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notesSlides/notesSlide27.xml" ContentType="application/vnd.openxmlformats-officedocument.presentationml.notesSlide+xml"/>
  <Override PartName="/ppt/tags/tag30.xml" ContentType="application/vnd.openxmlformats-officedocument.presentationml.tags+xml"/>
  <Override PartName="/ppt/notesSlides/notesSlide28.xml" ContentType="application/vnd.openxmlformats-officedocument.presentationml.notesSlide+xml"/>
  <Override PartName="/ppt/tags/tag31.xml" ContentType="application/vnd.openxmlformats-officedocument.presentationml.tags+xml"/>
  <Override PartName="/ppt/notesSlides/notesSlide29.xml" ContentType="application/vnd.openxmlformats-officedocument.presentationml.notesSlide+xml"/>
  <Override PartName="/ppt/tags/tag32.xml" ContentType="application/vnd.openxmlformats-officedocument.presentationml.tags+xml"/>
  <Override PartName="/ppt/notesSlides/notesSlide30.xml" ContentType="application/vnd.openxmlformats-officedocument.presentationml.notesSlide+xml"/>
  <Override PartName="/ppt/tags/tag33.xml" ContentType="application/vnd.openxmlformats-officedocument.presentationml.tags+xml"/>
  <Override PartName="/ppt/notesSlides/notesSlide31.xml" ContentType="application/vnd.openxmlformats-officedocument.presentationml.notesSlide+xml"/>
  <Override PartName="/ppt/tags/tag34.xml" ContentType="application/vnd.openxmlformats-officedocument.presentationml.tags+xml"/>
  <Override PartName="/ppt/notesSlides/notesSlide32.xml" ContentType="application/vnd.openxmlformats-officedocument.presentationml.notesSlide+xml"/>
  <Override PartName="/ppt/tags/tag35.xml" ContentType="application/vnd.openxmlformats-officedocument.presentationml.tags+xml"/>
  <Override PartName="/ppt/notesSlides/notesSlide33.xml" ContentType="application/vnd.openxmlformats-officedocument.presentationml.notesSlide+xml"/>
  <Override PartName="/ppt/tags/tag36.xml" ContentType="application/vnd.openxmlformats-officedocument.presentationml.tags+xml"/>
  <Override PartName="/ppt/notesSlides/notesSlide34.xml" ContentType="application/vnd.openxmlformats-officedocument.presentationml.notesSlide+xml"/>
  <Override PartName="/ppt/tags/tag37.xml" ContentType="application/vnd.openxmlformats-officedocument.presentationml.tags+xml"/>
  <Override PartName="/ppt/notesSlides/notesSlide35.xml" ContentType="application/vnd.openxmlformats-officedocument.presentationml.notesSlide+xml"/>
  <Override PartName="/ppt/tags/tag38.xml" ContentType="application/vnd.openxmlformats-officedocument.presentationml.tags+xml"/>
  <Override PartName="/ppt/notesSlides/notesSlide36.xml" ContentType="application/vnd.openxmlformats-officedocument.presentationml.notesSlide+xml"/>
  <Override PartName="/ppt/tags/tag39.xml" ContentType="application/vnd.openxmlformats-officedocument.presentationml.tags+xml"/>
  <Override PartName="/ppt/notesSlides/notesSlide3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38.xml" ContentType="application/vnd.openxmlformats-officedocument.presentationml.notesSlide+xml"/>
  <Override PartName="/ppt/tags/tag43.xml" ContentType="application/vnd.openxmlformats-officedocument.presentationml.tags+xml"/>
  <Override PartName="/ppt/notesSlides/notesSlide39.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40.xml" ContentType="application/vnd.openxmlformats-officedocument.presentationml.notesSlide+xml"/>
  <Override PartName="/ppt/tags/tag48.xml" ContentType="application/vnd.openxmlformats-officedocument.presentationml.tags+xml"/>
  <Override PartName="/ppt/notesSlides/notesSlide41.xml" ContentType="application/vnd.openxmlformats-officedocument.presentationml.notesSlide+xml"/>
  <Override PartName="/ppt/tags/tag49.xml" ContentType="application/vnd.openxmlformats-officedocument.presentationml.tags+xml"/>
  <Override PartName="/ppt/notesSlides/notesSlide42.xml" ContentType="application/vnd.openxmlformats-officedocument.presentationml.notesSlide+xml"/>
  <Override PartName="/ppt/tags/tag50.xml" ContentType="application/vnd.openxmlformats-officedocument.presentationml.tags+xml"/>
  <Override PartName="/ppt/notesSlides/notesSlide43.xml" ContentType="application/vnd.openxmlformats-officedocument.presentationml.notesSlide+xml"/>
  <Override PartName="/ppt/tags/tag51.xml" ContentType="application/vnd.openxmlformats-officedocument.presentationml.tags+xml"/>
  <Override PartName="/ppt/notesSlides/notesSlide44.xml" ContentType="application/vnd.openxmlformats-officedocument.presentationml.notesSlide+xml"/>
  <Override PartName="/ppt/tags/tag52.xml" ContentType="application/vnd.openxmlformats-officedocument.presentationml.tags+xml"/>
  <Override PartName="/ppt/notesSlides/notesSlide45.xml" ContentType="application/vnd.openxmlformats-officedocument.presentationml.notesSlide+xml"/>
  <Override PartName="/ppt/tags/tag53.xml" ContentType="application/vnd.openxmlformats-officedocument.presentationml.tags+xml"/>
  <Override PartName="/ppt/notesSlides/notesSlide46.xml" ContentType="application/vnd.openxmlformats-officedocument.presentationml.notesSlide+xml"/>
  <Override PartName="/ppt/tags/tag54.xml" ContentType="application/vnd.openxmlformats-officedocument.presentationml.tags+xml"/>
  <Override PartName="/ppt/notesSlides/notesSlide47.xml" ContentType="application/vnd.openxmlformats-officedocument.presentationml.notesSlide+xml"/>
  <Override PartName="/ppt/tags/tag55.xml" ContentType="application/vnd.openxmlformats-officedocument.presentationml.tags+xml"/>
  <Override PartName="/ppt/notesSlides/notesSlide48.xml" ContentType="application/vnd.openxmlformats-officedocument.presentationml.notesSlide+xml"/>
  <Override PartName="/ppt/tags/tag56.xml" ContentType="application/vnd.openxmlformats-officedocument.presentationml.tags+xml"/>
  <Override PartName="/ppt/notesSlides/notesSlide49.xml" ContentType="application/vnd.openxmlformats-officedocument.presentationml.notesSlide+xml"/>
  <Override PartName="/ppt/tags/tag57.xml" ContentType="application/vnd.openxmlformats-officedocument.presentationml.tags+xml"/>
  <Override PartName="/ppt/notesSlides/notesSlide50.xml" ContentType="application/vnd.openxmlformats-officedocument.presentationml.notesSlide+xml"/>
  <Override PartName="/ppt/tags/tag58.xml" ContentType="application/vnd.openxmlformats-officedocument.presentationml.tags+xml"/>
  <Override PartName="/ppt/notesSlides/notesSlide51.xml" ContentType="application/vnd.openxmlformats-officedocument.presentationml.notesSlide+xml"/>
  <Override PartName="/ppt/tags/tag59.xml" ContentType="application/vnd.openxmlformats-officedocument.presentationml.tags+xml"/>
  <Override PartName="/ppt/notesSlides/notesSlide52.xml" ContentType="application/vnd.openxmlformats-officedocument.presentationml.notesSlide+xml"/>
  <Override PartName="/ppt/tags/tag60.xml" ContentType="application/vnd.openxmlformats-officedocument.presentationml.tags+xml"/>
  <Override PartName="/ppt/notesSlides/notesSlide53.xml" ContentType="application/vnd.openxmlformats-officedocument.presentationml.notesSlide+xml"/>
  <Override PartName="/ppt/tags/tag61.xml" ContentType="application/vnd.openxmlformats-officedocument.presentationml.tags+xml"/>
  <Override PartName="/ppt/notesSlides/notesSlide54.xml" ContentType="application/vnd.openxmlformats-officedocument.presentationml.notesSlide+xml"/>
  <Override PartName="/ppt/tags/tag62.xml" ContentType="application/vnd.openxmlformats-officedocument.presentationml.tags+xml"/>
  <Override PartName="/ppt/notesSlides/notesSlide55.xml" ContentType="application/vnd.openxmlformats-officedocument.presentationml.notesSlide+xml"/>
  <Override PartName="/ppt/tags/tag63.xml" ContentType="application/vnd.openxmlformats-officedocument.presentationml.tags+xml"/>
  <Override PartName="/ppt/notesSlides/notesSlide56.xml" ContentType="application/vnd.openxmlformats-officedocument.presentationml.notesSlide+xml"/>
  <Override PartName="/ppt/tags/tag64.xml" ContentType="application/vnd.openxmlformats-officedocument.presentationml.tags+xml"/>
  <Override PartName="/ppt/notesSlides/notesSlide57.xml" ContentType="application/vnd.openxmlformats-officedocument.presentationml.notesSlide+xml"/>
  <Override PartName="/ppt/tags/tag65.xml" ContentType="application/vnd.openxmlformats-officedocument.presentationml.tags+xml"/>
  <Override PartName="/ppt/notesSlides/notesSlide58.xml" ContentType="application/vnd.openxmlformats-officedocument.presentationml.notesSlide+xml"/>
  <Override PartName="/ppt/tags/tag66.xml" ContentType="application/vnd.openxmlformats-officedocument.presentationml.tags+xml"/>
  <Override PartName="/ppt/notesSlides/notesSlide59.xml" ContentType="application/vnd.openxmlformats-officedocument.presentationml.notesSlide+xml"/>
  <Override PartName="/ppt/tags/tag67.xml" ContentType="application/vnd.openxmlformats-officedocument.presentationml.tags+xml"/>
  <Override PartName="/ppt/notesSlides/notesSlide60.xml" ContentType="application/vnd.openxmlformats-officedocument.presentationml.notesSlide+xml"/>
  <Override PartName="/ppt/tags/tag68.xml" ContentType="application/vnd.openxmlformats-officedocument.presentationml.tags+xml"/>
  <Override PartName="/ppt/notesSlides/notesSlide61.xml" ContentType="application/vnd.openxmlformats-officedocument.presentationml.notesSlide+xml"/>
  <Override PartName="/ppt/tags/tag69.xml" ContentType="application/vnd.openxmlformats-officedocument.presentationml.tags+xml"/>
  <Override PartName="/ppt/notesSlides/notesSlide62.xml" ContentType="application/vnd.openxmlformats-officedocument.presentationml.notesSlide+xml"/>
  <Override PartName="/ppt/tags/tag70.xml" ContentType="application/vnd.openxmlformats-officedocument.presentationml.tags+xml"/>
  <Override PartName="/ppt/notesSlides/notesSlide63.xml" ContentType="application/vnd.openxmlformats-officedocument.presentationml.notesSlide+xml"/>
  <Override PartName="/ppt/tags/tag71.xml" ContentType="application/vnd.openxmlformats-officedocument.presentationml.tags+xml"/>
  <Override PartName="/ppt/notesSlides/notesSlide64.xml" ContentType="application/vnd.openxmlformats-officedocument.presentationml.notesSlide+xml"/>
  <Override PartName="/ppt/tags/tag72.xml" ContentType="application/vnd.openxmlformats-officedocument.presentationml.tags+xml"/>
  <Override PartName="/ppt/notesSlides/notesSlide65.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66.xml" ContentType="application/vnd.openxmlformats-officedocument.presentationml.notesSlide+xml"/>
  <Override PartName="/ppt/tags/tag87.xml" ContentType="application/vnd.openxmlformats-officedocument.presentationml.tags+xml"/>
  <Override PartName="/ppt/notesSlides/notesSlide67.xml" ContentType="application/vnd.openxmlformats-officedocument.presentationml.notesSlide+xml"/>
  <Override PartName="/ppt/tags/tag88.xml" ContentType="application/vnd.openxmlformats-officedocument.presentationml.tags+xml"/>
  <Override PartName="/ppt/notesSlides/notesSlide68.xml" ContentType="application/vnd.openxmlformats-officedocument.presentationml.notesSlide+xml"/>
  <Override PartName="/ppt/tags/tag89.xml" ContentType="application/vnd.openxmlformats-officedocument.presentationml.tags+xml"/>
  <Override PartName="/ppt/notesSlides/notesSlide69.xml" ContentType="application/vnd.openxmlformats-officedocument.presentationml.notesSlide+xml"/>
  <Override PartName="/ppt/tags/tag90.xml" ContentType="application/vnd.openxmlformats-officedocument.presentationml.tags+xml"/>
  <Override PartName="/ppt/notesSlides/notesSlide70.xml" ContentType="application/vnd.openxmlformats-officedocument.presentationml.notesSlide+xml"/>
  <Override PartName="/ppt/tags/tag91.xml" ContentType="application/vnd.openxmlformats-officedocument.presentationml.tags+xml"/>
  <Override PartName="/ppt/notesSlides/notesSlide71.xml" ContentType="application/vnd.openxmlformats-officedocument.presentationml.notesSlide+xml"/>
  <Override PartName="/ppt/tags/tag92.xml" ContentType="application/vnd.openxmlformats-officedocument.presentationml.tags+xml"/>
  <Override PartName="/ppt/notesSlides/notesSlide72.xml" ContentType="application/vnd.openxmlformats-officedocument.presentationml.notesSlide+xml"/>
  <Override PartName="/ppt/tags/tag93.xml" ContentType="application/vnd.openxmlformats-officedocument.presentationml.tags+xml"/>
  <Override PartName="/ppt/notesSlides/notesSlide73.xml" ContentType="application/vnd.openxmlformats-officedocument.presentationml.notesSlide+xml"/>
  <Override PartName="/ppt/tags/tag94.xml" ContentType="application/vnd.openxmlformats-officedocument.presentationml.tags+xml"/>
  <Override PartName="/ppt/notesSlides/notesSlide74.xml" ContentType="application/vnd.openxmlformats-officedocument.presentationml.notesSlide+xml"/>
  <Override PartName="/ppt/tags/tag95.xml" ContentType="application/vnd.openxmlformats-officedocument.presentationml.tags+xml"/>
  <Override PartName="/ppt/notesSlides/notesSlide75.xml" ContentType="application/vnd.openxmlformats-officedocument.presentationml.notesSlide+xml"/>
  <Override PartName="/ppt/tags/tag96.xml" ContentType="application/vnd.openxmlformats-officedocument.presentationml.tags+xml"/>
  <Override PartName="/ppt/notesSlides/notesSlide76.xml" ContentType="application/vnd.openxmlformats-officedocument.presentationml.notesSlide+xml"/>
  <Override PartName="/ppt/tags/tag97.xml" ContentType="application/vnd.openxmlformats-officedocument.presentationml.tags+xml"/>
  <Override PartName="/ppt/notesSlides/notesSlide77.xml" ContentType="application/vnd.openxmlformats-officedocument.presentationml.notesSlide+xml"/>
  <Override PartName="/ppt/tags/tag98.xml" ContentType="application/vnd.openxmlformats-officedocument.presentationml.tags+xml"/>
  <Override PartName="/ppt/notesSlides/notesSlide78.xml" ContentType="application/vnd.openxmlformats-officedocument.presentationml.notesSlide+xml"/>
  <Override PartName="/ppt/tags/tag99.xml" ContentType="application/vnd.openxmlformats-officedocument.presentationml.tags+xml"/>
  <Override PartName="/ppt/notesSlides/notesSlide79.xml" ContentType="application/vnd.openxmlformats-officedocument.presentationml.notesSlide+xml"/>
  <Override PartName="/ppt/tags/tag100.xml" ContentType="application/vnd.openxmlformats-officedocument.presentationml.tags+xml"/>
  <Override PartName="/ppt/notesSlides/notesSlide80.xml" ContentType="application/vnd.openxmlformats-officedocument.presentationml.notesSlide+xml"/>
  <Override PartName="/ppt/tags/tag101.xml" ContentType="application/vnd.openxmlformats-officedocument.presentationml.tags+xml"/>
  <Override PartName="/ppt/notesSlides/notesSlide81.xml" ContentType="application/vnd.openxmlformats-officedocument.presentationml.notesSlide+xml"/>
  <Override PartName="/ppt/tags/tag102.xml" ContentType="application/vnd.openxmlformats-officedocument.presentationml.tags+xml"/>
  <Override PartName="/ppt/notesSlides/notesSlide82.xml" ContentType="application/vnd.openxmlformats-officedocument.presentationml.notesSlide+xml"/>
  <Override PartName="/ppt/tags/tag103.xml" ContentType="application/vnd.openxmlformats-officedocument.presentationml.tags+xml"/>
  <Override PartName="/ppt/notesSlides/notesSlide83.xml" ContentType="application/vnd.openxmlformats-officedocument.presentationml.notesSlide+xml"/>
  <Override PartName="/ppt/tags/tag104.xml" ContentType="application/vnd.openxmlformats-officedocument.presentationml.tags+xml"/>
  <Override PartName="/ppt/notesSlides/notesSlide84.xml" ContentType="application/vnd.openxmlformats-officedocument.presentationml.notesSlide+xml"/>
  <Override PartName="/ppt/tags/tag105.xml" ContentType="application/vnd.openxmlformats-officedocument.presentationml.tags+xml"/>
  <Override PartName="/ppt/notesSlides/notesSlide85.xml" ContentType="application/vnd.openxmlformats-officedocument.presentationml.notesSlide+xml"/>
  <Override PartName="/ppt/tags/tag106.xml" ContentType="application/vnd.openxmlformats-officedocument.presentationml.tags+xml"/>
  <Override PartName="/ppt/notesSlides/notesSlide86.xml" ContentType="application/vnd.openxmlformats-officedocument.presentationml.notesSlide+xml"/>
  <Override PartName="/ppt/tags/tag107.xml" ContentType="application/vnd.openxmlformats-officedocument.presentationml.tags+xml"/>
  <Override PartName="/ppt/notesSlides/notesSlide87.xml" ContentType="application/vnd.openxmlformats-officedocument.presentationml.notesSlide+xml"/>
  <Override PartName="/ppt/tags/tag108.xml" ContentType="application/vnd.openxmlformats-officedocument.presentationml.tags+xml"/>
  <Override PartName="/ppt/notesSlides/notesSlide88.xml" ContentType="application/vnd.openxmlformats-officedocument.presentationml.notesSlide+xml"/>
  <Override PartName="/ppt/tags/tag109.xml" ContentType="application/vnd.openxmlformats-officedocument.presentationml.tags+xml"/>
  <Override PartName="/ppt/notesSlides/notesSlide89.xml" ContentType="application/vnd.openxmlformats-officedocument.presentationml.notesSlide+xml"/>
  <Override PartName="/ppt/tags/tag110.xml" ContentType="application/vnd.openxmlformats-officedocument.presentationml.tags+xml"/>
  <Override PartName="/ppt/notesSlides/notesSlide90.xml" ContentType="application/vnd.openxmlformats-officedocument.presentationml.notesSlide+xml"/>
  <Override PartName="/ppt/tags/tag111.xml" ContentType="application/vnd.openxmlformats-officedocument.presentationml.tags+xml"/>
  <Override PartName="/ppt/notesSlides/notesSlide91.xml" ContentType="application/vnd.openxmlformats-officedocument.presentationml.notesSlide+xml"/>
  <Override PartName="/ppt/tags/tag112.xml" ContentType="application/vnd.openxmlformats-officedocument.presentationml.tags+xml"/>
  <Override PartName="/ppt/notesSlides/notesSlide92.xml" ContentType="application/vnd.openxmlformats-officedocument.presentationml.notesSlide+xml"/>
  <Override PartName="/ppt/tags/tag113.xml" ContentType="application/vnd.openxmlformats-officedocument.presentationml.tags+xml"/>
  <Override PartName="/ppt/notesSlides/notesSlide93.xml" ContentType="application/vnd.openxmlformats-officedocument.presentationml.notesSlide+xml"/>
  <Override PartName="/ppt/tags/tag114.xml" ContentType="application/vnd.openxmlformats-officedocument.presentationml.tags+xml"/>
  <Override PartName="/ppt/notesSlides/notesSlide94.xml" ContentType="application/vnd.openxmlformats-officedocument.presentationml.notesSlide+xml"/>
  <Override PartName="/ppt/tags/tag115.xml" ContentType="application/vnd.openxmlformats-officedocument.presentationml.tags+xml"/>
  <Override PartName="/ppt/notesSlides/notesSlide95.xml" ContentType="application/vnd.openxmlformats-officedocument.presentationml.notesSlide+xml"/>
  <Override PartName="/ppt/tags/tag116.xml" ContentType="application/vnd.openxmlformats-officedocument.presentationml.tags+xml"/>
  <Override PartName="/ppt/notesSlides/notesSlide96.xml" ContentType="application/vnd.openxmlformats-officedocument.presentationml.notesSlide+xml"/>
  <Override PartName="/ppt/tags/tag117.xml" ContentType="application/vnd.openxmlformats-officedocument.presentationml.tags+xml"/>
  <Override PartName="/ppt/notesSlides/notesSlide97.xml" ContentType="application/vnd.openxmlformats-officedocument.presentationml.notesSlide+xml"/>
  <Override PartName="/ppt/tags/tag118.xml" ContentType="application/vnd.openxmlformats-officedocument.presentationml.tags+xml"/>
  <Override PartName="/ppt/notesSlides/notesSlide98.xml" ContentType="application/vnd.openxmlformats-officedocument.presentationml.notesSlide+xml"/>
  <Override PartName="/ppt/tags/tag119.xml" ContentType="application/vnd.openxmlformats-officedocument.presentationml.tags+xml"/>
  <Override PartName="/ppt/notesSlides/notesSlide99.xml" ContentType="application/vnd.openxmlformats-officedocument.presentationml.notesSlide+xml"/>
  <Override PartName="/ppt/tags/tag120.xml" ContentType="application/vnd.openxmlformats-officedocument.presentationml.tags+xml"/>
  <Override PartName="/ppt/notesSlides/notesSlide100.xml" ContentType="application/vnd.openxmlformats-officedocument.presentationml.notesSlide+xml"/>
  <Override PartName="/ppt/tags/tag121.xml" ContentType="application/vnd.openxmlformats-officedocument.presentationml.tags+xml"/>
  <Override PartName="/ppt/notesSlides/notesSlide101.xml" ContentType="application/vnd.openxmlformats-officedocument.presentationml.notesSlide+xml"/>
  <Override PartName="/ppt/tags/tag122.xml" ContentType="application/vnd.openxmlformats-officedocument.presentationml.tags+xml"/>
  <Override PartName="/ppt/notesSlides/notesSlide102.xml" ContentType="application/vnd.openxmlformats-officedocument.presentationml.notesSlide+xml"/>
  <Override PartName="/ppt/tags/tag123.xml" ContentType="application/vnd.openxmlformats-officedocument.presentationml.tags+xml"/>
  <Override PartName="/ppt/notesSlides/notesSlide103.xml" ContentType="application/vnd.openxmlformats-officedocument.presentationml.notesSlide+xml"/>
  <Override PartName="/ppt/tags/tag124.xml" ContentType="application/vnd.openxmlformats-officedocument.presentationml.tags+xml"/>
  <Override PartName="/ppt/notesSlides/notesSlide104.xml" ContentType="application/vnd.openxmlformats-officedocument.presentationml.notesSlide+xml"/>
  <Override PartName="/ppt/tags/tag125.xml" ContentType="application/vnd.openxmlformats-officedocument.presentationml.tags+xml"/>
  <Override PartName="/ppt/notesSlides/notesSlide105.xml" ContentType="application/vnd.openxmlformats-officedocument.presentationml.notesSlide+xml"/>
  <Override PartName="/ppt/tags/tag126.xml" ContentType="application/vnd.openxmlformats-officedocument.presentationml.tags+xml"/>
  <Override PartName="/ppt/notesSlides/notesSlide106.xml" ContentType="application/vnd.openxmlformats-officedocument.presentationml.notesSlide+xml"/>
  <Override PartName="/ppt/tags/tag127.xml" ContentType="application/vnd.openxmlformats-officedocument.presentationml.tags+xml"/>
  <Override PartName="/ppt/notesSlides/notesSlide107.xml" ContentType="application/vnd.openxmlformats-officedocument.presentationml.notesSlide+xml"/>
  <Override PartName="/ppt/tags/tag128.xml" ContentType="application/vnd.openxmlformats-officedocument.presentationml.tags+xml"/>
  <Override PartName="/ppt/notesSlides/notesSlide108.xml" ContentType="application/vnd.openxmlformats-officedocument.presentationml.notesSlide+xml"/>
  <Override PartName="/ppt/tags/tag129.xml" ContentType="application/vnd.openxmlformats-officedocument.presentationml.tags+xml"/>
  <Override PartName="/ppt/notesSlides/notesSlide109.xml" ContentType="application/vnd.openxmlformats-officedocument.presentationml.notesSlide+xml"/>
  <Override PartName="/ppt/tags/tag130.xml" ContentType="application/vnd.openxmlformats-officedocument.presentationml.tags+xml"/>
  <Override PartName="/ppt/notesSlides/notesSlide110.xml" ContentType="application/vnd.openxmlformats-officedocument.presentationml.notesSlide+xml"/>
  <Override PartName="/ppt/tags/tag131.xml" ContentType="application/vnd.openxmlformats-officedocument.presentationml.tags+xml"/>
  <Override PartName="/ppt/notesSlides/notesSlide111.xml" ContentType="application/vnd.openxmlformats-officedocument.presentationml.notesSlide+xml"/>
  <Override PartName="/ppt/tags/tag132.xml" ContentType="application/vnd.openxmlformats-officedocument.presentationml.tags+xml"/>
  <Override PartName="/ppt/notesSlides/notesSlide112.xml" ContentType="application/vnd.openxmlformats-officedocument.presentationml.notesSlide+xml"/>
  <Override PartName="/ppt/tags/tag133.xml" ContentType="application/vnd.openxmlformats-officedocument.presentationml.tags+xml"/>
  <Override PartName="/ppt/notesSlides/notesSlide113.xml" ContentType="application/vnd.openxmlformats-officedocument.presentationml.notesSlide+xml"/>
  <Override PartName="/ppt/tags/tag134.xml" ContentType="application/vnd.openxmlformats-officedocument.presentationml.tags+xml"/>
  <Override PartName="/ppt/notesSlides/notesSlide114.xml" ContentType="application/vnd.openxmlformats-officedocument.presentationml.notesSlide+xml"/>
  <Override PartName="/ppt/tags/tag135.xml" ContentType="application/vnd.openxmlformats-officedocument.presentationml.tags+xml"/>
  <Override PartName="/ppt/notesSlides/notesSlide115.xml" ContentType="application/vnd.openxmlformats-officedocument.presentationml.notesSlide+xml"/>
  <Override PartName="/ppt/tags/tag136.xml" ContentType="application/vnd.openxmlformats-officedocument.presentationml.tags+xml"/>
  <Override PartName="/ppt/notesSlides/notesSlide116.xml" ContentType="application/vnd.openxmlformats-officedocument.presentationml.notesSlide+xml"/>
  <Override PartName="/ppt/tags/tag137.xml" ContentType="application/vnd.openxmlformats-officedocument.presentationml.tags+xml"/>
  <Override PartName="/ppt/notesSlides/notesSlide117.xml" ContentType="application/vnd.openxmlformats-officedocument.presentationml.notesSlide+xml"/>
  <Override PartName="/ppt/tags/tag138.xml" ContentType="application/vnd.openxmlformats-officedocument.presentationml.tags+xml"/>
  <Override PartName="/ppt/notesSlides/notesSlide118.xml" ContentType="application/vnd.openxmlformats-officedocument.presentationml.notesSlide+xml"/>
  <Override PartName="/ppt/tags/tag139.xml" ContentType="application/vnd.openxmlformats-officedocument.presentationml.tags+xml"/>
  <Override PartName="/ppt/notesSlides/notesSlide119.xml" ContentType="application/vnd.openxmlformats-officedocument.presentationml.notesSlide+xml"/>
  <Override PartName="/ppt/tags/tag140.xml" ContentType="application/vnd.openxmlformats-officedocument.presentationml.tags+xml"/>
  <Override PartName="/ppt/notesSlides/notesSlide120.xml" ContentType="application/vnd.openxmlformats-officedocument.presentationml.notesSlide+xml"/>
  <Override PartName="/ppt/tags/tag141.xml" ContentType="application/vnd.openxmlformats-officedocument.presentationml.tags+xml"/>
  <Override PartName="/ppt/notesSlides/notesSlide121.xml" ContentType="application/vnd.openxmlformats-officedocument.presentationml.notesSlide+xml"/>
  <Override PartName="/ppt/tags/tag142.xml" ContentType="application/vnd.openxmlformats-officedocument.presentationml.tags+xml"/>
  <Override PartName="/ppt/notesSlides/notesSlide122.xml" ContentType="application/vnd.openxmlformats-officedocument.presentationml.notesSlide+xml"/>
  <Override PartName="/ppt/tags/tag143.xml" ContentType="application/vnd.openxmlformats-officedocument.presentationml.tags+xml"/>
  <Override PartName="/ppt/notesSlides/notesSlide123.xml" ContentType="application/vnd.openxmlformats-officedocument.presentationml.notesSlide+xml"/>
  <Override PartName="/ppt/tags/tag144.xml" ContentType="application/vnd.openxmlformats-officedocument.presentationml.tags+xml"/>
  <Override PartName="/ppt/notesSlides/notesSlide124.xml" ContentType="application/vnd.openxmlformats-officedocument.presentationml.notesSlide+xml"/>
  <Override PartName="/ppt/tags/tag145.xml" ContentType="application/vnd.openxmlformats-officedocument.presentationml.tags+xml"/>
  <Override PartName="/ppt/notesSlides/notesSlide125.xml" ContentType="application/vnd.openxmlformats-officedocument.presentationml.notesSlide+xml"/>
  <Override PartName="/ppt/tags/tag146.xml" ContentType="application/vnd.openxmlformats-officedocument.presentationml.tags+xml"/>
  <Override PartName="/ppt/notesSlides/notesSlide126.xml" ContentType="application/vnd.openxmlformats-officedocument.presentationml.notesSlide+xml"/>
  <Override PartName="/ppt/tags/tag147.xml" ContentType="application/vnd.openxmlformats-officedocument.presentationml.tags+xml"/>
  <Override PartName="/ppt/notesSlides/notesSlide127.xml" ContentType="application/vnd.openxmlformats-officedocument.presentationml.notesSlide+xml"/>
  <Override PartName="/ppt/tags/tag148.xml" ContentType="application/vnd.openxmlformats-officedocument.presentationml.tags+xml"/>
  <Override PartName="/ppt/notesSlides/notesSlide128.xml" ContentType="application/vnd.openxmlformats-officedocument.presentationml.notesSlide+xml"/>
  <Override PartName="/ppt/tags/tag149.xml" ContentType="application/vnd.openxmlformats-officedocument.presentationml.tags+xml"/>
  <Override PartName="/ppt/notesSlides/notesSlide129.xml" ContentType="application/vnd.openxmlformats-officedocument.presentationml.notesSlide+xml"/>
  <Override PartName="/ppt/tags/tag150.xml" ContentType="application/vnd.openxmlformats-officedocument.presentationml.tags+xml"/>
  <Override PartName="/ppt/notesSlides/notesSlide130.xml" ContentType="application/vnd.openxmlformats-officedocument.presentationml.notesSlide+xml"/>
  <Override PartName="/ppt/tags/tag151.xml" ContentType="application/vnd.openxmlformats-officedocument.presentationml.tags+xml"/>
  <Override PartName="/ppt/notesSlides/notesSlide131.xml" ContentType="application/vnd.openxmlformats-officedocument.presentationml.notesSlide+xml"/>
  <Override PartName="/ppt/tags/tag152.xml" ContentType="application/vnd.openxmlformats-officedocument.presentationml.tags+xml"/>
  <Override PartName="/ppt/notesSlides/notesSlide132.xml" ContentType="application/vnd.openxmlformats-officedocument.presentationml.notesSlide+xml"/>
  <Override PartName="/ppt/tags/tag153.xml" ContentType="application/vnd.openxmlformats-officedocument.presentationml.tags+xml"/>
  <Override PartName="/ppt/notesSlides/notesSlide133.xml" ContentType="application/vnd.openxmlformats-officedocument.presentationml.notesSlide+xml"/>
  <Override PartName="/ppt/tags/tag154.xml" ContentType="application/vnd.openxmlformats-officedocument.presentationml.tags+xml"/>
  <Override PartName="/ppt/notesSlides/notesSlide134.xml" ContentType="application/vnd.openxmlformats-officedocument.presentationml.notesSlide+xml"/>
  <Override PartName="/ppt/tags/tag155.xml" ContentType="application/vnd.openxmlformats-officedocument.presentationml.tags+xml"/>
  <Override PartName="/ppt/notesSlides/notesSlide135.xml" ContentType="application/vnd.openxmlformats-officedocument.presentationml.notesSlide+xml"/>
  <Override PartName="/ppt/tags/tag156.xml" ContentType="application/vnd.openxmlformats-officedocument.presentationml.tags+xml"/>
  <Override PartName="/ppt/notesSlides/notesSlide136.xml" ContentType="application/vnd.openxmlformats-officedocument.presentationml.notesSlide+xml"/>
  <Override PartName="/ppt/tags/tag157.xml" ContentType="application/vnd.openxmlformats-officedocument.presentationml.tags+xml"/>
  <Override PartName="/ppt/notesSlides/notesSlide137.xml" ContentType="application/vnd.openxmlformats-officedocument.presentationml.notesSlide+xml"/>
  <Override PartName="/ppt/tags/tag158.xml" ContentType="application/vnd.openxmlformats-officedocument.presentationml.tags+xml"/>
  <Override PartName="/ppt/notesSlides/notesSlide138.xml" ContentType="application/vnd.openxmlformats-officedocument.presentationml.notesSlide+xml"/>
  <Override PartName="/ppt/tags/tag159.xml" ContentType="application/vnd.openxmlformats-officedocument.presentationml.tags+xml"/>
  <Override PartName="/ppt/notesSlides/notesSlide139.xml" ContentType="application/vnd.openxmlformats-officedocument.presentationml.notesSlide+xml"/>
  <Override PartName="/ppt/tags/tag160.xml" ContentType="application/vnd.openxmlformats-officedocument.presentationml.tags+xml"/>
  <Override PartName="/ppt/notesSlides/notesSlide140.xml" ContentType="application/vnd.openxmlformats-officedocument.presentationml.notesSlide+xml"/>
  <Override PartName="/ppt/tags/tag161.xml" ContentType="application/vnd.openxmlformats-officedocument.presentationml.tags+xml"/>
  <Override PartName="/ppt/notesSlides/notesSlide141.xml" ContentType="application/vnd.openxmlformats-officedocument.presentationml.notesSlide+xml"/>
  <Override PartName="/ppt/tags/tag162.xml" ContentType="application/vnd.openxmlformats-officedocument.presentationml.tags+xml"/>
  <Override PartName="/ppt/notesSlides/notesSlide142.xml" ContentType="application/vnd.openxmlformats-officedocument.presentationml.notesSlide+xml"/>
  <Override PartName="/ppt/tags/tag163.xml" ContentType="application/vnd.openxmlformats-officedocument.presentationml.tags+xml"/>
  <Override PartName="/ppt/notesSlides/notesSlide143.xml" ContentType="application/vnd.openxmlformats-officedocument.presentationml.notesSlide+xml"/>
  <Override PartName="/ppt/tags/tag164.xml" ContentType="application/vnd.openxmlformats-officedocument.presentationml.tags+xml"/>
  <Override PartName="/ppt/notesSlides/notesSlide144.xml" ContentType="application/vnd.openxmlformats-officedocument.presentationml.notesSlide+xml"/>
  <Override PartName="/ppt/tags/tag165.xml" ContentType="application/vnd.openxmlformats-officedocument.presentationml.tags+xml"/>
  <Override PartName="/ppt/notesSlides/notesSlide145.xml" ContentType="application/vnd.openxmlformats-officedocument.presentationml.notesSlide+xml"/>
  <Override PartName="/ppt/tags/tag166.xml" ContentType="application/vnd.openxmlformats-officedocument.presentationml.tags+xml"/>
  <Override PartName="/ppt/notesSlides/notesSlide146.xml" ContentType="application/vnd.openxmlformats-officedocument.presentationml.notesSlide+xml"/>
  <Override PartName="/ppt/tags/tag167.xml" ContentType="application/vnd.openxmlformats-officedocument.presentationml.tags+xml"/>
  <Override PartName="/ppt/notesSlides/notesSlide147.xml" ContentType="application/vnd.openxmlformats-officedocument.presentationml.notesSlide+xml"/>
  <Override PartName="/ppt/tags/tag168.xml" ContentType="application/vnd.openxmlformats-officedocument.presentationml.tags+xml"/>
  <Override PartName="/ppt/notesSlides/notesSlide148.xml" ContentType="application/vnd.openxmlformats-officedocument.presentationml.notesSlide+xml"/>
  <Override PartName="/ppt/tags/tag169.xml" ContentType="application/vnd.openxmlformats-officedocument.presentationml.tags+xml"/>
  <Override PartName="/ppt/notesSlides/notesSlide149.xml" ContentType="application/vnd.openxmlformats-officedocument.presentationml.notesSlide+xml"/>
  <Override PartName="/ppt/tags/tag170.xml" ContentType="application/vnd.openxmlformats-officedocument.presentationml.tags+xml"/>
  <Override PartName="/ppt/notesSlides/notesSlide150.xml" ContentType="application/vnd.openxmlformats-officedocument.presentationml.notesSlide+xml"/>
  <Override PartName="/ppt/tags/tag171.xml" ContentType="application/vnd.openxmlformats-officedocument.presentationml.tags+xml"/>
  <Override PartName="/ppt/notesSlides/notesSlide151.xml" ContentType="application/vnd.openxmlformats-officedocument.presentationml.notesSlide+xml"/>
  <Override PartName="/ppt/tags/tag172.xml" ContentType="application/vnd.openxmlformats-officedocument.presentationml.tags+xml"/>
  <Override PartName="/ppt/notesSlides/notesSlide152.xml" ContentType="application/vnd.openxmlformats-officedocument.presentationml.notesSlide+xml"/>
  <Override PartName="/ppt/tags/tag173.xml" ContentType="application/vnd.openxmlformats-officedocument.presentationml.tags+xml"/>
  <Override PartName="/ppt/notesSlides/notesSlide153.xml" ContentType="application/vnd.openxmlformats-officedocument.presentationml.notesSlide+xml"/>
  <Override PartName="/ppt/tags/tag174.xml" ContentType="application/vnd.openxmlformats-officedocument.presentationml.tags+xml"/>
  <Override PartName="/ppt/notesSlides/notesSlide154.xml" ContentType="application/vnd.openxmlformats-officedocument.presentationml.notesSlide+xml"/>
  <Override PartName="/ppt/tags/tag175.xml" ContentType="application/vnd.openxmlformats-officedocument.presentationml.tags+xml"/>
  <Override PartName="/ppt/notesSlides/notesSlide155.xml" ContentType="application/vnd.openxmlformats-officedocument.presentationml.notesSlide+xml"/>
  <Override PartName="/ppt/tags/tag176.xml" ContentType="application/vnd.openxmlformats-officedocument.presentationml.tags+xml"/>
  <Override PartName="/ppt/notesSlides/notesSlide156.xml" ContentType="application/vnd.openxmlformats-officedocument.presentationml.notesSlide+xml"/>
  <Override PartName="/ppt/tags/tag177.xml" ContentType="application/vnd.openxmlformats-officedocument.presentationml.tags+xml"/>
  <Override PartName="/ppt/notesSlides/notesSlide157.xml" ContentType="application/vnd.openxmlformats-officedocument.presentationml.notesSlide+xml"/>
  <Override PartName="/ppt/tags/tag178.xml" ContentType="application/vnd.openxmlformats-officedocument.presentationml.tags+xml"/>
  <Override PartName="/ppt/notesSlides/notesSlide158.xml" ContentType="application/vnd.openxmlformats-officedocument.presentationml.notesSlide+xml"/>
  <Override PartName="/ppt/tags/tag179.xml" ContentType="application/vnd.openxmlformats-officedocument.presentationml.tags+xml"/>
  <Override PartName="/ppt/notesSlides/notesSlide159.xml" ContentType="application/vnd.openxmlformats-officedocument.presentationml.notesSlide+xml"/>
  <Override PartName="/ppt/tags/tag180.xml" ContentType="application/vnd.openxmlformats-officedocument.presentationml.tags+xml"/>
  <Override PartName="/ppt/notesSlides/notesSlide160.xml" ContentType="application/vnd.openxmlformats-officedocument.presentationml.notesSlide+xml"/>
  <Override PartName="/ppt/tags/tag181.xml" ContentType="application/vnd.openxmlformats-officedocument.presentationml.tags+xml"/>
  <Override PartName="/ppt/notesSlides/notesSlide161.xml" ContentType="application/vnd.openxmlformats-officedocument.presentationml.notesSlide+xml"/>
  <Override PartName="/ppt/tags/tag182.xml" ContentType="application/vnd.openxmlformats-officedocument.presentationml.tags+xml"/>
  <Override PartName="/ppt/notesSlides/notesSlide162.xml" ContentType="application/vnd.openxmlformats-officedocument.presentationml.notesSlide+xml"/>
  <Override PartName="/ppt/tags/tag183.xml" ContentType="application/vnd.openxmlformats-officedocument.presentationml.tags+xml"/>
  <Override PartName="/ppt/notesSlides/notesSlide163.xml" ContentType="application/vnd.openxmlformats-officedocument.presentationml.notesSlide+xml"/>
  <Override PartName="/ppt/tags/tag184.xml" ContentType="application/vnd.openxmlformats-officedocument.presentationml.tags+xml"/>
  <Override PartName="/ppt/notesSlides/notesSlide164.xml" ContentType="application/vnd.openxmlformats-officedocument.presentationml.notesSlide+xml"/>
  <Override PartName="/ppt/tags/tag185.xml" ContentType="application/vnd.openxmlformats-officedocument.presentationml.tags+xml"/>
  <Override PartName="/ppt/notesSlides/notesSlide165.xml" ContentType="application/vnd.openxmlformats-officedocument.presentationml.notesSlide+xml"/>
  <Override PartName="/ppt/tags/tag186.xml" ContentType="application/vnd.openxmlformats-officedocument.presentationml.tags+xml"/>
  <Override PartName="/ppt/notesSlides/notesSlide166.xml" ContentType="application/vnd.openxmlformats-officedocument.presentationml.notesSlide+xml"/>
  <Override PartName="/ppt/tags/tag187.xml" ContentType="application/vnd.openxmlformats-officedocument.presentationml.tags+xml"/>
  <Override PartName="/ppt/notesSlides/notesSlide167.xml" ContentType="application/vnd.openxmlformats-officedocument.presentationml.notesSlide+xml"/>
  <Override PartName="/ppt/tags/tag188.xml" ContentType="application/vnd.openxmlformats-officedocument.presentationml.tags+xml"/>
  <Override PartName="/ppt/notesSlides/notesSlide168.xml" ContentType="application/vnd.openxmlformats-officedocument.presentationml.notesSlide+xml"/>
  <Override PartName="/ppt/tags/tag189.xml" ContentType="application/vnd.openxmlformats-officedocument.presentationml.tags+xml"/>
  <Override PartName="/ppt/notesSlides/notesSlide169.xml" ContentType="application/vnd.openxmlformats-officedocument.presentationml.notesSlide+xml"/>
  <Override PartName="/ppt/tags/tag190.xml" ContentType="application/vnd.openxmlformats-officedocument.presentationml.tags+xml"/>
  <Override PartName="/ppt/notesSlides/notesSlide170.xml" ContentType="application/vnd.openxmlformats-officedocument.presentationml.notesSlide+xml"/>
  <Override PartName="/ppt/tags/tag191.xml" ContentType="application/vnd.openxmlformats-officedocument.presentationml.tags+xml"/>
  <Override PartName="/ppt/notesSlides/notesSlide171.xml" ContentType="application/vnd.openxmlformats-officedocument.presentationml.notesSlide+xml"/>
  <Override PartName="/ppt/tags/tag192.xml" ContentType="application/vnd.openxmlformats-officedocument.presentationml.tags+xml"/>
  <Override PartName="/ppt/notesSlides/notesSlide172.xml" ContentType="application/vnd.openxmlformats-officedocument.presentationml.notesSlide+xml"/>
  <Override PartName="/ppt/tags/tag193.xml" ContentType="application/vnd.openxmlformats-officedocument.presentationml.tags+xml"/>
  <Override PartName="/ppt/notesSlides/notesSlide173.xml" ContentType="application/vnd.openxmlformats-officedocument.presentationml.notesSlide+xml"/>
  <Override PartName="/ppt/tags/tag194.xml" ContentType="application/vnd.openxmlformats-officedocument.presentationml.tags+xml"/>
  <Override PartName="/ppt/notesSlides/notesSlide174.xml" ContentType="application/vnd.openxmlformats-officedocument.presentationml.notesSlide+xml"/>
  <Override PartName="/ppt/tags/tag195.xml" ContentType="application/vnd.openxmlformats-officedocument.presentationml.tags+xml"/>
  <Override PartName="/ppt/notesSlides/notesSlide175.xml" ContentType="application/vnd.openxmlformats-officedocument.presentationml.notesSlide+xml"/>
  <Override PartName="/ppt/tags/tag196.xml" ContentType="application/vnd.openxmlformats-officedocument.presentationml.tags+xml"/>
  <Override PartName="/ppt/notesSlides/notesSlide176.xml" ContentType="application/vnd.openxmlformats-officedocument.presentationml.notesSlide+xml"/>
  <Override PartName="/ppt/tags/tag197.xml" ContentType="application/vnd.openxmlformats-officedocument.presentationml.tags+xml"/>
  <Override PartName="/ppt/notesSlides/notesSlide177.xml" ContentType="application/vnd.openxmlformats-officedocument.presentationml.notesSlide+xml"/>
  <Override PartName="/ppt/tags/tag198.xml" ContentType="application/vnd.openxmlformats-officedocument.presentationml.tags+xml"/>
  <Override PartName="/ppt/notesSlides/notesSlide178.xml" ContentType="application/vnd.openxmlformats-officedocument.presentationml.notesSlide+xml"/>
  <Override PartName="/ppt/tags/tag199.xml" ContentType="application/vnd.openxmlformats-officedocument.presentationml.tags+xml"/>
  <Override PartName="/ppt/notesSlides/notesSlide179.xml" ContentType="application/vnd.openxmlformats-officedocument.presentationml.notesSlide+xml"/>
  <Override PartName="/ppt/tags/tag200.xml" ContentType="application/vnd.openxmlformats-officedocument.presentationml.tags+xml"/>
  <Override PartName="/ppt/notesSlides/notesSlide180.xml" ContentType="application/vnd.openxmlformats-officedocument.presentationml.notesSlide+xml"/>
  <Override PartName="/ppt/tags/tag201.xml" ContentType="application/vnd.openxmlformats-officedocument.presentationml.tags+xml"/>
  <Override PartName="/ppt/notesSlides/notesSlide181.xml" ContentType="application/vnd.openxmlformats-officedocument.presentationml.notesSlide+xml"/>
  <Override PartName="/ppt/tags/tag202.xml" ContentType="application/vnd.openxmlformats-officedocument.presentationml.tags+xml"/>
  <Override PartName="/ppt/notesSlides/notesSlide182.xml" ContentType="application/vnd.openxmlformats-officedocument.presentationml.notesSlide+xml"/>
  <Override PartName="/ppt/tags/tag203.xml" ContentType="application/vnd.openxmlformats-officedocument.presentationml.tags+xml"/>
  <Override PartName="/ppt/notesSlides/notesSlide183.xml" ContentType="application/vnd.openxmlformats-officedocument.presentationml.notesSlide+xml"/>
  <Override PartName="/ppt/tags/tag204.xml" ContentType="application/vnd.openxmlformats-officedocument.presentationml.tags+xml"/>
  <Override PartName="/ppt/notesSlides/notesSlide184.xml" ContentType="application/vnd.openxmlformats-officedocument.presentationml.notesSlide+xml"/>
  <Override PartName="/ppt/tags/tag205.xml" ContentType="application/vnd.openxmlformats-officedocument.presentationml.tags+xml"/>
  <Override PartName="/ppt/notesSlides/notesSlide185.xml" ContentType="application/vnd.openxmlformats-officedocument.presentationml.notesSlide+xml"/>
  <Override PartName="/ppt/tags/tag206.xml" ContentType="application/vnd.openxmlformats-officedocument.presentationml.tags+xml"/>
  <Override PartName="/ppt/notesSlides/notesSlide186.xml" ContentType="application/vnd.openxmlformats-officedocument.presentationml.notesSlide+xml"/>
  <Override PartName="/ppt/tags/tag207.xml" ContentType="application/vnd.openxmlformats-officedocument.presentationml.tags+xml"/>
  <Override PartName="/ppt/notesSlides/notesSlide187.xml" ContentType="application/vnd.openxmlformats-officedocument.presentationml.notesSlide+xml"/>
  <Override PartName="/ppt/tags/tag208.xml" ContentType="application/vnd.openxmlformats-officedocument.presentationml.tags+xml"/>
  <Override PartName="/ppt/notesSlides/notesSlide188.xml" ContentType="application/vnd.openxmlformats-officedocument.presentationml.notesSlide+xml"/>
  <Override PartName="/ppt/tags/tag209.xml" ContentType="application/vnd.openxmlformats-officedocument.presentationml.tags+xml"/>
  <Override PartName="/ppt/notesSlides/notesSlide189.xml" ContentType="application/vnd.openxmlformats-officedocument.presentationml.notesSlide+xml"/>
  <Override PartName="/ppt/tags/tag210.xml" ContentType="application/vnd.openxmlformats-officedocument.presentationml.tags+xml"/>
  <Override PartName="/ppt/notesSlides/notesSlide190.xml" ContentType="application/vnd.openxmlformats-officedocument.presentationml.notesSlide+xml"/>
  <Override PartName="/ppt/tags/tag211.xml" ContentType="application/vnd.openxmlformats-officedocument.presentationml.tags+xml"/>
  <Override PartName="/ppt/notesSlides/notesSlide191.xml" ContentType="application/vnd.openxmlformats-officedocument.presentationml.notesSlide+xml"/>
  <Override PartName="/ppt/tags/tag212.xml" ContentType="application/vnd.openxmlformats-officedocument.presentationml.tags+xml"/>
  <Override PartName="/ppt/notesSlides/notesSlide192.xml" ContentType="application/vnd.openxmlformats-officedocument.presentationml.notesSlide+xml"/>
  <Override PartName="/ppt/tags/tag213.xml" ContentType="application/vnd.openxmlformats-officedocument.presentationml.tags+xml"/>
  <Override PartName="/ppt/notesSlides/notesSlide193.xml" ContentType="application/vnd.openxmlformats-officedocument.presentationml.notesSlide+xml"/>
  <Override PartName="/ppt/tags/tag214.xml" ContentType="application/vnd.openxmlformats-officedocument.presentationml.tags+xml"/>
  <Override PartName="/ppt/notesSlides/notesSlide194.xml" ContentType="application/vnd.openxmlformats-officedocument.presentationml.notesSlide+xml"/>
  <Override PartName="/ppt/tags/tag215.xml" ContentType="application/vnd.openxmlformats-officedocument.presentationml.tags+xml"/>
  <Override PartName="/ppt/notesSlides/notesSlide195.xml" ContentType="application/vnd.openxmlformats-officedocument.presentationml.notesSlide+xml"/>
  <Override PartName="/ppt/tags/tag216.xml" ContentType="application/vnd.openxmlformats-officedocument.presentationml.tags+xml"/>
  <Override PartName="/ppt/notesSlides/notesSlide196.xml" ContentType="application/vnd.openxmlformats-officedocument.presentationml.notesSlide+xml"/>
  <Override PartName="/ppt/tags/tag217.xml" ContentType="application/vnd.openxmlformats-officedocument.presentationml.tags+xml"/>
  <Override PartName="/ppt/notesSlides/notesSlide197.xml" ContentType="application/vnd.openxmlformats-officedocument.presentationml.notesSlide+xml"/>
  <Override PartName="/ppt/tags/tag218.xml" ContentType="application/vnd.openxmlformats-officedocument.presentationml.tags+xml"/>
  <Override PartName="/ppt/notesSlides/notesSlide198.xml" ContentType="application/vnd.openxmlformats-officedocument.presentationml.notesSlide+xml"/>
  <Override PartName="/ppt/tags/tag219.xml" ContentType="application/vnd.openxmlformats-officedocument.presentationml.tags+xml"/>
  <Override PartName="/ppt/notesSlides/notesSlide199.xml" ContentType="application/vnd.openxmlformats-officedocument.presentationml.notesSlide+xml"/>
  <Override PartName="/ppt/tags/tag220.xml" ContentType="application/vnd.openxmlformats-officedocument.presentationml.tags+xml"/>
  <Override PartName="/ppt/notesSlides/notesSlide200.xml" ContentType="application/vnd.openxmlformats-officedocument.presentationml.notesSlide+xml"/>
  <Override PartName="/ppt/tags/tag221.xml" ContentType="application/vnd.openxmlformats-officedocument.presentationml.tags+xml"/>
  <Override PartName="/ppt/notesSlides/notesSlide201.xml" ContentType="application/vnd.openxmlformats-officedocument.presentationml.notesSlide+xml"/>
  <Override PartName="/ppt/tags/tag222.xml" ContentType="application/vnd.openxmlformats-officedocument.presentationml.tags+xml"/>
  <Override PartName="/ppt/notesSlides/notesSlide202.xml" ContentType="application/vnd.openxmlformats-officedocument.presentationml.notesSlide+xml"/>
  <Override PartName="/ppt/tags/tag223.xml" ContentType="application/vnd.openxmlformats-officedocument.presentationml.tags+xml"/>
  <Override PartName="/ppt/notesSlides/notesSlide203.xml" ContentType="application/vnd.openxmlformats-officedocument.presentationml.notesSlide+xml"/>
  <Override PartName="/ppt/tags/tag224.xml" ContentType="application/vnd.openxmlformats-officedocument.presentationml.tags+xml"/>
  <Override PartName="/ppt/notesSlides/notesSlide204.xml" ContentType="application/vnd.openxmlformats-officedocument.presentationml.notesSlide+xml"/>
  <Override PartName="/ppt/tags/tag225.xml" ContentType="application/vnd.openxmlformats-officedocument.presentationml.tags+xml"/>
  <Override PartName="/ppt/notesSlides/notesSlide205.xml" ContentType="application/vnd.openxmlformats-officedocument.presentationml.notesSlide+xml"/>
  <Override PartName="/ppt/tags/tag226.xml" ContentType="application/vnd.openxmlformats-officedocument.presentationml.tags+xml"/>
  <Override PartName="/ppt/notesSlides/notesSlide206.xml" ContentType="application/vnd.openxmlformats-officedocument.presentationml.notesSlide+xml"/>
  <Override PartName="/ppt/tags/tag227.xml" ContentType="application/vnd.openxmlformats-officedocument.presentationml.tags+xml"/>
  <Override PartName="/ppt/notesSlides/notesSlide207.xml" ContentType="application/vnd.openxmlformats-officedocument.presentationml.notesSlide+xml"/>
  <Override PartName="/ppt/tags/tag228.xml" ContentType="application/vnd.openxmlformats-officedocument.presentationml.tags+xml"/>
  <Override PartName="/ppt/notesSlides/notesSlide208.xml" ContentType="application/vnd.openxmlformats-officedocument.presentationml.notesSlide+xml"/>
  <Override PartName="/ppt/tags/tag229.xml" ContentType="application/vnd.openxmlformats-officedocument.presentationml.tags+xml"/>
  <Override PartName="/ppt/notesSlides/notesSlide209.xml" ContentType="application/vnd.openxmlformats-officedocument.presentationml.notesSlide+xml"/>
  <Override PartName="/ppt/tags/tag230.xml" ContentType="application/vnd.openxmlformats-officedocument.presentationml.tags+xml"/>
  <Override PartName="/ppt/notesSlides/notesSlide210.xml" ContentType="application/vnd.openxmlformats-officedocument.presentationml.notesSlide+xml"/>
  <Override PartName="/ppt/tags/tag231.xml" ContentType="application/vnd.openxmlformats-officedocument.presentationml.tags+xml"/>
  <Override PartName="/ppt/notesSlides/notesSlide211.xml" ContentType="application/vnd.openxmlformats-officedocument.presentationml.notesSlide+xml"/>
  <Override PartName="/ppt/tags/tag232.xml" ContentType="application/vnd.openxmlformats-officedocument.presentationml.tags+xml"/>
  <Override PartName="/ppt/notesSlides/notesSlide212.xml" ContentType="application/vnd.openxmlformats-officedocument.presentationml.notesSlide+xml"/>
  <Override PartName="/ppt/tags/tag233.xml" ContentType="application/vnd.openxmlformats-officedocument.presentationml.tags+xml"/>
  <Override PartName="/ppt/notesSlides/notesSlide213.xml" ContentType="application/vnd.openxmlformats-officedocument.presentationml.notesSlide+xml"/>
  <Override PartName="/ppt/tags/tag234.xml" ContentType="application/vnd.openxmlformats-officedocument.presentationml.tags+xml"/>
  <Override PartName="/ppt/notesSlides/notesSlide214.xml" ContentType="application/vnd.openxmlformats-officedocument.presentationml.notesSlide+xml"/>
  <Override PartName="/ppt/tags/tag235.xml" ContentType="application/vnd.openxmlformats-officedocument.presentationml.tags+xml"/>
  <Override PartName="/ppt/notesSlides/notesSlide215.xml" ContentType="application/vnd.openxmlformats-officedocument.presentationml.notesSlide+xml"/>
  <Override PartName="/ppt/tags/tag236.xml" ContentType="application/vnd.openxmlformats-officedocument.presentationml.tags+xml"/>
  <Override PartName="/ppt/notesSlides/notesSlide216.xml" ContentType="application/vnd.openxmlformats-officedocument.presentationml.notesSlide+xml"/>
  <Override PartName="/ppt/tags/tag237.xml" ContentType="application/vnd.openxmlformats-officedocument.presentationml.tags+xml"/>
  <Override PartName="/ppt/notesSlides/notesSlide217.xml" ContentType="application/vnd.openxmlformats-officedocument.presentationml.notesSlide+xml"/>
  <Override PartName="/ppt/tags/tag238.xml" ContentType="application/vnd.openxmlformats-officedocument.presentationml.tags+xml"/>
  <Override PartName="/ppt/notesSlides/notesSlide218.xml" ContentType="application/vnd.openxmlformats-officedocument.presentationml.notesSlide+xml"/>
  <Override PartName="/ppt/tags/tag239.xml" ContentType="application/vnd.openxmlformats-officedocument.presentationml.tags+xml"/>
  <Override PartName="/ppt/notesSlides/notesSlide219.xml" ContentType="application/vnd.openxmlformats-officedocument.presentationml.notesSlide+xml"/>
  <Override PartName="/ppt/tags/tag240.xml" ContentType="application/vnd.openxmlformats-officedocument.presentationml.tags+xml"/>
  <Override PartName="/ppt/notesSlides/notesSlide220.xml" ContentType="application/vnd.openxmlformats-officedocument.presentationml.notesSlide+xml"/>
  <Override PartName="/ppt/tags/tag241.xml" ContentType="application/vnd.openxmlformats-officedocument.presentationml.tags+xml"/>
  <Override PartName="/ppt/notesSlides/notesSlide221.xml" ContentType="application/vnd.openxmlformats-officedocument.presentationml.notesSlide+xml"/>
  <Override PartName="/ppt/tags/tag242.xml" ContentType="application/vnd.openxmlformats-officedocument.presentationml.tags+xml"/>
  <Override PartName="/ppt/notesSlides/notesSlide222.xml" ContentType="application/vnd.openxmlformats-officedocument.presentationml.notesSlide+xml"/>
  <Override PartName="/ppt/tags/tag243.xml" ContentType="application/vnd.openxmlformats-officedocument.presentationml.tags+xml"/>
  <Override PartName="/ppt/notesSlides/notesSlide223.xml" ContentType="application/vnd.openxmlformats-officedocument.presentationml.notesSlide+xml"/>
  <Override PartName="/ppt/tags/tag244.xml" ContentType="application/vnd.openxmlformats-officedocument.presentationml.tags+xml"/>
  <Override PartName="/ppt/notesSlides/notesSlide224.xml" ContentType="application/vnd.openxmlformats-officedocument.presentationml.notesSlide+xml"/>
  <Override PartName="/ppt/tags/tag245.xml" ContentType="application/vnd.openxmlformats-officedocument.presentationml.tags+xml"/>
  <Override PartName="/ppt/notesSlides/notesSlide225.xml" ContentType="application/vnd.openxmlformats-officedocument.presentationml.notesSlide+xml"/>
  <Override PartName="/ppt/tags/tag246.xml" ContentType="application/vnd.openxmlformats-officedocument.presentationml.tags+xml"/>
  <Override PartName="/ppt/notesSlides/notesSlide226.xml" ContentType="application/vnd.openxmlformats-officedocument.presentationml.notesSlide+xml"/>
  <Override PartName="/ppt/tags/tag247.xml" ContentType="application/vnd.openxmlformats-officedocument.presentationml.tags+xml"/>
  <Override PartName="/ppt/notesSlides/notesSlide227.xml" ContentType="application/vnd.openxmlformats-officedocument.presentationml.notesSlide+xml"/>
  <Override PartName="/ppt/tags/tag248.xml" ContentType="application/vnd.openxmlformats-officedocument.presentationml.tags+xml"/>
  <Override PartName="/ppt/notesSlides/notesSlide228.xml" ContentType="application/vnd.openxmlformats-officedocument.presentationml.notesSlide+xml"/>
  <Override PartName="/ppt/tags/tag249.xml" ContentType="application/vnd.openxmlformats-officedocument.presentationml.tags+xml"/>
  <Override PartName="/ppt/notesSlides/notesSlide229.xml" ContentType="application/vnd.openxmlformats-officedocument.presentationml.notesSlide+xml"/>
  <Override PartName="/ppt/tags/tag250.xml" ContentType="application/vnd.openxmlformats-officedocument.presentationml.tags+xml"/>
  <Override PartName="/ppt/notesSlides/notesSlide230.xml" ContentType="application/vnd.openxmlformats-officedocument.presentationml.notesSlide+xml"/>
  <Override PartName="/ppt/tags/tag251.xml" ContentType="application/vnd.openxmlformats-officedocument.presentationml.tags+xml"/>
  <Override PartName="/ppt/notesSlides/notesSlide231.xml" ContentType="application/vnd.openxmlformats-officedocument.presentationml.notesSlide+xml"/>
  <Override PartName="/ppt/tags/tag252.xml" ContentType="application/vnd.openxmlformats-officedocument.presentationml.tags+xml"/>
  <Override PartName="/ppt/notesSlides/notesSlide232.xml" ContentType="application/vnd.openxmlformats-officedocument.presentationml.notesSlide+xml"/>
  <Override PartName="/ppt/tags/tag253.xml" ContentType="application/vnd.openxmlformats-officedocument.presentationml.tags+xml"/>
  <Override PartName="/ppt/notesSlides/notesSlide233.xml" ContentType="application/vnd.openxmlformats-officedocument.presentationml.notesSlide+xml"/>
  <Override PartName="/ppt/tags/tag254.xml" ContentType="application/vnd.openxmlformats-officedocument.presentationml.tags+xml"/>
  <Override PartName="/ppt/notesSlides/notesSlide234.xml" ContentType="application/vnd.openxmlformats-officedocument.presentationml.notesSlide+xml"/>
  <Override PartName="/ppt/tags/tag255.xml" ContentType="application/vnd.openxmlformats-officedocument.presentationml.tags+xml"/>
  <Override PartName="/ppt/notesSlides/notesSlide235.xml" ContentType="application/vnd.openxmlformats-officedocument.presentationml.notesSlide+xml"/>
  <Override PartName="/ppt/tags/tag256.xml" ContentType="application/vnd.openxmlformats-officedocument.presentationml.tags+xml"/>
  <Override PartName="/ppt/notesSlides/notesSlide236.xml" ContentType="application/vnd.openxmlformats-officedocument.presentationml.notesSlide+xml"/>
  <Override PartName="/ppt/tags/tag257.xml" ContentType="application/vnd.openxmlformats-officedocument.presentationml.tags+xml"/>
  <Override PartName="/ppt/notesSlides/notesSlide237.xml" ContentType="application/vnd.openxmlformats-officedocument.presentationml.notesSlide+xml"/>
  <Override PartName="/ppt/tags/tag258.xml" ContentType="application/vnd.openxmlformats-officedocument.presentationml.tags+xml"/>
  <Override PartName="/ppt/notesSlides/notesSlide238.xml" ContentType="application/vnd.openxmlformats-officedocument.presentationml.notesSlide+xml"/>
  <Override PartName="/ppt/tags/tag259.xml" ContentType="application/vnd.openxmlformats-officedocument.presentationml.tags+xml"/>
  <Override PartName="/ppt/notesSlides/notesSlide239.xml" ContentType="application/vnd.openxmlformats-officedocument.presentationml.notesSlide+xml"/>
  <Override PartName="/ppt/tags/tag260.xml" ContentType="application/vnd.openxmlformats-officedocument.presentationml.tags+xml"/>
  <Override PartName="/ppt/notesSlides/notesSlide240.xml" ContentType="application/vnd.openxmlformats-officedocument.presentationml.notesSlide+xml"/>
  <Override PartName="/ppt/tags/tag261.xml" ContentType="application/vnd.openxmlformats-officedocument.presentationml.tags+xml"/>
  <Override PartName="/ppt/notesSlides/notesSlide241.xml" ContentType="application/vnd.openxmlformats-officedocument.presentationml.notesSlide+xml"/>
  <Override PartName="/ppt/tags/tag262.xml" ContentType="application/vnd.openxmlformats-officedocument.presentationml.tags+xml"/>
  <Override PartName="/ppt/notesSlides/notesSlide242.xml" ContentType="application/vnd.openxmlformats-officedocument.presentationml.notesSlide+xml"/>
  <Override PartName="/ppt/tags/tag263.xml" ContentType="application/vnd.openxmlformats-officedocument.presentationml.tags+xml"/>
  <Override PartName="/ppt/notesSlides/notesSlide243.xml" ContentType="application/vnd.openxmlformats-officedocument.presentationml.notesSlide+xml"/>
  <Override PartName="/ppt/tags/tag264.xml" ContentType="application/vnd.openxmlformats-officedocument.presentationml.tags+xml"/>
  <Override PartName="/ppt/notesSlides/notesSlide244.xml" ContentType="application/vnd.openxmlformats-officedocument.presentationml.notesSlide+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notesSlides/notesSlide245.xml" ContentType="application/vnd.openxmlformats-officedocument.presentationml.notesSlide+xml"/>
  <Override PartName="/ppt/tags/tag272.xml" ContentType="application/vnd.openxmlformats-officedocument.presentationml.tags+xml"/>
  <Override PartName="/ppt/notesSlides/notesSlide246.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notesSlides/notesSlide247.xml" ContentType="application/vnd.openxmlformats-officedocument.presentationml.notesSlide+xml"/>
  <Override PartName="/ppt/tags/tag282.xml" ContentType="application/vnd.openxmlformats-officedocument.presentationml.tags+xml"/>
  <Override PartName="/ppt/notesSlides/notesSlide248.xml" ContentType="application/vnd.openxmlformats-officedocument.presentationml.notesSlide+xml"/>
  <Override PartName="/ppt/tags/tag283.xml" ContentType="application/vnd.openxmlformats-officedocument.presentationml.tags+xml"/>
  <Override PartName="/ppt/notesSlides/notesSlide249.xml" ContentType="application/vnd.openxmlformats-officedocument.presentationml.notesSlide+xml"/>
  <Override PartName="/ppt/tags/tag284.xml" ContentType="application/vnd.openxmlformats-officedocument.presentationml.tags+xml"/>
  <Override PartName="/ppt/notesSlides/notesSlide250.xml" ContentType="application/vnd.openxmlformats-officedocument.presentationml.notesSlide+xml"/>
  <Override PartName="/ppt/tags/tag285.xml" ContentType="application/vnd.openxmlformats-officedocument.presentationml.tags+xml"/>
  <Override PartName="/ppt/notesSlides/notesSlide251.xml" ContentType="application/vnd.openxmlformats-officedocument.presentationml.notesSlide+xml"/>
  <Override PartName="/ppt/tags/tag286.xml" ContentType="application/vnd.openxmlformats-officedocument.presentationml.tags+xml"/>
  <Override PartName="/ppt/notesSlides/notesSlide252.xml" ContentType="application/vnd.openxmlformats-officedocument.presentationml.notesSlide+xml"/>
  <Override PartName="/ppt/tags/tag287.xml" ContentType="application/vnd.openxmlformats-officedocument.presentationml.tags+xml"/>
  <Override PartName="/ppt/notesSlides/notesSlide253.xml" ContentType="application/vnd.openxmlformats-officedocument.presentationml.notesSlide+xml"/>
  <Override PartName="/ppt/tags/tag288.xml" ContentType="application/vnd.openxmlformats-officedocument.presentationml.tags+xml"/>
  <Override PartName="/ppt/notesSlides/notesSlide254.xml" ContentType="application/vnd.openxmlformats-officedocument.presentationml.notesSlide+xml"/>
  <Override PartName="/ppt/tags/tag289.xml" ContentType="application/vnd.openxmlformats-officedocument.presentationml.tags+xml"/>
  <Override PartName="/ppt/notesSlides/notesSlide255.xml" ContentType="application/vnd.openxmlformats-officedocument.presentationml.notesSlide+xml"/>
  <Override PartName="/ppt/tags/tag290.xml" ContentType="application/vnd.openxmlformats-officedocument.presentationml.tags+xml"/>
  <Override PartName="/ppt/notesSlides/notesSlide256.xml" ContentType="application/vnd.openxmlformats-officedocument.presentationml.notesSlide+xml"/>
  <Override PartName="/ppt/tags/tag291.xml" ContentType="application/vnd.openxmlformats-officedocument.presentationml.tags+xml"/>
  <Override PartName="/ppt/notesSlides/notesSlide257.xml" ContentType="application/vnd.openxmlformats-officedocument.presentationml.notesSlide+xml"/>
  <Override PartName="/ppt/tags/tag292.xml" ContentType="application/vnd.openxmlformats-officedocument.presentationml.tags+xml"/>
  <Override PartName="/ppt/notesSlides/notesSlide258.xml" ContentType="application/vnd.openxmlformats-officedocument.presentationml.notesSlide+xml"/>
  <Override PartName="/ppt/tags/tag293.xml" ContentType="application/vnd.openxmlformats-officedocument.presentationml.tags+xml"/>
  <Override PartName="/ppt/notesSlides/notesSlide259.xml" ContentType="application/vnd.openxmlformats-officedocument.presentationml.notesSlide+xml"/>
  <Override PartName="/ppt/tags/tag294.xml" ContentType="application/vnd.openxmlformats-officedocument.presentationml.tags+xml"/>
  <Override PartName="/ppt/notesSlides/notesSlide260.xml" ContentType="application/vnd.openxmlformats-officedocument.presentationml.notesSlide+xml"/>
  <Override PartName="/ppt/tags/tag295.xml" ContentType="application/vnd.openxmlformats-officedocument.presentationml.tags+xml"/>
  <Override PartName="/ppt/notesSlides/notesSlide261.xml" ContentType="application/vnd.openxmlformats-officedocument.presentationml.notesSlide+xml"/>
  <Override PartName="/ppt/tags/tag296.xml" ContentType="application/vnd.openxmlformats-officedocument.presentationml.tags+xml"/>
  <Override PartName="/ppt/notesSlides/notesSlide262.xml" ContentType="application/vnd.openxmlformats-officedocument.presentationml.notesSlide+xml"/>
  <Override PartName="/ppt/tags/tag297.xml" ContentType="application/vnd.openxmlformats-officedocument.presentationml.tags+xml"/>
  <Override PartName="/ppt/notesSlides/notesSlide263.xml" ContentType="application/vnd.openxmlformats-officedocument.presentationml.notesSlide+xml"/>
  <Override PartName="/ppt/tags/tag298.xml" ContentType="application/vnd.openxmlformats-officedocument.presentationml.tags+xml"/>
  <Override PartName="/ppt/notesSlides/notesSlide264.xml" ContentType="application/vnd.openxmlformats-officedocument.presentationml.notesSlide+xml"/>
  <Override PartName="/ppt/tags/tag299.xml" ContentType="application/vnd.openxmlformats-officedocument.presentationml.tags+xml"/>
  <Override PartName="/ppt/notesSlides/notesSlide265.xml" ContentType="application/vnd.openxmlformats-officedocument.presentationml.notesSlide+xml"/>
  <Override PartName="/ppt/tags/tag300.xml" ContentType="application/vnd.openxmlformats-officedocument.presentationml.tags+xml"/>
  <Override PartName="/ppt/notesSlides/notesSlide266.xml" ContentType="application/vnd.openxmlformats-officedocument.presentationml.notesSlide+xml"/>
  <Override PartName="/ppt/tags/tag301.xml" ContentType="application/vnd.openxmlformats-officedocument.presentationml.tags+xml"/>
  <Override PartName="/ppt/notesSlides/notesSlide267.xml" ContentType="application/vnd.openxmlformats-officedocument.presentationml.notesSlide+xml"/>
  <Override PartName="/ppt/tags/tag302.xml" ContentType="application/vnd.openxmlformats-officedocument.presentationml.tags+xml"/>
  <Override PartName="/ppt/notesSlides/notesSlide268.xml" ContentType="application/vnd.openxmlformats-officedocument.presentationml.notesSlide+xml"/>
  <Override PartName="/ppt/tags/tag303.xml" ContentType="application/vnd.openxmlformats-officedocument.presentationml.tags+xml"/>
  <Override PartName="/ppt/notesSlides/notesSlide269.xml" ContentType="application/vnd.openxmlformats-officedocument.presentationml.notesSlide+xml"/>
  <Override PartName="/ppt/tags/tag304.xml" ContentType="application/vnd.openxmlformats-officedocument.presentationml.tags+xml"/>
  <Override PartName="/ppt/notesSlides/notesSlide270.xml" ContentType="application/vnd.openxmlformats-officedocument.presentationml.notesSlide+xml"/>
  <Override PartName="/ppt/tags/tag305.xml" ContentType="application/vnd.openxmlformats-officedocument.presentationml.tags+xml"/>
  <Override PartName="/ppt/notesSlides/notesSlide271.xml" ContentType="application/vnd.openxmlformats-officedocument.presentationml.notesSlide+xml"/>
  <Override PartName="/ppt/tags/tag306.xml" ContentType="application/vnd.openxmlformats-officedocument.presentationml.tags+xml"/>
  <Override PartName="/ppt/notesSlides/notesSlide272.xml" ContentType="application/vnd.openxmlformats-officedocument.presentationml.notesSlide+xml"/>
  <Override PartName="/ppt/tags/tag307.xml" ContentType="application/vnd.openxmlformats-officedocument.presentationml.tags+xml"/>
  <Override PartName="/ppt/notesSlides/notesSlide273.xml" ContentType="application/vnd.openxmlformats-officedocument.presentationml.notesSlide+xml"/>
  <Override PartName="/ppt/tags/tag308.xml" ContentType="application/vnd.openxmlformats-officedocument.presentationml.tags+xml"/>
  <Override PartName="/ppt/notesSlides/notesSlide274.xml" ContentType="application/vnd.openxmlformats-officedocument.presentationml.notesSlide+xml"/>
  <Override PartName="/ppt/tags/tag309.xml" ContentType="application/vnd.openxmlformats-officedocument.presentationml.tags+xml"/>
  <Override PartName="/ppt/notesSlides/notesSlide275.xml" ContentType="application/vnd.openxmlformats-officedocument.presentationml.notesSlide+xml"/>
  <Override PartName="/ppt/tags/tag310.xml" ContentType="application/vnd.openxmlformats-officedocument.presentationml.tags+xml"/>
  <Override PartName="/ppt/notesSlides/notesSlide276.xml" ContentType="application/vnd.openxmlformats-officedocument.presentationml.notesSlide+xml"/>
  <Override PartName="/ppt/tags/tag311.xml" ContentType="application/vnd.openxmlformats-officedocument.presentationml.tags+xml"/>
  <Override PartName="/ppt/notesSlides/notesSlide277.xml" ContentType="application/vnd.openxmlformats-officedocument.presentationml.notesSlide+xml"/>
  <Override PartName="/ppt/tags/tag312.xml" ContentType="application/vnd.openxmlformats-officedocument.presentationml.tags+xml"/>
  <Override PartName="/ppt/notesSlides/notesSlide278.xml" ContentType="application/vnd.openxmlformats-officedocument.presentationml.notesSlide+xml"/>
  <Override PartName="/ppt/tags/tag313.xml" ContentType="application/vnd.openxmlformats-officedocument.presentationml.tags+xml"/>
  <Override PartName="/ppt/notesSlides/notesSlide279.xml" ContentType="application/vnd.openxmlformats-officedocument.presentationml.notesSlide+xml"/>
  <Override PartName="/ppt/tags/tag314.xml" ContentType="application/vnd.openxmlformats-officedocument.presentationml.tags+xml"/>
  <Override PartName="/ppt/notesSlides/notesSlide280.xml" ContentType="application/vnd.openxmlformats-officedocument.presentationml.notesSlide+xml"/>
  <Override PartName="/ppt/tags/tag315.xml" ContentType="application/vnd.openxmlformats-officedocument.presentationml.tags+xml"/>
  <Override PartName="/ppt/notesSlides/notesSlide281.xml" ContentType="application/vnd.openxmlformats-officedocument.presentationml.notesSlide+xml"/>
  <Override PartName="/ppt/tags/tag316.xml" ContentType="application/vnd.openxmlformats-officedocument.presentationml.tags+xml"/>
  <Override PartName="/ppt/notesSlides/notesSlide282.xml" ContentType="application/vnd.openxmlformats-officedocument.presentationml.notesSlide+xml"/>
  <Override PartName="/ppt/tags/tag317.xml" ContentType="application/vnd.openxmlformats-officedocument.presentationml.tags+xml"/>
  <Override PartName="/ppt/notesSlides/notesSlide283.xml" ContentType="application/vnd.openxmlformats-officedocument.presentationml.notesSlide+xml"/>
  <Override PartName="/ppt/tags/tag318.xml" ContentType="application/vnd.openxmlformats-officedocument.presentationml.tags+xml"/>
  <Override PartName="/ppt/notesSlides/notesSlide284.xml" ContentType="application/vnd.openxmlformats-officedocument.presentationml.notesSlide+xml"/>
  <Override PartName="/ppt/tags/tag319.xml" ContentType="application/vnd.openxmlformats-officedocument.presentationml.tags+xml"/>
  <Override PartName="/ppt/notesSlides/notesSlide285.xml" ContentType="application/vnd.openxmlformats-officedocument.presentationml.notesSlide+xml"/>
  <Override PartName="/ppt/tags/tag320.xml" ContentType="application/vnd.openxmlformats-officedocument.presentationml.tags+xml"/>
  <Override PartName="/ppt/notesSlides/notesSlide286.xml" ContentType="application/vnd.openxmlformats-officedocument.presentationml.notesSlide+xml"/>
  <Override PartName="/ppt/tags/tag321.xml" ContentType="application/vnd.openxmlformats-officedocument.presentationml.tags+xml"/>
  <Override PartName="/ppt/notesSlides/notesSlide287.xml" ContentType="application/vnd.openxmlformats-officedocument.presentationml.notesSlide+xml"/>
  <Override PartName="/ppt/tags/tag322.xml" ContentType="application/vnd.openxmlformats-officedocument.presentationml.tags+xml"/>
  <Override PartName="/ppt/notesSlides/notesSlide288.xml" ContentType="application/vnd.openxmlformats-officedocument.presentationml.notesSlide+xml"/>
  <Override PartName="/ppt/tags/tag323.xml" ContentType="application/vnd.openxmlformats-officedocument.presentationml.tags+xml"/>
  <Override PartName="/ppt/notesSlides/notesSlide289.xml" ContentType="application/vnd.openxmlformats-officedocument.presentationml.notesSlide+xml"/>
  <Override PartName="/ppt/tags/tag324.xml" ContentType="application/vnd.openxmlformats-officedocument.presentationml.tags+xml"/>
  <Override PartName="/ppt/notesSlides/notesSlide290.xml" ContentType="application/vnd.openxmlformats-officedocument.presentationml.notesSlide+xml"/>
  <Override PartName="/ppt/tags/tag325.xml" ContentType="application/vnd.openxmlformats-officedocument.presentationml.tags+xml"/>
  <Override PartName="/ppt/notesSlides/notesSlide291.xml" ContentType="application/vnd.openxmlformats-officedocument.presentationml.notesSlide+xml"/>
  <Override PartName="/ppt/tags/tag326.xml" ContentType="application/vnd.openxmlformats-officedocument.presentationml.tags+xml"/>
  <Override PartName="/ppt/notesSlides/notesSlide292.xml" ContentType="application/vnd.openxmlformats-officedocument.presentationml.notesSlide+xml"/>
  <Override PartName="/ppt/tags/tag327.xml" ContentType="application/vnd.openxmlformats-officedocument.presentationml.tags+xml"/>
  <Override PartName="/ppt/notesSlides/notesSlide293.xml" ContentType="application/vnd.openxmlformats-officedocument.presentationml.notesSlide+xml"/>
  <Override PartName="/ppt/tags/tag328.xml" ContentType="application/vnd.openxmlformats-officedocument.presentationml.tags+xml"/>
  <Override PartName="/ppt/notesSlides/notesSlide294.xml" ContentType="application/vnd.openxmlformats-officedocument.presentationml.notesSlide+xml"/>
  <Override PartName="/ppt/tags/tag329.xml" ContentType="application/vnd.openxmlformats-officedocument.presentationml.tags+xml"/>
  <Override PartName="/ppt/notesSlides/notesSlide295.xml" ContentType="application/vnd.openxmlformats-officedocument.presentationml.notesSlide+xml"/>
  <Override PartName="/ppt/tags/tag330.xml" ContentType="application/vnd.openxmlformats-officedocument.presentationml.tags+xml"/>
  <Override PartName="/ppt/notesSlides/notesSlide296.xml" ContentType="application/vnd.openxmlformats-officedocument.presentationml.notesSlide+xml"/>
  <Override PartName="/ppt/tags/tag331.xml" ContentType="application/vnd.openxmlformats-officedocument.presentationml.tags+xml"/>
  <Override PartName="/ppt/notesSlides/notesSlide297.xml" ContentType="application/vnd.openxmlformats-officedocument.presentationml.notesSlide+xml"/>
  <Override PartName="/ppt/tags/tag332.xml" ContentType="application/vnd.openxmlformats-officedocument.presentationml.tags+xml"/>
  <Override PartName="/ppt/notesSlides/notesSlide298.xml" ContentType="application/vnd.openxmlformats-officedocument.presentationml.notesSlide+xml"/>
  <Override PartName="/ppt/tags/tag333.xml" ContentType="application/vnd.openxmlformats-officedocument.presentationml.tags+xml"/>
  <Override PartName="/ppt/notesSlides/notesSlide299.xml" ContentType="application/vnd.openxmlformats-officedocument.presentationml.notesSlide+xml"/>
  <Override PartName="/ppt/tags/tag334.xml" ContentType="application/vnd.openxmlformats-officedocument.presentationml.tags+xml"/>
  <Override PartName="/ppt/notesSlides/notesSlide300.xml" ContentType="application/vnd.openxmlformats-officedocument.presentationml.notesSlide+xml"/>
  <Override PartName="/ppt/tags/tag335.xml" ContentType="application/vnd.openxmlformats-officedocument.presentationml.tags+xml"/>
  <Override PartName="/ppt/notesSlides/notesSlide301.xml" ContentType="application/vnd.openxmlformats-officedocument.presentationml.notesSlide+xml"/>
  <Override PartName="/ppt/tags/tag336.xml" ContentType="application/vnd.openxmlformats-officedocument.presentationml.tags+xml"/>
  <Override PartName="/ppt/notesSlides/notesSlide302.xml" ContentType="application/vnd.openxmlformats-officedocument.presentationml.notesSlide+xml"/>
  <Override PartName="/ppt/tags/tag337.xml" ContentType="application/vnd.openxmlformats-officedocument.presentationml.tags+xml"/>
  <Override PartName="/ppt/notesSlides/notesSlide303.xml" ContentType="application/vnd.openxmlformats-officedocument.presentationml.notesSlide+xml"/>
  <Override PartName="/ppt/tags/tag338.xml" ContentType="application/vnd.openxmlformats-officedocument.presentationml.tags+xml"/>
  <Override PartName="/ppt/notesSlides/notesSlide304.xml" ContentType="application/vnd.openxmlformats-officedocument.presentationml.notesSlide+xml"/>
  <Override PartName="/ppt/tags/tag339.xml" ContentType="application/vnd.openxmlformats-officedocument.presentationml.tags+xml"/>
  <Override PartName="/ppt/notesSlides/notesSlide305.xml" ContentType="application/vnd.openxmlformats-officedocument.presentationml.notesSlide+xml"/>
  <Override PartName="/ppt/tags/tag340.xml" ContentType="application/vnd.openxmlformats-officedocument.presentationml.tags+xml"/>
  <Override PartName="/ppt/notesSlides/notesSlide306.xml" ContentType="application/vnd.openxmlformats-officedocument.presentationml.notesSlide+xml"/>
  <Override PartName="/ppt/tags/tag341.xml" ContentType="application/vnd.openxmlformats-officedocument.presentationml.tags+xml"/>
  <Override PartName="/ppt/notesSlides/notesSlide307.xml" ContentType="application/vnd.openxmlformats-officedocument.presentationml.notesSlide+xml"/>
  <Override PartName="/ppt/tags/tag342.xml" ContentType="application/vnd.openxmlformats-officedocument.presentationml.tags+xml"/>
  <Override PartName="/ppt/notesSlides/notesSlide308.xml" ContentType="application/vnd.openxmlformats-officedocument.presentationml.notesSlide+xml"/>
  <Override PartName="/ppt/tags/tag343.xml" ContentType="application/vnd.openxmlformats-officedocument.presentationml.tags+xml"/>
  <Override PartName="/ppt/notesSlides/notesSlide309.xml" ContentType="application/vnd.openxmlformats-officedocument.presentationml.notesSlide+xml"/>
  <Override PartName="/ppt/tags/tag344.xml" ContentType="application/vnd.openxmlformats-officedocument.presentationml.tags+xml"/>
  <Override PartName="/ppt/notesSlides/notesSlide310.xml" ContentType="application/vnd.openxmlformats-officedocument.presentationml.notesSlide+xml"/>
  <Override PartName="/ppt/tags/tag345.xml" ContentType="application/vnd.openxmlformats-officedocument.presentationml.tags+xml"/>
  <Override PartName="/ppt/notesSlides/notesSlide311.xml" ContentType="application/vnd.openxmlformats-officedocument.presentationml.notesSlide+xml"/>
  <Override PartName="/ppt/tags/tag346.xml" ContentType="application/vnd.openxmlformats-officedocument.presentationml.tags+xml"/>
  <Override PartName="/ppt/notesSlides/notesSlide312.xml" ContentType="application/vnd.openxmlformats-officedocument.presentationml.notesSlide+xml"/>
  <Override PartName="/ppt/tags/tag347.xml" ContentType="application/vnd.openxmlformats-officedocument.presentationml.tags+xml"/>
  <Override PartName="/ppt/notesSlides/notesSlide313.xml" ContentType="application/vnd.openxmlformats-officedocument.presentationml.notesSlide+xml"/>
  <Override PartName="/ppt/tags/tag348.xml" ContentType="application/vnd.openxmlformats-officedocument.presentationml.tags+xml"/>
  <Override PartName="/ppt/notesSlides/notesSlide314.xml" ContentType="application/vnd.openxmlformats-officedocument.presentationml.notesSlide+xml"/>
  <Override PartName="/ppt/tags/tag349.xml" ContentType="application/vnd.openxmlformats-officedocument.presentationml.tags+xml"/>
  <Override PartName="/ppt/notesSlides/notesSlide315.xml" ContentType="application/vnd.openxmlformats-officedocument.presentationml.notesSlide+xml"/>
  <Override PartName="/ppt/tags/tag350.xml" ContentType="application/vnd.openxmlformats-officedocument.presentationml.tags+xml"/>
  <Override PartName="/ppt/notesSlides/notesSlide316.xml" ContentType="application/vnd.openxmlformats-officedocument.presentationml.notesSlide+xml"/>
  <Override PartName="/ppt/tags/tag351.xml" ContentType="application/vnd.openxmlformats-officedocument.presentationml.tags+xml"/>
  <Override PartName="/ppt/notesSlides/notesSlide317.xml" ContentType="application/vnd.openxmlformats-officedocument.presentationml.notesSlide+xml"/>
  <Override PartName="/ppt/tags/tag352.xml" ContentType="application/vnd.openxmlformats-officedocument.presentationml.tags+xml"/>
  <Override PartName="/ppt/notesSlides/notesSlide318.xml" ContentType="application/vnd.openxmlformats-officedocument.presentationml.notesSlide+xml"/>
  <Override PartName="/ppt/tags/tag353.xml" ContentType="application/vnd.openxmlformats-officedocument.presentationml.tags+xml"/>
  <Override PartName="/ppt/notesSlides/notesSlide319.xml" ContentType="application/vnd.openxmlformats-officedocument.presentationml.notesSlide+xml"/>
  <Override PartName="/ppt/tags/tag354.xml" ContentType="application/vnd.openxmlformats-officedocument.presentationml.tags+xml"/>
  <Override PartName="/ppt/notesSlides/notesSlide320.xml" ContentType="application/vnd.openxmlformats-officedocument.presentationml.notesSlide+xml"/>
  <Override PartName="/ppt/tags/tag355.xml" ContentType="application/vnd.openxmlformats-officedocument.presentationml.tags+xml"/>
  <Override PartName="/ppt/notesSlides/notesSlide321.xml" ContentType="application/vnd.openxmlformats-officedocument.presentationml.notesSlide+xml"/>
  <Override PartName="/ppt/tags/tag356.xml" ContentType="application/vnd.openxmlformats-officedocument.presentationml.tags+xml"/>
  <Override PartName="/ppt/notesSlides/notesSlide322.xml" ContentType="application/vnd.openxmlformats-officedocument.presentationml.notesSlide+xml"/>
  <Override PartName="/ppt/tags/tag357.xml" ContentType="application/vnd.openxmlformats-officedocument.presentationml.tags+xml"/>
  <Override PartName="/ppt/notesSlides/notesSlide323.xml" ContentType="application/vnd.openxmlformats-officedocument.presentationml.notesSlide+xml"/>
  <Override PartName="/ppt/tags/tag358.xml" ContentType="application/vnd.openxmlformats-officedocument.presentationml.tags+xml"/>
  <Override PartName="/ppt/notesSlides/notesSlide324.xml" ContentType="application/vnd.openxmlformats-officedocument.presentationml.notesSlide+xml"/>
  <Override PartName="/ppt/tags/tag359.xml" ContentType="application/vnd.openxmlformats-officedocument.presentationml.tags+xml"/>
  <Override PartName="/ppt/notesSlides/notesSlide325.xml" ContentType="application/vnd.openxmlformats-officedocument.presentationml.notesSlide+xml"/>
  <Override PartName="/ppt/tags/tag360.xml" ContentType="application/vnd.openxmlformats-officedocument.presentationml.tags+xml"/>
  <Override PartName="/ppt/notesSlides/notesSlide326.xml" ContentType="application/vnd.openxmlformats-officedocument.presentationml.notesSlide+xml"/>
  <Override PartName="/ppt/tags/tag361.xml" ContentType="application/vnd.openxmlformats-officedocument.presentationml.tags+xml"/>
  <Override PartName="/ppt/notesSlides/notesSlide327.xml" ContentType="application/vnd.openxmlformats-officedocument.presentationml.notesSlide+xml"/>
  <Override PartName="/ppt/tags/tag362.xml" ContentType="application/vnd.openxmlformats-officedocument.presentationml.tags+xml"/>
  <Override PartName="/ppt/notesSlides/notesSlide328.xml" ContentType="application/vnd.openxmlformats-officedocument.presentationml.notesSlide+xml"/>
  <Override PartName="/ppt/tags/tag363.xml" ContentType="application/vnd.openxmlformats-officedocument.presentationml.tags+xml"/>
  <Override PartName="/ppt/notesSlides/notesSlide329.xml" ContentType="application/vnd.openxmlformats-officedocument.presentationml.notesSlide+xml"/>
  <Override PartName="/ppt/tags/tag364.xml" ContentType="application/vnd.openxmlformats-officedocument.presentationml.tags+xml"/>
  <Override PartName="/ppt/notesSlides/notesSlide330.xml" ContentType="application/vnd.openxmlformats-officedocument.presentationml.notesSlide+xml"/>
  <Override PartName="/ppt/tags/tag365.xml" ContentType="application/vnd.openxmlformats-officedocument.presentationml.tags+xml"/>
  <Override PartName="/ppt/notesSlides/notesSlide331.xml" ContentType="application/vnd.openxmlformats-officedocument.presentationml.notesSlide+xml"/>
  <Override PartName="/ppt/tags/tag366.xml" ContentType="application/vnd.openxmlformats-officedocument.presentationml.tags+xml"/>
  <Override PartName="/ppt/notesSlides/notesSlide332.xml" ContentType="application/vnd.openxmlformats-officedocument.presentationml.notesSlide+xml"/>
  <Override PartName="/ppt/tags/tag367.xml" ContentType="application/vnd.openxmlformats-officedocument.presentationml.tags+xml"/>
  <Override PartName="/ppt/notesSlides/notesSlide333.xml" ContentType="application/vnd.openxmlformats-officedocument.presentationml.notesSlide+xml"/>
  <Override PartName="/ppt/tags/tag368.xml" ContentType="application/vnd.openxmlformats-officedocument.presentationml.tags+xml"/>
  <Override PartName="/ppt/notesSlides/notesSlide334.xml" ContentType="application/vnd.openxmlformats-officedocument.presentationml.notesSlide+xml"/>
  <Override PartName="/ppt/tags/tag369.xml" ContentType="application/vnd.openxmlformats-officedocument.presentationml.tags+xml"/>
  <Override PartName="/ppt/notesSlides/notesSlide335.xml" ContentType="application/vnd.openxmlformats-officedocument.presentationml.notesSlide+xml"/>
  <Override PartName="/ppt/tags/tag370.xml" ContentType="application/vnd.openxmlformats-officedocument.presentationml.tags+xml"/>
  <Override PartName="/ppt/notesSlides/notesSlide336.xml" ContentType="application/vnd.openxmlformats-officedocument.presentationml.notesSlide+xml"/>
  <Override PartName="/ppt/tags/tag371.xml" ContentType="application/vnd.openxmlformats-officedocument.presentationml.tags+xml"/>
  <Override PartName="/ppt/notesSlides/notesSlide337.xml" ContentType="application/vnd.openxmlformats-officedocument.presentationml.notesSlide+xml"/>
  <Override PartName="/ppt/tags/tag372.xml" ContentType="application/vnd.openxmlformats-officedocument.presentationml.tags+xml"/>
  <Override PartName="/ppt/notesSlides/notesSlide338.xml" ContentType="application/vnd.openxmlformats-officedocument.presentationml.notesSlide+xml"/>
  <Override PartName="/ppt/tags/tag373.xml" ContentType="application/vnd.openxmlformats-officedocument.presentationml.tags+xml"/>
  <Override PartName="/ppt/notesSlides/notesSlide339.xml" ContentType="application/vnd.openxmlformats-officedocument.presentationml.notesSlide+xml"/>
  <Override PartName="/ppt/tags/tag374.xml" ContentType="application/vnd.openxmlformats-officedocument.presentationml.tags+xml"/>
  <Override PartName="/ppt/notesSlides/notesSlide340.xml" ContentType="application/vnd.openxmlformats-officedocument.presentationml.notesSlide+xml"/>
  <Override PartName="/ppt/tags/tag375.xml" ContentType="application/vnd.openxmlformats-officedocument.presentationml.tags+xml"/>
  <Override PartName="/ppt/notesSlides/notesSlide341.xml" ContentType="application/vnd.openxmlformats-officedocument.presentationml.notesSlide+xml"/>
  <Override PartName="/ppt/tags/tag376.xml" ContentType="application/vnd.openxmlformats-officedocument.presentationml.tags+xml"/>
  <Override PartName="/ppt/notesSlides/notesSlide342.xml" ContentType="application/vnd.openxmlformats-officedocument.presentationml.notesSlide+xml"/>
  <Override PartName="/ppt/tags/tag377.xml" ContentType="application/vnd.openxmlformats-officedocument.presentationml.tags+xml"/>
  <Override PartName="/ppt/notesSlides/notesSlide343.xml" ContentType="application/vnd.openxmlformats-officedocument.presentationml.notesSlide+xml"/>
  <Override PartName="/ppt/tags/tag378.xml" ContentType="application/vnd.openxmlformats-officedocument.presentationml.tags+xml"/>
  <Override PartName="/ppt/notesSlides/notesSlide344.xml" ContentType="application/vnd.openxmlformats-officedocument.presentationml.notesSlide+xml"/>
  <Override PartName="/ppt/tags/tag379.xml" ContentType="application/vnd.openxmlformats-officedocument.presentationml.tags+xml"/>
  <Override PartName="/ppt/notesSlides/notesSlide345.xml" ContentType="application/vnd.openxmlformats-officedocument.presentationml.notesSlide+xml"/>
  <Override PartName="/ppt/tags/tag380.xml" ContentType="application/vnd.openxmlformats-officedocument.presentationml.tags+xml"/>
  <Override PartName="/ppt/notesSlides/notesSlide346.xml" ContentType="application/vnd.openxmlformats-officedocument.presentationml.notesSlide+xml"/>
  <Override PartName="/ppt/tags/tag381.xml" ContentType="application/vnd.openxmlformats-officedocument.presentationml.tags+xml"/>
  <Override PartName="/ppt/notesSlides/notesSlide347.xml" ContentType="application/vnd.openxmlformats-officedocument.presentationml.notesSlide+xml"/>
  <Override PartName="/ppt/tags/tag382.xml" ContentType="application/vnd.openxmlformats-officedocument.presentationml.tags+xml"/>
  <Override PartName="/ppt/notesSlides/notesSlide348.xml" ContentType="application/vnd.openxmlformats-officedocument.presentationml.notesSlide+xml"/>
  <Override PartName="/ppt/tags/tag383.xml" ContentType="application/vnd.openxmlformats-officedocument.presentationml.tags+xml"/>
  <Override PartName="/ppt/notesSlides/notesSlide349.xml" ContentType="application/vnd.openxmlformats-officedocument.presentationml.notesSlide+xml"/>
  <Override PartName="/ppt/tags/tag384.xml" ContentType="application/vnd.openxmlformats-officedocument.presentationml.tags+xml"/>
  <Override PartName="/ppt/notesSlides/notesSlide350.xml" ContentType="application/vnd.openxmlformats-officedocument.presentationml.notesSlide+xml"/>
  <Override PartName="/ppt/tags/tag385.xml" ContentType="application/vnd.openxmlformats-officedocument.presentationml.tags+xml"/>
  <Override PartName="/ppt/notesSlides/notesSlide351.xml" ContentType="application/vnd.openxmlformats-officedocument.presentationml.notesSlide+xml"/>
  <Override PartName="/ppt/tags/tag386.xml" ContentType="application/vnd.openxmlformats-officedocument.presentationml.tags+xml"/>
  <Override PartName="/ppt/notesSlides/notesSlide352.xml" ContentType="application/vnd.openxmlformats-officedocument.presentationml.notesSlide+xml"/>
  <Override PartName="/ppt/tags/tag387.xml" ContentType="application/vnd.openxmlformats-officedocument.presentationml.tags+xml"/>
  <Override PartName="/ppt/notesSlides/notesSlide353.xml" ContentType="application/vnd.openxmlformats-officedocument.presentationml.notesSlide+xml"/>
  <Override PartName="/ppt/tags/tag388.xml" ContentType="application/vnd.openxmlformats-officedocument.presentationml.tags+xml"/>
  <Override PartName="/ppt/notesSlides/notesSlide354.xml" ContentType="application/vnd.openxmlformats-officedocument.presentationml.notesSlide+xml"/>
  <Override PartName="/ppt/tags/tag389.xml" ContentType="application/vnd.openxmlformats-officedocument.presentationml.tags+xml"/>
  <Override PartName="/ppt/notesSlides/notesSlide355.xml" ContentType="application/vnd.openxmlformats-officedocument.presentationml.notesSlide+xml"/>
  <Override PartName="/ppt/tags/tag390.xml" ContentType="application/vnd.openxmlformats-officedocument.presentationml.tags+xml"/>
  <Override PartName="/ppt/notesSlides/notesSlide356.xml" ContentType="application/vnd.openxmlformats-officedocument.presentationml.notesSlide+xml"/>
  <Override PartName="/ppt/tags/tag391.xml" ContentType="application/vnd.openxmlformats-officedocument.presentationml.tags+xml"/>
  <Override PartName="/ppt/notesSlides/notesSlide357.xml" ContentType="application/vnd.openxmlformats-officedocument.presentationml.notesSlide+xml"/>
  <Override PartName="/ppt/tags/tag392.xml" ContentType="application/vnd.openxmlformats-officedocument.presentationml.tags+xml"/>
  <Override PartName="/ppt/notesSlides/notesSlide358.xml" ContentType="application/vnd.openxmlformats-officedocument.presentationml.notesSlide+xml"/>
  <Override PartName="/ppt/tags/tag393.xml" ContentType="application/vnd.openxmlformats-officedocument.presentationml.tags+xml"/>
  <Override PartName="/ppt/notesSlides/notesSlide359.xml" ContentType="application/vnd.openxmlformats-officedocument.presentationml.notesSlide+xml"/>
  <Override PartName="/ppt/tags/tag394.xml" ContentType="application/vnd.openxmlformats-officedocument.presentationml.tags+xml"/>
  <Override PartName="/ppt/notesSlides/notesSlide360.xml" ContentType="application/vnd.openxmlformats-officedocument.presentationml.notesSlide+xml"/>
  <Override PartName="/ppt/tags/tag395.xml" ContentType="application/vnd.openxmlformats-officedocument.presentationml.tags+xml"/>
  <Override PartName="/ppt/notesSlides/notesSlide361.xml" ContentType="application/vnd.openxmlformats-officedocument.presentationml.notesSlide+xml"/>
  <Override PartName="/ppt/tags/tag396.xml" ContentType="application/vnd.openxmlformats-officedocument.presentationml.tags+xml"/>
  <Override PartName="/ppt/notesSlides/notesSlide362.xml" ContentType="application/vnd.openxmlformats-officedocument.presentationml.notesSlide+xml"/>
  <Override PartName="/ppt/tags/tag397.xml" ContentType="application/vnd.openxmlformats-officedocument.presentationml.tags+xml"/>
  <Override PartName="/ppt/notesSlides/notesSlide363.xml" ContentType="application/vnd.openxmlformats-officedocument.presentationml.notesSlide+xml"/>
  <Override PartName="/ppt/tags/tag398.xml" ContentType="application/vnd.openxmlformats-officedocument.presentationml.tags+xml"/>
  <Override PartName="/ppt/notesSlides/notesSlide364.xml" ContentType="application/vnd.openxmlformats-officedocument.presentationml.notesSlide+xml"/>
  <Override PartName="/ppt/tags/tag399.xml" ContentType="application/vnd.openxmlformats-officedocument.presentationml.tags+xml"/>
  <Override PartName="/ppt/notesSlides/notesSlide365.xml" ContentType="application/vnd.openxmlformats-officedocument.presentationml.notesSlide+xml"/>
  <Override PartName="/ppt/tags/tag400.xml" ContentType="application/vnd.openxmlformats-officedocument.presentationml.tags+xml"/>
  <Override PartName="/ppt/notesSlides/notesSlide366.xml" ContentType="application/vnd.openxmlformats-officedocument.presentationml.notesSlide+xml"/>
  <Override PartName="/ppt/tags/tag401.xml" ContentType="application/vnd.openxmlformats-officedocument.presentationml.tags+xml"/>
  <Override PartName="/ppt/notesSlides/notesSlide367.xml" ContentType="application/vnd.openxmlformats-officedocument.presentationml.notesSlide+xml"/>
  <Override PartName="/ppt/tags/tag402.xml" ContentType="application/vnd.openxmlformats-officedocument.presentationml.tags+xml"/>
  <Override PartName="/ppt/notesSlides/notesSlide368.xml" ContentType="application/vnd.openxmlformats-officedocument.presentationml.notesSlide+xml"/>
  <Override PartName="/ppt/tags/tag403.xml" ContentType="application/vnd.openxmlformats-officedocument.presentationml.tags+xml"/>
  <Override PartName="/ppt/notesSlides/notesSlide369.xml" ContentType="application/vnd.openxmlformats-officedocument.presentationml.notesSlide+xml"/>
  <Override PartName="/ppt/tags/tag404.xml" ContentType="application/vnd.openxmlformats-officedocument.presentationml.tags+xml"/>
  <Override PartName="/ppt/notesSlides/notesSlide370.xml" ContentType="application/vnd.openxmlformats-officedocument.presentationml.notesSlide+xml"/>
  <Override PartName="/ppt/tags/tag405.xml" ContentType="application/vnd.openxmlformats-officedocument.presentationml.tags+xml"/>
  <Override PartName="/ppt/notesSlides/notesSlide371.xml" ContentType="application/vnd.openxmlformats-officedocument.presentationml.notesSlide+xml"/>
  <Override PartName="/ppt/tags/tag406.xml" ContentType="application/vnd.openxmlformats-officedocument.presentationml.tags+xml"/>
  <Override PartName="/ppt/notesSlides/notesSlide372.xml" ContentType="application/vnd.openxmlformats-officedocument.presentationml.notesSlide+xml"/>
  <Override PartName="/ppt/tags/tag407.xml" ContentType="application/vnd.openxmlformats-officedocument.presentationml.tags+xml"/>
  <Override PartName="/ppt/notesSlides/notesSlide373.xml" ContentType="application/vnd.openxmlformats-officedocument.presentationml.notesSlide+xml"/>
  <Override PartName="/ppt/tags/tag408.xml" ContentType="application/vnd.openxmlformats-officedocument.presentationml.tags+xml"/>
  <Override PartName="/ppt/notesSlides/notesSlide374.xml" ContentType="application/vnd.openxmlformats-officedocument.presentationml.notesSlide+xml"/>
  <Override PartName="/ppt/tags/tag409.xml" ContentType="application/vnd.openxmlformats-officedocument.presentationml.tags+xml"/>
  <Override PartName="/ppt/notesSlides/notesSlide375.xml" ContentType="application/vnd.openxmlformats-officedocument.presentationml.notesSlide+xml"/>
  <Override PartName="/ppt/tags/tag410.xml" ContentType="application/vnd.openxmlformats-officedocument.presentationml.tags+xml"/>
  <Override PartName="/ppt/notesSlides/notesSlide376.xml" ContentType="application/vnd.openxmlformats-officedocument.presentationml.notesSlide+xml"/>
  <Override PartName="/ppt/tags/tag411.xml" ContentType="application/vnd.openxmlformats-officedocument.presentationml.tags+xml"/>
  <Override PartName="/ppt/notesSlides/notesSlide377.xml" ContentType="application/vnd.openxmlformats-officedocument.presentationml.notesSlide+xml"/>
  <Override PartName="/ppt/tags/tag412.xml" ContentType="application/vnd.openxmlformats-officedocument.presentationml.tags+xml"/>
  <Override PartName="/ppt/notesSlides/notesSlide378.xml" ContentType="application/vnd.openxmlformats-officedocument.presentationml.notesSlide+xml"/>
  <Override PartName="/ppt/tags/tag413.xml" ContentType="application/vnd.openxmlformats-officedocument.presentationml.tags+xml"/>
  <Override PartName="/ppt/notesSlides/notesSlide379.xml" ContentType="application/vnd.openxmlformats-officedocument.presentationml.notesSlide+xml"/>
  <Override PartName="/ppt/tags/tag414.xml" ContentType="application/vnd.openxmlformats-officedocument.presentationml.tags+xml"/>
  <Override PartName="/ppt/notesSlides/notesSlide380.xml" ContentType="application/vnd.openxmlformats-officedocument.presentationml.notesSlide+xml"/>
  <Override PartName="/ppt/tags/tag415.xml" ContentType="application/vnd.openxmlformats-officedocument.presentationml.tags+xml"/>
  <Override PartName="/ppt/notesSlides/notesSlide381.xml" ContentType="application/vnd.openxmlformats-officedocument.presentationml.notesSlide+xml"/>
  <Override PartName="/ppt/tags/tag416.xml" ContentType="application/vnd.openxmlformats-officedocument.presentationml.tags+xml"/>
  <Override PartName="/ppt/notesSlides/notesSlide382.xml" ContentType="application/vnd.openxmlformats-officedocument.presentationml.notesSlide+xml"/>
  <Override PartName="/ppt/tags/tag417.xml" ContentType="application/vnd.openxmlformats-officedocument.presentationml.tags+xml"/>
  <Override PartName="/ppt/notesSlides/notesSlide383.xml" ContentType="application/vnd.openxmlformats-officedocument.presentationml.notesSlide+xml"/>
  <Override PartName="/ppt/tags/tag418.xml" ContentType="application/vnd.openxmlformats-officedocument.presentationml.tags+xml"/>
  <Override PartName="/ppt/notesSlides/notesSlide384.xml" ContentType="application/vnd.openxmlformats-officedocument.presentationml.notesSlide+xml"/>
  <Override PartName="/ppt/tags/tag419.xml" ContentType="application/vnd.openxmlformats-officedocument.presentationml.tags+xml"/>
  <Override PartName="/ppt/notesSlides/notesSlide385.xml" ContentType="application/vnd.openxmlformats-officedocument.presentationml.notesSlide+xml"/>
  <Override PartName="/ppt/tags/tag420.xml" ContentType="application/vnd.openxmlformats-officedocument.presentationml.tags+xml"/>
  <Override PartName="/ppt/notesSlides/notesSlide386.xml" ContentType="application/vnd.openxmlformats-officedocument.presentationml.notesSlide+xml"/>
  <Override PartName="/ppt/tags/tag421.xml" ContentType="application/vnd.openxmlformats-officedocument.presentationml.tags+xml"/>
  <Override PartName="/ppt/notesSlides/notesSlide387.xml" ContentType="application/vnd.openxmlformats-officedocument.presentationml.notesSlide+xml"/>
  <Override PartName="/ppt/tags/tag422.xml" ContentType="application/vnd.openxmlformats-officedocument.presentationml.tags+xml"/>
  <Override PartName="/ppt/notesSlides/notesSlide388.xml" ContentType="application/vnd.openxmlformats-officedocument.presentationml.notesSlide+xml"/>
  <Override PartName="/ppt/tags/tag423.xml" ContentType="application/vnd.openxmlformats-officedocument.presentationml.tags+xml"/>
  <Override PartName="/ppt/notesSlides/notesSlide389.xml" ContentType="application/vnd.openxmlformats-officedocument.presentationml.notesSlide+xml"/>
  <Override PartName="/ppt/tags/tag424.xml" ContentType="application/vnd.openxmlformats-officedocument.presentationml.tags+xml"/>
  <Override PartName="/ppt/notesSlides/notesSlide390.xml" ContentType="application/vnd.openxmlformats-officedocument.presentationml.notesSlide+xml"/>
  <Override PartName="/ppt/tags/tag425.xml" ContentType="application/vnd.openxmlformats-officedocument.presentationml.tags+xml"/>
  <Override PartName="/ppt/notesSlides/notesSlide391.xml" ContentType="application/vnd.openxmlformats-officedocument.presentationml.notesSlide+xml"/>
  <Override PartName="/ppt/tags/tag426.xml" ContentType="application/vnd.openxmlformats-officedocument.presentationml.tags+xml"/>
  <Override PartName="/ppt/notesSlides/notesSlide392.xml" ContentType="application/vnd.openxmlformats-officedocument.presentationml.notesSlide+xml"/>
  <Override PartName="/ppt/tags/tag427.xml" ContentType="application/vnd.openxmlformats-officedocument.presentationml.tags+xml"/>
  <Override PartName="/ppt/notesSlides/notesSlide393.xml" ContentType="application/vnd.openxmlformats-officedocument.presentationml.notesSlide+xml"/>
  <Override PartName="/ppt/tags/tag428.xml" ContentType="application/vnd.openxmlformats-officedocument.presentationml.tags+xml"/>
  <Override PartName="/ppt/notesSlides/notesSlide394.xml" ContentType="application/vnd.openxmlformats-officedocument.presentationml.notesSlide+xml"/>
  <Override PartName="/ppt/tags/tag429.xml" ContentType="application/vnd.openxmlformats-officedocument.presentationml.tags+xml"/>
  <Override PartName="/ppt/notesSlides/notesSlide395.xml" ContentType="application/vnd.openxmlformats-officedocument.presentationml.notesSlide+xml"/>
  <Override PartName="/ppt/tags/tag430.xml" ContentType="application/vnd.openxmlformats-officedocument.presentationml.tags+xml"/>
  <Override PartName="/ppt/notesSlides/notesSlide396.xml" ContentType="application/vnd.openxmlformats-officedocument.presentationml.notesSlide+xml"/>
  <Override PartName="/ppt/tags/tag431.xml" ContentType="application/vnd.openxmlformats-officedocument.presentationml.tags+xml"/>
  <Override PartName="/ppt/notesSlides/notesSlide397.xml" ContentType="application/vnd.openxmlformats-officedocument.presentationml.notesSlide+xml"/>
  <Override PartName="/ppt/tags/tag432.xml" ContentType="application/vnd.openxmlformats-officedocument.presentationml.tags+xml"/>
  <Override PartName="/ppt/notesSlides/notesSlide398.xml" ContentType="application/vnd.openxmlformats-officedocument.presentationml.notesSlide+xml"/>
  <Override PartName="/ppt/tags/tag433.xml" ContentType="application/vnd.openxmlformats-officedocument.presentationml.tags+xml"/>
  <Override PartName="/ppt/notesSlides/notesSlide399.xml" ContentType="application/vnd.openxmlformats-officedocument.presentationml.notesSlide+xml"/>
  <Override PartName="/ppt/tags/tag434.xml" ContentType="application/vnd.openxmlformats-officedocument.presentationml.tags+xml"/>
  <Override PartName="/ppt/notesSlides/notesSlide400.xml" ContentType="application/vnd.openxmlformats-officedocument.presentationml.notesSlide+xml"/>
  <Override PartName="/ppt/tags/tag435.xml" ContentType="application/vnd.openxmlformats-officedocument.presentationml.tags+xml"/>
  <Override PartName="/ppt/notesSlides/notesSlide401.xml" ContentType="application/vnd.openxmlformats-officedocument.presentationml.notesSlide+xml"/>
  <Override PartName="/ppt/tags/tag436.xml" ContentType="application/vnd.openxmlformats-officedocument.presentationml.tags+xml"/>
  <Override PartName="/ppt/notesSlides/notesSlide402.xml" ContentType="application/vnd.openxmlformats-officedocument.presentationml.notesSlide+xml"/>
  <Override PartName="/ppt/tags/tag437.xml" ContentType="application/vnd.openxmlformats-officedocument.presentationml.tags+xml"/>
  <Override PartName="/ppt/notesSlides/notesSlide403.xml" ContentType="application/vnd.openxmlformats-officedocument.presentationml.notesSlide+xml"/>
  <Override PartName="/ppt/tags/tag438.xml" ContentType="application/vnd.openxmlformats-officedocument.presentationml.tags+xml"/>
  <Override PartName="/ppt/notesSlides/notesSlide404.xml" ContentType="application/vnd.openxmlformats-officedocument.presentationml.notesSlide+xml"/>
  <Override PartName="/ppt/tags/tag439.xml" ContentType="application/vnd.openxmlformats-officedocument.presentationml.tags+xml"/>
  <Override PartName="/ppt/notesSlides/notesSlide405.xml" ContentType="application/vnd.openxmlformats-officedocument.presentationml.notesSlide+xml"/>
  <Override PartName="/ppt/tags/tag440.xml" ContentType="application/vnd.openxmlformats-officedocument.presentationml.tags+xml"/>
  <Override PartName="/ppt/notesSlides/notesSlide406.xml" ContentType="application/vnd.openxmlformats-officedocument.presentationml.notesSlide+xml"/>
  <Override PartName="/ppt/tags/tag441.xml" ContentType="application/vnd.openxmlformats-officedocument.presentationml.tags+xml"/>
  <Override PartName="/ppt/notesSlides/notesSlide407.xml" ContentType="application/vnd.openxmlformats-officedocument.presentationml.notesSlide+xml"/>
  <Override PartName="/ppt/tags/tag442.xml" ContentType="application/vnd.openxmlformats-officedocument.presentationml.tags+xml"/>
  <Override PartName="/ppt/notesSlides/notesSlide408.xml" ContentType="application/vnd.openxmlformats-officedocument.presentationml.notesSlide+xml"/>
  <Override PartName="/ppt/tags/tag443.xml" ContentType="application/vnd.openxmlformats-officedocument.presentationml.tags+xml"/>
  <Override PartName="/ppt/notesSlides/notesSlide409.xml" ContentType="application/vnd.openxmlformats-officedocument.presentationml.notesSlide+xml"/>
  <Override PartName="/ppt/tags/tag444.xml" ContentType="application/vnd.openxmlformats-officedocument.presentationml.tags+xml"/>
  <Override PartName="/ppt/notesSlides/notesSlide410.xml" ContentType="application/vnd.openxmlformats-officedocument.presentationml.notesSlide+xml"/>
  <Override PartName="/ppt/tags/tag445.xml" ContentType="application/vnd.openxmlformats-officedocument.presentationml.tags+xml"/>
  <Override PartName="/ppt/notesSlides/notesSlide411.xml" ContentType="application/vnd.openxmlformats-officedocument.presentationml.notesSlide+xml"/>
  <Override PartName="/ppt/tags/tag446.xml" ContentType="application/vnd.openxmlformats-officedocument.presentationml.tags+xml"/>
  <Override PartName="/ppt/notesSlides/notesSlide412.xml" ContentType="application/vnd.openxmlformats-officedocument.presentationml.notesSlide+xml"/>
  <Override PartName="/ppt/tags/tag447.xml" ContentType="application/vnd.openxmlformats-officedocument.presentationml.tags+xml"/>
  <Override PartName="/ppt/notesSlides/notesSlide413.xml" ContentType="application/vnd.openxmlformats-officedocument.presentationml.notesSlide+xml"/>
  <Override PartName="/ppt/tags/tag448.xml" ContentType="application/vnd.openxmlformats-officedocument.presentationml.tags+xml"/>
  <Override PartName="/ppt/notesSlides/notesSlide414.xml" ContentType="application/vnd.openxmlformats-officedocument.presentationml.notesSlide+xml"/>
  <Override PartName="/ppt/tags/tag449.xml" ContentType="application/vnd.openxmlformats-officedocument.presentationml.tags+xml"/>
  <Override PartName="/ppt/notesSlides/notesSlide415.xml" ContentType="application/vnd.openxmlformats-officedocument.presentationml.notesSlide+xml"/>
  <Override PartName="/ppt/tags/tag450.xml" ContentType="application/vnd.openxmlformats-officedocument.presentationml.tags+xml"/>
  <Override PartName="/ppt/notesSlides/notesSlide416.xml" ContentType="application/vnd.openxmlformats-officedocument.presentationml.notesSlide+xml"/>
  <Override PartName="/ppt/tags/tag451.xml" ContentType="application/vnd.openxmlformats-officedocument.presentationml.tags+xml"/>
  <Override PartName="/ppt/notesSlides/notesSlide417.xml" ContentType="application/vnd.openxmlformats-officedocument.presentationml.notesSlide+xml"/>
  <Override PartName="/ppt/tags/tag452.xml" ContentType="application/vnd.openxmlformats-officedocument.presentationml.tags+xml"/>
  <Override PartName="/ppt/notesSlides/notesSlide418.xml" ContentType="application/vnd.openxmlformats-officedocument.presentationml.notesSlide+xml"/>
  <Override PartName="/ppt/tags/tag453.xml" ContentType="application/vnd.openxmlformats-officedocument.presentationml.tags+xml"/>
  <Override PartName="/ppt/notesSlides/notesSlide419.xml" ContentType="application/vnd.openxmlformats-officedocument.presentationml.notesSlide+xml"/>
  <Override PartName="/ppt/tags/tag454.xml" ContentType="application/vnd.openxmlformats-officedocument.presentationml.tags+xml"/>
  <Override PartName="/ppt/notesSlides/notesSlide420.xml" ContentType="application/vnd.openxmlformats-officedocument.presentationml.notesSlide+xml"/>
  <Override PartName="/ppt/tags/tag455.xml" ContentType="application/vnd.openxmlformats-officedocument.presentationml.tags+xml"/>
  <Override PartName="/ppt/notesSlides/notesSlide421.xml" ContentType="application/vnd.openxmlformats-officedocument.presentationml.notesSlide+xml"/>
  <Override PartName="/ppt/tags/tag456.xml" ContentType="application/vnd.openxmlformats-officedocument.presentationml.tags+xml"/>
  <Override PartName="/ppt/notesSlides/notesSlide422.xml" ContentType="application/vnd.openxmlformats-officedocument.presentationml.notesSlide+xml"/>
  <Override PartName="/ppt/tags/tag457.xml" ContentType="application/vnd.openxmlformats-officedocument.presentationml.tags+xml"/>
  <Override PartName="/ppt/notesSlides/notesSlide423.xml" ContentType="application/vnd.openxmlformats-officedocument.presentationml.notesSlide+xml"/>
  <Override PartName="/ppt/tags/tag458.xml" ContentType="application/vnd.openxmlformats-officedocument.presentationml.tags+xml"/>
  <Override PartName="/ppt/notesSlides/notesSlide424.xml" ContentType="application/vnd.openxmlformats-officedocument.presentationml.notesSlide+xml"/>
  <Override PartName="/ppt/tags/tag459.xml" ContentType="application/vnd.openxmlformats-officedocument.presentationml.tags+xml"/>
  <Override PartName="/ppt/notesSlides/notesSlide425.xml" ContentType="application/vnd.openxmlformats-officedocument.presentationml.notesSlide+xml"/>
  <Override PartName="/ppt/tags/tag460.xml" ContentType="application/vnd.openxmlformats-officedocument.presentationml.tags+xml"/>
  <Override PartName="/ppt/notesSlides/notesSlide426.xml" ContentType="application/vnd.openxmlformats-officedocument.presentationml.notesSlide+xml"/>
  <Override PartName="/ppt/tags/tag461.xml" ContentType="application/vnd.openxmlformats-officedocument.presentationml.tags+xml"/>
  <Override PartName="/ppt/notesSlides/notesSlide427.xml" ContentType="application/vnd.openxmlformats-officedocument.presentationml.notesSlide+xml"/>
  <Override PartName="/ppt/tags/tag462.xml" ContentType="application/vnd.openxmlformats-officedocument.presentationml.tags+xml"/>
  <Override PartName="/ppt/notesSlides/notesSlide428.xml" ContentType="application/vnd.openxmlformats-officedocument.presentationml.notesSlide+xml"/>
  <Override PartName="/ppt/tags/tag463.xml" ContentType="application/vnd.openxmlformats-officedocument.presentationml.tags+xml"/>
  <Override PartName="/ppt/notesSlides/notesSlide429.xml" ContentType="application/vnd.openxmlformats-officedocument.presentationml.notesSlide+xml"/>
  <Override PartName="/ppt/tags/tag464.xml" ContentType="application/vnd.openxmlformats-officedocument.presentationml.tags+xml"/>
  <Override PartName="/ppt/notesSlides/notesSlide430.xml" ContentType="application/vnd.openxmlformats-officedocument.presentationml.notesSlide+xml"/>
  <Override PartName="/ppt/tags/tag465.xml" ContentType="application/vnd.openxmlformats-officedocument.presentationml.tags+xml"/>
  <Override PartName="/ppt/notesSlides/notesSlide431.xml" ContentType="application/vnd.openxmlformats-officedocument.presentationml.notesSlide+xml"/>
  <Override PartName="/ppt/tags/tag466.xml" ContentType="application/vnd.openxmlformats-officedocument.presentationml.tags+xml"/>
  <Override PartName="/ppt/notesSlides/notesSlide432.xml" ContentType="application/vnd.openxmlformats-officedocument.presentationml.notesSlide+xml"/>
  <Override PartName="/ppt/tags/tag467.xml" ContentType="application/vnd.openxmlformats-officedocument.presentationml.tags+xml"/>
  <Override PartName="/ppt/notesSlides/notesSlide433.xml" ContentType="application/vnd.openxmlformats-officedocument.presentationml.notesSlide+xml"/>
  <Override PartName="/ppt/tags/tag468.xml" ContentType="application/vnd.openxmlformats-officedocument.presentationml.tags+xml"/>
  <Override PartName="/ppt/notesSlides/notesSlide434.xml" ContentType="application/vnd.openxmlformats-officedocument.presentationml.notesSlide+xml"/>
  <Override PartName="/ppt/tags/tag469.xml" ContentType="application/vnd.openxmlformats-officedocument.presentationml.tags+xml"/>
  <Override PartName="/ppt/notesSlides/notesSlide435.xml" ContentType="application/vnd.openxmlformats-officedocument.presentationml.notesSlide+xml"/>
  <Override PartName="/ppt/tags/tag470.xml" ContentType="application/vnd.openxmlformats-officedocument.presentationml.tags+xml"/>
  <Override PartName="/ppt/notesSlides/notesSlide436.xml" ContentType="application/vnd.openxmlformats-officedocument.presentationml.notesSlide+xml"/>
  <Override PartName="/ppt/tags/tag471.xml" ContentType="application/vnd.openxmlformats-officedocument.presentationml.tags+xml"/>
  <Override PartName="/ppt/notesSlides/notesSlide437.xml" ContentType="application/vnd.openxmlformats-officedocument.presentationml.notesSlide+xml"/>
  <Override PartName="/ppt/tags/tag472.xml" ContentType="application/vnd.openxmlformats-officedocument.presentationml.tags+xml"/>
  <Override PartName="/ppt/notesSlides/notesSlide438.xml" ContentType="application/vnd.openxmlformats-officedocument.presentationml.notesSlide+xml"/>
  <Override PartName="/ppt/tags/tag473.xml" ContentType="application/vnd.openxmlformats-officedocument.presentationml.tags+xml"/>
  <Override PartName="/ppt/notesSlides/notesSlide439.xml" ContentType="application/vnd.openxmlformats-officedocument.presentationml.notesSlide+xml"/>
  <Override PartName="/ppt/tags/tag474.xml" ContentType="application/vnd.openxmlformats-officedocument.presentationml.tags+xml"/>
  <Override PartName="/ppt/notesSlides/notesSlide440.xml" ContentType="application/vnd.openxmlformats-officedocument.presentationml.notesSlide+xml"/>
  <Override PartName="/ppt/tags/tag475.xml" ContentType="application/vnd.openxmlformats-officedocument.presentationml.tags+xml"/>
  <Override PartName="/ppt/notesSlides/notesSlide441.xml" ContentType="application/vnd.openxmlformats-officedocument.presentationml.notesSlide+xml"/>
  <Override PartName="/ppt/tags/tag476.xml" ContentType="application/vnd.openxmlformats-officedocument.presentationml.tags+xml"/>
  <Override PartName="/ppt/notesSlides/notesSlide442.xml" ContentType="application/vnd.openxmlformats-officedocument.presentationml.notesSlide+xml"/>
  <Override PartName="/ppt/tags/tag477.xml" ContentType="application/vnd.openxmlformats-officedocument.presentationml.tags+xml"/>
  <Override PartName="/ppt/notesSlides/notesSlide443.xml" ContentType="application/vnd.openxmlformats-officedocument.presentationml.notesSlide+xml"/>
  <Override PartName="/ppt/tags/tag478.xml" ContentType="application/vnd.openxmlformats-officedocument.presentationml.tags+xml"/>
  <Override PartName="/ppt/notesSlides/notesSlide444.xml" ContentType="application/vnd.openxmlformats-officedocument.presentationml.notesSlide+xml"/>
  <Override PartName="/ppt/tags/tag479.xml" ContentType="application/vnd.openxmlformats-officedocument.presentationml.tags+xml"/>
  <Override PartName="/ppt/notesSlides/notesSlide445.xml" ContentType="application/vnd.openxmlformats-officedocument.presentationml.notesSlide+xml"/>
  <Override PartName="/ppt/tags/tag480.xml" ContentType="application/vnd.openxmlformats-officedocument.presentationml.tags+xml"/>
  <Override PartName="/ppt/notesSlides/notesSlide446.xml" ContentType="application/vnd.openxmlformats-officedocument.presentationml.notesSlide+xml"/>
  <Override PartName="/ppt/tags/tag481.xml" ContentType="application/vnd.openxmlformats-officedocument.presentationml.tags+xml"/>
  <Override PartName="/ppt/notesSlides/notesSlide447.xml" ContentType="application/vnd.openxmlformats-officedocument.presentationml.notesSlide+xml"/>
  <Override PartName="/ppt/tags/tag482.xml" ContentType="application/vnd.openxmlformats-officedocument.presentationml.tags+xml"/>
  <Override PartName="/ppt/notesSlides/notesSlide448.xml" ContentType="application/vnd.openxmlformats-officedocument.presentationml.notesSlide+xml"/>
  <Override PartName="/ppt/tags/tag483.xml" ContentType="application/vnd.openxmlformats-officedocument.presentationml.tags+xml"/>
  <Override PartName="/ppt/notesSlides/notesSlide449.xml" ContentType="application/vnd.openxmlformats-officedocument.presentationml.notesSlide+xml"/>
  <Override PartName="/ppt/tags/tag484.xml" ContentType="application/vnd.openxmlformats-officedocument.presentationml.tags+xml"/>
  <Override PartName="/ppt/notesSlides/notesSlide450.xml" ContentType="application/vnd.openxmlformats-officedocument.presentationml.notesSlide+xml"/>
  <Override PartName="/ppt/tags/tag485.xml" ContentType="application/vnd.openxmlformats-officedocument.presentationml.tags+xml"/>
  <Override PartName="/ppt/notesSlides/notesSlide451.xml" ContentType="application/vnd.openxmlformats-officedocument.presentationml.notesSlide+xml"/>
  <Override PartName="/ppt/tags/tag486.xml" ContentType="application/vnd.openxmlformats-officedocument.presentationml.tags+xml"/>
  <Override PartName="/ppt/notesSlides/notesSlide452.xml" ContentType="application/vnd.openxmlformats-officedocument.presentationml.notesSlide+xml"/>
  <Override PartName="/ppt/tags/tag487.xml" ContentType="application/vnd.openxmlformats-officedocument.presentationml.tags+xml"/>
  <Override PartName="/ppt/notesSlides/notesSlide453.xml" ContentType="application/vnd.openxmlformats-officedocument.presentationml.notesSlide+xml"/>
  <Override PartName="/ppt/tags/tag488.xml" ContentType="application/vnd.openxmlformats-officedocument.presentationml.tags+xml"/>
  <Override PartName="/ppt/notesSlides/notesSlide454.xml" ContentType="application/vnd.openxmlformats-officedocument.presentationml.notesSlide+xml"/>
  <Override PartName="/ppt/tags/tag489.xml" ContentType="application/vnd.openxmlformats-officedocument.presentationml.tags+xml"/>
  <Override PartName="/ppt/notesSlides/notesSlide455.xml" ContentType="application/vnd.openxmlformats-officedocument.presentationml.notesSlide+xml"/>
  <Override PartName="/ppt/tags/tag490.xml" ContentType="application/vnd.openxmlformats-officedocument.presentationml.tags+xml"/>
  <Override PartName="/ppt/notesSlides/notesSlide456.xml" ContentType="application/vnd.openxmlformats-officedocument.presentationml.notesSlide+xml"/>
  <Override PartName="/ppt/tags/tag491.xml" ContentType="application/vnd.openxmlformats-officedocument.presentationml.tags+xml"/>
  <Override PartName="/ppt/notesSlides/notesSlide457.xml" ContentType="application/vnd.openxmlformats-officedocument.presentationml.notesSlide+xml"/>
  <Override PartName="/ppt/tags/tag492.xml" ContentType="application/vnd.openxmlformats-officedocument.presentationml.tags+xml"/>
  <Override PartName="/ppt/notesSlides/notesSlide458.xml" ContentType="application/vnd.openxmlformats-officedocument.presentationml.notesSlide+xml"/>
  <Override PartName="/ppt/tags/tag493.xml" ContentType="application/vnd.openxmlformats-officedocument.presentationml.tags+xml"/>
  <Override PartName="/ppt/notesSlides/notesSlide459.xml" ContentType="application/vnd.openxmlformats-officedocument.presentationml.notesSlide+xml"/>
  <Override PartName="/ppt/tags/tag494.xml" ContentType="application/vnd.openxmlformats-officedocument.presentationml.tags+xml"/>
  <Override PartName="/ppt/notesSlides/notesSlide460.xml" ContentType="application/vnd.openxmlformats-officedocument.presentationml.notesSlide+xml"/>
  <Override PartName="/ppt/tags/tag495.xml" ContentType="application/vnd.openxmlformats-officedocument.presentationml.tags+xml"/>
  <Override PartName="/ppt/notesSlides/notesSlide461.xml" ContentType="application/vnd.openxmlformats-officedocument.presentationml.notesSlide+xml"/>
  <Override PartName="/ppt/tags/tag496.xml" ContentType="application/vnd.openxmlformats-officedocument.presentationml.tags+xml"/>
  <Override PartName="/ppt/notesSlides/notesSlide462.xml" ContentType="application/vnd.openxmlformats-officedocument.presentationml.notesSlide+xml"/>
  <Override PartName="/ppt/tags/tag497.xml" ContentType="application/vnd.openxmlformats-officedocument.presentationml.tags+xml"/>
  <Override PartName="/ppt/notesSlides/notesSlide463.xml" ContentType="application/vnd.openxmlformats-officedocument.presentationml.notesSlide+xml"/>
  <Override PartName="/ppt/tags/tag498.xml" ContentType="application/vnd.openxmlformats-officedocument.presentationml.tags+xml"/>
  <Override PartName="/ppt/notesSlides/notesSlide464.xml" ContentType="application/vnd.openxmlformats-officedocument.presentationml.notesSlide+xml"/>
  <Override PartName="/ppt/tags/tag499.xml" ContentType="application/vnd.openxmlformats-officedocument.presentationml.tags+xml"/>
  <Override PartName="/ppt/notesSlides/notesSlide465.xml" ContentType="application/vnd.openxmlformats-officedocument.presentationml.notesSlide+xml"/>
  <Override PartName="/ppt/tags/tag500.xml" ContentType="application/vnd.openxmlformats-officedocument.presentationml.tags+xml"/>
  <Override PartName="/ppt/notesSlides/notesSlide466.xml" ContentType="application/vnd.openxmlformats-officedocument.presentationml.notesSlide+xml"/>
  <Override PartName="/ppt/tags/tag501.xml" ContentType="application/vnd.openxmlformats-officedocument.presentationml.tags+xml"/>
  <Override PartName="/ppt/notesSlides/notesSlide467.xml" ContentType="application/vnd.openxmlformats-officedocument.presentationml.notesSlide+xml"/>
  <Override PartName="/ppt/tags/tag502.xml" ContentType="application/vnd.openxmlformats-officedocument.presentationml.tags+xml"/>
  <Override PartName="/ppt/notesSlides/notesSlide468.xml" ContentType="application/vnd.openxmlformats-officedocument.presentationml.notesSlide+xml"/>
  <Override PartName="/ppt/tags/tag503.xml" ContentType="application/vnd.openxmlformats-officedocument.presentationml.tags+xml"/>
  <Override PartName="/ppt/notesSlides/notesSlide469.xml" ContentType="application/vnd.openxmlformats-officedocument.presentationml.notesSlide+xml"/>
  <Override PartName="/ppt/tags/tag504.xml" ContentType="application/vnd.openxmlformats-officedocument.presentationml.tags+xml"/>
  <Override PartName="/ppt/notesSlides/notesSlide470.xml" ContentType="application/vnd.openxmlformats-officedocument.presentationml.notesSlide+xml"/>
  <Override PartName="/ppt/tags/tag505.xml" ContentType="application/vnd.openxmlformats-officedocument.presentationml.tags+xml"/>
  <Override PartName="/ppt/notesSlides/notesSlide471.xml" ContentType="application/vnd.openxmlformats-officedocument.presentationml.notesSlide+xml"/>
  <Override PartName="/ppt/tags/tag506.xml" ContentType="application/vnd.openxmlformats-officedocument.presentationml.tags+xml"/>
  <Override PartName="/ppt/notesSlides/notesSlide472.xml" ContentType="application/vnd.openxmlformats-officedocument.presentationml.notesSlide+xml"/>
  <Override PartName="/ppt/tags/tag507.xml" ContentType="application/vnd.openxmlformats-officedocument.presentationml.tags+xml"/>
  <Override PartName="/ppt/notesSlides/notesSlide473.xml" ContentType="application/vnd.openxmlformats-officedocument.presentationml.notesSlide+xml"/>
  <Override PartName="/ppt/tags/tag508.xml" ContentType="application/vnd.openxmlformats-officedocument.presentationml.tags+xml"/>
  <Override PartName="/ppt/notesSlides/notesSlide474.xml" ContentType="application/vnd.openxmlformats-officedocument.presentationml.notesSlide+xml"/>
  <Override PartName="/ppt/tags/tag509.xml" ContentType="application/vnd.openxmlformats-officedocument.presentationml.tags+xml"/>
  <Override PartName="/ppt/notesSlides/notesSlide475.xml" ContentType="application/vnd.openxmlformats-officedocument.presentationml.notesSlide+xml"/>
  <Override PartName="/ppt/tags/tag510.xml" ContentType="application/vnd.openxmlformats-officedocument.presentationml.tags+xml"/>
  <Override PartName="/ppt/notesSlides/notesSlide476.xml" ContentType="application/vnd.openxmlformats-officedocument.presentationml.notesSlide+xml"/>
  <Override PartName="/ppt/tags/tag511.xml" ContentType="application/vnd.openxmlformats-officedocument.presentationml.tags+xml"/>
  <Override PartName="/ppt/notesSlides/notesSlide477.xml" ContentType="application/vnd.openxmlformats-officedocument.presentationml.notesSlide+xml"/>
  <Override PartName="/ppt/tags/tag512.xml" ContentType="application/vnd.openxmlformats-officedocument.presentationml.tags+xml"/>
  <Override PartName="/ppt/notesSlides/notesSlide478.xml" ContentType="application/vnd.openxmlformats-officedocument.presentationml.notesSlide+xml"/>
  <Override PartName="/ppt/tags/tag513.xml" ContentType="application/vnd.openxmlformats-officedocument.presentationml.tags+xml"/>
  <Override PartName="/ppt/notesSlides/notesSlide479.xml" ContentType="application/vnd.openxmlformats-officedocument.presentationml.notesSlide+xml"/>
  <Override PartName="/ppt/tags/tag514.xml" ContentType="application/vnd.openxmlformats-officedocument.presentationml.tags+xml"/>
  <Override PartName="/ppt/notesSlides/notesSlide480.xml" ContentType="application/vnd.openxmlformats-officedocument.presentationml.notesSlide+xml"/>
  <Override PartName="/ppt/tags/tag515.xml" ContentType="application/vnd.openxmlformats-officedocument.presentationml.tags+xml"/>
  <Override PartName="/ppt/notesSlides/notesSlide481.xml" ContentType="application/vnd.openxmlformats-officedocument.presentationml.notesSlide+xml"/>
  <Override PartName="/ppt/tags/tag516.xml" ContentType="application/vnd.openxmlformats-officedocument.presentationml.tags+xml"/>
  <Override PartName="/ppt/notesSlides/notesSlide482.xml" ContentType="application/vnd.openxmlformats-officedocument.presentationml.notesSlide+xml"/>
  <Override PartName="/ppt/tags/tag517.xml" ContentType="application/vnd.openxmlformats-officedocument.presentationml.tags+xml"/>
  <Override PartName="/ppt/notesSlides/notesSlide483.xml" ContentType="application/vnd.openxmlformats-officedocument.presentationml.notesSlide+xml"/>
  <Override PartName="/ppt/tags/tag518.xml" ContentType="application/vnd.openxmlformats-officedocument.presentationml.tags+xml"/>
  <Override PartName="/ppt/notesSlides/notesSlide484.xml" ContentType="application/vnd.openxmlformats-officedocument.presentationml.notesSlide+xml"/>
  <Override PartName="/ppt/tags/tag519.xml" ContentType="application/vnd.openxmlformats-officedocument.presentationml.tags+xml"/>
  <Override PartName="/ppt/notesSlides/notesSlide485.xml" ContentType="application/vnd.openxmlformats-officedocument.presentationml.notesSlide+xml"/>
  <Override PartName="/ppt/tags/tag520.xml" ContentType="application/vnd.openxmlformats-officedocument.presentationml.tags+xml"/>
  <Override PartName="/ppt/notesSlides/notesSlide4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7" r:id="rId1"/>
  </p:sldMasterIdLst>
  <p:notesMasterIdLst>
    <p:notesMasterId r:id="rId488"/>
  </p:notesMasterIdLst>
  <p:handoutMasterIdLst>
    <p:handoutMasterId r:id="rId489"/>
  </p:handoutMasterIdLst>
  <p:sldIdLst>
    <p:sldId id="259" r:id="rId2"/>
    <p:sldId id="776" r:id="rId3"/>
    <p:sldId id="775" r:id="rId4"/>
    <p:sldId id="777" r:id="rId5"/>
    <p:sldId id="304" r:id="rId6"/>
    <p:sldId id="261" r:id="rId7"/>
    <p:sldId id="295" r:id="rId8"/>
    <p:sldId id="294" r:id="rId9"/>
    <p:sldId id="296" r:id="rId10"/>
    <p:sldId id="297" r:id="rId11"/>
    <p:sldId id="298" r:id="rId12"/>
    <p:sldId id="300" r:id="rId13"/>
    <p:sldId id="302" r:id="rId14"/>
    <p:sldId id="303" r:id="rId15"/>
    <p:sldId id="291" r:id="rId16"/>
    <p:sldId id="292" r:id="rId17"/>
    <p:sldId id="299" r:id="rId18"/>
    <p:sldId id="306" r:id="rId19"/>
    <p:sldId id="287" r:id="rId20"/>
    <p:sldId id="288" r:id="rId21"/>
    <p:sldId id="289" r:id="rId22"/>
    <p:sldId id="305" r:id="rId23"/>
    <p:sldId id="307" r:id="rId24"/>
    <p:sldId id="308" r:id="rId25"/>
    <p:sldId id="309" r:id="rId26"/>
    <p:sldId id="310" r:id="rId27"/>
    <p:sldId id="311" r:id="rId28"/>
    <p:sldId id="312" r:id="rId29"/>
    <p:sldId id="313" r:id="rId30"/>
    <p:sldId id="314" r:id="rId31"/>
    <p:sldId id="315" r:id="rId32"/>
    <p:sldId id="316"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329" r:id="rId46"/>
    <p:sldId id="330" r:id="rId47"/>
    <p:sldId id="331" r:id="rId48"/>
    <p:sldId id="333" r:id="rId49"/>
    <p:sldId id="334" r:id="rId50"/>
    <p:sldId id="335" r:id="rId51"/>
    <p:sldId id="336" r:id="rId52"/>
    <p:sldId id="337" r:id="rId53"/>
    <p:sldId id="338" r:id="rId54"/>
    <p:sldId id="339" r:id="rId55"/>
    <p:sldId id="340" r:id="rId56"/>
    <p:sldId id="341" r:id="rId57"/>
    <p:sldId id="342" r:id="rId58"/>
    <p:sldId id="343" r:id="rId59"/>
    <p:sldId id="344" r:id="rId60"/>
    <p:sldId id="345" r:id="rId61"/>
    <p:sldId id="346" r:id="rId62"/>
    <p:sldId id="347" r:id="rId63"/>
    <p:sldId id="348" r:id="rId64"/>
    <p:sldId id="349" r:id="rId65"/>
    <p:sldId id="350" r:id="rId66"/>
    <p:sldId id="351" r:id="rId67"/>
    <p:sldId id="352" r:id="rId68"/>
    <p:sldId id="353" r:id="rId69"/>
    <p:sldId id="354" r:id="rId70"/>
    <p:sldId id="355" r:id="rId71"/>
    <p:sldId id="356" r:id="rId72"/>
    <p:sldId id="357" r:id="rId73"/>
    <p:sldId id="358" r:id="rId74"/>
    <p:sldId id="359" r:id="rId75"/>
    <p:sldId id="370" r:id="rId76"/>
    <p:sldId id="371" r:id="rId77"/>
    <p:sldId id="372" r:id="rId78"/>
    <p:sldId id="373" r:id="rId79"/>
    <p:sldId id="374" r:id="rId80"/>
    <p:sldId id="375" r:id="rId81"/>
    <p:sldId id="376" r:id="rId82"/>
    <p:sldId id="377" r:id="rId83"/>
    <p:sldId id="378" r:id="rId84"/>
    <p:sldId id="360" r:id="rId85"/>
    <p:sldId id="361" r:id="rId86"/>
    <p:sldId id="362" r:id="rId87"/>
    <p:sldId id="363" r:id="rId88"/>
    <p:sldId id="364" r:id="rId89"/>
    <p:sldId id="365" r:id="rId90"/>
    <p:sldId id="366" r:id="rId91"/>
    <p:sldId id="367" r:id="rId92"/>
    <p:sldId id="368" r:id="rId93"/>
    <p:sldId id="369" r:id="rId94"/>
    <p:sldId id="379" r:id="rId95"/>
    <p:sldId id="380" r:id="rId96"/>
    <p:sldId id="381" r:id="rId97"/>
    <p:sldId id="382" r:id="rId98"/>
    <p:sldId id="383" r:id="rId99"/>
    <p:sldId id="384" r:id="rId100"/>
    <p:sldId id="385" r:id="rId101"/>
    <p:sldId id="386" r:id="rId102"/>
    <p:sldId id="387" r:id="rId103"/>
    <p:sldId id="388" r:id="rId104"/>
    <p:sldId id="389" r:id="rId105"/>
    <p:sldId id="390" r:id="rId106"/>
    <p:sldId id="391" r:id="rId107"/>
    <p:sldId id="392" r:id="rId108"/>
    <p:sldId id="393" r:id="rId109"/>
    <p:sldId id="394" r:id="rId110"/>
    <p:sldId id="395" r:id="rId111"/>
    <p:sldId id="396" r:id="rId112"/>
    <p:sldId id="397" r:id="rId113"/>
    <p:sldId id="398" r:id="rId114"/>
    <p:sldId id="399" r:id="rId115"/>
    <p:sldId id="400" r:id="rId116"/>
    <p:sldId id="401" r:id="rId117"/>
    <p:sldId id="402" r:id="rId118"/>
    <p:sldId id="403" r:id="rId119"/>
    <p:sldId id="404" r:id="rId120"/>
    <p:sldId id="405" r:id="rId121"/>
    <p:sldId id="406" r:id="rId122"/>
    <p:sldId id="407" r:id="rId123"/>
    <p:sldId id="408" r:id="rId124"/>
    <p:sldId id="409" r:id="rId125"/>
    <p:sldId id="410" r:id="rId126"/>
    <p:sldId id="411" r:id="rId127"/>
    <p:sldId id="412" r:id="rId128"/>
    <p:sldId id="413" r:id="rId129"/>
    <p:sldId id="414" r:id="rId130"/>
    <p:sldId id="415" r:id="rId131"/>
    <p:sldId id="416" r:id="rId132"/>
    <p:sldId id="417" r:id="rId133"/>
    <p:sldId id="418" r:id="rId134"/>
    <p:sldId id="419" r:id="rId135"/>
    <p:sldId id="420" r:id="rId136"/>
    <p:sldId id="421" r:id="rId137"/>
    <p:sldId id="422" r:id="rId138"/>
    <p:sldId id="423" r:id="rId139"/>
    <p:sldId id="424" r:id="rId140"/>
    <p:sldId id="425" r:id="rId141"/>
    <p:sldId id="426" r:id="rId142"/>
    <p:sldId id="427" r:id="rId143"/>
    <p:sldId id="428" r:id="rId144"/>
    <p:sldId id="429" r:id="rId145"/>
    <p:sldId id="430" r:id="rId146"/>
    <p:sldId id="431" r:id="rId147"/>
    <p:sldId id="432" r:id="rId148"/>
    <p:sldId id="433" r:id="rId149"/>
    <p:sldId id="434" r:id="rId150"/>
    <p:sldId id="435" r:id="rId151"/>
    <p:sldId id="436" r:id="rId152"/>
    <p:sldId id="437" r:id="rId153"/>
    <p:sldId id="438" r:id="rId154"/>
    <p:sldId id="439" r:id="rId155"/>
    <p:sldId id="440" r:id="rId156"/>
    <p:sldId id="441" r:id="rId157"/>
    <p:sldId id="442" r:id="rId158"/>
    <p:sldId id="443" r:id="rId159"/>
    <p:sldId id="444" r:id="rId160"/>
    <p:sldId id="445" r:id="rId161"/>
    <p:sldId id="446" r:id="rId162"/>
    <p:sldId id="447" r:id="rId163"/>
    <p:sldId id="448" r:id="rId164"/>
    <p:sldId id="449" r:id="rId165"/>
    <p:sldId id="450" r:id="rId166"/>
    <p:sldId id="451" r:id="rId167"/>
    <p:sldId id="452" r:id="rId168"/>
    <p:sldId id="453" r:id="rId169"/>
    <p:sldId id="454" r:id="rId170"/>
    <p:sldId id="455" r:id="rId171"/>
    <p:sldId id="456" r:id="rId172"/>
    <p:sldId id="457" r:id="rId173"/>
    <p:sldId id="458" r:id="rId174"/>
    <p:sldId id="459" r:id="rId175"/>
    <p:sldId id="460" r:id="rId176"/>
    <p:sldId id="461" r:id="rId177"/>
    <p:sldId id="462" r:id="rId178"/>
    <p:sldId id="463" r:id="rId179"/>
    <p:sldId id="464" r:id="rId180"/>
    <p:sldId id="465" r:id="rId181"/>
    <p:sldId id="466" r:id="rId182"/>
    <p:sldId id="467" r:id="rId183"/>
    <p:sldId id="468" r:id="rId184"/>
    <p:sldId id="469" r:id="rId185"/>
    <p:sldId id="470" r:id="rId186"/>
    <p:sldId id="471" r:id="rId187"/>
    <p:sldId id="472" r:id="rId188"/>
    <p:sldId id="473" r:id="rId189"/>
    <p:sldId id="474" r:id="rId190"/>
    <p:sldId id="475" r:id="rId191"/>
    <p:sldId id="476" r:id="rId192"/>
    <p:sldId id="477" r:id="rId193"/>
    <p:sldId id="478" r:id="rId194"/>
    <p:sldId id="479" r:id="rId195"/>
    <p:sldId id="480" r:id="rId196"/>
    <p:sldId id="481" r:id="rId197"/>
    <p:sldId id="482" r:id="rId198"/>
    <p:sldId id="483" r:id="rId199"/>
    <p:sldId id="484" r:id="rId200"/>
    <p:sldId id="485" r:id="rId201"/>
    <p:sldId id="486" r:id="rId202"/>
    <p:sldId id="487" r:id="rId203"/>
    <p:sldId id="488" r:id="rId204"/>
    <p:sldId id="489" r:id="rId205"/>
    <p:sldId id="490" r:id="rId206"/>
    <p:sldId id="491" r:id="rId207"/>
    <p:sldId id="492" r:id="rId208"/>
    <p:sldId id="493" r:id="rId209"/>
    <p:sldId id="494" r:id="rId210"/>
    <p:sldId id="495" r:id="rId211"/>
    <p:sldId id="496" r:id="rId212"/>
    <p:sldId id="497" r:id="rId213"/>
    <p:sldId id="498" r:id="rId214"/>
    <p:sldId id="499" r:id="rId215"/>
    <p:sldId id="500" r:id="rId216"/>
    <p:sldId id="501" r:id="rId217"/>
    <p:sldId id="502" r:id="rId218"/>
    <p:sldId id="503" r:id="rId219"/>
    <p:sldId id="504" r:id="rId220"/>
    <p:sldId id="505" r:id="rId221"/>
    <p:sldId id="506" r:id="rId222"/>
    <p:sldId id="507" r:id="rId223"/>
    <p:sldId id="508" r:id="rId224"/>
    <p:sldId id="509" r:id="rId225"/>
    <p:sldId id="510" r:id="rId226"/>
    <p:sldId id="511" r:id="rId227"/>
    <p:sldId id="512" r:id="rId228"/>
    <p:sldId id="513" r:id="rId229"/>
    <p:sldId id="514" r:id="rId230"/>
    <p:sldId id="515" r:id="rId231"/>
    <p:sldId id="516" r:id="rId232"/>
    <p:sldId id="517" r:id="rId233"/>
    <p:sldId id="518" r:id="rId234"/>
    <p:sldId id="519" r:id="rId235"/>
    <p:sldId id="520" r:id="rId236"/>
    <p:sldId id="521" r:id="rId237"/>
    <p:sldId id="522" r:id="rId238"/>
    <p:sldId id="523" r:id="rId239"/>
    <p:sldId id="524" r:id="rId240"/>
    <p:sldId id="525" r:id="rId241"/>
    <p:sldId id="526" r:id="rId242"/>
    <p:sldId id="527" r:id="rId243"/>
    <p:sldId id="528" r:id="rId244"/>
    <p:sldId id="529" r:id="rId245"/>
    <p:sldId id="530" r:id="rId246"/>
    <p:sldId id="531" r:id="rId247"/>
    <p:sldId id="532" r:id="rId248"/>
    <p:sldId id="533" r:id="rId249"/>
    <p:sldId id="534" r:id="rId250"/>
    <p:sldId id="535" r:id="rId251"/>
    <p:sldId id="536" r:id="rId252"/>
    <p:sldId id="537" r:id="rId253"/>
    <p:sldId id="538" r:id="rId254"/>
    <p:sldId id="539" r:id="rId255"/>
    <p:sldId id="540" r:id="rId256"/>
    <p:sldId id="541" r:id="rId257"/>
    <p:sldId id="542" r:id="rId258"/>
    <p:sldId id="543" r:id="rId259"/>
    <p:sldId id="544" r:id="rId260"/>
    <p:sldId id="545" r:id="rId261"/>
    <p:sldId id="546" r:id="rId262"/>
    <p:sldId id="547" r:id="rId263"/>
    <p:sldId id="548" r:id="rId264"/>
    <p:sldId id="549" r:id="rId265"/>
    <p:sldId id="550" r:id="rId266"/>
    <p:sldId id="551" r:id="rId267"/>
    <p:sldId id="552" r:id="rId268"/>
    <p:sldId id="553" r:id="rId269"/>
    <p:sldId id="554" r:id="rId270"/>
    <p:sldId id="555" r:id="rId271"/>
    <p:sldId id="556" r:id="rId272"/>
    <p:sldId id="557" r:id="rId273"/>
    <p:sldId id="558" r:id="rId274"/>
    <p:sldId id="559" r:id="rId275"/>
    <p:sldId id="560" r:id="rId276"/>
    <p:sldId id="561" r:id="rId277"/>
    <p:sldId id="562" r:id="rId278"/>
    <p:sldId id="563" r:id="rId279"/>
    <p:sldId id="564" r:id="rId280"/>
    <p:sldId id="565" r:id="rId281"/>
    <p:sldId id="566" r:id="rId282"/>
    <p:sldId id="567" r:id="rId283"/>
    <p:sldId id="568" r:id="rId284"/>
    <p:sldId id="569" r:id="rId285"/>
    <p:sldId id="570" r:id="rId286"/>
    <p:sldId id="571" r:id="rId287"/>
    <p:sldId id="572" r:id="rId288"/>
    <p:sldId id="573" r:id="rId289"/>
    <p:sldId id="574" r:id="rId290"/>
    <p:sldId id="575" r:id="rId291"/>
    <p:sldId id="576" r:id="rId292"/>
    <p:sldId id="577" r:id="rId293"/>
    <p:sldId id="578" r:id="rId294"/>
    <p:sldId id="579" r:id="rId295"/>
    <p:sldId id="580" r:id="rId296"/>
    <p:sldId id="581" r:id="rId297"/>
    <p:sldId id="582" r:id="rId298"/>
    <p:sldId id="583" r:id="rId299"/>
    <p:sldId id="584" r:id="rId300"/>
    <p:sldId id="585" r:id="rId301"/>
    <p:sldId id="586" r:id="rId302"/>
    <p:sldId id="587" r:id="rId303"/>
    <p:sldId id="588" r:id="rId304"/>
    <p:sldId id="589" r:id="rId305"/>
    <p:sldId id="590" r:id="rId306"/>
    <p:sldId id="591" r:id="rId307"/>
    <p:sldId id="592" r:id="rId308"/>
    <p:sldId id="593" r:id="rId309"/>
    <p:sldId id="594" r:id="rId310"/>
    <p:sldId id="595" r:id="rId311"/>
    <p:sldId id="596" r:id="rId312"/>
    <p:sldId id="597" r:id="rId313"/>
    <p:sldId id="598" r:id="rId314"/>
    <p:sldId id="599" r:id="rId315"/>
    <p:sldId id="600" r:id="rId316"/>
    <p:sldId id="601" r:id="rId317"/>
    <p:sldId id="602" r:id="rId318"/>
    <p:sldId id="603" r:id="rId319"/>
    <p:sldId id="604" r:id="rId320"/>
    <p:sldId id="605" r:id="rId321"/>
    <p:sldId id="606" r:id="rId322"/>
    <p:sldId id="607" r:id="rId323"/>
    <p:sldId id="608" r:id="rId324"/>
    <p:sldId id="609" r:id="rId325"/>
    <p:sldId id="610" r:id="rId326"/>
    <p:sldId id="611" r:id="rId327"/>
    <p:sldId id="612" r:id="rId328"/>
    <p:sldId id="613" r:id="rId329"/>
    <p:sldId id="614" r:id="rId330"/>
    <p:sldId id="615" r:id="rId331"/>
    <p:sldId id="616" r:id="rId332"/>
    <p:sldId id="617" r:id="rId333"/>
    <p:sldId id="618" r:id="rId334"/>
    <p:sldId id="619" r:id="rId335"/>
    <p:sldId id="620" r:id="rId336"/>
    <p:sldId id="621" r:id="rId337"/>
    <p:sldId id="622" r:id="rId338"/>
    <p:sldId id="623" r:id="rId339"/>
    <p:sldId id="624" r:id="rId340"/>
    <p:sldId id="625" r:id="rId341"/>
    <p:sldId id="626" r:id="rId342"/>
    <p:sldId id="627" r:id="rId343"/>
    <p:sldId id="628" r:id="rId344"/>
    <p:sldId id="629" r:id="rId345"/>
    <p:sldId id="631" r:id="rId346"/>
    <p:sldId id="632" r:id="rId347"/>
    <p:sldId id="634" r:id="rId348"/>
    <p:sldId id="635" r:id="rId349"/>
    <p:sldId id="636" r:id="rId350"/>
    <p:sldId id="637" r:id="rId351"/>
    <p:sldId id="638" r:id="rId352"/>
    <p:sldId id="639" r:id="rId353"/>
    <p:sldId id="640" r:id="rId354"/>
    <p:sldId id="641" r:id="rId355"/>
    <p:sldId id="642" r:id="rId356"/>
    <p:sldId id="643" r:id="rId357"/>
    <p:sldId id="644" r:id="rId358"/>
    <p:sldId id="645" r:id="rId359"/>
    <p:sldId id="646" r:id="rId360"/>
    <p:sldId id="647" r:id="rId361"/>
    <p:sldId id="648" r:id="rId362"/>
    <p:sldId id="649" r:id="rId363"/>
    <p:sldId id="650" r:id="rId364"/>
    <p:sldId id="651" r:id="rId365"/>
    <p:sldId id="652" r:id="rId366"/>
    <p:sldId id="653" r:id="rId367"/>
    <p:sldId id="654" r:id="rId368"/>
    <p:sldId id="655" r:id="rId369"/>
    <p:sldId id="656" r:id="rId370"/>
    <p:sldId id="657" r:id="rId371"/>
    <p:sldId id="658" r:id="rId372"/>
    <p:sldId id="659" r:id="rId373"/>
    <p:sldId id="660" r:id="rId374"/>
    <p:sldId id="661" r:id="rId375"/>
    <p:sldId id="662" r:id="rId376"/>
    <p:sldId id="663" r:id="rId377"/>
    <p:sldId id="664" r:id="rId378"/>
    <p:sldId id="665" r:id="rId379"/>
    <p:sldId id="666" r:id="rId380"/>
    <p:sldId id="667" r:id="rId381"/>
    <p:sldId id="668" r:id="rId382"/>
    <p:sldId id="669" r:id="rId383"/>
    <p:sldId id="670" r:id="rId384"/>
    <p:sldId id="671" r:id="rId385"/>
    <p:sldId id="672" r:id="rId386"/>
    <p:sldId id="673" r:id="rId387"/>
    <p:sldId id="674" r:id="rId388"/>
    <p:sldId id="675" r:id="rId389"/>
    <p:sldId id="676" r:id="rId390"/>
    <p:sldId id="677" r:id="rId391"/>
    <p:sldId id="678" r:id="rId392"/>
    <p:sldId id="679" r:id="rId393"/>
    <p:sldId id="680" r:id="rId394"/>
    <p:sldId id="681" r:id="rId395"/>
    <p:sldId id="682" r:id="rId396"/>
    <p:sldId id="683" r:id="rId397"/>
    <p:sldId id="684" r:id="rId398"/>
    <p:sldId id="685" r:id="rId399"/>
    <p:sldId id="686" r:id="rId400"/>
    <p:sldId id="687" r:id="rId401"/>
    <p:sldId id="688" r:id="rId402"/>
    <p:sldId id="689" r:id="rId403"/>
    <p:sldId id="690" r:id="rId404"/>
    <p:sldId id="691" r:id="rId405"/>
    <p:sldId id="692" r:id="rId406"/>
    <p:sldId id="693" r:id="rId407"/>
    <p:sldId id="694" r:id="rId408"/>
    <p:sldId id="695" r:id="rId409"/>
    <p:sldId id="696" r:id="rId410"/>
    <p:sldId id="697" r:id="rId411"/>
    <p:sldId id="698" r:id="rId412"/>
    <p:sldId id="699" r:id="rId413"/>
    <p:sldId id="700" r:id="rId414"/>
    <p:sldId id="701" r:id="rId415"/>
    <p:sldId id="702" r:id="rId416"/>
    <p:sldId id="703" r:id="rId417"/>
    <p:sldId id="704" r:id="rId418"/>
    <p:sldId id="705" r:id="rId419"/>
    <p:sldId id="706" r:id="rId420"/>
    <p:sldId id="707" r:id="rId421"/>
    <p:sldId id="708" r:id="rId422"/>
    <p:sldId id="709" r:id="rId423"/>
    <p:sldId id="710" r:id="rId424"/>
    <p:sldId id="711" r:id="rId425"/>
    <p:sldId id="712" r:id="rId426"/>
    <p:sldId id="713" r:id="rId427"/>
    <p:sldId id="714" r:id="rId428"/>
    <p:sldId id="715" r:id="rId429"/>
    <p:sldId id="716" r:id="rId430"/>
    <p:sldId id="717" r:id="rId431"/>
    <p:sldId id="718" r:id="rId432"/>
    <p:sldId id="719" r:id="rId433"/>
    <p:sldId id="720" r:id="rId434"/>
    <p:sldId id="721" r:id="rId435"/>
    <p:sldId id="722" r:id="rId436"/>
    <p:sldId id="723" r:id="rId437"/>
    <p:sldId id="724" r:id="rId438"/>
    <p:sldId id="725" r:id="rId439"/>
    <p:sldId id="726" r:id="rId440"/>
    <p:sldId id="728" r:id="rId441"/>
    <p:sldId id="729" r:id="rId442"/>
    <p:sldId id="730" r:id="rId443"/>
    <p:sldId id="731" r:id="rId444"/>
    <p:sldId id="732" r:id="rId445"/>
    <p:sldId id="733" r:id="rId446"/>
    <p:sldId id="734" r:id="rId447"/>
    <p:sldId id="735" r:id="rId448"/>
    <p:sldId id="736" r:id="rId449"/>
    <p:sldId id="737" r:id="rId450"/>
    <p:sldId id="738" r:id="rId451"/>
    <p:sldId id="739" r:id="rId452"/>
    <p:sldId id="740" r:id="rId453"/>
    <p:sldId id="741" r:id="rId454"/>
    <p:sldId id="742" r:id="rId455"/>
    <p:sldId id="743" r:id="rId456"/>
    <p:sldId id="744" r:id="rId457"/>
    <p:sldId id="745" r:id="rId458"/>
    <p:sldId id="746" r:id="rId459"/>
    <p:sldId id="747" r:id="rId460"/>
    <p:sldId id="748" r:id="rId461"/>
    <p:sldId id="749" r:id="rId462"/>
    <p:sldId id="750" r:id="rId463"/>
    <p:sldId id="751" r:id="rId464"/>
    <p:sldId id="752" r:id="rId465"/>
    <p:sldId id="753" r:id="rId466"/>
    <p:sldId id="754" r:id="rId467"/>
    <p:sldId id="755" r:id="rId468"/>
    <p:sldId id="756" r:id="rId469"/>
    <p:sldId id="757" r:id="rId470"/>
    <p:sldId id="758" r:id="rId471"/>
    <p:sldId id="759" r:id="rId472"/>
    <p:sldId id="760" r:id="rId473"/>
    <p:sldId id="761" r:id="rId474"/>
    <p:sldId id="762" r:id="rId475"/>
    <p:sldId id="763" r:id="rId476"/>
    <p:sldId id="764" r:id="rId477"/>
    <p:sldId id="765" r:id="rId478"/>
    <p:sldId id="766" r:id="rId479"/>
    <p:sldId id="767" r:id="rId480"/>
    <p:sldId id="768" r:id="rId481"/>
    <p:sldId id="769" r:id="rId482"/>
    <p:sldId id="770" r:id="rId483"/>
    <p:sldId id="771" r:id="rId484"/>
    <p:sldId id="772" r:id="rId485"/>
    <p:sldId id="773" r:id="rId486"/>
    <p:sldId id="774" r:id="rId487"/>
  </p:sldIdLst>
  <p:sldSz cx="12188825" cy="6858000"/>
  <p:notesSz cx="6991350" cy="9282113"/>
  <p:custDataLst>
    <p:tags r:id="rId490"/>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orient="horz" pos="864">
          <p15:clr>
            <a:srgbClr val="A4A3A4"/>
          </p15:clr>
        </p15:guide>
        <p15:guide id="3" pos="3839">
          <p15:clr>
            <a:srgbClr val="A4A3A4"/>
          </p15:clr>
        </p15:guide>
      </p15:sldGuideLst>
    </p:ext>
    <p:ext uri="{2D200454-40CA-4A62-9FC3-DE9A4176ACB9}">
      <p15:notesGuideLst xmlns:p15="http://schemas.microsoft.com/office/powerpoint/2012/main">
        <p15:guide id="1" orient="horz" pos="2923">
          <p15:clr>
            <a:srgbClr val="A4A3A4"/>
          </p15:clr>
        </p15:guide>
        <p15:guide id="2" orient="horz" pos="283">
          <p15:clr>
            <a:srgbClr val="A4A3A4"/>
          </p15:clr>
        </p15:guide>
        <p15:guide id="3" pos="220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8E1E6"/>
    <a:srgbClr val="D8E3E4"/>
    <a:srgbClr val="FFF7EF"/>
    <a:srgbClr val="5F5F5F"/>
    <a:srgbClr val="0000FF"/>
    <a:srgbClr val="DCE3E4"/>
    <a:srgbClr val="F80000"/>
    <a:srgbClr val="8DA6B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05" autoAdjust="0"/>
    <p:restoredTop sz="99275" autoAdjust="0"/>
  </p:normalViewPr>
  <p:slideViewPr>
    <p:cSldViewPr showGuides="1">
      <p:cViewPr varScale="1">
        <p:scale>
          <a:sx n="86" d="100"/>
          <a:sy n="86" d="100"/>
        </p:scale>
        <p:origin x="768" y="53"/>
      </p:cViewPr>
      <p:guideLst>
        <p:guide orient="horz" pos="2160"/>
        <p:guide orient="horz" pos="864"/>
        <p:guide pos="3839"/>
      </p:guideLst>
    </p:cSldViewPr>
  </p:slid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4" d="100"/>
          <a:sy n="54" d="100"/>
        </p:scale>
        <p:origin x="2880" y="96"/>
      </p:cViewPr>
      <p:guideLst>
        <p:guide orient="horz" pos="2923"/>
        <p:guide orient="horz" pos="283"/>
        <p:guide pos="2202"/>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notesMaster" Target="notesMasters/notesMaster1.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tags" Target="tags/tag1.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viewProps" Target="viewProps.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tableStyles" Target="tableStyles.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handoutMaster" Target="handoutMasters/handoutMaster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presProps" Target="presProp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theme" Target="theme/theme1.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p>
        </p:txBody>
      </p:sp>
      <p:sp>
        <p:nvSpPr>
          <p:cNvPr id="115715" name="Rectangle 3"/>
          <p:cNvSpPr>
            <a:spLocks noGrp="1" noChangeArrowheads="1"/>
          </p:cNvSpPr>
          <p:nvPr>
            <p:ph type="dt" sz="quarter" idx="1"/>
          </p:nvPr>
        </p:nvSpPr>
        <p:spPr bwMode="auto">
          <a:xfrm>
            <a:off x="396240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p>
        </p:txBody>
      </p:sp>
      <p:sp>
        <p:nvSpPr>
          <p:cNvPr id="115716" name="Rectangle 4"/>
          <p:cNvSpPr>
            <a:spLocks noGrp="1" noChangeArrowheads="1"/>
          </p:cNvSpPr>
          <p:nvPr>
            <p:ph type="ftr" sz="quarter" idx="2"/>
          </p:nvPr>
        </p:nvSpPr>
        <p:spPr bwMode="auto">
          <a:xfrm>
            <a:off x="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p>
        </p:txBody>
      </p:sp>
      <p:sp>
        <p:nvSpPr>
          <p:cNvPr id="115717" name="Rectangle 5"/>
          <p:cNvSpPr>
            <a:spLocks noGrp="1" noChangeArrowheads="1"/>
          </p:cNvSpPr>
          <p:nvPr>
            <p:ph type="sldNum" sz="quarter" idx="3"/>
          </p:nvPr>
        </p:nvSpPr>
        <p:spPr bwMode="auto">
          <a:xfrm>
            <a:off x="396240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fld id="{E017113E-EE52-418C-876D-51A57B740EFE}" type="slidenum">
              <a:rPr lang="en-US"/>
              <a:pPr>
                <a:defRPr/>
              </a:pPr>
              <a:t>‹#›</a:t>
            </a:fld>
            <a:endParaRPr lang="en-US" dirty="0"/>
          </a:p>
        </p:txBody>
      </p:sp>
    </p:spTree>
    <p:extLst>
      <p:ext uri="{BB962C8B-B14F-4D97-AF65-F5344CB8AC3E}">
        <p14:creationId xmlns:p14="http://schemas.microsoft.com/office/powerpoint/2010/main" val="161633198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Slide_Image_Placeholder"/>
          <p:cNvSpPr>
            <a:spLocks noGrp="1" noRot="1" noChangeAspect="1" noChangeArrowheads="1" noTextEdit="1"/>
          </p:cNvSpPr>
          <p:nvPr>
            <p:ph type="sldImg" idx="2"/>
          </p:nvPr>
        </p:nvSpPr>
        <p:spPr bwMode="auto">
          <a:xfrm>
            <a:off x="220663" y="441325"/>
            <a:ext cx="6550025" cy="3686175"/>
          </a:xfrm>
          <a:prstGeom prst="rect">
            <a:avLst/>
          </a:prstGeom>
          <a:noFill/>
          <a:ln w="9525">
            <a:solidFill>
              <a:srgbClr val="000000"/>
            </a:solidFill>
            <a:miter lim="800000"/>
            <a:headEnd/>
            <a:tailEnd/>
          </a:ln>
        </p:spPr>
      </p:sp>
      <p:sp>
        <p:nvSpPr>
          <p:cNvPr id="4101" name="Notes_TextBox_Placeholder"/>
          <p:cNvSpPr>
            <a:spLocks noGrp="1" noChangeArrowheads="1"/>
          </p:cNvSpPr>
          <p:nvPr>
            <p:ph type="body" sz="quarter" idx="3"/>
          </p:nvPr>
        </p:nvSpPr>
        <p:spPr bwMode="auto">
          <a:xfrm>
            <a:off x="292608" y="4434840"/>
            <a:ext cx="6400800" cy="4206240"/>
          </a:xfrm>
          <a:prstGeom prst="rect">
            <a:avLst/>
          </a:prstGeom>
          <a:noFill/>
          <a:ln w="9525">
            <a:noFill/>
            <a:miter lim="800000"/>
            <a:headEnd/>
            <a:tailEnd/>
          </a:ln>
          <a:effectLst/>
        </p:spPr>
        <p:txBody>
          <a:bodyPr vert="horz" wrap="square" lIns="12915" tIns="12915" rIns="12915" bIns="12915"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7" name="Rectangle 11"/>
          <p:cNvSpPr>
            <a:spLocks noGrp="1" noChangeArrowheads="1"/>
          </p:cNvSpPr>
          <p:nvPr>
            <p:ph type="ftr" sz="quarter" idx="4"/>
          </p:nvPr>
        </p:nvSpPr>
        <p:spPr bwMode="auto">
          <a:xfrm>
            <a:off x="295275" y="8724900"/>
            <a:ext cx="6400800" cy="239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buClrTx/>
              <a:buFontTx/>
              <a:buNone/>
              <a:defRPr sz="1100" b="1">
                <a:latin typeface="Arial" pitchFamily="34" charset="0"/>
                <a:cs typeface="+mn-cs"/>
              </a:defRPr>
            </a:lvl1pPr>
          </a:lstStyle>
          <a:p>
            <a:pPr>
              <a:defRPr/>
            </a:pPr>
            <a:r>
              <a:rPr lang="en-US" dirty="0"/>
              <a:t>Oracle Database </a:t>
            </a:r>
            <a:r>
              <a:rPr lang="en-US" dirty="0" smtClean="0"/>
              <a:t>19c: </a:t>
            </a:r>
            <a:r>
              <a:rPr lang="en-US" dirty="0"/>
              <a:t>Administration Workshop   1 - &lt;#&gt;</a:t>
            </a:r>
          </a:p>
        </p:txBody>
      </p:sp>
      <p:sp>
        <p:nvSpPr>
          <p:cNvPr id="4108" name="NotesMaster_TextBoxGuide" hidden="1"/>
          <p:cNvSpPr>
            <a:spLocks noChangeShapeType="1"/>
          </p:cNvSpPr>
          <p:nvPr/>
        </p:nvSpPr>
        <p:spPr bwMode="auto">
          <a:xfrm>
            <a:off x="457200" y="8486775"/>
            <a:ext cx="6076950" cy="0"/>
          </a:xfrm>
          <a:prstGeom prst="line">
            <a:avLst/>
          </a:prstGeom>
          <a:noFill/>
          <a:ln w="9525">
            <a:solidFill>
              <a:srgbClr val="008200"/>
            </a:solidFill>
            <a:prstDash val="sysDot"/>
            <a:round/>
            <a:headEnd/>
            <a:tailEnd/>
          </a:ln>
          <a:effectLst/>
        </p:spPr>
        <p:txBody>
          <a:bodyPr wrap="none" anchor="ctr"/>
          <a:lstStyle/>
          <a:p>
            <a:pPr algn="ctr">
              <a:spcBef>
                <a:spcPct val="20000"/>
              </a:spcBef>
              <a:buClr>
                <a:srgbClr val="FF0000"/>
              </a:buClr>
              <a:buFont typeface="Arial" pitchFamily="34" charset="0"/>
              <a:buNone/>
              <a:defRPr/>
            </a:pPr>
            <a:endParaRPr lang="en-US" dirty="0">
              <a:latin typeface="Arial" pitchFamily="34" charset="0"/>
              <a:cs typeface="+mn-cs"/>
            </a:endParaRPr>
          </a:p>
        </p:txBody>
      </p:sp>
    </p:spTree>
    <p:extLst>
      <p:ext uri="{BB962C8B-B14F-4D97-AF65-F5344CB8AC3E}">
        <p14:creationId xmlns:p14="http://schemas.microsoft.com/office/powerpoint/2010/main" val="3279555828"/>
      </p:ext>
    </p:extLst>
  </p:cSld>
  <p:clrMap bg1="lt1" tx1="dk1" bg2="lt2" tx2="dk2" accent1="accent1" accent2="accent2" accent3="accent3" accent4="accent4" accent5="accent5" accent6="accent6" hlink="hlink" folHlink="folHlink"/>
  <p:hf hdr="0" dt="0"/>
  <p:notesStyle>
    <a:lvl1pPr algn="l" defTabSz="609493" rtl="0" eaLnBrk="0" fontAlgn="base" hangingPunct="0">
      <a:spcBef>
        <a:spcPts val="533"/>
      </a:spcBef>
      <a:spcAft>
        <a:spcPct val="0"/>
      </a:spcAft>
      <a:buSzPct val="100000"/>
      <a:buFont typeface="Arial" charset="0"/>
      <a:defRPr sz="1200" b="1" kern="1200">
        <a:solidFill>
          <a:schemeClr val="tx1"/>
        </a:solidFill>
        <a:latin typeface="Arial" pitchFamily="34" charset="0"/>
        <a:ea typeface="+mn-ea"/>
        <a:cs typeface="+mn-cs"/>
      </a:defRPr>
    </a:lvl1pPr>
    <a:lvl2pPr marL="152373" algn="l" defTabSz="609493" rtl="0" eaLnBrk="0" fontAlgn="base" hangingPunct="0">
      <a:spcBef>
        <a:spcPts val="533"/>
      </a:spcBef>
      <a:spcAft>
        <a:spcPct val="0"/>
      </a:spcAft>
      <a:buSzPct val="100000"/>
      <a:buFont typeface="Times New Roman" pitchFamily="18" charset="0"/>
      <a:defRPr sz="1100" kern="1200">
        <a:solidFill>
          <a:srgbClr val="000000"/>
        </a:solidFill>
        <a:latin typeface="Arial" pitchFamily="34" charset="0"/>
        <a:ea typeface="+mn-ea"/>
        <a:cs typeface="+mn-cs"/>
      </a:defRPr>
    </a:lvl2pPr>
    <a:lvl3pPr marL="609493" indent="-304747" algn="l" defTabSz="609493" rtl="0" eaLnBrk="0" fontAlgn="base" hangingPunct="0">
      <a:spcBef>
        <a:spcPts val="400"/>
      </a:spcBef>
      <a:spcAft>
        <a:spcPct val="0"/>
      </a:spcAft>
      <a:buSzPct val="100000"/>
      <a:buFont typeface="Times New Roman" pitchFamily="18" charset="0"/>
      <a:buChar char="•"/>
      <a:defRPr sz="1100" kern="1200">
        <a:solidFill>
          <a:srgbClr val="000000"/>
        </a:solidFill>
        <a:latin typeface="Arial" pitchFamily="34" charset="0"/>
        <a:ea typeface="+mn-ea"/>
        <a:cs typeface="+mn-cs"/>
      </a:defRPr>
    </a:lvl3pPr>
    <a:lvl4pPr marL="1066613" indent="-304747" algn="l" defTabSz="609493" rtl="0" eaLnBrk="0" fontAlgn="base" hangingPunct="0">
      <a:spcBef>
        <a:spcPts val="400"/>
      </a:spcBef>
      <a:spcAft>
        <a:spcPct val="0"/>
      </a:spcAft>
      <a:buSzPct val="100000"/>
      <a:buFont typeface="Times New Roman" pitchFamily="18" charset="0"/>
      <a:buChar char="-"/>
      <a:defRPr sz="1100" kern="1200">
        <a:solidFill>
          <a:srgbClr val="000000"/>
        </a:solidFill>
        <a:latin typeface="Arial" pitchFamily="34" charset="0"/>
        <a:ea typeface="+mn-ea"/>
        <a:cs typeface="+mn-cs"/>
      </a:defRPr>
    </a:lvl4pPr>
    <a:lvl5pPr marL="152373" algn="l" defTabSz="609493" rtl="0" eaLnBrk="0" fontAlgn="base" hangingPunct="0">
      <a:spcBef>
        <a:spcPts val="400"/>
      </a:spcBef>
      <a:spcAft>
        <a:spcPct val="0"/>
      </a:spcAft>
      <a:buSzPct val="100000"/>
      <a:buFont typeface="Times New Roman" pitchFamily="18" charset="0"/>
      <a:defRPr sz="1100" kern="1200">
        <a:solidFill>
          <a:srgbClr val="000000"/>
        </a:solidFill>
        <a:latin typeface="Courier New" pitchFamily="49"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www.oracle.com/technetwork/developer-tools/sql-developer/overview/index.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cloud.oracle.com/en_US/classic"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cloud.oracle.com/en_US/cloud-infrastructure" TargetMode="Externa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mailto:hr/hr@host1.example.com:1521/db.example.com"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18507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1 - </a:t>
            </a:r>
            <a:fld id="{E7661483-B5AB-4F8B-B874-B172B64224D6}" type="slidenum">
              <a:rPr lang="en-US" smtClean="0"/>
              <a:t>10</a:t>
            </a:fld>
            <a:endParaRPr lang="en-US" dirty="0"/>
          </a:p>
        </p:txBody>
      </p:sp>
      <p:sp>
        <p:nvSpPr>
          <p:cNvPr id="11" name="Notes Placeholder 10"/>
          <p:cNvSpPr>
            <a:spLocks noGrp="1"/>
          </p:cNvSpPr>
          <p:nvPr>
            <p:ph type="body" idx="1"/>
          </p:nvPr>
        </p:nvSpPr>
        <p:spPr>
          <a:xfrm>
            <a:off x="292608" y="450056"/>
            <a:ext cx="6400800" cy="8191024"/>
          </a:xfrm>
        </p:spPr>
        <p:txBody>
          <a:bodyPr/>
          <a:lstStyle/>
          <a:p>
            <a:pPr lvl="1" eaLnBrk="1" hangingPunct="1"/>
            <a:r>
              <a:rPr lang="en-US" b="1" dirty="0">
                <a:latin typeface="Arial" charset="0"/>
                <a:cs typeface="Arial" charset="0"/>
              </a:rPr>
              <a:t>Oracle Database Enterprise Edition</a:t>
            </a:r>
          </a:p>
          <a:p>
            <a:pPr lvl="1" eaLnBrk="1" hangingPunct="1"/>
            <a:r>
              <a:rPr lang="en-US" dirty="0">
                <a:latin typeface="Arial" charset="0"/>
                <a:cs typeface="Arial" charset="0"/>
              </a:rPr>
              <a:t>Oracle Database Enterprise Edition provides the performance, availability, scalability, and security required for mission-critical applications such as high-volume online transaction processing (OLTP) applications, query-intensive data warehouses, and demanding Internet applications. Oracle Database Enterprise Edition contains all the components of Oracle Database and can be further enhanced with the purchase of the options and packs.</a:t>
            </a:r>
          </a:p>
          <a:p>
            <a:pPr lvl="2" eaLnBrk="1" hangingPunct="1"/>
            <a:r>
              <a:rPr lang="en-US" dirty="0">
                <a:latin typeface="Arial" charset="0"/>
                <a:cs typeface="Arial" charset="0"/>
              </a:rPr>
              <a:t>Oracle Database Options</a:t>
            </a:r>
          </a:p>
          <a:p>
            <a:pPr lvl="3" eaLnBrk="1" hangingPunct="1"/>
            <a:r>
              <a:rPr lang="en-US" dirty="0">
                <a:latin typeface="Arial" charset="0"/>
                <a:cs typeface="Arial" charset="0"/>
              </a:rPr>
              <a:t>All the Oracle Database options can be purchased with Oracle Database Enterprise Edition.</a:t>
            </a:r>
          </a:p>
          <a:p>
            <a:pPr lvl="3" eaLnBrk="1" hangingPunct="1"/>
            <a:r>
              <a:rPr lang="en-US" dirty="0">
                <a:latin typeface="Arial" charset="0"/>
                <a:cs typeface="Arial" charset="0"/>
              </a:rPr>
              <a:t>You may not use the options, packs, or products without separately purchased licenses. The fact that these options, packs, or products may be included in product CDs, downloads, or described in documentation that you receive does not authorize you to use them without purchasing appropriate licenses.</a:t>
            </a:r>
          </a:p>
          <a:p>
            <a:pPr lvl="2" eaLnBrk="1" hangingPunct="1"/>
            <a:r>
              <a:rPr lang="en-US" dirty="0">
                <a:latin typeface="Arial" charset="0"/>
                <a:cs typeface="Arial" charset="0"/>
              </a:rPr>
              <a:t>Oracle Management Packs</a:t>
            </a:r>
          </a:p>
          <a:p>
            <a:pPr lvl="3" eaLnBrk="1" hangingPunct="1"/>
            <a:r>
              <a:rPr lang="en-US" dirty="0">
                <a:latin typeface="Arial" charset="0"/>
                <a:cs typeface="Arial" charset="0"/>
              </a:rPr>
              <a:t>The management packs can be purchased only with Enterprise Edition.</a:t>
            </a:r>
          </a:p>
          <a:p>
            <a:pPr lvl="3" eaLnBrk="1" hangingPunct="1"/>
            <a:r>
              <a:rPr lang="en-US" dirty="0">
                <a:latin typeface="Arial" charset="0"/>
                <a:cs typeface="Arial" charset="0"/>
              </a:rPr>
              <a:t>The features in these packs are accessible through Oracle Enterprise Manager Database Control, Oracle Enterprise Manager Grid Control, and APIs provided with Oracle Database software.</a:t>
            </a:r>
          </a:p>
          <a:p>
            <a:pPr lvl="1" eaLnBrk="1" hangingPunct="1"/>
            <a:r>
              <a:rPr lang="en-US" dirty="0">
                <a:latin typeface="Arial" charset="0"/>
                <a:cs typeface="Arial" charset="0"/>
              </a:rPr>
              <a:t>Additional information about Oracle Database options and management packs is provided later in the lesson.</a:t>
            </a:r>
          </a:p>
          <a:p>
            <a:endParaRPr lang="en-US" dirty="0"/>
          </a:p>
        </p:txBody>
      </p:sp>
    </p:spTree>
    <p:extLst>
      <p:ext uri="{BB962C8B-B14F-4D97-AF65-F5344CB8AC3E}">
        <p14:creationId xmlns:p14="http://schemas.microsoft.com/office/powerpoint/2010/main" val="20722405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p>
            <a:r>
              <a:rPr lang="en-US" dirty="0"/>
              <a:t>Oracle Database </a:t>
            </a:r>
            <a:r>
              <a:rPr lang="en-US" dirty="0" smtClean="0"/>
              <a:t>19c: </a:t>
            </a:r>
            <a:r>
              <a:rPr lang="en-US" dirty="0"/>
              <a:t>Administration Workshop   5 - </a:t>
            </a:r>
            <a:fld id="{6DDCDC29-B92F-4CED-8303-2563B3787B80}" type="slidenum">
              <a:rPr lang="en-US" smtClean="0"/>
              <a:t>100</a:t>
            </a:fld>
            <a:endParaRPr lang="en-US" dirty="0"/>
          </a:p>
        </p:txBody>
      </p:sp>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pPr lvl="1">
              <a:lnSpc>
                <a:spcPct val="92000"/>
              </a:lnSpc>
            </a:pPr>
            <a:r>
              <a:rPr lang="en-US" altLang="en-US" b="1" dirty="0">
                <a:latin typeface="Arial" charset="0"/>
              </a:rPr>
              <a:t>SQL*Plus</a:t>
            </a:r>
          </a:p>
          <a:p>
            <a:pPr lvl="1">
              <a:lnSpc>
                <a:spcPct val="92000"/>
              </a:lnSpc>
            </a:pPr>
            <a:r>
              <a:rPr lang="en-US" altLang="en-US" dirty="0">
                <a:latin typeface="Arial" charset="0"/>
              </a:rPr>
              <a:t>SQL*Plus is a command-line program that you use to submit SQL and PL/SQL statements to an Oracle database. SQL*Plus is installed with Oracle Database and is located in the </a:t>
            </a:r>
            <a:r>
              <a:rPr lang="en-US" altLang="en-US" dirty="0">
                <a:latin typeface="Courier New" panose="02070309020205020404" pitchFamily="49" charset="0"/>
                <a:cs typeface="Courier New" panose="02070309020205020404" pitchFamily="49" charset="0"/>
              </a:rPr>
              <a:t>$ORACLE_HOME/bin</a:t>
            </a:r>
            <a:r>
              <a:rPr lang="en-US" altLang="en-US" dirty="0">
                <a:latin typeface="Arial" charset="0"/>
              </a:rPr>
              <a:t> directory. You can start SQL*Plus from the command line or from the Start menu on a Windows client. Use the SQL*Plus command-line interface to execute SQL*Plus, SQL, and PL/SQL commands to perform the following:</a:t>
            </a:r>
          </a:p>
          <a:p>
            <a:pPr lvl="2">
              <a:lnSpc>
                <a:spcPct val="92000"/>
              </a:lnSpc>
            </a:pPr>
            <a:r>
              <a:rPr lang="en-US" altLang="en-US" dirty="0">
                <a:latin typeface="Arial" charset="0"/>
              </a:rPr>
              <a:t>Enter, edit, run, store, retrieve, and save SQL commands and PL/SQL blocks</a:t>
            </a:r>
          </a:p>
          <a:p>
            <a:pPr lvl="2">
              <a:lnSpc>
                <a:spcPct val="92000"/>
              </a:lnSpc>
            </a:pPr>
            <a:r>
              <a:rPr lang="en-US" altLang="en-US" dirty="0">
                <a:latin typeface="Arial" charset="0"/>
              </a:rPr>
              <a:t>Format, calculate, store, and print query results</a:t>
            </a:r>
          </a:p>
          <a:p>
            <a:pPr lvl="2">
              <a:lnSpc>
                <a:spcPct val="92000"/>
              </a:lnSpc>
            </a:pPr>
            <a:r>
              <a:rPr lang="en-US" altLang="en-US" dirty="0">
                <a:latin typeface="Arial" charset="0"/>
              </a:rPr>
              <a:t>List column definitions for any table</a:t>
            </a:r>
          </a:p>
          <a:p>
            <a:pPr lvl="2">
              <a:lnSpc>
                <a:spcPct val="92000"/>
              </a:lnSpc>
            </a:pPr>
            <a:r>
              <a:rPr lang="en-US" altLang="en-US" dirty="0">
                <a:latin typeface="Arial" charset="0"/>
              </a:rPr>
              <a:t>Send messages to and accept responses from an end user</a:t>
            </a:r>
          </a:p>
          <a:p>
            <a:pPr lvl="2">
              <a:lnSpc>
                <a:spcPct val="92000"/>
              </a:lnSpc>
            </a:pPr>
            <a:r>
              <a:rPr lang="en-US" altLang="en-US" dirty="0">
                <a:latin typeface="Arial" charset="0"/>
              </a:rPr>
              <a:t>Perform database administration</a:t>
            </a:r>
          </a:p>
          <a:p>
            <a:pPr lvl="1">
              <a:lnSpc>
                <a:spcPct val="92000"/>
              </a:lnSpc>
            </a:pPr>
            <a:r>
              <a:rPr lang="en-US" altLang="en-US" b="1" dirty="0">
                <a:latin typeface="Arial" charset="0"/>
              </a:rPr>
              <a:t>Calling a SQL Script from SQL*Plus</a:t>
            </a:r>
          </a:p>
          <a:p>
            <a:pPr lvl="1">
              <a:lnSpc>
                <a:spcPct val="92000"/>
              </a:lnSpc>
            </a:pPr>
            <a:r>
              <a:rPr lang="en-US" altLang="en-US" dirty="0">
                <a:latin typeface="Arial" charset="0"/>
              </a:rPr>
              <a:t>When calling a SQL script file from within SQL*Plus, you have the following options:</a:t>
            </a:r>
          </a:p>
          <a:p>
            <a:pPr lvl="2">
              <a:lnSpc>
                <a:spcPct val="92000"/>
              </a:lnSpc>
            </a:pPr>
            <a:r>
              <a:rPr lang="en-US" altLang="en-US" dirty="0">
                <a:latin typeface="Arial" charset="0"/>
              </a:rPr>
              <a:t>Option 1: Call the script from the command line when you first invoke SQL*Plus:</a:t>
            </a:r>
          </a:p>
          <a:p>
            <a:pPr marL="304746" lvl="2" indent="0">
              <a:lnSpc>
                <a:spcPct val="92000"/>
              </a:lnSpc>
              <a:buNone/>
            </a:pPr>
            <a:r>
              <a:rPr lang="en-US" altLang="en-US" dirty="0">
                <a:latin typeface="Courier New" panose="02070309020205020404" pitchFamily="49" charset="0"/>
                <a:cs typeface="Courier New" panose="02070309020205020404" pitchFamily="49" charset="0"/>
              </a:rPr>
              <a:t>	$ sqlplus hr/hr@HRPDB @script.sql</a:t>
            </a:r>
          </a:p>
          <a:p>
            <a:pPr lvl="2">
              <a:lnSpc>
                <a:spcPct val="92000"/>
              </a:lnSpc>
            </a:pPr>
            <a:r>
              <a:rPr lang="en-US" altLang="en-US" dirty="0">
                <a:latin typeface="Arial" charset="0"/>
              </a:rPr>
              <a:t>Option 2: Call the script from inside a SQL*Plus session simply by using the “@” operator: </a:t>
            </a:r>
          </a:p>
          <a:p>
            <a:pPr marL="304746" lvl="2" indent="0">
              <a:lnSpc>
                <a:spcPct val="92000"/>
              </a:lnSpc>
              <a:buNone/>
            </a:pPr>
            <a:r>
              <a:rPr lang="en-US" altLang="en-US" dirty="0">
                <a:latin typeface="Courier New" panose="02070309020205020404" pitchFamily="49" charset="0"/>
                <a:cs typeface="Courier New" panose="02070309020205020404" pitchFamily="49" charset="0"/>
              </a:rPr>
              <a:t>	SQL&gt; @script.sql</a:t>
            </a:r>
          </a:p>
          <a:p>
            <a:pPr lvl="1">
              <a:lnSpc>
                <a:spcPct val="92000"/>
              </a:lnSpc>
            </a:pPr>
            <a:r>
              <a:rPr lang="en-US" altLang="en-US" dirty="0">
                <a:latin typeface="Arial" charset="0"/>
              </a:rPr>
              <a:t>When a script is saved from SQL*Plus by using the </a:t>
            </a:r>
            <a:r>
              <a:rPr lang="en-US" altLang="en-US" dirty="0">
                <a:latin typeface="Courier New" panose="02070309020205020404" pitchFamily="49" charset="0"/>
                <a:cs typeface="Courier New" panose="02070309020205020404" pitchFamily="49" charset="0"/>
              </a:rPr>
              <a:t>SAVE</a:t>
            </a:r>
            <a:r>
              <a:rPr lang="en-US" altLang="en-US" dirty="0">
                <a:latin typeface="Arial" charset="0"/>
              </a:rPr>
              <a:t> command, the </a:t>
            </a:r>
            <a:r>
              <a:rPr lang="en-US" altLang="en-US" dirty="0">
                <a:latin typeface="Courier New" panose="02070309020205020404" pitchFamily="49" charset="0"/>
                <a:cs typeface="Courier New" panose="02070309020205020404" pitchFamily="49" charset="0"/>
              </a:rPr>
              <a:t>.sql </a:t>
            </a:r>
            <a:r>
              <a:rPr lang="en-US" altLang="en-US" dirty="0">
                <a:latin typeface="Arial" charset="0"/>
              </a:rPr>
              <a:t>extension is automatically supplied. You can then execute the script without supplying the extension at execution time, for example:</a:t>
            </a:r>
          </a:p>
          <a:p>
            <a:pPr lvl="1">
              <a:lnSpc>
                <a:spcPct val="92000"/>
              </a:lnSpc>
            </a:pPr>
            <a:r>
              <a:rPr lang="en-US" altLang="en-US" dirty="0">
                <a:latin typeface="Courier New" panose="02070309020205020404" pitchFamily="49" charset="0"/>
                <a:cs typeface="Courier New" panose="02070309020205020404" pitchFamily="49" charset="0"/>
              </a:rPr>
              <a:t>SQL&gt; @script  </a:t>
            </a:r>
          </a:p>
        </p:txBody>
      </p:sp>
    </p:spTree>
    <p:extLst>
      <p:ext uri="{BB962C8B-B14F-4D97-AF65-F5344CB8AC3E}">
        <p14:creationId xmlns:p14="http://schemas.microsoft.com/office/powerpoint/2010/main" val="6769427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5 - </a:t>
            </a:r>
            <a:fld id="{4D057758-5426-4F43-82A1-2D95BD07B4EC}" type="slidenum">
              <a:rPr lang="en-US" smtClean="0"/>
              <a:t>101</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Arial" charset="0"/>
                <a:cs typeface="Arial" charset="0"/>
              </a:rPr>
              <a:t>Calling SQL*Plus from a Shell Script</a:t>
            </a:r>
          </a:p>
          <a:p>
            <a:pPr lvl="1" eaLnBrk="1" hangingPunct="1"/>
            <a:r>
              <a:rPr lang="en-US" dirty="0">
                <a:latin typeface="Arial" charset="0"/>
                <a:cs typeface="Arial" charset="0"/>
              </a:rPr>
              <a:t>You can call SQL*Plus from a shell script or BAT file by invoking </a:t>
            </a:r>
            <a:r>
              <a:rPr lang="en-US" dirty="0">
                <a:latin typeface="Courier New" panose="02070309020205020404" pitchFamily="49" charset="0"/>
                <a:cs typeface="Courier New" panose="02070309020205020404" pitchFamily="49" charset="0"/>
              </a:rPr>
              <a:t>sqlplus</a:t>
            </a:r>
            <a:r>
              <a:rPr lang="en-US" dirty="0">
                <a:latin typeface="Arial" charset="0"/>
                <a:cs typeface="Arial" charset="0"/>
              </a:rPr>
              <a:t> and using the operating system scripting syntax for passing parameters. For example, suppose you have the following shell script:</a:t>
            </a:r>
          </a:p>
          <a:p>
            <a:pPr lvl="1" eaLnBrk="1" hangingPunct="1"/>
            <a:r>
              <a:rPr lang="en-US" dirty="0">
                <a:latin typeface="Courier New" panose="02070309020205020404" pitchFamily="49" charset="0"/>
                <a:cs typeface="Courier New" panose="02070309020205020404" pitchFamily="49" charset="0"/>
              </a:rPr>
              <a:t># Name of this file: batch_sqlplus.sh</a:t>
            </a:r>
          </a:p>
          <a:p>
            <a:pPr lvl="1" eaLnBrk="1" hangingPunct="1"/>
            <a:r>
              <a:rPr lang="en-US" dirty="0">
                <a:latin typeface="Courier New" panose="02070309020205020404" pitchFamily="49" charset="0"/>
                <a:cs typeface="Courier New" panose="02070309020205020404" pitchFamily="49" charset="0"/>
              </a:rPr>
              <a:t># Count employees and give raise.</a:t>
            </a:r>
          </a:p>
          <a:p>
            <a:pPr lvl="1" eaLnBrk="1" hangingPunct="1"/>
            <a:r>
              <a:rPr lang="en-US" dirty="0">
                <a:latin typeface="Courier New" panose="02070309020205020404" pitchFamily="49" charset="0"/>
                <a:cs typeface="Courier New" panose="02070309020205020404" pitchFamily="49" charset="0"/>
              </a:rPr>
              <a:t>sqlplus hr/hr &lt;&lt;EOF</a:t>
            </a:r>
          </a:p>
          <a:p>
            <a:pPr lvl="1" eaLnBrk="1" hangingPunct="1"/>
            <a:r>
              <a:rPr lang="en-US" dirty="0">
                <a:latin typeface="Courier New" panose="02070309020205020404" pitchFamily="49" charset="0"/>
                <a:cs typeface="Courier New" panose="02070309020205020404" pitchFamily="49" charset="0"/>
              </a:rPr>
              <a:t>select count(*) from employees;</a:t>
            </a:r>
          </a:p>
          <a:p>
            <a:pPr lvl="1" eaLnBrk="1" hangingPunct="1"/>
            <a:r>
              <a:rPr lang="en-US" dirty="0">
                <a:latin typeface="Courier New" panose="02070309020205020404" pitchFamily="49" charset="0"/>
                <a:cs typeface="Courier New" panose="02070309020205020404" pitchFamily="49" charset="0"/>
              </a:rPr>
              <a:t>update employees set salary = salary*1.10;</a:t>
            </a:r>
          </a:p>
          <a:p>
            <a:pPr lvl="1" eaLnBrk="1" hangingPunct="1"/>
            <a:r>
              <a:rPr lang="en-US" dirty="0">
                <a:latin typeface="Courier New" panose="02070309020205020404" pitchFamily="49" charset="0"/>
                <a:cs typeface="Courier New" panose="02070309020205020404" pitchFamily="49" charset="0"/>
              </a:rPr>
              <a:t>commit;</a:t>
            </a:r>
          </a:p>
          <a:p>
            <a:pPr lvl="1" eaLnBrk="1" hangingPunct="1"/>
            <a:r>
              <a:rPr lang="en-US" dirty="0">
                <a:latin typeface="Courier New" panose="02070309020205020404" pitchFamily="49" charset="0"/>
                <a:cs typeface="Courier New" panose="02070309020205020404" pitchFamily="49" charset="0"/>
              </a:rPr>
              <a:t>quit</a:t>
            </a:r>
          </a:p>
          <a:p>
            <a:pPr lvl="1" eaLnBrk="1" hangingPunct="1"/>
            <a:r>
              <a:rPr lang="en-US" dirty="0">
                <a:latin typeface="Courier New" panose="02070309020205020404" pitchFamily="49" charset="0"/>
                <a:cs typeface="Courier New" panose="02070309020205020404" pitchFamily="49" charset="0"/>
              </a:rPr>
              <a:t>EOF</a:t>
            </a:r>
          </a:p>
          <a:p>
            <a:pPr lvl="1" eaLnBrk="1" hangingPunct="1"/>
            <a:r>
              <a:rPr lang="en-US" dirty="0">
                <a:latin typeface="Arial" charset="0"/>
                <a:cs typeface="Arial" charset="0"/>
              </a:rPr>
              <a:t>You can call that shell script from the command line:</a:t>
            </a:r>
          </a:p>
          <a:p>
            <a:pPr lvl="1" eaLnBrk="1" hangingPunct="1"/>
            <a:r>
              <a:rPr lang="en-US" dirty="0">
                <a:latin typeface="Courier New" panose="02070309020205020404" pitchFamily="49" charset="0"/>
                <a:cs typeface="Courier New" panose="02070309020205020404" pitchFamily="49" charset="0"/>
              </a:rPr>
              <a:t>$ ./batch_sqlplus.sh</a:t>
            </a:r>
          </a:p>
          <a:p>
            <a:pPr lvl="1" eaLnBrk="1" hangingPunct="1"/>
            <a:r>
              <a:rPr lang="en-US" b="1" dirty="0">
                <a:latin typeface="Arial" charset="0"/>
                <a:cs typeface="Arial" charset="0"/>
              </a:rPr>
              <a:t>For More Information</a:t>
            </a:r>
          </a:p>
          <a:p>
            <a:pPr lvl="1" eaLnBrk="1" hangingPunct="1"/>
            <a:r>
              <a:rPr lang="en-US" dirty="0">
                <a:latin typeface="Arial" charset="0"/>
                <a:cs typeface="Arial" charset="0"/>
              </a:rPr>
              <a:t>To learn how to start SQL*Plus, see “Starting SQL Plus” in </a:t>
            </a:r>
            <a:r>
              <a:rPr lang="en-US" i="1" dirty="0">
                <a:latin typeface="Arial" charset="0"/>
                <a:cs typeface="Arial" charset="0"/>
              </a:rPr>
              <a:t>SQL*Plus Users Guide and Reference</a:t>
            </a:r>
            <a:r>
              <a:rPr lang="en-US" dirty="0">
                <a:latin typeface="Arial" charset="0"/>
                <a:cs typeface="Arial" charset="0"/>
              </a:rPr>
              <a:t>.</a:t>
            </a:r>
          </a:p>
        </p:txBody>
      </p:sp>
    </p:spTree>
    <p:extLst>
      <p:ext uri="{BB962C8B-B14F-4D97-AF65-F5344CB8AC3E}">
        <p14:creationId xmlns:p14="http://schemas.microsoft.com/office/powerpoint/2010/main" val="15486459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Oracle SQL Developer (SQL Developer) is a graphical tool for database developers and DBAs and gets installed with Oracle Database. You can choose to display several different panes in the SQL Developer interface, such as a Connections and DBA pane. You use the former to define connections to databases and use the latter to perform DBA operations. You should add connections only for which the associated database user has DBA privileges or at least privileges for the desired DBA navigator operations on the specified database.</a:t>
            </a:r>
          </a:p>
          <a:p>
            <a:pPr lvl="1"/>
            <a:r>
              <a:rPr lang="en-US" dirty="0">
                <a:latin typeface="Arial" charset="0"/>
              </a:rPr>
              <a:t>Some developer-type operations that you can perform with SQL Developer include:</a:t>
            </a:r>
          </a:p>
          <a:p>
            <a:pPr lvl="2"/>
            <a:r>
              <a:rPr lang="en-US" dirty="0">
                <a:latin typeface="Arial" charset="0"/>
              </a:rPr>
              <a:t>Develop scripts in both the SQL and PL/SQL languages</a:t>
            </a:r>
          </a:p>
          <a:p>
            <a:pPr lvl="2"/>
            <a:r>
              <a:rPr lang="en-US" dirty="0">
                <a:latin typeface="Arial" charset="0"/>
              </a:rPr>
              <a:t>Browse database objects</a:t>
            </a:r>
          </a:p>
          <a:p>
            <a:pPr lvl="2"/>
            <a:r>
              <a:rPr lang="en-US" dirty="0">
                <a:latin typeface="Arial" charset="0"/>
              </a:rPr>
              <a:t>Run SQL statements and SQL scripts</a:t>
            </a:r>
          </a:p>
          <a:p>
            <a:pPr lvl="2"/>
            <a:r>
              <a:rPr lang="en-US" dirty="0">
                <a:latin typeface="Arial" charset="0"/>
              </a:rPr>
              <a:t>Edit and debug PL/SQL statements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5 - </a:t>
            </a:r>
            <a:fld id="{2A3D4D10-F79E-4DCE-A2A4-1640374D69A4}" type="slidenum">
              <a:rPr lang="en-US" smtClean="0"/>
              <a:t>102</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3988288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Some DBA-type operations that you can perform with SQL Developer include:</a:t>
            </a:r>
          </a:p>
          <a:p>
            <a:pPr lvl="2"/>
            <a:r>
              <a:rPr lang="en-US" altLang="en-US" dirty="0"/>
              <a:t>Start and shut down PDBs</a:t>
            </a:r>
          </a:p>
          <a:p>
            <a:pPr lvl="2"/>
            <a:r>
              <a:rPr lang="en-US" altLang="en-US" dirty="0"/>
              <a:t>Configure databases (for example, configure initialization parameters)</a:t>
            </a:r>
          </a:p>
          <a:p>
            <a:pPr lvl="2"/>
            <a:r>
              <a:rPr lang="en-US" altLang="en-US" dirty="0"/>
              <a:t>View the status of databases</a:t>
            </a:r>
          </a:p>
          <a:p>
            <a:pPr lvl="2"/>
            <a:r>
              <a:rPr lang="en-US" altLang="en-US" dirty="0"/>
              <a:t>Export databases by using Data Pump and import jobs</a:t>
            </a:r>
          </a:p>
          <a:p>
            <a:pPr lvl="2"/>
            <a:r>
              <a:rPr lang="en-US" altLang="en-US" dirty="0"/>
              <a:t>Back up and recover data by using Oracle Recovery Manager (RMAN)</a:t>
            </a:r>
          </a:p>
          <a:p>
            <a:pPr lvl="2"/>
            <a:r>
              <a:rPr lang="en-US" altLang="en-US" dirty="0"/>
              <a:t>Configure Oracle Database Resource Manager (the Resource Manager), which enables you to manage multiple workloads within a database that are contending for system and database resources</a:t>
            </a:r>
          </a:p>
          <a:p>
            <a:pPr lvl="2"/>
            <a:r>
              <a:rPr lang="en-US" altLang="en-US" dirty="0"/>
              <a:t>Schedule jobs (for example, loading data)</a:t>
            </a:r>
          </a:p>
          <a:p>
            <a:pPr lvl="2"/>
            <a:r>
              <a:rPr lang="en-US" altLang="en-US" dirty="0"/>
              <a:t>Configure security by using audit settings, profiles, roles, and users</a:t>
            </a:r>
          </a:p>
          <a:p>
            <a:pPr lvl="2"/>
            <a:r>
              <a:rPr lang="en-US" altLang="en-US" dirty="0"/>
              <a:t>Configure storage for archive logs, control files, data files, redo log groups, tablespaces, and temporary tablespace groups</a:t>
            </a:r>
          </a:p>
          <a:p>
            <a:pPr lvl="2"/>
            <a:r>
              <a:rPr lang="en-US" altLang="en-US" dirty="0"/>
              <a:t>Run any number of provided reports, as well as create new ones</a:t>
            </a:r>
          </a:p>
        </p:txBody>
      </p:sp>
      <p:sp>
        <p:nvSpPr>
          <p:cNvPr id="35843" name="Slide Image Placeholder 6"/>
          <p:cNvSpPr>
            <a:spLocks noGrp="1" noRot="1" noChangeAspect="1" noTextEdit="1"/>
          </p:cNvSpPr>
          <p:nvPr>
            <p:ph type="sldImg"/>
          </p:nvPr>
        </p:nvSpPr>
        <p:spPr>
          <a:ln/>
        </p:spPr>
      </p:sp>
      <p:sp>
        <p:nvSpPr>
          <p:cNvPr id="7" name="Footer Placeholder 6"/>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5 - </a:t>
            </a:r>
            <a:fld id="{3AD6B559-7B6D-4C13-97D9-9C1F9AC7DE11}" type="slidenum">
              <a:rPr lang="en-US" altLang="en-US" smtClean="0"/>
              <a:t>103</a:t>
            </a:fld>
            <a:endParaRPr lang="en-US" altLang="en-US" dirty="0"/>
          </a:p>
        </p:txBody>
      </p:sp>
    </p:spTree>
    <p:extLst>
      <p:ext uri="{BB962C8B-B14F-4D97-AF65-F5344CB8AC3E}">
        <p14:creationId xmlns:p14="http://schemas.microsoft.com/office/powerpoint/2010/main" val="293336377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SQL Command Line (SQLcl) is another tool that you can use to access an Oracle Database. SQLcl is a cross between SQL Developer and SQL*Plus. It can do everything that SQL*Plus can do, plus more. It has improvements in command-line interaction, incorporating Linux-like and IDE features, and it includes color.</a:t>
            </a:r>
          </a:p>
          <a:p>
            <a:pPr lvl="1"/>
            <a:r>
              <a:rPr lang="en-US" altLang="en-US" dirty="0">
                <a:latin typeface="Arial" charset="0"/>
              </a:rPr>
              <a:t>You can download SQLcl from the Oracle SQL Developer product page on the Oracle Technology Network at </a:t>
            </a:r>
            <a:r>
              <a:rPr lang="en-US" altLang="en-US" dirty="0">
                <a:latin typeface="Arial" charset="0"/>
                <a:hlinkClick r:id="rId3"/>
              </a:rPr>
              <a:t>http://www.oracle.com/technetwork/developer-tools/sql-developer/overview/index.html</a:t>
            </a:r>
            <a:endParaRPr lang="en-US" altLang="en-US" dirty="0">
              <a:latin typeface="Arial" charset="0"/>
            </a:endParaRPr>
          </a:p>
          <a:p>
            <a:pPr lvl="1"/>
            <a:r>
              <a:rPr lang="en-US" altLang="en-US" b="1" dirty="0">
                <a:latin typeface="Arial" charset="0"/>
              </a:rPr>
              <a:t>Note</a:t>
            </a:r>
            <a:r>
              <a:rPr lang="en-US" altLang="en-US" dirty="0">
                <a:latin typeface="Arial" charset="0"/>
              </a:rPr>
              <a:t>: For SQLcl to run on Windows or Linux operating systems, you need a Java Runtime Environment (JRE) of version 1.7 or higher.</a:t>
            </a:r>
          </a:p>
          <a:p>
            <a:pPr lvl="1"/>
            <a:r>
              <a:rPr lang="en-US" altLang="en-US" dirty="0">
                <a:latin typeface="Arial" charset="0"/>
              </a:rPr>
              <a:t>See </a:t>
            </a:r>
            <a:r>
              <a:rPr lang="en-US" altLang="en-US" i="1" dirty="0">
                <a:latin typeface="Arial" charset="0"/>
              </a:rPr>
              <a:t>Oracle SQL Developer Command</a:t>
            </a:r>
            <a:r>
              <a:rPr lang="en-US" altLang="en-US" i="1" baseline="0" dirty="0">
                <a:latin typeface="Arial" charset="0"/>
              </a:rPr>
              <a:t> </a:t>
            </a:r>
            <a:r>
              <a:rPr lang="en-US" altLang="en-US" i="1" dirty="0">
                <a:latin typeface="Arial" charset="0"/>
              </a:rPr>
              <a:t>Line Quick Reference</a:t>
            </a:r>
            <a:r>
              <a:rPr lang="en-US" altLang="en-US" dirty="0">
                <a:latin typeface="Arial" charset="0"/>
              </a:rPr>
              <a:t> for details.</a:t>
            </a:r>
          </a:p>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5 - </a:t>
            </a:r>
            <a:fld id="{172118F9-8596-4F34-A856-21CE56F0539D}" type="slidenum">
              <a:rPr lang="en-US" smtClean="0"/>
              <a:t>104</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6683379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dirty="0">
                <a:latin typeface="Arial" charset="0"/>
              </a:rPr>
              <a:t>Database Configuration Assistant (DBCA) is a tool that you can use to do the following:</a:t>
            </a:r>
          </a:p>
          <a:p>
            <a:pPr lvl="2"/>
            <a:r>
              <a:rPr lang="en-US" dirty="0">
                <a:latin typeface="Arial" charset="0"/>
              </a:rPr>
              <a:t>Create databases (CDBs and non-CDBs)</a:t>
            </a:r>
          </a:p>
          <a:p>
            <a:pPr lvl="2"/>
            <a:r>
              <a:rPr lang="en-US" dirty="0">
                <a:latin typeface="Arial" charset="0"/>
              </a:rPr>
              <a:t>Configure existing databases</a:t>
            </a:r>
          </a:p>
          <a:p>
            <a:pPr lvl="2"/>
            <a:r>
              <a:rPr lang="en-US" dirty="0">
                <a:latin typeface="Arial" charset="0"/>
              </a:rPr>
              <a:t>Delete databases</a:t>
            </a:r>
          </a:p>
          <a:p>
            <a:pPr lvl="2"/>
            <a:r>
              <a:rPr lang="en-US" dirty="0">
                <a:latin typeface="Arial" charset="0"/>
              </a:rPr>
              <a:t>Manage templates</a:t>
            </a:r>
          </a:p>
          <a:p>
            <a:pPr lvl="2"/>
            <a:r>
              <a:rPr lang="en-US" dirty="0">
                <a:latin typeface="Arial" charset="0"/>
              </a:rPr>
              <a:t>Manage pluggable databases</a:t>
            </a:r>
          </a:p>
          <a:p>
            <a:pPr lvl="2"/>
            <a:r>
              <a:rPr lang="en-US" dirty="0">
                <a:latin typeface="Arial" charset="0"/>
              </a:rPr>
              <a:t>Manage Oracle RAC database instances</a:t>
            </a:r>
          </a:p>
          <a:p>
            <a:pPr lvl="1"/>
            <a:r>
              <a:rPr lang="en-US" dirty="0">
                <a:latin typeface="Arial" charset="0"/>
              </a:rPr>
              <a:t>DBCA can be launched by the Oracle Universal Installer (OUI), depending upon the type of install that you select. You can also launch DBCA as a standalone tool at any time after Oracle Database installation.</a:t>
            </a:r>
          </a:p>
          <a:p>
            <a:pPr lvl="1"/>
            <a:r>
              <a:rPr lang="en-US" dirty="0">
                <a:latin typeface="Arial" charset="0"/>
              </a:rPr>
              <a:t>See </a:t>
            </a:r>
            <a:r>
              <a:rPr lang="en-US" i="1" dirty="0">
                <a:latin typeface="Arial" charset="0"/>
              </a:rPr>
              <a:t>Oracle Database Administrator’s Guide</a:t>
            </a:r>
            <a:r>
              <a:rPr lang="en-US" dirty="0">
                <a:latin typeface="Arial" charset="0"/>
              </a:rPr>
              <a:t> and </a:t>
            </a:r>
            <a:r>
              <a:rPr lang="en-US" i="1" dirty="0">
                <a:latin typeface="Arial" charset="0"/>
              </a:rPr>
              <a:t>Oracle Database 2 Day DBA</a:t>
            </a:r>
            <a:r>
              <a:rPr lang="en-US" dirty="0">
                <a:latin typeface="Arial" charset="0"/>
              </a:rPr>
              <a:t> for detailed information.</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5 - </a:t>
            </a:r>
            <a:fld id="{BA36B730-8302-4616-BF57-0ECCA88E52C8}" type="slidenum">
              <a:rPr lang="en-US" smtClean="0"/>
              <a:t>105</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9019846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b="1" dirty="0"/>
              <a:t>Oracle Enterprise Manager Database Express</a:t>
            </a:r>
          </a:p>
          <a:p>
            <a:pPr lvl="1"/>
            <a:r>
              <a:rPr lang="en-US" altLang="en-US" dirty="0"/>
              <a:t>Oracle Enterprise Manager Database Express (EM Express) is a lightweight tool that you can use to manage a CDB and all its PDBs (except the seed PDB). It provides an out-of-the-box browser-based management solution, performance monitoring, configuration management, administration, diagnostics, and tuning.</a:t>
            </a:r>
          </a:p>
          <a:p>
            <a:pPr lvl="1"/>
            <a:r>
              <a:rPr lang="en-US" altLang="en-US" b="1" dirty="0"/>
              <a:t>Architecture</a:t>
            </a:r>
          </a:p>
          <a:p>
            <a:pPr lvl="1"/>
            <a:r>
              <a:rPr lang="en-US" altLang="en-US" dirty="0"/>
              <a:t>EM Express uses a web-based console, communicating with the built-in web server available in XML DB.</a:t>
            </a:r>
          </a:p>
          <a:p>
            <a:pPr lvl="1"/>
            <a:r>
              <a:rPr lang="en-US" altLang="en-US" dirty="0"/>
              <a:t>As requests from the console are processed, the EM Express servlet handles the requests, including authentication, session management, compression, and caching. The servlet passes requests for reports to the Common Reporting Framework and actions requiring shell files to the File Manager. This architecture is illustrated in the slide.</a:t>
            </a:r>
          </a:p>
          <a:p>
            <a:pPr lvl="1"/>
            <a:r>
              <a:rPr lang="en-US" altLang="en-US" dirty="0"/>
              <a:t>EM Express is available only when the database is open. This means that Enterprise Manager Database Express cannot be used to start the database. Other operations that require that the database change state, such as enable or disable ARCHIVELOG mode, are also not available in EM Express.</a:t>
            </a:r>
          </a:p>
          <a:p>
            <a:pPr lvl="1"/>
            <a:r>
              <a:rPr lang="en-US" altLang="en-US" dirty="0"/>
              <a:t>EM Express is configurable with a single click in Database Configuration Assistant (DBCA).</a:t>
            </a:r>
          </a:p>
          <a:p>
            <a:pPr lvl="1"/>
            <a:r>
              <a:rPr lang="en-US" altLang="en-US" dirty="0"/>
              <a:t>EM Express is a servlet built on top of Oracle XML DB. The Oracle XML DB default wallet has a self-signed certificate, and some existing browsers consider self-signed certificates as untrusted because they are not signed by a trusted CA (certificate authority). However, the self-signed certificate is still secure, as it ensures that the traffic is encrypted between the Oracle XML DB server and the client (browser). Therefore, enter a security exception for the EM Express URL in your web browser.</a:t>
            </a:r>
          </a:p>
          <a:p>
            <a:endParaRPr lang="en-US" altLang="en-US" dirty="0"/>
          </a:p>
        </p:txBody>
      </p:sp>
      <p:sp>
        <p:nvSpPr>
          <p:cNvPr id="7" name="Footer Placeholder 6"/>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5 - </a:t>
            </a:r>
            <a:fld id="{AB170340-D396-4497-9C7C-1F4E341A5A9A}" type="slidenum">
              <a:rPr lang="en-US" altLang="en-US" smtClean="0"/>
              <a:t>106</a:t>
            </a:fld>
            <a:endParaRPr lang="en-US" altLang="en-US" dirty="0"/>
          </a:p>
        </p:txBody>
      </p:sp>
    </p:spTree>
    <p:extLst>
      <p:ext uri="{BB962C8B-B14F-4D97-AF65-F5344CB8AC3E}">
        <p14:creationId xmlns:p14="http://schemas.microsoft.com/office/powerpoint/2010/main" val="254380761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5 - </a:t>
            </a:r>
            <a:fld id="{89C5FB63-5302-4CFB-B650-D8EE3F2ACFEF}" type="slidenum">
              <a:rPr lang="en-US" smtClean="0"/>
              <a:t>107</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Arial" charset="0"/>
                <a:cs typeface="Arial" charset="0"/>
              </a:rPr>
              <a:t>Requirements</a:t>
            </a:r>
          </a:p>
          <a:p>
            <a:pPr lvl="1" eaLnBrk="1" hangingPunct="1"/>
            <a:r>
              <a:rPr lang="en-US" dirty="0">
                <a:latin typeface="Arial" charset="0"/>
                <a:cs typeface="Arial" charset="0"/>
              </a:rPr>
              <a:t>The following are required for EM Express:</a:t>
            </a:r>
          </a:p>
          <a:p>
            <a:pPr lvl="2" eaLnBrk="1" hangingPunct="1"/>
            <a:r>
              <a:rPr lang="en-US" dirty="0">
                <a:latin typeface="Arial" charset="0"/>
                <a:cs typeface="Arial" charset="0"/>
              </a:rPr>
              <a:t>XMLDB components must be installed on the Oracle Database server. All Oracle Databases of version 12.1.0 or higher have XMLDB installed.</a:t>
            </a:r>
          </a:p>
          <a:p>
            <a:pPr lvl="2" eaLnBrk="1" hangingPunct="1"/>
            <a:r>
              <a:rPr lang="en-US" dirty="0">
                <a:latin typeface="Arial" charset="0"/>
                <a:cs typeface="Arial" charset="0"/>
              </a:rPr>
              <a:t>The web browser must have the Flash plug-in installed because EM Express uses Shockwave Flash (SWF) files.</a:t>
            </a:r>
          </a:p>
          <a:p>
            <a:pPr lvl="1" eaLnBrk="1" hangingPunct="1"/>
            <a:r>
              <a:rPr lang="en-US" b="1" dirty="0">
                <a:latin typeface="Arial" charset="0"/>
                <a:cs typeface="Arial" charset="0"/>
              </a:rPr>
              <a:t>Starting EM Express for CDBs and PDBs</a:t>
            </a:r>
          </a:p>
          <a:p>
            <a:pPr lvl="1" eaLnBrk="1" hangingPunct="1"/>
            <a:r>
              <a:rPr lang="en-US" dirty="0">
                <a:latin typeface="Arial" charset="0"/>
                <a:cs typeface="Arial" charset="0"/>
              </a:rPr>
              <a:t>EM Express uses a global HTTPS port to connect to and manage non-CDBs, CDBs, and PDBs. With Oracle Database 12c Release 1, Enterprise Manager Database Express uses a different port for each PDB. Starting with Oracle Database 12c Release 2, you can set a global port that enables Enterprise Manager Database Express access to the CDB and all PDBs on that single port.</a:t>
            </a:r>
          </a:p>
        </p:txBody>
      </p:sp>
    </p:spTree>
    <p:extLst>
      <p:ext uri="{BB962C8B-B14F-4D97-AF65-F5344CB8AC3E}">
        <p14:creationId xmlns:p14="http://schemas.microsoft.com/office/powerpoint/2010/main" val="35233489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Enterprise Manager Database Express home page presents an overall view of the database instance status and activity.</a:t>
            </a:r>
          </a:p>
        </p:txBody>
      </p:sp>
      <p:sp>
        <p:nvSpPr>
          <p:cNvPr id="7" name="Footer Placeholder 6"/>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5 - </a:t>
            </a:r>
            <a:fld id="{9398ED61-6D36-43CD-B4B8-72F370C69729}" type="slidenum">
              <a:rPr lang="en-US" altLang="en-US" smtClean="0"/>
              <a:t>108</a:t>
            </a:fld>
            <a:endParaRPr lang="en-US" altLang="en-US" dirty="0"/>
          </a:p>
        </p:txBody>
      </p:sp>
    </p:spTree>
    <p:extLst>
      <p:ext uri="{BB962C8B-B14F-4D97-AF65-F5344CB8AC3E}">
        <p14:creationId xmlns:p14="http://schemas.microsoft.com/office/powerpoint/2010/main" val="331908913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9"/>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Oracle Enterprise Manager Cloud Control (EM Cloud Control) is Oracle’s on-premises management platform, providing a single location for managing all your Oracle deployments, whether they be in your data centers or in Oracle Cloud. Through deep integration with Oracle’s product stack, EM Cloud Control provides management and automation support for Oracle applications, databases, middleware, hardware, and engineered systems.</a:t>
            </a:r>
          </a:p>
          <a:p>
            <a:pPr lvl="1"/>
            <a:r>
              <a:rPr lang="en-US" altLang="en-US" dirty="0"/>
              <a:t>Key objectives in the design of Enterprise Manager Cloud Control 13</a:t>
            </a:r>
            <a:r>
              <a:rPr lang="en-US" altLang="en-US" i="1" dirty="0"/>
              <a:t>c</a:t>
            </a:r>
            <a:r>
              <a:rPr lang="en-US" altLang="en-US" dirty="0"/>
              <a:t> include:</a:t>
            </a:r>
          </a:p>
          <a:p>
            <a:pPr lvl="2"/>
            <a:r>
              <a:rPr lang="en-US" altLang="en-US" dirty="0"/>
              <a:t>Providing a complete integrated cloud management solution for a combination of on-premises cloud configurations and Oracle Cloud Services solutions (Hybrid Cloud)</a:t>
            </a:r>
          </a:p>
          <a:p>
            <a:pPr lvl="2"/>
            <a:r>
              <a:rPr lang="en-US" altLang="en-US" dirty="0"/>
              <a:t>Delivering enhanced engineered systems management</a:t>
            </a:r>
          </a:p>
          <a:p>
            <a:pPr lvl="2"/>
            <a:r>
              <a:rPr lang="en-US" altLang="en-US" dirty="0"/>
              <a:t>Enhancing middleware and database management</a:t>
            </a:r>
          </a:p>
          <a:p>
            <a:pPr lvl="2"/>
            <a:r>
              <a:rPr lang="en-US" altLang="en-US" dirty="0"/>
              <a:t>Maintaining a robust, cloud-scale platform</a:t>
            </a:r>
          </a:p>
          <a:p>
            <a:pPr lvl="1"/>
            <a:r>
              <a:rPr lang="en-US" altLang="en-US" dirty="0"/>
              <a:t>Enterprise Manager Cloud Control 13</a:t>
            </a:r>
            <a:r>
              <a:rPr lang="en-US" altLang="en-US" i="1" dirty="0"/>
              <a:t>c </a:t>
            </a:r>
            <a:r>
              <a:rPr lang="en-US" altLang="en-US" dirty="0"/>
              <a:t>includes the following features:</a:t>
            </a:r>
          </a:p>
          <a:p>
            <a:pPr lvl="2"/>
            <a:r>
              <a:rPr lang="en-US" altLang="en-US" b="1" dirty="0"/>
              <a:t>Enterprise-Ready Framework: </a:t>
            </a:r>
            <a:r>
              <a:rPr lang="en-US" altLang="en-US" dirty="0"/>
              <a:t>Provides modular and extensible architecture, self-updateable entities, centralized incident management, in-context diagnostics management, as well as flexible job scheduling and security sub-systems</a:t>
            </a:r>
          </a:p>
          <a:p>
            <a:pPr lvl="2"/>
            <a:r>
              <a:rPr lang="en-US" altLang="en-US" b="1" dirty="0"/>
              <a:t>Cloud Management: </a:t>
            </a:r>
            <a:r>
              <a:rPr lang="en-US" altLang="en-US" dirty="0"/>
              <a:t>Provides complete cloud life cycle management for both on-premises clouds and PaaS services on Oracle Cloud</a:t>
            </a:r>
            <a:endParaRPr lang="en-US" altLang="en-US" i="1" dirty="0">
              <a:solidFill>
                <a:srgbClr val="FF0000"/>
              </a:solidFill>
            </a:endParaRPr>
          </a:p>
          <a:p>
            <a:pPr lvl="2"/>
            <a:r>
              <a:rPr lang="en-US" altLang="en-US" b="1" dirty="0"/>
              <a:t>Chargeback and Capacity Planning: </a:t>
            </a:r>
            <a:r>
              <a:rPr lang="en-US" altLang="en-US" dirty="0"/>
              <a:t>Provides chargeback based on target types and uses Automatic Workload Repository (AWR) Warehouse to consolidate AWR reports from multiple databases across the enterprise</a:t>
            </a:r>
          </a:p>
        </p:txBody>
      </p:sp>
      <p:sp>
        <p:nvSpPr>
          <p:cNvPr id="19459" name="Slide Image Placeholder 7"/>
          <p:cNvSpPr>
            <a:spLocks noGrp="1" noRot="1" noChangeAspect="1" noTextEdit="1"/>
          </p:cNvSpPr>
          <p:nvPr>
            <p:ph type="sldImg"/>
          </p:nvPr>
        </p:nvSpPr>
        <p:spPr>
          <a:ln/>
        </p:spPr>
      </p:sp>
      <p:sp>
        <p:nvSpPr>
          <p:cNvPr id="19460"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5 - </a:t>
            </a:r>
            <a:fld id="{BD7745FE-A8CF-4425-9EBE-39600BCD38E3}" type="slidenum">
              <a:rPr lang="en-US" altLang="en-US" smtClean="0"/>
              <a:t>109</a:t>
            </a:fld>
            <a:endParaRPr lang="en-US" altLang="en-US" dirty="0"/>
          </a:p>
        </p:txBody>
      </p:sp>
    </p:spTree>
    <p:extLst>
      <p:ext uri="{BB962C8B-B14F-4D97-AF65-F5344CB8AC3E}">
        <p14:creationId xmlns:p14="http://schemas.microsoft.com/office/powerpoint/2010/main" val="3346603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SE2 supports the multitenant architecture, but with one pluggable database (PDB) only.</a:t>
            </a:r>
          </a:p>
          <a:p>
            <a:pPr lvl="1"/>
            <a:r>
              <a:rPr lang="en-US" altLang="en-US" dirty="0">
                <a:latin typeface="Arial" charset="0"/>
              </a:rPr>
              <a:t>SE2 lacks the following features:</a:t>
            </a:r>
          </a:p>
          <a:p>
            <a:pPr lvl="2"/>
            <a:r>
              <a:rPr lang="en-US" altLang="en-US" dirty="0">
                <a:latin typeface="Arial" charset="0"/>
              </a:rPr>
              <a:t>Flashback Database (and all other Flashback features), tablespace point-in-time recovery, online table redefinition, Query Results Cache, Database Resource Manager</a:t>
            </a:r>
          </a:p>
          <a:p>
            <a:pPr lvl="2"/>
            <a:r>
              <a:rPr lang="en-US" altLang="en-US" dirty="0">
                <a:latin typeface="Arial" charset="0"/>
              </a:rPr>
              <a:t>Options such as In-Memory Database Cache, Oracle Partitioning, and Oracle Database Vault</a:t>
            </a:r>
          </a:p>
          <a:p>
            <a:pPr lvl="2"/>
            <a:r>
              <a:rPr lang="en-US" altLang="en-US" dirty="0">
                <a:latin typeface="Arial" charset="0"/>
              </a:rPr>
              <a:t>All management packs such as Oracle Tuning Pack</a:t>
            </a:r>
          </a:p>
          <a:p>
            <a:pPr lvl="1"/>
            <a:r>
              <a:rPr lang="en-US" altLang="en-US" dirty="0">
                <a:latin typeface="Arial" charset="0"/>
              </a:rPr>
              <a:t>SE2 cannot be used with Oracle Enterprise Manager Cloud Control.</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1 - </a:t>
            </a:r>
            <a:fld id="{4F739436-010C-4F14-AC51-328AE841BA16}" type="slidenum">
              <a:rPr lang="en-US" smtClean="0"/>
              <a:t>11</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59424557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Footer Placeholder 3"/>
          <p:cNvSpPr>
            <a:spLocks noGrp="1"/>
          </p:cNvSpPr>
          <p:nvPr>
            <p:ph type="ftr" sz="quarter" idx="4"/>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5 - </a:t>
            </a:r>
            <a:fld id="{7AC40922-9E47-4FFE-9A1E-0D2995F3E7C5}" type="slidenum">
              <a:rPr lang="en-US" altLang="en-US" smtClean="0"/>
              <a:t>110</a:t>
            </a:fld>
            <a:endParaRPr lang="en-US" altLang="en-US" dirty="0"/>
          </a:p>
        </p:txBody>
      </p:sp>
      <p:sp>
        <p:nvSpPr>
          <p:cNvPr id="4" name="Notes Placeholder 3"/>
          <p:cNvSpPr>
            <a:spLocks noGrp="1"/>
          </p:cNvSpPr>
          <p:nvPr>
            <p:ph type="body" idx="1"/>
          </p:nvPr>
        </p:nvSpPr>
        <p:spPr>
          <a:xfrm>
            <a:off x="292608" y="450056"/>
            <a:ext cx="6400800" cy="8191024"/>
          </a:xfrm>
        </p:spPr>
        <p:txBody>
          <a:bodyPr/>
          <a:lstStyle/>
          <a:p>
            <a:pPr lvl="2"/>
            <a:endParaRPr lang="en-AU" altLang="en-US" b="1" dirty="0"/>
          </a:p>
          <a:p>
            <a:pPr lvl="2"/>
            <a:r>
              <a:rPr lang="en-US" altLang="en-US" b="1" dirty="0"/>
              <a:t>Exadata and Exalogic Management: </a:t>
            </a:r>
            <a:r>
              <a:rPr lang="en-US" altLang="en-US" dirty="0"/>
              <a:t>Provides an integrated view of the hardware and software in an Exadata machine and complete life cycle management for Exalogic systems</a:t>
            </a:r>
          </a:p>
          <a:p>
            <a:pPr lvl="2"/>
            <a:r>
              <a:rPr lang="en-US" altLang="en-US" b="1" dirty="0"/>
              <a:t>Configuration and Management: </a:t>
            </a:r>
            <a:r>
              <a:rPr lang="en-US" altLang="en-US" dirty="0"/>
              <a:t>Provides an integrated set of tools, agent-less discovery, integration with My Oracle Support, and custom configuration capabilities</a:t>
            </a:r>
            <a:endParaRPr lang="en-AU" altLang="en-US" b="1" dirty="0"/>
          </a:p>
          <a:p>
            <a:pPr lvl="2"/>
            <a:r>
              <a:rPr lang="en-AU" altLang="en-US" b="1" dirty="0"/>
              <a:t>Provisioning and Patching: </a:t>
            </a:r>
            <a:r>
              <a:rPr lang="en-AU" altLang="en-US" dirty="0"/>
              <a:t>Provides profiles for provisioning known configurations, user-defined deployment procedures, and a Software Library integrated with self-updating capabilities</a:t>
            </a:r>
          </a:p>
          <a:p>
            <a:pPr lvl="2"/>
            <a:r>
              <a:rPr lang="en-AU" altLang="en-US" b="1" dirty="0"/>
              <a:t>Application and Quality Management: </a:t>
            </a:r>
            <a:r>
              <a:rPr lang="en-AU" altLang="en-US" dirty="0"/>
              <a:t>Provides</a:t>
            </a:r>
            <a:r>
              <a:rPr lang="en-AU" altLang="en-US" b="1" dirty="0"/>
              <a:t> </a:t>
            </a:r>
            <a:r>
              <a:rPr lang="en-AU" altLang="en-US" dirty="0"/>
              <a:t>Database Replay, Application Server Replay, Real Application Testing integrated with Data Masking, and test database management that includes Application Data Model </a:t>
            </a:r>
          </a:p>
          <a:p>
            <a:pPr lvl="2"/>
            <a:r>
              <a:rPr lang="en-AU" altLang="en-US" b="1" dirty="0"/>
              <a:t>Database Management: </a:t>
            </a:r>
            <a:r>
              <a:rPr lang="en-AU" altLang="en-US" dirty="0"/>
              <a:t>Provides management of Oracle Database systems, including performance management and change life cycle management </a:t>
            </a:r>
            <a:endParaRPr lang="en-AU" altLang="en-US" dirty="0">
              <a:solidFill>
                <a:srgbClr val="FF0000"/>
              </a:solidFill>
            </a:endParaRPr>
          </a:p>
          <a:p>
            <a:pPr lvl="2"/>
            <a:r>
              <a:rPr lang="en-AU" altLang="en-US" b="1" dirty="0"/>
              <a:t>Middleware Management: </a:t>
            </a:r>
            <a:r>
              <a:rPr lang="en-AU" altLang="en-US" dirty="0"/>
              <a:t>Provides complete management of Middleware systems</a:t>
            </a:r>
          </a:p>
          <a:p>
            <a:pPr lvl="2"/>
            <a:r>
              <a:rPr lang="en-AU" altLang="en-US" b="1" dirty="0"/>
              <a:t>Applications Management: </a:t>
            </a:r>
            <a:r>
              <a:rPr lang="en-AU" altLang="en-US" dirty="0"/>
              <a:t>Provides management of Fusion Applications</a:t>
            </a:r>
          </a:p>
        </p:txBody>
      </p:sp>
    </p:spTree>
    <p:extLst>
      <p:ext uri="{BB962C8B-B14F-4D97-AF65-F5344CB8AC3E}">
        <p14:creationId xmlns:p14="http://schemas.microsoft.com/office/powerpoint/2010/main" val="2859757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Notes Placeholder 8"/>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b="1" dirty="0"/>
              <a:t>One Management Tool to Oversee Them All</a:t>
            </a:r>
          </a:p>
          <a:p>
            <a:pPr lvl="1"/>
            <a:r>
              <a:rPr lang="en-US" altLang="en-US" dirty="0"/>
              <a:t>Enterprise Manager Cloud Control 13</a:t>
            </a:r>
            <a:r>
              <a:rPr lang="en-US" altLang="en-US" i="1" dirty="0"/>
              <a:t>c</a:t>
            </a:r>
            <a:r>
              <a:rPr lang="en-US" altLang="en-US" dirty="0"/>
              <a:t> has capabilities to intelligently manage traditional and cloud-based services, mitigating the need to use multiple management and monitoring tools for what were previously two disparate environments.</a:t>
            </a:r>
          </a:p>
          <a:p>
            <a:pPr lvl="2"/>
            <a:r>
              <a:rPr lang="en-US" altLang="en-US" dirty="0"/>
              <a:t>Complete solution for management of the Oracle stack, including engineered systems, with real-time integration of Oracle’s knowledge base with customer environments</a:t>
            </a:r>
          </a:p>
          <a:p>
            <a:pPr lvl="2"/>
            <a:r>
              <a:rPr lang="en-US" altLang="en-US" dirty="0"/>
              <a:t>End-to-end performance management and automation </a:t>
            </a:r>
          </a:p>
          <a:p>
            <a:pPr lvl="2"/>
            <a:r>
              <a:rPr lang="en-US" altLang="en-US" dirty="0"/>
              <a:t>Integrated Ops Center functionality to monitor and manage both hardware and software from a single interface</a:t>
            </a:r>
          </a:p>
          <a:p>
            <a:pPr lvl="2"/>
            <a:r>
              <a:rPr lang="en-US" altLang="en-US" dirty="0"/>
              <a:t>Common management practices applicable to on-premises targets and Oracle Cloud targets</a:t>
            </a:r>
          </a:p>
          <a:p>
            <a:pPr lvl="2"/>
            <a:r>
              <a:rPr lang="en-US" altLang="en-US" dirty="0"/>
              <a:t>Quality of Service (QoS) management to ensure delivery of the best service possible to internal and external customers</a:t>
            </a:r>
          </a:p>
          <a:p>
            <a:pPr lvl="2"/>
            <a:r>
              <a:rPr lang="en-US" altLang="en-US" dirty="0"/>
              <a:t>Lifecycle and cloud management for simplified provisioning and patching of applications and platforms</a:t>
            </a:r>
          </a:p>
          <a:p>
            <a:pPr lvl="2"/>
            <a:r>
              <a:rPr lang="en-US" altLang="en-US" dirty="0"/>
              <a:t>Data governance and compliance controls for conforming with internal and external standards and requirements</a:t>
            </a:r>
          </a:p>
          <a:p>
            <a:pPr lvl="2"/>
            <a:r>
              <a:rPr lang="en-US" altLang="en-US" dirty="0"/>
              <a:t>Ability to back up to the cloud to leverage the Oracle Cloud capacity</a:t>
            </a:r>
          </a:p>
          <a:p>
            <a:pPr lvl="2"/>
            <a:r>
              <a:rPr lang="en-US" altLang="en-US" dirty="0"/>
              <a:t>Hybrid cloud option to move workloads and clone targets between on-premises and Oracle Cloud</a:t>
            </a:r>
          </a:p>
        </p:txBody>
      </p:sp>
      <p:sp>
        <p:nvSpPr>
          <p:cNvPr id="22531" name="Slide Image Placeholder 11"/>
          <p:cNvSpPr>
            <a:spLocks noGrp="1" noRot="1" noChangeAspect="1" noTextEdit="1"/>
          </p:cNvSpPr>
          <p:nvPr>
            <p:ph type="sldImg"/>
          </p:nvPr>
        </p:nvSpPr>
        <p:spPr>
          <a:ln/>
        </p:spPr>
      </p:sp>
      <p:sp>
        <p:nvSpPr>
          <p:cNvPr id="22532"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5 - </a:t>
            </a:r>
            <a:fld id="{ABC4F2B3-EA25-4A18-AC11-1CE5C98A2095}" type="slidenum">
              <a:rPr lang="en-US" altLang="en-US" smtClean="0"/>
              <a:t>111</a:t>
            </a:fld>
            <a:endParaRPr lang="en-US" altLang="en-US" dirty="0"/>
          </a:p>
        </p:txBody>
      </p:sp>
    </p:spTree>
    <p:extLst>
      <p:ext uri="{BB962C8B-B14F-4D97-AF65-F5344CB8AC3E}">
        <p14:creationId xmlns:p14="http://schemas.microsoft.com/office/powerpoint/2010/main" val="7042167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In addition to standard Oracle Database tools such as SQL*Plus, Oracle Database Cloud Service includes cloud tooling that simplifies backup, recovery, patching, and upgrade operations.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5 - </a:t>
            </a:r>
            <a:fld id="{3F35F1D5-D113-4038-ACD2-14DB546C464F}" type="slidenum">
              <a:rPr lang="en-US" smtClean="0"/>
              <a:t>112</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405334469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Notes Placeholder 2"/>
          <p:cNvSpPr>
            <a:spLocks noGrp="1"/>
          </p:cNvSpPr>
          <p:nvPr>
            <p:ph type="body" idx="1"/>
          </p:nvPr>
        </p:nvSpPr>
        <p:spPr/>
        <p:txBody>
          <a:bodyPr>
            <a:normAutofit/>
          </a:bodyPr>
          <a:lstStyle/>
          <a:p>
            <a:pPr lvl="1"/>
            <a:r>
              <a:rPr lang="en-US" altLang="en-US" dirty="0"/>
              <a:t>Database Cloud Service offers the following tools on the compute nodes associated with the database deployment:</a:t>
            </a:r>
          </a:p>
          <a:p>
            <a:pPr lvl="2"/>
            <a:r>
              <a:rPr lang="en-US" altLang="en-US" b="1" dirty="0"/>
              <a:t>Simple Automated Backups: </a:t>
            </a:r>
            <a:r>
              <a:rPr lang="en-US" altLang="en-US" dirty="0"/>
              <a:t>Use the </a:t>
            </a:r>
            <a:r>
              <a:rPr lang="en-US" altLang="en-US" dirty="0">
                <a:latin typeface="Courier New" panose="02070309020205020404" pitchFamily="49" charset="0"/>
                <a:cs typeface="Courier New" panose="02070309020205020404" pitchFamily="49" charset="0"/>
              </a:rPr>
              <a:t>bkup_api</a:t>
            </a:r>
            <a:r>
              <a:rPr lang="en-US" altLang="en-US" dirty="0"/>
              <a:t> utility on a single-instance database or the </a:t>
            </a:r>
            <a:r>
              <a:rPr lang="en-US" altLang="en-US" dirty="0">
                <a:latin typeface="Courier New" panose="02070309020205020404" pitchFamily="49" charset="0"/>
                <a:cs typeface="Courier New" panose="02070309020205020404" pitchFamily="49" charset="0"/>
              </a:rPr>
              <a:t>raccli</a:t>
            </a:r>
            <a:r>
              <a:rPr lang="en-US" altLang="en-US" dirty="0"/>
              <a:t> utility on deployments that use Oracle Real Application Clusters (RAC) to perform on-demand backups and change how automatic backups are configured.</a:t>
            </a:r>
          </a:p>
          <a:p>
            <a:pPr lvl="2"/>
            <a:r>
              <a:rPr lang="en-US" altLang="en-US" b="1" dirty="0"/>
              <a:t>Simple Automated Recovery: </a:t>
            </a:r>
            <a:r>
              <a:rPr lang="en-US" altLang="en-US" dirty="0"/>
              <a:t>Use the </a:t>
            </a:r>
            <a:r>
              <a:rPr lang="en-US" altLang="en-US" dirty="0">
                <a:latin typeface="Courier New" panose="02070309020205020404" pitchFamily="49" charset="0"/>
                <a:cs typeface="Courier New" panose="02070309020205020404" pitchFamily="49" charset="0"/>
              </a:rPr>
              <a:t>orec</a:t>
            </a:r>
            <a:r>
              <a:rPr lang="en-US" altLang="en-US" dirty="0"/>
              <a:t> subcommand of the </a:t>
            </a:r>
            <a:r>
              <a:rPr lang="en-US" altLang="en-US" dirty="0">
                <a:latin typeface="Courier New" panose="02070309020205020404" pitchFamily="49" charset="0"/>
                <a:cs typeface="Courier New" panose="02070309020205020404" pitchFamily="49" charset="0"/>
              </a:rPr>
              <a:t>dbaascli</a:t>
            </a:r>
            <a:r>
              <a:rPr lang="en-US" altLang="en-US" dirty="0"/>
              <a:t> utility on single-instance databases or the </a:t>
            </a:r>
            <a:r>
              <a:rPr lang="en-US" altLang="en-US" dirty="0">
                <a:latin typeface="Courier New" panose="02070309020205020404" pitchFamily="49" charset="0"/>
                <a:cs typeface="Courier New" panose="02070309020205020404" pitchFamily="49" charset="0"/>
              </a:rPr>
              <a:t>raccli</a:t>
            </a:r>
            <a:r>
              <a:rPr lang="en-US" altLang="en-US" dirty="0"/>
              <a:t> utility on deployments that use Oracle RAC to restore from backups and recover the database.</a:t>
            </a:r>
          </a:p>
          <a:p>
            <a:pPr lvl="2"/>
            <a:r>
              <a:rPr lang="en-US" altLang="en-US" b="1" dirty="0"/>
              <a:t>Simple Automated Patching: </a:t>
            </a:r>
            <a:r>
              <a:rPr lang="en-US" altLang="en-US" dirty="0"/>
              <a:t>Use the </a:t>
            </a:r>
            <a:r>
              <a:rPr lang="en-US" altLang="en-US" dirty="0">
                <a:latin typeface="Courier New" panose="02070309020205020404" pitchFamily="49" charset="0"/>
                <a:cs typeface="Courier New" panose="02070309020205020404" pitchFamily="49" charset="0"/>
              </a:rPr>
              <a:t>dbpatchm</a:t>
            </a:r>
            <a:r>
              <a:rPr lang="en-US" altLang="en-US" dirty="0"/>
              <a:t> subcommand of the </a:t>
            </a:r>
            <a:r>
              <a:rPr lang="en-US" altLang="en-US" dirty="0">
                <a:latin typeface="Courier New" panose="02070309020205020404" pitchFamily="49" charset="0"/>
                <a:cs typeface="Courier New" panose="02070309020205020404" pitchFamily="49" charset="0"/>
              </a:rPr>
              <a:t>dbaascli</a:t>
            </a:r>
            <a:r>
              <a:rPr lang="en-US" altLang="en-US" dirty="0"/>
              <a:t> utility for single-instance databases, </a:t>
            </a:r>
            <a:r>
              <a:rPr lang="en-US" altLang="en-US" dirty="0">
                <a:latin typeface="Courier New" panose="02070309020205020404" pitchFamily="49" charset="0"/>
                <a:cs typeface="Courier New" panose="02070309020205020404" pitchFamily="49" charset="0"/>
              </a:rPr>
              <a:t>raccli</a:t>
            </a:r>
            <a:r>
              <a:rPr lang="en-US" altLang="en-US" dirty="0"/>
              <a:t> on deployments that use Oracle RAC, and the </a:t>
            </a:r>
            <a:r>
              <a:rPr lang="en-US" altLang="en-US" dirty="0">
                <a:latin typeface="Courier New" panose="02070309020205020404" pitchFamily="49" charset="0"/>
                <a:cs typeface="Courier New" panose="02070309020205020404" pitchFamily="49" charset="0"/>
              </a:rPr>
              <a:t>dbpatchmdg</a:t>
            </a:r>
            <a:r>
              <a:rPr lang="en-US" altLang="en-US" dirty="0"/>
              <a:t> utility on Oracle Data Guard configurations to apply patches.</a:t>
            </a:r>
          </a:p>
        </p:txBody>
      </p:sp>
      <p:sp>
        <p:nvSpPr>
          <p:cNvPr id="26628" name="Footer Placeholder 4"/>
          <p:cNvSpPr>
            <a:spLocks noGrp="1"/>
          </p:cNvSpPr>
          <p:nvPr>
            <p:ph type="ftr" sz="quarter" idx="4"/>
          </p:nvPr>
        </p:nvSpPr>
        <p:spPr/>
        <p:txBody>
          <a:bodyPr/>
          <a:lstStyle/>
          <a:p>
            <a:r>
              <a:rPr lang="en-US" altLang="en-US" dirty="0"/>
              <a:t>Oracle Database </a:t>
            </a:r>
            <a:r>
              <a:rPr lang="en-US" altLang="en-US" dirty="0" smtClean="0"/>
              <a:t>19c: </a:t>
            </a:r>
            <a:r>
              <a:rPr lang="en-US" altLang="en-US" dirty="0"/>
              <a:t>Administration Workshop   5 - </a:t>
            </a:r>
            <a:fld id="{04710E93-8796-4336-BA01-ADDC5A581A91}" type="slidenum">
              <a:rPr lang="en-US" altLang="en-US" smtClean="0"/>
              <a:t>113</a:t>
            </a:fld>
            <a:endParaRPr lang="en-US" alt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346383248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p>
            <a:r>
              <a:rPr lang="en-US" dirty="0"/>
              <a:t>Oracle Database </a:t>
            </a:r>
            <a:r>
              <a:rPr lang="en-US" dirty="0" smtClean="0"/>
              <a:t>19c: </a:t>
            </a:r>
            <a:r>
              <a:rPr lang="en-US" dirty="0"/>
              <a:t>Administration Workshop   5 - </a:t>
            </a:r>
            <a:fld id="{90D4EC15-F0FD-4266-8616-1A5114724792}" type="slidenum">
              <a:rPr lang="en-US" smtClean="0"/>
              <a:t>114</a:t>
            </a:fld>
            <a:endParaRPr lang="en-US" dirty="0"/>
          </a:p>
        </p:txBody>
      </p:sp>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a:xfrm>
            <a:off x="292608" y="4434840"/>
            <a:ext cx="6400800" cy="4397216"/>
          </a:xfrm>
        </p:spPr>
        <p:txBody>
          <a:bodyPr/>
          <a:lstStyle/>
          <a:p>
            <a:pPr lvl="1"/>
            <a:r>
              <a:rPr lang="en-US" altLang="en-US" dirty="0">
                <a:latin typeface="Arial" charset="0"/>
              </a:rPr>
              <a:t>The Oracle Database Cloud Service console enables you to manage your database deployment through the following consoles and features:</a:t>
            </a:r>
          </a:p>
          <a:p>
            <a:pPr lvl="2"/>
            <a:r>
              <a:rPr lang="en-US" altLang="en-US" b="1" dirty="0">
                <a:latin typeface="Arial" charset="0"/>
              </a:rPr>
              <a:t>Application Express: </a:t>
            </a:r>
            <a:r>
              <a:rPr lang="en-US" altLang="en-US" dirty="0">
                <a:latin typeface="Arial" charset="0"/>
              </a:rPr>
              <a:t>Oracle Application Express enables you to design, develop, and deploy responsive database-driven applications by using only your web browser.</a:t>
            </a:r>
          </a:p>
          <a:p>
            <a:pPr lvl="2"/>
            <a:r>
              <a:rPr lang="en-US" altLang="en-US" b="1" dirty="0">
                <a:latin typeface="Arial" charset="0"/>
              </a:rPr>
              <a:t>DBaaS Monitor: </a:t>
            </a:r>
            <a:r>
              <a:rPr lang="en-US" altLang="en-US" dirty="0">
                <a:latin typeface="Arial" charset="0"/>
              </a:rPr>
              <a:t>Database deployments include Oracle DBaaS Monitor Console, a built-in monitor that provides a wide spectrum of information about Oracle Database status and resource usage. </a:t>
            </a:r>
          </a:p>
          <a:p>
            <a:pPr lvl="2"/>
            <a:r>
              <a:rPr lang="en-US" altLang="en-US" b="1" dirty="0">
                <a:latin typeface="Arial" charset="0"/>
              </a:rPr>
              <a:t>EM: </a:t>
            </a:r>
            <a:r>
              <a:rPr lang="en-US" altLang="en-US" dirty="0">
                <a:latin typeface="Arial" charset="0"/>
              </a:rPr>
              <a:t>To monitor and manage the Oracle database deployed on Database Cloud Service, you can use the standard management tool provided with the version of the database:</a:t>
            </a:r>
          </a:p>
          <a:p>
            <a:pPr lvl="3"/>
            <a:r>
              <a:rPr lang="en-US" altLang="en-US" dirty="0">
                <a:latin typeface="Arial" charset="0"/>
              </a:rPr>
              <a:t>Enterprise Manager 11</a:t>
            </a:r>
            <a:r>
              <a:rPr lang="en-US" altLang="en-US" i="1" dirty="0">
                <a:latin typeface="Arial" charset="0"/>
              </a:rPr>
              <a:t>g</a:t>
            </a:r>
            <a:r>
              <a:rPr lang="en-US" altLang="en-US" dirty="0">
                <a:latin typeface="Arial" charset="0"/>
              </a:rPr>
              <a:t> Database Control for Oracle Database 11</a:t>
            </a:r>
            <a:r>
              <a:rPr lang="en-US" altLang="en-US" i="1" dirty="0">
                <a:latin typeface="Arial" charset="0"/>
              </a:rPr>
              <a:t>g</a:t>
            </a:r>
          </a:p>
          <a:p>
            <a:pPr lvl="3"/>
            <a:r>
              <a:rPr lang="en-US" altLang="en-US" dirty="0">
                <a:latin typeface="Arial" charset="0"/>
              </a:rPr>
              <a:t>Enterprise Manager Database Express 12c for Oracle Database 12c</a:t>
            </a:r>
          </a:p>
          <a:p>
            <a:pPr lvl="3"/>
            <a:r>
              <a:rPr lang="en-US" altLang="en-US" dirty="0">
                <a:latin typeface="Arial" charset="0"/>
              </a:rPr>
              <a:t>Enterprise Manager Database Express </a:t>
            </a:r>
            <a:r>
              <a:rPr lang="en-US" altLang="en-US" dirty="0" smtClean="0">
                <a:latin typeface="Arial" charset="0"/>
              </a:rPr>
              <a:t>19c </a:t>
            </a:r>
            <a:r>
              <a:rPr lang="en-US" altLang="en-US" dirty="0">
                <a:latin typeface="Arial" charset="0"/>
              </a:rPr>
              <a:t>for Oracle Database </a:t>
            </a:r>
            <a:r>
              <a:rPr lang="en-US" altLang="en-US" dirty="0" smtClean="0">
                <a:latin typeface="Arial" charset="0"/>
              </a:rPr>
              <a:t>19c</a:t>
            </a:r>
            <a:endParaRPr lang="en-US" altLang="en-US" dirty="0">
              <a:latin typeface="Arial" charset="0"/>
            </a:endParaRPr>
          </a:p>
          <a:p>
            <a:pPr lvl="2"/>
            <a:r>
              <a:rPr lang="en-US" altLang="en-US" b="1" dirty="0">
                <a:latin typeface="Arial" charset="0"/>
              </a:rPr>
              <a:t>SSH Access: </a:t>
            </a:r>
            <a:r>
              <a:rPr lang="en-US" altLang="en-US" dirty="0">
                <a:latin typeface="Arial" charset="0"/>
              </a:rPr>
              <a:t>Should the need arise, you can add SSH public keys for the </a:t>
            </a:r>
            <a:r>
              <a:rPr lang="en-US" altLang="en-US" dirty="0">
                <a:latin typeface="Courier New" panose="02070309020205020404" pitchFamily="49" charset="0"/>
                <a:cs typeface="Courier New" panose="02070309020205020404" pitchFamily="49" charset="0"/>
              </a:rPr>
              <a:t>opc</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oracle</a:t>
            </a:r>
            <a:r>
              <a:rPr lang="en-US" altLang="en-US" dirty="0">
                <a:latin typeface="Arial" charset="0"/>
              </a:rPr>
              <a:t> users to the compute nodes associated with a database deployment.</a:t>
            </a:r>
          </a:p>
          <a:p>
            <a:pPr lvl="2"/>
            <a:r>
              <a:rPr lang="en-US" altLang="en-US" b="1" dirty="0">
                <a:latin typeface="Arial" charset="0"/>
              </a:rPr>
              <a:t>Access Rules: </a:t>
            </a:r>
            <a:r>
              <a:rPr lang="en-US" altLang="en-US" dirty="0">
                <a:latin typeface="Arial" charset="0"/>
              </a:rPr>
              <a:t>Oracle Database Cloud Service relies on Oracle Compute Cloud Service to provide secure network access to database deployments. You can use the Oracle Database Cloud Service console to perform network access operations such as enabling access to a port on a compute node or creating new security rules.</a:t>
            </a:r>
          </a:p>
          <a:p>
            <a:pPr lvl="2"/>
            <a:r>
              <a:rPr lang="en-US" altLang="en-US" b="1" dirty="0">
                <a:latin typeface="Arial" charset="0"/>
              </a:rPr>
              <a:t>Delete: </a:t>
            </a:r>
            <a:r>
              <a:rPr lang="en-US" altLang="en-US" dirty="0">
                <a:latin typeface="Arial" charset="0"/>
              </a:rPr>
              <a:t>When you no longer require a database deployment on Database as a Service, you can delete it. After it is deleted, the entry is removed from the list of database deployments displayed on the Database Cloud Service Console. </a:t>
            </a:r>
          </a:p>
          <a:p>
            <a:pPr lvl="1"/>
            <a:r>
              <a:rPr lang="en-US" altLang="en-US" dirty="0">
                <a:latin typeface="Arial" charset="0"/>
              </a:rPr>
              <a:t>See </a:t>
            </a:r>
            <a:r>
              <a:rPr lang="en-US" altLang="en-US" i="1" dirty="0">
                <a:latin typeface="Arial" charset="0"/>
              </a:rPr>
              <a:t>Administering Oracle Database Cloud Service</a:t>
            </a:r>
            <a:r>
              <a:rPr lang="en-US" altLang="en-US" dirty="0">
                <a:latin typeface="Arial" charset="0"/>
              </a:rPr>
              <a:t> for details.</a:t>
            </a:r>
          </a:p>
        </p:txBody>
      </p:sp>
    </p:spTree>
    <p:extLst>
      <p:ext uri="{BB962C8B-B14F-4D97-AF65-F5344CB8AC3E}">
        <p14:creationId xmlns:p14="http://schemas.microsoft.com/office/powerpoint/2010/main" val="19594927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pPr lvl="1"/>
            <a:r>
              <a:rPr lang="en-US" altLang="en-US" dirty="0">
                <a:latin typeface="Arial" charset="0"/>
              </a:rPr>
              <a:t>You can use Enterprise Manager Cloud Control 13c to manage and monitor your cloud services and deployments, just as you do the hosts and applications in your own data centers. Cloud Control agents can be deployed to the compute nodes that underpin the Oracle Cloud services. The same plug-ins that manage and monitor your local targets can be used with targets running on the compute nodes. You can install the Enterprise Manager Cloud Control management agent, referred to as the Hybrid Cloud Agent, on the compute node that is deployed for you as part of DBCS.</a:t>
            </a:r>
          </a:p>
          <a:p>
            <a:pPr lvl="1"/>
            <a:r>
              <a:rPr lang="en-US" altLang="en-US" dirty="0">
                <a:latin typeface="Arial" charset="0"/>
              </a:rPr>
              <a:t>In order for an Oracle Management Service (OMS) to manage and monitor a host and its targets on the other side of a firewall, directional holes corresponding to the communications between OMS and targets need to be opened in the firewall to allow full functionality. Depending upon the targets being monitored, this can result in a large number of holes in the firewall, and such a topology is anathema to basic security principles and the purpose of firewalls.</a:t>
            </a:r>
          </a:p>
          <a:p>
            <a:pPr lvl="1"/>
            <a:r>
              <a:rPr lang="en-US" altLang="en-US" dirty="0">
                <a:latin typeface="Arial" charset="0"/>
              </a:rPr>
              <a:t>The Hybrid Cloud Agent resolves this topological dilemma for hosts in the Oracle Cloud in several ways by using one tunnel for all traffic:</a:t>
            </a:r>
          </a:p>
          <a:p>
            <a:pPr lvl="2"/>
            <a:r>
              <a:rPr lang="en-US" altLang="en-US" dirty="0">
                <a:latin typeface="Arial" charset="0"/>
              </a:rPr>
              <a:t> A Secure Shell (SSH) tunnel is configured in the OMS by providing named SSH credentials for the Oracle Cloud</a:t>
            </a:r>
          </a:p>
          <a:p>
            <a:pPr lvl="2"/>
            <a:r>
              <a:rPr lang="en-US" altLang="en-US" dirty="0">
                <a:latin typeface="Arial" charset="0"/>
              </a:rPr>
              <a:t>When the OMS initiates communication with the agent in Oracle Cloud, it does so via the SSH tunnel by using an EMCTL dispatcher on the Oracle Cloud host</a:t>
            </a:r>
          </a:p>
          <a:p>
            <a:pPr lvl="2"/>
            <a:r>
              <a:rPr lang="en-US" altLang="en-US" dirty="0">
                <a:latin typeface="Arial" charset="0"/>
              </a:rPr>
              <a:t>When the Agent initiates communication with the OMS, it does so via a proxy process that, in turn, communicates via the SSH tunnel with an on-premises agent configured as a gateway agent</a:t>
            </a:r>
          </a:p>
          <a:p>
            <a:pPr lvl="2"/>
            <a:r>
              <a:rPr lang="en-US" altLang="en-US" dirty="0">
                <a:latin typeface="Arial" charset="0"/>
              </a:rPr>
              <a:t>When the OMS initiates direct communication with any of the targets on the Oracle Cloud managed host, such as a database, it does so via the SSH tunnel</a:t>
            </a:r>
          </a:p>
        </p:txBody>
      </p:sp>
      <p:sp>
        <p:nvSpPr>
          <p:cNvPr id="58372" name="Footer Placeholder 8"/>
          <p:cNvSpPr>
            <a:spLocks noGrp="1"/>
          </p:cNvSpPr>
          <p:nvPr>
            <p:ph type="ftr" sz="quarter" idx="4"/>
          </p:nvPr>
        </p:nvSpPr>
        <p:spPr>
          <a:noFill/>
        </p:spPr>
        <p:txBody>
          <a:bodyPr/>
          <a:lstStyle/>
          <a:p>
            <a:r>
              <a:rPr lang="en-US" altLang="en-US" dirty="0">
                <a:latin typeface="Arial" charset="0"/>
                <a:cs typeface="Arial" charset="0"/>
              </a:rPr>
              <a:t>Oracle Database </a:t>
            </a:r>
            <a:r>
              <a:rPr lang="en-US" altLang="en-US" dirty="0" smtClean="0">
                <a:latin typeface="Arial" charset="0"/>
                <a:cs typeface="Arial" charset="0"/>
              </a:rPr>
              <a:t>19c: </a:t>
            </a:r>
            <a:r>
              <a:rPr lang="en-US" altLang="en-US" dirty="0">
                <a:latin typeface="Arial" charset="0"/>
                <a:cs typeface="Arial" charset="0"/>
              </a:rPr>
              <a:t>Administration Workshop   5 - </a:t>
            </a:r>
            <a:fld id="{FCEB7B13-8809-454D-B548-9CCE86C035B0}" type="slidenum">
              <a:rPr lang="en-US" altLang="en-US" smtClean="0">
                <a:latin typeface="Arial" charset="0"/>
                <a:cs typeface="Arial" charset="0"/>
              </a:rPr>
              <a:t>115</a:t>
            </a:fld>
            <a:endParaRPr lang="en-US" altLang="en-US" dirty="0">
              <a:latin typeface="Arial" charset="0"/>
              <a:cs typeface="Arial" charset="0"/>
            </a:endParaRPr>
          </a:p>
        </p:txBody>
      </p:sp>
    </p:spTree>
    <p:extLst>
      <p:ext uri="{BB962C8B-B14F-4D97-AF65-F5344CB8AC3E}">
        <p14:creationId xmlns:p14="http://schemas.microsoft.com/office/powerpoint/2010/main" val="251289053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5 - </a:t>
            </a:r>
            <a:fld id="{D3E3BA05-4676-45A6-AA49-CD268EEE8A0D}" type="slidenum">
              <a:rPr lang="en-US" smtClean="0"/>
              <a:t>116</a:t>
            </a:fld>
            <a:endParaRPr lang="en-US" dirty="0"/>
          </a:p>
        </p:txBody>
      </p:sp>
      <p:sp>
        <p:nvSpPr>
          <p:cNvPr id="54276" name="Slide Image Placeholder 11"/>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61277314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a:noFill/>
          <a:ln/>
        </p:spPr>
        <p:txBody>
          <a:bodyPr/>
          <a:lstStyle/>
          <a:p>
            <a:pPr lvl="1"/>
            <a:endParaRPr 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5 - </a:t>
            </a:r>
            <a:fld id="{97ECE5D8-5D3D-4EB4-9F4C-8E2CDD87EEA7}" type="slidenum">
              <a:rPr lang="en-US" smtClean="0"/>
              <a:t>117</a:t>
            </a:fld>
            <a:endParaRPr lang="en-US" dirty="0"/>
          </a:p>
        </p:txBody>
      </p:sp>
      <p:sp>
        <p:nvSpPr>
          <p:cNvPr id="55300"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6868704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21353592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6 - </a:t>
            </a:r>
            <a:fld id="{FADCB827-2A13-47C7-9B52-616C11B6B027}" type="slidenum">
              <a:rPr lang="en-US" smtClean="0"/>
              <a:t>119</a:t>
            </a:fld>
            <a:endParaRPr lang="en-US" dirty="0"/>
          </a:p>
        </p:txBody>
      </p:sp>
      <p:sp>
        <p:nvSpPr>
          <p:cNvPr id="40964"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149489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Notes Placeholder 2"/>
          <p:cNvSpPr>
            <a:spLocks noGrp="1"/>
          </p:cNvSpPr>
          <p:nvPr>
            <p:ph type="body" idx="1"/>
          </p:nvPr>
        </p:nvSpPr>
        <p:spPr/>
        <p:txBody>
          <a:bodyPr>
            <a:normAutofit/>
          </a:bodyPr>
          <a:lstStyle/>
          <a:p>
            <a:pPr lvl="1"/>
            <a:r>
              <a:rPr lang="en-US" altLang="en-US" dirty="0"/>
              <a:t>The table lists the separately licensed options that are available for use with Oracle Database. You must be licensed for an option in order to use any of its features.</a:t>
            </a:r>
          </a:p>
          <a:p>
            <a:pPr lvl="1"/>
            <a:r>
              <a:rPr lang="en-US" altLang="en-US" dirty="0"/>
              <a:t>See </a:t>
            </a:r>
            <a:r>
              <a:rPr lang="en-US" altLang="en-US" i="1" dirty="0"/>
              <a:t>Oracle Database Licensing Information User Manual</a:t>
            </a:r>
            <a:r>
              <a:rPr lang="en-US" altLang="en-US" dirty="0"/>
              <a:t> for details on each of the Oracle Database options, including the usability of options with each edition.</a:t>
            </a:r>
          </a:p>
          <a:p>
            <a:pPr lvl="1"/>
            <a:endParaRPr lang="en-US" altLang="en-US" dirty="0"/>
          </a:p>
          <a:p>
            <a:pPr lvl="1"/>
            <a:endParaRPr lang="en-US" altLang="en-US" dirty="0"/>
          </a:p>
        </p:txBody>
      </p:sp>
      <p:sp>
        <p:nvSpPr>
          <p:cNvPr id="26628" name="Footer Placeholder 4"/>
          <p:cNvSpPr>
            <a:spLocks noGrp="1"/>
          </p:cNvSpPr>
          <p:nvPr>
            <p:ph type="ftr" sz="quarter" idx="4"/>
          </p:nvPr>
        </p:nvSpPr>
        <p:spPr/>
        <p:txBody>
          <a:bodyPr/>
          <a:lstStyle/>
          <a:p>
            <a:r>
              <a:rPr lang="en-US" altLang="en-US" dirty="0"/>
              <a:t>Oracle Database </a:t>
            </a:r>
            <a:r>
              <a:rPr lang="en-US" altLang="en-US" dirty="0" smtClean="0"/>
              <a:t>19c: </a:t>
            </a:r>
            <a:r>
              <a:rPr lang="en-US" altLang="en-US" dirty="0"/>
              <a:t>Administration Workshop   1 - </a:t>
            </a:r>
            <a:fld id="{242A261B-B64B-4B35-A71F-C11618FD78F7}" type="slidenum">
              <a:rPr lang="en-US" altLang="en-US" smtClean="0"/>
              <a:t>12</a:t>
            </a:fld>
            <a:endParaRPr lang="en-US" alt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379173276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Notes Placeholder 2"/>
          <p:cNvSpPr>
            <a:spLocks noGrp="1"/>
          </p:cNvSpPr>
          <p:nvPr>
            <p:ph type="body" idx="1"/>
          </p:nvPr>
        </p:nvSpPr>
        <p:spPr/>
        <p:txBody>
          <a:bodyPr>
            <a:normAutofit/>
          </a:bodyPr>
          <a:lstStyle/>
          <a:p>
            <a:pPr lvl="1"/>
            <a:r>
              <a:rPr lang="en-US" altLang="en-US" dirty="0"/>
              <a:t>From the Oracle Database Cloud Service console, you can stop, start, and restart the compute nodes associated with a database deployment. See “Stopping, Starting and Restarting a Database Deployment” in </a:t>
            </a:r>
            <a:r>
              <a:rPr lang="en-US" altLang="en-US" i="1" dirty="0"/>
              <a:t>Administering Oracle Database Cloud Service</a:t>
            </a:r>
            <a:r>
              <a:rPr lang="en-US" altLang="en-US" dirty="0"/>
              <a:t> for additional information.</a:t>
            </a:r>
          </a:p>
        </p:txBody>
      </p:sp>
      <p:sp>
        <p:nvSpPr>
          <p:cNvPr id="26628" name="Footer Placeholder 4"/>
          <p:cNvSpPr>
            <a:spLocks noGrp="1"/>
          </p:cNvSpPr>
          <p:nvPr>
            <p:ph type="ftr" sz="quarter" idx="4"/>
          </p:nvPr>
        </p:nvSpPr>
        <p:spPr/>
        <p:txBody>
          <a:bodyPr/>
          <a:lstStyle/>
          <a:p>
            <a:r>
              <a:rPr lang="en-US" altLang="en-US" dirty="0"/>
              <a:t>Oracle Database </a:t>
            </a:r>
            <a:r>
              <a:rPr lang="en-US" altLang="en-US" dirty="0" smtClean="0"/>
              <a:t>19c: </a:t>
            </a:r>
            <a:r>
              <a:rPr lang="en-US" altLang="en-US" dirty="0"/>
              <a:t>Administration Workshop   6 - </a:t>
            </a:r>
            <a:fld id="{79A015E8-F666-41EC-A620-848FF92F2E11}" type="slidenum">
              <a:rPr lang="en-US" altLang="en-US" smtClean="0"/>
              <a:t>120</a:t>
            </a:fld>
            <a:endParaRPr lang="en-US" alt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4972246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By default, network access to the compute nodes associated with Database Cloud Service is provided by Secure Shell (SSH) connections on port 22.</a:t>
            </a:r>
          </a:p>
          <a:p>
            <a:pPr lvl="1"/>
            <a:r>
              <a:rPr lang="en-US" altLang="en-US" dirty="0">
                <a:latin typeface="Arial" charset="0"/>
              </a:rPr>
              <a:t>To access network protocols and services on a compute node by using a port other than port 22, you must do one of the following:</a:t>
            </a:r>
          </a:p>
          <a:p>
            <a:pPr lvl="2"/>
            <a:r>
              <a:rPr lang="en-US" altLang="en-US" b="1" dirty="0">
                <a:latin typeface="Arial" charset="0"/>
              </a:rPr>
              <a:t>Enable network access to the port: </a:t>
            </a:r>
            <a:r>
              <a:rPr lang="en-US" altLang="en-US" dirty="0">
                <a:latin typeface="Arial" charset="0"/>
              </a:rPr>
              <a:t>You can use the Oracle Compute Cloud Service console or the Oracle Database Cloud Service console to enable access to a port on a compute node by enabling an access rule. See “Enabling Access to a Compute Node Port” in </a:t>
            </a:r>
            <a:r>
              <a:rPr lang="en-US" altLang="en-US" i="1" dirty="0">
                <a:latin typeface="Arial" charset="0"/>
              </a:rPr>
              <a:t>Administering Oracle Database Cloud Service</a:t>
            </a:r>
            <a:r>
              <a:rPr lang="en-US" altLang="en-US" dirty="0">
                <a:latin typeface="Arial" charset="0"/>
              </a:rPr>
              <a:t> for details. </a:t>
            </a:r>
            <a:r>
              <a:rPr lang="en-US" altLang="en-US" b="1" dirty="0">
                <a:latin typeface="Arial" charset="0"/>
              </a:rPr>
              <a:t>Important Note: </a:t>
            </a:r>
            <a:r>
              <a:rPr lang="en-US" altLang="en-US" dirty="0">
                <a:latin typeface="Arial" charset="0"/>
              </a:rPr>
              <a:t>When you enable one of the predefined access rules, the given port on the compute node is opened to the public Internet.</a:t>
            </a:r>
          </a:p>
          <a:p>
            <a:pPr lvl="2"/>
            <a:r>
              <a:rPr lang="en-US" altLang="en-US" b="1" dirty="0">
                <a:latin typeface="Arial" charset="0"/>
              </a:rPr>
              <a:t>Create an SSH tunnel to the port: </a:t>
            </a:r>
            <a:r>
              <a:rPr lang="en-US" altLang="en-US" dirty="0">
                <a:latin typeface="Arial" charset="0"/>
              </a:rPr>
              <a:t>Creating an SSH tunnel enables you to access a specific compute node port by using an SSH connection as the transport mechanism. To create the tunnel, you must have the SSH private key file that matches the public key specified during the database deployment creation process. See “Creating an SSH Tunnel to a Compute Node Port” in </a:t>
            </a:r>
            <a:r>
              <a:rPr lang="en-US" altLang="en-US" i="1" dirty="0">
                <a:latin typeface="Arial" charset="0"/>
              </a:rPr>
              <a:t>Administering Oracle Database Cloud Service</a:t>
            </a:r>
            <a:r>
              <a:rPr lang="en-US" altLang="en-US" dirty="0">
                <a:latin typeface="Arial" charset="0"/>
              </a:rPr>
              <a:t> for additional information.</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6 - </a:t>
            </a:r>
            <a:fld id="{D42071FF-5BBA-4BFE-A8AF-7F601F6065F4}" type="slidenum">
              <a:rPr lang="en-US" smtClean="0"/>
              <a:t>121</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41760387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Database Cloud Service relies on Oracle Compute Cloud Service to provide secure network access to database deployments. You can use the Oracle Compute Cloud Service console or the Oracle Database Cloud Service console to perform network access operations, such as enabling access to a port on a compute node.</a:t>
            </a:r>
          </a:p>
          <a:p>
            <a:pPr lvl="1"/>
            <a:r>
              <a:rPr lang="en-US" altLang="en-US" dirty="0">
                <a:latin typeface="Arial" charset="0"/>
              </a:rPr>
              <a:t>When a database deployment is created, the Oracle Compute Cloud Service security rules listed in the slide are created, but not enabled.</a:t>
            </a:r>
          </a:p>
          <a:p>
            <a:pPr lvl="1"/>
            <a:r>
              <a:rPr lang="en-US" altLang="en-US" dirty="0">
                <a:latin typeface="Arial" charset="0"/>
              </a:rPr>
              <a:t>To enable access to a compute node port, you enable the appropriate security rule. When you enable one of the predefined security rules, the given port on the compute node is opened to the public Internet.</a:t>
            </a:r>
          </a:p>
          <a:p>
            <a:pPr lvl="1"/>
            <a:r>
              <a:rPr lang="en-US" altLang="en-US" dirty="0">
                <a:latin typeface="Arial" charset="0"/>
              </a:rPr>
              <a:t>If you want to enable access to a compute node port that is not associated with an existing security rule, you must create a new security rule to define the protocol associated with the port number and create a security rule.</a:t>
            </a:r>
          </a:p>
          <a:p>
            <a:pPr lvl="1"/>
            <a:r>
              <a:rPr lang="en-US" altLang="en-US" dirty="0">
                <a:latin typeface="Arial" charset="0"/>
              </a:rPr>
              <a:t>If you want to restrict access to a compute node port, to only permit connections from specific IP addresses, you must create a Security IP List and associate it to the security rule.</a:t>
            </a:r>
          </a:p>
          <a:p>
            <a:pPr lvl="1"/>
            <a:r>
              <a:rPr lang="en-US" altLang="en-US" dirty="0">
                <a:latin typeface="Arial" charset="0"/>
              </a:rPr>
              <a:t>See “Enabling Access to a Compute Node Port” in </a:t>
            </a:r>
            <a:r>
              <a:rPr lang="en-US" altLang="en-US" i="1" dirty="0">
                <a:latin typeface="Arial" charset="0"/>
              </a:rPr>
              <a:t>Administering Oracle Database Cloud Service</a:t>
            </a:r>
            <a:r>
              <a:rPr lang="en-US" altLang="en-US" dirty="0">
                <a:latin typeface="Arial" charset="0"/>
              </a:rPr>
              <a:t> for additional information.</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6 - </a:t>
            </a:r>
            <a:fld id="{D522048B-E52C-44D3-9932-DC62088A177F}" type="slidenum">
              <a:rPr lang="en-US" smtClean="0"/>
              <a:t>122</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40079886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Notes Placeholder 2"/>
          <p:cNvSpPr>
            <a:spLocks noGrp="1"/>
          </p:cNvSpPr>
          <p:nvPr>
            <p:ph type="body" idx="1"/>
          </p:nvPr>
        </p:nvSpPr>
        <p:spPr/>
        <p:txBody>
          <a:bodyPr>
            <a:normAutofit/>
          </a:bodyPr>
          <a:lstStyle/>
          <a:p>
            <a:pPr lvl="1"/>
            <a:r>
              <a:rPr lang="en-US" altLang="en-US" dirty="0"/>
              <a:t>If a database deployment on Database Cloud Service is performing poorly or is running out of storage, you can scale up the environment supporting the database deployment.</a:t>
            </a:r>
          </a:p>
          <a:p>
            <a:pPr lvl="1"/>
            <a:r>
              <a:rPr lang="en-US" altLang="en-US" b="1" dirty="0"/>
              <a:t>Scaling the Compute Shape (OCI Classic Only)</a:t>
            </a:r>
          </a:p>
          <a:p>
            <a:pPr lvl="1"/>
            <a:r>
              <a:rPr lang="en-US" altLang="en-US" dirty="0"/>
              <a:t>When you scale the compute shape of a database deployment on Database Cloud Service, the deployment is put into Maintenance status during the operation, and it is restarted. As a result of the restarting, any resources that you manually added by using the Compute Cloud Service console become detached from the database deployment.</a:t>
            </a:r>
          </a:p>
          <a:p>
            <a:pPr lvl="1"/>
            <a:r>
              <a:rPr lang="en-US" altLang="en-US" b="1" dirty="0"/>
              <a:t>Scaling Storage</a:t>
            </a:r>
          </a:p>
          <a:p>
            <a:pPr lvl="1"/>
            <a:r>
              <a:rPr lang="en-US" altLang="en-US" dirty="0"/>
              <a:t>When you scale up the storage for a database deployment on Database Cloud Service, the deployment is put into Maintenance status during the operation, and it is restarted. As a result of the restarting, any resources that you manually added to the database deployment by using the Compute Cloud Service console become detached from the deployment.</a:t>
            </a:r>
          </a:p>
          <a:p>
            <a:pPr lvl="1"/>
            <a:r>
              <a:rPr lang="en-US" altLang="en-US" dirty="0"/>
              <a:t>When you scale up the storage for a database deployment, a Compute Cloud Service storage volume is created and attached to the deployment. This storage volume remains attached and available to the deployment even after it is restarted or is stopped and then started. Also, the storage volume exists until you delete the database deployment, at which time the storage volume is also deleted.</a:t>
            </a:r>
          </a:p>
          <a:p>
            <a:pPr lvl="1"/>
            <a:r>
              <a:rPr lang="en-US" altLang="en-US" dirty="0"/>
              <a:t>See “Scaling a Database Deployment” in </a:t>
            </a:r>
            <a:r>
              <a:rPr lang="en-US" altLang="en-US" i="1" dirty="0"/>
              <a:t>Administering Oracle Database Cloud Service</a:t>
            </a:r>
            <a:r>
              <a:rPr lang="en-US" altLang="en-US" dirty="0"/>
              <a:t> for additional information.</a:t>
            </a:r>
          </a:p>
        </p:txBody>
      </p:sp>
      <p:sp>
        <p:nvSpPr>
          <p:cNvPr id="26628" name="Footer Placeholder 4"/>
          <p:cNvSpPr>
            <a:spLocks noGrp="1"/>
          </p:cNvSpPr>
          <p:nvPr>
            <p:ph type="ftr" sz="quarter" idx="4"/>
          </p:nvPr>
        </p:nvSpPr>
        <p:spPr/>
        <p:txBody>
          <a:bodyPr/>
          <a:lstStyle/>
          <a:p>
            <a:r>
              <a:rPr lang="en-US" altLang="en-US" dirty="0"/>
              <a:t>Oracle Database </a:t>
            </a:r>
            <a:r>
              <a:rPr lang="en-US" altLang="en-US" dirty="0" smtClean="0"/>
              <a:t>19c: </a:t>
            </a:r>
            <a:r>
              <a:rPr lang="en-US" altLang="en-US" dirty="0"/>
              <a:t>Administration Workshop   6 - </a:t>
            </a:r>
            <a:fld id="{0F40850F-F078-4FCE-902A-6A2A23811FF4}" type="slidenum">
              <a:rPr lang="en-US" altLang="en-US" smtClean="0"/>
              <a:t>123</a:t>
            </a:fld>
            <a:endParaRPr lang="en-US" alt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21605008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You can perform several patch management tasks by using the Oracle Database Cloud Service console or command-line interfaces provided with Oracle Database Cloud Service. The tool you use depends on the type of databases that you configured in your database deployment.</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6 - </a:t>
            </a:r>
            <a:fld id="{0B2761ED-4CD5-47C0-9830-AABBE8B4868E}" type="slidenum">
              <a:rPr lang="en-US" smtClean="0"/>
              <a:t>124</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43746071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You can use the Oracle Database Cloud Service Instance Administration page on database deployments hosting single-instance databases to do the following:</a:t>
            </a:r>
          </a:p>
          <a:p>
            <a:pPr lvl="2"/>
            <a:r>
              <a:rPr lang="en-US" altLang="en-US" dirty="0">
                <a:latin typeface="Arial" charset="0"/>
              </a:rPr>
              <a:t>Check the prerequisites of a patch before you apply it to a database deployment. See “Checking Prerequisites Before Applying a Patch” in </a:t>
            </a:r>
            <a:r>
              <a:rPr lang="en-US" altLang="en-US" i="1" dirty="0">
                <a:latin typeface="Arial" charset="0"/>
              </a:rPr>
              <a:t>Administering Oracle Database Cloud Service</a:t>
            </a:r>
            <a:r>
              <a:rPr lang="en-US" altLang="en-US" dirty="0">
                <a:latin typeface="Arial" charset="0"/>
              </a:rPr>
              <a:t> for details.</a:t>
            </a:r>
          </a:p>
          <a:p>
            <a:pPr lvl="2"/>
            <a:r>
              <a:rPr lang="en-US" altLang="en-US" dirty="0">
                <a:latin typeface="Arial" charset="0"/>
              </a:rPr>
              <a:t>Apply a patch to a database deployment. See “Applying a Patch” in </a:t>
            </a:r>
            <a:r>
              <a:rPr lang="en-US" altLang="en-US" i="1" dirty="0">
                <a:latin typeface="Arial" charset="0"/>
              </a:rPr>
              <a:t>Administering Oracle Database Cloud Service</a:t>
            </a:r>
            <a:r>
              <a:rPr lang="en-US" altLang="en-US" dirty="0">
                <a:latin typeface="Arial" charset="0"/>
              </a:rPr>
              <a:t>.</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6 - </a:t>
            </a:r>
            <a:fld id="{54046FB2-2CCE-43C1-8ABC-2EE9772C9A88}" type="slidenum">
              <a:rPr lang="en-US" smtClean="0"/>
              <a:t>125</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9377197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You can use the </a:t>
            </a:r>
            <a:r>
              <a:rPr lang="en-US" altLang="en-US" dirty="0">
                <a:latin typeface="Courier New" panose="02070309020205020404" pitchFamily="49" charset="0"/>
                <a:cs typeface="Courier New" panose="02070309020205020404" pitchFamily="49" charset="0"/>
              </a:rPr>
              <a:t>dbpatchm</a:t>
            </a:r>
            <a:r>
              <a:rPr lang="en-US" altLang="en-US" dirty="0">
                <a:latin typeface="Arial" charset="0"/>
              </a:rPr>
              <a:t> subcommand of the </a:t>
            </a:r>
            <a:r>
              <a:rPr lang="en-US" altLang="en-US" dirty="0">
                <a:latin typeface="Courier New" panose="02070309020205020404" pitchFamily="49" charset="0"/>
                <a:cs typeface="Courier New" panose="02070309020205020404" pitchFamily="49" charset="0"/>
              </a:rPr>
              <a:t>dbaascli</a:t>
            </a:r>
            <a:r>
              <a:rPr lang="en-US" altLang="en-US" dirty="0">
                <a:latin typeface="Arial" charset="0"/>
              </a:rPr>
              <a:t> utility on database deployments hosting single-instance databases to:</a:t>
            </a:r>
          </a:p>
          <a:p>
            <a:pPr lvl="2"/>
            <a:r>
              <a:rPr lang="en-US" altLang="en-US" dirty="0">
                <a:latin typeface="Arial" charset="0"/>
              </a:rPr>
              <a:t>Check the prerequisites of a patch before you apply it to a database deployment. See “Checking Prerequisites Before Applying a Patch” in </a:t>
            </a:r>
            <a:r>
              <a:rPr lang="en-US" altLang="en-US" i="1" dirty="0">
                <a:latin typeface="Arial" charset="0"/>
              </a:rPr>
              <a:t>Administering Oracle Database Cloud Service</a:t>
            </a:r>
            <a:r>
              <a:rPr lang="en-US" altLang="en-US" dirty="0">
                <a:latin typeface="Arial" charset="0"/>
              </a:rPr>
              <a:t> for additional information.</a:t>
            </a:r>
          </a:p>
          <a:p>
            <a:pPr lvl="2"/>
            <a:r>
              <a:rPr lang="en-US" altLang="en-US" dirty="0">
                <a:latin typeface="Arial" charset="0"/>
              </a:rPr>
              <a:t>Apply a patch to a database deployment. See “Applying a Patch” in </a:t>
            </a:r>
            <a:r>
              <a:rPr lang="en-US" altLang="en-US" i="1" dirty="0">
                <a:latin typeface="Arial" charset="0"/>
              </a:rPr>
              <a:t>Administering Oracle Database Cloud Service</a:t>
            </a:r>
            <a:r>
              <a:rPr lang="en-US" altLang="en-US" dirty="0">
                <a:latin typeface="Arial" charset="0"/>
              </a:rPr>
              <a:t> for details.</a:t>
            </a:r>
          </a:p>
          <a:p>
            <a:pPr lvl="2"/>
            <a:r>
              <a:rPr lang="en-US" altLang="en-US" dirty="0">
                <a:latin typeface="Arial" charset="0"/>
              </a:rPr>
              <a:t>Roll back the last patch or failed patch attempt to a database deployment. Before executing the </a:t>
            </a:r>
            <a:r>
              <a:rPr lang="en-US" altLang="en-US" dirty="0">
                <a:latin typeface="Courier New" panose="02070309020205020404" pitchFamily="49" charset="0"/>
                <a:cs typeface="Courier New" panose="02070309020205020404" pitchFamily="49" charset="0"/>
              </a:rPr>
              <a:t>dbpatchm</a:t>
            </a:r>
            <a:r>
              <a:rPr lang="en-US" altLang="en-US" dirty="0">
                <a:latin typeface="Arial" charset="0"/>
              </a:rPr>
              <a:t> subcommand to roll back a patch, you must edit the </a:t>
            </a:r>
            <a:r>
              <a:rPr lang="en-US" altLang="en-US" dirty="0">
                <a:latin typeface="Courier New" panose="02070309020205020404" pitchFamily="49" charset="0"/>
                <a:cs typeface="Courier New" panose="02070309020205020404" pitchFamily="49" charset="0"/>
              </a:rPr>
              <a:t>/var/opt/oracle/patch/rollbackpatches.txt</a:t>
            </a:r>
            <a:r>
              <a:rPr lang="en-US" altLang="en-US" dirty="0">
                <a:latin typeface="Arial" charset="0"/>
              </a:rPr>
              <a:t> file to add patch information. See “Rolling Back a Patch or Failed Patch” in </a:t>
            </a:r>
            <a:r>
              <a:rPr lang="en-US" altLang="en-US" i="1" dirty="0">
                <a:latin typeface="Arial" charset="0"/>
              </a:rPr>
              <a:t>Administering Oracle Database Cloud Service</a:t>
            </a:r>
            <a:r>
              <a:rPr lang="en-US" altLang="en-US" dirty="0">
                <a:latin typeface="Arial" charset="0"/>
              </a:rPr>
              <a:t> for additional information.</a:t>
            </a:r>
          </a:p>
          <a:p>
            <a:pPr lvl="1"/>
            <a:r>
              <a:rPr lang="en-US" altLang="en-US" dirty="0">
                <a:latin typeface="Arial" charset="0"/>
              </a:rPr>
              <a:t>The DBCS console does not currently reflect patching information if you apply a patch by using a command-line utility on a database deployment’s compute nodes.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6 - </a:t>
            </a:r>
            <a:fld id="{99259D09-368A-47A3-B8D0-7455809CCEDB}" type="slidenum">
              <a:rPr lang="en-US" smtClean="0"/>
              <a:t>126</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99333656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6 - </a:t>
            </a:r>
            <a:fld id="{D0641CE8-E4C3-49AE-A539-FD43D1A6AE8B}" type="slidenum">
              <a:rPr lang="en-US" smtClean="0"/>
              <a:t>127</a:t>
            </a:fld>
            <a:endParaRPr lang="en-US" dirty="0"/>
          </a:p>
        </p:txBody>
      </p:sp>
      <p:sp>
        <p:nvSpPr>
          <p:cNvPr id="54276" name="Slide Image Placeholder 11"/>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78539073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a:noFill/>
          <a:ln/>
        </p:spPr>
        <p:txBody>
          <a:bodyPr/>
          <a:lstStyle/>
          <a:p>
            <a:pPr lvl="1"/>
            <a:endParaRPr 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6 - </a:t>
            </a:r>
            <a:fld id="{61FEE834-7E53-4C56-B757-F4C1C814FE14}" type="slidenum">
              <a:rPr lang="en-US" smtClean="0"/>
              <a:t>128</a:t>
            </a:fld>
            <a:endParaRPr lang="en-US" dirty="0"/>
          </a:p>
        </p:txBody>
      </p:sp>
      <p:sp>
        <p:nvSpPr>
          <p:cNvPr id="55300"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8721350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967233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Notes Placeholder 2"/>
          <p:cNvSpPr>
            <a:spLocks noGrp="1"/>
          </p:cNvSpPr>
          <p:nvPr>
            <p:ph type="body" idx="1"/>
          </p:nvPr>
        </p:nvSpPr>
        <p:spPr/>
        <p:txBody>
          <a:bodyPr>
            <a:normAutofit/>
          </a:bodyPr>
          <a:lstStyle/>
          <a:p>
            <a:pPr lvl="1"/>
            <a:endParaRPr lang="en-US" altLang="en-US" dirty="0"/>
          </a:p>
          <a:p>
            <a:pPr lvl="1"/>
            <a:endParaRPr lang="en-US" altLang="en-US" dirty="0"/>
          </a:p>
        </p:txBody>
      </p:sp>
      <p:sp>
        <p:nvSpPr>
          <p:cNvPr id="26628" name="Footer Placeholder 4"/>
          <p:cNvSpPr>
            <a:spLocks noGrp="1"/>
          </p:cNvSpPr>
          <p:nvPr>
            <p:ph type="ftr" sz="quarter" idx="4"/>
          </p:nvPr>
        </p:nvSpPr>
        <p:spPr/>
        <p:txBody>
          <a:bodyPr/>
          <a:lstStyle/>
          <a:p>
            <a:r>
              <a:rPr lang="en-US" altLang="en-US" dirty="0"/>
              <a:t>Oracle Database </a:t>
            </a:r>
            <a:r>
              <a:rPr lang="en-US" altLang="en-US" dirty="0" smtClean="0"/>
              <a:t>19c: </a:t>
            </a:r>
            <a:r>
              <a:rPr lang="en-US" altLang="en-US" dirty="0"/>
              <a:t>Administration Workshop   1 - </a:t>
            </a:r>
            <a:fld id="{44485E0F-EC2E-43C7-88CF-70FCEBB53614}" type="slidenum">
              <a:rPr lang="en-US" altLang="en-US" smtClean="0"/>
              <a:t>13</a:t>
            </a:fld>
            <a:endParaRPr lang="en-US" alt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36162368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7 - </a:t>
            </a:r>
            <a:fld id="{8B1BC172-39D7-4524-9567-777DD7546C5A}" type="slidenum">
              <a:rPr lang="en-US" smtClean="0"/>
              <a:t>130</a:t>
            </a:fld>
            <a:endParaRPr lang="en-US" dirty="0"/>
          </a:p>
        </p:txBody>
      </p:sp>
      <p:sp>
        <p:nvSpPr>
          <p:cNvPr id="40964"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47168628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p>
            <a:r>
              <a:rPr lang="en-US" dirty="0"/>
              <a:t>Oracle Database </a:t>
            </a:r>
            <a:r>
              <a:rPr lang="en-US" dirty="0" smtClean="0"/>
              <a:t>19c: </a:t>
            </a:r>
            <a:r>
              <a:rPr lang="en-US" dirty="0"/>
              <a:t>Administration Workshop   7 - </a:t>
            </a:r>
            <a:fld id="{CD6B3834-8ADB-4BC2-BCBD-69408B9921D6}" type="slidenum">
              <a:rPr lang="en-US" smtClean="0"/>
              <a:t>131</a:t>
            </a:fld>
            <a:endParaRPr lang="en-US" dirty="0"/>
          </a:p>
        </p:txBody>
      </p:sp>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a:xfrm>
            <a:off x="292608" y="4434840"/>
            <a:ext cx="6400800" cy="4549616"/>
          </a:xfrm>
        </p:spPr>
        <p:txBody>
          <a:bodyPr/>
          <a:lstStyle/>
          <a:p>
            <a:pPr lvl="1">
              <a:lnSpc>
                <a:spcPct val="98000"/>
              </a:lnSpc>
            </a:pPr>
            <a:r>
              <a:rPr lang="en-US" b="1" dirty="0">
                <a:latin typeface="Arial" charset="0"/>
              </a:rPr>
              <a:t>Initialization Parameter Files</a:t>
            </a:r>
          </a:p>
          <a:p>
            <a:pPr lvl="1">
              <a:lnSpc>
                <a:spcPct val="98000"/>
              </a:lnSpc>
            </a:pPr>
            <a:r>
              <a:rPr lang="en-US" dirty="0">
                <a:latin typeface="Arial" charset="0"/>
              </a:rPr>
              <a:t>When you start a database instance, it reads instance configuration parameters (initialization parameters) from an initialization parameter file (parameter file). On most platforms, parameter files are stored in the </a:t>
            </a:r>
            <a:r>
              <a:rPr lang="en-US" dirty="0">
                <a:latin typeface="Courier New" panose="02070309020205020404" pitchFamily="49" charset="0"/>
                <a:cs typeface="Courier New" panose="02070309020205020404" pitchFamily="49" charset="0"/>
              </a:rPr>
              <a:t>$ORACLE_HOME/dbs</a:t>
            </a:r>
            <a:r>
              <a:rPr lang="en-US" dirty="0">
                <a:latin typeface="Arial" charset="0"/>
              </a:rPr>
              <a:t> directory by default.</a:t>
            </a:r>
          </a:p>
          <a:p>
            <a:pPr lvl="1">
              <a:lnSpc>
                <a:spcPct val="98000"/>
              </a:lnSpc>
            </a:pPr>
            <a:r>
              <a:rPr lang="en-US" dirty="0">
                <a:latin typeface="Arial" charset="0"/>
              </a:rPr>
              <a:t>You can use one of the following types of parameter files to start your database instance, as illustrated in the slide:</a:t>
            </a:r>
          </a:p>
          <a:p>
            <a:pPr lvl="2">
              <a:lnSpc>
                <a:spcPct val="98000"/>
              </a:lnSpc>
            </a:pPr>
            <a:r>
              <a:rPr lang="en-US" b="1" dirty="0">
                <a:latin typeface="Arial" charset="0"/>
              </a:rPr>
              <a:t>Server parameter file (SPFILE): </a:t>
            </a:r>
            <a:r>
              <a:rPr lang="en-US" dirty="0">
                <a:latin typeface="Arial" charset="0"/>
              </a:rPr>
              <a:t>An SPFILE is a binary file that is written to and read by the database server. You can't edit it manually. An SPFILE is preferred over a PFILE because you can change initialization parameters with </a:t>
            </a:r>
            <a:r>
              <a:rPr lang="en-US" dirty="0">
                <a:latin typeface="Courier New" panose="02070309020205020404" pitchFamily="49" charset="0"/>
                <a:cs typeface="Courier New" panose="02070309020205020404" pitchFamily="49" charset="0"/>
              </a:rPr>
              <a:t>ALTER</a:t>
            </a:r>
            <a:r>
              <a:rPr lang="en-US" dirty="0">
                <a:latin typeface="Arial" charset="0"/>
              </a:rPr>
              <a:t> </a:t>
            </a:r>
            <a:r>
              <a:rPr lang="en-US" dirty="0">
                <a:latin typeface="Courier New" panose="02070309020205020404" pitchFamily="49" charset="0"/>
                <a:cs typeface="Courier New" panose="02070309020205020404" pitchFamily="49" charset="0"/>
              </a:rPr>
              <a:t>SYSTEM</a:t>
            </a:r>
            <a:r>
              <a:rPr lang="en-US" dirty="0">
                <a:latin typeface="Arial" charset="0"/>
              </a:rPr>
              <a:t> commands in SQL*Plus, and the changes persist when you shut down and start up the database instance. It also provides a basis for self-tuning by Oracle Database. An SPFILE is automatically created for you by Database Configuration Assistant (DBCA) when you create a CDB. It resides on the server on which the Oracle instance is running. The default name of the SPFILE, which is automatically sought at startup, is </a:t>
            </a:r>
            <a:r>
              <a:rPr lang="en-US" dirty="0">
                <a:latin typeface="Courier New" panose="02070309020205020404" pitchFamily="49" charset="0"/>
                <a:cs typeface="Courier New" panose="02070309020205020404" pitchFamily="49" charset="0"/>
              </a:rPr>
              <a:t>SPFILE&lt;SID&gt;.ora</a:t>
            </a:r>
            <a:r>
              <a:rPr lang="en-US" dirty="0">
                <a:latin typeface="Arial" charset="0"/>
              </a:rPr>
              <a:t>.</a:t>
            </a:r>
          </a:p>
          <a:p>
            <a:pPr lvl="2">
              <a:lnSpc>
                <a:spcPct val="98000"/>
              </a:lnSpc>
            </a:pPr>
            <a:r>
              <a:rPr lang="en-US" b="1" dirty="0">
                <a:latin typeface="Arial" charset="0"/>
              </a:rPr>
              <a:t>Text initialization parameter file (PFILE): </a:t>
            </a:r>
            <a:r>
              <a:rPr lang="en-US" dirty="0">
                <a:latin typeface="Arial" charset="0"/>
              </a:rPr>
              <a:t>A PFILE is a text file containing parameter values in name/value pairs, which the database server can read to start the database instance. Unlike an SPFILE, the database server cannot write to and alter a PFILE. Therefore, to change parameter values in a PFILE and make them persist during shutdown and startup, you must manually edit the PFILE in a text editor and restart the database instance to refresh the parameter values. Your installation includes a sample PFILE named </a:t>
            </a:r>
            <a:r>
              <a:rPr lang="en-US" dirty="0">
                <a:latin typeface="Courier New" panose="02070309020205020404" pitchFamily="49" charset="0"/>
                <a:cs typeface="Courier New" panose="02070309020205020404" pitchFamily="49" charset="0"/>
              </a:rPr>
              <a:t>init.ora</a:t>
            </a:r>
            <a:r>
              <a:rPr lang="en-US" dirty="0">
                <a:latin typeface="Arial" charset="0"/>
              </a:rPr>
              <a:t> in the default directory for parameter files. You can use this file as a starting point for a PFILE, or you can create a PFILE from the SPFILE. If you save your PFILE as </a:t>
            </a:r>
            <a:r>
              <a:rPr lang="en-US" dirty="0">
                <a:latin typeface="Courier New" panose="02070309020205020404" pitchFamily="49" charset="0"/>
                <a:cs typeface="Courier New" panose="02070309020205020404" pitchFamily="49" charset="0"/>
              </a:rPr>
              <a:t>init&lt;SID&gt;.ora</a:t>
            </a:r>
            <a:r>
              <a:rPr lang="en-US" dirty="0">
                <a:latin typeface="Arial" charset="0"/>
              </a:rPr>
              <a:t> in the default directory, the database server will automatically use it if an SPFILE is not available. If you save the PFILE under a different name, you'll need to specify it during startup.</a:t>
            </a:r>
          </a:p>
        </p:txBody>
      </p:sp>
    </p:spTree>
    <p:extLst>
      <p:ext uri="{BB962C8B-B14F-4D97-AF65-F5344CB8AC3E}">
        <p14:creationId xmlns:p14="http://schemas.microsoft.com/office/powerpoint/2010/main" val="93546867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7 - </a:t>
            </a:r>
            <a:fld id="{7A08DF96-B30B-44E1-B89F-734E25202174}" type="slidenum">
              <a:rPr lang="en-US" smtClean="0"/>
              <a:t>132</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Arial" charset="0"/>
              </a:rPr>
              <a:t>Search Order for a Parameter File</a:t>
            </a:r>
          </a:p>
          <a:p>
            <a:pPr lvl="1" eaLnBrk="1" hangingPunct="1"/>
            <a:r>
              <a:rPr lang="en-US" dirty="0">
                <a:latin typeface="Arial" charset="0"/>
              </a:rPr>
              <a:t>The database server locates your parameter file by examining file names in the </a:t>
            </a:r>
            <a:r>
              <a:rPr lang="en-US" dirty="0">
                <a:latin typeface="Courier New" panose="02070309020205020404" pitchFamily="49" charset="0"/>
                <a:cs typeface="Courier New" panose="02070309020205020404" pitchFamily="49" charset="0"/>
              </a:rPr>
              <a:t>$ORACLE_HOME/dbs</a:t>
            </a:r>
            <a:r>
              <a:rPr lang="en-US" dirty="0">
                <a:latin typeface="Arial" charset="0"/>
              </a:rPr>
              <a:t> directory in the following order:</a:t>
            </a:r>
          </a:p>
          <a:p>
            <a:pPr lvl="2" eaLnBrk="1" hangingPunct="1">
              <a:buFont typeface="+mj-lt"/>
              <a:buAutoNum type="arabicPeriod"/>
            </a:pPr>
            <a:r>
              <a:rPr lang="en-US" dirty="0">
                <a:latin typeface="Courier New" panose="02070309020205020404" pitchFamily="49" charset="0"/>
                <a:cs typeface="Courier New" panose="02070309020205020404" pitchFamily="49" charset="0"/>
              </a:rPr>
              <a:t>SPFILE&lt;SID&gt;.ora</a:t>
            </a:r>
            <a:r>
              <a:rPr lang="en-US" dirty="0">
                <a:latin typeface="Arial" charset="0"/>
              </a:rPr>
              <a:t>, where SID is the system ID and identifies the instance name (for example, </a:t>
            </a:r>
            <a:r>
              <a:rPr lang="en-US" dirty="0">
                <a:latin typeface="Courier New" panose="02070309020205020404" pitchFamily="49" charset="0"/>
                <a:cs typeface="Courier New" panose="02070309020205020404" pitchFamily="49" charset="0"/>
              </a:rPr>
              <a:t>ORCL</a:t>
            </a:r>
            <a:r>
              <a:rPr lang="en-US" dirty="0">
                <a:latin typeface="Arial" charset="0"/>
              </a:rPr>
              <a:t>)</a:t>
            </a:r>
          </a:p>
          <a:p>
            <a:pPr lvl="2" eaLnBrk="1" hangingPunct="1">
              <a:buFont typeface="+mj-lt"/>
              <a:buAutoNum type="arabicPeriod"/>
            </a:pPr>
            <a:r>
              <a:rPr lang="en-US" dirty="0">
                <a:latin typeface="Courier New" panose="02070309020205020404" pitchFamily="49" charset="0"/>
                <a:cs typeface="Courier New" panose="02070309020205020404" pitchFamily="49" charset="0"/>
              </a:rPr>
              <a:t>SPFILE.ora</a:t>
            </a:r>
          </a:p>
          <a:p>
            <a:pPr lvl="2" eaLnBrk="1" hangingPunct="1">
              <a:buFont typeface="+mj-lt"/>
              <a:buAutoNum type="arabicPeriod"/>
            </a:pPr>
            <a:r>
              <a:rPr lang="en-US" dirty="0">
                <a:latin typeface="Courier New" panose="02070309020205020404" pitchFamily="49" charset="0"/>
                <a:cs typeface="Courier New" panose="02070309020205020404" pitchFamily="49" charset="0"/>
              </a:rPr>
              <a:t>init&lt;SID&gt;.ora</a:t>
            </a:r>
            <a:r>
              <a:rPr lang="en-US" dirty="0">
                <a:latin typeface="Arial" charset="0"/>
              </a:rPr>
              <a:t> (PFILE)</a:t>
            </a:r>
          </a:p>
        </p:txBody>
      </p:sp>
    </p:spTree>
    <p:extLst>
      <p:ext uri="{BB962C8B-B14F-4D97-AF65-F5344CB8AC3E}">
        <p14:creationId xmlns:p14="http://schemas.microsoft.com/office/powerpoint/2010/main" val="269565340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p>
            <a:r>
              <a:rPr lang="en-US" dirty="0"/>
              <a:t>Oracle Database </a:t>
            </a:r>
            <a:r>
              <a:rPr lang="en-US" dirty="0" smtClean="0"/>
              <a:t>19c: </a:t>
            </a:r>
            <a:r>
              <a:rPr lang="en-US" dirty="0"/>
              <a:t>Administration Workshop   7 - </a:t>
            </a:r>
            <a:fld id="{47AA0F13-146B-4FB7-9930-BB11E2E45AE9}" type="slidenum">
              <a:rPr lang="en-US" smtClean="0"/>
              <a:t>133</a:t>
            </a:fld>
            <a:endParaRPr lang="en-US" dirty="0"/>
          </a:p>
        </p:txBody>
      </p:sp>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pPr lvl="1"/>
            <a:r>
              <a:rPr lang="en-US" altLang="en-US" dirty="0">
                <a:latin typeface="Arial" charset="0"/>
              </a:rPr>
              <a:t>Initialization parameters (parameters) set database limits, set databasewide defaults, specify files and directories, and affect performance. The parameter file must, at a minimum, specify the </a:t>
            </a:r>
            <a:r>
              <a:rPr lang="en-US" altLang="en-US" dirty="0">
                <a:latin typeface="Courier New" panose="02070309020205020404" pitchFamily="49" charset="0"/>
                <a:cs typeface="Courier New" panose="02070309020205020404" pitchFamily="49" charset="0"/>
              </a:rPr>
              <a:t>DB_NAME</a:t>
            </a:r>
            <a:r>
              <a:rPr lang="en-US" altLang="en-US" dirty="0">
                <a:latin typeface="Arial" charset="0"/>
              </a:rPr>
              <a:t> parameter. All other parameters have default values.</a:t>
            </a:r>
          </a:p>
          <a:p>
            <a:pPr lvl="1"/>
            <a:r>
              <a:rPr lang="en-US" altLang="en-US" b="1" dirty="0">
                <a:latin typeface="Arial" charset="0"/>
              </a:rPr>
              <a:t>Types of Initialization Parameters</a:t>
            </a:r>
          </a:p>
          <a:p>
            <a:pPr lvl="1"/>
            <a:r>
              <a:rPr lang="en-US" altLang="en-US" dirty="0">
                <a:latin typeface="Arial" charset="0"/>
              </a:rPr>
              <a:t>Parameters can be of two types: basic or advanced. In the majority of cases, you'll need to set and tune only the 30 or so basic parameters to get reasonable performance from the database. In rare situations, you'll need to modify one or more of the 300 or so advanced parameters to achieve optimal performance. An example of a basic parameter is </a:t>
            </a:r>
            <a:r>
              <a:rPr lang="en-US" altLang="en-US" dirty="0">
                <a:latin typeface="Courier New" panose="02070309020205020404" pitchFamily="49" charset="0"/>
                <a:cs typeface="Courier New" panose="02070309020205020404" pitchFamily="49" charset="0"/>
              </a:rPr>
              <a:t>SGA_TARGET</a:t>
            </a:r>
            <a:r>
              <a:rPr lang="en-US" altLang="en-US" dirty="0">
                <a:latin typeface="Arial" charset="0"/>
              </a:rPr>
              <a:t>, which specifies the total memory size of all SGA components. And example of an advanced parameter is </a:t>
            </a:r>
            <a:r>
              <a:rPr lang="en-US" altLang="en-US" dirty="0">
                <a:latin typeface="Courier New" panose="02070309020205020404" pitchFamily="49" charset="0"/>
                <a:cs typeface="Courier New" panose="02070309020205020404" pitchFamily="49" charset="0"/>
              </a:rPr>
              <a:t>DB_CACHE_SIZE</a:t>
            </a:r>
            <a:r>
              <a:rPr lang="en-US" altLang="en-US" dirty="0">
                <a:latin typeface="Arial" charset="0"/>
              </a:rPr>
              <a:t>, which specifies the size of the default buffer pool.</a:t>
            </a:r>
          </a:p>
          <a:p>
            <a:pPr lvl="1"/>
            <a:r>
              <a:rPr lang="en-US" altLang="en-US" b="1" dirty="0">
                <a:latin typeface="Arial" charset="0"/>
              </a:rPr>
              <a:t>Derived Parameters</a:t>
            </a:r>
          </a:p>
          <a:p>
            <a:pPr lvl="1"/>
            <a:r>
              <a:rPr lang="en-US" altLang="en-US" dirty="0">
                <a:latin typeface="Arial" charset="0"/>
              </a:rPr>
              <a:t>Some parameters are derived, meaning their values are calculated from the values of other parameters. Normally, you shouldn't alter values for derived parameters. But if you do, the value that you specify overrides the calculated value. For example, the default value of the </a:t>
            </a:r>
            <a:r>
              <a:rPr lang="en-US" altLang="en-US" dirty="0">
                <a:latin typeface="Courier New" panose="02070309020205020404" pitchFamily="49" charset="0"/>
                <a:cs typeface="Courier New" panose="02070309020205020404" pitchFamily="49" charset="0"/>
              </a:rPr>
              <a:t>SESSIONS</a:t>
            </a:r>
            <a:r>
              <a:rPr lang="en-US" altLang="en-US" dirty="0">
                <a:latin typeface="Arial" charset="0"/>
              </a:rPr>
              <a:t> parameter is derived from the value of the </a:t>
            </a:r>
            <a:r>
              <a:rPr lang="en-US" altLang="en-US" dirty="0">
                <a:latin typeface="Courier New" panose="02070309020205020404" pitchFamily="49" charset="0"/>
                <a:cs typeface="Courier New" panose="02070309020205020404" pitchFamily="49" charset="0"/>
              </a:rPr>
              <a:t>PROCESSES</a:t>
            </a:r>
            <a:r>
              <a:rPr lang="en-US" altLang="en-US" dirty="0">
                <a:latin typeface="Arial" charset="0"/>
              </a:rPr>
              <a:t> parameter. If the value of </a:t>
            </a:r>
            <a:r>
              <a:rPr lang="en-US" altLang="en-US" dirty="0">
                <a:latin typeface="Courier New" panose="02070309020205020404" pitchFamily="49" charset="0"/>
                <a:cs typeface="Courier New" panose="02070309020205020404" pitchFamily="49" charset="0"/>
              </a:rPr>
              <a:t>PROCESSES</a:t>
            </a:r>
            <a:r>
              <a:rPr lang="en-US" altLang="en-US" dirty="0">
                <a:latin typeface="Arial" charset="0"/>
              </a:rPr>
              <a:t> changes, the default value of </a:t>
            </a:r>
            <a:r>
              <a:rPr lang="en-US" altLang="en-US" dirty="0">
                <a:latin typeface="Courier New" panose="02070309020205020404" pitchFamily="49" charset="0"/>
                <a:cs typeface="Courier New" panose="02070309020205020404" pitchFamily="49" charset="0"/>
              </a:rPr>
              <a:t>SESSIONS</a:t>
            </a:r>
            <a:r>
              <a:rPr lang="en-US" altLang="en-US" dirty="0">
                <a:latin typeface="Arial" charset="0"/>
              </a:rPr>
              <a:t> changes as well, unless you override it with a specified value.</a:t>
            </a:r>
          </a:p>
          <a:p>
            <a:pPr lvl="1"/>
            <a:r>
              <a:rPr lang="en-US" altLang="en-US" b="1" dirty="0">
                <a:latin typeface="Arial" charset="0"/>
              </a:rPr>
              <a:t>Parameter Values That Depend on the OS</a:t>
            </a:r>
          </a:p>
          <a:p>
            <a:pPr lvl="1"/>
            <a:r>
              <a:rPr lang="en-US" altLang="en-US" dirty="0">
                <a:latin typeface="Arial" charset="0"/>
              </a:rPr>
              <a:t>Some parameter values or value ranges depend on the host operating system. For example, the </a:t>
            </a:r>
            <a:r>
              <a:rPr lang="en-US" altLang="en-US" dirty="0">
                <a:latin typeface="Courier New" panose="02070309020205020404" pitchFamily="49" charset="0"/>
                <a:cs typeface="Courier New" panose="02070309020205020404" pitchFamily="49" charset="0"/>
              </a:rPr>
              <a:t>DB_FILE_MULTIBLOCK_READ_COUNT</a:t>
            </a:r>
            <a:r>
              <a:rPr lang="en-US" altLang="en-US" dirty="0">
                <a:latin typeface="Arial" charset="0"/>
              </a:rPr>
              <a:t> parameter specifies the maximum number of blocks that are read in one I/O operation during a sequential scan; this parameter is platform dependent. The size of those blocks, which is set by </a:t>
            </a:r>
            <a:r>
              <a:rPr lang="en-US" altLang="en-US" dirty="0">
                <a:latin typeface="Courier New" panose="02070309020205020404" pitchFamily="49" charset="0"/>
                <a:cs typeface="Courier New" panose="02070309020205020404" pitchFamily="49" charset="0"/>
              </a:rPr>
              <a:t>DB_BLOCK_SIZE</a:t>
            </a:r>
            <a:r>
              <a:rPr lang="en-US" altLang="en-US" dirty="0">
                <a:latin typeface="Arial" charset="0"/>
              </a:rPr>
              <a:t>, has a default value that depends on the operating system.</a:t>
            </a:r>
          </a:p>
        </p:txBody>
      </p:sp>
    </p:spTree>
    <p:extLst>
      <p:ext uri="{BB962C8B-B14F-4D97-AF65-F5344CB8AC3E}">
        <p14:creationId xmlns:p14="http://schemas.microsoft.com/office/powerpoint/2010/main" val="253733392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7 - </a:t>
            </a:r>
            <a:fld id="{C03C4772-8E07-4100-AA85-1FDBBFC15EBC}" type="slidenum">
              <a:rPr lang="en-US" smtClean="0"/>
              <a:t>134</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Arial" charset="0"/>
              </a:rPr>
              <a:t>View</a:t>
            </a:r>
          </a:p>
          <a:p>
            <a:pPr lvl="1" eaLnBrk="1" hangingPunct="1"/>
            <a:r>
              <a:rPr lang="en-US" dirty="0">
                <a:latin typeface="Arial" charset="0"/>
              </a:rPr>
              <a:t>Review the information about the </a:t>
            </a:r>
            <a:r>
              <a:rPr lang="en-US" dirty="0">
                <a:latin typeface="Courier New" panose="02070309020205020404" pitchFamily="49" charset="0"/>
                <a:cs typeface="Courier New" panose="02070309020205020404" pitchFamily="49" charset="0"/>
              </a:rPr>
              <a:t>CONTROL_FILES</a:t>
            </a:r>
            <a:r>
              <a:rPr lang="en-US" dirty="0">
                <a:latin typeface="Arial" charset="0"/>
              </a:rPr>
              <a:t> parameter. </a:t>
            </a:r>
            <a:r>
              <a:rPr lang="en-US" i="1" dirty="0">
                <a:latin typeface="Arial" charset="0"/>
              </a:rPr>
              <a:t>Oracle Database Reference</a:t>
            </a:r>
            <a:r>
              <a:rPr lang="en-US" dirty="0">
                <a:latin typeface="Arial" charset="0"/>
              </a:rPr>
              <a:t> is a good source of information about parameters. In this example, you'll learn the parameter's data type (string), syntax (</a:t>
            </a:r>
            <a:r>
              <a:rPr lang="en-US" dirty="0">
                <a:latin typeface="Courier New" panose="02070309020205020404" pitchFamily="49" charset="0"/>
                <a:cs typeface="Courier New" panose="02070309020205020404" pitchFamily="49" charset="0"/>
              </a:rPr>
              <a:t>CONTROL_FILES</a:t>
            </a:r>
            <a:r>
              <a:rPr lang="en-US" dirty="0">
                <a:latin typeface="Arial" charset="0"/>
              </a:rPr>
              <a:t> = file name, [, file name]...), default value (operating system-dependent), whether its modifiable (no), whether you can modify its value in a PDB (no), its range of values (1 to 8 file names), whether it is a basic parameter (yes), and details for Oracle Real Application Clusters (multiple instances must have the same value).</a:t>
            </a:r>
          </a:p>
        </p:txBody>
      </p:sp>
    </p:spTree>
    <p:extLst>
      <p:ext uri="{BB962C8B-B14F-4D97-AF65-F5344CB8AC3E}">
        <p14:creationId xmlns:p14="http://schemas.microsoft.com/office/powerpoint/2010/main" val="180765309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Using </a:t>
            </a:r>
            <a:r>
              <a:rPr lang="en-US" altLang="en-US" b="1" dirty="0">
                <a:latin typeface="Courier New" panose="02070309020205020404" pitchFamily="49" charset="0"/>
                <a:cs typeface="Courier New" panose="02070309020205020404" pitchFamily="49" charset="0"/>
              </a:rPr>
              <a:t>ALTER</a:t>
            </a:r>
            <a:r>
              <a:rPr lang="en-US" altLang="en-US" b="1" dirty="0">
                <a:latin typeface="Arial" charset="0"/>
              </a:rPr>
              <a:t> </a:t>
            </a:r>
            <a:r>
              <a:rPr lang="en-US" altLang="en-US" b="1" dirty="0">
                <a:latin typeface="Courier New" panose="02070309020205020404" pitchFamily="49" charset="0"/>
                <a:cs typeface="Courier New" panose="02070309020205020404" pitchFamily="49" charset="0"/>
              </a:rPr>
              <a:t>SESSION</a:t>
            </a:r>
            <a:r>
              <a:rPr lang="en-US" altLang="en-US" b="1" dirty="0">
                <a:latin typeface="Arial" charset="0"/>
              </a:rPr>
              <a:t> or </a:t>
            </a:r>
            <a:r>
              <a:rPr lang="en-US" altLang="en-US" b="1" dirty="0">
                <a:latin typeface="Courier New" panose="02070309020205020404" pitchFamily="49" charset="0"/>
                <a:cs typeface="Courier New" panose="02070309020205020404" pitchFamily="49" charset="0"/>
              </a:rPr>
              <a:t>ALTER</a:t>
            </a:r>
            <a:r>
              <a:rPr lang="en-US" altLang="en-US" b="1" dirty="0">
                <a:latin typeface="Arial" charset="0"/>
              </a:rPr>
              <a:t> </a:t>
            </a:r>
            <a:r>
              <a:rPr lang="en-US" altLang="en-US" b="1" dirty="0">
                <a:latin typeface="Courier New" panose="02070309020205020404" pitchFamily="49" charset="0"/>
                <a:cs typeface="Courier New" panose="02070309020205020404" pitchFamily="49" charset="0"/>
              </a:rPr>
              <a:t>SYSTEM</a:t>
            </a:r>
            <a:r>
              <a:rPr lang="en-US" altLang="en-US" b="1" dirty="0">
                <a:latin typeface="Arial" charset="0"/>
              </a:rPr>
              <a:t> Commands</a:t>
            </a:r>
          </a:p>
          <a:p>
            <a:pPr lvl="1"/>
            <a:r>
              <a:rPr lang="en-US" altLang="en-US" dirty="0">
                <a:latin typeface="Arial" charset="0"/>
              </a:rPr>
              <a:t>You modify parameters because you want to set capacity limits or improve performance. You can use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SESSION</a:t>
            </a:r>
            <a:r>
              <a:rPr lang="en-US" altLang="en-US" dirty="0">
                <a:latin typeface="Arial" charset="0"/>
              </a:rPr>
              <a:t> or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SYSTEM</a:t>
            </a:r>
            <a:r>
              <a:rPr lang="en-US" altLang="en-US" dirty="0">
                <a:latin typeface="Arial" charset="0"/>
              </a:rPr>
              <a:t> commands in SQL*Plus to modify parameters. In your own environment, you'll likely only modify the basic initialization parameters to keep your database running with good performance. You can also use EM Express to modify parameters.</a:t>
            </a:r>
          </a:p>
          <a:p>
            <a:pPr lvl="1"/>
            <a:r>
              <a:rPr lang="en-US" altLang="en-US" dirty="0">
                <a:latin typeface="Arial" charset="0"/>
              </a:rPr>
              <a:t>Increasing the values of parameters may improve your system’s performance, but increasing most parameters also increases the SGA size. A larger SGA can improve database performance up to a point. An SGA that is too large can degrade performance if it is swapped in and out of memory. You should set operating system parameters that control virtual memory working areas with the SGA size in mind. The operating system configuration can also limit the maximum size of the SGA.</a:t>
            </a:r>
          </a:p>
          <a:p>
            <a:pPr lvl="1"/>
            <a:r>
              <a:rPr lang="en-US" altLang="en-US" dirty="0">
                <a:latin typeface="Arial" charset="0"/>
              </a:rPr>
              <a:t>Before modifying a parameter, you should query the </a:t>
            </a:r>
            <a:r>
              <a:rPr lang="en-US" altLang="en-US" dirty="0">
                <a:latin typeface="Courier New" panose="02070309020205020404" pitchFamily="49" charset="0"/>
                <a:cs typeface="Courier New" panose="02070309020205020404" pitchFamily="49" charset="0"/>
              </a:rPr>
              <a:t>V$PARAMETER</a:t>
            </a:r>
            <a:r>
              <a:rPr lang="en-US" altLang="en-US" dirty="0">
                <a:latin typeface="Arial" charset="0"/>
              </a:rPr>
              <a:t> view to learn about how you can modify a parameter.</a:t>
            </a:r>
          </a:p>
          <a:p>
            <a:pPr lvl="2"/>
            <a:r>
              <a:rPr lang="en-US" altLang="en-US" dirty="0">
                <a:latin typeface="Arial" charset="0"/>
              </a:rPr>
              <a:t>The </a:t>
            </a:r>
            <a:r>
              <a:rPr lang="en-US" altLang="en-US" dirty="0">
                <a:latin typeface="Courier New" panose="02070309020205020404" pitchFamily="49" charset="0"/>
                <a:cs typeface="Courier New" panose="02070309020205020404" pitchFamily="49" charset="0"/>
              </a:rPr>
              <a:t>ISSES_MODIFIABLE</a:t>
            </a:r>
            <a:r>
              <a:rPr lang="en-US" altLang="en-US" dirty="0">
                <a:latin typeface="Arial" charset="0"/>
              </a:rPr>
              <a:t> column value tells you whether you can change the parameter for your current session (</a:t>
            </a:r>
            <a:r>
              <a:rPr lang="en-US" altLang="en-US" dirty="0">
                <a:latin typeface="Courier New" panose="02070309020205020404" pitchFamily="49" charset="0"/>
                <a:cs typeface="Courier New" panose="02070309020205020404" pitchFamily="49" charset="0"/>
              </a:rPr>
              <a:t>TRUE</a:t>
            </a:r>
            <a:r>
              <a:rPr lang="en-US" altLang="en-US" dirty="0">
                <a:latin typeface="Arial" charset="0"/>
              </a:rPr>
              <a:t>) or not (</a:t>
            </a:r>
            <a:r>
              <a:rPr lang="en-US" altLang="en-US" dirty="0">
                <a:latin typeface="Courier New" panose="02070309020205020404" pitchFamily="49" charset="0"/>
                <a:cs typeface="Courier New" panose="02070309020205020404" pitchFamily="49" charset="0"/>
              </a:rPr>
              <a:t>FALSE</a:t>
            </a:r>
            <a:r>
              <a:rPr lang="en-US" altLang="en-US" dirty="0">
                <a:latin typeface="Arial" charset="0"/>
              </a:rPr>
              <a:t>) by using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SESSION</a:t>
            </a:r>
            <a:r>
              <a:rPr lang="en-US" altLang="en-US" dirty="0">
                <a:latin typeface="Arial" charset="0"/>
              </a:rPr>
              <a:t> command. You can change some parameters at the session level, but not all. Changes are applied to your current session immediately (dynamically) and expire when you end your session. Parameters with a value of </a:t>
            </a:r>
            <a:r>
              <a:rPr lang="en-US" altLang="en-US" dirty="0">
                <a:latin typeface="Courier New" panose="02070309020205020404" pitchFamily="49" charset="0"/>
                <a:cs typeface="Courier New" panose="02070309020205020404" pitchFamily="49" charset="0"/>
              </a:rPr>
              <a:t>TRUE</a:t>
            </a:r>
            <a:r>
              <a:rPr lang="en-US" altLang="en-US" dirty="0">
                <a:latin typeface="Arial" charset="0"/>
              </a:rPr>
              <a:t> are referred to as session-level parameters. </a:t>
            </a:r>
          </a:p>
          <a:p>
            <a:pPr marL="304746" lvl="2" indent="0">
              <a:buNone/>
            </a:pPr>
            <a:r>
              <a:rPr lang="en-US" altLang="en-US" dirty="0">
                <a:latin typeface="Arial" charset="0"/>
              </a:rPr>
              <a:t>	Example: </a:t>
            </a:r>
            <a:r>
              <a:rPr lang="en-US" altLang="en-US" dirty="0">
                <a:latin typeface="Courier New" panose="02070309020205020404" pitchFamily="49" charset="0"/>
                <a:cs typeface="Courier New" panose="02070309020205020404" pitchFamily="49" charset="0"/>
              </a:rPr>
              <a:t>SQL&gt; ALTER SESSION SET NLS_DATE_FORMAT ='mon dd yyyy';</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7 - </a:t>
            </a:r>
            <a:fld id="{389D1703-8B24-4276-B44E-8E81EC7B6A9C}" type="slidenum">
              <a:rPr lang="en-US" smtClean="0"/>
              <a:t>135</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40015014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7 - </a:t>
            </a:r>
            <a:fld id="{59B2DA7E-1820-43D1-9EDC-6740876F4B30}" type="slidenum">
              <a:rPr lang="en-US" smtClean="0"/>
              <a:t>136</a:t>
            </a:fld>
            <a:endParaRPr lang="en-US" dirty="0"/>
          </a:p>
        </p:txBody>
      </p:sp>
      <p:sp>
        <p:nvSpPr>
          <p:cNvPr id="5" name="Notes Placeholder 4"/>
          <p:cNvSpPr>
            <a:spLocks noGrp="1"/>
          </p:cNvSpPr>
          <p:nvPr>
            <p:ph type="body" idx="1"/>
          </p:nvPr>
        </p:nvSpPr>
        <p:spPr>
          <a:xfrm>
            <a:off x="292608" y="450056"/>
            <a:ext cx="6400800" cy="8191024"/>
          </a:xfrm>
        </p:spPr>
        <p:txBody>
          <a:bodyPr/>
          <a:lstStyle/>
          <a:p>
            <a:pPr lvl="2" eaLnBrk="1" hangingPunct="1"/>
            <a:r>
              <a:rPr lang="en-US" dirty="0">
                <a:latin typeface="Arial" charset="0"/>
              </a:rPr>
              <a:t>The </a:t>
            </a:r>
            <a:r>
              <a:rPr lang="en-US" dirty="0">
                <a:latin typeface="Courier New" panose="02070309020205020404" pitchFamily="49" charset="0"/>
                <a:cs typeface="Courier New" panose="02070309020205020404" pitchFamily="49" charset="0"/>
              </a:rPr>
              <a:t>ISSYS_MODIFIABLE</a:t>
            </a:r>
            <a:r>
              <a:rPr lang="en-US" dirty="0">
                <a:latin typeface="Arial" charset="0"/>
              </a:rPr>
              <a:t> column value tells you when a system-level change to the parameter, made by using the </a:t>
            </a:r>
            <a:r>
              <a:rPr lang="en-US" dirty="0">
                <a:latin typeface="Courier New" panose="02070309020205020404" pitchFamily="49" charset="0"/>
                <a:cs typeface="Courier New" panose="02070309020205020404" pitchFamily="49" charset="0"/>
              </a:rPr>
              <a:t>ALTER</a:t>
            </a:r>
            <a:r>
              <a:rPr lang="en-US" dirty="0">
                <a:latin typeface="Arial" charset="0"/>
              </a:rPr>
              <a:t> </a:t>
            </a:r>
            <a:r>
              <a:rPr lang="en-US" dirty="0">
                <a:latin typeface="Courier New" panose="02070309020205020404" pitchFamily="49" charset="0"/>
                <a:cs typeface="Courier New" panose="02070309020205020404" pitchFamily="49" charset="0"/>
              </a:rPr>
              <a:t>SYSTEM</a:t>
            </a:r>
            <a:r>
              <a:rPr lang="en-US" dirty="0">
                <a:latin typeface="Arial" charset="0"/>
              </a:rPr>
              <a:t> command, takes effect.</a:t>
            </a:r>
          </a:p>
          <a:p>
            <a:pPr lvl="3" eaLnBrk="1" hangingPunct="1"/>
            <a:r>
              <a:rPr lang="en-US" dirty="0">
                <a:latin typeface="Courier New" panose="02070309020205020404" pitchFamily="49" charset="0"/>
                <a:cs typeface="Courier New" panose="02070309020205020404" pitchFamily="49" charset="0"/>
              </a:rPr>
              <a:t>IMMEDIATE</a:t>
            </a:r>
            <a:r>
              <a:rPr lang="en-US" dirty="0">
                <a:latin typeface="Arial" charset="0"/>
              </a:rPr>
              <a:t> means the change will take effect immediately and be applied to all current sessions.</a:t>
            </a:r>
          </a:p>
          <a:p>
            <a:pPr lvl="3" eaLnBrk="1" hangingPunct="1"/>
            <a:r>
              <a:rPr lang="en-US" dirty="0">
                <a:latin typeface="Courier New" panose="02070309020205020404" pitchFamily="49" charset="0"/>
                <a:cs typeface="Courier New" panose="02070309020205020404" pitchFamily="49" charset="0"/>
              </a:rPr>
              <a:t>DEFFERED</a:t>
            </a:r>
            <a:r>
              <a:rPr lang="en-US" dirty="0">
                <a:latin typeface="Arial" charset="0"/>
              </a:rPr>
              <a:t> means the change will take effect in subsequent sessions.</a:t>
            </a:r>
          </a:p>
          <a:p>
            <a:pPr lvl="3" eaLnBrk="1" hangingPunct="1"/>
            <a:r>
              <a:rPr lang="en-US" dirty="0">
                <a:latin typeface="Courier New" panose="02070309020205020404" pitchFamily="49" charset="0"/>
                <a:cs typeface="Courier New" panose="02070309020205020404" pitchFamily="49" charset="0"/>
              </a:rPr>
              <a:t>FALSE</a:t>
            </a:r>
            <a:r>
              <a:rPr lang="en-US" dirty="0">
                <a:latin typeface="Arial" charset="0"/>
              </a:rPr>
              <a:t> means the change will take effect in subsequent instances.</a:t>
            </a:r>
          </a:p>
          <a:p>
            <a:pPr marL="304746" lvl="2" indent="0" eaLnBrk="1" hangingPunct="1">
              <a:buNone/>
            </a:pPr>
            <a:r>
              <a:rPr lang="en-US" dirty="0">
                <a:latin typeface="Arial" charset="0"/>
              </a:rPr>
              <a:t>	You can change all parameters at the system level by using the </a:t>
            </a:r>
            <a:r>
              <a:rPr lang="en-US" dirty="0">
                <a:latin typeface="Courier New" panose="02070309020205020404" pitchFamily="49" charset="0"/>
                <a:cs typeface="Courier New" panose="02070309020205020404" pitchFamily="49" charset="0"/>
              </a:rPr>
              <a:t>ALTER</a:t>
            </a:r>
            <a:r>
              <a:rPr lang="en-US" dirty="0">
                <a:latin typeface="Arial" charset="0"/>
              </a:rPr>
              <a:t> </a:t>
            </a:r>
            <a:r>
              <a:rPr lang="en-US" dirty="0">
                <a:latin typeface="Courier New" panose="02070309020205020404" pitchFamily="49" charset="0"/>
                <a:cs typeface="Courier New" panose="02070309020205020404" pitchFamily="49" charset="0"/>
              </a:rPr>
              <a:t>SYSTEM</a:t>
            </a:r>
            <a:r>
              <a:rPr lang="en-US" dirty="0">
                <a:latin typeface="Arial" charset="0"/>
              </a:rPr>
              <a:t> 	command, and the change is applied to all sessions.</a:t>
            </a:r>
          </a:p>
          <a:p>
            <a:pPr marL="304746" lvl="2" indent="0" eaLnBrk="1" hangingPunct="1">
              <a:buNone/>
            </a:pPr>
            <a:r>
              <a:rPr lang="en-US" dirty="0">
                <a:latin typeface="Arial" charset="0"/>
              </a:rPr>
              <a:t>	Parameters with a value of </a:t>
            </a:r>
            <a:r>
              <a:rPr lang="en-US" dirty="0">
                <a:latin typeface="Courier New" panose="02070309020205020404" pitchFamily="49" charset="0"/>
                <a:cs typeface="Courier New" panose="02070309020205020404" pitchFamily="49" charset="0"/>
              </a:rPr>
              <a:t>FALSE</a:t>
            </a:r>
            <a:r>
              <a:rPr lang="en-US" dirty="0">
                <a:latin typeface="Arial" charset="0"/>
              </a:rPr>
              <a:t> are referred to as static parameters. For static 	parameters, you need to shut down and restart the database instance to implement the 	change. Also, the database instance must have been started with an SPFILE.</a:t>
            </a:r>
          </a:p>
          <a:p>
            <a:pPr marL="304746" lvl="2" indent="0" eaLnBrk="1" hangingPunct="1">
              <a:buNone/>
            </a:pPr>
            <a:r>
              <a:rPr lang="en-US" dirty="0">
                <a:latin typeface="Arial" charset="0"/>
              </a:rPr>
              <a:t>	Example: </a:t>
            </a:r>
            <a:r>
              <a:rPr lang="en-US" dirty="0">
                <a:latin typeface="Courier New" panose="02070309020205020404" pitchFamily="49" charset="0"/>
                <a:cs typeface="Courier New" panose="02070309020205020404" pitchFamily="49" charset="0"/>
              </a:rPr>
              <a:t>SQL&gt; ALTER SYSTEM SET SEC_MAX_FAILED_LOGIN_ATTEMPTS=2 	SCOPE=SPFILE;</a:t>
            </a:r>
            <a:r>
              <a:rPr lang="en-US" dirty="0">
                <a:latin typeface="Arial" charset="0"/>
              </a:rPr>
              <a:t>  </a:t>
            </a:r>
          </a:p>
          <a:p>
            <a:pPr lvl="2" eaLnBrk="1" hangingPunct="1"/>
            <a:r>
              <a:rPr lang="en-US" dirty="0">
                <a:latin typeface="Arial" charset="0"/>
              </a:rPr>
              <a:t>The </a:t>
            </a:r>
            <a:r>
              <a:rPr lang="en-US" dirty="0">
                <a:latin typeface="Courier New" panose="02070309020205020404" pitchFamily="49" charset="0"/>
                <a:cs typeface="Courier New" panose="02070309020205020404" pitchFamily="49" charset="0"/>
              </a:rPr>
              <a:t>ISPDB_MODIFIABLE</a:t>
            </a:r>
            <a:r>
              <a:rPr lang="en-US" dirty="0">
                <a:latin typeface="Arial" charset="0"/>
              </a:rPr>
              <a:t> column value tells you whether you can (</a:t>
            </a:r>
            <a:r>
              <a:rPr lang="en-US" dirty="0">
                <a:latin typeface="Courier New" panose="02070309020205020404" pitchFamily="49" charset="0"/>
                <a:cs typeface="Courier New" panose="02070309020205020404" pitchFamily="49" charset="0"/>
              </a:rPr>
              <a:t>TRUE</a:t>
            </a:r>
            <a:r>
              <a:rPr lang="en-US" dirty="0">
                <a:latin typeface="Arial" charset="0"/>
              </a:rPr>
              <a:t>) or can't (</a:t>
            </a:r>
            <a:r>
              <a:rPr lang="en-US" dirty="0">
                <a:latin typeface="Courier New" panose="02070309020205020404" pitchFamily="49" charset="0"/>
                <a:cs typeface="Courier New" panose="02070309020205020404" pitchFamily="49" charset="0"/>
              </a:rPr>
              <a:t>FALSE</a:t>
            </a:r>
            <a:r>
              <a:rPr lang="en-US" dirty="0">
                <a:latin typeface="Arial" charset="0"/>
              </a:rPr>
              <a:t>) modify the parameter inside a PDB. In a non-CDB, the value of this column is </a:t>
            </a:r>
            <a:r>
              <a:rPr lang="en-US" dirty="0">
                <a:latin typeface="Courier New" panose="02070309020205020404" pitchFamily="49" charset="0"/>
                <a:cs typeface="Courier New" panose="02070309020205020404" pitchFamily="49" charset="0"/>
              </a:rPr>
              <a:t>NULL</a:t>
            </a:r>
            <a:r>
              <a:rPr lang="en-US" dirty="0">
                <a:latin typeface="Arial" charset="0"/>
              </a:rPr>
              <a:t>.</a:t>
            </a:r>
          </a:p>
          <a:p>
            <a:pPr lvl="1" eaLnBrk="1" hangingPunct="1"/>
            <a:r>
              <a:rPr lang="en-US" b="1" dirty="0">
                <a:latin typeface="Arial" charset="0"/>
              </a:rPr>
              <a:t>Setting the Scope in the </a:t>
            </a:r>
            <a:r>
              <a:rPr lang="en-US" b="1" dirty="0">
                <a:latin typeface="Courier New" panose="02070309020205020404" pitchFamily="49" charset="0"/>
                <a:cs typeface="Courier New" panose="02070309020205020404" pitchFamily="49" charset="0"/>
              </a:rPr>
              <a:t>ALTER</a:t>
            </a:r>
            <a:r>
              <a:rPr lang="en-US" b="1" dirty="0">
                <a:latin typeface="Arial" charset="0"/>
              </a:rPr>
              <a:t> </a:t>
            </a:r>
            <a:r>
              <a:rPr lang="en-US" b="1" dirty="0">
                <a:latin typeface="Courier New" panose="02070309020205020404" pitchFamily="49" charset="0"/>
                <a:cs typeface="Courier New" panose="02070309020205020404" pitchFamily="49" charset="0"/>
              </a:rPr>
              <a:t>SYSTEM</a:t>
            </a:r>
            <a:r>
              <a:rPr lang="en-US" b="1" dirty="0">
                <a:latin typeface="Arial" charset="0"/>
              </a:rPr>
              <a:t> Command</a:t>
            </a:r>
          </a:p>
          <a:p>
            <a:pPr lvl="1" eaLnBrk="1" hangingPunct="1"/>
            <a:r>
              <a:rPr lang="en-US" dirty="0">
                <a:latin typeface="Arial" charset="0"/>
              </a:rPr>
              <a:t>Use the </a:t>
            </a:r>
            <a:r>
              <a:rPr lang="en-US" dirty="0">
                <a:latin typeface="Courier New" panose="02070309020205020404" pitchFamily="49" charset="0"/>
                <a:cs typeface="Courier New" panose="02070309020205020404" pitchFamily="49" charset="0"/>
              </a:rPr>
              <a:t>SCOPE</a:t>
            </a:r>
            <a:r>
              <a:rPr lang="en-US" dirty="0">
                <a:latin typeface="Arial" charset="0"/>
              </a:rPr>
              <a:t> clause with the </a:t>
            </a:r>
            <a:r>
              <a:rPr lang="en-US" dirty="0">
                <a:latin typeface="Courier New" panose="02070309020205020404" pitchFamily="49" charset="0"/>
                <a:cs typeface="Courier New" panose="02070309020205020404" pitchFamily="49" charset="0"/>
              </a:rPr>
              <a:t>ALTER</a:t>
            </a:r>
            <a:r>
              <a:rPr lang="en-US" dirty="0">
                <a:latin typeface="Arial" charset="0"/>
              </a:rPr>
              <a:t> </a:t>
            </a:r>
            <a:r>
              <a:rPr lang="en-US" dirty="0">
                <a:latin typeface="Courier New" panose="02070309020205020404" pitchFamily="49" charset="0"/>
                <a:cs typeface="Courier New" panose="02070309020205020404" pitchFamily="49" charset="0"/>
              </a:rPr>
              <a:t>SYSTEM</a:t>
            </a:r>
            <a:r>
              <a:rPr lang="en-US" dirty="0">
                <a:latin typeface="Arial" charset="0"/>
              </a:rPr>
              <a:t> command to tell the system where to update the system-level parameter. This location dictates how long the change will stay in effect. Scope also depends on whether you started the database instance by using a PFILE or an SPFILE. Scope can have the following values:</a:t>
            </a:r>
          </a:p>
          <a:p>
            <a:pPr lvl="2" eaLnBrk="1" hangingPunct="1"/>
            <a:r>
              <a:rPr lang="en-US" dirty="0">
                <a:latin typeface="Courier New" panose="02070309020205020404" pitchFamily="49" charset="0"/>
                <a:cs typeface="Courier New" panose="02070309020205020404" pitchFamily="49" charset="0"/>
              </a:rPr>
              <a:t>MEMORY</a:t>
            </a:r>
            <a:r>
              <a:rPr lang="en-US" dirty="0">
                <a:latin typeface="Arial" charset="0"/>
              </a:rPr>
              <a:t>: This value tells the system to make the parameter change in memory only. The change will take effect immediately, but not persist in subsequent sessions. If you started the database instance by using a PFILE, then this is the only scope you can specify. This specification is not allowed for static parameters.</a:t>
            </a:r>
          </a:p>
          <a:p>
            <a:pPr lvl="2" eaLnBrk="1" hangingPunct="1"/>
            <a:r>
              <a:rPr lang="en-US" dirty="0">
                <a:latin typeface="Courier New" panose="02070309020205020404" pitchFamily="49" charset="0"/>
                <a:cs typeface="Courier New" panose="02070309020205020404" pitchFamily="49" charset="0"/>
              </a:rPr>
              <a:t>SPFILE</a:t>
            </a:r>
            <a:r>
              <a:rPr lang="en-US" dirty="0">
                <a:latin typeface="Arial" charset="0"/>
              </a:rPr>
              <a:t>: This value tells the system to make the parameter change in the SPFILE only. The change will take effect immediately and persist after you restart the database instance. This is the only scope allowed for static parameters.</a:t>
            </a:r>
          </a:p>
          <a:p>
            <a:pPr lvl="2" eaLnBrk="1" hangingPunct="1"/>
            <a:r>
              <a:rPr lang="en-US" dirty="0">
                <a:latin typeface="Courier New" panose="02070309020205020404" pitchFamily="49" charset="0"/>
                <a:cs typeface="Courier New" panose="02070309020205020404" pitchFamily="49" charset="0"/>
              </a:rPr>
              <a:t>BOTH</a:t>
            </a:r>
            <a:r>
              <a:rPr lang="en-US" dirty="0">
                <a:latin typeface="Arial" charset="0"/>
              </a:rPr>
              <a:t>: This value tells the system to make the parameter change in both memory and in the SPFILE. The change will take effect immediately and persist after you restart the database instance. If you started the database instance by using an SPFILE, then </a:t>
            </a:r>
            <a:r>
              <a:rPr lang="en-US" dirty="0">
                <a:latin typeface="Courier New" panose="02070309020205020404" pitchFamily="49" charset="0"/>
                <a:cs typeface="Courier New" panose="02070309020205020404" pitchFamily="49" charset="0"/>
              </a:rPr>
              <a:t>BOTH</a:t>
            </a:r>
            <a:r>
              <a:rPr lang="en-US" dirty="0">
                <a:latin typeface="Arial" charset="0"/>
              </a:rPr>
              <a:t> is the default.</a:t>
            </a:r>
          </a:p>
          <a:p>
            <a:pPr lvl="1" eaLnBrk="1" hangingPunct="1"/>
            <a:r>
              <a:rPr lang="en-US" b="1" dirty="0">
                <a:latin typeface="Arial" charset="0"/>
              </a:rPr>
              <a:t>Using the </a:t>
            </a:r>
            <a:r>
              <a:rPr lang="en-US" b="1" dirty="0">
                <a:latin typeface="Courier New" panose="02070309020205020404" pitchFamily="49" charset="0"/>
                <a:cs typeface="Courier New" panose="02070309020205020404" pitchFamily="49" charset="0"/>
              </a:rPr>
              <a:t>DEFERRED</a:t>
            </a:r>
            <a:r>
              <a:rPr lang="en-US" b="1" dirty="0">
                <a:latin typeface="Arial" charset="0"/>
              </a:rPr>
              <a:t> Keyword</a:t>
            </a:r>
          </a:p>
          <a:p>
            <a:pPr lvl="1" eaLnBrk="1" hangingPunct="1"/>
            <a:r>
              <a:rPr lang="en-US" dirty="0">
                <a:latin typeface="Arial" charset="0"/>
              </a:rPr>
              <a:t>The </a:t>
            </a:r>
            <a:r>
              <a:rPr lang="en-US" dirty="0">
                <a:latin typeface="Courier New" panose="02070309020205020404" pitchFamily="49" charset="0"/>
                <a:cs typeface="Courier New" panose="02070309020205020404" pitchFamily="49" charset="0"/>
              </a:rPr>
              <a:t>DEFFERED</a:t>
            </a:r>
            <a:r>
              <a:rPr lang="en-US" dirty="0">
                <a:latin typeface="Arial" charset="0"/>
              </a:rPr>
              <a:t> keyword tells the system to make the parameter change effective only for future sessions. You must specify </a:t>
            </a:r>
            <a:r>
              <a:rPr lang="en-US" dirty="0">
                <a:latin typeface="Courier New" panose="02070309020205020404" pitchFamily="49" charset="0"/>
                <a:cs typeface="Courier New" panose="02070309020205020404" pitchFamily="49" charset="0"/>
              </a:rPr>
              <a:t>DEFERRED</a:t>
            </a:r>
            <a:r>
              <a:rPr lang="en-US" dirty="0">
                <a:latin typeface="Arial" charset="0"/>
              </a:rPr>
              <a:t> in the </a:t>
            </a:r>
            <a:r>
              <a:rPr lang="en-US" dirty="0">
                <a:latin typeface="Courier New" panose="02070309020205020404" pitchFamily="49" charset="0"/>
                <a:cs typeface="Courier New" panose="02070309020205020404" pitchFamily="49" charset="0"/>
              </a:rPr>
              <a:t>ALTER</a:t>
            </a:r>
            <a:r>
              <a:rPr lang="en-US" dirty="0">
                <a:latin typeface="Arial" charset="0"/>
              </a:rPr>
              <a:t> </a:t>
            </a:r>
            <a:r>
              <a:rPr lang="en-US" dirty="0">
                <a:latin typeface="Courier New" panose="02070309020205020404" pitchFamily="49" charset="0"/>
                <a:cs typeface="Courier New" panose="02070309020205020404" pitchFamily="49" charset="0"/>
              </a:rPr>
              <a:t>SYSTEM</a:t>
            </a:r>
            <a:r>
              <a:rPr lang="en-US" dirty="0">
                <a:latin typeface="Arial" charset="0"/>
              </a:rPr>
              <a:t> command if the value of the </a:t>
            </a:r>
            <a:r>
              <a:rPr lang="en-US" dirty="0">
                <a:latin typeface="Courier New" panose="02070309020205020404" pitchFamily="49" charset="0"/>
                <a:cs typeface="Courier New" panose="02070309020205020404" pitchFamily="49" charset="0"/>
              </a:rPr>
              <a:t>ISSYS_MODIFIABLE</a:t>
            </a:r>
            <a:r>
              <a:rPr lang="en-US" dirty="0">
                <a:latin typeface="Arial" charset="0"/>
              </a:rPr>
              <a:t> column is </a:t>
            </a:r>
            <a:r>
              <a:rPr lang="en-US" dirty="0">
                <a:latin typeface="Courier New" panose="02070309020205020404" pitchFamily="49" charset="0"/>
                <a:cs typeface="Courier New" panose="02070309020205020404" pitchFamily="49" charset="0"/>
              </a:rPr>
              <a:t>DEFERRED</a:t>
            </a:r>
            <a:r>
              <a:rPr lang="en-US" dirty="0">
                <a:latin typeface="Arial" charset="0"/>
              </a:rPr>
              <a:t>. If the value of that column is </a:t>
            </a:r>
            <a:r>
              <a:rPr lang="en-US" dirty="0">
                <a:latin typeface="Courier New" panose="02070309020205020404" pitchFamily="49" charset="0"/>
                <a:cs typeface="Courier New" panose="02070309020205020404" pitchFamily="49" charset="0"/>
              </a:rPr>
              <a:t>IMMEDIATE</a:t>
            </a:r>
            <a:r>
              <a:rPr lang="en-US" dirty="0">
                <a:latin typeface="Arial" charset="0"/>
              </a:rPr>
              <a:t>, then the </a:t>
            </a:r>
            <a:r>
              <a:rPr lang="en-US" dirty="0">
                <a:latin typeface="Courier New" panose="02070309020205020404" pitchFamily="49" charset="0"/>
                <a:cs typeface="Courier New" panose="02070309020205020404" pitchFamily="49" charset="0"/>
              </a:rPr>
              <a:t>DEFERRED</a:t>
            </a:r>
            <a:r>
              <a:rPr lang="en-US" dirty="0">
                <a:latin typeface="Arial" charset="0"/>
              </a:rPr>
              <a:t> keyword is optional. If the value of that column is </a:t>
            </a:r>
            <a:r>
              <a:rPr lang="en-US" dirty="0">
                <a:latin typeface="Courier New" panose="02070309020205020404" pitchFamily="49" charset="0"/>
                <a:cs typeface="Courier New" panose="02070309020205020404" pitchFamily="49" charset="0"/>
              </a:rPr>
              <a:t>FALSE</a:t>
            </a:r>
            <a:r>
              <a:rPr lang="en-US" dirty="0">
                <a:latin typeface="Arial" charset="0"/>
              </a:rPr>
              <a:t>, then you cannot specify </a:t>
            </a:r>
            <a:r>
              <a:rPr lang="en-US" dirty="0">
                <a:latin typeface="Courier New" panose="02070309020205020404" pitchFamily="49" charset="0"/>
                <a:cs typeface="Courier New" panose="02070309020205020404" pitchFamily="49" charset="0"/>
              </a:rPr>
              <a:t>DEFERRED</a:t>
            </a:r>
            <a:r>
              <a:rPr lang="en-US" dirty="0">
                <a:latin typeface="Arial" charset="0"/>
              </a:rPr>
              <a:t> in the </a:t>
            </a:r>
            <a:r>
              <a:rPr lang="en-US" dirty="0">
                <a:latin typeface="Courier New" panose="02070309020205020404" pitchFamily="49" charset="0"/>
                <a:cs typeface="Courier New" panose="02070309020205020404" pitchFamily="49" charset="0"/>
              </a:rPr>
              <a:t>ALTER</a:t>
            </a:r>
            <a:r>
              <a:rPr lang="en-US" dirty="0">
                <a:latin typeface="Arial" charset="0"/>
              </a:rPr>
              <a:t> </a:t>
            </a:r>
            <a:r>
              <a:rPr lang="en-US" dirty="0">
                <a:latin typeface="Courier New" panose="02070309020205020404" pitchFamily="49" charset="0"/>
                <a:cs typeface="Courier New" panose="02070309020205020404" pitchFamily="49" charset="0"/>
              </a:rPr>
              <a:t>SYSTEM</a:t>
            </a:r>
            <a:r>
              <a:rPr lang="en-US" dirty="0">
                <a:latin typeface="Arial" charset="0"/>
              </a:rPr>
              <a:t> statement.</a:t>
            </a:r>
          </a:p>
        </p:txBody>
      </p:sp>
    </p:spTree>
    <p:extLst>
      <p:ext uri="{BB962C8B-B14F-4D97-AF65-F5344CB8AC3E}">
        <p14:creationId xmlns:p14="http://schemas.microsoft.com/office/powerpoint/2010/main" val="103814425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Issuing the </a:t>
            </a:r>
            <a:r>
              <a:rPr lang="en-US" altLang="en-US" b="1" dirty="0">
                <a:latin typeface="Courier New" panose="02070309020205020404" pitchFamily="49" charset="0"/>
                <a:cs typeface="Courier New" panose="02070309020205020404" pitchFamily="49" charset="0"/>
              </a:rPr>
              <a:t>SHOW</a:t>
            </a:r>
            <a:r>
              <a:rPr lang="en-US" altLang="en-US" b="1" dirty="0">
                <a:latin typeface="Arial" charset="0"/>
              </a:rPr>
              <a:t> </a:t>
            </a:r>
            <a:r>
              <a:rPr lang="en-US" altLang="en-US" b="1" dirty="0">
                <a:latin typeface="Courier New" panose="02070309020205020404" pitchFamily="49" charset="0"/>
                <a:cs typeface="Courier New" panose="02070309020205020404" pitchFamily="49" charset="0"/>
              </a:rPr>
              <a:t>PARAMETER</a:t>
            </a:r>
            <a:r>
              <a:rPr lang="en-US" altLang="en-US" b="1" dirty="0">
                <a:latin typeface="Arial" charset="0"/>
              </a:rPr>
              <a:t> Command</a:t>
            </a:r>
          </a:p>
          <a:p>
            <a:pPr lvl="1"/>
            <a:r>
              <a:rPr lang="en-US" altLang="en-US" dirty="0">
                <a:latin typeface="Arial" charset="0"/>
              </a:rPr>
              <a:t>You can issue the </a:t>
            </a:r>
            <a:r>
              <a:rPr lang="en-US" altLang="en-US" dirty="0">
                <a:latin typeface="Courier New" panose="02070309020205020404" pitchFamily="49" charset="0"/>
                <a:cs typeface="Courier New" panose="02070309020205020404" pitchFamily="49" charset="0"/>
              </a:rPr>
              <a:t>SHOW</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PARAMETER</a:t>
            </a:r>
            <a:r>
              <a:rPr lang="en-US" altLang="en-US" dirty="0">
                <a:latin typeface="Arial" charset="0"/>
              </a:rPr>
              <a:t> command in SQL*Plus to view information about an initialization parameter (for example, view a parameter's data type and default value). For instance, the following </a:t>
            </a:r>
            <a:r>
              <a:rPr lang="en-US" altLang="en-US" dirty="0">
                <a:latin typeface="Courier New" panose="02070309020205020404" pitchFamily="49" charset="0"/>
                <a:cs typeface="Courier New" panose="02070309020205020404" pitchFamily="49" charset="0"/>
              </a:rPr>
              <a:t>SHOW</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PARAMETER</a:t>
            </a:r>
            <a:r>
              <a:rPr lang="en-US" altLang="en-US" dirty="0">
                <a:latin typeface="Arial" charset="0"/>
              </a:rPr>
              <a:t> command returns information about parameters whose names contain the word “para.”</a:t>
            </a:r>
          </a:p>
          <a:p>
            <a:pPr lvl="1"/>
            <a:r>
              <a:rPr lang="en-US" altLang="en-US" dirty="0">
                <a:latin typeface="Courier New" panose="02070309020205020404" pitchFamily="49" charset="0"/>
                <a:cs typeface="Courier New" panose="02070309020205020404" pitchFamily="49" charset="0"/>
              </a:rPr>
              <a:t>SQL&gt; SHOW PARAMETER para</a:t>
            </a:r>
          </a:p>
          <a:p>
            <a:pPr lvl="1"/>
            <a:r>
              <a:rPr lang="en-US" altLang="en-US" dirty="0">
                <a:latin typeface="Courier New" panose="02070309020205020404" pitchFamily="49" charset="0"/>
                <a:cs typeface="Courier New" panose="02070309020205020404" pitchFamily="49" charset="0"/>
              </a:rPr>
              <a:t>NAME                                 TYPE        VALUE</a:t>
            </a:r>
          </a:p>
          <a:p>
            <a:pPr lvl="1"/>
            <a:r>
              <a:rPr lang="en-US" altLang="en-US" dirty="0">
                <a:latin typeface="Courier New" panose="02070309020205020404" pitchFamily="49" charset="0"/>
                <a:cs typeface="Courier New" panose="02070309020205020404" pitchFamily="49" charset="0"/>
              </a:rPr>
              <a:t>------------------------------------ ----------- ---------------------</a:t>
            </a:r>
          </a:p>
          <a:p>
            <a:pPr lvl="1"/>
            <a:r>
              <a:rPr lang="en-US" altLang="en-US" dirty="0">
                <a:latin typeface="Courier New" panose="02070309020205020404" pitchFamily="49" charset="0"/>
                <a:cs typeface="Courier New" panose="02070309020205020404" pitchFamily="49" charset="0"/>
              </a:rPr>
              <a:t>cell_offload_parameters              string</a:t>
            </a:r>
          </a:p>
          <a:p>
            <a:pPr lvl="1"/>
            <a:r>
              <a:rPr lang="en-US" altLang="en-US" dirty="0">
                <a:latin typeface="Courier New" panose="02070309020205020404" pitchFamily="49" charset="0"/>
                <a:cs typeface="Courier New" panose="02070309020205020404" pitchFamily="49" charset="0"/>
              </a:rPr>
              <a:t>fast_start_parallel_rollback         string      LOW</a:t>
            </a:r>
          </a:p>
          <a:p>
            <a:pPr lvl="1"/>
            <a:r>
              <a:rPr lang="en-US" altLang="en-US" dirty="0">
                <a:latin typeface="Courier New" panose="02070309020205020404" pitchFamily="49" charset="0"/>
                <a:cs typeface="Courier New" panose="02070309020205020404" pitchFamily="49" charset="0"/>
              </a:rPr>
              <a:t>parallel_adaptive_multi_user         boolean     TRUE</a:t>
            </a:r>
          </a:p>
          <a:p>
            <a:pPr lvl="1"/>
            <a:r>
              <a:rPr lang="en-US" altLang="en-US" dirty="0">
                <a:latin typeface="Courier New" panose="02070309020205020404" pitchFamily="49" charset="0"/>
                <a:cs typeface="Courier New" panose="02070309020205020404" pitchFamily="49" charset="0"/>
              </a:rPr>
              <a:t>parallel_automatic_tuning            boolean     FALSE</a:t>
            </a:r>
          </a:p>
          <a:p>
            <a:pPr lvl="1"/>
            <a:endParaRPr lang="en-US" altLang="en-US" b="1" dirty="0">
              <a:latin typeface="Arial" charset="0"/>
            </a:endParaRPr>
          </a:p>
          <a:p>
            <a:pPr lvl="1"/>
            <a:r>
              <a:rPr lang="en-US" altLang="en-US" b="1" dirty="0">
                <a:latin typeface="Arial" charset="0"/>
              </a:rPr>
              <a:t>Querying Views</a:t>
            </a:r>
          </a:p>
          <a:p>
            <a:pPr lvl="1"/>
            <a:r>
              <a:rPr lang="en-US" altLang="en-US" dirty="0">
                <a:latin typeface="Arial" charset="0"/>
              </a:rPr>
              <a:t>You can also query the </a:t>
            </a:r>
            <a:r>
              <a:rPr lang="en-US" altLang="en-US" dirty="0">
                <a:latin typeface="Courier New" panose="02070309020205020404" pitchFamily="49" charset="0"/>
                <a:cs typeface="Courier New" panose="02070309020205020404" pitchFamily="49" charset="0"/>
              </a:rPr>
              <a:t>V$PARAMETER</a:t>
            </a:r>
            <a:r>
              <a:rPr lang="en-US" altLang="en-US" dirty="0">
                <a:latin typeface="Arial" charset="0"/>
              </a:rPr>
              <a:t> view in SQL*Plus to view information about an initialization parameter. For example, the following query against the </a:t>
            </a:r>
            <a:r>
              <a:rPr lang="en-US" altLang="en-US" dirty="0">
                <a:latin typeface="Courier New" panose="02070309020205020404" pitchFamily="49" charset="0"/>
                <a:cs typeface="Courier New" panose="02070309020205020404" pitchFamily="49" charset="0"/>
              </a:rPr>
              <a:t>V$PARAMETER</a:t>
            </a:r>
            <a:r>
              <a:rPr lang="en-US" altLang="en-US" dirty="0">
                <a:latin typeface="Arial" charset="0"/>
              </a:rPr>
              <a:t> view returns information about parameters whose names contain the word “pool.”</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7 - </a:t>
            </a:r>
            <a:fld id="{1D9AB821-C90D-462C-9DA4-99BD9F3DB8ED}" type="slidenum">
              <a:rPr lang="en-US" smtClean="0"/>
              <a:t>137</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0074449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7 - </a:t>
            </a:r>
            <a:fld id="{6B884093-215E-49F1-86F9-19477A715B07}" type="slidenum">
              <a:rPr lang="en-US" smtClean="0"/>
              <a:t>138</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dirty="0">
                <a:latin typeface="Courier New" panose="02070309020205020404" pitchFamily="49" charset="0"/>
                <a:cs typeface="Courier New" panose="02070309020205020404" pitchFamily="49" charset="0"/>
              </a:rPr>
              <a:t>SQL&gt; SELECT name, value FROM v$parameter WHERE name LIKE '%pool%';</a:t>
            </a:r>
          </a:p>
          <a:p>
            <a:pPr lvl="1" eaLnBrk="1" hangingPunct="1"/>
            <a:r>
              <a:rPr lang="en-US" dirty="0">
                <a:latin typeface="Courier New" panose="02070309020205020404" pitchFamily="49" charset="0"/>
                <a:cs typeface="Courier New" panose="02070309020205020404" pitchFamily="49" charset="0"/>
              </a:rPr>
              <a:t>NAME                       VALUE</a:t>
            </a:r>
          </a:p>
          <a:p>
            <a:pPr lvl="1" eaLnBrk="1" hangingPunct="1"/>
            <a:r>
              <a:rPr lang="en-US" dirty="0">
                <a:latin typeface="Courier New" panose="02070309020205020404" pitchFamily="49" charset="0"/>
                <a:cs typeface="Courier New" panose="02070309020205020404" pitchFamily="49" charset="0"/>
              </a:rPr>
              <a:t>-------------------------  ----------</a:t>
            </a:r>
          </a:p>
          <a:p>
            <a:pPr lvl="1" eaLnBrk="1" hangingPunct="1"/>
            <a:r>
              <a:rPr lang="en-US" dirty="0">
                <a:latin typeface="Courier New" panose="02070309020205020404" pitchFamily="49" charset="0"/>
                <a:cs typeface="Courier New" panose="02070309020205020404" pitchFamily="49" charset="0"/>
              </a:rPr>
              <a:t>shared_pool_size           0</a:t>
            </a:r>
          </a:p>
          <a:p>
            <a:pPr lvl="1" eaLnBrk="1" hangingPunct="1"/>
            <a:r>
              <a:rPr lang="en-US" dirty="0">
                <a:latin typeface="Courier New" panose="02070309020205020404" pitchFamily="49" charset="0"/>
                <a:cs typeface="Courier New" panose="02070309020205020404" pitchFamily="49" charset="0"/>
              </a:rPr>
              <a:t>large_pool_size            0</a:t>
            </a:r>
          </a:p>
          <a:p>
            <a:pPr lvl="1" eaLnBrk="1" hangingPunct="1"/>
            <a:r>
              <a:rPr lang="en-US" dirty="0">
                <a:latin typeface="Courier New" panose="02070309020205020404" pitchFamily="49" charset="0"/>
                <a:cs typeface="Courier New" panose="02070309020205020404" pitchFamily="49" charset="0"/>
              </a:rPr>
              <a:t>java_pool_size             0</a:t>
            </a:r>
          </a:p>
          <a:p>
            <a:pPr lvl="1" eaLnBrk="1" hangingPunct="1"/>
            <a:r>
              <a:rPr lang="en-US" dirty="0">
                <a:latin typeface="Courier New" panose="02070309020205020404" pitchFamily="49" charset="0"/>
                <a:cs typeface="Courier New" panose="02070309020205020404" pitchFamily="49" charset="0"/>
              </a:rPr>
              <a:t>streams_pool_size          0</a:t>
            </a:r>
          </a:p>
          <a:p>
            <a:pPr lvl="1" eaLnBrk="1" hangingPunct="1"/>
            <a:r>
              <a:rPr lang="en-US" dirty="0">
                <a:latin typeface="Courier New" panose="02070309020205020404" pitchFamily="49" charset="0"/>
                <a:cs typeface="Courier New" panose="02070309020205020404" pitchFamily="49" charset="0"/>
              </a:rPr>
              <a:t>shared_pool_reserved_size  15728640</a:t>
            </a:r>
          </a:p>
          <a:p>
            <a:pPr lvl="1" eaLnBrk="1" hangingPunct="1"/>
            <a:r>
              <a:rPr lang="en-US" dirty="0">
                <a:latin typeface="Courier New" panose="02070309020205020404" pitchFamily="49" charset="0"/>
                <a:cs typeface="Courier New" panose="02070309020205020404" pitchFamily="49" charset="0"/>
              </a:rPr>
              <a:t>…</a:t>
            </a:r>
          </a:p>
          <a:p>
            <a:pPr lvl="1" eaLnBrk="1" hangingPunct="1"/>
            <a:r>
              <a:rPr lang="en-US" dirty="0">
                <a:latin typeface="Courier New" panose="02070309020205020404" pitchFamily="49" charset="0"/>
                <a:cs typeface="Courier New" panose="02070309020205020404" pitchFamily="49" charset="0"/>
              </a:rPr>
              <a:t>9 rows selected.</a:t>
            </a:r>
          </a:p>
          <a:p>
            <a:pPr lvl="1" eaLnBrk="1" hangingPunct="1"/>
            <a:endParaRPr lang="en-US" dirty="0">
              <a:latin typeface="Arial" charset="0"/>
            </a:endParaRPr>
          </a:p>
          <a:p>
            <a:pPr lvl="1" eaLnBrk="1" hangingPunct="1"/>
            <a:r>
              <a:rPr lang="en-US" dirty="0">
                <a:latin typeface="Arial" charset="0"/>
              </a:rPr>
              <a:t>Other views that contain parameter information include:</a:t>
            </a:r>
          </a:p>
          <a:p>
            <a:pPr lvl="2" eaLnBrk="1" hangingPunct="1"/>
            <a:r>
              <a:rPr lang="en-US" dirty="0">
                <a:latin typeface="Courier New" panose="02070309020205020404" pitchFamily="49" charset="0"/>
                <a:cs typeface="Courier New" panose="02070309020205020404" pitchFamily="49" charset="0"/>
              </a:rPr>
              <a:t>V$SPPARAMETER</a:t>
            </a:r>
            <a:r>
              <a:rPr lang="en-US" dirty="0">
                <a:latin typeface="Arial" charset="0"/>
              </a:rPr>
              <a:t>: Displays information about the contents of the SPFILE. If you didn't use an SPFILE to start the database instance, each row of the view will contain </a:t>
            </a:r>
            <a:r>
              <a:rPr lang="en-US" dirty="0">
                <a:latin typeface="Courier New" panose="02070309020205020404" pitchFamily="49" charset="0"/>
                <a:cs typeface="Courier New" panose="02070309020205020404" pitchFamily="49" charset="0"/>
              </a:rPr>
              <a:t>FALSE</a:t>
            </a:r>
            <a:r>
              <a:rPr lang="en-US" dirty="0">
                <a:latin typeface="Arial" charset="0"/>
              </a:rPr>
              <a:t> in the </a:t>
            </a:r>
            <a:r>
              <a:rPr lang="en-US" dirty="0">
                <a:latin typeface="Courier New" panose="02070309020205020404" pitchFamily="49" charset="0"/>
                <a:cs typeface="Courier New" panose="02070309020205020404" pitchFamily="49" charset="0"/>
              </a:rPr>
              <a:t>ISSPECIFIED</a:t>
            </a:r>
            <a:r>
              <a:rPr lang="en-US" dirty="0">
                <a:latin typeface="Arial" charset="0"/>
              </a:rPr>
              <a:t> column.</a:t>
            </a:r>
          </a:p>
          <a:p>
            <a:pPr lvl="2" eaLnBrk="1" hangingPunct="1"/>
            <a:r>
              <a:rPr lang="en-US" dirty="0">
                <a:latin typeface="Courier New" panose="02070309020205020404" pitchFamily="49" charset="0"/>
                <a:cs typeface="Courier New" panose="02070309020205020404" pitchFamily="49" charset="0"/>
              </a:rPr>
              <a:t>V$PARAMETER2</a:t>
            </a:r>
            <a:r>
              <a:rPr lang="en-US" dirty="0">
                <a:latin typeface="Arial" charset="0"/>
              </a:rPr>
              <a:t>: Displays information about the parameters that are currently in effect for the session, with each parameter value appearing as a row in the view. A new session inherits parameter values from the database instance-wide values displayed in the </a:t>
            </a:r>
            <a:r>
              <a:rPr lang="en-US" dirty="0">
                <a:latin typeface="Courier New" panose="02070309020205020404" pitchFamily="49" charset="0"/>
                <a:cs typeface="Courier New" panose="02070309020205020404" pitchFamily="49" charset="0"/>
              </a:rPr>
              <a:t>V$SYSTEM_PARAMETER2</a:t>
            </a:r>
            <a:r>
              <a:rPr lang="en-US" dirty="0">
                <a:latin typeface="Arial" charset="0"/>
              </a:rPr>
              <a:t> view.</a:t>
            </a:r>
          </a:p>
          <a:p>
            <a:pPr lvl="2" eaLnBrk="1" hangingPunct="1"/>
            <a:r>
              <a:rPr lang="en-US" dirty="0">
                <a:latin typeface="Courier New" panose="02070309020205020404" pitchFamily="49" charset="0"/>
                <a:cs typeface="Courier New" panose="02070309020205020404" pitchFamily="49" charset="0"/>
              </a:rPr>
              <a:t>V$SYSTEM_PARAMETER</a:t>
            </a:r>
            <a:r>
              <a:rPr lang="en-US" dirty="0">
                <a:latin typeface="Arial" charset="0"/>
              </a:rPr>
              <a:t>: Displays information about the parameters that are currently in effect for the database instance.</a:t>
            </a:r>
          </a:p>
          <a:p>
            <a:pPr lvl="2" eaLnBrk="1" hangingPunct="1"/>
            <a:r>
              <a:rPr lang="en-US" dirty="0">
                <a:latin typeface="Courier New" panose="02070309020205020404" pitchFamily="49" charset="0"/>
                <a:cs typeface="Courier New" panose="02070309020205020404" pitchFamily="49" charset="0"/>
              </a:rPr>
              <a:t>V$SYSTEM_PARAMETER2</a:t>
            </a:r>
            <a:r>
              <a:rPr lang="en-US" dirty="0">
                <a:latin typeface="Arial" charset="0"/>
              </a:rPr>
              <a:t>: Displays information about the initialization parameters that are currently in effect for the instance, with each list parameter value appearing as a row in the view.</a:t>
            </a:r>
          </a:p>
          <a:p>
            <a:pPr lvl="1" eaLnBrk="1" hangingPunct="1"/>
            <a:endParaRPr lang="en-US" dirty="0">
              <a:latin typeface="Arial" charset="0"/>
            </a:endParaRPr>
          </a:p>
          <a:p>
            <a:endParaRPr lang="en-US" dirty="0"/>
          </a:p>
        </p:txBody>
      </p:sp>
    </p:spTree>
    <p:extLst>
      <p:ext uri="{BB962C8B-B14F-4D97-AF65-F5344CB8AC3E}">
        <p14:creationId xmlns:p14="http://schemas.microsoft.com/office/powerpoint/2010/main" val="11255084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Before users can connect to a database instance, a database administrator must start the database instance. The database instance and database go through stages as the database is made available for access by users. The database instance is started, the database is mounted, and then the database is opened, as shown in the slide.</a:t>
            </a:r>
          </a:p>
          <a:p>
            <a:pPr lvl="1"/>
            <a:r>
              <a:rPr lang="en-US" dirty="0">
                <a:latin typeface="Arial" charset="0"/>
              </a:rPr>
              <a:t>You can use the </a:t>
            </a:r>
            <a:r>
              <a:rPr lang="en-US" dirty="0">
                <a:latin typeface="Courier New" panose="02070309020205020404" pitchFamily="49" charset="0"/>
                <a:cs typeface="Courier New" panose="02070309020205020404" pitchFamily="49" charset="0"/>
              </a:rPr>
              <a:t>STARTUP</a:t>
            </a:r>
            <a:r>
              <a:rPr lang="en-US" dirty="0">
                <a:latin typeface="Arial" charset="0"/>
              </a:rPr>
              <a:t> command in SQL*Plus with the options shown in the slide for each stage. The default option is </a:t>
            </a:r>
            <a:r>
              <a:rPr lang="en-US" dirty="0">
                <a:latin typeface="Courier New" panose="02070309020205020404" pitchFamily="49" charset="0"/>
                <a:cs typeface="Courier New" panose="02070309020205020404" pitchFamily="49" charset="0"/>
              </a:rPr>
              <a:t>OPEN</a:t>
            </a:r>
            <a:r>
              <a:rPr lang="en-US" dirty="0">
                <a:latin typeface="Arial" charset="0"/>
              </a:rPr>
              <a:t>.</a:t>
            </a:r>
          </a:p>
          <a:p>
            <a:pPr lvl="1"/>
            <a:r>
              <a:rPr lang="en-US" dirty="0">
                <a:latin typeface="Courier New" panose="02070309020205020404" pitchFamily="49" charset="0"/>
                <a:cs typeface="Courier New" panose="02070309020205020404" pitchFamily="49" charset="0"/>
              </a:rPr>
              <a:t>NOMOUNT</a:t>
            </a:r>
            <a:r>
              <a:rPr lang="en-US" dirty="0">
                <a:latin typeface="Arial" charset="0"/>
              </a:rPr>
              <a:t>: During this stage, the Oracle software reads an initialization parameter file, starts background processes, allocates memory to the SGA, and opens the alert log and trace files. An instance is typically started only in </a:t>
            </a:r>
            <a:r>
              <a:rPr lang="en-US" dirty="0">
                <a:latin typeface="Courier New" panose="02070309020205020404" pitchFamily="49" charset="0"/>
                <a:cs typeface="Courier New" panose="02070309020205020404" pitchFamily="49" charset="0"/>
              </a:rPr>
              <a:t>NOMOUNT</a:t>
            </a:r>
            <a:r>
              <a:rPr lang="en-US" dirty="0">
                <a:latin typeface="Arial" charset="0"/>
              </a:rPr>
              <a:t> mode during database creation, during re-creation of control files, or in certain backup and recovery scenarios.</a:t>
            </a:r>
          </a:p>
          <a:p>
            <a:pPr lvl="1"/>
            <a:r>
              <a:rPr lang="en-US" dirty="0">
                <a:latin typeface="Courier New" panose="02070309020205020404" pitchFamily="49" charset="0"/>
                <a:cs typeface="Courier New" panose="02070309020205020404" pitchFamily="49" charset="0"/>
              </a:rPr>
              <a:t>MOUNT</a:t>
            </a:r>
            <a:r>
              <a:rPr lang="en-US" dirty="0">
                <a:latin typeface="Arial" charset="0"/>
              </a:rPr>
              <a:t>: During this stage, the Oracle software associates the database (CDB) with the previously started database instance, opens and reads the control files that are specified in the initialization parameter file, and obtains the names and statuses of the data files and online redo log files. No checks, however, are performed to verify the existence of the data files and online redo log files at this time. Start in </a:t>
            </a:r>
            <a:r>
              <a:rPr lang="en-US" dirty="0">
                <a:latin typeface="Courier New" panose="02070309020205020404" pitchFamily="49" charset="0"/>
                <a:cs typeface="Courier New" panose="02070309020205020404" pitchFamily="49" charset="0"/>
              </a:rPr>
              <a:t>MOUNT</a:t>
            </a:r>
            <a:r>
              <a:rPr lang="en-US" dirty="0">
                <a:latin typeface="Arial" charset="0"/>
              </a:rPr>
              <a:t> mode to perform some maintenance operations, such as renaming data files and performing full database recoveries.</a:t>
            </a:r>
          </a:p>
          <a:p>
            <a:pPr lvl="1"/>
            <a:r>
              <a:rPr lang="en-US" dirty="0">
                <a:latin typeface="Courier New" panose="02070309020205020404" pitchFamily="49" charset="0"/>
                <a:cs typeface="Courier New" panose="02070309020205020404" pitchFamily="49" charset="0"/>
              </a:rPr>
              <a:t>OPEN</a:t>
            </a:r>
            <a:r>
              <a:rPr lang="en-US" dirty="0">
                <a:latin typeface="Arial" charset="0"/>
              </a:rPr>
              <a:t>: The Oracle software opens the redo log files and data files according to the list registered in the control files. Start up in </a:t>
            </a:r>
            <a:r>
              <a:rPr lang="en-US" dirty="0">
                <a:latin typeface="Courier New" panose="02070309020205020404" pitchFamily="49" charset="0"/>
                <a:cs typeface="Courier New" panose="02070309020205020404" pitchFamily="49" charset="0"/>
              </a:rPr>
              <a:t>OPEN</a:t>
            </a:r>
            <a:r>
              <a:rPr lang="en-US" dirty="0">
                <a:latin typeface="Arial" charset="0"/>
              </a:rPr>
              <a:t> mode to enable users to connect to the database instance. PDBs are not, by default, started when you open the database.</a:t>
            </a:r>
          </a:p>
          <a:p>
            <a:pPr lvl="1"/>
            <a:endParaRPr lang="en-US" dirty="0">
              <a:latin typeface="Arial" charset="0"/>
            </a:endParaRPr>
          </a:p>
          <a:p>
            <a:pPr lvl="1"/>
            <a:endParaRPr 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7 - </a:t>
            </a:r>
            <a:fld id="{423272A3-3051-4296-8CD9-873C6FC4B9BE}" type="slidenum">
              <a:rPr lang="en-US" smtClean="0"/>
              <a:t>139</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527989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Notes Placeholder 2"/>
          <p:cNvSpPr>
            <a:spLocks noGrp="1"/>
          </p:cNvSpPr>
          <p:nvPr>
            <p:ph type="body" idx="1"/>
          </p:nvPr>
        </p:nvSpPr>
        <p:spPr/>
        <p:txBody>
          <a:bodyPr>
            <a:normAutofit/>
          </a:bodyPr>
          <a:lstStyle/>
          <a:p>
            <a:pPr lvl="1"/>
            <a:r>
              <a:rPr lang="en-US" altLang="en-US" dirty="0"/>
              <a:t>The table lists the separately licensed packs that are available for use with Oracle Database.</a:t>
            </a:r>
          </a:p>
          <a:p>
            <a:pPr lvl="1"/>
            <a:r>
              <a:rPr lang="en-US" altLang="en-US" dirty="0"/>
              <a:t>See </a:t>
            </a:r>
            <a:r>
              <a:rPr lang="en-US" altLang="en-US" i="1" dirty="0"/>
              <a:t>Oracle Database Licensing Information User Manual</a:t>
            </a:r>
            <a:r>
              <a:rPr lang="en-US" altLang="en-US" dirty="0"/>
              <a:t> for details on each of the management packs.</a:t>
            </a:r>
          </a:p>
          <a:p>
            <a:pPr lvl="1"/>
            <a:endParaRPr lang="en-US" altLang="en-US" dirty="0"/>
          </a:p>
          <a:p>
            <a:pPr lvl="1"/>
            <a:endParaRPr lang="en-US" altLang="en-US" dirty="0"/>
          </a:p>
        </p:txBody>
      </p:sp>
      <p:sp>
        <p:nvSpPr>
          <p:cNvPr id="26628" name="Footer Placeholder 4"/>
          <p:cNvSpPr>
            <a:spLocks noGrp="1"/>
          </p:cNvSpPr>
          <p:nvPr>
            <p:ph type="ftr" sz="quarter" idx="4"/>
          </p:nvPr>
        </p:nvSpPr>
        <p:spPr/>
        <p:txBody>
          <a:bodyPr/>
          <a:lstStyle/>
          <a:p>
            <a:r>
              <a:rPr lang="en-US" altLang="en-US" dirty="0"/>
              <a:t>Oracle Database </a:t>
            </a:r>
            <a:r>
              <a:rPr lang="en-US" altLang="en-US" dirty="0" smtClean="0"/>
              <a:t>19c: </a:t>
            </a:r>
            <a:r>
              <a:rPr lang="en-US" altLang="en-US" dirty="0"/>
              <a:t>Administration Workshop   1 - </a:t>
            </a:r>
            <a:fld id="{B4455392-2947-47F4-AA8F-441B0E352EEA}" type="slidenum">
              <a:rPr lang="en-US" altLang="en-US" smtClean="0"/>
              <a:t>14</a:t>
            </a:fld>
            <a:endParaRPr lang="en-US" alt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331063440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Courier New" panose="02070309020205020404" pitchFamily="49" charset="0"/>
                <a:cs typeface="Courier New" panose="02070309020205020404" pitchFamily="49" charset="0"/>
              </a:rPr>
              <a:t>IMMEDIATE</a:t>
            </a:r>
            <a:r>
              <a:rPr lang="en-US" altLang="en-US" dirty="0">
                <a:latin typeface="Arial" charset="0"/>
              </a:rPr>
              <a:t> Mode: A shutdown in </a:t>
            </a:r>
            <a:r>
              <a:rPr lang="en-US" altLang="en-US" dirty="0">
                <a:latin typeface="Courier New" panose="02070309020205020404" pitchFamily="49" charset="0"/>
                <a:cs typeface="Courier New" panose="02070309020205020404" pitchFamily="49" charset="0"/>
              </a:rPr>
              <a:t>IMMEDIATE</a:t>
            </a:r>
            <a:r>
              <a:rPr lang="en-US" altLang="en-US" dirty="0">
                <a:latin typeface="Arial" charset="0"/>
              </a:rPr>
              <a:t> mode is the most typically used option.</a:t>
            </a:r>
          </a:p>
          <a:p>
            <a:pPr lvl="2"/>
            <a:r>
              <a:rPr lang="en-US" altLang="en-US" dirty="0">
                <a:latin typeface="Arial" charset="0"/>
              </a:rPr>
              <a:t>Current SQL statements being processed by the database instance are not completed.</a:t>
            </a:r>
          </a:p>
          <a:p>
            <a:pPr lvl="2"/>
            <a:r>
              <a:rPr lang="en-US" altLang="en-US" dirty="0">
                <a:latin typeface="Arial" charset="0"/>
              </a:rPr>
              <a:t>The database server does not wait for the users who are currently connected to the database instance to disconnect.</a:t>
            </a:r>
          </a:p>
          <a:p>
            <a:pPr lvl="2"/>
            <a:r>
              <a:rPr lang="en-US" altLang="en-US" dirty="0">
                <a:latin typeface="Arial" charset="0"/>
              </a:rPr>
              <a:t>The database server rolls back active transactions and disconnects all connected users.</a:t>
            </a:r>
          </a:p>
          <a:p>
            <a:pPr lvl="2"/>
            <a:r>
              <a:rPr lang="en-US" altLang="en-US" dirty="0">
                <a:latin typeface="Arial" charset="0"/>
              </a:rPr>
              <a:t>The database server closes and dismounts the database before shutting down the database instance.</a:t>
            </a:r>
          </a:p>
          <a:p>
            <a:pPr lvl="1"/>
            <a:r>
              <a:rPr lang="en-US" altLang="en-US" dirty="0">
                <a:latin typeface="Courier New" panose="02070309020205020404" pitchFamily="49" charset="0"/>
                <a:cs typeface="Courier New" panose="02070309020205020404" pitchFamily="49" charset="0"/>
              </a:rPr>
              <a:t>TRANSACTIONAL</a:t>
            </a:r>
            <a:r>
              <a:rPr lang="en-US" altLang="en-US" dirty="0">
                <a:latin typeface="Arial" charset="0"/>
              </a:rPr>
              <a:t> Mode: A shutdown in </a:t>
            </a:r>
            <a:r>
              <a:rPr lang="en-US" altLang="en-US" dirty="0">
                <a:latin typeface="Courier New" panose="02070309020205020404" pitchFamily="49" charset="0"/>
                <a:cs typeface="Courier New" panose="02070309020205020404" pitchFamily="49" charset="0"/>
              </a:rPr>
              <a:t>TRANSACTIONAL</a:t>
            </a:r>
            <a:r>
              <a:rPr lang="en-US" altLang="en-US" dirty="0">
                <a:latin typeface="Arial" charset="0"/>
              </a:rPr>
              <a:t> mode prevents clients from losing data, including results from their current activity.</a:t>
            </a:r>
          </a:p>
          <a:p>
            <a:pPr lvl="2"/>
            <a:r>
              <a:rPr lang="en-US" altLang="en-US" dirty="0">
                <a:latin typeface="Arial" charset="0"/>
              </a:rPr>
              <a:t>No client can start a new transaction on this particular instance.</a:t>
            </a:r>
          </a:p>
          <a:p>
            <a:pPr lvl="2"/>
            <a:r>
              <a:rPr lang="en-US" altLang="en-US" dirty="0">
                <a:latin typeface="Arial" charset="0"/>
              </a:rPr>
              <a:t>A client is disconnected when the client ends the transaction that is in progress.</a:t>
            </a:r>
          </a:p>
          <a:p>
            <a:pPr lvl="2"/>
            <a:r>
              <a:rPr lang="en-US" altLang="en-US" dirty="0">
                <a:latin typeface="Arial" charset="0"/>
              </a:rPr>
              <a:t>When all transactions have been completed, a shutdown occurs immediately.</a:t>
            </a:r>
          </a:p>
          <a:p>
            <a:pPr lvl="1"/>
            <a:r>
              <a:rPr lang="en-US" altLang="en-US" dirty="0">
                <a:latin typeface="Courier New" panose="02070309020205020404" pitchFamily="49" charset="0"/>
                <a:cs typeface="Courier New" panose="02070309020205020404" pitchFamily="49" charset="0"/>
              </a:rPr>
              <a:t>NORMAL</a:t>
            </a:r>
            <a:r>
              <a:rPr lang="en-US" altLang="en-US" dirty="0">
                <a:latin typeface="Arial" charset="0"/>
              </a:rPr>
              <a:t> Mode: </a:t>
            </a:r>
            <a:r>
              <a:rPr lang="en-US" altLang="en-US" dirty="0">
                <a:latin typeface="Courier New" panose="02070309020205020404" pitchFamily="49" charset="0"/>
                <a:cs typeface="Courier New" panose="02070309020205020404" pitchFamily="49" charset="0"/>
              </a:rPr>
              <a:t>NORMAL</a:t>
            </a:r>
            <a:r>
              <a:rPr lang="en-US" altLang="en-US" dirty="0">
                <a:latin typeface="Arial" charset="0"/>
              </a:rPr>
              <a:t> is the default shutdown mode if no mode is specified with the </a:t>
            </a:r>
            <a:r>
              <a:rPr lang="en-US" altLang="en-US" dirty="0">
                <a:latin typeface="Courier New" panose="02070309020205020404" pitchFamily="49" charset="0"/>
                <a:cs typeface="Courier New" panose="02070309020205020404" pitchFamily="49" charset="0"/>
              </a:rPr>
              <a:t>SHUTDOWN</a:t>
            </a:r>
            <a:r>
              <a:rPr lang="en-US" altLang="en-US" dirty="0">
                <a:latin typeface="Arial" charset="0"/>
              </a:rPr>
              <a:t> command.</a:t>
            </a:r>
          </a:p>
          <a:p>
            <a:pPr lvl="2"/>
            <a:r>
              <a:rPr lang="en-US" altLang="en-US" dirty="0">
                <a:latin typeface="Arial" charset="0"/>
              </a:rPr>
              <a:t>No new connections can be made.</a:t>
            </a:r>
          </a:p>
          <a:p>
            <a:pPr lvl="2"/>
            <a:r>
              <a:rPr lang="en-US" altLang="en-US" dirty="0">
                <a:latin typeface="Arial" charset="0"/>
              </a:rPr>
              <a:t>The Oracle server waits for all users to disconnect before completing the shutdown.</a:t>
            </a:r>
          </a:p>
          <a:p>
            <a:pPr lvl="2"/>
            <a:r>
              <a:rPr lang="en-US" altLang="en-US" dirty="0">
                <a:latin typeface="Arial" charset="0"/>
              </a:rPr>
              <a:t>Database and redo buffers are written to disk.</a:t>
            </a:r>
          </a:p>
          <a:p>
            <a:pPr lvl="2"/>
            <a:r>
              <a:rPr lang="en-US" altLang="en-US" dirty="0">
                <a:latin typeface="Arial" charset="0"/>
              </a:rPr>
              <a:t>Background processes are terminated, and the SGA is removed from memory.</a:t>
            </a:r>
          </a:p>
          <a:p>
            <a:pPr lvl="2"/>
            <a:r>
              <a:rPr lang="en-US" altLang="en-US" dirty="0">
                <a:latin typeface="Arial" charset="0"/>
              </a:rPr>
              <a:t>The Oracle server closes and dismounts the database before shutting down the instance.</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7 - </a:t>
            </a:r>
            <a:fld id="{A7663A82-B95F-4783-8178-D08E8223B119}" type="slidenum">
              <a:rPr lang="en-US" smtClean="0"/>
              <a:t>140</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75430179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7 - </a:t>
            </a:r>
            <a:fld id="{A7D3B8AC-84E3-420C-9C6C-01BCB4719E5B}" type="slidenum">
              <a:rPr lang="en-US" smtClean="0"/>
              <a:t>141</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dirty="0">
                <a:latin typeface="Courier New" panose="02070309020205020404" pitchFamily="49" charset="0"/>
                <a:cs typeface="Courier New" panose="02070309020205020404" pitchFamily="49" charset="0"/>
              </a:rPr>
              <a:t>ABORT</a:t>
            </a:r>
            <a:r>
              <a:rPr lang="en-US" dirty="0">
                <a:latin typeface="Arial" charset="0"/>
              </a:rPr>
              <a:t> Mode: If the other shutdown modes don't work, you can use </a:t>
            </a:r>
            <a:r>
              <a:rPr lang="en-US" dirty="0">
                <a:latin typeface="Courier New" panose="02070309020205020404" pitchFamily="49" charset="0"/>
                <a:cs typeface="Courier New" panose="02070309020205020404" pitchFamily="49" charset="0"/>
              </a:rPr>
              <a:t>ABORT</a:t>
            </a:r>
            <a:r>
              <a:rPr lang="en-US" dirty="0">
                <a:latin typeface="Arial" charset="0"/>
              </a:rPr>
              <a:t> mode. </a:t>
            </a:r>
            <a:r>
              <a:rPr lang="en-US" dirty="0">
                <a:latin typeface="Courier New" panose="02070309020205020404" pitchFamily="49" charset="0"/>
                <a:cs typeface="Courier New" panose="02070309020205020404" pitchFamily="49" charset="0"/>
              </a:rPr>
              <a:t>ABORT</a:t>
            </a:r>
            <a:r>
              <a:rPr lang="en-US" dirty="0">
                <a:latin typeface="Arial" charset="0"/>
              </a:rPr>
              <a:t> mode performs the least amount of work before shutting down. Because this mode puts the database in an inconsistent state and requires recovery before startup, use it only when necessary. It's not advisable to back up the database in this state. It's typically used when no other form of shutdown works, when there are problems with starting the database instance, or when you need to shut down immediately because of an impending situation (such as notice of a power outage within seconds). </a:t>
            </a:r>
            <a:r>
              <a:rPr lang="en-US" dirty="0">
                <a:latin typeface="Courier New" panose="02070309020205020404" pitchFamily="49" charset="0"/>
                <a:cs typeface="Courier New" panose="02070309020205020404" pitchFamily="49" charset="0"/>
              </a:rPr>
              <a:t>ABORT</a:t>
            </a:r>
            <a:r>
              <a:rPr lang="en-US" dirty="0">
                <a:latin typeface="Arial" charset="0"/>
              </a:rPr>
              <a:t> mode is usually the fastest shutdown mode and </a:t>
            </a:r>
            <a:r>
              <a:rPr lang="en-US" dirty="0">
                <a:latin typeface="Courier New" panose="02070309020205020404" pitchFamily="49" charset="0"/>
                <a:cs typeface="Courier New" panose="02070309020205020404" pitchFamily="49" charset="0"/>
              </a:rPr>
              <a:t>NORMAL</a:t>
            </a:r>
            <a:r>
              <a:rPr lang="en-US" dirty="0">
                <a:latin typeface="Arial" charset="0"/>
              </a:rPr>
              <a:t> mode is the slowest. </a:t>
            </a:r>
            <a:r>
              <a:rPr lang="en-US" dirty="0">
                <a:latin typeface="Courier New" panose="02070309020205020404" pitchFamily="49" charset="0"/>
                <a:cs typeface="Courier New" panose="02070309020205020404" pitchFamily="49" charset="0"/>
              </a:rPr>
              <a:t>NORMAL</a:t>
            </a:r>
            <a:r>
              <a:rPr lang="en-US" dirty="0">
                <a:latin typeface="Arial" charset="0"/>
              </a:rPr>
              <a:t> and </a:t>
            </a:r>
            <a:r>
              <a:rPr lang="en-US" dirty="0">
                <a:latin typeface="Courier New" panose="02070309020205020404" pitchFamily="49" charset="0"/>
                <a:cs typeface="Courier New" panose="02070309020205020404" pitchFamily="49" charset="0"/>
              </a:rPr>
              <a:t>TRANSACTIONAL</a:t>
            </a:r>
            <a:r>
              <a:rPr lang="en-US" dirty="0">
                <a:latin typeface="Arial" charset="0"/>
              </a:rPr>
              <a:t> modes can take a long time depending on the number of sessions and transactions.</a:t>
            </a:r>
          </a:p>
          <a:p>
            <a:pPr lvl="1" eaLnBrk="1" hangingPunct="1"/>
            <a:r>
              <a:rPr lang="en-US" dirty="0">
                <a:latin typeface="Arial" charset="0"/>
              </a:rPr>
              <a:t>The following happens during a shutdown in </a:t>
            </a:r>
            <a:r>
              <a:rPr lang="en-US" dirty="0">
                <a:latin typeface="Courier New" panose="02070309020205020404" pitchFamily="49" charset="0"/>
                <a:cs typeface="Courier New" panose="02070309020205020404" pitchFamily="49" charset="0"/>
              </a:rPr>
              <a:t>ABORT</a:t>
            </a:r>
            <a:r>
              <a:rPr lang="en-US" dirty="0">
                <a:latin typeface="Arial" charset="0"/>
              </a:rPr>
              <a:t> mode, an instance failure, or a database instance startup in </a:t>
            </a:r>
            <a:r>
              <a:rPr lang="en-US" dirty="0">
                <a:latin typeface="Courier New" panose="02070309020205020404" pitchFamily="49" charset="0"/>
                <a:cs typeface="Courier New" panose="02070309020205020404" pitchFamily="49" charset="0"/>
              </a:rPr>
              <a:t>FORCE</a:t>
            </a:r>
            <a:r>
              <a:rPr lang="en-US" dirty="0">
                <a:latin typeface="Arial" charset="0"/>
              </a:rPr>
              <a:t> mode:</a:t>
            </a:r>
          </a:p>
          <a:p>
            <a:pPr lvl="2" eaLnBrk="1" hangingPunct="1"/>
            <a:r>
              <a:rPr lang="en-US" dirty="0">
                <a:latin typeface="Arial" charset="0"/>
              </a:rPr>
              <a:t>Current SQL statements being processed by the Oracle server are immediately terminated.</a:t>
            </a:r>
          </a:p>
          <a:p>
            <a:pPr lvl="2" eaLnBrk="1" hangingPunct="1"/>
            <a:r>
              <a:rPr lang="en-US" dirty="0">
                <a:latin typeface="Arial" charset="0"/>
              </a:rPr>
              <a:t>The Oracle server does not wait for users who are currently connected to the database to disconnect.</a:t>
            </a:r>
          </a:p>
          <a:p>
            <a:pPr lvl="2" eaLnBrk="1" hangingPunct="1"/>
            <a:r>
              <a:rPr lang="en-US" dirty="0">
                <a:latin typeface="Arial" charset="0"/>
              </a:rPr>
              <a:t>Database and redo buffers are not written to disk.</a:t>
            </a:r>
          </a:p>
          <a:p>
            <a:pPr lvl="2" eaLnBrk="1" hangingPunct="1"/>
            <a:r>
              <a:rPr lang="en-US" dirty="0">
                <a:latin typeface="Arial" charset="0"/>
              </a:rPr>
              <a:t>Uncommitted transactions are not rolled back.</a:t>
            </a:r>
          </a:p>
          <a:p>
            <a:pPr lvl="2" eaLnBrk="1" hangingPunct="1"/>
            <a:r>
              <a:rPr lang="en-US" dirty="0">
                <a:latin typeface="Arial" charset="0"/>
              </a:rPr>
              <a:t>The instance is terminated without closing the files.</a:t>
            </a:r>
          </a:p>
          <a:p>
            <a:pPr lvl="2" eaLnBrk="1" hangingPunct="1"/>
            <a:r>
              <a:rPr lang="en-US" dirty="0">
                <a:latin typeface="Arial" charset="0"/>
              </a:rPr>
              <a:t>The database is not closed or dismounted.</a:t>
            </a:r>
          </a:p>
          <a:p>
            <a:pPr lvl="2" eaLnBrk="1" hangingPunct="1"/>
            <a:r>
              <a:rPr lang="en-US" dirty="0">
                <a:latin typeface="Arial" charset="0"/>
              </a:rPr>
              <a:t>The next startup requires instance recovery, which occurs automatically.</a:t>
            </a:r>
          </a:p>
        </p:txBody>
      </p:sp>
    </p:spTree>
    <p:extLst>
      <p:ext uri="{BB962C8B-B14F-4D97-AF65-F5344CB8AC3E}">
        <p14:creationId xmlns:p14="http://schemas.microsoft.com/office/powerpoint/2010/main" val="9143214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The diagram in this slide shows the </a:t>
            </a:r>
            <a:r>
              <a:rPr lang="en-US" dirty="0">
                <a:latin typeface="Courier New" panose="02070309020205020404" pitchFamily="49" charset="0"/>
                <a:cs typeface="Courier New" panose="02070309020205020404" pitchFamily="49" charset="0"/>
              </a:rPr>
              <a:t>IMMEDIATE</a:t>
            </a:r>
            <a:r>
              <a:rPr lang="en-US" dirty="0">
                <a:latin typeface="Arial" charset="0"/>
              </a:rPr>
              <a:t>, </a:t>
            </a:r>
            <a:r>
              <a:rPr lang="en-US" dirty="0">
                <a:latin typeface="Courier New" panose="02070309020205020404" pitchFamily="49" charset="0"/>
                <a:cs typeface="Courier New" panose="02070309020205020404" pitchFamily="49" charset="0"/>
              </a:rPr>
              <a:t>TRANSACTIONAL</a:t>
            </a:r>
            <a:r>
              <a:rPr lang="en-US" dirty="0">
                <a:latin typeface="Arial" charset="0"/>
              </a:rPr>
              <a:t>, and </a:t>
            </a:r>
            <a:r>
              <a:rPr lang="en-US" dirty="0">
                <a:latin typeface="Courier New" panose="02070309020205020404" pitchFamily="49" charset="0"/>
                <a:cs typeface="Courier New" panose="02070309020205020404" pitchFamily="49" charset="0"/>
              </a:rPr>
              <a:t>NORMAL</a:t>
            </a:r>
            <a:r>
              <a:rPr lang="en-US" dirty="0">
                <a:latin typeface="Arial" charset="0"/>
              </a:rPr>
              <a:t> shutdown modes. The diagram in the next slide shows </a:t>
            </a:r>
            <a:r>
              <a:rPr lang="en-US" dirty="0">
                <a:latin typeface="Courier New" panose="02070309020205020404" pitchFamily="49" charset="0"/>
                <a:cs typeface="Courier New" panose="02070309020205020404" pitchFamily="49" charset="0"/>
              </a:rPr>
              <a:t>ABORT</a:t>
            </a:r>
            <a:r>
              <a:rPr lang="en-US" dirty="0">
                <a:latin typeface="Arial" charset="0"/>
              </a:rPr>
              <a:t> shutdown mode (and instance failure or </a:t>
            </a:r>
            <a:r>
              <a:rPr lang="en-US" dirty="0">
                <a:latin typeface="Courier New" panose="02070309020205020404" pitchFamily="49" charset="0"/>
                <a:cs typeface="Courier New" panose="02070309020205020404" pitchFamily="49" charset="0"/>
              </a:rPr>
              <a:t>STARTUP</a:t>
            </a:r>
            <a:r>
              <a:rPr lang="en-US" dirty="0">
                <a:latin typeface="Arial" charset="0"/>
              </a:rPr>
              <a:t> </a:t>
            </a:r>
            <a:r>
              <a:rPr lang="en-US" dirty="0">
                <a:latin typeface="Courier New" panose="02070309020205020404" pitchFamily="49" charset="0"/>
                <a:cs typeface="Courier New" panose="02070309020205020404" pitchFamily="49" charset="0"/>
              </a:rPr>
              <a:t>FORCE</a:t>
            </a:r>
            <a:r>
              <a:rPr lang="en-US" dirty="0">
                <a:latin typeface="Arial" charset="0"/>
              </a:rPr>
              <a:t> mode). Notice that the database becomes inconsistent when you perform an </a:t>
            </a:r>
            <a:r>
              <a:rPr lang="en-US" dirty="0">
                <a:latin typeface="Courier New" panose="02070309020205020404" pitchFamily="49" charset="0"/>
                <a:cs typeface="Courier New" panose="02070309020205020404" pitchFamily="49" charset="0"/>
              </a:rPr>
              <a:t>ABORT</a:t>
            </a:r>
            <a:r>
              <a:rPr lang="en-US" dirty="0">
                <a:latin typeface="Arial" charset="0"/>
              </a:rPr>
              <a:t> shutdown, whereas it stays consistent during the other shutdown modes. Also note that you need to recover the database instance after you perform an </a:t>
            </a:r>
            <a:r>
              <a:rPr lang="en-US" dirty="0">
                <a:latin typeface="Courier New" panose="02070309020205020404" pitchFamily="49" charset="0"/>
                <a:cs typeface="Courier New" panose="02070309020205020404" pitchFamily="49" charset="0"/>
              </a:rPr>
              <a:t>ABORT</a:t>
            </a:r>
            <a:r>
              <a:rPr lang="en-US" dirty="0">
                <a:latin typeface="Arial" charset="0"/>
              </a:rPr>
              <a:t> shutdown; whereas with the other shutdown modes, you don't need to do so.</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7 - </a:t>
            </a:r>
            <a:fld id="{70233206-06C8-4872-9051-60C2E5DF42DD}" type="slidenum">
              <a:rPr lang="en-US" smtClean="0"/>
              <a:t>142</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09062683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Notice that the database becomes inconsistent when you perform an </a:t>
            </a:r>
            <a:r>
              <a:rPr lang="en-US" dirty="0">
                <a:latin typeface="Courier New" panose="02070309020205020404" pitchFamily="49" charset="0"/>
                <a:cs typeface="Courier New" panose="02070309020205020404" pitchFamily="49" charset="0"/>
              </a:rPr>
              <a:t>ABORT</a:t>
            </a:r>
            <a:r>
              <a:rPr lang="en-US" dirty="0">
                <a:latin typeface="Arial" charset="0"/>
              </a:rPr>
              <a:t> shutdown, whereas it stays consistent during the other shutdown modes. Also note that you need to recover the database instance after you perform an </a:t>
            </a:r>
            <a:r>
              <a:rPr lang="en-US" dirty="0">
                <a:latin typeface="Courier New" panose="02070309020205020404" pitchFamily="49" charset="0"/>
                <a:cs typeface="Courier New" panose="02070309020205020404" pitchFamily="49" charset="0"/>
              </a:rPr>
              <a:t>ABORT</a:t>
            </a:r>
            <a:r>
              <a:rPr lang="en-US" dirty="0">
                <a:latin typeface="Arial" charset="0"/>
              </a:rPr>
              <a:t> shutdown; whereas with the other shutdown modes, you don't need to do so.</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7 - </a:t>
            </a:r>
            <a:fld id="{D7A5FC27-BE9D-4D23-BFBE-EE4769B829C8}" type="slidenum">
              <a:rPr lang="en-US" smtClean="0"/>
              <a:t>143</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22898108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Open Modes</a:t>
            </a:r>
          </a:p>
          <a:p>
            <a:pPr lvl="1"/>
            <a:r>
              <a:rPr lang="en-US" altLang="en-US" dirty="0">
                <a:latin typeface="Arial" charset="0"/>
              </a:rPr>
              <a:t>Starting up a PDB and opening a PDB mean the same thing, and you'll find both phrases used in documentation and online resources. When you open a PDB, the database server opens the data files for that PDB. Similar to a CDB, a PDB has four levels of being open, and these levels are referred to as open modes. The open modes are </a:t>
            </a:r>
            <a:r>
              <a:rPr lang="en-US" altLang="en-US" dirty="0">
                <a:latin typeface="Courier New" panose="02070309020205020404" pitchFamily="49" charset="0"/>
                <a:cs typeface="Courier New" panose="02070309020205020404" pitchFamily="49" charset="0"/>
              </a:rPr>
              <a:t>READ</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WRITE</a:t>
            </a:r>
            <a:r>
              <a:rPr lang="en-US" altLang="en-US" dirty="0">
                <a:latin typeface="Arial" charset="0"/>
              </a:rPr>
              <a:t> (the PDB is fully started/opened), </a:t>
            </a:r>
            <a:r>
              <a:rPr lang="en-US" altLang="en-US" dirty="0">
                <a:latin typeface="Courier New" panose="02070309020205020404" pitchFamily="49" charset="0"/>
                <a:cs typeface="Courier New" panose="02070309020205020404" pitchFamily="49" charset="0"/>
              </a:rPr>
              <a:t>READ</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ONLY</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MIGRATE</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MOUNTED</a:t>
            </a:r>
            <a:r>
              <a:rPr lang="en-US" altLang="en-US" dirty="0">
                <a:latin typeface="Arial" charset="0"/>
              </a:rPr>
              <a:t> (the PDB is shut down/closed).</a:t>
            </a:r>
          </a:p>
          <a:p>
            <a:pPr lvl="1"/>
            <a:r>
              <a:rPr lang="en-US" altLang="en-US" b="1" dirty="0">
                <a:latin typeface="Arial" charset="0"/>
              </a:rPr>
              <a:t>Commands to Open and Close PDBs</a:t>
            </a:r>
          </a:p>
          <a:p>
            <a:pPr lvl="1"/>
            <a:r>
              <a:rPr lang="en-US" altLang="en-US" dirty="0">
                <a:latin typeface="Arial" charset="0"/>
              </a:rPr>
              <a:t>You can use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PLUGGABLE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DATABASE</a:t>
            </a:r>
            <a:r>
              <a:rPr lang="en-US" altLang="en-US" dirty="0">
                <a:latin typeface="Arial" charset="0"/>
              </a:rPr>
              <a:t> command to open and close a PDB from either the root container or within the PDB itself. You can also use  </a:t>
            </a:r>
            <a:r>
              <a:rPr lang="en-US" altLang="en-US" dirty="0">
                <a:latin typeface="Courier New" panose="02070309020205020404" pitchFamily="49" charset="0"/>
                <a:cs typeface="Courier New" panose="02070309020205020404" pitchFamily="49" charset="0"/>
              </a:rPr>
              <a:t>STARTUP</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SHUTDOWN</a:t>
            </a:r>
            <a:r>
              <a:rPr lang="en-US" altLang="en-US" dirty="0">
                <a:latin typeface="Arial" charset="0"/>
              </a:rPr>
              <a:t> commands.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PLUGGABLE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DATABASE</a:t>
            </a:r>
            <a:r>
              <a:rPr lang="en-US" altLang="en-US" dirty="0">
                <a:latin typeface="Arial" charset="0"/>
              </a:rPr>
              <a:t> command lets you change from any open mode to another for a PDB. To use the </a:t>
            </a:r>
            <a:r>
              <a:rPr lang="en-US" altLang="en-US" dirty="0">
                <a:latin typeface="Courier New" panose="02070309020205020404" pitchFamily="49" charset="0"/>
                <a:cs typeface="Courier New" panose="02070309020205020404" pitchFamily="49" charset="0"/>
              </a:rPr>
              <a:t>STARTUP</a:t>
            </a:r>
            <a:r>
              <a:rPr lang="en-US" altLang="en-US" dirty="0">
                <a:latin typeface="Arial" charset="0"/>
              </a:rPr>
              <a:t> command, the PDB must first be in  </a:t>
            </a:r>
            <a:r>
              <a:rPr lang="en-US" altLang="en-US" dirty="0">
                <a:latin typeface="Courier New" panose="02070309020205020404" pitchFamily="49" charset="0"/>
                <a:cs typeface="Courier New" panose="02070309020205020404" pitchFamily="49" charset="0"/>
              </a:rPr>
              <a:t>MOUNTED</a:t>
            </a:r>
            <a:r>
              <a:rPr lang="en-US" altLang="en-US" dirty="0">
                <a:latin typeface="Arial" charset="0"/>
              </a:rPr>
              <a:t> mode. Either command requires you to be connected to the root container or PDB with one of the following system privileges: </a:t>
            </a:r>
            <a:r>
              <a:rPr lang="en-US" altLang="en-US" dirty="0">
                <a:latin typeface="Courier New" panose="02070309020205020404" pitchFamily="49" charset="0"/>
                <a:cs typeface="Courier New" panose="02070309020205020404" pitchFamily="49" charset="0"/>
              </a:rPr>
              <a:t>AS</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SYSBACKUP</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AS</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SYSDBA</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AS</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SYSDG</a:t>
            </a:r>
            <a:r>
              <a:rPr lang="en-US" altLang="en-US" dirty="0">
                <a:latin typeface="Arial" charset="0"/>
              </a:rPr>
              <a:t>, or </a:t>
            </a:r>
            <a:r>
              <a:rPr lang="en-US" altLang="en-US" dirty="0">
                <a:latin typeface="Courier New" panose="02070309020205020404" pitchFamily="49" charset="0"/>
                <a:cs typeface="Courier New" panose="02070309020205020404" pitchFamily="49" charset="0"/>
              </a:rPr>
              <a:t>AS</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SYSOPER</a:t>
            </a:r>
            <a:r>
              <a:rPr lang="en-US" altLang="en-US" dirty="0">
                <a:latin typeface="Arial" charset="0"/>
              </a:rPr>
              <a:t>.</a:t>
            </a:r>
          </a:p>
          <a:p>
            <a:pPr lvl="1"/>
            <a:r>
              <a:rPr lang="en-US" altLang="en-US" b="1" dirty="0">
                <a:latin typeface="Arial" charset="0"/>
              </a:rPr>
              <a:t>Examples</a:t>
            </a:r>
          </a:p>
          <a:p>
            <a:pPr lvl="1"/>
            <a:r>
              <a:rPr lang="en-US" altLang="en-US" dirty="0">
                <a:latin typeface="Arial" charset="0"/>
              </a:rPr>
              <a:t>In this example, </a:t>
            </a:r>
            <a:r>
              <a:rPr lang="en-US" altLang="en-US" dirty="0">
                <a:latin typeface="Courier New" panose="02070309020205020404" pitchFamily="49" charset="0"/>
                <a:cs typeface="Courier New" panose="02070309020205020404" pitchFamily="49" charset="0"/>
              </a:rPr>
              <a:t>PDB1</a:t>
            </a:r>
            <a:r>
              <a:rPr lang="en-US" altLang="en-US" dirty="0">
                <a:latin typeface="Arial" charset="0"/>
              </a:rPr>
              <a:t> is started up (opened). Its open mode is changed from </a:t>
            </a:r>
            <a:r>
              <a:rPr lang="en-US" altLang="en-US" dirty="0">
                <a:latin typeface="Courier New" panose="02070309020205020404" pitchFamily="49" charset="0"/>
                <a:cs typeface="Courier New" panose="02070309020205020404" pitchFamily="49" charset="0"/>
              </a:rPr>
              <a:t>MOUNT</a:t>
            </a:r>
            <a:r>
              <a:rPr lang="en-US" altLang="en-US" dirty="0">
                <a:latin typeface="Arial" charset="0"/>
              </a:rPr>
              <a:t> to </a:t>
            </a:r>
            <a:r>
              <a:rPr lang="en-US" altLang="en-US" dirty="0">
                <a:latin typeface="Courier New" panose="02070309020205020404" pitchFamily="49" charset="0"/>
                <a:cs typeface="Courier New" panose="02070309020205020404" pitchFamily="49" charset="0"/>
              </a:rPr>
              <a:t>READ</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WRITE</a:t>
            </a:r>
            <a:r>
              <a:rPr lang="en-US" altLang="en-US" dirty="0">
                <a:latin typeface="Arial" charset="0"/>
              </a:rPr>
              <a:t>.</a:t>
            </a:r>
          </a:p>
          <a:p>
            <a:pPr lvl="1"/>
            <a:r>
              <a:rPr lang="en-US" altLang="en-US" dirty="0">
                <a:latin typeface="Courier New" panose="02070309020205020404" pitchFamily="49" charset="0"/>
                <a:cs typeface="Courier New" panose="02070309020205020404" pitchFamily="49" charset="0"/>
              </a:rPr>
              <a:t>SQL&gt; ALTER PLUGGABLE DATABASE PDB1 OPEN;</a:t>
            </a:r>
          </a:p>
          <a:p>
            <a:pPr lvl="1"/>
            <a:r>
              <a:rPr lang="en-US" altLang="en-US" dirty="0">
                <a:latin typeface="Arial" charset="0"/>
              </a:rPr>
              <a:t>In this example, </a:t>
            </a:r>
            <a:r>
              <a:rPr lang="en-US" altLang="en-US" dirty="0">
                <a:latin typeface="Courier New" panose="02070309020205020404" pitchFamily="49" charset="0"/>
                <a:cs typeface="Courier New" panose="02070309020205020404" pitchFamily="49" charset="0"/>
              </a:rPr>
              <a:t>PDB1</a:t>
            </a:r>
            <a:r>
              <a:rPr lang="en-US" altLang="en-US" dirty="0">
                <a:latin typeface="Arial" charset="0"/>
              </a:rPr>
              <a:t> is shut down (closed). Its open mode is changed to </a:t>
            </a:r>
            <a:r>
              <a:rPr lang="en-US" altLang="en-US" dirty="0">
                <a:latin typeface="Courier New" panose="02070309020205020404" pitchFamily="49" charset="0"/>
                <a:cs typeface="Courier New" panose="02070309020205020404" pitchFamily="49" charset="0"/>
              </a:rPr>
              <a:t>MOUNT</a:t>
            </a:r>
            <a:r>
              <a:rPr lang="en-US" altLang="en-US" dirty="0">
                <a:latin typeface="Arial" charset="0"/>
              </a:rPr>
              <a:t>.</a:t>
            </a:r>
          </a:p>
          <a:p>
            <a:pPr lvl="1"/>
            <a:r>
              <a:rPr lang="en-US" altLang="en-US" dirty="0">
                <a:latin typeface="Courier New" panose="02070309020205020404" pitchFamily="49" charset="0"/>
                <a:cs typeface="Courier New" panose="02070309020205020404" pitchFamily="49" charset="0"/>
              </a:rPr>
              <a:t>SQL&gt; ALTER PLUGGABLE DATABASE PDB1 CLOSE;</a:t>
            </a:r>
            <a:r>
              <a:rPr lang="en-US" altLang="en-US" dirty="0">
                <a:latin typeface="Arial" charset="0"/>
              </a:rPr>
              <a:t> </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7 - </a:t>
            </a:r>
            <a:fld id="{0E2793F7-FF18-479B-892E-FFD42546FCA6}" type="slidenum">
              <a:rPr lang="en-US" smtClean="0"/>
              <a:t>144</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11804362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Automatic Diagnostic Repository</a:t>
            </a:r>
          </a:p>
          <a:p>
            <a:pPr lvl="1"/>
            <a:r>
              <a:rPr lang="en-US" altLang="en-US" dirty="0">
                <a:latin typeface="Arial" charset="0"/>
              </a:rPr>
              <a:t>The Automatic Diagnostic Repository (ADR) is a system-wide tracing and logging central repository for database diagnostic data such as traces, the alert log, health monitor reports, and more.</a:t>
            </a:r>
          </a:p>
          <a:p>
            <a:pPr lvl="1"/>
            <a:r>
              <a:rPr lang="en-US" altLang="en-US" dirty="0">
                <a:latin typeface="Arial" charset="0"/>
              </a:rPr>
              <a:t>The ADR root directory is known as the ADR base. Its location is set by the </a:t>
            </a:r>
            <a:r>
              <a:rPr lang="en-US" altLang="en-US" dirty="0">
                <a:latin typeface="Courier New" panose="02070309020205020404" pitchFamily="49" charset="0"/>
                <a:cs typeface="Courier New" panose="02070309020205020404" pitchFamily="49" charset="0"/>
              </a:rPr>
              <a:t>DIAGNOSTIC_DEST</a:t>
            </a:r>
            <a:r>
              <a:rPr lang="en-US" altLang="en-US" dirty="0">
                <a:latin typeface="Arial" charset="0"/>
              </a:rPr>
              <a:t> initialization parameter (for example, </a:t>
            </a:r>
            <a:r>
              <a:rPr lang="en-US" altLang="en-US" dirty="0">
                <a:latin typeface="Courier New" panose="02070309020205020404" pitchFamily="49" charset="0"/>
                <a:cs typeface="Courier New" panose="02070309020205020404" pitchFamily="49" charset="0"/>
              </a:rPr>
              <a:t>/u01/app/oracle)</a:t>
            </a:r>
            <a:r>
              <a:rPr lang="en-US" altLang="en-US" dirty="0">
                <a:latin typeface="Arial" charset="0"/>
              </a:rPr>
              <a:t>.</a:t>
            </a:r>
          </a:p>
          <a:p>
            <a:pPr lvl="1"/>
            <a:r>
              <a:rPr lang="en-US" altLang="en-US" dirty="0">
                <a:latin typeface="Arial" charset="0"/>
              </a:rPr>
              <a:t>The location of an ADR home is given by the following path, which starts at the ADR base directory:</a:t>
            </a:r>
          </a:p>
          <a:p>
            <a:pPr lvl="1"/>
            <a:r>
              <a:rPr lang="en-US" altLang="en-US" dirty="0">
                <a:latin typeface="Courier New" panose="02070309020205020404" pitchFamily="49" charset="0"/>
                <a:cs typeface="Courier New" panose="02070309020205020404" pitchFamily="49" charset="0"/>
              </a:rPr>
              <a:t>&lt;ADR Base&gt;/diag/product_type/db_id/instance_id</a:t>
            </a:r>
          </a:p>
          <a:p>
            <a:pPr lvl="1"/>
            <a:r>
              <a:rPr lang="en-US" altLang="en-US" dirty="0">
                <a:latin typeface="Arial" charset="0"/>
              </a:rPr>
              <a:t>For example:</a:t>
            </a:r>
          </a:p>
          <a:p>
            <a:pPr lvl="1"/>
            <a:r>
              <a:rPr lang="en-US" altLang="en-US" dirty="0">
                <a:latin typeface="Courier New" panose="02070309020205020404" pitchFamily="49" charset="0"/>
                <a:cs typeface="Courier New" panose="02070309020205020404" pitchFamily="49" charset="0"/>
              </a:rPr>
              <a:t>/u01/app/oracle/diag/rdbms/orcl/ORCL</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7 - </a:t>
            </a:r>
            <a:fld id="{E8878B4E-3AC0-4BC3-81C0-E4C0D57E2C2B}" type="slidenum">
              <a:rPr lang="en-US" smtClean="0"/>
              <a:t>145</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39086225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ADR is a file-based repository for database diagnostic data such as traces, incident dumps and packages, the alert log, Health Monitor reports, core dumps, and more. It has a unified directory structure across multiple instances and multiple products—stored outside of any database. It is, therefore, available for problem diagnosis when the database is down. </a:t>
            </a:r>
          </a:p>
          <a:p>
            <a:pPr lvl="1"/>
            <a:r>
              <a:rPr lang="en-US" altLang="en-US" dirty="0"/>
              <a:t>The Oracle Database server, Automatic Storage Management (ASM), Cluster Ready Services (CRS), and other Oracle products or components store all diagnostic data in the ADR. Each instance of each product stores diagnostic data underneath its own ADR home directory. For example, in a Real Application Clusters environment with shared storage and ASM, each database instance and each ASM instance have a home directory within the ADR. ADR’s unified directory structure, consistent diagnostic data formats across products and instances, and a unified set of tools enable customers and Oracle Support to correlate and analyze diagnostic data across multiple instances.</a:t>
            </a:r>
          </a:p>
          <a:p>
            <a:pPr lvl="1"/>
            <a:r>
              <a:rPr lang="en-US" altLang="en-US" dirty="0"/>
              <a:t>The ADR root directory is known as the ADR base. Its location is set by the </a:t>
            </a:r>
            <a:r>
              <a:rPr lang="en-US" altLang="en-US" dirty="0">
                <a:latin typeface="Courier New" panose="02070309020205020404" pitchFamily="49" charset="0"/>
              </a:rPr>
              <a:t>DIAGNOSTIC_DEST</a:t>
            </a:r>
            <a:r>
              <a:rPr lang="en-US" altLang="en-US" dirty="0"/>
              <a:t> initialization parameter. If this parameter is omitted or left null, the database sets </a:t>
            </a:r>
            <a:r>
              <a:rPr lang="en-US" altLang="en-US" dirty="0">
                <a:latin typeface="Courier New" panose="02070309020205020404" pitchFamily="49" charset="0"/>
              </a:rPr>
              <a:t>DIAGNOSTIC_DEST</a:t>
            </a:r>
            <a:r>
              <a:rPr lang="en-US" altLang="en-US" dirty="0"/>
              <a:t> upon startup as follows: If environment variable </a:t>
            </a:r>
            <a:r>
              <a:rPr lang="en-US" altLang="en-US" dirty="0">
                <a:latin typeface="Courier New" panose="02070309020205020404" pitchFamily="49" charset="0"/>
              </a:rPr>
              <a:t>ORACLE_BASE</a:t>
            </a:r>
            <a:r>
              <a:rPr lang="en-US" altLang="en-US" dirty="0"/>
              <a:t> is set, </a:t>
            </a:r>
            <a:r>
              <a:rPr lang="en-US" altLang="en-US" dirty="0">
                <a:latin typeface="Courier New" panose="02070309020205020404" pitchFamily="49" charset="0"/>
              </a:rPr>
              <a:t>DIAGNOSTIC_DEST</a:t>
            </a:r>
            <a:r>
              <a:rPr lang="en-US" altLang="en-US" dirty="0"/>
              <a:t> is set to </a:t>
            </a:r>
            <a:r>
              <a:rPr lang="en-US" altLang="en-US" dirty="0">
                <a:latin typeface="Courier New" panose="02070309020205020404" pitchFamily="49" charset="0"/>
              </a:rPr>
              <a:t>$ORACLE_BASE</a:t>
            </a:r>
            <a:r>
              <a:rPr lang="en-US" altLang="en-US" dirty="0"/>
              <a:t>. If environment variable </a:t>
            </a:r>
            <a:r>
              <a:rPr lang="en-US" altLang="en-US" dirty="0">
                <a:latin typeface="Courier New" panose="02070309020205020404" pitchFamily="49" charset="0"/>
              </a:rPr>
              <a:t>ORACLE_BASE</a:t>
            </a:r>
            <a:r>
              <a:rPr lang="en-US" altLang="en-US" dirty="0"/>
              <a:t> is not set, </a:t>
            </a:r>
            <a:r>
              <a:rPr lang="en-US" altLang="en-US" dirty="0">
                <a:latin typeface="Courier New" panose="02070309020205020404" pitchFamily="49" charset="0"/>
              </a:rPr>
              <a:t>DIAGNOSTIC_DEST</a:t>
            </a:r>
            <a:r>
              <a:rPr lang="en-US" altLang="en-US" dirty="0"/>
              <a:t> is set to </a:t>
            </a:r>
            <a:r>
              <a:rPr lang="en-US" altLang="en-US" dirty="0">
                <a:latin typeface="Courier New" panose="02070309020205020404" pitchFamily="49" charset="0"/>
              </a:rPr>
              <a:t>$ORACLE_HOME/log</a:t>
            </a:r>
            <a:r>
              <a:rPr lang="en-US" altLang="en-US" dirty="0"/>
              <a:t>.</a:t>
            </a:r>
          </a:p>
        </p:txBody>
      </p:sp>
      <p:sp>
        <p:nvSpPr>
          <p:cNvPr id="46083" name="Slide Image Placeholder 9"/>
          <p:cNvSpPr>
            <a:spLocks noGrp="1" noRot="1" noChangeAspect="1" noTextEdit="1"/>
          </p:cNvSpPr>
          <p:nvPr>
            <p:ph type="sldImg"/>
          </p:nvPr>
        </p:nvSpPr>
        <p:spPr>
          <a:ln/>
        </p:spPr>
      </p:sp>
      <p:sp>
        <p:nvSpPr>
          <p:cNvPr id="46084"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7 - </a:t>
            </a:r>
            <a:fld id="{14A4F03A-A733-4528-83A1-85104DD3FC51}" type="slidenum">
              <a:rPr lang="en-US" altLang="en-US" smtClean="0"/>
              <a:t>146</a:t>
            </a:fld>
            <a:endParaRPr lang="en-US" altLang="en-US" dirty="0"/>
          </a:p>
        </p:txBody>
      </p:sp>
    </p:spTree>
    <p:extLst>
      <p:ext uri="{BB962C8B-B14F-4D97-AF65-F5344CB8AC3E}">
        <p14:creationId xmlns:p14="http://schemas.microsoft.com/office/powerpoint/2010/main" val="398503314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Each database instance has an </a:t>
            </a:r>
            <a:r>
              <a:rPr lang="en-US" altLang="en-US" dirty="0">
                <a:latin typeface="Courier New" panose="02070309020205020404" pitchFamily="49" charset="0"/>
                <a:cs typeface="Courier New" panose="02070309020205020404" pitchFamily="49" charset="0"/>
              </a:rPr>
              <a:t>alert_SID.log</a:t>
            </a:r>
            <a:r>
              <a:rPr lang="en-US" altLang="en-US" dirty="0">
                <a:latin typeface="Arial" charset="0"/>
              </a:rPr>
              <a:t> file. The file is on the server with the database and is stored in </a:t>
            </a:r>
            <a:r>
              <a:rPr lang="en-US" altLang="en-US" dirty="0">
                <a:latin typeface="Courier New" panose="02070309020205020404" pitchFamily="49" charset="0"/>
                <a:cs typeface="Courier New" panose="02070309020205020404" pitchFamily="49" charset="0"/>
              </a:rPr>
              <a:t>$ORACLE_BASE/diag/rdbms/&lt;db_name&gt;/&lt;SID&gt;/trace</a:t>
            </a:r>
            <a:r>
              <a:rPr lang="en-US" altLang="en-US" dirty="0">
                <a:latin typeface="Arial" charset="0"/>
              </a:rPr>
              <a:t> by default if </a:t>
            </a:r>
            <a:r>
              <a:rPr lang="en-US" altLang="en-US" dirty="0">
                <a:latin typeface="Courier New" panose="02070309020205020404" pitchFamily="49" charset="0"/>
                <a:cs typeface="Courier New" panose="02070309020205020404" pitchFamily="49" charset="0"/>
              </a:rPr>
              <a:t>$ORACLE_BASE</a:t>
            </a:r>
            <a:r>
              <a:rPr lang="en-US" altLang="en-US" dirty="0">
                <a:latin typeface="Arial" charset="0"/>
              </a:rPr>
              <a:t> is set.</a:t>
            </a:r>
          </a:p>
          <a:p>
            <a:pPr lvl="1"/>
            <a:r>
              <a:rPr lang="en-US" altLang="en-US" dirty="0">
                <a:latin typeface="Arial" charset="0"/>
              </a:rPr>
              <a:t>Oracle Database uses the alert log to keep a record of these events as an alternative to displaying the information on an operator’s console. Many systems also display this information on the console. If an administrative operation is successful, a message is written in the alert log as “completed” along with a time stamp.</a:t>
            </a:r>
          </a:p>
          <a:p>
            <a:pPr lvl="1"/>
            <a:r>
              <a:rPr lang="en-US" altLang="en-US" dirty="0">
                <a:latin typeface="Arial" charset="0"/>
              </a:rPr>
              <a:t>Enterprise Manager Cloud Control monitors the alert log file and notifies you of critical errors. You can also view the log to see noncritical error and information messages. Because the file can grow to an unmanageable size, you can periodically back up the alert file and delete the current alert file. When the database attempts to write to the alert file again, it creates a new one.</a:t>
            </a:r>
          </a:p>
          <a:p>
            <a:pPr lvl="1"/>
            <a:r>
              <a:rPr lang="en-US" altLang="en-US" b="1" dirty="0">
                <a:latin typeface="Arial" charset="0"/>
              </a:rPr>
              <a:t>Note: </a:t>
            </a:r>
            <a:r>
              <a:rPr lang="en-US" altLang="en-US" dirty="0">
                <a:latin typeface="Arial" charset="0"/>
              </a:rPr>
              <a:t>There is an XML version of the alert log in the </a:t>
            </a:r>
            <a:r>
              <a:rPr lang="en-US" altLang="en-US" dirty="0">
                <a:latin typeface="Courier New" panose="02070309020205020404" pitchFamily="49" charset="0"/>
                <a:cs typeface="Courier New" panose="02070309020205020404" pitchFamily="49" charset="0"/>
              </a:rPr>
              <a:t>$ORACLE_BASE/diag/rdbms/&lt;db_name&gt;/&lt;SID&gt;/alert</a:t>
            </a:r>
            <a:r>
              <a:rPr lang="en-US" altLang="en-US" dirty="0">
                <a:latin typeface="Arial" charset="0"/>
              </a:rPr>
              <a:t> directory.</a:t>
            </a:r>
          </a:p>
          <a:p>
            <a:pPr lvl="1"/>
            <a:r>
              <a:rPr lang="en-US" altLang="en-US" dirty="0">
                <a:latin typeface="Arial" charset="0"/>
              </a:rPr>
              <a:t>ADRCI is an Oracle command-line utility that enables you to investigate problems, view health check reports, and package and upload first-failure data to Oracle Support. You can also use the utility to view the names of the trace files in the Automatic Diagnostic Repository (ADR) and the alert log. ADRCI has a rich command set that you can use interactively or in scripts.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7 - </a:t>
            </a:r>
            <a:fld id="{053A5548-EBD6-4AD0-8BC9-728A81750185}" type="slidenum">
              <a:rPr lang="en-US" smtClean="0"/>
              <a:t>147</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5267954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Trace Files</a:t>
            </a:r>
          </a:p>
          <a:p>
            <a:pPr lvl="1"/>
            <a:r>
              <a:rPr lang="en-US" altLang="en-US" dirty="0">
                <a:latin typeface="Arial" charset="0"/>
              </a:rPr>
              <a:t>Each server and background process can write to an associated trace file. When a process detects an internal error, it dumps information about the error to its trace file. If an internal error occurs and information is written to a trace file, the administrator should contact Oracle Support Services.</a:t>
            </a:r>
          </a:p>
          <a:p>
            <a:pPr lvl="1"/>
            <a:r>
              <a:rPr lang="en-US" altLang="en-US" dirty="0">
                <a:latin typeface="Arial" charset="0"/>
              </a:rPr>
              <a:t>All file names of trace files associated with a background process contain the name of the process that generated the trace file. The one exception to this is trace files that are generated by job queue processes (Jnnn).</a:t>
            </a:r>
          </a:p>
          <a:p>
            <a:pPr lvl="1"/>
            <a:r>
              <a:rPr lang="en-US" altLang="en-US" dirty="0">
                <a:latin typeface="Arial" charset="0"/>
              </a:rPr>
              <a:t>Additional information in trace files can provide guidance for tuning applications or an instance. Background processes always write this information to a trace file when appropriate.</a:t>
            </a:r>
          </a:p>
          <a:p>
            <a:pPr lvl="1"/>
            <a:r>
              <a:rPr lang="en-US" altLang="en-US" dirty="0">
                <a:latin typeface="Arial" charset="0"/>
              </a:rPr>
              <a:t>Oracle Database includes an advanced fault diagnosability infrastructure for preventing, detecting, diagnosing, and resolving problems. In particular, problems that are targeted include critical errors such as those caused by database code bugs, metadata corruption, and customer data corruption.</a:t>
            </a:r>
          </a:p>
          <a:p>
            <a:pPr lvl="1"/>
            <a:r>
              <a:rPr lang="en-US" altLang="en-US" dirty="0">
                <a:latin typeface="Arial" charset="0"/>
              </a:rPr>
              <a:t>When a critical error occurs, an incident number is assigned to it; diagnostic data for the error (such as trace files) is immediately captured and tagged with this number. The data is then stored in the Automatic Diagnostic Repository (ADR)—a file-based repository outside the database—where it can later be retrieved by incident number and analyzed.</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7 - </a:t>
            </a:r>
            <a:fld id="{44B03591-B582-4BA0-94C3-1A17A79D1C12}" type="slidenum">
              <a:rPr lang="en-US" smtClean="0"/>
              <a:t>148</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95324794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7 - </a:t>
            </a:r>
            <a:fld id="{16DC0E43-BFE3-44E0-9F46-BA7B49A0A3B2}" type="slidenum">
              <a:rPr lang="en-US" smtClean="0"/>
              <a:t>149</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Arial" charset="0"/>
              </a:rPr>
              <a:t>Purging Mechanism</a:t>
            </a:r>
          </a:p>
          <a:p>
            <a:pPr lvl="1" eaLnBrk="1" hangingPunct="1"/>
            <a:r>
              <a:rPr lang="en-US" dirty="0">
                <a:latin typeface="Arial" charset="0"/>
              </a:rPr>
              <a:t>The purging mechanism allows you to specify a retention policy stating:</a:t>
            </a:r>
          </a:p>
          <a:p>
            <a:pPr lvl="2" eaLnBrk="1" hangingPunct="1"/>
            <a:r>
              <a:rPr lang="en-US" dirty="0">
                <a:latin typeface="Arial" charset="0"/>
              </a:rPr>
              <a:t>How old ADR contents should be before they are automatically deleted.</a:t>
            </a:r>
          </a:p>
          <a:p>
            <a:pPr lvl="3" eaLnBrk="1" hangingPunct="1"/>
            <a:r>
              <a:rPr lang="en-US" dirty="0">
                <a:latin typeface="Arial" charset="0"/>
              </a:rPr>
              <a:t>The long retention period is used for the relatively higher-value diagnostic data, such as incidents and alert log (default value is 365 days).</a:t>
            </a:r>
          </a:p>
          <a:p>
            <a:pPr lvl="3" eaLnBrk="1" hangingPunct="1"/>
            <a:r>
              <a:rPr lang="en-US" dirty="0">
                <a:latin typeface="Arial" charset="0"/>
              </a:rPr>
              <a:t>The short retention period is used for traces and core dumps (default value is 30 days).</a:t>
            </a:r>
          </a:p>
          <a:p>
            <a:pPr marL="304746" lvl="2" indent="0" eaLnBrk="1" hangingPunct="1">
              <a:buNone/>
            </a:pPr>
            <a:r>
              <a:rPr lang="en-US" dirty="0">
                <a:latin typeface="Arial" charset="0"/>
              </a:rPr>
              <a:t>	Older items are deleted first. The long retention period items are typically older than any of 	the items in the short retention period. So a mechanism is used in which the time periods are 	“scaled” so that roughly the same percentage of each gets deleted. Some components use 	these periods in slightly different ways. For instance, IPS, the packaging facility, uses the 	short retention period to determine when to purge packaging metadata and the staging 	directory contents. However, the age of the data is based on when the package was 	completed, not when it was originally created. </a:t>
            </a:r>
          </a:p>
          <a:p>
            <a:pPr lvl="2" eaLnBrk="1" hangingPunct="1"/>
            <a:r>
              <a:rPr lang="en-US" dirty="0">
                <a:latin typeface="Arial" charset="0"/>
              </a:rPr>
              <a:t>The size-based retention to specify a target size for an ADR home. When purging, the old data, determined by the time-based retention periods, is deleted first. If the size of the ADR home is still greater than the target size, diagnostics are automatically deleted until the target size is no longer exceeded.</a:t>
            </a:r>
          </a:p>
        </p:txBody>
      </p:sp>
    </p:spTree>
    <p:extLst>
      <p:ext uri="{BB962C8B-B14F-4D97-AF65-F5344CB8AC3E}">
        <p14:creationId xmlns:p14="http://schemas.microsoft.com/office/powerpoint/2010/main" val="3945813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lvl="1"/>
            <a:r>
              <a:rPr lang="en-US" dirty="0"/>
              <a:t>With </a:t>
            </a:r>
            <a:r>
              <a:rPr lang="en-US" b="1" dirty="0"/>
              <a:t>Software as a Service (SaaS)</a:t>
            </a:r>
            <a:r>
              <a:rPr lang="en-US" dirty="0"/>
              <a:t>, modern cloud applications from Oracle help you re-imagine your business. The best-of-breed SaaS applications in Oracle Cloud are integrated with social, mobile, and analytic capabilities to help you deliver the experiences customers expect, the talent to succeed, and the performance that the market demands.</a:t>
            </a:r>
          </a:p>
          <a:p>
            <a:pPr lvl="1"/>
            <a:r>
              <a:rPr lang="en-US" b="1" dirty="0"/>
              <a:t>Oracle Cloud Platform as a Service (PaaS)</a:t>
            </a:r>
            <a:r>
              <a:rPr lang="en-US" dirty="0"/>
              <a:t> helps enterprise IT and independent software vendor (ISV) developers rapidly build and deploy rich applications or extend SaaS applications by using an enterprise-grade cloud platform based on the industry’s leading database and application server.</a:t>
            </a:r>
          </a:p>
          <a:p>
            <a:pPr lvl="1"/>
            <a:r>
              <a:rPr lang="en-US" b="1" dirty="0"/>
              <a:t>Oracle Cloud Infrastructure as a Service (IaaS)</a:t>
            </a:r>
            <a:r>
              <a:rPr lang="en-US" dirty="0"/>
              <a:t> is a comprehensive set of integrated, subscription-based infrastructure services that enable businesses to run any workload in an enterprise-grade cloud that is managed, hosted, and supported by Oracle.</a:t>
            </a:r>
          </a:p>
          <a:p>
            <a:pPr lvl="1"/>
            <a:r>
              <a:rPr lang="en-US" dirty="0"/>
              <a:t>For other services, refer to the Oracle Cloud website.</a:t>
            </a:r>
          </a:p>
        </p:txBody>
      </p:sp>
      <p:sp>
        <p:nvSpPr>
          <p:cNvPr id="4" name="Footer Placeholder 3"/>
          <p:cNvSpPr>
            <a:spLocks noGrp="1"/>
          </p:cNvSpPr>
          <p:nvPr>
            <p:ph type="ftr" sz="quarter" idx="10"/>
          </p:nvPr>
        </p:nvSpPr>
        <p:spPr/>
        <p:txBody>
          <a:bodyPr/>
          <a:lstStyle/>
          <a:p>
            <a:r>
              <a:rPr lang="en-US" dirty="0"/>
              <a:t>Oracle Database </a:t>
            </a:r>
            <a:r>
              <a:rPr lang="en-US" dirty="0" smtClean="0"/>
              <a:t>19c: </a:t>
            </a:r>
            <a:r>
              <a:rPr lang="en-US" dirty="0"/>
              <a:t>Administration Workshop   1 - </a:t>
            </a:r>
            <a:fld id="{9B95A4CF-AAFE-4A89-AEF2-5E08DD6F6BB0}" type="slidenum">
              <a:rPr lang="en-US" smtClean="0"/>
              <a:t>15</a:t>
            </a:fld>
            <a:endParaRPr lang="en-US" dirty="0"/>
          </a:p>
        </p:txBody>
      </p:sp>
      <p:sp>
        <p:nvSpPr>
          <p:cNvPr id="8" name="Slide Image Placeholder 7"/>
          <p:cNvSpPr>
            <a:spLocks noGrp="1" noRot="1" noChangeAspect="1"/>
          </p:cNvSpPr>
          <p:nvPr>
            <p:ph type="sldImg"/>
          </p:nvPr>
        </p:nvSpPr>
        <p:spPr/>
      </p:sp>
    </p:spTree>
    <p:extLst>
      <p:ext uri="{BB962C8B-B14F-4D97-AF65-F5344CB8AC3E}">
        <p14:creationId xmlns:p14="http://schemas.microsoft.com/office/powerpoint/2010/main" val="159233998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DDL log is created only if the </a:t>
            </a:r>
            <a:r>
              <a:rPr lang="en-US" altLang="en-US" dirty="0">
                <a:latin typeface="Courier New" panose="02070309020205020404" pitchFamily="49" charset="0"/>
                <a:cs typeface="Courier New" panose="02070309020205020404" pitchFamily="49" charset="0"/>
              </a:rPr>
              <a:t>ENABLE_DDL_LOGGING</a:t>
            </a:r>
            <a:r>
              <a:rPr lang="en-US" altLang="en-US" dirty="0">
                <a:latin typeface="Arial" charset="0"/>
              </a:rPr>
              <a:t> initialization parameter is set to </a:t>
            </a:r>
            <a:r>
              <a:rPr lang="en-US" altLang="en-US" dirty="0">
                <a:latin typeface="Courier New" panose="02070309020205020404" pitchFamily="49" charset="0"/>
                <a:cs typeface="Courier New" panose="02070309020205020404" pitchFamily="49" charset="0"/>
              </a:rPr>
              <a:t>TRUE</a:t>
            </a:r>
            <a:r>
              <a:rPr lang="en-US" altLang="en-US" dirty="0">
                <a:latin typeface="Arial" charset="0"/>
              </a:rPr>
              <a:t>. When this parameter is set to </a:t>
            </a:r>
            <a:r>
              <a:rPr lang="en-US" altLang="en-US" dirty="0">
                <a:latin typeface="Courier New" panose="02070309020205020404" pitchFamily="49" charset="0"/>
                <a:cs typeface="Courier New" panose="02070309020205020404" pitchFamily="49" charset="0"/>
              </a:rPr>
              <a:t>FALSE</a:t>
            </a:r>
            <a:r>
              <a:rPr lang="en-US" altLang="en-US" dirty="0">
                <a:latin typeface="Arial" charset="0"/>
              </a:rPr>
              <a:t>, DDL statements are not included in any log. A subset of executed DDL statements is written to the DDL log.</a:t>
            </a:r>
          </a:p>
          <a:p>
            <a:pPr lvl="1"/>
            <a:r>
              <a:rPr lang="en-US" altLang="en-US" dirty="0">
                <a:latin typeface="Arial" charset="0"/>
              </a:rPr>
              <a:t>There are two DDL logs that contain the same information. One is an XML file, and the other is a text file. The DDL log is stored in the </a:t>
            </a:r>
            <a:r>
              <a:rPr lang="en-US" altLang="en-US" dirty="0">
                <a:latin typeface="Courier New" panose="02070309020205020404" pitchFamily="49" charset="0"/>
                <a:cs typeface="Courier New" panose="02070309020205020404" pitchFamily="49" charset="0"/>
              </a:rPr>
              <a:t>log/ddl</a:t>
            </a:r>
            <a:r>
              <a:rPr lang="en-US" altLang="en-US" dirty="0">
                <a:latin typeface="Arial" charset="0"/>
              </a:rPr>
              <a:t> subdirectory of the ADR home.</a:t>
            </a:r>
          </a:p>
          <a:p>
            <a:pPr lvl="1"/>
            <a:r>
              <a:rPr lang="en-US" altLang="en-US" dirty="0">
                <a:latin typeface="Arial" charset="0"/>
              </a:rPr>
              <a:t>Important: You must have a license for Oracle Database Lifecycle Management Pack to enable DDL logging.</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7 - </a:t>
            </a:r>
            <a:fld id="{B672B7DB-CADC-4F1E-B8ED-0D7590EF4CEA}" type="slidenum">
              <a:rPr lang="en-US" smtClean="0"/>
              <a:t>150</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17457958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Oracle Database server maintains a dynamic set of data about the operation and performance of the database instance. The dynamic performance views are based on virtual tables that are built from memory structures inside the database server. They are not conventional tables that reside in a database. This is the reason that some of them are available before a database is mounted or open.</a:t>
            </a:r>
          </a:p>
          <a:p>
            <a:pPr lvl="1"/>
            <a:r>
              <a:rPr lang="en-US" altLang="en-US" b="1" dirty="0">
                <a:latin typeface="Arial" charset="0"/>
              </a:rPr>
              <a:t>Note: </a:t>
            </a:r>
            <a:r>
              <a:rPr lang="en-US" altLang="en-US" dirty="0">
                <a:latin typeface="Arial" charset="0"/>
              </a:rPr>
              <a:t>The </a:t>
            </a:r>
            <a:r>
              <a:rPr lang="en-US" altLang="en-US" dirty="0">
                <a:latin typeface="Courier New" panose="02070309020205020404" pitchFamily="49" charset="0"/>
                <a:cs typeface="Courier New" panose="02070309020205020404" pitchFamily="49" charset="0"/>
              </a:rPr>
              <a:t>DICT</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DICT_COLUMNS</a:t>
            </a:r>
            <a:r>
              <a:rPr lang="en-US" altLang="en-US" dirty="0">
                <a:latin typeface="Arial" charset="0"/>
              </a:rPr>
              <a:t> views also contain the names of these dynamic performance views.</a:t>
            </a:r>
          </a:p>
          <a:p>
            <a:pPr lvl="1"/>
            <a:r>
              <a:rPr lang="en-US" altLang="en-US" dirty="0">
                <a:latin typeface="Arial" charset="0"/>
              </a:rPr>
              <a:t>You can use dynamic performance views to answer questions such as the following:</a:t>
            </a:r>
          </a:p>
          <a:p>
            <a:pPr lvl="2">
              <a:buFont typeface="+mj-lt"/>
              <a:buAutoNum type="arabicPeriod"/>
            </a:pPr>
            <a:r>
              <a:rPr lang="en-US" altLang="en-US" dirty="0">
                <a:latin typeface="Arial" charset="0"/>
              </a:rPr>
              <a:t>For which SQL statements (and their associated numbers of executions) is the CPU time consumed greater than 200,000 microseconds? </a:t>
            </a:r>
          </a:p>
          <a:p>
            <a:pPr marL="304746" lvl="2" indent="0">
              <a:buNone/>
            </a:pPr>
            <a:r>
              <a:rPr lang="en-US" altLang="en-US" dirty="0">
                <a:latin typeface="Courier New" panose="02070309020205020404" pitchFamily="49" charset="0"/>
                <a:cs typeface="Courier New" panose="02070309020205020404" pitchFamily="49" charset="0"/>
              </a:rPr>
              <a:t>	SQL&gt; SELECT sql_text, executions FROM V$SQL  WHERE cpu_time &gt; 	200000;</a:t>
            </a:r>
          </a:p>
          <a:p>
            <a:pPr lvl="2">
              <a:buFont typeface="+mj-lt"/>
              <a:buAutoNum type="arabicPeriod" startAt="2"/>
            </a:pPr>
            <a:r>
              <a:rPr lang="en-US" altLang="en-US" dirty="0">
                <a:latin typeface="Arial" charset="0"/>
              </a:rPr>
              <a:t>What are the session IDs of those sessions that are currently holding a lock that is blocking another user, and how long have those locks been held?</a:t>
            </a:r>
          </a:p>
          <a:p>
            <a:pPr marL="304746" lvl="2" indent="0">
              <a:buNone/>
            </a:pPr>
            <a:r>
              <a:rPr lang="en-US" altLang="en-US" dirty="0">
                <a:latin typeface="Courier New" panose="02070309020205020404" pitchFamily="49" charset="0"/>
                <a:cs typeface="Courier New" panose="02070309020205020404" pitchFamily="49" charset="0"/>
              </a:rPr>
              <a:t>	SQL&gt; SELECT sid, ctime FROM v$lock WHERE block &gt; 0;</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7 - </a:t>
            </a:r>
            <a:fld id="{586F733A-120C-43EC-8145-96FBFE77CA5C}" type="slidenum">
              <a:rPr lang="en-US" smtClean="0"/>
              <a:t>151</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98038675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Some dynamic views provide information that is not applicable to all states of an instance or database. For example, if an instance has just been started but no database is mounted, you can query </a:t>
            </a:r>
            <a:r>
              <a:rPr lang="en-US" altLang="en-US" dirty="0">
                <a:latin typeface="Courier New" panose="02070309020205020404" pitchFamily="49" charset="0"/>
                <a:cs typeface="Courier New" panose="02070309020205020404" pitchFamily="49" charset="0"/>
              </a:rPr>
              <a:t>V$BGPROCESS</a:t>
            </a:r>
            <a:r>
              <a:rPr lang="en-US" altLang="en-US" dirty="0">
                <a:latin typeface="Arial" charset="0"/>
              </a:rPr>
              <a:t> to see the list of background processes that are running. But querying </a:t>
            </a:r>
            <a:r>
              <a:rPr lang="en-US" altLang="en-US" dirty="0">
                <a:latin typeface="Courier New" panose="02070309020205020404" pitchFamily="49" charset="0"/>
                <a:cs typeface="Courier New" panose="02070309020205020404" pitchFamily="49" charset="0"/>
              </a:rPr>
              <a:t>V$DATAFILE</a:t>
            </a:r>
            <a:r>
              <a:rPr lang="en-US" altLang="en-US" dirty="0">
                <a:latin typeface="Arial" charset="0"/>
              </a:rPr>
              <a:t> to see the status of database data files would return no rows. The database must be mounted or opened for </a:t>
            </a:r>
            <a:r>
              <a:rPr lang="en-US" altLang="en-US" dirty="0">
                <a:latin typeface="Courier New" panose="02070309020205020404" pitchFamily="49" charset="0"/>
                <a:cs typeface="Courier New" panose="02070309020205020404" pitchFamily="49" charset="0"/>
              </a:rPr>
              <a:t>V$DATAFILE</a:t>
            </a:r>
            <a:r>
              <a:rPr lang="en-US" altLang="en-US" dirty="0">
                <a:latin typeface="Arial" charset="0"/>
              </a:rPr>
              <a:t> to provide meaningful information. It is when the database is mounted that the control file is read to obtain information about the data files associated with a database.</a:t>
            </a:r>
          </a:p>
          <a:p>
            <a:pPr lvl="1"/>
            <a:r>
              <a:rPr lang="en-US" altLang="en-US" dirty="0">
                <a:latin typeface="Arial" charset="0"/>
              </a:rPr>
              <a:t>Some </a:t>
            </a:r>
            <a:r>
              <a:rPr lang="en-US" altLang="en-US" dirty="0">
                <a:latin typeface="Courier New" panose="02070309020205020404" pitchFamily="49" charset="0"/>
                <a:cs typeface="Courier New" panose="02070309020205020404" pitchFamily="49" charset="0"/>
              </a:rPr>
              <a:t>V$</a:t>
            </a:r>
            <a:r>
              <a:rPr lang="en-US" altLang="en-US" dirty="0">
                <a:latin typeface="Arial" charset="0"/>
              </a:rPr>
              <a:t> views contain information that is similar to information in the corresponding </a:t>
            </a:r>
            <a:r>
              <a:rPr lang="en-US" altLang="en-US" dirty="0">
                <a:latin typeface="Courier New" panose="02070309020205020404" pitchFamily="49" charset="0"/>
                <a:cs typeface="Courier New" panose="02070309020205020404" pitchFamily="49" charset="0"/>
              </a:rPr>
              <a:t>DBA_</a:t>
            </a:r>
            <a:r>
              <a:rPr lang="en-US" altLang="en-US" dirty="0">
                <a:latin typeface="Arial" charset="0"/>
              </a:rPr>
              <a:t> views. For example, </a:t>
            </a:r>
            <a:r>
              <a:rPr lang="en-US" altLang="en-US" dirty="0">
                <a:latin typeface="Courier New" panose="02070309020205020404" pitchFamily="49" charset="0"/>
                <a:cs typeface="Courier New" panose="02070309020205020404" pitchFamily="49" charset="0"/>
              </a:rPr>
              <a:t>V$DATAFILE</a:t>
            </a:r>
            <a:r>
              <a:rPr lang="en-US" altLang="en-US" dirty="0">
                <a:latin typeface="Arial" charset="0"/>
              </a:rPr>
              <a:t> is similar to </a:t>
            </a:r>
            <a:r>
              <a:rPr lang="en-US" altLang="en-US" dirty="0">
                <a:latin typeface="Courier New" panose="02070309020205020404" pitchFamily="49" charset="0"/>
                <a:cs typeface="Courier New" panose="02070309020205020404" pitchFamily="49" charset="0"/>
              </a:rPr>
              <a:t>DBA_DATA_FILES</a:t>
            </a:r>
            <a:r>
              <a:rPr lang="en-US" altLang="en-US" dirty="0">
                <a:latin typeface="Arial" charset="0"/>
              </a:rPr>
              <a:t>. Note also that </a:t>
            </a:r>
            <a:r>
              <a:rPr lang="en-US" altLang="en-US" dirty="0">
                <a:latin typeface="Courier New" panose="02070309020205020404" pitchFamily="49" charset="0"/>
                <a:cs typeface="Courier New" panose="02070309020205020404" pitchFamily="49" charset="0"/>
              </a:rPr>
              <a:t>V$</a:t>
            </a:r>
            <a:r>
              <a:rPr lang="en-US" altLang="en-US" dirty="0">
                <a:latin typeface="Arial" charset="0"/>
              </a:rPr>
              <a:t> view names are generally singular and </a:t>
            </a:r>
            <a:r>
              <a:rPr lang="en-US" altLang="en-US" dirty="0">
                <a:latin typeface="Courier New" panose="02070309020205020404" pitchFamily="49" charset="0"/>
                <a:cs typeface="Courier New" panose="02070309020205020404" pitchFamily="49" charset="0"/>
              </a:rPr>
              <a:t>DBA_</a:t>
            </a:r>
            <a:r>
              <a:rPr lang="en-US" altLang="en-US" dirty="0">
                <a:latin typeface="Arial" charset="0"/>
              </a:rPr>
              <a:t> view names are plural.</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7 - </a:t>
            </a:r>
            <a:fld id="{1EABD545-C1D8-460B-B045-0E198DE19DE2}" type="slidenum">
              <a:rPr lang="en-US" smtClean="0"/>
              <a:t>152</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28655786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0"/>
          <p:cNvSpPr>
            <a:spLocks noGrp="1" noChangeArrowheads="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7 - </a:t>
            </a:r>
            <a:fld id="{62ED3345-8288-47BB-8F66-37F4FFDE4E21}" type="slidenum">
              <a:rPr lang="en-US" altLang="en-US" smtClean="0"/>
              <a:t>153</a:t>
            </a:fld>
            <a:endParaRPr lang="en-US" altLang="en-US" dirty="0"/>
          </a:p>
        </p:txBody>
      </p:sp>
      <p:sp>
        <p:nvSpPr>
          <p:cNvPr id="81923" name="Slide Image Placeholder 5"/>
          <p:cNvSpPr>
            <a:spLocks noGrp="1" noRot="1" noChangeAspect="1" noTextEdit="1"/>
          </p:cNvSpPr>
          <p:nvPr>
            <p:ph type="sldImg"/>
          </p:nvPr>
        </p:nvSpPr>
        <p:spPr>
          <a:ln/>
        </p:spPr>
      </p:sp>
      <p:sp>
        <p:nvSpPr>
          <p:cNvPr id="81924"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Oracle data dictionary is the metadata of the database and contains the names and attributes of all objects in the database. The creation or modification of any object causes an update to the data dictionary that reflects those changes. This information is stored in the base tables that are maintained by the Oracle Database server, but you access these tables by using predefined views rather than by reading the tables directly.</a:t>
            </a:r>
          </a:p>
          <a:p>
            <a:pPr lvl="1"/>
            <a:r>
              <a:rPr lang="en-US" altLang="en-US" dirty="0"/>
              <a:t>The data dictionary:</a:t>
            </a:r>
          </a:p>
          <a:p>
            <a:pPr lvl="2"/>
            <a:r>
              <a:rPr lang="en-US" altLang="en-US" dirty="0"/>
              <a:t>Is used by the Oracle Database server to find information about users, objects, constraints, and storage</a:t>
            </a:r>
          </a:p>
          <a:p>
            <a:pPr lvl="2"/>
            <a:r>
              <a:rPr lang="en-US" altLang="en-US" dirty="0"/>
              <a:t>Is maintained by the Oracle Database server when object structures or definitions are modified</a:t>
            </a:r>
          </a:p>
          <a:p>
            <a:pPr lvl="2"/>
            <a:r>
              <a:rPr lang="en-US" altLang="en-US" dirty="0"/>
              <a:t>Is available for use by any user to query information about the database</a:t>
            </a:r>
          </a:p>
          <a:p>
            <a:pPr lvl="2"/>
            <a:r>
              <a:rPr lang="en-US" altLang="en-US" dirty="0"/>
              <a:t>Is owned by the </a:t>
            </a:r>
            <a:r>
              <a:rPr lang="en-US" altLang="en-US" dirty="0">
                <a:latin typeface="Courier New" panose="02070309020205020404" pitchFamily="49" charset="0"/>
              </a:rPr>
              <a:t>SYS</a:t>
            </a:r>
            <a:r>
              <a:rPr lang="en-US" altLang="en-US" dirty="0"/>
              <a:t> user</a:t>
            </a:r>
          </a:p>
          <a:p>
            <a:pPr lvl="2"/>
            <a:r>
              <a:rPr lang="en-US" altLang="en-US" dirty="0"/>
              <a:t>Should never be modified directly by using SQL</a:t>
            </a:r>
          </a:p>
          <a:p>
            <a:pPr lvl="1"/>
            <a:r>
              <a:rPr lang="en-US" altLang="en-US" b="1" dirty="0"/>
              <a:t>Note: </a:t>
            </a:r>
            <a:r>
              <a:rPr lang="en-US" altLang="en-US" dirty="0"/>
              <a:t>The </a:t>
            </a:r>
            <a:r>
              <a:rPr lang="en-US" altLang="en-US" dirty="0">
                <a:latin typeface="Courier New" panose="02070309020205020404" pitchFamily="49" charset="0"/>
              </a:rPr>
              <a:t>DICTIONARY</a:t>
            </a:r>
            <a:r>
              <a:rPr lang="en-US" altLang="en-US" dirty="0"/>
              <a:t> data dictionary view (or the </a:t>
            </a:r>
            <a:r>
              <a:rPr lang="en-US" altLang="en-US" dirty="0">
                <a:latin typeface="Courier New" panose="02070309020205020404" pitchFamily="49" charset="0"/>
              </a:rPr>
              <a:t>DICT</a:t>
            </a:r>
            <a:r>
              <a:rPr lang="en-US" altLang="en-US" dirty="0"/>
              <a:t> synonym for this) contains the names and descriptions of data dictionary tables and views. Use the </a:t>
            </a:r>
            <a:r>
              <a:rPr lang="en-US" altLang="en-US" dirty="0">
                <a:latin typeface="Courier New" panose="02070309020205020404" pitchFamily="49" charset="0"/>
              </a:rPr>
              <a:t>DICT_COLUMNS</a:t>
            </a:r>
            <a:r>
              <a:rPr lang="en-US" altLang="en-US" dirty="0"/>
              <a:t> view to see the view columns and their definitions. For complete definitions of each view, see the </a:t>
            </a:r>
            <a:r>
              <a:rPr lang="en-US" altLang="en-US" i="1" dirty="0"/>
              <a:t>Oracle Database Reference</a:t>
            </a:r>
            <a:r>
              <a:rPr lang="en-US" altLang="en-US" dirty="0"/>
              <a:t>. There are over 1000 views that reference hundreds of base tables.</a:t>
            </a:r>
          </a:p>
        </p:txBody>
      </p:sp>
    </p:spTree>
    <p:extLst>
      <p:ext uri="{BB962C8B-B14F-4D97-AF65-F5344CB8AC3E}">
        <p14:creationId xmlns:p14="http://schemas.microsoft.com/office/powerpoint/2010/main" val="322160232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p>
            <a:r>
              <a:rPr lang="en-US" dirty="0"/>
              <a:t>Oracle Database </a:t>
            </a:r>
            <a:r>
              <a:rPr lang="en-US" dirty="0" smtClean="0"/>
              <a:t>19c: </a:t>
            </a:r>
            <a:r>
              <a:rPr lang="en-US" dirty="0"/>
              <a:t>Administration Workshop   7 - </a:t>
            </a:r>
            <a:fld id="{70F9DDCD-4892-4FF0-9CDD-84276DCB30DD}" type="slidenum">
              <a:rPr lang="en-US" smtClean="0"/>
              <a:t>154</a:t>
            </a:fld>
            <a:endParaRPr lang="en-US" dirty="0"/>
          </a:p>
        </p:txBody>
      </p:sp>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a:xfrm>
            <a:off x="292608" y="4434840"/>
            <a:ext cx="6400800" cy="4473416"/>
          </a:xfrm>
        </p:spPr>
        <p:txBody>
          <a:bodyPr/>
          <a:lstStyle/>
          <a:p>
            <a:pPr lvl="1"/>
            <a:r>
              <a:rPr lang="en-US" b="1" dirty="0">
                <a:latin typeface="Courier New" panose="02070309020205020404" pitchFamily="49" charset="0"/>
                <a:cs typeface="Courier New" panose="02070309020205020404" pitchFamily="49" charset="0"/>
              </a:rPr>
              <a:t>CDB_</a:t>
            </a:r>
            <a:r>
              <a:rPr lang="en-US" b="1" dirty="0">
                <a:latin typeface="Arial" charset="0"/>
              </a:rPr>
              <a:t>, </a:t>
            </a:r>
            <a:r>
              <a:rPr lang="en-US" b="1" dirty="0">
                <a:latin typeface="Courier New" panose="02070309020205020404" pitchFamily="49" charset="0"/>
                <a:cs typeface="Courier New" panose="02070309020205020404" pitchFamily="49" charset="0"/>
              </a:rPr>
              <a:t>DBA_</a:t>
            </a:r>
            <a:r>
              <a:rPr lang="en-US" b="1" dirty="0">
                <a:latin typeface="Arial" charset="0"/>
              </a:rPr>
              <a:t>, </a:t>
            </a:r>
            <a:r>
              <a:rPr lang="en-US" b="1" dirty="0">
                <a:latin typeface="Courier New" panose="02070309020205020404" pitchFamily="49" charset="0"/>
                <a:cs typeface="Courier New" panose="02070309020205020404" pitchFamily="49" charset="0"/>
              </a:rPr>
              <a:t>ALL_</a:t>
            </a:r>
            <a:r>
              <a:rPr lang="en-US" b="1" dirty="0">
                <a:latin typeface="Arial" charset="0"/>
              </a:rPr>
              <a:t>, and </a:t>
            </a:r>
            <a:r>
              <a:rPr lang="en-US" b="1" dirty="0">
                <a:latin typeface="Courier New" panose="02070309020205020404" pitchFamily="49" charset="0"/>
                <a:cs typeface="Courier New" panose="02070309020205020404" pitchFamily="49" charset="0"/>
              </a:rPr>
              <a:t>USER_</a:t>
            </a:r>
            <a:r>
              <a:rPr lang="en-US" b="1" dirty="0">
                <a:latin typeface="Arial" charset="0"/>
              </a:rPr>
              <a:t> Views</a:t>
            </a:r>
          </a:p>
          <a:p>
            <a:pPr lvl="1"/>
            <a:r>
              <a:rPr lang="en-US" dirty="0">
                <a:latin typeface="Arial" charset="0"/>
              </a:rPr>
              <a:t>The view prefixes, as shown in the slide, indicate the data (and how much of that data) a given user can see.</a:t>
            </a:r>
          </a:p>
          <a:p>
            <a:pPr lvl="2"/>
            <a:r>
              <a:rPr lang="en-US" dirty="0">
                <a:latin typeface="Courier New" panose="02070309020205020404" pitchFamily="49" charset="0"/>
                <a:cs typeface="Courier New" panose="02070309020205020404" pitchFamily="49" charset="0"/>
              </a:rPr>
              <a:t>CDB_</a:t>
            </a:r>
            <a:r>
              <a:rPr lang="en-US" dirty="0">
                <a:latin typeface="Arial" charset="0"/>
              </a:rPr>
              <a:t> views display metadata for all objects in a CDB across all PDBs.</a:t>
            </a:r>
          </a:p>
          <a:p>
            <a:pPr lvl="2"/>
            <a:r>
              <a:rPr lang="en-US" dirty="0">
                <a:latin typeface="Courier New" panose="02070309020205020404" pitchFamily="49" charset="0"/>
                <a:cs typeface="Courier New" panose="02070309020205020404" pitchFamily="49" charset="0"/>
              </a:rPr>
              <a:t>DBA_</a:t>
            </a:r>
            <a:r>
              <a:rPr lang="en-US" dirty="0">
                <a:latin typeface="Arial" charset="0"/>
              </a:rPr>
              <a:t> views display metadata for all objects in a container or PDB.  </a:t>
            </a:r>
          </a:p>
          <a:p>
            <a:pPr lvl="2"/>
            <a:r>
              <a:rPr lang="en-US" dirty="0">
                <a:latin typeface="Courier New" panose="02070309020205020404" pitchFamily="49" charset="0"/>
                <a:cs typeface="Courier New" panose="02070309020205020404" pitchFamily="49" charset="0"/>
              </a:rPr>
              <a:t>ALL_</a:t>
            </a:r>
            <a:r>
              <a:rPr lang="en-US" dirty="0">
                <a:latin typeface="Arial" charset="0"/>
              </a:rPr>
              <a:t>views display metadata for objects that the current user is privileged to see, whether the user owns them or not. For example, if  </a:t>
            </a:r>
            <a:r>
              <a:rPr lang="en-US" dirty="0">
                <a:latin typeface="Courier New" panose="02070309020205020404" pitchFamily="49" charset="0"/>
                <a:cs typeface="Courier New" panose="02070309020205020404" pitchFamily="49" charset="0"/>
              </a:rPr>
              <a:t>USER_A</a:t>
            </a:r>
            <a:r>
              <a:rPr lang="en-US" dirty="0">
                <a:latin typeface="Arial" charset="0"/>
              </a:rPr>
              <a:t> has been granted access to a table owned by </a:t>
            </a:r>
            <a:r>
              <a:rPr lang="en-US" dirty="0">
                <a:latin typeface="Courier New" panose="02070309020205020404" pitchFamily="49" charset="0"/>
                <a:cs typeface="Courier New" panose="02070309020205020404" pitchFamily="49" charset="0"/>
              </a:rPr>
              <a:t>USER_B</a:t>
            </a:r>
            <a:r>
              <a:rPr lang="en-US" dirty="0">
                <a:latin typeface="Arial" charset="0"/>
              </a:rPr>
              <a:t>, then </a:t>
            </a:r>
            <a:r>
              <a:rPr lang="en-US" dirty="0">
                <a:latin typeface="Courier New" panose="02070309020205020404" pitchFamily="49" charset="0"/>
                <a:cs typeface="Courier New" panose="02070309020205020404" pitchFamily="49" charset="0"/>
              </a:rPr>
              <a:t>USER_A</a:t>
            </a:r>
            <a:r>
              <a:rPr lang="en-US" dirty="0">
                <a:latin typeface="Arial" charset="0"/>
              </a:rPr>
              <a:t> sees that table listed in any </a:t>
            </a:r>
            <a:r>
              <a:rPr lang="en-US" dirty="0">
                <a:latin typeface="Courier New" panose="02070309020205020404" pitchFamily="49" charset="0"/>
                <a:cs typeface="Courier New" panose="02070309020205020404" pitchFamily="49" charset="0"/>
              </a:rPr>
              <a:t>ALL_</a:t>
            </a:r>
            <a:r>
              <a:rPr lang="en-US" dirty="0">
                <a:latin typeface="Arial" charset="0"/>
              </a:rPr>
              <a:t> view dealing with table names.</a:t>
            </a:r>
          </a:p>
          <a:p>
            <a:pPr lvl="2"/>
            <a:r>
              <a:rPr lang="en-US" dirty="0">
                <a:latin typeface="Courier New" panose="02070309020205020404" pitchFamily="49" charset="0"/>
                <a:cs typeface="Courier New" panose="02070309020205020404" pitchFamily="49" charset="0"/>
              </a:rPr>
              <a:t>USER_</a:t>
            </a:r>
            <a:r>
              <a:rPr lang="en-US" dirty="0">
                <a:latin typeface="Arial" charset="0"/>
              </a:rPr>
              <a:t> views display metadata for all objects owned by the current user; that is, objects that are present in the user's own schema.</a:t>
            </a:r>
          </a:p>
          <a:p>
            <a:pPr lvl="1"/>
            <a:r>
              <a:rPr lang="en-US" dirty="0">
                <a:latin typeface="Arial" charset="0"/>
              </a:rPr>
              <a:t>Only </a:t>
            </a:r>
            <a:r>
              <a:rPr lang="en-US" dirty="0">
                <a:latin typeface="Courier New" panose="02070309020205020404" pitchFamily="49" charset="0"/>
                <a:cs typeface="Courier New" panose="02070309020205020404" pitchFamily="49" charset="0"/>
              </a:rPr>
              <a:t>USER_</a:t>
            </a:r>
            <a:r>
              <a:rPr lang="en-US" dirty="0">
                <a:latin typeface="Arial" charset="0"/>
              </a:rPr>
              <a:t> and </a:t>
            </a:r>
            <a:r>
              <a:rPr lang="en-US" dirty="0">
                <a:latin typeface="Courier New" panose="02070309020205020404" pitchFamily="49" charset="0"/>
                <a:cs typeface="Courier New" panose="02070309020205020404" pitchFamily="49" charset="0"/>
              </a:rPr>
              <a:t>ALL_ views</a:t>
            </a:r>
            <a:r>
              <a:rPr lang="en-US" dirty="0">
                <a:latin typeface="Arial" charset="0"/>
              </a:rPr>
              <a:t> are available to any user. The </a:t>
            </a:r>
            <a:r>
              <a:rPr lang="en-US" dirty="0">
                <a:latin typeface="Courier New" panose="02070309020205020404" pitchFamily="49" charset="0"/>
                <a:cs typeface="Courier New" panose="02070309020205020404" pitchFamily="49" charset="0"/>
              </a:rPr>
              <a:t>CDB_</a:t>
            </a:r>
            <a:r>
              <a:rPr lang="en-US" dirty="0">
                <a:latin typeface="Arial" charset="0"/>
              </a:rPr>
              <a:t> and </a:t>
            </a:r>
            <a:r>
              <a:rPr lang="en-US" dirty="0">
                <a:latin typeface="Courier New" panose="02070309020205020404" pitchFamily="49" charset="0"/>
                <a:cs typeface="Courier New" panose="02070309020205020404" pitchFamily="49" charset="0"/>
              </a:rPr>
              <a:t>DBA_</a:t>
            </a:r>
            <a:r>
              <a:rPr lang="en-US" dirty="0">
                <a:latin typeface="Arial" charset="0"/>
              </a:rPr>
              <a:t> views are restricted to DBA accounts.</a:t>
            </a:r>
          </a:p>
          <a:p>
            <a:pPr lvl="1"/>
            <a:r>
              <a:rPr lang="en-US" dirty="0">
                <a:latin typeface="Arial" charset="0"/>
              </a:rPr>
              <a:t>Generally, each view set is a subset of the higher-privileged view set, row-wise and column-wise. Not all views in a given view set have a corresponding view in the other view sets. It depends on the nature of the information in the view. For example, there is a </a:t>
            </a:r>
            <a:r>
              <a:rPr lang="en-US" dirty="0">
                <a:latin typeface="Courier New" panose="02070309020205020404" pitchFamily="49" charset="0"/>
                <a:cs typeface="Courier New" panose="02070309020205020404" pitchFamily="49" charset="0"/>
              </a:rPr>
              <a:t>DBA_LOCK</a:t>
            </a:r>
            <a:r>
              <a:rPr lang="en-US" dirty="0">
                <a:latin typeface="Arial" charset="0"/>
              </a:rPr>
              <a:t> view, but no </a:t>
            </a:r>
            <a:r>
              <a:rPr lang="en-US" dirty="0">
                <a:latin typeface="Courier New" panose="02070309020205020404" pitchFamily="49" charset="0"/>
                <a:cs typeface="Courier New" panose="02070309020205020404" pitchFamily="49" charset="0"/>
              </a:rPr>
              <a:t>ALL_LOCK</a:t>
            </a:r>
            <a:r>
              <a:rPr lang="en-US" dirty="0">
                <a:latin typeface="Arial" charset="0"/>
              </a:rPr>
              <a:t> view, because only a DBA would have interest in data about locks. Be sure to choose the appropriate view set to meet the need that you have. If you have the privilege to access the DBA views, you still may want to query only the </a:t>
            </a:r>
            <a:r>
              <a:rPr lang="en-US" dirty="0">
                <a:latin typeface="Courier New" panose="02070309020205020404" pitchFamily="49" charset="0"/>
                <a:cs typeface="Courier New" panose="02070309020205020404" pitchFamily="49" charset="0"/>
              </a:rPr>
              <a:t>USER_</a:t>
            </a:r>
            <a:r>
              <a:rPr lang="en-US" dirty="0">
                <a:latin typeface="Arial" charset="0"/>
              </a:rPr>
              <a:t> version of the view because the results show information on objects that you own and you may not want other objects to be added to your result set.</a:t>
            </a:r>
          </a:p>
          <a:p>
            <a:pPr lvl="1"/>
            <a:r>
              <a:rPr lang="en-US" dirty="0">
                <a:latin typeface="Arial" charset="0"/>
              </a:rPr>
              <a:t>The </a:t>
            </a:r>
            <a:r>
              <a:rPr lang="en-US" dirty="0">
                <a:latin typeface="Courier New" panose="02070309020205020404" pitchFamily="49" charset="0"/>
                <a:cs typeface="Courier New" panose="02070309020205020404" pitchFamily="49" charset="0"/>
              </a:rPr>
              <a:t>CDB_</a:t>
            </a:r>
            <a:r>
              <a:rPr lang="en-US" dirty="0">
                <a:latin typeface="Arial" charset="0"/>
              </a:rPr>
              <a:t> and </a:t>
            </a:r>
            <a:r>
              <a:rPr lang="en-US" dirty="0">
                <a:latin typeface="Courier New" panose="02070309020205020404" pitchFamily="49" charset="0"/>
                <a:cs typeface="Courier New" panose="02070309020205020404" pitchFamily="49" charset="0"/>
              </a:rPr>
              <a:t>DBA_</a:t>
            </a:r>
            <a:r>
              <a:rPr lang="en-US" dirty="0">
                <a:latin typeface="Arial" charset="0"/>
              </a:rPr>
              <a:t> views can be queried only by users with the </a:t>
            </a:r>
            <a:r>
              <a:rPr lang="en-US" dirty="0">
                <a:latin typeface="Courier New" panose="02070309020205020404" pitchFamily="49" charset="0"/>
                <a:cs typeface="Courier New" panose="02070309020205020404" pitchFamily="49" charset="0"/>
              </a:rPr>
              <a:t>SYSDBA</a:t>
            </a:r>
            <a:r>
              <a:rPr lang="en-US" dirty="0">
                <a:latin typeface="Arial" charset="0"/>
              </a:rPr>
              <a:t> or </a:t>
            </a:r>
            <a:r>
              <a:rPr lang="en-US" dirty="0">
                <a:latin typeface="Courier New" panose="02070309020205020404" pitchFamily="49" charset="0"/>
                <a:cs typeface="Courier New" panose="02070309020205020404" pitchFamily="49" charset="0"/>
              </a:rPr>
              <a:t>SELECT</a:t>
            </a:r>
            <a:r>
              <a:rPr lang="en-US" dirty="0">
                <a:latin typeface="Arial" charset="0"/>
              </a:rPr>
              <a:t> </a:t>
            </a:r>
            <a:r>
              <a:rPr lang="en-US" dirty="0">
                <a:latin typeface="Courier New" panose="02070309020205020404" pitchFamily="49" charset="0"/>
                <a:cs typeface="Courier New" panose="02070309020205020404" pitchFamily="49" charset="0"/>
              </a:rPr>
              <a:t>ANY</a:t>
            </a:r>
            <a:r>
              <a:rPr lang="en-US" dirty="0">
                <a:latin typeface="Arial" charset="0"/>
              </a:rPr>
              <a:t> </a:t>
            </a:r>
            <a:r>
              <a:rPr lang="en-US" dirty="0">
                <a:latin typeface="Courier New" panose="02070309020205020404" pitchFamily="49" charset="0"/>
                <a:cs typeface="Courier New" panose="02070309020205020404" pitchFamily="49" charset="0"/>
              </a:rPr>
              <a:t>DICTIONARY</a:t>
            </a:r>
            <a:r>
              <a:rPr lang="en-US" dirty="0">
                <a:latin typeface="Arial" charset="0"/>
              </a:rPr>
              <a:t> privilege, or </a:t>
            </a:r>
            <a:r>
              <a:rPr lang="en-US" dirty="0">
                <a:latin typeface="Courier New" panose="02070309020205020404" pitchFamily="49" charset="0"/>
                <a:cs typeface="Courier New" panose="02070309020205020404" pitchFamily="49" charset="0"/>
              </a:rPr>
              <a:t>SELECT_CATALOG_ROLE</a:t>
            </a:r>
            <a:r>
              <a:rPr lang="en-US" dirty="0">
                <a:latin typeface="Arial" charset="0"/>
              </a:rPr>
              <a:t> role, or by users with direct privileges granted to them.</a:t>
            </a:r>
          </a:p>
        </p:txBody>
      </p:sp>
    </p:spTree>
    <p:extLst>
      <p:ext uri="{BB962C8B-B14F-4D97-AF65-F5344CB8AC3E}">
        <p14:creationId xmlns:p14="http://schemas.microsoft.com/office/powerpoint/2010/main" val="265718548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7 - </a:t>
            </a:r>
            <a:fld id="{16B0C7B7-A6B7-4F86-91E8-91A0FB4AE839}" type="slidenum">
              <a:rPr lang="en-US" smtClean="0"/>
              <a:t>155</a:t>
            </a:fld>
            <a:endParaRPr lang="en-US" dirty="0"/>
          </a:p>
        </p:txBody>
      </p:sp>
      <p:sp>
        <p:nvSpPr>
          <p:cNvPr id="5" name="Notes Placeholder 4"/>
          <p:cNvSpPr>
            <a:spLocks noGrp="1"/>
          </p:cNvSpPr>
          <p:nvPr>
            <p:ph type="body" idx="1"/>
          </p:nvPr>
        </p:nvSpPr>
        <p:spPr>
          <a:xfrm>
            <a:off x="292608" y="450056"/>
            <a:ext cx="6400800" cy="8191024"/>
          </a:xfrm>
        </p:spPr>
        <p:txBody>
          <a:bodyPr/>
          <a:lstStyle/>
          <a:p>
            <a:pPr marL="114300" lvl="1"/>
            <a:r>
              <a:rPr lang="en-US" dirty="0">
                <a:latin typeface="Arial" charset="0"/>
              </a:rPr>
              <a:t>When a user connected to the root queries a </a:t>
            </a:r>
            <a:r>
              <a:rPr lang="en-US" dirty="0">
                <a:latin typeface="Courier New" panose="02070309020205020404" pitchFamily="49" charset="0"/>
                <a:cs typeface="Courier New" panose="02070309020205020404" pitchFamily="49" charset="0"/>
              </a:rPr>
              <a:t>CDB_*</a:t>
            </a:r>
            <a:r>
              <a:rPr lang="en-US" dirty="0">
                <a:latin typeface="Arial" charset="0"/>
              </a:rPr>
              <a:t> view, the query results will depend on the </a:t>
            </a:r>
            <a:r>
              <a:rPr lang="en-US" dirty="0">
                <a:latin typeface="Courier New" panose="02070309020205020404" pitchFamily="49" charset="0"/>
                <a:cs typeface="Courier New" panose="02070309020205020404" pitchFamily="49" charset="0"/>
              </a:rPr>
              <a:t>CONTAINER_DATA</a:t>
            </a:r>
            <a:r>
              <a:rPr lang="en-US" dirty="0">
                <a:latin typeface="Arial" charset="0"/>
              </a:rPr>
              <a:t> attribute for the user. The </a:t>
            </a:r>
            <a:r>
              <a:rPr lang="en-US" dirty="0">
                <a:latin typeface="Courier New" panose="02070309020205020404" pitchFamily="49" charset="0"/>
                <a:cs typeface="Courier New" panose="02070309020205020404" pitchFamily="49" charset="0"/>
              </a:rPr>
              <a:t>CONTAINER_DATA</a:t>
            </a:r>
            <a:r>
              <a:rPr lang="en-US" dirty="0">
                <a:latin typeface="Arial" charset="0"/>
              </a:rPr>
              <a:t> clause of the SQL </a:t>
            </a:r>
            <a:r>
              <a:rPr lang="en-US" dirty="0">
                <a:latin typeface="Courier New" panose="02070309020205020404" pitchFamily="49" charset="0"/>
                <a:cs typeface="Courier New" panose="02070309020205020404" pitchFamily="49" charset="0"/>
              </a:rPr>
              <a:t>ALTER</a:t>
            </a:r>
            <a:r>
              <a:rPr lang="en-US" dirty="0">
                <a:latin typeface="Arial" charset="0"/>
              </a:rPr>
              <a:t> </a:t>
            </a:r>
            <a:r>
              <a:rPr lang="en-US" dirty="0">
                <a:latin typeface="Courier New" panose="02070309020205020404" pitchFamily="49" charset="0"/>
                <a:cs typeface="Courier New" panose="02070309020205020404" pitchFamily="49" charset="0"/>
              </a:rPr>
              <a:t>USER</a:t>
            </a:r>
            <a:r>
              <a:rPr lang="en-US" dirty="0">
                <a:latin typeface="Arial" charset="0"/>
              </a:rPr>
              <a:t> statement is used to set and modify the users' </a:t>
            </a:r>
            <a:r>
              <a:rPr lang="en-US" dirty="0">
                <a:latin typeface="Courier New" panose="02070309020205020404" pitchFamily="49" charset="0"/>
                <a:cs typeface="Courier New" panose="02070309020205020404" pitchFamily="49" charset="0"/>
              </a:rPr>
              <a:t>CONTAINER_DATA</a:t>
            </a:r>
            <a:r>
              <a:rPr lang="en-US" dirty="0">
                <a:latin typeface="Arial" charset="0"/>
              </a:rPr>
              <a:t> attribute. In a PDB, the </a:t>
            </a:r>
            <a:r>
              <a:rPr lang="en-US" dirty="0">
                <a:latin typeface="Courier New" panose="02070309020205020404" pitchFamily="49" charset="0"/>
                <a:cs typeface="Courier New" panose="02070309020205020404" pitchFamily="49" charset="0"/>
              </a:rPr>
              <a:t>CDB_*</a:t>
            </a:r>
            <a:r>
              <a:rPr lang="en-US" dirty="0">
                <a:latin typeface="Arial" charset="0"/>
              </a:rPr>
              <a:t> views only show objects visible through a corresponding </a:t>
            </a:r>
            <a:r>
              <a:rPr lang="en-US" dirty="0">
                <a:latin typeface="Courier New" panose="02070309020205020404" pitchFamily="49" charset="0"/>
                <a:cs typeface="Courier New" panose="02070309020205020404" pitchFamily="49" charset="0"/>
              </a:rPr>
              <a:t>DBA_*</a:t>
            </a:r>
            <a:r>
              <a:rPr lang="en-US" dirty="0">
                <a:latin typeface="Arial" charset="0"/>
              </a:rPr>
              <a:t> view.</a:t>
            </a:r>
          </a:p>
        </p:txBody>
      </p:sp>
    </p:spTree>
    <p:extLst>
      <p:ext uri="{BB962C8B-B14F-4D97-AF65-F5344CB8AC3E}">
        <p14:creationId xmlns:p14="http://schemas.microsoft.com/office/powerpoint/2010/main" val="398471459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7 - </a:t>
            </a:r>
            <a:fld id="{F7F14BD8-D0FF-4C94-A45F-F8612FBA87A0}" type="slidenum">
              <a:rPr lang="en-US" smtClean="0"/>
              <a:t>156</a:t>
            </a:fld>
            <a:endParaRPr lang="en-US" dirty="0"/>
          </a:p>
        </p:txBody>
      </p:sp>
      <p:sp>
        <p:nvSpPr>
          <p:cNvPr id="54276" name="Slide Image Placeholder 11"/>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90931859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a:noFill/>
          <a:ln/>
        </p:spPr>
        <p:txBody>
          <a:bodyPr/>
          <a:lstStyle/>
          <a:p>
            <a:pPr lvl="1"/>
            <a:endParaRPr 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7 - </a:t>
            </a:r>
            <a:fld id="{CFBCE9BE-ADED-4983-9FD4-80F0586AC9D5}" type="slidenum">
              <a:rPr lang="en-US" smtClean="0"/>
              <a:t>157</a:t>
            </a:fld>
            <a:endParaRPr lang="en-US" dirty="0"/>
          </a:p>
        </p:txBody>
      </p:sp>
      <p:sp>
        <p:nvSpPr>
          <p:cNvPr id="55300"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43896788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33363" y="444500"/>
            <a:ext cx="6610350" cy="3719513"/>
          </a:xfrm>
          <a:ln/>
        </p:spPr>
      </p:sp>
    </p:spTree>
    <p:extLst>
      <p:ext uri="{BB962C8B-B14F-4D97-AF65-F5344CB8AC3E}">
        <p14:creationId xmlns:p14="http://schemas.microsoft.com/office/powerpoint/2010/main" val="173589248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r>
              <a:rPr lang="en-US" altLang="en-US" dirty="0">
                <a:latin typeface="Arial" charset="0"/>
              </a:rPr>
              <a:t>This lesson takes a close look at the Oracle Net Listener and how you can configure your database instance to either dynamically or statically register services to the listener. In addition to the connection methods you learned in an earlier lesson (Easy Connect and OS authentication), you learn that with a little bit of setup, you can quickly connect to a database service by using the local naming method. Lastly, you become familiar with some of the more advanced networking concepts, such as shared server configurations.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8 - </a:t>
            </a:r>
            <a:fld id="{5251B09E-8603-4BDB-A3F8-A7EAEABD4050}" type="slidenum">
              <a:rPr lang="en-US" smtClean="0"/>
              <a:t>159</a:t>
            </a:fld>
            <a:endParaRPr lang="en-US" dirty="0"/>
          </a:p>
        </p:txBody>
      </p:sp>
      <p:sp>
        <p:nvSpPr>
          <p:cNvPr id="40964" name="Slide Image Placeholder 8"/>
          <p:cNvSpPr>
            <a:spLocks noGrp="1" noRot="1" noChangeAspect="1" noTextEdit="1"/>
          </p:cNvSpPr>
          <p:nvPr>
            <p:ph type="sldImg"/>
          </p:nvPr>
        </p:nvSpPr>
        <p:spPr>
          <a:xfrm>
            <a:off x="233363" y="444500"/>
            <a:ext cx="6610350" cy="3719513"/>
          </a:xfrm>
          <a:ln/>
        </p:spPr>
      </p:sp>
    </p:spTree>
    <p:extLst>
      <p:ext uri="{BB962C8B-B14F-4D97-AF65-F5344CB8AC3E}">
        <p14:creationId xmlns:p14="http://schemas.microsoft.com/office/powerpoint/2010/main" val="829067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Notes Placeholder 2"/>
          <p:cNvSpPr>
            <a:spLocks noGrp="1"/>
          </p:cNvSpPr>
          <p:nvPr>
            <p:ph type="body" idx="1"/>
          </p:nvPr>
        </p:nvSpPr>
        <p:spPr/>
        <p:txBody>
          <a:bodyPr>
            <a:normAutofit/>
          </a:bodyPr>
          <a:lstStyle/>
          <a:p>
            <a:pPr lvl="1"/>
            <a:r>
              <a:rPr lang="en-US" dirty="0">
                <a:solidFill>
                  <a:schemeClr val="tx1"/>
                </a:solidFill>
                <a:sym typeface="Arial" charset="0"/>
              </a:rPr>
              <a:t>When you provision a database deployment in Oracle Database Cloud Service, you select the Oracle Database software release:</a:t>
            </a:r>
          </a:p>
          <a:p>
            <a:pPr lvl="2"/>
            <a:r>
              <a:rPr lang="en-US" dirty="0">
                <a:solidFill>
                  <a:schemeClr val="tx1"/>
                </a:solidFill>
                <a:sym typeface="Arial" charset="0"/>
              </a:rPr>
              <a:t>Oracle Database 11g Release 2</a:t>
            </a:r>
          </a:p>
          <a:p>
            <a:pPr lvl="2"/>
            <a:r>
              <a:rPr lang="en-US" dirty="0">
                <a:solidFill>
                  <a:schemeClr val="tx1"/>
                </a:solidFill>
                <a:sym typeface="Arial" charset="0"/>
              </a:rPr>
              <a:t>Oracle Database 12c Release 1</a:t>
            </a:r>
          </a:p>
          <a:p>
            <a:pPr lvl="2"/>
            <a:r>
              <a:rPr lang="en-US" dirty="0">
                <a:solidFill>
                  <a:schemeClr val="tx1"/>
                </a:solidFill>
                <a:sym typeface="Arial" charset="0"/>
              </a:rPr>
              <a:t>Oracle Database 12c Release 2</a:t>
            </a:r>
          </a:p>
          <a:p>
            <a:pPr lvl="2"/>
            <a:r>
              <a:rPr lang="en-US" dirty="0">
                <a:solidFill>
                  <a:schemeClr val="tx1"/>
                </a:solidFill>
                <a:sym typeface="Arial" charset="0"/>
              </a:rPr>
              <a:t>Oracle Database </a:t>
            </a:r>
            <a:r>
              <a:rPr lang="en-US" dirty="0" smtClean="0">
                <a:solidFill>
                  <a:schemeClr val="tx1"/>
                </a:solidFill>
                <a:sym typeface="Arial" charset="0"/>
              </a:rPr>
              <a:t>19c </a:t>
            </a:r>
            <a:r>
              <a:rPr lang="en-US" dirty="0">
                <a:solidFill>
                  <a:schemeClr val="tx1"/>
                </a:solidFill>
                <a:sym typeface="Arial" charset="0"/>
              </a:rPr>
              <a:t>Release 1</a:t>
            </a:r>
          </a:p>
          <a:p>
            <a:pPr lvl="1"/>
            <a:r>
              <a:rPr lang="en-US" b="1" dirty="0">
                <a:solidFill>
                  <a:schemeClr val="tx1"/>
                </a:solidFill>
                <a:sym typeface="Arial" charset="0"/>
              </a:rPr>
              <a:t>Note:</a:t>
            </a:r>
            <a:r>
              <a:rPr lang="en-US" dirty="0">
                <a:solidFill>
                  <a:schemeClr val="tx1"/>
                </a:solidFill>
                <a:sym typeface="Arial" charset="0"/>
              </a:rPr>
              <a:t> Additional software releases may be added as they become available, and some releases may no longer be supported for new database deployment. Refer to “Oracle Database Software Release” in </a:t>
            </a:r>
            <a:r>
              <a:rPr lang="en-US" i="1" dirty="0">
                <a:solidFill>
                  <a:schemeClr val="tx1"/>
                </a:solidFill>
                <a:sym typeface="Arial" charset="0"/>
              </a:rPr>
              <a:t>Administering Oracle Database Cloud Service</a:t>
            </a:r>
            <a:r>
              <a:rPr lang="en-US" dirty="0">
                <a:solidFill>
                  <a:schemeClr val="tx1"/>
                </a:solidFill>
                <a:sym typeface="Arial" charset="0"/>
              </a:rPr>
              <a:t> for the current list of supported releases. </a:t>
            </a:r>
          </a:p>
        </p:txBody>
      </p:sp>
      <p:sp>
        <p:nvSpPr>
          <p:cNvPr id="12292" name="Footer Placeholder 4"/>
          <p:cNvSpPr>
            <a:spLocks noGrp="1"/>
          </p:cNvSpPr>
          <p:nvPr>
            <p:ph type="ftr" sz="quarter" idx="4"/>
          </p:nvPr>
        </p:nvSpPr>
        <p:spPr/>
        <p:txBody>
          <a:bodyPr/>
          <a:lstStyle/>
          <a:p>
            <a:r>
              <a:rPr lang="en-US" altLang="en-US" dirty="0"/>
              <a:t>Oracle Database </a:t>
            </a:r>
            <a:r>
              <a:rPr lang="en-US" altLang="en-US" dirty="0" smtClean="0"/>
              <a:t>19c: </a:t>
            </a:r>
            <a:r>
              <a:rPr lang="en-US" altLang="en-US" dirty="0"/>
              <a:t>Administration Workshop   1 - </a:t>
            </a:r>
            <a:fld id="{9577F500-9340-4643-B7C0-E99FE3289845}" type="slidenum">
              <a:rPr lang="en-US" altLang="en-US" smtClean="0"/>
              <a:t>16</a:t>
            </a:fld>
            <a:endParaRPr lang="en-US" alt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50059919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8 - </a:t>
            </a:r>
            <a:fld id="{74110A4D-C058-4F26-A036-BDF1B360C18A}" type="slidenum">
              <a:rPr lang="en-US" altLang="en-US" smtClean="0"/>
              <a:t>160</a:t>
            </a:fld>
            <a:endParaRPr lang="en-US" altLang="en-US" dirty="0"/>
          </a:p>
        </p:txBody>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Oracle Net Services enables network connections from a client or middle-tier application to the Oracle server. After a network session is established, Oracle Net acts as the data courier for both the client application and the database server. It is responsible for establishing and maintaining the connection between the client application and database server, as well as exchanging messages between them. Oracle Net (or something that simulates Oracle Net, such as Java Database Connectivity) is located on each computer that needs to talk to the database server. </a:t>
            </a:r>
          </a:p>
          <a:p>
            <a:pPr lvl="1"/>
            <a:r>
              <a:rPr lang="en-US" altLang="en-US" dirty="0"/>
              <a:t>On the client computer, Oracle Net is a background component for application connections to the database.</a:t>
            </a:r>
          </a:p>
          <a:p>
            <a:pPr lvl="1"/>
            <a:r>
              <a:rPr lang="en-US" altLang="en-US" dirty="0"/>
              <a:t>On the database server, Oracle Net includes an active process called </a:t>
            </a:r>
            <a:r>
              <a:rPr lang="en-US" altLang="en-US" i="1" dirty="0"/>
              <a:t>Oracle Net Listener</a:t>
            </a:r>
            <a:r>
              <a:rPr lang="en-US" altLang="en-US" dirty="0"/>
              <a:t>, which is responsible for coordinating connections between the database and external applications.</a:t>
            </a:r>
          </a:p>
          <a:p>
            <a:pPr lvl="1"/>
            <a:r>
              <a:rPr lang="en-US" altLang="en-US" dirty="0"/>
              <a:t>The most common use of Oracle Net Services is to allow incoming database connections. You can configure additional net services to allow access to external code libraries (EXTPROC) and to connect the Oracle instance to non-Oracle data sources through Oracle Heterogeneous Services.</a:t>
            </a:r>
          </a:p>
        </p:txBody>
      </p:sp>
      <p:sp>
        <p:nvSpPr>
          <p:cNvPr id="4403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4883793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8 - </a:t>
            </a:r>
            <a:fld id="{2DA1EFB6-B285-4E9C-A72E-32208F9FA841}" type="slidenum">
              <a:rPr lang="en-US" altLang="en-US" smtClean="0"/>
              <a:t>161</a:t>
            </a:fld>
            <a:endParaRPr lang="en-US" altLang="en-US" dirty="0"/>
          </a:p>
        </p:txBody>
      </p:sp>
      <p:sp>
        <p:nvSpPr>
          <p:cNvPr id="45059" name="Slide Image Placeholder 5"/>
          <p:cNvSpPr>
            <a:spLocks noGrp="1" noRot="1" noChangeAspect="1" noTextEdit="1"/>
          </p:cNvSpPr>
          <p:nvPr>
            <p:ph type="sldImg"/>
          </p:nvPr>
        </p:nvSpPr>
        <p:spPr>
          <a:ln/>
        </p:spPr>
      </p:sp>
      <p:sp>
        <p:nvSpPr>
          <p:cNvPr id="45060"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Oracle Net Listener (or simply </a:t>
            </a:r>
            <a:r>
              <a:rPr lang="en-US" altLang="en-US" i="1" dirty="0"/>
              <a:t>the listener</a:t>
            </a:r>
            <a:r>
              <a:rPr lang="en-US" altLang="en-US" dirty="0"/>
              <a:t>) is the gateway to the Oracle instance for all nonlocal user connections. A single listener can service multiple database instances and thousands of client connections.</a:t>
            </a:r>
          </a:p>
          <a:p>
            <a:pPr lvl="1"/>
            <a:r>
              <a:rPr lang="en-US" altLang="en-US" dirty="0"/>
              <a:t>You can use Enterprise Manager Cloud Control or Oracle Net Manager to configure the listener and specify log file locations.</a:t>
            </a:r>
          </a:p>
          <a:p>
            <a:pPr lvl="1"/>
            <a:r>
              <a:rPr lang="en-US" altLang="en-US" dirty="0"/>
              <a:t>Advanced administrators can also configure Oracle Net Services by manually editing the configuration files, if necessary, with a standard operating system (OS) text editor such as </a:t>
            </a:r>
            <a:r>
              <a:rPr lang="en-US" altLang="en-US" dirty="0">
                <a:latin typeface="Courier New" panose="02070309020205020404" pitchFamily="49" charset="0"/>
              </a:rPr>
              <a:t>vi</a:t>
            </a:r>
            <a:r>
              <a:rPr lang="en-US" altLang="en-US" dirty="0"/>
              <a:t> or </a:t>
            </a:r>
            <a:r>
              <a:rPr lang="en-US" altLang="en-US" dirty="0">
                <a:latin typeface="Courier New" panose="02070309020205020404" pitchFamily="49" charset="0"/>
              </a:rPr>
              <a:t>gedit</a:t>
            </a:r>
            <a:r>
              <a:rPr lang="en-US" altLang="en-US" dirty="0"/>
              <a:t>.</a:t>
            </a:r>
          </a:p>
        </p:txBody>
      </p:sp>
    </p:spTree>
    <p:extLst>
      <p:ext uri="{BB962C8B-B14F-4D97-AF65-F5344CB8AC3E}">
        <p14:creationId xmlns:p14="http://schemas.microsoft.com/office/powerpoint/2010/main" val="317846010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8 - </a:t>
            </a:r>
            <a:fld id="{650CB0BF-166A-4368-8D88-1354EFE2E773}" type="slidenum">
              <a:rPr lang="en-US" smtClean="0"/>
              <a:t>162</a:t>
            </a:fld>
            <a:endParaRPr lang="en-US" dirty="0"/>
          </a:p>
        </p:txBody>
      </p:sp>
      <p:sp>
        <p:nvSpPr>
          <p:cNvPr id="41988" name="Slide Image Placeholder 8"/>
          <p:cNvSpPr>
            <a:spLocks noGrp="1" noRot="1" noChangeAspect="1" noTextEdit="1"/>
          </p:cNvSpPr>
          <p:nvPr>
            <p:ph type="sldImg"/>
          </p:nvPr>
        </p:nvSpPr>
        <p:spPr>
          <a:xfrm>
            <a:off x="233363" y="444500"/>
            <a:ext cx="6610350" cy="3719513"/>
          </a:xfrm>
          <a:ln/>
        </p:spPr>
      </p:sp>
    </p:spTree>
    <p:extLst>
      <p:ext uri="{BB962C8B-B14F-4D97-AF65-F5344CB8AC3E}">
        <p14:creationId xmlns:p14="http://schemas.microsoft.com/office/powerpoint/2010/main" val="406993126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8 - </a:t>
            </a:r>
            <a:fld id="{7F30CAD5-4C22-4A81-BB02-73CF729EA5DC}" type="slidenum">
              <a:rPr lang="en-US" altLang="en-US" smtClean="0"/>
              <a:t>163</a:t>
            </a:fld>
            <a:endParaRPr lang="en-US" altLang="en-US" dirty="0"/>
          </a:p>
        </p:txBody>
      </p:sp>
      <p:sp>
        <p:nvSpPr>
          <p:cNvPr id="46083" name="Slide Image Placeholder 5"/>
          <p:cNvSpPr>
            <a:spLocks noGrp="1" noRot="1" noChangeAspect="1" noTextEdit="1"/>
          </p:cNvSpPr>
          <p:nvPr>
            <p:ph type="sldImg"/>
          </p:nvPr>
        </p:nvSpPr>
        <p:spPr>
          <a:ln/>
        </p:spPr>
      </p:sp>
      <p:sp>
        <p:nvSpPr>
          <p:cNvPr id="46084"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For an application to connect to a service through Oracle Net Listener, it must have information about that service, including the address or host where the listener resides, the protocol that the listener accepts, and the port that the listener monitors. After the listener is located, the final piece of information that the application needs is the name of the service to which it wants to connect.</a:t>
            </a:r>
          </a:p>
          <a:p>
            <a:pPr lvl="1"/>
            <a:r>
              <a:rPr lang="en-US" altLang="en-US" i="1" dirty="0"/>
              <a:t>Oracle Net</a:t>
            </a:r>
            <a:r>
              <a:rPr lang="en-US" altLang="en-US" dirty="0"/>
              <a:t> </a:t>
            </a:r>
            <a:r>
              <a:rPr lang="en-US" altLang="en-US" i="1" dirty="0"/>
              <a:t>names resolution</a:t>
            </a:r>
            <a:r>
              <a:rPr lang="en-US" altLang="en-US" dirty="0"/>
              <a:t> is the process of determining this connection information.</a:t>
            </a:r>
          </a:p>
        </p:txBody>
      </p:sp>
    </p:spTree>
    <p:extLst>
      <p:ext uri="{BB962C8B-B14F-4D97-AF65-F5344CB8AC3E}">
        <p14:creationId xmlns:p14="http://schemas.microsoft.com/office/powerpoint/2010/main" val="378632930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8 - </a:t>
            </a:r>
            <a:fld id="{98485A5D-5734-46B4-B3A5-B6152AD9FE88}" type="slidenum">
              <a:rPr lang="en-US" altLang="en-US" smtClean="0"/>
              <a:t>164</a:t>
            </a:fld>
            <a:endParaRPr lang="en-US" altLang="en-US" dirty="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An Oracle database is represented to a client as a service. A database can have one or more services associated with it. Databases are identified by a </a:t>
            </a:r>
            <a:r>
              <a:rPr lang="en-US" altLang="en-US" i="1" dirty="0"/>
              <a:t>service name</a:t>
            </a:r>
            <a:r>
              <a:rPr lang="en-US" altLang="en-US" dirty="0"/>
              <a:t> that is specified by the </a:t>
            </a:r>
            <a:r>
              <a:rPr lang="en-US" altLang="en-US" dirty="0">
                <a:latin typeface="Courier New" panose="02070309020205020404" pitchFamily="49" charset="0"/>
              </a:rPr>
              <a:t>SERVICE_NAMES</a:t>
            </a:r>
            <a:r>
              <a:rPr lang="en-US" altLang="en-US" dirty="0"/>
              <a:t> parameter in the initialization parameter file. The service name defaults to the global database name, which is a name that comprises the database name (</a:t>
            </a:r>
            <a:r>
              <a:rPr lang="en-US" altLang="en-US" dirty="0">
                <a:latin typeface="Courier New" panose="02070309020205020404" pitchFamily="49" charset="0"/>
              </a:rPr>
              <a:t>DB_NAME</a:t>
            </a:r>
            <a:r>
              <a:rPr lang="en-US" altLang="en-US" dirty="0"/>
              <a:t> parameter value) and the domain name (</a:t>
            </a:r>
            <a:r>
              <a:rPr lang="en-US" altLang="en-US" dirty="0">
                <a:latin typeface="Courier New" panose="02070309020205020404" pitchFamily="49" charset="0"/>
              </a:rPr>
              <a:t>DB_DOMAIN</a:t>
            </a:r>
            <a:r>
              <a:rPr lang="en-US" altLang="en-US" dirty="0"/>
              <a:t> parameter value).</a:t>
            </a:r>
          </a:p>
          <a:p>
            <a:pPr lvl="1"/>
            <a:r>
              <a:rPr lang="en-US" altLang="en-US" dirty="0"/>
              <a:t>To connect to a database service, clients use a </a:t>
            </a:r>
            <a:r>
              <a:rPr lang="en-US" altLang="en-US" i="1" dirty="0"/>
              <a:t>connect descriptor</a:t>
            </a:r>
            <a:r>
              <a:rPr lang="en-US" altLang="en-US" dirty="0"/>
              <a:t> that provides the location of the database and the name of the database service. Clients can use the connect descriptor or a name that resolves to the connect descriptor (as discussed later in this lesson).</a:t>
            </a:r>
          </a:p>
          <a:p>
            <a:pPr lvl="1"/>
            <a:r>
              <a:rPr lang="en-US" altLang="en-US" dirty="0"/>
              <a:t>The following example shows a connect descriptor that enables clients to connect to a database service called </a:t>
            </a:r>
            <a:r>
              <a:rPr lang="en-US" altLang="en-US" dirty="0">
                <a:latin typeface="Courier New" panose="02070309020205020404" pitchFamily="49" charset="0"/>
              </a:rPr>
              <a:t>finance.us.flowers.com</a:t>
            </a:r>
            <a:r>
              <a:rPr lang="en-US" altLang="en-US" dirty="0"/>
              <a:t>.</a:t>
            </a:r>
          </a:p>
          <a:p>
            <a:pPr lvl="4"/>
            <a:r>
              <a:rPr lang="en-US" altLang="en-US" dirty="0"/>
              <a:t>(DESCRIPTION= </a:t>
            </a:r>
          </a:p>
          <a:p>
            <a:pPr lvl="4"/>
            <a:r>
              <a:rPr lang="en-US" altLang="en-US" dirty="0"/>
              <a:t>  (ADDRESS=(PROTOCOL=tcp)(HOST=flowers-server)(PORT=1521))</a:t>
            </a:r>
          </a:p>
          <a:p>
            <a:pPr lvl="4"/>
            <a:r>
              <a:rPr lang="en-US" altLang="en-US" dirty="0"/>
              <a:t>  (CONNECT_DATA=</a:t>
            </a:r>
          </a:p>
          <a:p>
            <a:pPr lvl="4"/>
            <a:r>
              <a:rPr lang="en-US" altLang="en-US" dirty="0"/>
              <a:t>    (SERVICE_NAME=finance.us.flowers.com)))</a:t>
            </a:r>
          </a:p>
        </p:txBody>
      </p:sp>
    </p:spTree>
    <p:extLst>
      <p:ext uri="{BB962C8B-B14F-4D97-AF65-F5344CB8AC3E}">
        <p14:creationId xmlns:p14="http://schemas.microsoft.com/office/powerpoint/2010/main" val="60756527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8 - </a:t>
            </a:r>
            <a:fld id="{5BAFF850-DC65-4256-9137-1D87B6FFD9AE}" type="slidenum">
              <a:rPr lang="en-US" altLang="en-US" smtClean="0"/>
              <a:t>165</a:t>
            </a:fld>
            <a:endParaRPr lang="en-US" altLang="en-US" dirty="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Users initiate a connection request to the Oracle database by sending a </a:t>
            </a:r>
            <a:r>
              <a:rPr lang="en-US" altLang="en-US" i="1" dirty="0"/>
              <a:t>connect string</a:t>
            </a:r>
            <a:r>
              <a:rPr lang="en-US" altLang="en-US" dirty="0"/>
              <a:t>. A connect string includes a username and password, along with a </a:t>
            </a:r>
            <a:r>
              <a:rPr lang="en-US" altLang="en-US" i="1" dirty="0"/>
              <a:t>connect identifier</a:t>
            </a:r>
            <a:r>
              <a:rPr lang="en-US" altLang="en-US" dirty="0"/>
              <a:t>. A connect identifier can be the connect descriptor itself or a </a:t>
            </a:r>
            <a:r>
              <a:rPr lang="en-US" altLang="en-US" i="1" dirty="0"/>
              <a:t>name</a:t>
            </a:r>
            <a:r>
              <a:rPr lang="en-US" altLang="en-US" dirty="0"/>
              <a:t> that resolves to a connect descriptor. One of the most common connect identifiers is a </a:t>
            </a:r>
            <a:r>
              <a:rPr lang="en-US" altLang="en-US" i="1" dirty="0"/>
              <a:t>net service name</a:t>
            </a:r>
            <a:r>
              <a:rPr lang="en-US" altLang="en-US" dirty="0"/>
              <a:t>, which is a simple name for a service.</a:t>
            </a:r>
          </a:p>
          <a:p>
            <a:pPr lvl="1"/>
            <a:r>
              <a:rPr lang="en-US" altLang="en-US" dirty="0"/>
              <a:t>When a net service name is used, connection processing takes place by mapping the net service name to a connect descriptor. The mapping information can be stored in one or more repositories of information and is resolved by using a </a:t>
            </a:r>
            <a:r>
              <a:rPr lang="en-US" altLang="en-US" i="1" dirty="0"/>
              <a:t>naming method</a:t>
            </a:r>
            <a:r>
              <a:rPr lang="en-US" altLang="en-US" dirty="0"/>
              <a:t>.</a:t>
            </a:r>
          </a:p>
        </p:txBody>
      </p:sp>
    </p:spTree>
    <p:extLst>
      <p:ext uri="{BB962C8B-B14F-4D97-AF65-F5344CB8AC3E}">
        <p14:creationId xmlns:p14="http://schemas.microsoft.com/office/powerpoint/2010/main" val="345471135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8 - </a:t>
            </a:r>
            <a:fld id="{AF3EDA4F-CF53-407C-86A5-87DB7858BB67}" type="slidenum">
              <a:rPr lang="en-US" altLang="en-US" smtClean="0"/>
              <a:t>166</a:t>
            </a:fld>
            <a:endParaRPr lang="en-US" altLang="en-US" dirty="0"/>
          </a:p>
        </p:txBody>
      </p:sp>
      <p:sp>
        <p:nvSpPr>
          <p:cNvPr id="49155" name="Slide Image Placeholder 5"/>
          <p:cNvSpPr>
            <a:spLocks noGrp="1" noRot="1" noChangeAspect="1" noTextEdit="1"/>
          </p:cNvSpPr>
          <p:nvPr>
            <p:ph type="sldImg"/>
          </p:nvPr>
        </p:nvSpPr>
        <p:spPr>
          <a:ln/>
        </p:spPr>
      </p:sp>
      <p:sp>
        <p:nvSpPr>
          <p:cNvPr id="49156"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After Oracle Net names resolution is complete, a connection request is passed from the user or middle-tier application (hereafter referred to as the </a:t>
            </a:r>
            <a:r>
              <a:rPr lang="en-US" altLang="en-US" i="1" dirty="0"/>
              <a:t>user process</a:t>
            </a:r>
            <a:r>
              <a:rPr lang="en-US" altLang="en-US" dirty="0"/>
              <a:t>) to the listener. The listener receives a </a:t>
            </a:r>
            <a:r>
              <a:rPr lang="en-US" altLang="en-US" dirty="0">
                <a:latin typeface="Courier New" panose="02070309020205020404" pitchFamily="49" charset="0"/>
              </a:rPr>
              <a:t>CONNECT</a:t>
            </a:r>
            <a:r>
              <a:rPr lang="en-US" altLang="en-US" dirty="0"/>
              <a:t> packet and checks whether that </a:t>
            </a:r>
            <a:r>
              <a:rPr lang="en-US" altLang="en-US" dirty="0">
                <a:latin typeface="Courier New" panose="02070309020205020404" pitchFamily="49" charset="0"/>
              </a:rPr>
              <a:t>CONNECT</a:t>
            </a:r>
            <a:r>
              <a:rPr lang="en-US" altLang="en-US" dirty="0"/>
              <a:t> packet is requesting a valid Oracle Net service name.</a:t>
            </a:r>
          </a:p>
          <a:p>
            <a:pPr lvl="1"/>
            <a:r>
              <a:rPr lang="en-US" altLang="en-US" dirty="0"/>
              <a:t>If the service name is not requested (as in the case of a </a:t>
            </a:r>
            <a:r>
              <a:rPr lang="en-US" altLang="en-US" dirty="0">
                <a:latin typeface="Courier New" panose="02070309020205020404" pitchFamily="49" charset="0"/>
              </a:rPr>
              <a:t>tnsping</a:t>
            </a:r>
            <a:r>
              <a:rPr lang="en-US" altLang="en-US" dirty="0"/>
              <a:t> request), the listener acknowledges the connect request and does nothing else. If an invalid service name is requested, the listener transmits an error code to the user process.</a:t>
            </a:r>
          </a:p>
        </p:txBody>
      </p:sp>
    </p:spTree>
    <p:extLst>
      <p:ext uri="{BB962C8B-B14F-4D97-AF65-F5344CB8AC3E}">
        <p14:creationId xmlns:p14="http://schemas.microsoft.com/office/powerpoint/2010/main" val="378533099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8 - </a:t>
            </a:r>
            <a:fld id="{17735CC9-6590-496C-A631-92825E2B276F}" type="slidenum">
              <a:rPr lang="en-US" altLang="en-US" smtClean="0"/>
              <a:t>167</a:t>
            </a:fld>
            <a:endParaRPr lang="en-US" altLang="en-US" dirty="0"/>
          </a:p>
        </p:txBody>
      </p:sp>
      <p:sp>
        <p:nvSpPr>
          <p:cNvPr id="50179" name="Slide Image Placeholder 5"/>
          <p:cNvSpPr>
            <a:spLocks noGrp="1" noRot="1" noChangeAspect="1" noTextEdit="1"/>
          </p:cNvSpPr>
          <p:nvPr>
            <p:ph type="sldImg"/>
          </p:nvPr>
        </p:nvSpPr>
        <p:spPr>
          <a:ln/>
        </p:spPr>
      </p:sp>
      <p:sp>
        <p:nvSpPr>
          <p:cNvPr id="50180"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If the </a:t>
            </a:r>
            <a:r>
              <a:rPr lang="en-US" altLang="en-US" dirty="0">
                <a:latin typeface="Courier New" panose="02070309020205020404" pitchFamily="49" charset="0"/>
              </a:rPr>
              <a:t>CONNECT</a:t>
            </a:r>
            <a:r>
              <a:rPr lang="en-US" altLang="en-US" dirty="0"/>
              <a:t> packet requests a valid service name, the listener spawns a new process to deal with the connection. This new process is known as the </a:t>
            </a:r>
            <a:r>
              <a:rPr lang="en-US" altLang="en-US" i="1" dirty="0"/>
              <a:t>server process</a:t>
            </a:r>
            <a:r>
              <a:rPr lang="en-US" altLang="en-US" dirty="0"/>
              <a:t>. The listener connects to the process and passes the initialization information, including the address information for the user process. At this point, the listener no longer deals with the connection, and all work is passed to the server process.</a:t>
            </a:r>
          </a:p>
          <a:p>
            <a:pPr lvl="1"/>
            <a:r>
              <a:rPr lang="en-US" altLang="en-US" dirty="0"/>
              <a:t>The server process checks the user’s authentication credentials (usually a password), and if the credentials are valid, a user session is created.</a:t>
            </a:r>
          </a:p>
          <a:p>
            <a:pPr lvl="1"/>
            <a:r>
              <a:rPr lang="en-US" altLang="en-US" b="1" dirty="0"/>
              <a:t>Dedicated server process:</a:t>
            </a:r>
            <a:r>
              <a:rPr lang="en-US" altLang="en-US" dirty="0"/>
              <a:t> With the session established, the server process now acts as the user’s agent on the server. The server process is responsible for:</a:t>
            </a:r>
          </a:p>
          <a:p>
            <a:pPr lvl="2"/>
            <a:r>
              <a:rPr lang="en-US" altLang="en-US" dirty="0"/>
              <a:t>Parsing and running any SQL statements issued through the application</a:t>
            </a:r>
          </a:p>
          <a:p>
            <a:pPr lvl="2"/>
            <a:r>
              <a:rPr lang="en-US" altLang="en-US" dirty="0"/>
              <a:t>Checking the database buffer cache for data blocks required to perform SQL statements</a:t>
            </a:r>
          </a:p>
          <a:p>
            <a:pPr lvl="2"/>
            <a:r>
              <a:rPr lang="en-US" altLang="en-US" dirty="0"/>
              <a:t>Reading necessary data blocks from data files on the disk into the database buffer cache portion of the System Global Area (SGA), if the blocks are not already present in the SGA</a:t>
            </a:r>
          </a:p>
          <a:p>
            <a:pPr lvl="2"/>
            <a:r>
              <a:rPr lang="en-US" altLang="en-US" dirty="0"/>
              <a:t>Managing all sorting activity. The Sort Area is a memory area that is used to work with sorting; it is contained in a portion of memory that is associated with the Program Global Area (PGA).</a:t>
            </a:r>
          </a:p>
          <a:p>
            <a:pPr lvl="2"/>
            <a:r>
              <a:rPr lang="en-US" altLang="en-US" dirty="0"/>
              <a:t>Returning results to the user process in such a way that the application can process the information</a:t>
            </a:r>
          </a:p>
          <a:p>
            <a:pPr lvl="2"/>
            <a:r>
              <a:rPr lang="en-US" altLang="en-US" dirty="0"/>
              <a:t>Reading auditing options and reporting user processes to the audit destination</a:t>
            </a:r>
          </a:p>
        </p:txBody>
      </p:sp>
    </p:spTree>
    <p:extLst>
      <p:ext uri="{BB962C8B-B14F-4D97-AF65-F5344CB8AC3E}">
        <p14:creationId xmlns:p14="http://schemas.microsoft.com/office/powerpoint/2010/main" val="165353786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Benefits of Dynamic Service Registration</a:t>
            </a:r>
          </a:p>
          <a:p>
            <a:pPr lvl="1"/>
            <a:r>
              <a:rPr lang="en-US" altLang="en-US" dirty="0">
                <a:latin typeface="Arial" charset="0"/>
              </a:rPr>
              <a:t>Service registration offers the following benefits:</a:t>
            </a:r>
          </a:p>
          <a:p>
            <a:pPr lvl="2"/>
            <a:r>
              <a:rPr lang="en-US" altLang="en-US" dirty="0">
                <a:latin typeface="Arial" charset="0"/>
              </a:rPr>
              <a:t>Connect-time failover: Because the listener always monitors the state of the instances, service registration facilitates automatic failover of a client connect request to a different instance if one instance is down.</a:t>
            </a:r>
          </a:p>
          <a:p>
            <a:pPr lvl="2"/>
            <a:r>
              <a:rPr lang="en-US" altLang="en-US" dirty="0">
                <a:latin typeface="Arial" charset="0"/>
              </a:rPr>
              <a:t>Connection load balancing: Service registration enables the listener to forward client connect requests to the least-loaded instance and dispatcher or dedicated server. Service registration balances the load across the service handlers and nodes.</a:t>
            </a:r>
          </a:p>
          <a:p>
            <a:pPr lvl="2"/>
            <a:r>
              <a:rPr lang="en-US" altLang="en-US" dirty="0">
                <a:latin typeface="Arial" charset="0"/>
              </a:rPr>
              <a:t>High availability for Oracle Real Application Clusters and Oracle Data Guard</a:t>
            </a:r>
          </a:p>
          <a:p>
            <a:pPr lvl="1"/>
            <a:r>
              <a:rPr lang="en-US" altLang="en-US" b="1" dirty="0">
                <a:latin typeface="Arial" charset="0"/>
              </a:rPr>
              <a:t>The Role of the LREG Process</a:t>
            </a:r>
          </a:p>
          <a:p>
            <a:pPr lvl="1"/>
            <a:r>
              <a:rPr lang="en-US" altLang="en-US" dirty="0">
                <a:latin typeface="Arial" charset="0"/>
              </a:rPr>
              <a:t>The Listener Registration (LREG) process polls the listeners to see if they're running and, if so, registers the following database service information to them:</a:t>
            </a:r>
          </a:p>
          <a:p>
            <a:pPr lvl="2"/>
            <a:r>
              <a:rPr lang="en-US" altLang="en-US" dirty="0">
                <a:latin typeface="Arial" charset="0"/>
              </a:rPr>
              <a:t>Database instance name</a:t>
            </a:r>
          </a:p>
          <a:p>
            <a:pPr lvl="2"/>
            <a:r>
              <a:rPr lang="en-US" altLang="en-US" dirty="0">
                <a:latin typeface="Arial" charset="0"/>
              </a:rPr>
              <a:t>Database service names available on the database instance (for example,  </a:t>
            </a:r>
            <a:r>
              <a:rPr lang="en-US" altLang="en-US" dirty="0">
                <a:latin typeface="Courier New" panose="02070309020205020404" pitchFamily="49" charset="0"/>
                <a:cs typeface="Courier New" panose="02070309020205020404" pitchFamily="49" charset="0"/>
              </a:rPr>
              <a:t>ORCL.example.com</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PDB1.example.com</a:t>
            </a:r>
            <a:r>
              <a:rPr lang="en-US" altLang="en-US" dirty="0">
                <a:latin typeface="Arial" charset="0"/>
              </a:rPr>
              <a:t>)</a:t>
            </a:r>
          </a:p>
          <a:p>
            <a:pPr lvl="2"/>
            <a:r>
              <a:rPr lang="en-US" altLang="en-US" dirty="0">
                <a:latin typeface="Arial" charset="0"/>
              </a:rPr>
              <a:t>Current and maximum load for the database instance</a:t>
            </a:r>
          </a:p>
          <a:p>
            <a:pPr lvl="2"/>
            <a:r>
              <a:rPr lang="en-US" altLang="en-US" dirty="0">
                <a:latin typeface="Arial" charset="0"/>
              </a:rPr>
              <a:t>Service handlers (dispatchers and dedicated servers) available to the database instance</a:t>
            </a:r>
          </a:p>
          <a:p>
            <a:pPr lvl="1"/>
            <a:r>
              <a:rPr lang="en-US" altLang="en-US" dirty="0">
                <a:latin typeface="Arial" charset="0"/>
              </a:rPr>
              <a:t>LREG registers with the listeners after the database instance mounts the database and every 60 seconds afterward.</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8 - </a:t>
            </a:r>
            <a:fld id="{8D3E7093-E293-45A1-B55F-1C0E9C7E42EA}" type="slidenum">
              <a:rPr lang="en-US" smtClean="0"/>
              <a:t>168</a:t>
            </a:fld>
            <a:endParaRPr lang="en-US" dirty="0"/>
          </a:p>
        </p:txBody>
      </p:sp>
      <p:sp>
        <p:nvSpPr>
          <p:cNvPr id="41988" name="Slide Image Placeholder 8"/>
          <p:cNvSpPr>
            <a:spLocks noGrp="1" noRot="1" noChangeAspect="1" noTextEdit="1"/>
          </p:cNvSpPr>
          <p:nvPr>
            <p:ph type="sldImg"/>
          </p:nvPr>
        </p:nvSpPr>
        <p:spPr>
          <a:xfrm>
            <a:off x="233363" y="444500"/>
            <a:ext cx="6610350" cy="3719513"/>
          </a:xfrm>
          <a:ln/>
        </p:spPr>
      </p:sp>
    </p:spTree>
    <p:extLst>
      <p:ext uri="{BB962C8B-B14F-4D97-AF65-F5344CB8AC3E}">
        <p14:creationId xmlns:p14="http://schemas.microsoft.com/office/powerpoint/2010/main" val="428946040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8 - </a:t>
            </a:r>
            <a:fld id="{0E04EA99-845B-43B3-8F5E-F0499007F94C}" type="slidenum">
              <a:rPr lang="en-US" smtClean="0"/>
              <a:t>169</a:t>
            </a:fld>
            <a:endParaRPr lang="en-US" dirty="0"/>
          </a:p>
        </p:txBody>
      </p:sp>
      <p:sp>
        <p:nvSpPr>
          <p:cNvPr id="5" name="Notes Placeholder 4"/>
          <p:cNvSpPr>
            <a:spLocks noGrp="1"/>
          </p:cNvSpPr>
          <p:nvPr>
            <p:ph type="body" idx="1"/>
          </p:nvPr>
        </p:nvSpPr>
        <p:spPr>
          <a:xfrm>
            <a:off x="296196" y="414337"/>
            <a:ext cx="6479284" cy="8302113"/>
          </a:xfrm>
        </p:spPr>
        <p:txBody>
          <a:bodyPr/>
          <a:lstStyle/>
          <a:p>
            <a:pPr lvl="1" eaLnBrk="1" hangingPunct="1"/>
            <a:r>
              <a:rPr lang="en-US" b="1" dirty="0">
                <a:latin typeface="Arial" charset="0"/>
              </a:rPr>
              <a:t>How to Configure Dynamic Service Registration</a:t>
            </a:r>
          </a:p>
          <a:p>
            <a:pPr lvl="1" eaLnBrk="1" hangingPunct="1"/>
            <a:r>
              <a:rPr lang="en-US" dirty="0">
                <a:latin typeface="Arial" charset="0"/>
              </a:rPr>
              <a:t>The LREG process learns of the available listeners through the </a:t>
            </a:r>
            <a:r>
              <a:rPr lang="en-US" dirty="0">
                <a:latin typeface="Courier New" panose="02070309020205020404" pitchFamily="49" charset="0"/>
                <a:cs typeface="Courier New" panose="02070309020205020404" pitchFamily="49" charset="0"/>
              </a:rPr>
              <a:t>LOCAL_LISTENER</a:t>
            </a:r>
            <a:r>
              <a:rPr lang="en-US" dirty="0">
                <a:latin typeface="Arial" charset="0"/>
              </a:rPr>
              <a:t> and  </a:t>
            </a:r>
            <a:r>
              <a:rPr lang="en-US" dirty="0">
                <a:latin typeface="Courier New" panose="02070309020205020404" pitchFamily="49" charset="0"/>
                <a:cs typeface="Courier New" panose="02070309020205020404" pitchFamily="49" charset="0"/>
              </a:rPr>
              <a:t>REMOTE_LISTENER</a:t>
            </a:r>
            <a:r>
              <a:rPr lang="en-US" dirty="0">
                <a:latin typeface="Arial" charset="0"/>
              </a:rPr>
              <a:t> parameters. These parameters specify listener alias names for local listeners and remote listeners. Both parameters can have multiple values. These aliases resolve to protocol addresses (end points) in the server-side </a:t>
            </a:r>
            <a:r>
              <a:rPr lang="en-US" dirty="0">
                <a:latin typeface="Courier New" panose="02070309020205020404" pitchFamily="49" charset="0"/>
                <a:cs typeface="Courier New" panose="02070309020205020404" pitchFamily="49" charset="0"/>
              </a:rPr>
              <a:t>tnsnames.ora</a:t>
            </a:r>
            <a:r>
              <a:rPr lang="en-US" dirty="0">
                <a:latin typeface="Arial" charset="0"/>
              </a:rPr>
              <a:t> file. </a:t>
            </a:r>
          </a:p>
          <a:p>
            <a:pPr lvl="1" eaLnBrk="1" hangingPunct="1"/>
            <a:r>
              <a:rPr lang="en-US" b="1" dirty="0">
                <a:latin typeface="Arial" charset="0"/>
              </a:rPr>
              <a:t>Note:</a:t>
            </a:r>
            <a:r>
              <a:rPr lang="en-US" dirty="0">
                <a:latin typeface="Arial" charset="0"/>
              </a:rPr>
              <a:t> Clients can also have a </a:t>
            </a:r>
            <a:r>
              <a:rPr lang="en-US" dirty="0">
                <a:latin typeface="Courier New" panose="02070309020205020404" pitchFamily="49" charset="0"/>
                <a:cs typeface="Courier New" panose="02070309020205020404" pitchFamily="49" charset="0"/>
              </a:rPr>
              <a:t>tnsnames.ora</a:t>
            </a:r>
            <a:r>
              <a:rPr lang="en-US" dirty="0">
                <a:latin typeface="Arial" charset="0"/>
              </a:rPr>
              <a:t> file, which you'll learn about in a later lesson. </a:t>
            </a:r>
          </a:p>
          <a:p>
            <a:pPr lvl="1" eaLnBrk="1" hangingPunct="1"/>
            <a:r>
              <a:rPr lang="en-US" dirty="0">
                <a:latin typeface="Arial" charset="0"/>
              </a:rPr>
              <a:t>Through dynamic service registration, the LREG process is then able to pass on information about the available database services to all listeners on those end points.</a:t>
            </a:r>
          </a:p>
          <a:p>
            <a:pPr lvl="1" eaLnBrk="1" hangingPunct="1"/>
            <a:r>
              <a:rPr lang="en-US" dirty="0">
                <a:latin typeface="Arial" charset="0"/>
              </a:rPr>
              <a:t>For example, assume </a:t>
            </a:r>
            <a:r>
              <a:rPr lang="en-US" dirty="0">
                <a:latin typeface="Courier New" panose="02070309020205020404" pitchFamily="49" charset="0"/>
                <a:cs typeface="Courier New" panose="02070309020205020404" pitchFamily="49" charset="0"/>
              </a:rPr>
              <a:t>LOCAL_LISTENER = LISTENER_HOST1</a:t>
            </a:r>
            <a:r>
              <a:rPr lang="en-US" dirty="0">
                <a:latin typeface="Arial" charset="0"/>
              </a:rPr>
              <a:t> and </a:t>
            </a:r>
            <a:r>
              <a:rPr lang="en-US" dirty="0">
                <a:latin typeface="Courier New" panose="02070309020205020404" pitchFamily="49" charset="0"/>
                <a:cs typeface="Courier New" panose="02070309020205020404" pitchFamily="49" charset="0"/>
              </a:rPr>
              <a:t>REMOTE_LISTENER = LISTENER_HOST2</a:t>
            </a:r>
            <a:r>
              <a:rPr lang="en-US" dirty="0">
                <a:latin typeface="Arial" charset="0"/>
              </a:rPr>
              <a:t>. In the </a:t>
            </a:r>
            <a:r>
              <a:rPr lang="en-US" dirty="0">
                <a:latin typeface="Courier New" panose="02070309020205020404" pitchFamily="49" charset="0"/>
                <a:cs typeface="Courier New" panose="02070309020205020404" pitchFamily="49" charset="0"/>
              </a:rPr>
              <a:t>tnsnames.ora</a:t>
            </a:r>
            <a:r>
              <a:rPr lang="en-US" dirty="0">
                <a:latin typeface="Arial" charset="0"/>
              </a:rPr>
              <a:t> file, the </a:t>
            </a:r>
            <a:r>
              <a:rPr lang="en-US" dirty="0">
                <a:latin typeface="Courier New" panose="02070309020205020404" pitchFamily="49" charset="0"/>
                <a:cs typeface="Courier New" panose="02070309020205020404" pitchFamily="49" charset="0"/>
              </a:rPr>
              <a:t>LISTENER_HOST1</a:t>
            </a:r>
            <a:r>
              <a:rPr lang="en-US" dirty="0">
                <a:latin typeface="Arial" charset="0"/>
              </a:rPr>
              <a:t> and </a:t>
            </a:r>
            <a:r>
              <a:rPr lang="en-US" dirty="0">
                <a:latin typeface="Courier New" panose="02070309020205020404" pitchFamily="49" charset="0"/>
                <a:cs typeface="Courier New" panose="02070309020205020404" pitchFamily="49" charset="0"/>
              </a:rPr>
              <a:t>LISTENER_HOST2</a:t>
            </a:r>
            <a:r>
              <a:rPr lang="en-US" dirty="0">
                <a:latin typeface="Arial" charset="0"/>
              </a:rPr>
              <a:t> aliases are resolved to two different end points on two different machines. Notice that the </a:t>
            </a:r>
            <a:r>
              <a:rPr lang="en-US" dirty="0">
                <a:latin typeface="Courier New" panose="02070309020205020404" pitchFamily="49" charset="0"/>
                <a:cs typeface="Courier New" panose="02070309020205020404" pitchFamily="49" charset="0"/>
              </a:rPr>
              <a:t>CONNECT_DATA</a:t>
            </a:r>
            <a:r>
              <a:rPr lang="en-US" dirty="0">
                <a:latin typeface="Arial" charset="0"/>
              </a:rPr>
              <a:t> section is not included.</a:t>
            </a:r>
          </a:p>
          <a:p>
            <a:pPr lvl="1" eaLnBrk="1" hangingPunct="1"/>
            <a:r>
              <a:rPr lang="en-US" dirty="0">
                <a:latin typeface="Courier New" panose="02070309020205020404" pitchFamily="49" charset="0"/>
                <a:cs typeface="Courier New" panose="02070309020205020404" pitchFamily="49" charset="0"/>
              </a:rPr>
              <a:t>LISTENER_HOST1 =</a:t>
            </a:r>
          </a:p>
          <a:p>
            <a:pPr lvl="1" eaLnBrk="1" hangingPunct="1"/>
            <a:r>
              <a:rPr lang="en-US" dirty="0">
                <a:latin typeface="Courier New" panose="02070309020205020404" pitchFamily="49" charset="0"/>
                <a:cs typeface="Courier New" panose="02070309020205020404" pitchFamily="49" charset="0"/>
              </a:rPr>
              <a:t>  (ADDRESS = (PROTOCOL = TCP)(HOST = host1.example.com)(PORT = 1521))</a:t>
            </a:r>
          </a:p>
          <a:p>
            <a:pPr lvl="1" eaLnBrk="1" hangingPunct="1"/>
            <a:r>
              <a:rPr lang="en-US" dirty="0">
                <a:latin typeface="Courier New" panose="02070309020205020404" pitchFamily="49" charset="0"/>
                <a:cs typeface="Courier New" panose="02070309020205020404" pitchFamily="49" charset="0"/>
              </a:rPr>
              <a:t>LISTENER_HOST2 =</a:t>
            </a:r>
          </a:p>
          <a:p>
            <a:pPr lvl="1" eaLnBrk="1" hangingPunct="1"/>
            <a:r>
              <a:rPr lang="en-US" dirty="0">
                <a:latin typeface="Courier New" panose="02070309020205020404" pitchFamily="49" charset="0"/>
                <a:cs typeface="Courier New" panose="02070309020205020404" pitchFamily="49" charset="0"/>
              </a:rPr>
              <a:t>  (ADDRESS = (PROTOCOL = TCP)(HOST = host2.example.com)(PORT = 1521))</a:t>
            </a:r>
          </a:p>
          <a:p>
            <a:pPr lvl="1" eaLnBrk="1" hangingPunct="1"/>
            <a:r>
              <a:rPr lang="en-US" dirty="0">
                <a:latin typeface="Arial" charset="0"/>
              </a:rPr>
              <a:t>For dynamic service registration to work properly, make sure that the </a:t>
            </a:r>
            <a:r>
              <a:rPr lang="en-US" dirty="0">
                <a:latin typeface="Courier New" panose="02070309020205020404" pitchFamily="49" charset="0"/>
                <a:cs typeface="Courier New" panose="02070309020205020404" pitchFamily="49" charset="0"/>
              </a:rPr>
              <a:t>INSTANCE_NAME</a:t>
            </a:r>
            <a:r>
              <a:rPr lang="en-US" dirty="0">
                <a:latin typeface="Arial" charset="0"/>
              </a:rPr>
              <a:t>,  </a:t>
            </a:r>
            <a:r>
              <a:rPr lang="en-US" dirty="0">
                <a:latin typeface="Courier New" panose="02070309020205020404" pitchFamily="49" charset="0"/>
                <a:cs typeface="Courier New" panose="02070309020205020404" pitchFamily="49" charset="0"/>
              </a:rPr>
              <a:t>LOCAL_LISTENER</a:t>
            </a:r>
            <a:r>
              <a:rPr lang="en-US" dirty="0">
                <a:latin typeface="Arial" charset="0"/>
              </a:rPr>
              <a:t>, </a:t>
            </a:r>
            <a:r>
              <a:rPr lang="en-US" dirty="0">
                <a:latin typeface="Courier New" panose="02070309020205020404" pitchFamily="49" charset="0"/>
                <a:cs typeface="Courier New" panose="02070309020205020404" pitchFamily="49" charset="0"/>
              </a:rPr>
              <a:t>REMOTE_LISTENER</a:t>
            </a:r>
            <a:r>
              <a:rPr lang="en-US" dirty="0">
                <a:latin typeface="Arial" charset="0"/>
              </a:rPr>
              <a:t>, and </a:t>
            </a:r>
            <a:r>
              <a:rPr lang="en-US" dirty="0">
                <a:latin typeface="Courier New" panose="02070309020205020404" pitchFamily="49" charset="0"/>
                <a:cs typeface="Courier New" panose="02070309020205020404" pitchFamily="49" charset="0"/>
              </a:rPr>
              <a:t>SERVICE_NAMES</a:t>
            </a:r>
            <a:r>
              <a:rPr lang="en-US" dirty="0">
                <a:latin typeface="Arial" charset="0"/>
              </a:rPr>
              <a:t> parameters are configured properly. By default, the installer populates the </a:t>
            </a:r>
            <a:r>
              <a:rPr lang="en-US" dirty="0">
                <a:latin typeface="Courier New" panose="02070309020205020404" pitchFamily="49" charset="0"/>
                <a:cs typeface="Courier New" panose="02070309020205020404" pitchFamily="49" charset="0"/>
              </a:rPr>
              <a:t>SERVICE_NAME</a:t>
            </a:r>
            <a:r>
              <a:rPr lang="en-US" dirty="0">
                <a:latin typeface="Arial" charset="0"/>
              </a:rPr>
              <a:t> parameter with the global database name (for example, </a:t>
            </a:r>
            <a:r>
              <a:rPr lang="en-US" dirty="0">
                <a:latin typeface="Courier New" panose="02070309020205020404" pitchFamily="49" charset="0"/>
                <a:cs typeface="Courier New" panose="02070309020205020404" pitchFamily="49" charset="0"/>
              </a:rPr>
              <a:t>ORCL.example.com</a:t>
            </a:r>
            <a:r>
              <a:rPr lang="en-US" dirty="0">
                <a:latin typeface="Arial" charset="0"/>
              </a:rPr>
              <a:t>), which provides one database service name that users can use to access the database instance. You can specify multiple service names for the database instance, however, if you want to distinguish among different uses of the same database. Oracle Database Resource Manager lets you view information about the user activity for each service name.</a:t>
            </a:r>
          </a:p>
          <a:p>
            <a:pPr lvl="1" eaLnBrk="1" hangingPunct="1"/>
            <a:r>
              <a:rPr lang="en-US" dirty="0">
                <a:latin typeface="Arial" charset="0"/>
              </a:rPr>
              <a:t>Dynamic service registration does not use the </a:t>
            </a:r>
            <a:r>
              <a:rPr lang="en-US" dirty="0">
                <a:latin typeface="Courier New" panose="02070309020205020404" pitchFamily="49" charset="0"/>
                <a:cs typeface="Courier New" panose="02070309020205020404" pitchFamily="49" charset="0"/>
              </a:rPr>
              <a:t>listener.ora</a:t>
            </a:r>
            <a:r>
              <a:rPr lang="en-US" dirty="0">
                <a:latin typeface="Arial" charset="0"/>
              </a:rPr>
              <a:t> file.</a:t>
            </a:r>
          </a:p>
        </p:txBody>
      </p:sp>
    </p:spTree>
    <p:extLst>
      <p:ext uri="{BB962C8B-B14F-4D97-AF65-F5344CB8AC3E}">
        <p14:creationId xmlns:p14="http://schemas.microsoft.com/office/powerpoint/2010/main" val="2803757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Notes Placeholder 2"/>
          <p:cNvSpPr>
            <a:spLocks noGrp="1"/>
          </p:cNvSpPr>
          <p:nvPr>
            <p:ph type="body" idx="1"/>
          </p:nvPr>
        </p:nvSpPr>
        <p:spPr/>
        <p:txBody>
          <a:bodyPr>
            <a:normAutofit/>
          </a:bodyPr>
          <a:lstStyle/>
          <a:p>
            <a:pPr lvl="1"/>
            <a:r>
              <a:rPr lang="en-US" altLang="en-US" dirty="0"/>
              <a:t>When you create a database deployment, you can choose from four software editions. The High Performance and Extreme Performance editions include the Oracle Database options and Oracle Management packs listed in the slide. </a:t>
            </a:r>
          </a:p>
          <a:p>
            <a:pPr lvl="1"/>
            <a:endParaRPr lang="en-US" altLang="en-US" dirty="0"/>
          </a:p>
          <a:p>
            <a:pPr lvl="1"/>
            <a:endParaRPr lang="en-US" altLang="en-US" dirty="0"/>
          </a:p>
        </p:txBody>
      </p:sp>
      <p:sp>
        <p:nvSpPr>
          <p:cNvPr id="26628" name="Footer Placeholder 4"/>
          <p:cNvSpPr>
            <a:spLocks noGrp="1"/>
          </p:cNvSpPr>
          <p:nvPr>
            <p:ph type="ftr" sz="quarter" idx="4"/>
          </p:nvPr>
        </p:nvSpPr>
        <p:spPr/>
        <p:txBody>
          <a:bodyPr/>
          <a:lstStyle/>
          <a:p>
            <a:r>
              <a:rPr lang="en-US" altLang="en-US" dirty="0"/>
              <a:t>Oracle Database </a:t>
            </a:r>
            <a:r>
              <a:rPr lang="en-US" altLang="en-US" dirty="0" smtClean="0"/>
              <a:t>19c: </a:t>
            </a:r>
            <a:r>
              <a:rPr lang="en-US" altLang="en-US" dirty="0"/>
              <a:t>Administration Workshop   1 - </a:t>
            </a:r>
            <a:fld id="{E44F7887-C9D6-494A-9914-01A411FE3C5B}" type="slidenum">
              <a:rPr lang="en-US" altLang="en-US" smtClean="0"/>
              <a:t>17</a:t>
            </a:fld>
            <a:endParaRPr lang="en-US" alt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201313529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p>
            <a:r>
              <a:rPr lang="en-US" dirty="0"/>
              <a:t>Oracle Database </a:t>
            </a:r>
            <a:r>
              <a:rPr lang="en-US" dirty="0" smtClean="0"/>
              <a:t>19c: </a:t>
            </a:r>
            <a:r>
              <a:rPr lang="en-US" dirty="0"/>
              <a:t>Administration Workshop   8 - </a:t>
            </a:r>
            <a:fld id="{885EAB7A-8EF3-48E2-B2F6-5A25ED62AB69}" type="slidenum">
              <a:rPr lang="en-US" smtClean="0"/>
              <a:t>170</a:t>
            </a:fld>
            <a:endParaRPr lang="en-US" dirty="0"/>
          </a:p>
        </p:txBody>
      </p:sp>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pPr lvl="1"/>
            <a:r>
              <a:rPr lang="en-US" altLang="en-US" b="1" dirty="0">
                <a:latin typeface="Arial" charset="0"/>
              </a:rPr>
              <a:t>Advantages of Static Service Registration</a:t>
            </a:r>
          </a:p>
          <a:p>
            <a:pPr lvl="1"/>
            <a:r>
              <a:rPr lang="en-US" altLang="en-US" dirty="0">
                <a:latin typeface="Arial" charset="0"/>
              </a:rPr>
              <a:t>The following are some advantages of using static service registration:</a:t>
            </a:r>
          </a:p>
          <a:p>
            <a:pPr lvl="2"/>
            <a:r>
              <a:rPr lang="en-US" altLang="en-US" dirty="0">
                <a:latin typeface="Arial" charset="0"/>
              </a:rPr>
              <a:t>Static service registration enables you to create a listener for a particular PDB.</a:t>
            </a:r>
          </a:p>
          <a:p>
            <a:pPr lvl="2"/>
            <a:r>
              <a:rPr lang="en-US" altLang="en-US" dirty="0">
                <a:latin typeface="Arial" charset="0"/>
              </a:rPr>
              <a:t>Sometimes you may need the database instance up and running without anyone being able to log in. As soon as it is started up, dynamic service registration will automatically start registering all the database services to the listener, making the database instance available to users.</a:t>
            </a:r>
          </a:p>
          <a:p>
            <a:pPr lvl="2"/>
            <a:r>
              <a:rPr lang="en-US" altLang="en-US" dirty="0">
                <a:latin typeface="Arial" charset="0"/>
              </a:rPr>
              <a:t>There is also a difference in error messages returned between a static listener (which can point to a database service that is down) and a dynamic listener entry (which shows nonexistence) when the database instance is shut down. The first case knows about the database service's existence and gives you an error message with useful information. The second case has no information and can't distinguish between a typo you may have made in the service name and whether it actually even exists.</a:t>
            </a:r>
          </a:p>
          <a:p>
            <a:pPr lvl="1"/>
            <a:r>
              <a:rPr lang="en-US" altLang="en-US" b="1" dirty="0">
                <a:latin typeface="Arial" charset="0"/>
              </a:rPr>
              <a:t>Required Use of Static Service Registration</a:t>
            </a:r>
          </a:p>
          <a:p>
            <a:pPr lvl="1"/>
            <a:r>
              <a:rPr lang="en-US" altLang="en-US" dirty="0">
                <a:latin typeface="Arial" charset="0"/>
              </a:rPr>
              <a:t>Static service registration is required for the following:</a:t>
            </a:r>
          </a:p>
          <a:p>
            <a:pPr lvl="2"/>
            <a:r>
              <a:rPr lang="en-US" altLang="en-US" dirty="0">
                <a:latin typeface="Arial" charset="0"/>
              </a:rPr>
              <a:t>Use of external procedure calls</a:t>
            </a:r>
          </a:p>
          <a:p>
            <a:pPr lvl="2"/>
            <a:r>
              <a:rPr lang="en-US" altLang="en-US" dirty="0">
                <a:latin typeface="Arial" charset="0"/>
              </a:rPr>
              <a:t>Use of Oracle Heterogeneous Services</a:t>
            </a:r>
          </a:p>
          <a:p>
            <a:pPr lvl="2"/>
            <a:r>
              <a:rPr lang="en-US" altLang="en-US" dirty="0">
                <a:latin typeface="Arial" charset="0"/>
              </a:rPr>
              <a:t>Use of Oracle Data Guard</a:t>
            </a:r>
          </a:p>
          <a:p>
            <a:pPr lvl="2"/>
            <a:r>
              <a:rPr lang="en-US" altLang="en-US" dirty="0">
                <a:latin typeface="Arial" charset="0"/>
              </a:rPr>
              <a:t>Remote database startup from a tool other than Oracle Enterprise Manager Cloud Control</a:t>
            </a:r>
          </a:p>
        </p:txBody>
      </p:sp>
    </p:spTree>
    <p:extLst>
      <p:ext uri="{BB962C8B-B14F-4D97-AF65-F5344CB8AC3E}">
        <p14:creationId xmlns:p14="http://schemas.microsoft.com/office/powerpoint/2010/main" val="194050306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8 - </a:t>
            </a:r>
            <a:fld id="{D111156B-81CA-4F53-B783-99B724B6E1D6}" type="slidenum">
              <a:rPr lang="en-US" smtClean="0"/>
              <a:t>171</a:t>
            </a:fld>
            <a:endParaRPr lang="en-US" dirty="0"/>
          </a:p>
        </p:txBody>
      </p:sp>
      <p:sp>
        <p:nvSpPr>
          <p:cNvPr id="5" name="Notes Placeholder 4"/>
          <p:cNvSpPr>
            <a:spLocks noGrp="1"/>
          </p:cNvSpPr>
          <p:nvPr>
            <p:ph type="body" idx="1"/>
          </p:nvPr>
        </p:nvSpPr>
        <p:spPr>
          <a:xfrm>
            <a:off x="296196" y="414337"/>
            <a:ext cx="6479284" cy="8302113"/>
          </a:xfrm>
        </p:spPr>
        <p:txBody>
          <a:bodyPr/>
          <a:lstStyle/>
          <a:p>
            <a:pPr lvl="1"/>
            <a:r>
              <a:rPr lang="en-US" altLang="en-US" b="1" dirty="0">
                <a:latin typeface="Arial" charset="0"/>
              </a:rPr>
              <a:t>How to Configure Static Service Registration</a:t>
            </a:r>
          </a:p>
          <a:p>
            <a:pPr lvl="1"/>
            <a:r>
              <a:rPr lang="en-US" altLang="en-US" dirty="0">
                <a:latin typeface="Arial" charset="0"/>
              </a:rPr>
              <a:t>To create a static listener, you configure the </a:t>
            </a:r>
            <a:r>
              <a:rPr lang="en-US" altLang="en-US" dirty="0">
                <a:latin typeface="Courier New" panose="02070309020205020404" pitchFamily="49" charset="0"/>
                <a:cs typeface="Courier New" panose="02070309020205020404" pitchFamily="49" charset="0"/>
              </a:rPr>
              <a:t>listener.ora</a:t>
            </a:r>
            <a:r>
              <a:rPr lang="en-US" altLang="en-US" dirty="0">
                <a:latin typeface="Arial" charset="0"/>
              </a:rPr>
              <a:t> file. In that file, you define two sections. First, define the listener and its protocol addresses. Second, create a </a:t>
            </a:r>
            <a:r>
              <a:rPr lang="en-US" altLang="en-US" dirty="0">
                <a:latin typeface="Courier New" panose="02070309020205020404" pitchFamily="49" charset="0"/>
                <a:cs typeface="Courier New" panose="02070309020205020404" pitchFamily="49" charset="0"/>
              </a:rPr>
              <a:t>SID_LIST_&lt;listener name&gt;</a:t>
            </a:r>
            <a:r>
              <a:rPr lang="en-US" altLang="en-US" dirty="0">
                <a:latin typeface="Arial" charset="0"/>
              </a:rPr>
              <a:t> section that lists the database services for the listener. For each service, include the following parameters:</a:t>
            </a:r>
          </a:p>
          <a:p>
            <a:pPr lvl="2"/>
            <a:r>
              <a:rPr lang="en-US" altLang="en-US" dirty="0">
                <a:latin typeface="Courier New" panose="02070309020205020404" pitchFamily="49" charset="0"/>
                <a:cs typeface="Courier New" panose="02070309020205020404" pitchFamily="49" charset="0"/>
              </a:rPr>
              <a:t>GLOBAL_DBNAME</a:t>
            </a:r>
            <a:r>
              <a:rPr lang="en-US" altLang="en-US" dirty="0">
                <a:latin typeface="Arial" charset="0"/>
              </a:rPr>
              <a:t>: The PDB's service name (for example, </a:t>
            </a:r>
            <a:r>
              <a:rPr lang="en-US" altLang="en-US" dirty="0">
                <a:latin typeface="Courier New" panose="02070309020205020404" pitchFamily="49" charset="0"/>
                <a:cs typeface="Courier New" panose="02070309020205020404" pitchFamily="49" charset="0"/>
              </a:rPr>
              <a:t>PDB1.example.com)</a:t>
            </a:r>
          </a:p>
          <a:p>
            <a:pPr lvl="2"/>
            <a:r>
              <a:rPr lang="en-US" altLang="en-US" dirty="0">
                <a:latin typeface="Courier New" panose="02070309020205020404" pitchFamily="49" charset="0"/>
                <a:cs typeface="Courier New" panose="02070309020205020404" pitchFamily="49" charset="0"/>
              </a:rPr>
              <a:t>ORACLE_HOME</a:t>
            </a:r>
            <a:r>
              <a:rPr lang="en-US" altLang="en-US" dirty="0">
                <a:latin typeface="Arial" charset="0"/>
              </a:rPr>
              <a:t>: The Oracle home directory</a:t>
            </a:r>
            <a:endParaRPr lang="en-US" altLang="en-US" dirty="0">
              <a:latin typeface="Courier New" panose="02070309020205020404" pitchFamily="49" charset="0"/>
              <a:cs typeface="Courier New" panose="02070309020205020404" pitchFamily="49" charset="0"/>
            </a:endParaRPr>
          </a:p>
          <a:p>
            <a:pPr lvl="2"/>
            <a:r>
              <a:rPr lang="en-US" altLang="en-US" dirty="0">
                <a:latin typeface="Courier New" panose="02070309020205020404" pitchFamily="49" charset="0"/>
                <a:cs typeface="Courier New" panose="02070309020205020404" pitchFamily="49" charset="0"/>
              </a:rPr>
              <a:t>SID_NAME</a:t>
            </a:r>
            <a:r>
              <a:rPr lang="en-US" altLang="en-US" dirty="0">
                <a:latin typeface="Arial" charset="0"/>
              </a:rPr>
              <a:t>: The name of your database instance (for example, </a:t>
            </a:r>
            <a:r>
              <a:rPr lang="en-US" altLang="en-US" dirty="0">
                <a:latin typeface="Courier New" panose="02070309020205020404" pitchFamily="49" charset="0"/>
                <a:cs typeface="Courier New" panose="02070309020205020404" pitchFamily="49" charset="0"/>
              </a:rPr>
              <a:t>ORCL)</a:t>
            </a:r>
            <a:endParaRPr lang="en-US" dirty="0">
              <a:latin typeface="Arial" charset="0"/>
            </a:endParaRPr>
          </a:p>
          <a:p>
            <a:pPr lvl="1" eaLnBrk="1" hangingPunct="1"/>
            <a:r>
              <a:rPr lang="en-US" dirty="0">
                <a:latin typeface="Arial" charset="0"/>
              </a:rPr>
              <a:t>By default, the </a:t>
            </a:r>
            <a:r>
              <a:rPr lang="en-US" dirty="0">
                <a:latin typeface="Courier New" panose="02070309020205020404" pitchFamily="49" charset="0"/>
                <a:cs typeface="Courier New" panose="02070309020205020404" pitchFamily="49" charset="0"/>
              </a:rPr>
              <a:t>listener.ora</a:t>
            </a:r>
            <a:r>
              <a:rPr lang="en-US" dirty="0">
                <a:latin typeface="Arial" charset="0"/>
              </a:rPr>
              <a:t> file is stored in the </a:t>
            </a:r>
            <a:r>
              <a:rPr lang="en-US" dirty="0">
                <a:latin typeface="Courier New" panose="02070309020205020404" pitchFamily="49" charset="0"/>
                <a:cs typeface="Courier New" panose="02070309020205020404" pitchFamily="49" charset="0"/>
              </a:rPr>
              <a:t>$ORACLE_HOME/network/admin </a:t>
            </a:r>
            <a:r>
              <a:rPr lang="en-US" dirty="0">
                <a:latin typeface="Arial" charset="0"/>
              </a:rPr>
              <a:t>directory on the database instance machine.</a:t>
            </a:r>
          </a:p>
          <a:p>
            <a:pPr lvl="1" eaLnBrk="1" hangingPunct="1"/>
            <a:r>
              <a:rPr lang="en-US" dirty="0">
                <a:latin typeface="Courier New" panose="02070309020205020404" pitchFamily="49" charset="0"/>
                <a:cs typeface="Courier New" panose="02070309020205020404" pitchFamily="49" charset="0"/>
              </a:rPr>
              <a:t>LISTENER_SALESPDBS =</a:t>
            </a:r>
          </a:p>
          <a:p>
            <a:pPr lvl="1" eaLnBrk="1" hangingPunct="1"/>
            <a:r>
              <a:rPr lang="en-US" dirty="0">
                <a:latin typeface="Courier New" panose="02070309020205020404" pitchFamily="49" charset="0"/>
                <a:cs typeface="Courier New" panose="02070309020205020404" pitchFamily="49" charset="0"/>
              </a:rPr>
              <a:t>  (DESCRIPTION_LIST =</a:t>
            </a:r>
          </a:p>
          <a:p>
            <a:pPr lvl="1" eaLnBrk="1" hangingPunct="1"/>
            <a:r>
              <a:rPr lang="en-US" dirty="0">
                <a:latin typeface="Courier New" panose="02070309020205020404" pitchFamily="49" charset="0"/>
                <a:cs typeface="Courier New" panose="02070309020205020404" pitchFamily="49" charset="0"/>
              </a:rPr>
              <a:t>    (DESCRIPTION =</a:t>
            </a:r>
          </a:p>
          <a:p>
            <a:pPr lvl="1" eaLnBrk="1" hangingPunct="1"/>
            <a:r>
              <a:rPr lang="en-US" dirty="0">
                <a:latin typeface="Courier New" panose="02070309020205020404" pitchFamily="49" charset="0"/>
                <a:cs typeface="Courier New" panose="02070309020205020404" pitchFamily="49" charset="0"/>
              </a:rPr>
              <a:t>      (ADDRESS = (PROTOCOL = TCP)(HOST = host1.example.com)(PORT = 1561))</a:t>
            </a:r>
          </a:p>
          <a:p>
            <a:pPr lvl="1" eaLnBrk="1" hangingPunct="1"/>
            <a:r>
              <a:rPr lang="en-US" dirty="0">
                <a:latin typeface="Courier New" panose="02070309020205020404" pitchFamily="49" charset="0"/>
                <a:cs typeface="Courier New" panose="02070309020205020404" pitchFamily="49" charset="0"/>
              </a:rPr>
              <a:t>      ))</a:t>
            </a:r>
          </a:p>
          <a:p>
            <a:pPr lvl="1" eaLnBrk="1" hangingPunct="1"/>
            <a:r>
              <a:rPr lang="en-US" dirty="0">
                <a:latin typeface="Courier New" panose="02070309020205020404" pitchFamily="49" charset="0"/>
                <a:cs typeface="Courier New" panose="02070309020205020404" pitchFamily="49" charset="0"/>
              </a:rPr>
              <a:t> </a:t>
            </a:r>
          </a:p>
          <a:p>
            <a:pPr lvl="1" eaLnBrk="1" hangingPunct="1"/>
            <a:r>
              <a:rPr lang="en-US" dirty="0">
                <a:latin typeface="Courier New" panose="02070309020205020404" pitchFamily="49" charset="0"/>
                <a:cs typeface="Courier New" panose="02070309020205020404" pitchFamily="49" charset="0"/>
              </a:rPr>
              <a:t>SID_LIST_LISTENER_SALESPDBS =</a:t>
            </a:r>
          </a:p>
          <a:p>
            <a:pPr lvl="1" eaLnBrk="1" hangingPunct="1"/>
            <a:r>
              <a:rPr lang="en-US" dirty="0">
                <a:latin typeface="Courier New" panose="02070309020205020404" pitchFamily="49" charset="0"/>
                <a:cs typeface="Courier New" panose="02070309020205020404" pitchFamily="49" charset="0"/>
              </a:rPr>
              <a:t>  (SID_LIST =</a:t>
            </a:r>
          </a:p>
          <a:p>
            <a:pPr lvl="1" eaLnBrk="1" hangingPunct="1"/>
            <a:r>
              <a:rPr lang="en-US" dirty="0">
                <a:latin typeface="Courier New" panose="02070309020205020404" pitchFamily="49" charset="0"/>
                <a:cs typeface="Courier New" panose="02070309020205020404" pitchFamily="49" charset="0"/>
              </a:rPr>
              <a:t>    (SID_DESC =</a:t>
            </a:r>
          </a:p>
          <a:p>
            <a:pPr lvl="1" eaLnBrk="1" hangingPunct="1"/>
            <a:r>
              <a:rPr lang="en-US" dirty="0">
                <a:latin typeface="Courier New" panose="02070309020205020404" pitchFamily="49" charset="0"/>
                <a:cs typeface="Courier New" panose="02070309020205020404" pitchFamily="49" charset="0"/>
              </a:rPr>
              <a:t>      (GLOBAL_DBNAME = PDB1.example.com)</a:t>
            </a:r>
          </a:p>
          <a:p>
            <a:pPr lvl="1" eaLnBrk="1" hangingPunct="1"/>
            <a:r>
              <a:rPr lang="en-US" dirty="0">
                <a:latin typeface="Courier New" panose="02070309020205020404" pitchFamily="49" charset="0"/>
                <a:cs typeface="Courier New" panose="02070309020205020404" pitchFamily="49" charset="0"/>
              </a:rPr>
              <a:t>      (SID_NAME = ORCL)</a:t>
            </a:r>
          </a:p>
          <a:p>
            <a:pPr lvl="1" eaLnBrk="1" hangingPunct="1"/>
            <a:r>
              <a:rPr lang="en-US" dirty="0">
                <a:latin typeface="Courier New" panose="02070309020205020404" pitchFamily="49" charset="0"/>
                <a:cs typeface="Courier New" panose="02070309020205020404" pitchFamily="49" charset="0"/>
              </a:rPr>
              <a:t>      (ORACLE_HOME = /u01/app/oracle/product/12.2.0/dbhome_1)</a:t>
            </a:r>
          </a:p>
          <a:p>
            <a:pPr lvl="1" eaLnBrk="1" hangingPunct="1"/>
            <a:r>
              <a:rPr lang="en-US" dirty="0">
                <a:latin typeface="Courier New" panose="02070309020205020404" pitchFamily="49" charset="0"/>
                <a:cs typeface="Courier New" panose="02070309020205020404" pitchFamily="49" charset="0"/>
              </a:rPr>
              <a:t>     )</a:t>
            </a:r>
          </a:p>
          <a:p>
            <a:pPr lvl="1" eaLnBrk="1" hangingPunct="1"/>
            <a:r>
              <a:rPr lang="en-US" dirty="0">
                <a:latin typeface="Courier New" panose="02070309020205020404" pitchFamily="49" charset="0"/>
                <a:cs typeface="Courier New" panose="02070309020205020404" pitchFamily="49" charset="0"/>
              </a:rPr>
              <a:t>    (SID_DESC =</a:t>
            </a:r>
          </a:p>
          <a:p>
            <a:pPr lvl="1" eaLnBrk="1" hangingPunct="1"/>
            <a:r>
              <a:rPr lang="en-US" dirty="0">
                <a:latin typeface="Courier New" panose="02070309020205020404" pitchFamily="49" charset="0"/>
                <a:cs typeface="Courier New" panose="02070309020205020404" pitchFamily="49" charset="0"/>
              </a:rPr>
              <a:t>      (GLOBAL_DBNAME = PDB2.example.com)</a:t>
            </a:r>
          </a:p>
          <a:p>
            <a:pPr lvl="1" eaLnBrk="1" hangingPunct="1"/>
            <a:r>
              <a:rPr lang="en-US" dirty="0">
                <a:latin typeface="Courier New" panose="02070309020205020404" pitchFamily="49" charset="0"/>
                <a:cs typeface="Courier New" panose="02070309020205020404" pitchFamily="49" charset="0"/>
              </a:rPr>
              <a:t>      (SID_NAME = ORCL)</a:t>
            </a:r>
          </a:p>
          <a:p>
            <a:pPr lvl="1" eaLnBrk="1" hangingPunct="1"/>
            <a:r>
              <a:rPr lang="en-US" dirty="0">
                <a:latin typeface="Courier New" panose="02070309020205020404" pitchFamily="49" charset="0"/>
                <a:cs typeface="Courier New" panose="02070309020205020404" pitchFamily="49" charset="0"/>
              </a:rPr>
              <a:t>      (ORACLE_HOME = /u01/app/oracle/product/12.2.0/dbhome_1)</a:t>
            </a:r>
          </a:p>
          <a:p>
            <a:pPr lvl="1" eaLnBrk="1" hangingPunct="1"/>
            <a:r>
              <a:rPr lang="en-US" dirty="0">
                <a:latin typeface="Courier New" panose="02070309020205020404" pitchFamily="49" charset="0"/>
                <a:cs typeface="Courier New" panose="02070309020205020404" pitchFamily="49" charset="0"/>
              </a:rPr>
              <a:t>    )</a:t>
            </a:r>
          </a:p>
          <a:p>
            <a:pPr lvl="1" eaLnBrk="1" hangingPunct="1"/>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63610695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8 - </a:t>
            </a:r>
            <a:fld id="{851BCFD0-A4B0-4A4F-86D8-CFD02EE15F3F}" type="slidenum">
              <a:rPr lang="en-US" altLang="en-US" smtClean="0"/>
              <a:t>172</a:t>
            </a:fld>
            <a:endParaRPr lang="en-US" altLang="en-US" dirty="0"/>
          </a:p>
        </p:txBody>
      </p:sp>
      <p:sp>
        <p:nvSpPr>
          <p:cNvPr id="52227" name="Slide Image Placeholder 5"/>
          <p:cNvSpPr>
            <a:spLocks noGrp="1" noRot="1" noChangeAspect="1" noTextEdit="1"/>
          </p:cNvSpPr>
          <p:nvPr>
            <p:ph type="sldImg"/>
          </p:nvPr>
        </p:nvSpPr>
        <p:spPr>
          <a:ln/>
        </p:spPr>
      </p:sp>
      <p:sp>
        <p:nvSpPr>
          <p:cNvPr id="52228"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Oracle Net provides support for the following naming methods:</a:t>
            </a:r>
          </a:p>
          <a:p>
            <a:pPr lvl="2"/>
            <a:r>
              <a:rPr lang="en-US" altLang="en-US" b="1" dirty="0"/>
              <a:t>Easy connect naming:</a:t>
            </a:r>
            <a:r>
              <a:rPr lang="en-US" altLang="en-US" dirty="0"/>
              <a:t> The easy connect naming method enables clients to connect to an Oracle Database server by using a TCP/IP connect string consisting of a host name, optional port, and service name as follows:</a:t>
            </a:r>
          </a:p>
          <a:p>
            <a:pPr lvl="4"/>
            <a:r>
              <a:rPr lang="en-US" altLang="en-US" dirty="0">
                <a:cs typeface="Courier New" panose="02070309020205020404" pitchFamily="49" charset="0"/>
              </a:rPr>
              <a:t>	CONNECT username/password@host[:port][/service_name]</a:t>
            </a:r>
          </a:p>
          <a:p>
            <a:pPr lvl="2">
              <a:buFont typeface="Times New Roman" panose="02020603050405020304" pitchFamily="18" charset="0"/>
              <a:buNone/>
            </a:pPr>
            <a:r>
              <a:rPr lang="en-US" altLang="en-US" dirty="0"/>
              <a:t>	The easy connect naming method requires no configuration.</a:t>
            </a:r>
            <a:endParaRPr lang="en-US" altLang="en-US" b="1" dirty="0"/>
          </a:p>
          <a:p>
            <a:pPr lvl="2"/>
            <a:r>
              <a:rPr lang="en-US" altLang="en-US" b="1" dirty="0"/>
              <a:t>Local naming:</a:t>
            </a:r>
            <a:r>
              <a:rPr lang="en-US" altLang="en-US" dirty="0"/>
              <a:t> The local naming method stores connect descriptors (identified by their net service name) in a local configuration file named </a:t>
            </a:r>
            <a:r>
              <a:rPr lang="en-US" altLang="en-US" dirty="0">
                <a:latin typeface="Courier New" panose="02070309020205020404" pitchFamily="49" charset="0"/>
                <a:cs typeface="Courier New" panose="02070309020205020404" pitchFamily="49" charset="0"/>
              </a:rPr>
              <a:t>tnsnames.ora </a:t>
            </a:r>
            <a:r>
              <a:rPr lang="en-US" altLang="en-US" dirty="0"/>
              <a:t>on the client.</a:t>
            </a:r>
          </a:p>
          <a:p>
            <a:pPr lvl="2"/>
            <a:r>
              <a:rPr lang="en-US" altLang="en-US" b="1" dirty="0"/>
              <a:t>Directory naming:</a:t>
            </a:r>
            <a:r>
              <a:rPr lang="en-US" altLang="en-US" dirty="0"/>
              <a:t> To access a database service, the directory naming method stores connect identifiers in a centralized directory server that is compliant with the Lightweight Directory Access Protocol (LDAP).</a:t>
            </a:r>
          </a:p>
          <a:p>
            <a:pPr lvl="2"/>
            <a:r>
              <a:rPr lang="en-US" altLang="en-US" b="1" dirty="0"/>
              <a:t>External naming:</a:t>
            </a:r>
            <a:r>
              <a:rPr lang="en-US" altLang="en-US" dirty="0"/>
              <a:t> The external naming method stores net service names in a supported non-Oracle naming service. Supported third-party services include:</a:t>
            </a:r>
          </a:p>
          <a:p>
            <a:pPr lvl="3"/>
            <a:r>
              <a:rPr lang="en-US" altLang="en-US" dirty="0"/>
              <a:t>Network Information Service (NIS) External Naming</a:t>
            </a:r>
          </a:p>
          <a:p>
            <a:pPr lvl="3"/>
            <a:r>
              <a:rPr lang="en-US" altLang="en-US" dirty="0"/>
              <a:t>Distributed Computing Environment (DCE) Cell Directory Services (CDS)</a:t>
            </a:r>
          </a:p>
        </p:txBody>
      </p:sp>
    </p:spTree>
    <p:extLst>
      <p:ext uri="{BB962C8B-B14F-4D97-AF65-F5344CB8AC3E}">
        <p14:creationId xmlns:p14="http://schemas.microsoft.com/office/powerpoint/2010/main" val="175550536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8 - </a:t>
            </a:r>
            <a:fld id="{E1C5A98B-3587-4CAB-8B2C-03E70D0D3D3C}" type="slidenum">
              <a:rPr lang="en-US" altLang="en-US" smtClean="0"/>
              <a:t>173</a:t>
            </a:fld>
            <a:endParaRPr lang="en-US" altLang="en-US" dirty="0"/>
          </a:p>
        </p:txBody>
      </p:sp>
      <p:sp>
        <p:nvSpPr>
          <p:cNvPr id="53251" name="Slide Image Placeholder 5"/>
          <p:cNvSpPr>
            <a:spLocks noGrp="1" noRot="1" noChangeAspect="1" noTextEdit="1"/>
          </p:cNvSpPr>
          <p:nvPr>
            <p:ph type="sldImg"/>
          </p:nvPr>
        </p:nvSpPr>
        <p:spPr>
          <a:ln/>
        </p:spPr>
      </p:sp>
      <p:sp>
        <p:nvSpPr>
          <p:cNvPr id="53252"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With Easy Connect, you supply all the information that is required for the Oracle Net connection as part of the connect string. Easy Connect connection strings take the following form:</a:t>
            </a:r>
          </a:p>
          <a:p>
            <a:pPr lvl="3">
              <a:buFont typeface="Times New Roman" panose="02020603050405020304" pitchFamily="18" charset="0"/>
              <a:buNone/>
            </a:pPr>
            <a:r>
              <a:rPr lang="en-US" altLang="en-US" dirty="0">
                <a:latin typeface="Courier New" panose="02070309020205020404" pitchFamily="49" charset="0"/>
              </a:rPr>
              <a:t>&lt;username&gt;/&lt;password&gt;@&lt;hostname&gt;:&lt;listener port&gt;/&lt;service name&gt;</a:t>
            </a:r>
          </a:p>
          <a:p>
            <a:pPr lvl="1"/>
            <a:r>
              <a:rPr lang="en-US" altLang="en-US" dirty="0"/>
              <a:t>The listener port and service name are optional. If the listener port is not provided, Oracle Net assumes that the default port of 1521 is being used. If the service name is not provided, Oracle Net assumes that the database service name and host name provided in the connect string are identical.</a:t>
            </a:r>
          </a:p>
          <a:p>
            <a:pPr lvl="1"/>
            <a:r>
              <a:rPr lang="en-US" altLang="en-US" dirty="0"/>
              <a:t>Assuming that the listener uses TCP to listen on port 1521, and the </a:t>
            </a:r>
            <a:r>
              <a:rPr lang="en-US" altLang="en-US" dirty="0">
                <a:latin typeface="Courier New" panose="02070309020205020404" pitchFamily="49" charset="0"/>
              </a:rPr>
              <a:t>SERVICE_NAMES=db</a:t>
            </a:r>
            <a:r>
              <a:rPr lang="en-US" altLang="en-US" dirty="0"/>
              <a:t> and </a:t>
            </a:r>
            <a:r>
              <a:rPr lang="en-US" altLang="en-US" dirty="0">
                <a:latin typeface="Courier New" panose="02070309020205020404" pitchFamily="49" charset="0"/>
              </a:rPr>
              <a:t>DB_DOMAIN=us.oracle.com</a:t>
            </a:r>
            <a:r>
              <a:rPr lang="en-US" altLang="en-US" dirty="0"/>
              <a:t> instance parameters, the connect string shown in the slide can be shortened:</a:t>
            </a:r>
          </a:p>
          <a:p>
            <a:pPr lvl="3">
              <a:buFont typeface="Times New Roman" panose="02020603050405020304" pitchFamily="18" charset="0"/>
              <a:buNone/>
            </a:pPr>
            <a:r>
              <a:rPr lang="en-US" altLang="en-US" dirty="0">
                <a:latin typeface="Courier New" panose="02070309020205020404" pitchFamily="49" charset="0"/>
              </a:rPr>
              <a:t>SQL&gt; connect hr/hr@db.us.oracle.com</a:t>
            </a:r>
          </a:p>
          <a:p>
            <a:pPr lvl="1"/>
            <a:r>
              <a:rPr lang="en-US" altLang="en-US" b="1" dirty="0"/>
              <a:t>Note:</a:t>
            </a:r>
            <a:r>
              <a:rPr lang="en-US" altLang="en-US" dirty="0"/>
              <a:t> The </a:t>
            </a:r>
            <a:r>
              <a:rPr lang="en-US" altLang="en-US" dirty="0">
                <a:latin typeface="Courier New" panose="02070309020205020404" pitchFamily="49" charset="0"/>
              </a:rPr>
              <a:t>SERVICE_NAMES</a:t>
            </a:r>
            <a:r>
              <a:rPr lang="en-US" altLang="en-US" dirty="0"/>
              <a:t> initialization parameter can accept multiple comma-separated values. Only one of those values must be </a:t>
            </a:r>
            <a:r>
              <a:rPr lang="en-US" altLang="en-US" dirty="0">
                <a:latin typeface="Courier New" panose="02070309020205020404" pitchFamily="49" charset="0"/>
              </a:rPr>
              <a:t>db</a:t>
            </a:r>
            <a:r>
              <a:rPr lang="en-US" altLang="en-US" dirty="0"/>
              <a:t> for this scenario to work.</a:t>
            </a:r>
          </a:p>
        </p:txBody>
      </p:sp>
    </p:spTree>
    <p:extLst>
      <p:ext uri="{BB962C8B-B14F-4D97-AF65-F5344CB8AC3E}">
        <p14:creationId xmlns:p14="http://schemas.microsoft.com/office/powerpoint/2010/main" val="308978522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8 - </a:t>
            </a:r>
            <a:fld id="{71267D6D-699E-488A-974E-A6C165E60E15}" type="slidenum">
              <a:rPr lang="en-US" altLang="en-US" smtClean="0"/>
              <a:t>174</a:t>
            </a:fld>
            <a:endParaRPr lang="en-US" altLang="en-US" dirty="0"/>
          </a:p>
        </p:txBody>
      </p:sp>
      <p:sp>
        <p:nvSpPr>
          <p:cNvPr id="54275" name="Slide Image Placeholder 5"/>
          <p:cNvSpPr>
            <a:spLocks noGrp="1" noRot="1" noChangeAspect="1" noTextEdit="1"/>
          </p:cNvSpPr>
          <p:nvPr>
            <p:ph type="sldImg"/>
          </p:nvPr>
        </p:nvSpPr>
        <p:spPr>
          <a:ln/>
        </p:spPr>
      </p:sp>
      <p:sp>
        <p:nvSpPr>
          <p:cNvPr id="54276"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With local naming, the user supplies an alias for the Oracle Net service. Oracle Net checks the alias against a local list of known services and, if it finds a match, converts the alias into host, protocol, port, and service name.</a:t>
            </a:r>
          </a:p>
          <a:p>
            <a:pPr lvl="1"/>
            <a:r>
              <a:rPr lang="en-US" altLang="en-US" dirty="0"/>
              <a:t>One advantage of local naming is that the database users need to remember only a short alias rather than the long connect string required by Easy Connect.</a:t>
            </a:r>
          </a:p>
          <a:p>
            <a:pPr lvl="1"/>
            <a:r>
              <a:rPr lang="en-US" altLang="en-US" dirty="0"/>
              <a:t>The local list of known services is stored in the following text configuration file:</a:t>
            </a:r>
          </a:p>
          <a:p>
            <a:pPr lvl="3">
              <a:buFont typeface="Times New Roman" panose="02020603050405020304" pitchFamily="18" charset="0"/>
              <a:buNone/>
            </a:pPr>
            <a:r>
              <a:rPr lang="en-US" altLang="en-US" dirty="0">
                <a:latin typeface="Courier New" panose="02070309020205020404" pitchFamily="49" charset="0"/>
              </a:rPr>
              <a:t>&lt;oracle_home&gt;/network/admin/tnsnames.ora</a:t>
            </a:r>
            <a:r>
              <a:rPr lang="en-US" altLang="en-US" dirty="0"/>
              <a:t> </a:t>
            </a:r>
          </a:p>
          <a:p>
            <a:pPr lvl="1"/>
            <a:r>
              <a:rPr lang="en-US" altLang="en-US" dirty="0"/>
              <a:t>This is the default location of the </a:t>
            </a:r>
            <a:r>
              <a:rPr lang="en-US" altLang="en-US" dirty="0">
                <a:latin typeface="Courier New" panose="02070309020205020404" pitchFamily="49" charset="0"/>
              </a:rPr>
              <a:t>tnsnames.ora</a:t>
            </a:r>
            <a:r>
              <a:rPr lang="en-US" altLang="en-US" dirty="0"/>
              <a:t> file, but the file can be located elsewhere by using the </a:t>
            </a:r>
            <a:r>
              <a:rPr lang="en-US" altLang="en-US" dirty="0">
                <a:latin typeface="Courier New" panose="02070309020205020404" pitchFamily="49" charset="0"/>
              </a:rPr>
              <a:t>TNS_ADMIN</a:t>
            </a:r>
            <a:r>
              <a:rPr lang="en-US" altLang="en-US" dirty="0"/>
              <a:t> environment variable.</a:t>
            </a:r>
          </a:p>
          <a:p>
            <a:pPr lvl="1"/>
            <a:r>
              <a:rPr lang="en-US" altLang="en-US" dirty="0"/>
              <a:t>Local naming is appropriate for organizations in which Oracle Net service configurations do not change often.</a:t>
            </a:r>
          </a:p>
        </p:txBody>
      </p:sp>
    </p:spTree>
    <p:extLst>
      <p:ext uri="{BB962C8B-B14F-4D97-AF65-F5344CB8AC3E}">
        <p14:creationId xmlns:p14="http://schemas.microsoft.com/office/powerpoint/2010/main" val="359735747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8 - </a:t>
            </a:r>
            <a:fld id="{F1FBB782-08BA-489F-BDC0-7892D64FAE47}" type="slidenum">
              <a:rPr lang="en-US" altLang="en-US" smtClean="0"/>
              <a:t>175</a:t>
            </a:fld>
            <a:endParaRPr lang="en-US" altLang="en-US" dirty="0"/>
          </a:p>
        </p:txBody>
      </p:sp>
      <p:sp>
        <p:nvSpPr>
          <p:cNvPr id="55299" name="Slide Image Placeholder 5"/>
          <p:cNvSpPr>
            <a:spLocks noGrp="1" noRot="1" noChangeAspect="1" noTextEdit="1"/>
          </p:cNvSpPr>
          <p:nvPr>
            <p:ph type="sldImg"/>
          </p:nvPr>
        </p:nvSpPr>
        <p:spPr>
          <a:ln/>
        </p:spPr>
      </p:sp>
      <p:sp>
        <p:nvSpPr>
          <p:cNvPr id="55300"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With directory naming, the user supplies an alias for the Oracle Net service. Oracle Net checks the alias against an external list of known services and, if it finds a match, converts the alias into host, protocol, port, and service name. Like local naming, database users need to remember only a short alias.</a:t>
            </a:r>
          </a:p>
          <a:p>
            <a:pPr lvl="1"/>
            <a:r>
              <a:rPr lang="en-US" altLang="en-US" dirty="0"/>
              <a:t>One advantage of directory naming is that the service name is available for users to connect with as soon as a new service name is added to the LDAP directory. With local naming, the database administrator (DBA) must first distribute updated </a:t>
            </a:r>
            <a:r>
              <a:rPr lang="en-US" altLang="en-US" dirty="0">
                <a:latin typeface="Courier New" panose="02070309020205020404" pitchFamily="49" charset="0"/>
              </a:rPr>
              <a:t>tnsnames.ora</a:t>
            </a:r>
            <a:r>
              <a:rPr lang="en-US" altLang="en-US" dirty="0"/>
              <a:t> files containing the changed service name information before users can connect to new or modified services.</a:t>
            </a:r>
          </a:p>
          <a:p>
            <a:pPr lvl="1"/>
            <a:r>
              <a:rPr lang="en-US" altLang="en-US" dirty="0"/>
              <a:t>Directory naming is appropriate for organizations in which Oracle Net service configurations change frequently.</a:t>
            </a:r>
          </a:p>
        </p:txBody>
      </p:sp>
    </p:spTree>
    <p:extLst>
      <p:ext uri="{BB962C8B-B14F-4D97-AF65-F5344CB8AC3E}">
        <p14:creationId xmlns:p14="http://schemas.microsoft.com/office/powerpoint/2010/main" val="420797706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8 - </a:t>
            </a:r>
            <a:fld id="{9885C644-7767-4A4B-84D6-6CA581B1FAA4}" type="slidenum">
              <a:rPr lang="en-US" altLang="en-US" smtClean="0"/>
              <a:t>176</a:t>
            </a:fld>
            <a:endParaRPr lang="en-US" altLang="en-US" dirty="0"/>
          </a:p>
        </p:txBody>
      </p:sp>
      <p:sp>
        <p:nvSpPr>
          <p:cNvPr id="57347" name="Slide Image Placeholder 5"/>
          <p:cNvSpPr>
            <a:spLocks noGrp="1" noRot="1" noChangeAspect="1" noTextEdit="1"/>
          </p:cNvSpPr>
          <p:nvPr>
            <p:ph type="sldImg"/>
          </p:nvPr>
        </p:nvSpPr>
        <p:spPr>
          <a:ln/>
        </p:spPr>
      </p:sp>
      <p:sp>
        <p:nvSpPr>
          <p:cNvPr id="57348"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solidFill>
                  <a:schemeClr val="tx1"/>
                </a:solidFill>
              </a:rPr>
              <a:t>Use the following tools and applications to manage your Oracle Network configuration:</a:t>
            </a:r>
          </a:p>
          <a:p>
            <a:pPr lvl="2"/>
            <a:r>
              <a:rPr lang="en-US" altLang="en-US" b="1" dirty="0">
                <a:solidFill>
                  <a:schemeClr val="tx1"/>
                </a:solidFill>
              </a:rPr>
              <a:t>Enterprise Manager Cloud Control:</a:t>
            </a:r>
            <a:r>
              <a:rPr lang="en-US" altLang="en-US" dirty="0">
                <a:solidFill>
                  <a:schemeClr val="tx1"/>
                </a:solidFill>
              </a:rPr>
              <a:t> Provides an integrated environment for configuring and managing Oracle Net Services. Use Enterprise Manager to configure Oracle Net Services for any Oracle home across multiple file systems and administer listeners.</a:t>
            </a:r>
          </a:p>
          <a:p>
            <a:pPr lvl="2"/>
            <a:r>
              <a:rPr lang="en-US" altLang="en-US" b="1" dirty="0">
                <a:solidFill>
                  <a:schemeClr val="tx1"/>
                </a:solidFill>
              </a:rPr>
              <a:t>Oracle Net Manager:</a:t>
            </a:r>
            <a:r>
              <a:rPr lang="en-US" altLang="en-US" dirty="0">
                <a:solidFill>
                  <a:schemeClr val="tx1"/>
                </a:solidFill>
              </a:rPr>
              <a:t> Provides a graphical user interface (GUI) through which you can configure Oracle Net Services for an Oracle home on a local client or a server host</a:t>
            </a:r>
          </a:p>
          <a:p>
            <a:pPr lvl="2"/>
            <a:r>
              <a:rPr lang="en-US" altLang="en-US" b="1" dirty="0">
                <a:solidFill>
                  <a:schemeClr val="tx1"/>
                </a:solidFill>
              </a:rPr>
              <a:t>Oracle Net Configuration Assistant: </a:t>
            </a:r>
            <a:r>
              <a:rPr lang="en-US" altLang="en-US" dirty="0">
                <a:solidFill>
                  <a:schemeClr val="tx1"/>
                </a:solidFill>
              </a:rPr>
              <a:t>Launched by Oracle Universal Installer when you install the Oracle software. During a typical database installation, Oracle Net Configuration Assistant automatically configures a listener called LISTENER that has a TCP/IP listening protocol address for the database. If you perform a custom installation, Oracle Net Configuration Assistant prompts you to configure a listener name and protocol address of your choice</a:t>
            </a:r>
            <a:r>
              <a:rPr lang="en-US" altLang="en-US" dirty="0">
                <a:solidFill>
                  <a:srgbClr val="FF0000"/>
                </a:solidFill>
              </a:rPr>
              <a:t>.</a:t>
            </a:r>
          </a:p>
          <a:p>
            <a:pPr lvl="2"/>
            <a:r>
              <a:rPr lang="en-US" altLang="en-US" b="1" dirty="0">
                <a:solidFill>
                  <a:schemeClr val="tx1"/>
                </a:solidFill>
              </a:rPr>
              <a:t>Listener Control Utility: </a:t>
            </a:r>
            <a:r>
              <a:rPr lang="en-US" altLang="en-US" dirty="0">
                <a:solidFill>
                  <a:schemeClr val="tx1"/>
                </a:solidFill>
              </a:rPr>
              <a:t>Used to start, stop, and view the status of the listener process </a:t>
            </a:r>
          </a:p>
        </p:txBody>
      </p:sp>
    </p:spTree>
    <p:extLst>
      <p:ext uri="{BB962C8B-B14F-4D97-AF65-F5344CB8AC3E}">
        <p14:creationId xmlns:p14="http://schemas.microsoft.com/office/powerpoint/2010/main" val="396648371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8 - </a:t>
            </a:r>
            <a:fld id="{BDE04CEE-6E81-478E-A3E7-4612C82E12DC}" type="slidenum">
              <a:rPr lang="en-US" altLang="en-US" smtClean="0"/>
              <a:t>177</a:t>
            </a:fld>
            <a:endParaRPr lang="en-US" altLang="en-US" dirty="0"/>
          </a:p>
        </p:txBody>
      </p:sp>
      <p:sp>
        <p:nvSpPr>
          <p:cNvPr id="58371" name="Rectangle 26"/>
          <p:cNvSpPr>
            <a:spLocks noGrp="1" noRot="1" noChangeAspect="1" noChangeArrowheads="1" noTextEdit="1"/>
          </p:cNvSpPr>
          <p:nvPr>
            <p:ph type="sldImg"/>
          </p:nvPr>
        </p:nvSpPr>
        <p:spPr>
          <a:ln/>
        </p:spPr>
      </p:sp>
      <p:sp>
        <p:nvSpPr>
          <p:cNvPr id="58372" name="Rectangle 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dirty="0"/>
              <a:t>The following Oracle Net Services components can be configured by using Enterprise Manager Cloud Control and Oracle Net Manager:</a:t>
            </a:r>
          </a:p>
          <a:p>
            <a:pPr lvl="2" eaLnBrk="1" hangingPunct="1"/>
            <a:r>
              <a:rPr lang="en-US" altLang="en-US" dirty="0"/>
              <a:t>Listener: Configuration of the listener includes specifying the listener name, protocol addresses it is accepting connection requests on, and services (database or nondatabase service) it is listening for.</a:t>
            </a:r>
          </a:p>
          <a:p>
            <a:pPr lvl="2" eaLnBrk="1" hangingPunct="1"/>
            <a:r>
              <a:rPr lang="en-US" altLang="en-US" dirty="0"/>
              <a:t>Naming (net service name)</a:t>
            </a:r>
          </a:p>
          <a:p>
            <a:pPr lvl="2" eaLnBrk="1" hangingPunct="1"/>
            <a:r>
              <a:rPr lang="en-US" altLang="en-US" dirty="0"/>
              <a:t>Naming methods</a:t>
            </a:r>
          </a:p>
          <a:p>
            <a:pPr lvl="2" eaLnBrk="1" hangingPunct="1"/>
            <a:r>
              <a:rPr lang="en-US" altLang="en-US" dirty="0"/>
              <a:t>Profiles</a:t>
            </a:r>
          </a:p>
          <a:p>
            <a:pPr lvl="1" eaLnBrk="1" hangingPunct="1"/>
            <a:r>
              <a:rPr lang="en-US" altLang="en-US" dirty="0"/>
              <a:t>The Oracle Net Configuration Assistant configures the listener, naming methods, directory server usage, and a local </a:t>
            </a:r>
            <a:r>
              <a:rPr lang="en-US" altLang="en-US" dirty="0">
                <a:latin typeface="Courier New" panose="02070309020205020404" pitchFamily="49" charset="0"/>
                <a:cs typeface="Courier New" panose="02070309020205020404" pitchFamily="49" charset="0"/>
              </a:rPr>
              <a:t>tnsnames.ora</a:t>
            </a:r>
            <a:r>
              <a:rPr lang="en-US" altLang="en-US" dirty="0"/>
              <a:t> file during installation of Oracle Database software.</a:t>
            </a:r>
          </a:p>
        </p:txBody>
      </p:sp>
    </p:spTree>
    <p:extLst>
      <p:ext uri="{BB962C8B-B14F-4D97-AF65-F5344CB8AC3E}">
        <p14:creationId xmlns:p14="http://schemas.microsoft.com/office/powerpoint/2010/main" val="425592198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p>
            <a:r>
              <a:rPr lang="en-US" dirty="0"/>
              <a:t>Oracle Database </a:t>
            </a:r>
            <a:r>
              <a:rPr lang="en-US" dirty="0" smtClean="0"/>
              <a:t>19c: </a:t>
            </a:r>
            <a:r>
              <a:rPr lang="en-US" dirty="0"/>
              <a:t>Administration Workshop   8 - </a:t>
            </a:r>
            <a:fld id="{9F8A630F-47A3-40C8-B092-817FE3D03714}" type="slidenum">
              <a:rPr lang="en-US" smtClean="0"/>
              <a:t>178</a:t>
            </a:fld>
            <a:endParaRPr lang="en-US" dirty="0"/>
          </a:p>
        </p:txBody>
      </p:sp>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dirty="0">
                <a:latin typeface="Arial" charset="0"/>
              </a:rPr>
              <a:t>When a database service is accessible by multiple listener protocol addresses, you can specify the order in which the addresses are to be used. The addresses can be chosen randomly or tried sequentially. In cases in which more than one listener is available, such as Oracle Real Application Clusters (RAC) configurations, Oracle Net can take advantage of listener failover and load balancing as well as Oracle Connection Manager source routing.</a:t>
            </a:r>
          </a:p>
          <a:p>
            <a:pPr lvl="1"/>
            <a:r>
              <a:rPr lang="en-US" altLang="en-US" dirty="0">
                <a:latin typeface="Arial" charset="0"/>
              </a:rPr>
              <a:t>Oracle Net supports advanced connection options, typically used in an Oracle RAC or Oracle Data Guard configuration:</a:t>
            </a:r>
          </a:p>
          <a:p>
            <a:pPr lvl="2"/>
            <a:r>
              <a:rPr lang="en-US" altLang="en-US" b="1" dirty="0">
                <a:latin typeface="Arial" charset="0"/>
              </a:rPr>
              <a:t>Connect-Time Failover</a:t>
            </a:r>
            <a:r>
              <a:rPr lang="en-US" altLang="en-US" dirty="0">
                <a:latin typeface="Arial" charset="0"/>
              </a:rPr>
              <a:t>: With connect-time failover enabled, the alias has two or more listener addresses listed. If the first address is not available, the second is tried. Oracle Net keeps trying addresses in the listed order until it reaches a listener that is functioning or until all addresses have been tried and failed. Transparent Application Failover (TAF) is a client-side feature that allows clients to reconnect to surviving databases in the event of a database instance failure. Notifications are used by the server to trigger TAF callbacks on the client side.</a:t>
            </a:r>
          </a:p>
          <a:p>
            <a:pPr lvl="2"/>
            <a:r>
              <a:rPr lang="en-US" altLang="en-US" b="1" dirty="0">
                <a:latin typeface="Arial" charset="0"/>
              </a:rPr>
              <a:t>Load Balancing</a:t>
            </a:r>
            <a:r>
              <a:rPr lang="en-US" altLang="en-US" dirty="0">
                <a:latin typeface="Arial" charset="0"/>
              </a:rPr>
              <a:t>: With load balancing enabled, Oracle Net picks an address at random from the list of addresses. The runtime connection load-balancing feature improves connection performance by balancing the number of active connections among multiple dispatchers. In a RAC environment, connection pool load balancing also has the capability to balance the number of active connections among multiple instances.</a:t>
            </a:r>
          </a:p>
          <a:p>
            <a:pPr lvl="2"/>
            <a:r>
              <a:rPr lang="en-US" altLang="en-US" b="1" dirty="0">
                <a:latin typeface="Arial" charset="0"/>
              </a:rPr>
              <a:t>Source Routing</a:t>
            </a:r>
            <a:r>
              <a:rPr lang="en-US" altLang="en-US" dirty="0">
                <a:latin typeface="Arial" charset="0"/>
              </a:rPr>
              <a:t>: Source routing is used with Oracle Connection Manager, which serves as a proxy server for Oracle Net traffic, enabling Oracle Net traffic to be routed securely through a firewall. Oracle Net treats the addresses as a list of relays, connecting to the first address and then requesting to be passed from the first to the second until the destination is reached. It differs from failover or load balancing in that all addresses are used each time a connection is made.</a:t>
            </a:r>
          </a:p>
        </p:txBody>
      </p:sp>
    </p:spTree>
    <p:extLst>
      <p:ext uri="{BB962C8B-B14F-4D97-AF65-F5344CB8AC3E}">
        <p14:creationId xmlns:p14="http://schemas.microsoft.com/office/powerpoint/2010/main" val="286179135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8 - </a:t>
            </a:r>
            <a:fld id="{A14C1268-4C9D-456E-B6FD-D4D9CA4F7EAF}" type="slidenum">
              <a:rPr lang="en-US" smtClean="0"/>
              <a:t>179</a:t>
            </a:fld>
            <a:endParaRPr lang="en-US" dirty="0"/>
          </a:p>
        </p:txBody>
      </p:sp>
      <p:sp>
        <p:nvSpPr>
          <p:cNvPr id="41988" name="Slide Image Placeholder 8"/>
          <p:cNvSpPr>
            <a:spLocks noGrp="1" noRot="1" noChangeAspect="1" noTextEdit="1"/>
          </p:cNvSpPr>
          <p:nvPr>
            <p:ph type="sldImg"/>
          </p:nvPr>
        </p:nvSpPr>
        <p:spPr>
          <a:xfrm>
            <a:off x="233363" y="444500"/>
            <a:ext cx="6610350" cy="3719513"/>
          </a:xfrm>
          <a:ln/>
        </p:spPr>
      </p:sp>
    </p:spTree>
    <p:extLst>
      <p:ext uri="{BB962C8B-B14F-4D97-AF65-F5344CB8AC3E}">
        <p14:creationId xmlns:p14="http://schemas.microsoft.com/office/powerpoint/2010/main" val="1424839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body" idx="1"/>
          </p:nvPr>
        </p:nvSpPr>
        <p:spPr>
          <a:noFill/>
          <a:ln/>
        </p:spPr>
        <p:txBody>
          <a:bodyPr/>
          <a:lstStyle/>
          <a:p>
            <a:pPr lvl="1"/>
            <a:r>
              <a:rPr lang="en-US" b="1" dirty="0">
                <a:latin typeface="Arial" charset="0"/>
              </a:rPr>
              <a:t>Oracle SQL, DDL, and DML</a:t>
            </a:r>
          </a:p>
          <a:p>
            <a:pPr lvl="1"/>
            <a:r>
              <a:rPr lang="en-US" dirty="0">
                <a:latin typeface="Arial" charset="0"/>
              </a:rPr>
              <a:t>Oracle SQL is the language you use to perform operations on the data in an Oracle Database. It's an implementation of the ANSI standard language called Structured Query Language (SQL) and provides features that extend beyond standard SQL. For example, you use SQL to create tables, query tables, and modify data in tables. A SQL statement can be thought of as a very simple, but powerful, computer program or instruction. Users specify the result that they want (for example, the names of employees), not how to derive it. A SQL statement is a string of SQL text such as the following:</a:t>
            </a:r>
          </a:p>
          <a:p>
            <a:pPr lvl="1"/>
            <a:r>
              <a:rPr lang="en-US" dirty="0">
                <a:latin typeface="Courier New" panose="02070309020205020404" pitchFamily="49" charset="0"/>
                <a:cs typeface="Courier New" panose="02070309020205020404" pitchFamily="49" charset="0"/>
              </a:rPr>
              <a:t>SELECT first_name, last_name FROM employees;</a:t>
            </a:r>
          </a:p>
          <a:p>
            <a:pPr lvl="1"/>
            <a:r>
              <a:rPr lang="en-US" dirty="0">
                <a:latin typeface="Arial" charset="0"/>
              </a:rPr>
              <a:t>Data definition language (DDL) includes statements that define or change a data structure (for example,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TABLE</a:t>
            </a:r>
            <a:r>
              <a:rPr lang="en-US" dirty="0">
                <a:latin typeface="Arial" charset="0"/>
              </a:rPr>
              <a:t> and </a:t>
            </a:r>
            <a:r>
              <a:rPr lang="en-US" dirty="0">
                <a:latin typeface="Courier New" panose="02070309020205020404" pitchFamily="49" charset="0"/>
                <a:cs typeface="Courier New" panose="02070309020205020404" pitchFamily="49" charset="0"/>
              </a:rPr>
              <a:t>ALTER</a:t>
            </a:r>
            <a:r>
              <a:rPr lang="en-US" dirty="0">
                <a:latin typeface="Arial" charset="0"/>
              </a:rPr>
              <a:t> </a:t>
            </a:r>
            <a:r>
              <a:rPr lang="en-US" dirty="0">
                <a:latin typeface="Courier New" panose="02070309020205020404" pitchFamily="49" charset="0"/>
                <a:cs typeface="Courier New" panose="02070309020205020404" pitchFamily="49" charset="0"/>
              </a:rPr>
              <a:t>INDEX</a:t>
            </a:r>
            <a:r>
              <a:rPr lang="en-US" dirty="0">
                <a:latin typeface="Arial" charset="0"/>
              </a:rPr>
              <a:t> statements).</a:t>
            </a:r>
          </a:p>
          <a:p>
            <a:pPr lvl="1"/>
            <a:r>
              <a:rPr lang="en-US" dirty="0">
                <a:latin typeface="Arial" charset="0"/>
              </a:rPr>
              <a:t>Data manipulation language (DML) includes statements such as </a:t>
            </a:r>
            <a:r>
              <a:rPr lang="en-US" dirty="0">
                <a:latin typeface="Courier New" panose="02070309020205020404" pitchFamily="49" charset="0"/>
                <a:cs typeface="Courier New" panose="02070309020205020404" pitchFamily="49" charset="0"/>
              </a:rPr>
              <a:t>SELECT</a:t>
            </a:r>
            <a:r>
              <a:rPr lang="en-US" dirty="0">
                <a:latin typeface="Arial" charset="0"/>
              </a:rPr>
              <a:t>, </a:t>
            </a:r>
            <a:r>
              <a:rPr lang="en-US" dirty="0">
                <a:latin typeface="Courier New" panose="02070309020205020404" pitchFamily="49" charset="0"/>
                <a:cs typeface="Courier New" panose="02070309020205020404" pitchFamily="49" charset="0"/>
              </a:rPr>
              <a:t>INSERT</a:t>
            </a:r>
            <a:r>
              <a:rPr lang="en-US" dirty="0">
                <a:latin typeface="Arial" charset="0"/>
              </a:rPr>
              <a:t>, </a:t>
            </a:r>
            <a:r>
              <a:rPr lang="en-US" dirty="0">
                <a:latin typeface="Courier New" panose="02070309020205020404" pitchFamily="49" charset="0"/>
                <a:cs typeface="Courier New" panose="02070309020205020404" pitchFamily="49" charset="0"/>
              </a:rPr>
              <a:t>UPDATE</a:t>
            </a:r>
            <a:r>
              <a:rPr lang="en-US" dirty="0">
                <a:latin typeface="Arial" charset="0"/>
              </a:rPr>
              <a:t>, and </a:t>
            </a:r>
            <a:r>
              <a:rPr lang="en-US" dirty="0">
                <a:latin typeface="Courier New" panose="02070309020205020404" pitchFamily="49" charset="0"/>
                <a:cs typeface="Courier New" panose="02070309020205020404" pitchFamily="49" charset="0"/>
              </a:rPr>
              <a:t>DELETE</a:t>
            </a:r>
            <a:r>
              <a:rPr lang="en-US" dirty="0">
                <a:latin typeface="Arial" charset="0"/>
              </a:rPr>
              <a:t>.</a:t>
            </a:r>
          </a:p>
          <a:p>
            <a:pPr lvl="1"/>
            <a:r>
              <a:rPr lang="en-US" b="1" dirty="0">
                <a:latin typeface="Arial" charset="0"/>
              </a:rPr>
              <a:t>PL/SQL</a:t>
            </a:r>
          </a:p>
          <a:p>
            <a:pPr lvl="1"/>
            <a:r>
              <a:rPr lang="en-US" dirty="0">
                <a:latin typeface="Arial" charset="0"/>
              </a:rPr>
              <a:t>PL/SQL is a procedural extension to Oracle SQL. PL/SQL is integrated with Oracle Database, enabling you to use all the Oracle Database SQL statements, functions, and data types. You can use PL/SQL to control the flow of a SQL program, use variables, and write error-handling procedures.</a:t>
            </a:r>
          </a:p>
          <a:p>
            <a:pPr lvl="1"/>
            <a:r>
              <a:rPr lang="en-US" dirty="0">
                <a:latin typeface="Arial" charset="0"/>
              </a:rPr>
              <a:t>Oracle Database can also store program units written in Java. A Java stored procedure is a Java method published to SQL and stored in the database for general use. You can call existing PL/SQL programs from Java and Java programs from PL/SQL.</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1 - </a:t>
            </a:r>
            <a:fld id="{DF5C262A-02F5-4B23-9B48-7B5F55076B30}" type="slidenum">
              <a:rPr lang="en-US" smtClean="0"/>
              <a:t>18</a:t>
            </a:fld>
            <a:endParaRPr lang="en-US" dirty="0"/>
          </a:p>
        </p:txBody>
      </p:sp>
      <p:sp>
        <p:nvSpPr>
          <p:cNvPr id="47108"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72182014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Database-to-Database Communication</a:t>
            </a:r>
          </a:p>
          <a:p>
            <a:pPr lvl="1"/>
            <a:r>
              <a:rPr lang="en-US" altLang="en-US" dirty="0">
                <a:latin typeface="Arial" charset="0"/>
              </a:rPr>
              <a:t>To configure communication from your database to another database, you must configure the following on your database server:</a:t>
            </a:r>
          </a:p>
          <a:p>
            <a:pPr lvl="2"/>
            <a:r>
              <a:rPr lang="en-US" altLang="en-US" dirty="0">
                <a:latin typeface="Arial" charset="0"/>
              </a:rPr>
              <a:t>Network connectivity (for example, a net service name defined in the server-side </a:t>
            </a:r>
            <a:r>
              <a:rPr lang="en-US" altLang="en-US" dirty="0">
                <a:latin typeface="Courier New" panose="02070309020205020404" pitchFamily="49" charset="0"/>
                <a:cs typeface="Courier New" panose="02070309020205020404" pitchFamily="49" charset="0"/>
              </a:rPr>
              <a:t>tnsnames.ora</a:t>
            </a:r>
            <a:r>
              <a:rPr lang="en-US" altLang="en-US" dirty="0">
                <a:latin typeface="Arial" charset="0"/>
              </a:rPr>
              <a:t> file)</a:t>
            </a:r>
          </a:p>
          <a:p>
            <a:pPr lvl="2"/>
            <a:r>
              <a:rPr lang="en-US" altLang="en-US" dirty="0">
                <a:latin typeface="Arial" charset="0"/>
              </a:rPr>
              <a:t>A database link</a:t>
            </a:r>
          </a:p>
          <a:p>
            <a:pPr lvl="1"/>
            <a:r>
              <a:rPr lang="en-US" altLang="en-US" dirty="0">
                <a:latin typeface="Arial" charset="0"/>
              </a:rPr>
              <a:t>A database link is a schema object that enables you to access objects on a different database.</a:t>
            </a:r>
          </a:p>
          <a:p>
            <a:pPr lvl="2"/>
            <a:r>
              <a:rPr lang="en-US" altLang="en-US" dirty="0">
                <a:latin typeface="Arial" charset="0"/>
              </a:rPr>
              <a:t>The other database need not be an Oracle database system.</a:t>
            </a:r>
          </a:p>
          <a:p>
            <a:pPr lvl="2"/>
            <a:r>
              <a:rPr lang="en-US" altLang="en-US" dirty="0">
                <a:latin typeface="Arial" charset="0"/>
              </a:rPr>
              <a:t>To access non-Oracle systems, you must use Oracle Heterogeneous Services.</a:t>
            </a:r>
          </a:p>
          <a:p>
            <a:pPr lvl="1"/>
            <a:r>
              <a:rPr lang="en-US" altLang="en-US" dirty="0">
                <a:latin typeface="Arial" charset="0"/>
              </a:rPr>
              <a:t>When an application uses a database link to access a remote database, Oracle Database establishes a database session in the remote database on behalf of the local request.</a:t>
            </a:r>
          </a:p>
          <a:p>
            <a:pPr lvl="1"/>
            <a:r>
              <a:rPr lang="en-US" altLang="en-US" dirty="0">
                <a:latin typeface="Arial" charset="0"/>
              </a:rPr>
              <a:t>You can create fixed user, current user, and connected user database links. Current user links are available only through the Oracle Advanced Security option. </a:t>
            </a:r>
          </a:p>
          <a:p>
            <a:pPr lvl="1"/>
            <a:r>
              <a:rPr lang="en-US" altLang="en-US" dirty="0">
                <a:latin typeface="Arial" charset="0"/>
              </a:rPr>
              <a:t>You can include the </a:t>
            </a:r>
            <a:r>
              <a:rPr lang="en-US" altLang="en-US" dirty="0">
                <a:latin typeface="Courier New" panose="02070309020205020404" pitchFamily="49" charset="0"/>
                <a:cs typeface="Courier New" panose="02070309020205020404" pitchFamily="49" charset="0"/>
              </a:rPr>
              <a:t>PUBLIC</a:t>
            </a:r>
            <a:r>
              <a:rPr lang="en-US" altLang="en-US" dirty="0">
                <a:latin typeface="Arial" charset="0"/>
              </a:rPr>
              <a:t> keyword to create a public database link that is visible to all users. If you omit </a:t>
            </a:r>
            <a:r>
              <a:rPr lang="en-US" altLang="en-US" dirty="0">
                <a:latin typeface="Courier New" panose="02070309020205020404" pitchFamily="49" charset="0"/>
                <a:cs typeface="Courier New" panose="02070309020205020404" pitchFamily="49" charset="0"/>
              </a:rPr>
              <a:t>PUBLIC</a:t>
            </a:r>
            <a:r>
              <a:rPr lang="en-US" altLang="en-US" dirty="0">
                <a:latin typeface="Arial" charset="0"/>
              </a:rPr>
              <a:t>, the database link is private and available only to you.</a:t>
            </a:r>
          </a:p>
          <a:p>
            <a:pPr lvl="1"/>
            <a:r>
              <a:rPr lang="en-US" altLang="en-US" dirty="0">
                <a:latin typeface="Arial" charset="0"/>
              </a:rPr>
              <a:t>To create a private database link, you must have the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DATABASE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LINK</a:t>
            </a:r>
            <a:r>
              <a:rPr lang="en-US" altLang="en-US" dirty="0">
                <a:latin typeface="Arial" charset="0"/>
              </a:rPr>
              <a:t> system privilege. To create a public database link, you must have the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PUBLIC</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DATABASE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LINK</a:t>
            </a:r>
            <a:r>
              <a:rPr lang="en-US" altLang="en-US" dirty="0">
                <a:latin typeface="Arial" charset="0"/>
              </a:rPr>
              <a:t> system privilege.</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8 - </a:t>
            </a:r>
            <a:fld id="{41C4D02F-0201-4E35-97B9-4FCE7897D43F}" type="slidenum">
              <a:rPr lang="en-US" smtClean="0"/>
              <a:t>180</a:t>
            </a:fld>
            <a:endParaRPr lang="en-US" dirty="0"/>
          </a:p>
        </p:txBody>
      </p:sp>
      <p:sp>
        <p:nvSpPr>
          <p:cNvPr id="41988" name="Slide Image Placeholder 8"/>
          <p:cNvSpPr>
            <a:spLocks noGrp="1" noRot="1" noChangeAspect="1" noTextEdit="1"/>
          </p:cNvSpPr>
          <p:nvPr>
            <p:ph type="sldImg"/>
          </p:nvPr>
        </p:nvSpPr>
        <p:spPr>
          <a:xfrm>
            <a:off x="233363" y="444500"/>
            <a:ext cx="6610350" cy="3719513"/>
          </a:xfrm>
          <a:ln/>
        </p:spPr>
      </p:sp>
    </p:spTree>
    <p:extLst>
      <p:ext uri="{BB962C8B-B14F-4D97-AF65-F5344CB8AC3E}">
        <p14:creationId xmlns:p14="http://schemas.microsoft.com/office/powerpoint/2010/main" val="356510923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8 - </a:t>
            </a:r>
            <a:fld id="{CD540701-5440-4F71-9219-0850AA969147}" type="slidenum">
              <a:rPr lang="en-US" smtClean="0"/>
              <a:t>181</a:t>
            </a:fld>
            <a:endParaRPr lang="en-US" dirty="0"/>
          </a:p>
        </p:txBody>
      </p:sp>
      <p:sp>
        <p:nvSpPr>
          <p:cNvPr id="5" name="Notes Placeholder 4"/>
          <p:cNvSpPr>
            <a:spLocks noGrp="1"/>
          </p:cNvSpPr>
          <p:nvPr>
            <p:ph type="body" idx="1"/>
          </p:nvPr>
        </p:nvSpPr>
        <p:spPr>
          <a:xfrm>
            <a:off x="296196" y="414337"/>
            <a:ext cx="6479284" cy="8302113"/>
          </a:xfrm>
        </p:spPr>
        <p:txBody>
          <a:bodyPr/>
          <a:lstStyle/>
          <a:p>
            <a:pPr lvl="1" eaLnBrk="1" hangingPunct="1"/>
            <a:r>
              <a:rPr lang="en-US" b="1" dirty="0">
                <a:latin typeface="Arial" charset="0"/>
              </a:rPr>
              <a:t>Creating Database Links</a:t>
            </a:r>
          </a:p>
          <a:p>
            <a:pPr lvl="1" eaLnBrk="1" hangingPunct="1"/>
            <a:r>
              <a:rPr lang="en-US" dirty="0">
                <a:latin typeface="Arial" charset="0"/>
              </a:rPr>
              <a:t>The SQL command to create a database link is as follows. The </a:t>
            </a:r>
            <a:r>
              <a:rPr lang="en-US" dirty="0">
                <a:latin typeface="Courier New" panose="02070309020205020404" pitchFamily="49" charset="0"/>
                <a:cs typeface="Courier New" panose="02070309020205020404" pitchFamily="49" charset="0"/>
              </a:rPr>
              <a:t>CONNECT</a:t>
            </a:r>
            <a:r>
              <a:rPr lang="en-US" dirty="0">
                <a:latin typeface="Arial" charset="0"/>
              </a:rPr>
              <a:t> </a:t>
            </a:r>
            <a:r>
              <a:rPr lang="en-US" dirty="0">
                <a:latin typeface="Courier New" panose="02070309020205020404" pitchFamily="49" charset="0"/>
                <a:cs typeface="Courier New" panose="02070309020205020404" pitchFamily="49" charset="0"/>
              </a:rPr>
              <a:t>TO</a:t>
            </a:r>
            <a:r>
              <a:rPr lang="en-US" dirty="0">
                <a:latin typeface="Arial" charset="0"/>
              </a:rPr>
              <a:t> clause determines how the connection is established on the remote database. The </a:t>
            </a:r>
            <a:r>
              <a:rPr lang="en-US" dirty="0">
                <a:latin typeface="Courier New" panose="02070309020205020404" pitchFamily="49" charset="0"/>
                <a:cs typeface="Courier New" panose="02070309020205020404" pitchFamily="49" charset="0"/>
              </a:rPr>
              <a:t>&lt;connect_string_for_remote_db&gt; </a:t>
            </a:r>
            <a:r>
              <a:rPr lang="en-US" dirty="0">
                <a:latin typeface="Arial" charset="0"/>
              </a:rPr>
              <a:t>can be a net service name.</a:t>
            </a:r>
          </a:p>
          <a:p>
            <a:pPr lvl="1" eaLnBrk="1" hangingPunct="1"/>
            <a:r>
              <a:rPr lang="en-US" dirty="0">
                <a:latin typeface="Courier New" panose="02070309020205020404" pitchFamily="49" charset="0"/>
                <a:cs typeface="Courier New" panose="02070309020205020404" pitchFamily="49" charset="0"/>
              </a:rPr>
              <a:t>CREATE DATABASE LINK &lt;database_link_name&gt;</a:t>
            </a:r>
          </a:p>
          <a:p>
            <a:pPr lvl="1" eaLnBrk="1" hangingPunct="1"/>
            <a:r>
              <a:rPr lang="en-US" dirty="0">
                <a:latin typeface="Courier New" panose="02070309020205020404" pitchFamily="49" charset="0"/>
                <a:cs typeface="Courier New" panose="02070309020205020404" pitchFamily="49" charset="0"/>
              </a:rPr>
              <a:t>CONNECT TO &lt;user&gt; IDENTIFIED BY &lt;pwd&gt;</a:t>
            </a:r>
          </a:p>
          <a:p>
            <a:pPr lvl="1" eaLnBrk="1" hangingPunct="1"/>
            <a:r>
              <a:rPr lang="en-US" dirty="0">
                <a:latin typeface="Courier New" panose="02070309020205020404" pitchFamily="49" charset="0"/>
                <a:cs typeface="Courier New" panose="02070309020205020404" pitchFamily="49" charset="0"/>
              </a:rPr>
              <a:t>USING '&lt;connect_string_for_remote_db&gt;'</a:t>
            </a:r>
          </a:p>
          <a:p>
            <a:pPr lvl="1" eaLnBrk="1" hangingPunct="1"/>
            <a:r>
              <a:rPr lang="en-US" dirty="0">
                <a:latin typeface="Arial" charset="0"/>
              </a:rPr>
              <a:t>After you create a database link, you can use it to refer to tables and views on the other database. In SQL statements, you can refer to a table or view on the other database by appending </a:t>
            </a:r>
            <a:r>
              <a:rPr lang="en-US" dirty="0">
                <a:latin typeface="Courier New" panose="02070309020205020404" pitchFamily="49" charset="0"/>
                <a:cs typeface="Courier New" panose="02070309020205020404" pitchFamily="49" charset="0"/>
              </a:rPr>
              <a:t>@dblink </a:t>
            </a:r>
            <a:r>
              <a:rPr lang="en-US" dirty="0">
                <a:latin typeface="Arial" charset="0"/>
              </a:rPr>
              <a:t>to the table or view name. You can query a table or view on the other database or use any </a:t>
            </a:r>
            <a:r>
              <a:rPr lang="en-US" dirty="0">
                <a:latin typeface="Courier New" panose="02070309020205020404" pitchFamily="49" charset="0"/>
                <a:cs typeface="Courier New" panose="02070309020205020404" pitchFamily="49" charset="0"/>
              </a:rPr>
              <a:t>INSERT</a:t>
            </a:r>
            <a:r>
              <a:rPr lang="en-US" dirty="0">
                <a:latin typeface="Arial" charset="0"/>
              </a:rPr>
              <a:t>, </a:t>
            </a:r>
            <a:r>
              <a:rPr lang="en-US" dirty="0">
                <a:latin typeface="Courier New" panose="02070309020205020404" pitchFamily="49" charset="0"/>
                <a:cs typeface="Courier New" panose="02070309020205020404" pitchFamily="49" charset="0"/>
              </a:rPr>
              <a:t>UPDATE</a:t>
            </a:r>
            <a:r>
              <a:rPr lang="en-US" dirty="0">
                <a:latin typeface="Arial" charset="0"/>
              </a:rPr>
              <a:t>, </a:t>
            </a:r>
            <a:r>
              <a:rPr lang="en-US" dirty="0">
                <a:latin typeface="Courier New" panose="02070309020205020404" pitchFamily="49" charset="0"/>
                <a:cs typeface="Courier New" panose="02070309020205020404" pitchFamily="49" charset="0"/>
              </a:rPr>
              <a:t>DELETE</a:t>
            </a:r>
            <a:r>
              <a:rPr lang="en-US" dirty="0">
                <a:latin typeface="Arial" charset="0"/>
              </a:rPr>
              <a:t>, or </a:t>
            </a:r>
            <a:r>
              <a:rPr lang="en-US" dirty="0">
                <a:latin typeface="Courier New" panose="02070309020205020404" pitchFamily="49" charset="0"/>
                <a:cs typeface="Courier New" panose="02070309020205020404" pitchFamily="49" charset="0"/>
              </a:rPr>
              <a:t>LOCK</a:t>
            </a:r>
            <a:r>
              <a:rPr lang="en-US" dirty="0">
                <a:latin typeface="Arial" charset="0"/>
              </a:rPr>
              <a:t> </a:t>
            </a:r>
            <a:r>
              <a:rPr lang="en-US" dirty="0">
                <a:latin typeface="Courier New" panose="02070309020205020404" pitchFamily="49" charset="0"/>
                <a:cs typeface="Courier New" panose="02070309020205020404" pitchFamily="49" charset="0"/>
              </a:rPr>
              <a:t>TABLE</a:t>
            </a:r>
            <a:r>
              <a:rPr lang="en-US" dirty="0">
                <a:latin typeface="Arial" charset="0"/>
              </a:rPr>
              <a:t> statement for the table. For example:</a:t>
            </a:r>
          </a:p>
          <a:p>
            <a:pPr lvl="1" eaLnBrk="1" hangingPunct="1"/>
            <a:r>
              <a:rPr lang="en-US" dirty="0">
                <a:latin typeface="Courier New" panose="02070309020205020404" pitchFamily="49" charset="0"/>
                <a:cs typeface="Courier New" panose="02070309020205020404" pitchFamily="49" charset="0"/>
              </a:rPr>
              <a:t>SELECT * FROM employees@&lt;database_link_name&gt;</a:t>
            </a:r>
          </a:p>
          <a:p>
            <a:pPr lvl="1" eaLnBrk="1" hangingPunct="1"/>
            <a:r>
              <a:rPr lang="en-US" b="1" dirty="0">
                <a:latin typeface="Arial" charset="0"/>
              </a:rPr>
              <a:t>Listing Database Links</a:t>
            </a:r>
          </a:p>
          <a:p>
            <a:pPr lvl="1" eaLnBrk="1" hangingPunct="1"/>
            <a:r>
              <a:rPr lang="en-US" dirty="0">
                <a:latin typeface="Arial" charset="0"/>
              </a:rPr>
              <a:t>You can query the following views to determine which database links are defined in your database:</a:t>
            </a:r>
          </a:p>
          <a:p>
            <a:pPr lvl="2" eaLnBrk="1" hangingPunct="1"/>
            <a:r>
              <a:rPr lang="en-US" dirty="0">
                <a:latin typeface="Courier New" panose="02070309020205020404" pitchFamily="49" charset="0"/>
                <a:cs typeface="Courier New" panose="02070309020205020404" pitchFamily="49" charset="0"/>
              </a:rPr>
              <a:t>DBA_DB_LINKS</a:t>
            </a:r>
            <a:r>
              <a:rPr lang="en-US" dirty="0">
                <a:latin typeface="Arial" charset="0"/>
              </a:rPr>
              <a:t>: Lists all database links in the database</a:t>
            </a:r>
          </a:p>
          <a:p>
            <a:pPr lvl="2" eaLnBrk="1" hangingPunct="1"/>
            <a:r>
              <a:rPr lang="en-US" dirty="0">
                <a:latin typeface="Courier New" panose="02070309020205020404" pitchFamily="49" charset="0"/>
                <a:cs typeface="Courier New" panose="02070309020205020404" pitchFamily="49" charset="0"/>
              </a:rPr>
              <a:t>ALL_DB_LINKS</a:t>
            </a:r>
            <a:r>
              <a:rPr lang="en-US" dirty="0">
                <a:latin typeface="Arial" charset="0"/>
              </a:rPr>
              <a:t>: Lists all database links accessible to the connected user</a:t>
            </a:r>
          </a:p>
          <a:p>
            <a:pPr lvl="2" eaLnBrk="1" hangingPunct="1"/>
            <a:r>
              <a:rPr lang="en-US" dirty="0">
                <a:latin typeface="Courier New" panose="02070309020205020404" pitchFamily="49" charset="0"/>
                <a:cs typeface="Courier New" panose="02070309020205020404" pitchFamily="49" charset="0"/>
              </a:rPr>
              <a:t>USER_DB_LINKS</a:t>
            </a:r>
            <a:r>
              <a:rPr lang="en-US" dirty="0">
                <a:latin typeface="Arial" charset="0"/>
              </a:rPr>
              <a:t>: Lists all database links owned by the connected user</a:t>
            </a:r>
          </a:p>
        </p:txBody>
      </p:sp>
    </p:spTree>
    <p:extLst>
      <p:ext uri="{BB962C8B-B14F-4D97-AF65-F5344CB8AC3E}">
        <p14:creationId xmlns:p14="http://schemas.microsoft.com/office/powerpoint/2010/main" val="354253597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p>
            <a:r>
              <a:rPr lang="en-US" dirty="0"/>
              <a:t>Oracle Database </a:t>
            </a:r>
            <a:r>
              <a:rPr lang="en-US" dirty="0" smtClean="0"/>
              <a:t>19c: </a:t>
            </a:r>
            <a:r>
              <a:rPr lang="en-US" dirty="0"/>
              <a:t>Administration Workshop   8 - </a:t>
            </a:r>
            <a:fld id="{2708D7DC-236C-46EE-8D42-31720F686E75}" type="slidenum">
              <a:rPr lang="en-US" smtClean="0"/>
              <a:t>182</a:t>
            </a:fld>
            <a:endParaRPr lang="en-US" dirty="0"/>
          </a:p>
        </p:txBody>
      </p:sp>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pPr lvl="1"/>
            <a:r>
              <a:rPr lang="en-US" b="1" dirty="0">
                <a:latin typeface="Arial" charset="0"/>
              </a:rPr>
              <a:t>Dedicated Server Configuration</a:t>
            </a:r>
          </a:p>
          <a:p>
            <a:pPr lvl="1"/>
            <a:r>
              <a:rPr lang="en-US" dirty="0">
                <a:latin typeface="Arial" charset="0"/>
              </a:rPr>
              <a:t>In a dedicated server configuration, as illustrated in the slide, one server process handles requests for a single client process. Each server process uses system resources, including CPU cycles and memory. In a heavily loaded system, the memory and CPU resources that are used by dedicated server processes can be prohibitive and negatively affect the system’s scalability. If your system is being negatively affected by the resource demands of the dedicated server architecture, you have the following options:</a:t>
            </a:r>
          </a:p>
          <a:p>
            <a:pPr lvl="2"/>
            <a:r>
              <a:rPr lang="en-US" dirty="0">
                <a:latin typeface="Arial" charset="0"/>
              </a:rPr>
              <a:t>Increase system resources by adding more memory and additional CPU capability</a:t>
            </a:r>
          </a:p>
          <a:p>
            <a:pPr lvl="2"/>
            <a:r>
              <a:rPr lang="en-US" dirty="0">
                <a:latin typeface="Arial" charset="0"/>
              </a:rPr>
              <a:t>Use the Oracle Shared Server Process architecture</a:t>
            </a:r>
          </a:p>
          <a:p>
            <a:pPr lvl="1"/>
            <a:r>
              <a:rPr lang="en-US" b="1" dirty="0">
                <a:latin typeface="Arial" charset="0"/>
              </a:rPr>
              <a:t>Shared Server Configuration</a:t>
            </a:r>
          </a:p>
          <a:p>
            <a:pPr lvl="1"/>
            <a:r>
              <a:rPr lang="en-US" dirty="0">
                <a:latin typeface="Arial" charset="0"/>
              </a:rPr>
              <a:t>A shared server configuration, as illustrated in the slide, enables multiple client processes to share a small number of server processes. Each service that participates in the shared server process architecture has at least one dispatcher process (and usually more). When a connection request arrives, the listener does not spawn a dedicated server process. Instead, the listener maintains a list of dispatchers that are available for each service name, along with the connection load (number of concurrent connections) for each dispatcher. Connection requests are routed to the lightest loaded dispatcher that is servicing a given service name. Users remain connected to the same dispatcher for the duration of a session.</a:t>
            </a:r>
          </a:p>
          <a:p>
            <a:pPr lvl="1"/>
            <a:r>
              <a:rPr lang="en-US" dirty="0">
                <a:latin typeface="Arial" charset="0"/>
              </a:rPr>
              <a:t>Unlike dedicated server processes, a single dispatcher can manage hundreds of user sessions. Dispatchers do not actually handle the work of user requests. Instead, they pass user requests to a common queue located in the shared pool portion of the SGA. Shared server processes take over most of the work of dedicated server processes, pulling requests from the queue and processing them until they are complete.</a:t>
            </a:r>
          </a:p>
        </p:txBody>
      </p:sp>
    </p:spTree>
    <p:extLst>
      <p:ext uri="{BB962C8B-B14F-4D97-AF65-F5344CB8AC3E}">
        <p14:creationId xmlns:p14="http://schemas.microsoft.com/office/powerpoint/2010/main" val="403651150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8 - </a:t>
            </a:r>
            <a:fld id="{BE16FF9A-787F-4397-9B44-925A2B5FAA0D}" type="slidenum">
              <a:rPr lang="en-US" smtClean="0"/>
              <a:t>183</a:t>
            </a:fld>
            <a:endParaRPr lang="en-US" dirty="0"/>
          </a:p>
        </p:txBody>
      </p:sp>
      <p:sp>
        <p:nvSpPr>
          <p:cNvPr id="5" name="Notes Placeholder 4"/>
          <p:cNvSpPr>
            <a:spLocks noGrp="1"/>
          </p:cNvSpPr>
          <p:nvPr>
            <p:ph type="body" idx="1"/>
          </p:nvPr>
        </p:nvSpPr>
        <p:spPr>
          <a:xfrm>
            <a:off x="296196" y="414337"/>
            <a:ext cx="6479284" cy="8302113"/>
          </a:xfrm>
        </p:spPr>
        <p:txBody>
          <a:bodyPr/>
          <a:lstStyle/>
          <a:p>
            <a:pPr lvl="1" eaLnBrk="1" hangingPunct="1"/>
            <a:r>
              <a:rPr lang="en-US" dirty="0">
                <a:latin typeface="Arial" charset="0"/>
              </a:rPr>
              <a:t>Because a user session may have requests processed by multiple shared server processes, most of the memory structures that are usually stored in the PGA must be in a shared memory location (by default, in the shared pool). However, if the large pool is configured or if </a:t>
            </a:r>
            <a:r>
              <a:rPr lang="en-US" dirty="0">
                <a:latin typeface="Courier New" panose="02070309020205020404" pitchFamily="49" charset="0"/>
                <a:cs typeface="Courier New" panose="02070309020205020404" pitchFamily="49" charset="0"/>
              </a:rPr>
              <a:t>SGA_TARGET</a:t>
            </a:r>
            <a:r>
              <a:rPr lang="en-US" dirty="0">
                <a:latin typeface="Arial" charset="0"/>
              </a:rPr>
              <a:t> is set for automatic memory management, these memory structures are stored in the large pool portion of the SGA.</a:t>
            </a:r>
          </a:p>
          <a:p>
            <a:pPr lvl="1" eaLnBrk="1" hangingPunct="1"/>
            <a:r>
              <a:rPr lang="en-US" dirty="0">
                <a:latin typeface="Arial" charset="0"/>
              </a:rPr>
              <a:t>The contents of the SGA and PGA are different in a shared server configuration than it is in a dedicated server configuration. In a shared server configuration:</a:t>
            </a:r>
          </a:p>
          <a:p>
            <a:pPr lvl="2" eaLnBrk="1" hangingPunct="1"/>
            <a:r>
              <a:rPr lang="en-US" dirty="0">
                <a:latin typeface="Arial" charset="0"/>
              </a:rPr>
              <a:t>Text and parsed forms of all SQL statements are stored in the SGA.</a:t>
            </a:r>
          </a:p>
          <a:p>
            <a:pPr lvl="2" eaLnBrk="1" hangingPunct="1"/>
            <a:r>
              <a:rPr lang="en-US" dirty="0">
                <a:latin typeface="Arial" charset="0"/>
              </a:rPr>
              <a:t>The cursor state contains runtime memory values for the SQL statement, such as rows retrieved.</a:t>
            </a:r>
          </a:p>
          <a:p>
            <a:pPr lvl="2" eaLnBrk="1" hangingPunct="1"/>
            <a:r>
              <a:rPr lang="en-US" dirty="0">
                <a:latin typeface="Arial" charset="0"/>
              </a:rPr>
              <a:t>User-session data includes security and resource usage information.</a:t>
            </a:r>
          </a:p>
          <a:p>
            <a:pPr lvl="2" eaLnBrk="1" hangingPunct="1"/>
            <a:r>
              <a:rPr lang="en-US" dirty="0">
                <a:latin typeface="Arial" charset="0"/>
              </a:rPr>
              <a:t>The stack space contains local variables for the process.</a:t>
            </a:r>
          </a:p>
          <a:p>
            <a:pPr lvl="1" eaLnBrk="1" hangingPunct="1"/>
            <a:r>
              <a:rPr lang="en-US" dirty="0">
                <a:latin typeface="Arial" charset="0"/>
              </a:rPr>
              <a:t>The change in the SGA and PGA is transparent to the user; however, if you are supporting multiple users, you need to increase the </a:t>
            </a:r>
            <a:r>
              <a:rPr lang="en-US" dirty="0">
                <a:latin typeface="Courier New" panose="02070309020205020404" pitchFamily="49" charset="0"/>
                <a:cs typeface="Courier New" panose="02070309020205020404" pitchFamily="49" charset="0"/>
              </a:rPr>
              <a:t>LARGE_POOL_SIZE</a:t>
            </a:r>
            <a:r>
              <a:rPr lang="en-US" dirty="0">
                <a:latin typeface="Arial" charset="0"/>
              </a:rPr>
              <a:t> initialization parameter. Each shared server process must access the data spaces of all sessions so that any server can handle requests from any session. Space is allocated in the SGA for each session’s data space. You limit the amount of space that a session can allocate by setting the </a:t>
            </a:r>
            <a:r>
              <a:rPr lang="en-US" dirty="0">
                <a:latin typeface="Courier New" panose="02070309020205020404" pitchFamily="49" charset="0"/>
                <a:cs typeface="Courier New" panose="02070309020205020404" pitchFamily="49" charset="0"/>
              </a:rPr>
              <a:t>PRIVATE_SGA</a:t>
            </a:r>
            <a:r>
              <a:rPr lang="en-US" dirty="0">
                <a:latin typeface="Arial" charset="0"/>
              </a:rPr>
              <a:t> resource.</a:t>
            </a:r>
          </a:p>
          <a:p>
            <a:pPr lvl="1" eaLnBrk="1" hangingPunct="1"/>
            <a:r>
              <a:rPr lang="en-US" b="1" dirty="0">
                <a:latin typeface="Arial" charset="0"/>
              </a:rPr>
              <a:t>Pros and Cons</a:t>
            </a:r>
          </a:p>
          <a:p>
            <a:pPr lvl="1" eaLnBrk="1" hangingPunct="1"/>
            <a:r>
              <a:rPr lang="en-US" dirty="0">
                <a:latin typeface="Arial" charset="0"/>
              </a:rPr>
              <a:t>A dedicated server process is good for long-running queries and administrative tasks and is faster than a shared server process in that there is always a server process ready to do work. However, an idle process or too many dedicated processes can result in an inefficient use of resources. Using shared server mode on the database server eliminates the need for a dedicated server process for each user connection, requires less memory for each user connection, and enables a larger number of users on a system with constrained memory. Dedicated server processes and shared server processes are enabled at the same time. Oracle XML DB (XDB) requires shared server processes, and the Oracle database is already configured to use them. You will need to modify the initialization parameters for other users to use shared server processes.</a:t>
            </a:r>
          </a:p>
          <a:p>
            <a:pPr lvl="1" eaLnBrk="1" hangingPunct="1"/>
            <a:r>
              <a:rPr lang="en-US" dirty="0">
                <a:latin typeface="Arial" charset="0"/>
              </a:rPr>
              <a:t>The Oracle Shared Server architecture is an efficient process and memory use model, but it is not appropriate for all connections. Because of the common request queue and the fact that many users may share a dispatcher response queue, shared servers do not perform well with operations that must deal with large sets of data, such as warehouse queries or batch processing. Backup and recovery sessions that use Oracle Recovery Manager (discussed in later lessons) also deal with very large data sets and must use dedicated connections. Many administration tasks must not (and cannot) be performed by using shared server connections. These include starting up and shutting down the instance, creating tablespaces and data files, maintaining indexes and tables, analyzing statistics, and many other tasks that are commonly performed by the DBA. All DBA sessions must choose dedicated servers.</a:t>
            </a:r>
          </a:p>
        </p:txBody>
      </p:sp>
    </p:spTree>
    <p:extLst>
      <p:ext uri="{BB962C8B-B14F-4D97-AF65-F5344CB8AC3E}">
        <p14:creationId xmlns:p14="http://schemas.microsoft.com/office/powerpoint/2010/main" val="324083414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8 - </a:t>
            </a:r>
            <a:fld id="{03AA40D4-FAD2-40ED-BF6F-60B0B94E0744}" type="slidenum">
              <a:rPr lang="en-US" smtClean="0"/>
              <a:t>184</a:t>
            </a:fld>
            <a:endParaRPr lang="en-US" dirty="0"/>
          </a:p>
        </p:txBody>
      </p:sp>
      <p:sp>
        <p:nvSpPr>
          <p:cNvPr id="54276" name="Slide Image Placeholder 11"/>
          <p:cNvSpPr>
            <a:spLocks noGrp="1" noRot="1" noChangeAspect="1" noTextEdit="1"/>
          </p:cNvSpPr>
          <p:nvPr>
            <p:ph type="sldImg"/>
          </p:nvPr>
        </p:nvSpPr>
        <p:spPr>
          <a:xfrm>
            <a:off x="233363" y="444500"/>
            <a:ext cx="6610350" cy="3719513"/>
          </a:xfrm>
          <a:ln/>
        </p:spPr>
      </p:sp>
    </p:spTree>
    <p:extLst>
      <p:ext uri="{BB962C8B-B14F-4D97-AF65-F5344CB8AC3E}">
        <p14:creationId xmlns:p14="http://schemas.microsoft.com/office/powerpoint/2010/main" val="31252840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a:noFill/>
          <a:ln/>
        </p:spPr>
        <p:txBody>
          <a:bodyPr/>
          <a:lstStyle/>
          <a:p>
            <a:pPr lvl="1"/>
            <a:endParaRPr 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8 - </a:t>
            </a:r>
            <a:fld id="{ECE91F4B-C2AA-45BA-AD7E-EA023D76452C}" type="slidenum">
              <a:rPr lang="en-US" smtClean="0"/>
              <a:t>185</a:t>
            </a:fld>
            <a:endParaRPr lang="en-US" dirty="0"/>
          </a:p>
        </p:txBody>
      </p:sp>
      <p:sp>
        <p:nvSpPr>
          <p:cNvPr id="55300" name="Slide Image Placeholder 7"/>
          <p:cNvSpPr>
            <a:spLocks noGrp="1" noRot="1" noChangeAspect="1" noTextEdit="1"/>
          </p:cNvSpPr>
          <p:nvPr>
            <p:ph type="sldImg"/>
          </p:nvPr>
        </p:nvSpPr>
        <p:spPr>
          <a:xfrm>
            <a:off x="233363" y="444500"/>
            <a:ext cx="6610350" cy="3719513"/>
          </a:xfrm>
          <a:ln/>
        </p:spPr>
      </p:sp>
    </p:spTree>
    <p:extLst>
      <p:ext uri="{BB962C8B-B14F-4D97-AF65-F5344CB8AC3E}">
        <p14:creationId xmlns:p14="http://schemas.microsoft.com/office/powerpoint/2010/main" val="220122718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2620964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D4DA870D-5146-44FF-B20E-BF0A4C122DA7}" type="slidenum">
              <a:rPr lang="en-US" smtClean="0"/>
              <a:t>187</a:t>
            </a:fld>
            <a:endParaRPr lang="en-US" dirty="0"/>
          </a:p>
        </p:txBody>
      </p:sp>
      <p:sp>
        <p:nvSpPr>
          <p:cNvPr id="40964"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11516512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If you have subscribed to an entitlement to create instances of an Oracle Cloud Service, then you can create multiple service instances based on your business needs. </a:t>
            </a:r>
          </a:p>
          <a:p>
            <a:pPr lvl="1"/>
            <a:r>
              <a:rPr lang="en-US" altLang="en-US" dirty="0">
                <a:latin typeface="Arial" charset="0"/>
              </a:rPr>
              <a:t>You have identity domain administrator privileges to create a user and assign the service entitlement administrator role to the user, who will create service instances. The actual name of this role depends on the Oracle Cloud service that you have subscribed to.</a:t>
            </a:r>
          </a:p>
          <a:p>
            <a:pPr lvl="1"/>
            <a:r>
              <a:rPr lang="en-US" altLang="en-US" b="1" dirty="0">
                <a:latin typeface="Arial" charset="0"/>
              </a:rPr>
              <a:t>Identity domain administrators</a:t>
            </a:r>
            <a:r>
              <a:rPr lang="en-US" altLang="en-US" dirty="0">
                <a:latin typeface="Arial" charset="0"/>
              </a:rPr>
              <a:t> can assign and remove roles only for the users in the identity domains that they manage.</a:t>
            </a:r>
          </a:p>
          <a:p>
            <a:pPr lvl="1"/>
            <a:r>
              <a:rPr lang="en-US" altLang="en-US" b="1" dirty="0">
                <a:latin typeface="Arial" charset="0"/>
              </a:rPr>
              <a:t>Service administrators</a:t>
            </a:r>
            <a:r>
              <a:rPr lang="en-US" altLang="en-US" dirty="0">
                <a:latin typeface="Arial" charset="0"/>
              </a:rPr>
              <a:t> (or the DBCS database administrator) can assign and remove roles only for the users of the services that they manage. Because service administrators cannot add users or roles, the users and roles must already be in the system before service administrators can assign a specific role to a user.</a:t>
            </a:r>
          </a:p>
          <a:p>
            <a:pPr lvl="1"/>
            <a:endParaRPr lang="en-US" altLang="en-US" dirty="0">
              <a:latin typeface="Arial" charset="0"/>
            </a:endParaRPr>
          </a:p>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94F9145E-1799-48E4-B88E-6650DF0B4E13}" type="slidenum">
              <a:rPr lang="en-US" smtClean="0"/>
              <a:t>188</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18770268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Users page may be selected from various consoles. On the Users page, you can add individual users and configure the roles (privileges) for each user.</a:t>
            </a:r>
          </a:p>
          <a:p>
            <a:pPr lvl="1"/>
            <a:r>
              <a:rPr lang="en-US" altLang="en-US" dirty="0">
                <a:latin typeface="Arial" charset="0"/>
              </a:rPr>
              <a:t>User privileges are controlled through assigned roles. The roles assign privileges in a granular fashion, and each role has specific privileges.</a:t>
            </a:r>
          </a:p>
          <a:p>
            <a:pPr lvl="1"/>
            <a:r>
              <a:rPr lang="en-US" altLang="en-US" dirty="0">
                <a:latin typeface="Arial" charset="0"/>
              </a:rPr>
              <a:t>The Import button allows you to import a list of users as a CSV file (comma delimited).</a:t>
            </a:r>
          </a:p>
          <a:p>
            <a:pPr lvl="1"/>
            <a:r>
              <a:rPr lang="en-US" altLang="en-US" dirty="0">
                <a:latin typeface="Arial" charset="0"/>
              </a:rPr>
              <a:t>The Users page provides administration for:</a:t>
            </a:r>
          </a:p>
          <a:p>
            <a:pPr lvl="2"/>
            <a:r>
              <a:rPr lang="en-US" altLang="en-US" b="1" dirty="0">
                <a:latin typeface="Arial" charset="0"/>
              </a:rPr>
              <a:t>SFTP users for file transfers:</a:t>
            </a:r>
            <a:r>
              <a:rPr lang="en-US" altLang="en-US" dirty="0">
                <a:latin typeface="Arial" charset="0"/>
              </a:rPr>
              <a:t> Predefined users with specific uses</a:t>
            </a:r>
          </a:p>
          <a:p>
            <a:pPr lvl="2"/>
            <a:r>
              <a:rPr lang="en-US" altLang="en-US" b="1" dirty="0">
                <a:latin typeface="Arial" charset="0"/>
              </a:rPr>
              <a:t>Roles: </a:t>
            </a:r>
            <a:r>
              <a:rPr lang="en-US" altLang="en-US" dirty="0">
                <a:latin typeface="Arial" charset="0"/>
              </a:rPr>
              <a:t>Predefined roles for managing cloud services; roles are assigned to individual users, or a single role can be assigned to a list of users in a CSV file</a:t>
            </a:r>
          </a:p>
          <a:p>
            <a:pPr lvl="2"/>
            <a:r>
              <a:rPr lang="en-US" altLang="en-US" b="1" dirty="0">
                <a:latin typeface="Arial" charset="0"/>
              </a:rPr>
              <a:t>Custom Roles: </a:t>
            </a:r>
            <a:r>
              <a:rPr lang="en-US" altLang="en-US" dirty="0">
                <a:latin typeface="Arial" charset="0"/>
              </a:rPr>
              <a:t>Created and deleted by identity domain administrators and then used by application developers to secure applications</a:t>
            </a:r>
          </a:p>
          <a:p>
            <a:pPr lvl="2"/>
            <a:r>
              <a:rPr lang="en-US" altLang="en-US" b="1" dirty="0">
                <a:latin typeface="Arial" charset="0"/>
              </a:rPr>
              <a:t>SSO Configuration: </a:t>
            </a:r>
            <a:r>
              <a:rPr lang="en-US" altLang="en-US" dirty="0">
                <a:latin typeface="Arial" charset="0"/>
              </a:rPr>
              <a:t>Used to configure Single Sign-On so your users can use their company credentials to log in to all applications, including Oracle Cloud applications</a:t>
            </a:r>
          </a:p>
          <a:p>
            <a:pPr lvl="2"/>
            <a:r>
              <a:rPr lang="en-US" altLang="en-US" b="1" dirty="0">
                <a:latin typeface="Arial" charset="0"/>
              </a:rPr>
              <a:t>OAuth Administration: </a:t>
            </a:r>
            <a:r>
              <a:rPr lang="en-US" altLang="en-US" dirty="0">
                <a:latin typeface="Arial" charset="0"/>
              </a:rPr>
              <a:t>Used to manage client access to Oracle Cloud APIs using the OAuth 2.0 protocol</a:t>
            </a:r>
          </a:p>
          <a:p>
            <a:pPr lvl="2"/>
            <a:r>
              <a:rPr lang="en-US" altLang="en-US" b="1" dirty="0">
                <a:latin typeface="Arial" charset="0"/>
              </a:rPr>
              <a:t>My Profile: </a:t>
            </a:r>
            <a:r>
              <a:rPr lang="en-US" altLang="en-US" dirty="0">
                <a:latin typeface="Arial" charset="0"/>
              </a:rPr>
              <a:t>Each user can modify basic user information, reset the password, change the roles, and remove the user.</a:t>
            </a:r>
          </a:p>
          <a:p>
            <a:pPr lvl="1"/>
            <a:r>
              <a:rPr lang="en-US" altLang="en-US" dirty="0">
                <a:latin typeface="Arial" charset="0"/>
              </a:rPr>
              <a:t>For each user, there is also a menu icon that can be used to modify basic user information, reset the password, change the roles, and remove the user.</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3998AB42-71FE-4B31-A8B3-6DAFB6DDCDFA}" type="slidenum">
              <a:rPr lang="en-US" smtClean="0"/>
              <a:t>189</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538693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b="1" dirty="0">
                <a:latin typeface="Arial" charset="0"/>
              </a:rPr>
              <a:t>Relational Database Models</a:t>
            </a:r>
          </a:p>
          <a:p>
            <a:pPr lvl="1"/>
            <a:r>
              <a:rPr lang="en-US" dirty="0">
                <a:latin typeface="Arial" charset="0"/>
              </a:rPr>
              <a:t>Oracle Database uses a relational database model that organizes and presents the physical data as logical structures, such as tables (with columns and rows). These logical structures make the data understandable. A schema is a collection of logical structures that are owned by a database user and can include tables, views, sequences, stored procedures, synonyms, indexes, clusters, and database links. In general, schemas include everything your application creates in the database.</a:t>
            </a:r>
          </a:p>
          <a:p>
            <a:pPr lvl="1"/>
            <a:r>
              <a:rPr lang="en-US" b="1" dirty="0">
                <a:latin typeface="Arial" charset="0"/>
              </a:rPr>
              <a:t>HR Schema</a:t>
            </a:r>
          </a:p>
          <a:p>
            <a:pPr lvl="1"/>
            <a:r>
              <a:rPr lang="en-US" dirty="0">
                <a:latin typeface="Arial" charset="0"/>
              </a:rPr>
              <a:t>The HR schema, which is shown in the slide and used throughout this course, groups seven related tables and was created by the </a:t>
            </a:r>
            <a:r>
              <a:rPr lang="en-US" dirty="0">
                <a:latin typeface="Courier New" panose="02070309020205020404" pitchFamily="49" charset="0"/>
                <a:cs typeface="Courier New" panose="02070309020205020404" pitchFamily="49" charset="0"/>
              </a:rPr>
              <a:t>HR</a:t>
            </a:r>
            <a:r>
              <a:rPr lang="en-US" dirty="0">
                <a:latin typeface="Arial" charset="0"/>
              </a:rPr>
              <a:t> user. A primary key (identified by PK in the slide) is a unique identifier for a row in a table. A foreign key (identified by FK in the slide) references a primary key. It uses the same value as the primary key. Together, primary keys and foreign keys are used to ensure data integrity. For example, in the </a:t>
            </a:r>
            <a:r>
              <a:rPr lang="en-US" dirty="0">
                <a:latin typeface="Courier New" panose="02070309020205020404" pitchFamily="49" charset="0"/>
                <a:cs typeface="Courier New" panose="02070309020205020404" pitchFamily="49" charset="0"/>
              </a:rPr>
              <a:t>JOBS</a:t>
            </a:r>
            <a:r>
              <a:rPr lang="en-US" dirty="0">
                <a:latin typeface="Arial" charset="0"/>
              </a:rPr>
              <a:t> table, each row uniquely identifies a job. Each job is given a job ID, and this ID is the primary key. Likewise, the </a:t>
            </a:r>
            <a:r>
              <a:rPr lang="en-US" dirty="0">
                <a:latin typeface="Courier New" panose="02070309020205020404" pitchFamily="49" charset="0"/>
                <a:cs typeface="Courier New" panose="02070309020205020404" pitchFamily="49" charset="0"/>
              </a:rPr>
              <a:t>EMPLOYEES</a:t>
            </a:r>
            <a:r>
              <a:rPr lang="en-US" dirty="0">
                <a:latin typeface="Arial" charset="0"/>
              </a:rPr>
              <a:t> table uniquely identifies each employee with an employee ID. The employee ID is also a primary key. The </a:t>
            </a:r>
            <a:r>
              <a:rPr lang="en-US" dirty="0">
                <a:latin typeface="Courier New" panose="02070309020205020404" pitchFamily="49" charset="0"/>
                <a:cs typeface="Courier New" panose="02070309020205020404" pitchFamily="49" charset="0"/>
              </a:rPr>
              <a:t>EMPLOYEES</a:t>
            </a:r>
            <a:r>
              <a:rPr lang="en-US" dirty="0">
                <a:latin typeface="Arial" charset="0"/>
              </a:rPr>
              <a:t> table contains a foreign key named </a:t>
            </a:r>
            <a:r>
              <a:rPr lang="en-US" dirty="0">
                <a:latin typeface="Courier New" panose="02070309020205020404" pitchFamily="49" charset="0"/>
                <a:cs typeface="Courier New" panose="02070309020205020404" pitchFamily="49" charset="0"/>
              </a:rPr>
              <a:t>JOB_ID</a:t>
            </a:r>
            <a:r>
              <a:rPr lang="en-US" dirty="0">
                <a:latin typeface="Arial" charset="0"/>
              </a:rPr>
              <a:t>, which references the </a:t>
            </a:r>
            <a:r>
              <a:rPr lang="en-US" dirty="0">
                <a:latin typeface="Courier New" panose="02070309020205020404" pitchFamily="49" charset="0"/>
                <a:cs typeface="Courier New" panose="02070309020205020404" pitchFamily="49" charset="0"/>
              </a:rPr>
              <a:t>JOB_ID</a:t>
            </a:r>
            <a:r>
              <a:rPr lang="en-US" dirty="0">
                <a:latin typeface="Arial" charset="0"/>
              </a:rPr>
              <a:t> primary key in the </a:t>
            </a:r>
            <a:r>
              <a:rPr lang="en-US" dirty="0">
                <a:latin typeface="Courier New" panose="02070309020205020404" pitchFamily="49" charset="0"/>
                <a:cs typeface="Courier New" panose="02070309020205020404" pitchFamily="49" charset="0"/>
              </a:rPr>
              <a:t>JOBS</a:t>
            </a:r>
            <a:r>
              <a:rPr lang="en-US" dirty="0">
                <a:latin typeface="Arial" charset="0"/>
              </a:rPr>
              <a:t> table. Solid lines in the diagram represent mandatory foreign key constraints and dashed lines represent optional foreign key constraints.</a:t>
            </a:r>
          </a:p>
          <a:p>
            <a:pPr lvl="1"/>
            <a:r>
              <a:rPr lang="en-US" dirty="0">
                <a:latin typeface="Arial" charset="0"/>
              </a:rPr>
              <a:t>The following are some principal business rules implemented in the </a:t>
            </a:r>
            <a:r>
              <a:rPr lang="en-US" dirty="0">
                <a:latin typeface="Courier New" panose="02070309020205020404" pitchFamily="49" charset="0"/>
                <a:cs typeface="Courier New" panose="02070309020205020404" pitchFamily="49" charset="0"/>
              </a:rPr>
              <a:t>HR</a:t>
            </a:r>
            <a:r>
              <a:rPr lang="en-US" dirty="0">
                <a:latin typeface="Arial" charset="0"/>
              </a:rPr>
              <a:t> schema:</a:t>
            </a:r>
          </a:p>
          <a:p>
            <a:pPr lvl="2"/>
            <a:r>
              <a:rPr lang="en-US" dirty="0">
                <a:latin typeface="Arial" charset="0"/>
              </a:rPr>
              <a:t>Each department may be the employer of one or more employees. Each employee may be assigned to only one department.</a:t>
            </a:r>
          </a:p>
          <a:p>
            <a:pPr lvl="2"/>
            <a:r>
              <a:rPr lang="en-US" dirty="0">
                <a:latin typeface="Arial" charset="0"/>
              </a:rPr>
              <a:t>Each job must be a job for one or more employees. Each employee must be currently assigned to only one job.</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1 - </a:t>
            </a:r>
            <a:fld id="{C0E70B18-F533-4EDF-B29A-8F89A7865E30}" type="slidenum">
              <a:rPr lang="en-US" smtClean="0"/>
              <a:t>19</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67040181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When a database deployment is created, three Linux users are created:</a:t>
            </a:r>
          </a:p>
          <a:p>
            <a:pPr lvl="2"/>
            <a:r>
              <a:rPr lang="en-US" altLang="en-US" dirty="0">
                <a:latin typeface="Courier New" pitchFamily="49" charset="0"/>
                <a:cs typeface="Courier New" pitchFamily="49" charset="0"/>
              </a:rPr>
              <a:t>opc</a:t>
            </a:r>
            <a:r>
              <a:rPr lang="en-US" altLang="en-US" dirty="0">
                <a:latin typeface="Arial" charset="0"/>
              </a:rPr>
              <a:t>: The </a:t>
            </a:r>
            <a:r>
              <a:rPr lang="en-US" altLang="en-US" dirty="0">
                <a:latin typeface="Courier New" pitchFamily="49" charset="0"/>
                <a:cs typeface="Courier New" pitchFamily="49" charset="0"/>
              </a:rPr>
              <a:t>opc</a:t>
            </a:r>
            <a:r>
              <a:rPr lang="en-US" altLang="en-US" dirty="0">
                <a:latin typeface="Arial" charset="0"/>
              </a:rPr>
              <a:t> user is authorized to run </a:t>
            </a:r>
            <a:r>
              <a:rPr lang="en-US" altLang="en-US" dirty="0">
                <a:latin typeface="Courier New" pitchFamily="49" charset="0"/>
                <a:cs typeface="Courier New" pitchFamily="49" charset="0"/>
              </a:rPr>
              <a:t>root</a:t>
            </a:r>
            <a:r>
              <a:rPr lang="en-US" altLang="en-US" dirty="0">
                <a:latin typeface="Arial" charset="0"/>
              </a:rPr>
              <a:t> commands. Certain operations such as database backup and recovery or compute node reboot require the use of the </a:t>
            </a:r>
            <a:r>
              <a:rPr lang="en-US" altLang="en-US" dirty="0">
                <a:latin typeface="Courier New" pitchFamily="49" charset="0"/>
                <a:cs typeface="Courier New" pitchFamily="49" charset="0"/>
              </a:rPr>
              <a:t>sudo</a:t>
            </a:r>
            <a:r>
              <a:rPr lang="en-US" altLang="en-US" dirty="0">
                <a:latin typeface="Arial" charset="0"/>
              </a:rPr>
              <a:t> command. Connect as </a:t>
            </a:r>
            <a:r>
              <a:rPr lang="en-US" altLang="en-US" dirty="0">
                <a:latin typeface="Courier New" pitchFamily="49" charset="0"/>
                <a:cs typeface="Courier New" pitchFamily="49" charset="0"/>
              </a:rPr>
              <a:t>opc</a:t>
            </a:r>
            <a:r>
              <a:rPr lang="en-US" altLang="en-US" dirty="0">
                <a:latin typeface="Arial" charset="0"/>
              </a:rPr>
              <a:t> to perform these operations.</a:t>
            </a:r>
          </a:p>
          <a:p>
            <a:pPr lvl="2"/>
            <a:r>
              <a:rPr lang="en-US" altLang="en-US" dirty="0">
                <a:latin typeface="Courier New" pitchFamily="49" charset="0"/>
                <a:cs typeface="Courier New" pitchFamily="49" charset="0"/>
              </a:rPr>
              <a:t>oracle</a:t>
            </a:r>
            <a:r>
              <a:rPr lang="en-US" altLang="en-US" dirty="0">
                <a:latin typeface="Arial" charset="0"/>
              </a:rPr>
              <a:t>: The </a:t>
            </a:r>
            <a:r>
              <a:rPr lang="en-US" altLang="en-US" dirty="0">
                <a:latin typeface="Courier New" pitchFamily="49" charset="0"/>
                <a:cs typeface="Courier New" pitchFamily="49" charset="0"/>
              </a:rPr>
              <a:t>oracle</a:t>
            </a:r>
            <a:r>
              <a:rPr lang="en-US" altLang="en-US" dirty="0">
                <a:latin typeface="Arial" charset="0"/>
              </a:rPr>
              <a:t> user is the administrator account you use to access the system and perform operations on the compute node. A home directory</a:t>
            </a:r>
            <a:r>
              <a:rPr lang="en-US" altLang="en-US" dirty="0">
                <a:latin typeface="Courier New" pitchFamily="49" charset="0"/>
                <a:cs typeface="Courier New" pitchFamily="49" charset="0"/>
              </a:rPr>
              <a:t>, /home/oracle</a:t>
            </a:r>
            <a:r>
              <a:rPr lang="en-US" altLang="en-US" dirty="0">
                <a:latin typeface="Arial" charset="0"/>
              </a:rPr>
              <a:t>, is created for this user. This user cannot use the </a:t>
            </a:r>
            <a:r>
              <a:rPr lang="en-US" altLang="en-US" dirty="0">
                <a:latin typeface="Courier New" pitchFamily="49" charset="0"/>
                <a:cs typeface="Courier New" pitchFamily="49" charset="0"/>
              </a:rPr>
              <a:t>sudo</a:t>
            </a:r>
            <a:r>
              <a:rPr lang="en-US" altLang="en-US" dirty="0">
                <a:latin typeface="Arial" charset="0"/>
              </a:rPr>
              <a:t> command to perform operations that require root-user access.</a:t>
            </a:r>
          </a:p>
          <a:p>
            <a:pPr lvl="2"/>
            <a:r>
              <a:rPr lang="en-US" altLang="en-US" dirty="0">
                <a:latin typeface="Courier New" pitchFamily="49" charset="0"/>
                <a:cs typeface="Courier New" pitchFamily="49" charset="0"/>
              </a:rPr>
              <a:t>root</a:t>
            </a:r>
            <a:r>
              <a:rPr lang="en-US" altLang="en-US" dirty="0">
                <a:latin typeface="Arial" charset="0"/>
              </a:rPr>
              <a:t>: The </a:t>
            </a:r>
            <a:r>
              <a:rPr lang="en-US" altLang="en-US" dirty="0">
                <a:latin typeface="Courier New" pitchFamily="49" charset="0"/>
                <a:cs typeface="Courier New" pitchFamily="49" charset="0"/>
              </a:rPr>
              <a:t>root</a:t>
            </a:r>
            <a:r>
              <a:rPr lang="en-US" altLang="en-US" dirty="0">
                <a:latin typeface="Arial" charset="0"/>
              </a:rPr>
              <a:t> administrator for the system exists, but you do not have a direct connection to this account. To perform operations that require root-user access, connect as the </a:t>
            </a:r>
            <a:r>
              <a:rPr lang="en-US" altLang="en-US" dirty="0">
                <a:latin typeface="Courier New" pitchFamily="49" charset="0"/>
                <a:cs typeface="Courier New" pitchFamily="49" charset="0"/>
              </a:rPr>
              <a:t>opc</a:t>
            </a:r>
            <a:r>
              <a:rPr lang="en-US" altLang="en-US" dirty="0">
                <a:latin typeface="Arial" charset="0"/>
              </a:rPr>
              <a:t> user and use the </a:t>
            </a:r>
            <a:r>
              <a:rPr lang="en-US" altLang="en-US" dirty="0">
                <a:latin typeface="Courier New" pitchFamily="49" charset="0"/>
                <a:cs typeface="Courier New" pitchFamily="49" charset="0"/>
              </a:rPr>
              <a:t>sudo</a:t>
            </a:r>
            <a:r>
              <a:rPr lang="en-US" altLang="en-US" dirty="0">
                <a:latin typeface="Arial" charset="0"/>
              </a:rPr>
              <a:t> command.</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C39B9BAD-AFD3-45EA-B625-52B06794E5D8}" type="slidenum">
              <a:rPr lang="en-US" smtClean="0"/>
              <a:t>190</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11099403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b="1" dirty="0">
                <a:latin typeface="Arial" charset="0"/>
              </a:rPr>
              <a:t>User Account Components</a:t>
            </a:r>
          </a:p>
          <a:p>
            <a:pPr lvl="1"/>
            <a:r>
              <a:rPr lang="en-US" dirty="0">
                <a:latin typeface="Arial" charset="0"/>
              </a:rPr>
              <a:t>To access the database, a user must specify a valid database user account and successfully authenticate as required by that user account. Each database user has a unique database account. Oracle recommends this to avoid potential security holes and provide meaningful data for certain audit activities. However, users may sometimes share a common database account. In these rare cases, the operating system and applications must provide adequate security for the database.</a:t>
            </a:r>
          </a:p>
          <a:p>
            <a:pPr lvl="1"/>
            <a:r>
              <a:rPr lang="en-US" dirty="0">
                <a:latin typeface="Arial" charset="0"/>
              </a:rPr>
              <a:t>Each user account has the following, as illustrated in the slide:</a:t>
            </a:r>
          </a:p>
          <a:p>
            <a:pPr lvl="2"/>
            <a:r>
              <a:rPr lang="en-US" b="1" dirty="0">
                <a:latin typeface="Arial" charset="0"/>
              </a:rPr>
              <a:t>Unique username:</a:t>
            </a:r>
            <a:r>
              <a:rPr lang="en-US" dirty="0">
                <a:latin typeface="Arial" charset="0"/>
              </a:rPr>
              <a:t> Usernames cannot exceed 30 bytes, cannot contain special characters, and must start with a letter.</a:t>
            </a:r>
          </a:p>
          <a:p>
            <a:pPr lvl="2"/>
            <a:r>
              <a:rPr lang="en-US" b="1" dirty="0">
                <a:latin typeface="Arial" charset="0"/>
              </a:rPr>
              <a:t>Authentication method: </a:t>
            </a:r>
            <a:r>
              <a:rPr lang="en-US" dirty="0">
                <a:latin typeface="Arial" charset="0"/>
              </a:rPr>
              <a:t>The most common authentication method is a password.</a:t>
            </a:r>
          </a:p>
          <a:p>
            <a:pPr lvl="2"/>
            <a:r>
              <a:rPr lang="en-US" b="1" dirty="0">
                <a:latin typeface="Arial" charset="0"/>
              </a:rPr>
              <a:t>Default tablespace: </a:t>
            </a:r>
            <a:r>
              <a:rPr lang="en-US" dirty="0">
                <a:latin typeface="Arial" charset="0"/>
              </a:rPr>
              <a:t>This is a place where a user creates objects if the user does not specify some other tablespace.</a:t>
            </a:r>
          </a:p>
          <a:p>
            <a:pPr lvl="3"/>
            <a:r>
              <a:rPr lang="en-US" dirty="0">
                <a:latin typeface="Arial" charset="0"/>
              </a:rPr>
              <a:t>Having a default tablespace does not imply that the user has the privilege of creating objects, nor does the user have a quota of space in that tablespace in which to create objects. Both of these privileges are granted separately.</a:t>
            </a:r>
          </a:p>
          <a:p>
            <a:pPr lvl="3"/>
            <a:r>
              <a:rPr lang="en-US" dirty="0">
                <a:latin typeface="Arial" charset="0"/>
              </a:rPr>
              <a:t>If a user does not specify a tablespace when creating an object, the object will be created in the default tablespace assigned to the object owner. This enables you to control where the user's objects are created.</a:t>
            </a:r>
          </a:p>
          <a:p>
            <a:pPr lvl="3"/>
            <a:r>
              <a:rPr lang="en-US" dirty="0">
                <a:latin typeface="Arial" charset="0"/>
              </a:rPr>
              <a:t>If an administrator does not define a default tablespace, the system-defined default permanent tablespace is used.</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B7E41D1A-C5BC-44DC-AC4C-5B396D9F29DD}" type="slidenum">
              <a:rPr lang="en-US" smtClean="0"/>
              <a:t>191</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56480111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9 - </a:t>
            </a:r>
            <a:fld id="{B3EA8C9A-D487-4D5F-9184-A1984DE348F0}" type="slidenum">
              <a:rPr lang="en-US" smtClean="0"/>
              <a:t>192</a:t>
            </a:fld>
            <a:endParaRPr lang="en-US" dirty="0"/>
          </a:p>
        </p:txBody>
      </p:sp>
      <p:sp>
        <p:nvSpPr>
          <p:cNvPr id="8" name="Notes Placeholder 7"/>
          <p:cNvSpPr>
            <a:spLocks noGrp="1"/>
          </p:cNvSpPr>
          <p:nvPr>
            <p:ph type="body" idx="1"/>
          </p:nvPr>
        </p:nvSpPr>
        <p:spPr>
          <a:xfrm>
            <a:off x="292608" y="450056"/>
            <a:ext cx="6400800" cy="8191024"/>
          </a:xfrm>
        </p:spPr>
        <p:txBody>
          <a:bodyPr/>
          <a:lstStyle/>
          <a:p>
            <a:pPr lvl="3" eaLnBrk="1" hangingPunct="1"/>
            <a:r>
              <a:rPr lang="en-US" dirty="0">
                <a:latin typeface="Arial" charset="0"/>
              </a:rPr>
              <a:t>Quota for a specific </a:t>
            </a:r>
            <a:r>
              <a:rPr lang="en-US" dirty="0">
                <a:latin typeface="Courier New" panose="02070309020205020404" pitchFamily="49" charset="0"/>
                <a:cs typeface="Courier New" panose="02070309020205020404" pitchFamily="49" charset="0"/>
              </a:rPr>
              <a:t>tablespace</a:t>
            </a:r>
            <a:r>
              <a:rPr lang="en-US" dirty="0">
                <a:latin typeface="Arial" charset="0"/>
              </a:rPr>
              <a:t> is not granted through a privilege. It's done by using the </a:t>
            </a:r>
            <a:r>
              <a:rPr lang="en-US" dirty="0">
                <a:latin typeface="Courier New" panose="02070309020205020404" pitchFamily="49" charset="0"/>
                <a:cs typeface="Courier New" panose="02070309020205020404" pitchFamily="49" charset="0"/>
              </a:rPr>
              <a:t>ALTER</a:t>
            </a:r>
            <a:r>
              <a:rPr lang="en-US" dirty="0">
                <a:latin typeface="Arial" charset="0"/>
              </a:rPr>
              <a:t> USER command, which changes the attributes for a user. However, if a DBA grants the </a:t>
            </a:r>
            <a:r>
              <a:rPr lang="en-US" dirty="0">
                <a:latin typeface="Courier New" panose="02070309020205020404" pitchFamily="49" charset="0"/>
                <a:cs typeface="Courier New" panose="02070309020205020404" pitchFamily="49" charset="0"/>
              </a:rPr>
              <a:t>UNLIMITED</a:t>
            </a:r>
            <a:r>
              <a:rPr lang="en-US" dirty="0">
                <a:latin typeface="Arial" charset="0"/>
              </a:rPr>
              <a:t> </a:t>
            </a:r>
            <a:r>
              <a:rPr lang="en-US" dirty="0">
                <a:latin typeface="Courier New" panose="02070309020205020404" pitchFamily="49" charset="0"/>
                <a:cs typeface="Courier New" panose="02070309020205020404" pitchFamily="49" charset="0"/>
              </a:rPr>
              <a:t>TABLESPACE</a:t>
            </a:r>
            <a:r>
              <a:rPr lang="en-US" dirty="0">
                <a:latin typeface="Arial" charset="0"/>
              </a:rPr>
              <a:t> system privilege to a user, then that user can use all the space in any tablespace.</a:t>
            </a:r>
          </a:p>
          <a:p>
            <a:pPr lvl="2" eaLnBrk="1" hangingPunct="1"/>
            <a:r>
              <a:rPr lang="en-US" b="1" dirty="0">
                <a:latin typeface="Arial" charset="0"/>
              </a:rPr>
              <a:t>Temporary tablespace: </a:t>
            </a:r>
            <a:r>
              <a:rPr lang="en-US" dirty="0">
                <a:latin typeface="Arial" charset="0"/>
              </a:rPr>
              <a:t>This is a place where temporary objects, such as sorts and temporary tables, are created on behalf of the user by the instance. No quota is applied to temporary tablespaces. If an administrator does not define a temporary tablespace for a user, the system-defined temporary tablespace is used when the user creates objects.</a:t>
            </a:r>
          </a:p>
          <a:p>
            <a:pPr lvl="2" eaLnBrk="1" hangingPunct="1"/>
            <a:r>
              <a:rPr lang="en-US" b="1" dirty="0">
                <a:latin typeface="Arial" charset="0"/>
              </a:rPr>
              <a:t>User profile: </a:t>
            </a:r>
            <a:r>
              <a:rPr lang="en-US" dirty="0">
                <a:latin typeface="Arial" charset="0"/>
              </a:rPr>
              <a:t>This is a set of resource and password restrictions assigned to the user.</a:t>
            </a:r>
          </a:p>
          <a:p>
            <a:pPr lvl="2" eaLnBrk="1" hangingPunct="1"/>
            <a:r>
              <a:rPr lang="en-US" b="1" dirty="0">
                <a:latin typeface="Arial" charset="0"/>
              </a:rPr>
              <a:t>Initial consumer group: </a:t>
            </a:r>
            <a:r>
              <a:rPr lang="en-US" dirty="0">
                <a:latin typeface="Arial" charset="0"/>
              </a:rPr>
              <a:t>This is used by the Resource Manager.</a:t>
            </a:r>
          </a:p>
          <a:p>
            <a:pPr lvl="2" eaLnBrk="1" hangingPunct="1"/>
            <a:r>
              <a:rPr lang="en-US" b="1" dirty="0">
                <a:latin typeface="Arial" charset="0"/>
              </a:rPr>
              <a:t>Account status: </a:t>
            </a:r>
            <a:r>
              <a:rPr lang="en-US" dirty="0">
                <a:latin typeface="Arial" charset="0"/>
              </a:rPr>
              <a:t>Users can access only “open” accounts. The account status may be “locked” and/or “expired.”</a:t>
            </a:r>
          </a:p>
          <a:p>
            <a:pPr lvl="1" eaLnBrk="1" hangingPunct="1"/>
            <a:r>
              <a:rPr lang="en-US" b="1" dirty="0">
                <a:latin typeface="Arial" charset="0"/>
              </a:rPr>
              <a:t>Note: </a:t>
            </a:r>
            <a:r>
              <a:rPr lang="en-US" dirty="0">
                <a:latin typeface="Arial" charset="0"/>
              </a:rPr>
              <a:t>A database user is not necessarily a person. It is a common practice to create a user that owns the database objects of a particular application, such as </a:t>
            </a:r>
            <a:r>
              <a:rPr lang="en-US" dirty="0">
                <a:latin typeface="Courier New" panose="02070309020205020404" pitchFamily="49" charset="0"/>
                <a:cs typeface="Courier New" panose="02070309020205020404" pitchFamily="49" charset="0"/>
              </a:rPr>
              <a:t>HR</a:t>
            </a:r>
            <a:r>
              <a:rPr lang="en-US" dirty="0">
                <a:latin typeface="Arial" charset="0"/>
              </a:rPr>
              <a:t>. The database user can be a device, an application, or just a way to group database objects for security purposes. The personal identifying information of a person is not needed for a database user.</a:t>
            </a:r>
          </a:p>
          <a:p>
            <a:pPr lvl="1" eaLnBrk="1" hangingPunct="1"/>
            <a:r>
              <a:rPr lang="en-US" b="1" dirty="0">
                <a:latin typeface="Arial" charset="0"/>
              </a:rPr>
              <a:t>Schemas</a:t>
            </a:r>
          </a:p>
          <a:p>
            <a:pPr lvl="1" eaLnBrk="1" hangingPunct="1"/>
            <a:r>
              <a:rPr lang="en-US" dirty="0">
                <a:latin typeface="Arial" charset="0"/>
              </a:rPr>
              <a:t>A schema is a collection of database objects that are owned by a database user. Schema objects are the logical structures that directly refer to the database’s data. Schema objects include such structures as tables, views, sequences, stored procedures, synonyms, indexes, clusters, and database links. In general, schema objects include everything that your application creates in the database.</a:t>
            </a:r>
          </a:p>
        </p:txBody>
      </p:sp>
    </p:spTree>
    <p:extLst>
      <p:ext uri="{BB962C8B-B14F-4D97-AF65-F5344CB8AC3E}">
        <p14:creationId xmlns:p14="http://schemas.microsoft.com/office/powerpoint/2010/main" val="170189194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7"/>
          <p:cNvSpPr>
            <a:spLocks noGrp="1" noChangeArrowheads="1"/>
          </p:cNvSpPr>
          <p:nvPr>
            <p:ph type="body" idx="1"/>
          </p:nvPr>
        </p:nvSpPr>
        <p:spPr>
          <a:noFill/>
          <a:ln/>
        </p:spPr>
        <p:txBody>
          <a:bodyPr/>
          <a:lstStyle/>
          <a:p>
            <a:pPr lvl="1"/>
            <a:r>
              <a:rPr lang="en-US" dirty="0">
                <a:latin typeface="Arial" charset="0"/>
              </a:rPr>
              <a:t>The </a:t>
            </a:r>
            <a:r>
              <a:rPr lang="en-US" dirty="0">
                <a:latin typeface="Courier New" panose="02070309020205020404" pitchFamily="49" charset="0"/>
                <a:cs typeface="Courier New" panose="02070309020205020404" pitchFamily="49" charset="0"/>
              </a:rPr>
              <a:t>SYS</a:t>
            </a:r>
            <a:r>
              <a:rPr lang="en-US" dirty="0">
                <a:latin typeface="Arial" charset="0"/>
              </a:rPr>
              <a:t> and </a:t>
            </a:r>
            <a:r>
              <a:rPr lang="en-US" dirty="0">
                <a:latin typeface="Courier New" panose="02070309020205020404" pitchFamily="49" charset="0"/>
                <a:cs typeface="Courier New" panose="02070309020205020404" pitchFamily="49" charset="0"/>
              </a:rPr>
              <a:t>SYSTEM</a:t>
            </a:r>
            <a:r>
              <a:rPr lang="en-US" dirty="0">
                <a:latin typeface="Arial" charset="0"/>
              </a:rPr>
              <a:t> accounts are required accounts in the database and cannot be deleted. You supply their passwords when you create the database instance and database in DBCA.</a:t>
            </a:r>
          </a:p>
          <a:p>
            <a:pPr lvl="1"/>
            <a:r>
              <a:rPr lang="en-US" dirty="0">
                <a:latin typeface="Arial" charset="0"/>
              </a:rPr>
              <a:t>During installation and database creation, you can unlock and reset many of the Oracle-supplied database user accounts.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861C855A-BCCD-48A5-8FC3-57D946585AED}" type="slidenum">
              <a:rPr lang="en-US" smtClean="0"/>
              <a:t>193</a:t>
            </a:fld>
            <a:endParaRPr lang="en-US" dirty="0"/>
          </a:p>
        </p:txBody>
      </p:sp>
      <p:sp>
        <p:nvSpPr>
          <p:cNvPr id="48132"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07356624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p>
            <a:r>
              <a:rPr lang="en-US" dirty="0"/>
              <a:t>Oracle Database </a:t>
            </a:r>
            <a:r>
              <a:rPr lang="en-US" dirty="0" smtClean="0"/>
              <a:t>19c: </a:t>
            </a:r>
            <a:r>
              <a:rPr lang="en-US" dirty="0"/>
              <a:t>Administration Workshop   9 - </a:t>
            </a:r>
            <a:fld id="{EFEFE0FA-4E08-4366-9D76-3634C3B359BF}" type="slidenum">
              <a:rPr lang="en-US" smtClean="0"/>
              <a:t>194</a:t>
            </a:fld>
            <a:endParaRPr lang="en-US" dirty="0"/>
          </a:p>
        </p:txBody>
      </p:sp>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pPr lvl="1"/>
            <a:r>
              <a:rPr lang="en-US" b="1" dirty="0">
                <a:latin typeface="Arial" charset="0"/>
              </a:rPr>
              <a:t>Comparing Common and Local Users</a:t>
            </a:r>
          </a:p>
          <a:p>
            <a:pPr lvl="1"/>
            <a:r>
              <a:rPr lang="en-US" dirty="0">
                <a:latin typeface="Arial" charset="0"/>
              </a:rPr>
              <a:t>A multitenant environment has two types of database users that you can create:</a:t>
            </a:r>
          </a:p>
          <a:p>
            <a:pPr lvl="2"/>
            <a:r>
              <a:rPr lang="en-US" b="1" dirty="0">
                <a:latin typeface="Arial" charset="0"/>
              </a:rPr>
              <a:t>Common user:</a:t>
            </a:r>
            <a:r>
              <a:rPr lang="en-US" dirty="0">
                <a:latin typeface="Arial" charset="0"/>
              </a:rPr>
              <a:t> The user is replicated in all existing and future containers. Oracle supplies several common user accounts for database administrators to use. A common user that you create, by default, must be given a name that starts with </a:t>
            </a:r>
            <a:r>
              <a:rPr lang="en-US" dirty="0">
                <a:latin typeface="Courier New" panose="02070309020205020404" pitchFamily="49" charset="0"/>
                <a:cs typeface="Courier New" panose="02070309020205020404" pitchFamily="49" charset="0"/>
              </a:rPr>
              <a:t>C## </a:t>
            </a:r>
            <a:r>
              <a:rPr lang="en-US" dirty="0">
                <a:latin typeface="Arial" charset="0"/>
              </a:rPr>
              <a:t>or </a:t>
            </a:r>
            <a:r>
              <a:rPr lang="en-US" dirty="0">
                <a:latin typeface="Courier New" panose="02070309020205020404" pitchFamily="49" charset="0"/>
                <a:cs typeface="Courier New" panose="02070309020205020404" pitchFamily="49" charset="0"/>
              </a:rPr>
              <a:t>c##</a:t>
            </a:r>
            <a:r>
              <a:rPr lang="en-US" dirty="0">
                <a:latin typeface="Arial" charset="0"/>
              </a:rPr>
              <a:t> (for example, </a:t>
            </a:r>
            <a:r>
              <a:rPr lang="en-US" dirty="0">
                <a:latin typeface="Courier New" panose="02070309020205020404" pitchFamily="49" charset="0"/>
                <a:cs typeface="Courier New" panose="02070309020205020404" pitchFamily="49" charset="0"/>
              </a:rPr>
              <a:t>c##c_admin1)</a:t>
            </a:r>
            <a:r>
              <a:rPr lang="en-US" dirty="0">
                <a:latin typeface="Arial" charset="0"/>
              </a:rPr>
              <a:t>. The </a:t>
            </a:r>
            <a:r>
              <a:rPr lang="en-US" dirty="0">
                <a:latin typeface="Courier New" panose="02070309020205020404" pitchFamily="49" charset="0"/>
                <a:cs typeface="Courier New" panose="02070309020205020404" pitchFamily="49" charset="0"/>
              </a:rPr>
              <a:t>COMMON_USER_PREFIX</a:t>
            </a:r>
            <a:r>
              <a:rPr lang="en-US" dirty="0">
                <a:latin typeface="Arial" charset="0"/>
              </a:rPr>
              <a:t> parameter specifies a prefix for common users, roles, and profiles in a container database. To create a common user, log in to the root container, issue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USER</a:t>
            </a:r>
            <a:r>
              <a:rPr lang="en-US" dirty="0">
                <a:latin typeface="Arial" charset="0"/>
              </a:rPr>
              <a:t> command, and include the </a:t>
            </a:r>
            <a:r>
              <a:rPr lang="en-US" dirty="0">
                <a:latin typeface="Courier New" panose="02070309020205020404" pitchFamily="49" charset="0"/>
                <a:cs typeface="Courier New" panose="02070309020205020404" pitchFamily="49" charset="0"/>
              </a:rPr>
              <a:t>CONTAINER=ALL</a:t>
            </a:r>
            <a:r>
              <a:rPr lang="en-US" dirty="0">
                <a:latin typeface="Arial" charset="0"/>
              </a:rPr>
              <a:t> clause. For example:</a:t>
            </a:r>
          </a:p>
          <a:p>
            <a:pPr marL="304746" lvl="2" indent="0">
              <a:buNone/>
            </a:pPr>
            <a:r>
              <a:rPr lang="en-US" dirty="0">
                <a:latin typeface="Arial" charset="0"/>
              </a:rPr>
              <a:t>	</a:t>
            </a:r>
            <a:r>
              <a:rPr lang="en-US" dirty="0">
                <a:latin typeface="Courier New" panose="02070309020205020404" pitchFamily="49" charset="0"/>
                <a:cs typeface="Courier New" panose="02070309020205020404" pitchFamily="49" charset="0"/>
              </a:rPr>
              <a:t>SQL&gt; CONNECT / AS SYSDBA</a:t>
            </a:r>
          </a:p>
          <a:p>
            <a:pPr marL="304746" lvl="2" indent="0">
              <a:buNone/>
            </a:pPr>
            <a:r>
              <a:rPr lang="en-US" dirty="0">
                <a:latin typeface="Courier New" panose="02070309020205020404" pitchFamily="49" charset="0"/>
                <a:cs typeface="Courier New" panose="02070309020205020404" pitchFamily="49" charset="0"/>
              </a:rPr>
              <a:t>	SQL&gt; CREATE USER c##c_admin1 IDENTIFIED BY x CONTAINER=ALL;</a:t>
            </a:r>
          </a:p>
          <a:p>
            <a:pPr lvl="2"/>
            <a:r>
              <a:rPr lang="en-US" b="1" dirty="0">
                <a:latin typeface="Arial" charset="0"/>
              </a:rPr>
              <a:t>Local user: </a:t>
            </a:r>
            <a:r>
              <a:rPr lang="en-US" dirty="0">
                <a:latin typeface="Arial" charset="0"/>
              </a:rPr>
              <a:t>The user is created in a single PDB only. Local users cannot be created in a root container or in an application root container. A local user cannot create a common user. To create a local user, log in to the PDB where you want to create the local user and issue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USER</a:t>
            </a:r>
            <a:r>
              <a:rPr lang="en-US" dirty="0">
                <a:latin typeface="Arial" charset="0"/>
              </a:rPr>
              <a:t> command. For example:</a:t>
            </a:r>
          </a:p>
          <a:p>
            <a:pPr marL="304746" lvl="2" indent="0">
              <a:buNone/>
            </a:pPr>
            <a:r>
              <a:rPr lang="en-US" dirty="0">
                <a:latin typeface="Arial" charset="0"/>
              </a:rPr>
              <a:t>	</a:t>
            </a:r>
            <a:r>
              <a:rPr lang="en-US" dirty="0">
                <a:latin typeface="Courier New" panose="02070309020205020404" pitchFamily="49" charset="0"/>
                <a:cs typeface="Courier New" panose="02070309020205020404" pitchFamily="49" charset="0"/>
              </a:rPr>
              <a:t>SQL&gt; CONNECT SYS@PDB1 AS SYSDBA</a:t>
            </a:r>
          </a:p>
          <a:p>
            <a:pPr marL="304746" lvl="2" indent="0">
              <a:buNone/>
            </a:pPr>
            <a:r>
              <a:rPr lang="en-US" dirty="0">
                <a:latin typeface="Courier New" panose="02070309020205020404" pitchFamily="49" charset="0"/>
                <a:cs typeface="Courier New" panose="02070309020205020404" pitchFamily="49" charset="0"/>
              </a:rPr>
              <a:t>	SQL&gt; CREATE USER l_user1 … ;</a:t>
            </a:r>
          </a:p>
          <a:p>
            <a:pPr lvl="1"/>
            <a:r>
              <a:rPr lang="en-US" dirty="0">
                <a:latin typeface="Arial" charset="0"/>
              </a:rPr>
              <a:t>In the illustration in the slide, the common user </a:t>
            </a:r>
            <a:r>
              <a:rPr lang="en-US" dirty="0">
                <a:latin typeface="Courier New" panose="02070309020205020404" pitchFamily="49" charset="0"/>
                <a:cs typeface="Courier New" panose="02070309020205020404" pitchFamily="49" charset="0"/>
              </a:rPr>
              <a:t>c##c_admin1</a:t>
            </a:r>
            <a:r>
              <a:rPr lang="en-US" dirty="0">
                <a:latin typeface="Arial" charset="0"/>
              </a:rPr>
              <a:t> exists in the root container and all PDBs, while local user </a:t>
            </a:r>
            <a:r>
              <a:rPr lang="en-US" dirty="0">
                <a:latin typeface="Courier New" panose="02070309020205020404" pitchFamily="49" charset="0"/>
                <a:cs typeface="Courier New" panose="02070309020205020404" pitchFamily="49" charset="0"/>
              </a:rPr>
              <a:t>l_user1</a:t>
            </a:r>
            <a:r>
              <a:rPr lang="en-US" dirty="0">
                <a:latin typeface="Arial" charset="0"/>
              </a:rPr>
              <a:t> only exists in </a:t>
            </a:r>
            <a:r>
              <a:rPr lang="en-US" dirty="0">
                <a:latin typeface="Courier New" panose="02070309020205020404" pitchFamily="49" charset="0"/>
                <a:cs typeface="Courier New" panose="02070309020205020404" pitchFamily="49" charset="0"/>
              </a:rPr>
              <a:t>PDB1</a:t>
            </a:r>
            <a:r>
              <a:rPr lang="en-US" dirty="0">
                <a:latin typeface="Arial" charset="0"/>
              </a:rPr>
              <a:t> and local user </a:t>
            </a:r>
            <a:r>
              <a:rPr lang="en-US" dirty="0">
                <a:latin typeface="Courier New" panose="02070309020205020404" pitchFamily="49" charset="0"/>
                <a:cs typeface="Courier New" panose="02070309020205020404" pitchFamily="49" charset="0"/>
              </a:rPr>
              <a:t>l_user2</a:t>
            </a:r>
            <a:r>
              <a:rPr lang="en-US" dirty="0">
                <a:latin typeface="Arial" charset="0"/>
              </a:rPr>
              <a:t> only exists in </a:t>
            </a:r>
            <a:r>
              <a:rPr lang="en-US" dirty="0">
                <a:latin typeface="Courier New" panose="02070309020205020404" pitchFamily="49" charset="0"/>
                <a:cs typeface="Courier New" panose="02070309020205020404" pitchFamily="49" charset="0"/>
              </a:rPr>
              <a:t>PDB2</a:t>
            </a:r>
            <a:r>
              <a:rPr lang="en-US" dirty="0">
                <a:latin typeface="Arial" charset="0"/>
              </a:rPr>
              <a:t>.</a:t>
            </a:r>
          </a:p>
          <a:p>
            <a:pPr lvl="1"/>
            <a:r>
              <a:rPr lang="en-US" dirty="0">
                <a:latin typeface="Arial" charset="0"/>
              </a:rPr>
              <a:t>You can use tools such as SQL*Plus and Enterprise Manager Database Express to create user accounts in the Oracle database.</a:t>
            </a:r>
          </a:p>
        </p:txBody>
      </p:sp>
    </p:spTree>
    <p:extLst>
      <p:ext uri="{BB962C8B-B14F-4D97-AF65-F5344CB8AC3E}">
        <p14:creationId xmlns:p14="http://schemas.microsoft.com/office/powerpoint/2010/main" val="384128181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1"/>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38"/>
              </a:spcBef>
              <a:buSzPct val="100000"/>
              <a:buFont typeface="Arial" panose="020B0604020202020204" pitchFamily="34" charset="0"/>
              <a:defRPr sz="1200" b="1">
                <a:solidFill>
                  <a:schemeClr val="tx1"/>
                </a:solidFill>
                <a:latin typeface="Arial" panose="020B0604020202020204" pitchFamily="34" charset="0"/>
              </a:defRPr>
            </a:lvl1pPr>
            <a:lvl2pPr marL="742950" indent="-285750">
              <a:spcBef>
                <a:spcPts val="538"/>
              </a:spcBef>
              <a:buSzPct val="100000"/>
              <a:buFont typeface="Times New Roman" panose="02020603050405020304" pitchFamily="18" charset="0"/>
              <a:defRPr sz="1100">
                <a:solidFill>
                  <a:srgbClr val="000000"/>
                </a:solidFill>
                <a:latin typeface="Arial" panose="020B0604020202020204" pitchFamily="34" charset="0"/>
              </a:defRPr>
            </a:lvl2pPr>
            <a:lvl3pPr marL="1143000" indent="-228600">
              <a:spcBef>
                <a:spcPts val="400"/>
              </a:spcBef>
              <a:buSzPct val="100000"/>
              <a:buFont typeface="Times New Roman" panose="02020603050405020304" pitchFamily="18" charset="0"/>
              <a:buChar char="•"/>
              <a:defRPr sz="1100">
                <a:solidFill>
                  <a:srgbClr val="000000"/>
                </a:solidFill>
                <a:latin typeface="Arial" panose="020B0604020202020204" pitchFamily="34" charset="0"/>
              </a:defRPr>
            </a:lvl3pPr>
            <a:lvl4pPr marL="1600200" indent="-228600">
              <a:spcBef>
                <a:spcPts val="400"/>
              </a:spcBef>
              <a:buSzPct val="100000"/>
              <a:buFont typeface="Times New Roman" panose="02020603050405020304" pitchFamily="18" charset="0"/>
              <a:buChar char="-"/>
              <a:defRPr sz="1100">
                <a:solidFill>
                  <a:srgbClr val="000000"/>
                </a:solidFill>
                <a:latin typeface="Arial" panose="020B0604020202020204" pitchFamily="34" charset="0"/>
              </a:defRPr>
            </a:lvl4pPr>
            <a:lvl5pPr marL="2057400" indent="-228600">
              <a:spcBef>
                <a:spcPts val="400"/>
              </a:spcBef>
              <a:buSzPct val="100000"/>
              <a:buFont typeface="Times New Roman" panose="02020603050405020304" pitchFamily="18" charset="0"/>
              <a:defRPr sz="1100">
                <a:solidFill>
                  <a:srgbClr val="000000"/>
                </a:solidFill>
                <a:latin typeface="Courier New" panose="02070309020205020404" pitchFamily="49" charset="0"/>
              </a:defRPr>
            </a:lvl5pPr>
            <a:lvl6pPr marL="2514600" indent="-228600" eaLnBrk="0" fontAlgn="base" hangingPunct="0">
              <a:spcBef>
                <a:spcPts val="400"/>
              </a:spcBef>
              <a:spcAft>
                <a:spcPct val="0"/>
              </a:spcAft>
              <a:buSzPct val="100000"/>
              <a:buFont typeface="Times New Roman" panose="02020603050405020304" pitchFamily="18" charset="0"/>
              <a:defRPr sz="1100">
                <a:solidFill>
                  <a:srgbClr val="000000"/>
                </a:solidFill>
                <a:latin typeface="Courier New" panose="02070309020205020404" pitchFamily="49" charset="0"/>
              </a:defRPr>
            </a:lvl6pPr>
            <a:lvl7pPr marL="2971800" indent="-228600" eaLnBrk="0" fontAlgn="base" hangingPunct="0">
              <a:spcBef>
                <a:spcPts val="400"/>
              </a:spcBef>
              <a:spcAft>
                <a:spcPct val="0"/>
              </a:spcAft>
              <a:buSzPct val="100000"/>
              <a:buFont typeface="Times New Roman" panose="02020603050405020304" pitchFamily="18" charset="0"/>
              <a:defRPr sz="1100">
                <a:solidFill>
                  <a:srgbClr val="000000"/>
                </a:solidFill>
                <a:latin typeface="Courier New" panose="02070309020205020404" pitchFamily="49" charset="0"/>
              </a:defRPr>
            </a:lvl7pPr>
            <a:lvl8pPr marL="3429000" indent="-228600" eaLnBrk="0" fontAlgn="base" hangingPunct="0">
              <a:spcBef>
                <a:spcPts val="400"/>
              </a:spcBef>
              <a:spcAft>
                <a:spcPct val="0"/>
              </a:spcAft>
              <a:buSzPct val="100000"/>
              <a:buFont typeface="Times New Roman" panose="02020603050405020304" pitchFamily="18" charset="0"/>
              <a:defRPr sz="1100">
                <a:solidFill>
                  <a:srgbClr val="000000"/>
                </a:solidFill>
                <a:latin typeface="Courier New" panose="02070309020205020404" pitchFamily="49" charset="0"/>
              </a:defRPr>
            </a:lvl8pPr>
            <a:lvl9pPr marL="3886200" indent="-228600" eaLnBrk="0" fontAlgn="base" hangingPunct="0">
              <a:spcBef>
                <a:spcPts val="400"/>
              </a:spcBef>
              <a:spcAft>
                <a:spcPct val="0"/>
              </a:spcAft>
              <a:buSzPct val="100000"/>
              <a:buFont typeface="Times New Roman" panose="02020603050405020304" pitchFamily="18" charset="0"/>
              <a:defRPr sz="1100">
                <a:solidFill>
                  <a:srgbClr val="000000"/>
                </a:solidFill>
                <a:latin typeface="Courier New" panose="02070309020205020404" pitchFamily="49" charset="0"/>
              </a:defRPr>
            </a:lvl9pPr>
          </a:lstStyle>
          <a:p>
            <a:pPr>
              <a:spcBef>
                <a:spcPct val="0"/>
              </a:spcBef>
              <a:buSzTx/>
              <a:buFontTx/>
              <a:buNone/>
            </a:pPr>
            <a:r>
              <a:rPr lang="en-US" altLang="en-US" sz="1100" dirty="0"/>
              <a:t>Oracle Database </a:t>
            </a:r>
            <a:r>
              <a:rPr lang="en-US" altLang="en-US" sz="1100" dirty="0" smtClean="0"/>
              <a:t>19c: </a:t>
            </a:r>
            <a:r>
              <a:rPr lang="en-US" altLang="en-US" sz="1100" dirty="0"/>
              <a:t>Administration Workshop   9 - </a:t>
            </a:r>
            <a:fld id="{6B471FAE-AB38-4D9A-B99B-91E1501731FC}" type="slidenum">
              <a:rPr lang="en-US" altLang="en-US" sz="1100" smtClean="0"/>
              <a:t>195</a:t>
            </a:fld>
            <a:endParaRPr lang="en-US" altLang="en-US" sz="1100" dirty="0"/>
          </a:p>
        </p:txBody>
      </p:sp>
      <p:sp>
        <p:nvSpPr>
          <p:cNvPr id="12291"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Application designers may want to create accounts that contain the application data dictionary, but are not allowed to log in to the instance. This can be used to enforce data access through the application, separation of duties at the application level, and other security mechanisms.</a:t>
            </a:r>
          </a:p>
          <a:p>
            <a:pPr lvl="1"/>
            <a:r>
              <a:rPr lang="en-US" altLang="en-US" dirty="0"/>
              <a:t>In addition, utility accounts can be created but remain inaccessible by denying the ability to log in except under controlled situations.</a:t>
            </a:r>
          </a:p>
          <a:p>
            <a:pPr lvl="1"/>
            <a:r>
              <a:rPr lang="en-US" altLang="en-US" dirty="0"/>
              <a:t>Until Oracle Database 12c</a:t>
            </a:r>
            <a:r>
              <a:rPr lang="en-US" altLang="en-US" i="1" dirty="0"/>
              <a:t>, </a:t>
            </a:r>
            <a:r>
              <a:rPr lang="en-US" altLang="en-US" dirty="0"/>
              <a:t>DBAs create accounts that do not need to log in to the instance or maybe rarely log in to the instance. Nevertheless, for all these accounts, there are default passwords and requirements to rotate the passwords.</a:t>
            </a:r>
          </a:p>
          <a:p>
            <a:pPr lvl="1"/>
            <a:r>
              <a:rPr lang="en-US" altLang="en-US" dirty="0"/>
              <a:t>In Oracle Database </a:t>
            </a:r>
            <a:r>
              <a:rPr lang="en-US" altLang="en-US" dirty="0" smtClean="0"/>
              <a:t>19c, </a:t>
            </a:r>
            <a:r>
              <a:rPr lang="en-US" altLang="en-US" dirty="0"/>
              <a:t>an account can be created with the </a:t>
            </a:r>
            <a:r>
              <a:rPr lang="en-US" altLang="en-US" dirty="0">
                <a:latin typeface="Courier New" panose="02070309020205020404" pitchFamily="49" charset="0"/>
                <a:cs typeface="Courier New" panose="02070309020205020404" pitchFamily="49" charset="0"/>
              </a:rPr>
              <a:t>NO AUTHENTICATION </a:t>
            </a:r>
            <a:r>
              <a:rPr lang="en-US" altLang="en-US" dirty="0"/>
              <a:t>clause to ensure that the account is not permitted to log in to the instance. Removing the password and the ability to log in essentially just leaves a schema. The schema account can be altered to allow login, but can then have the password removed. The </a:t>
            </a:r>
            <a:r>
              <a:rPr lang="en-US" altLang="en-US" dirty="0">
                <a:latin typeface="Courier New" panose="02070309020205020404" pitchFamily="49" charset="0"/>
                <a:cs typeface="Courier New" panose="02070309020205020404" pitchFamily="49" charset="0"/>
              </a:rPr>
              <a:t>ALTER USER </a:t>
            </a:r>
            <a:r>
              <a:rPr lang="en-US" altLang="en-US" dirty="0"/>
              <a:t>statement can be used to disable or re-enable the login capability.   </a:t>
            </a:r>
          </a:p>
          <a:p>
            <a:pPr lvl="1"/>
            <a:r>
              <a:rPr lang="en-US" altLang="en-US" dirty="0"/>
              <a:t>The </a:t>
            </a:r>
            <a:r>
              <a:rPr lang="en-US" altLang="en-US" dirty="0">
                <a:latin typeface="Courier New" panose="02070309020205020404" pitchFamily="49" charset="0"/>
                <a:cs typeface="Courier New" panose="02070309020205020404" pitchFamily="49" charset="0"/>
              </a:rPr>
              <a:t>DBA_USERS</a:t>
            </a:r>
            <a:r>
              <a:rPr lang="en-US" altLang="en-US" dirty="0"/>
              <a:t> view has a new column, </a:t>
            </a:r>
            <a:r>
              <a:rPr lang="en-US" altLang="en-US" dirty="0">
                <a:latin typeface="Courier New" panose="02070309020205020404" pitchFamily="49" charset="0"/>
                <a:cs typeface="Courier New" panose="02070309020205020404" pitchFamily="49" charset="0"/>
              </a:rPr>
              <a:t>AUTHENTICATION_TYPE</a:t>
            </a:r>
            <a:r>
              <a:rPr lang="en-US" altLang="en-US" dirty="0"/>
              <a:t>, which displays </a:t>
            </a:r>
            <a:r>
              <a:rPr lang="en-US" altLang="en-US" dirty="0">
                <a:latin typeface="Courier New" panose="02070309020205020404" pitchFamily="49" charset="0"/>
                <a:cs typeface="Courier New" panose="02070309020205020404" pitchFamily="49" charset="0"/>
              </a:rPr>
              <a:t>NONE</a:t>
            </a:r>
            <a:r>
              <a:rPr lang="en-US" altLang="en-US" dirty="0"/>
              <a:t> when </a:t>
            </a:r>
            <a:r>
              <a:rPr lang="en-US" altLang="en-US" dirty="0">
                <a:latin typeface="Courier New" panose="02070309020205020404" pitchFamily="49" charset="0"/>
                <a:cs typeface="Courier New" panose="02070309020205020404" pitchFamily="49" charset="0"/>
              </a:rPr>
              <a:t>NO</a:t>
            </a:r>
            <a:r>
              <a:rPr lang="en-US" altLang="en-US" dirty="0"/>
              <a:t> </a:t>
            </a:r>
            <a:r>
              <a:rPr lang="en-US" altLang="en-US" dirty="0">
                <a:latin typeface="Courier New" panose="02070309020205020404" pitchFamily="49" charset="0"/>
                <a:cs typeface="Courier New" panose="02070309020205020404" pitchFamily="49" charset="0"/>
              </a:rPr>
              <a:t>AUTHENTICATION</a:t>
            </a:r>
            <a:r>
              <a:rPr lang="en-US" altLang="en-US" dirty="0"/>
              <a:t> is set, and </a:t>
            </a:r>
            <a:r>
              <a:rPr lang="en-US" altLang="en-US" dirty="0">
                <a:latin typeface="Courier New" panose="02070309020205020404" pitchFamily="49" charset="0"/>
                <a:cs typeface="Courier New" panose="02070309020205020404" pitchFamily="49" charset="0"/>
              </a:rPr>
              <a:t>PASSWORD</a:t>
            </a:r>
            <a:r>
              <a:rPr lang="en-US" altLang="en-US" dirty="0"/>
              <a:t> when a password is set.</a:t>
            </a:r>
          </a:p>
        </p:txBody>
      </p:sp>
      <p:sp>
        <p:nvSpPr>
          <p:cNvPr id="1229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412713575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Your choice of authentication is influenced by whether you intend to administer your database locally on the same system where the database resides or whether you intend to administer many different databases from a single remote client.</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6189C8B1-2A7D-428D-AFDC-217F133F69B7}" type="slidenum">
              <a:rPr lang="en-US" smtClean="0"/>
              <a:t>196</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36033557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8038A8B9-886C-44E9-82DE-2DA736B71B62}" type="slidenum">
              <a:rPr lang="en-US" smtClean="0"/>
              <a:t>197</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97803445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For more information, see the following sources in </a:t>
            </a:r>
            <a:r>
              <a:rPr lang="en-US" altLang="en-US" i="1" dirty="0">
                <a:latin typeface="Arial" charset="0"/>
              </a:rPr>
              <a:t>Oracle Database Administrator's Guide</a:t>
            </a:r>
            <a:r>
              <a:rPr lang="en-US" altLang="en-US" dirty="0">
                <a:latin typeface="Arial" charset="0"/>
              </a:rPr>
              <a:t>:</a:t>
            </a:r>
          </a:p>
          <a:p>
            <a:pPr lvl="2"/>
            <a:r>
              <a:rPr lang="en-US" altLang="en-US" dirty="0">
                <a:latin typeface="Arial" charset="0"/>
              </a:rPr>
              <a:t>Preparing to Use Password File Authentication</a:t>
            </a:r>
          </a:p>
          <a:p>
            <a:pPr lvl="2"/>
            <a:r>
              <a:rPr lang="en-US" altLang="en-US" dirty="0">
                <a:latin typeface="Arial" charset="0"/>
              </a:rPr>
              <a:t>Connecting Using Password File Authentication</a:t>
            </a:r>
          </a:p>
          <a:p>
            <a:pPr lvl="1"/>
            <a:r>
              <a:rPr lang="en-US" altLang="en-US" dirty="0">
                <a:latin typeface="Arial" charset="0"/>
              </a:rPr>
              <a:t>On UNIX and Linux, the password file is called </a:t>
            </a:r>
            <a:r>
              <a:rPr lang="en-US" altLang="en-US" dirty="0">
                <a:latin typeface="Courier New" panose="02070309020205020404" pitchFamily="49" charset="0"/>
                <a:cs typeface="Courier New" panose="02070309020205020404" pitchFamily="49" charset="0"/>
              </a:rPr>
              <a:t>orapw</a:t>
            </a:r>
            <a:r>
              <a:rPr lang="en-US" altLang="en-US" i="1" dirty="0">
                <a:latin typeface="Courier New" panose="02070309020205020404" pitchFamily="49" charset="0"/>
                <a:cs typeface="Courier New" panose="02070309020205020404" pitchFamily="49" charset="0"/>
              </a:rPr>
              <a:t>ORACLE_SID</a:t>
            </a:r>
            <a:r>
              <a:rPr lang="en-US" altLang="en-US" dirty="0">
                <a:latin typeface="Arial" charset="0"/>
              </a:rPr>
              <a:t>  and is stored in </a:t>
            </a:r>
            <a:r>
              <a:rPr lang="en-US" altLang="en-US" dirty="0">
                <a:latin typeface="Courier New" panose="02070309020205020404" pitchFamily="49" charset="0"/>
                <a:cs typeface="Courier New" panose="02070309020205020404" pitchFamily="49" charset="0"/>
              </a:rPr>
              <a:t>$ORACLE_HOME/dbs</a:t>
            </a:r>
            <a:r>
              <a:rPr lang="en-US" altLang="en-US" dirty="0">
                <a:latin typeface="Arial" charset="0"/>
              </a:rPr>
              <a:t>. On Windows, the file is called </a:t>
            </a:r>
            <a:r>
              <a:rPr lang="en-US" altLang="en-US" dirty="0">
                <a:latin typeface="Courier New" panose="02070309020205020404" pitchFamily="49" charset="0"/>
                <a:cs typeface="Courier New" panose="02070309020205020404" pitchFamily="49" charset="0"/>
              </a:rPr>
              <a:t>PWD</a:t>
            </a:r>
            <a:r>
              <a:rPr lang="en-US" altLang="en-US" i="1" dirty="0">
                <a:latin typeface="Courier New" panose="02070309020205020404" pitchFamily="49" charset="0"/>
                <a:cs typeface="Courier New" panose="02070309020205020404" pitchFamily="49" charset="0"/>
              </a:rPr>
              <a:t>ORACLE_SID</a:t>
            </a:r>
            <a:r>
              <a:rPr lang="en-US" altLang="en-US" dirty="0">
                <a:latin typeface="Courier New" panose="02070309020205020404" pitchFamily="49" charset="0"/>
                <a:cs typeface="Courier New" panose="02070309020205020404" pitchFamily="49" charset="0"/>
              </a:rPr>
              <a:t>.ora</a:t>
            </a:r>
            <a:r>
              <a:rPr lang="en-US" altLang="en-US" dirty="0">
                <a:latin typeface="Arial" charset="0"/>
              </a:rPr>
              <a:t> and is stored in </a:t>
            </a:r>
            <a:r>
              <a:rPr lang="en-US" altLang="en-US" dirty="0">
                <a:latin typeface="Courier New" panose="02070309020205020404" pitchFamily="49" charset="0"/>
                <a:cs typeface="Courier New" panose="02070309020205020404" pitchFamily="49" charset="0"/>
              </a:rPr>
              <a:t>$ORACLE_HOME\database</a:t>
            </a:r>
            <a:r>
              <a:rPr lang="en-US" altLang="en-US" dirty="0">
                <a:latin typeface="Arial" charset="0"/>
              </a:rPr>
              <a:t>.</a:t>
            </a:r>
          </a:p>
          <a:p>
            <a:pPr lvl="1"/>
            <a:r>
              <a:rPr lang="en-US" altLang="en-US" dirty="0">
                <a:latin typeface="Arial" charset="0"/>
              </a:rPr>
              <a:t>If your concern is that the password file might be vulnerable or that the maintenance of many password files is a burden, strong authentication can be implemented. You can query </a:t>
            </a:r>
            <a:r>
              <a:rPr lang="en-US" altLang="en-US" dirty="0">
                <a:latin typeface="Courier New" panose="02070309020205020404" pitchFamily="49" charset="0"/>
                <a:cs typeface="Courier New" panose="02070309020205020404" pitchFamily="49" charset="0"/>
              </a:rPr>
              <a:t>V$PWFILE_USERS</a:t>
            </a:r>
            <a:r>
              <a:rPr lang="en-US" altLang="en-US" dirty="0">
                <a:latin typeface="Arial" charset="0"/>
              </a:rPr>
              <a:t> to view information in the password file.</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AD4A00E9-945F-4480-8F00-510E0929AFFA}" type="slidenum">
              <a:rPr lang="en-US" smtClean="0"/>
              <a:t>198</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43806368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OS Authentication for Privileged Users</a:t>
            </a:r>
          </a:p>
          <a:p>
            <a:pPr lvl="1"/>
            <a:r>
              <a:rPr lang="en-US" altLang="en-US" dirty="0">
                <a:latin typeface="Arial" charset="0"/>
              </a:rPr>
              <a:t>Oracle Universal Installer creates operating system groups, assigns them specific names, and maps each group to a specific system privilege. The table in the next slide shows this mapping for a UNIX or Linux environment. Membership in one of these operating system groups enables a database administrator to authenticate to the database instance through the operating system rather than with a database username and password. This is known as operating system authentication.</a:t>
            </a:r>
          </a:p>
          <a:p>
            <a:pPr lvl="1"/>
            <a:r>
              <a:rPr lang="en-US" altLang="en-US" b="1" dirty="0">
                <a:latin typeface="Arial" charset="0"/>
              </a:rPr>
              <a:t>Example</a:t>
            </a:r>
          </a:p>
          <a:p>
            <a:pPr lvl="1"/>
            <a:r>
              <a:rPr lang="en-US" altLang="en-US" dirty="0">
                <a:latin typeface="Arial" charset="0"/>
              </a:rPr>
              <a:t>The special system privileges are not exercised unless you include them in your </a:t>
            </a:r>
            <a:r>
              <a:rPr lang="en-US" altLang="en-US" dirty="0">
                <a:latin typeface="Courier New" panose="02070309020205020404" pitchFamily="49" charset="0"/>
                <a:cs typeface="Courier New" panose="02070309020205020404" pitchFamily="49" charset="0"/>
              </a:rPr>
              <a:t>CONNECT</a:t>
            </a:r>
            <a:r>
              <a:rPr lang="en-US" altLang="en-US" dirty="0">
                <a:latin typeface="Arial" charset="0"/>
              </a:rPr>
              <a:t> clause. For example, assume that the </a:t>
            </a:r>
            <a:r>
              <a:rPr lang="en-US" altLang="en-US" dirty="0">
                <a:latin typeface="Courier New" panose="02070309020205020404" pitchFamily="49" charset="0"/>
                <a:cs typeface="Courier New" panose="02070309020205020404" pitchFamily="49" charset="0"/>
              </a:rPr>
              <a:t>HR</a:t>
            </a:r>
            <a:r>
              <a:rPr lang="en-US" altLang="en-US" dirty="0">
                <a:latin typeface="Arial" charset="0"/>
              </a:rPr>
              <a:t> user is granted the </a:t>
            </a:r>
            <a:r>
              <a:rPr lang="en-US" altLang="en-US" dirty="0">
                <a:latin typeface="Courier New" panose="02070309020205020404" pitchFamily="49" charset="0"/>
                <a:cs typeface="Courier New" panose="02070309020205020404" pitchFamily="49" charset="0"/>
              </a:rPr>
              <a:t>SYSDBA</a:t>
            </a:r>
            <a:r>
              <a:rPr lang="en-US" altLang="en-US" dirty="0">
                <a:latin typeface="Arial" charset="0"/>
              </a:rPr>
              <a:t> privilege and connects with that privilege. Notice that the current user becomes </a:t>
            </a:r>
            <a:r>
              <a:rPr lang="en-US" altLang="en-US" dirty="0">
                <a:latin typeface="Courier New" panose="02070309020205020404" pitchFamily="49" charset="0"/>
                <a:cs typeface="Courier New" panose="02070309020205020404" pitchFamily="49" charset="0"/>
              </a:rPr>
              <a:t>SYS</a:t>
            </a:r>
            <a:r>
              <a:rPr lang="en-US" altLang="en-US" dirty="0">
                <a:latin typeface="Arial" charset="0"/>
              </a:rPr>
              <a:t>:</a:t>
            </a:r>
          </a:p>
          <a:p>
            <a:pPr lvl="1"/>
            <a:r>
              <a:rPr lang="en-US" altLang="en-US" dirty="0">
                <a:latin typeface="Courier New" panose="02070309020205020404" pitchFamily="49" charset="0"/>
                <a:cs typeface="Courier New" panose="02070309020205020404" pitchFamily="49" charset="0"/>
              </a:rPr>
              <a:t>SQL&gt; CONNECT hr/hr@PDB1 AS SYSDBA</a:t>
            </a:r>
          </a:p>
          <a:p>
            <a:pPr lvl="1"/>
            <a:r>
              <a:rPr lang="en-US" altLang="en-US" dirty="0">
                <a:latin typeface="Courier New" panose="02070309020205020404" pitchFamily="49" charset="0"/>
                <a:cs typeface="Courier New" panose="02070309020205020404" pitchFamily="49" charset="0"/>
              </a:rPr>
              <a:t>Connected.</a:t>
            </a:r>
          </a:p>
          <a:p>
            <a:pPr lvl="1"/>
            <a:r>
              <a:rPr lang="en-US" altLang="en-US" dirty="0">
                <a:latin typeface="Courier New" panose="02070309020205020404" pitchFamily="49" charset="0"/>
                <a:cs typeface="Courier New" panose="02070309020205020404" pitchFamily="49" charset="0"/>
              </a:rPr>
              <a:t>SQL&gt; SHOW USER</a:t>
            </a:r>
          </a:p>
          <a:p>
            <a:pPr lvl="1"/>
            <a:r>
              <a:rPr lang="en-US" altLang="en-US" dirty="0">
                <a:latin typeface="Courier New" panose="02070309020205020404" pitchFamily="49" charset="0"/>
                <a:cs typeface="Courier New" panose="02070309020205020404" pitchFamily="49" charset="0"/>
              </a:rPr>
              <a:t>USER is "SYS"</a:t>
            </a:r>
          </a:p>
          <a:p>
            <a:pPr lvl="1"/>
            <a:r>
              <a:rPr lang="en-US" altLang="en-US" dirty="0">
                <a:latin typeface="Arial" charset="0"/>
              </a:rPr>
              <a:t>However, if the </a:t>
            </a:r>
            <a:r>
              <a:rPr lang="en-US" altLang="en-US" dirty="0">
                <a:latin typeface="Courier New" panose="02070309020205020404" pitchFamily="49" charset="0"/>
                <a:cs typeface="Courier New" panose="02070309020205020404" pitchFamily="49" charset="0"/>
              </a:rPr>
              <a:t>HR</a:t>
            </a:r>
            <a:r>
              <a:rPr lang="en-US" altLang="en-US" dirty="0">
                <a:latin typeface="Arial" charset="0"/>
              </a:rPr>
              <a:t> user logs in to </a:t>
            </a:r>
            <a:r>
              <a:rPr lang="en-US" altLang="en-US" dirty="0">
                <a:latin typeface="Courier New" panose="02070309020205020404" pitchFamily="49" charset="0"/>
                <a:cs typeface="Courier New" panose="02070309020205020404" pitchFamily="49" charset="0"/>
              </a:rPr>
              <a:t>PDB1</a:t>
            </a:r>
            <a:r>
              <a:rPr lang="en-US" altLang="en-US" dirty="0">
                <a:latin typeface="Arial" charset="0"/>
              </a:rPr>
              <a:t> without including the </a:t>
            </a:r>
            <a:r>
              <a:rPr lang="en-US" altLang="en-US" dirty="0">
                <a:latin typeface="Courier New" panose="02070309020205020404" pitchFamily="49" charset="0"/>
                <a:cs typeface="Courier New" panose="02070309020205020404" pitchFamily="49" charset="0"/>
              </a:rPr>
              <a:t>AS</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SYSDBA</a:t>
            </a:r>
            <a:r>
              <a:rPr lang="en-US" altLang="en-US" dirty="0">
                <a:latin typeface="Arial" charset="0"/>
              </a:rPr>
              <a:t> clause, the current user is </a:t>
            </a:r>
            <a:r>
              <a:rPr lang="en-US" altLang="en-US" dirty="0">
                <a:latin typeface="Courier New" panose="02070309020205020404" pitchFamily="49" charset="0"/>
                <a:cs typeface="Courier New" panose="02070309020205020404" pitchFamily="49" charset="0"/>
              </a:rPr>
              <a:t>HR</a:t>
            </a:r>
            <a:r>
              <a:rPr lang="en-US" altLang="en-US" dirty="0">
                <a:latin typeface="Arial" charset="0"/>
              </a:rPr>
              <a:t> and the user does not have the </a:t>
            </a:r>
            <a:r>
              <a:rPr lang="en-US" altLang="en-US" dirty="0">
                <a:latin typeface="Courier New" panose="02070309020205020404" pitchFamily="49" charset="0"/>
                <a:cs typeface="Courier New" panose="02070309020205020404" pitchFamily="49" charset="0"/>
              </a:rPr>
              <a:t>SYSDBA</a:t>
            </a:r>
            <a:r>
              <a:rPr lang="en-US" altLang="en-US" dirty="0">
                <a:latin typeface="Arial" charset="0"/>
              </a:rPr>
              <a:t> privilege.</a:t>
            </a:r>
          </a:p>
          <a:p>
            <a:pPr lvl="1"/>
            <a:r>
              <a:rPr lang="en-US" altLang="en-US" dirty="0">
                <a:latin typeface="Courier New" panose="02070309020205020404" pitchFamily="49" charset="0"/>
                <a:cs typeface="Courier New" panose="02070309020205020404" pitchFamily="49" charset="0"/>
              </a:rPr>
              <a:t>SQL&gt; CONNECT hr/hr@PDB1</a:t>
            </a:r>
          </a:p>
          <a:p>
            <a:pPr lvl="1"/>
            <a:r>
              <a:rPr lang="en-US" altLang="en-US" dirty="0">
                <a:latin typeface="Courier New" panose="02070309020205020404" pitchFamily="49" charset="0"/>
                <a:cs typeface="Courier New" panose="02070309020205020404" pitchFamily="49" charset="0"/>
              </a:rPr>
              <a:t>Connected.</a:t>
            </a:r>
          </a:p>
          <a:p>
            <a:pPr lvl="1"/>
            <a:r>
              <a:rPr lang="en-US" altLang="en-US" dirty="0">
                <a:latin typeface="Courier New" panose="02070309020205020404" pitchFamily="49" charset="0"/>
                <a:cs typeface="Courier New" panose="02070309020205020404" pitchFamily="49" charset="0"/>
              </a:rPr>
              <a:t>SQL&gt; SHOW USER</a:t>
            </a:r>
          </a:p>
          <a:p>
            <a:pPr lvl="1"/>
            <a:r>
              <a:rPr lang="en-US" altLang="en-US" dirty="0">
                <a:latin typeface="Courier New" panose="02070309020205020404" pitchFamily="49" charset="0"/>
                <a:cs typeface="Courier New" panose="02070309020205020404" pitchFamily="49" charset="0"/>
              </a:rPr>
              <a:t>USER is "HR"</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7CD1B6C3-4D67-42E0-91E0-A4ACCE585765}" type="slidenum">
              <a:rPr lang="en-US" smtClean="0"/>
              <a:t>199</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924353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928065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1 - </a:t>
            </a:r>
            <a:fld id="{444F341D-6B50-4B2D-9A0A-553331642CB0}" type="slidenum">
              <a:rPr lang="en-US" smtClean="0"/>
              <a:t>20</a:t>
            </a:fld>
            <a:endParaRPr lang="en-US" dirty="0"/>
          </a:p>
        </p:txBody>
      </p:sp>
      <p:sp>
        <p:nvSpPr>
          <p:cNvPr id="5" name="Notes Placeholder 4"/>
          <p:cNvSpPr>
            <a:spLocks noGrp="1"/>
          </p:cNvSpPr>
          <p:nvPr>
            <p:ph type="body" idx="1"/>
          </p:nvPr>
        </p:nvSpPr>
        <p:spPr>
          <a:xfrm>
            <a:off x="292608" y="450056"/>
            <a:ext cx="6400800" cy="8191024"/>
          </a:xfrm>
        </p:spPr>
        <p:txBody>
          <a:bodyPr/>
          <a:lstStyle/>
          <a:p>
            <a:pPr lvl="2" eaLnBrk="1" hangingPunct="1"/>
            <a:r>
              <a:rPr lang="en-US" dirty="0">
                <a:latin typeface="Arial" charset="0"/>
                <a:cs typeface="Arial" charset="0"/>
              </a:rPr>
              <a:t>When an employee changes his or her department or job, a record in the </a:t>
            </a:r>
            <a:r>
              <a:rPr lang="en-US" dirty="0">
                <a:latin typeface="Courier New" panose="02070309020205020404" pitchFamily="49" charset="0"/>
                <a:cs typeface="Courier New" panose="02070309020205020404" pitchFamily="49" charset="0"/>
              </a:rPr>
              <a:t>JOB_HISTORY</a:t>
            </a:r>
            <a:r>
              <a:rPr lang="en-US" dirty="0">
                <a:latin typeface="Arial" charset="0"/>
                <a:cs typeface="Arial" charset="0"/>
              </a:rPr>
              <a:t> table records the start and end dates of the past assignments.</a:t>
            </a:r>
          </a:p>
          <a:p>
            <a:pPr lvl="2" eaLnBrk="1" hangingPunct="1"/>
            <a:r>
              <a:rPr lang="en-US" dirty="0">
                <a:latin typeface="Arial" charset="0"/>
                <a:cs typeface="Arial" charset="0"/>
              </a:rPr>
              <a:t>The </a:t>
            </a:r>
            <a:r>
              <a:rPr lang="en-US" dirty="0">
                <a:latin typeface="Courier New" panose="02070309020205020404" pitchFamily="49" charset="0"/>
                <a:cs typeface="Courier New" panose="02070309020205020404" pitchFamily="49" charset="0"/>
              </a:rPr>
              <a:t>JOB_HISTORY</a:t>
            </a:r>
            <a:r>
              <a:rPr lang="en-US" dirty="0">
                <a:latin typeface="Arial" charset="0"/>
                <a:cs typeface="Arial" charset="0"/>
              </a:rPr>
              <a:t> table records are identified by a composite primary key: the </a:t>
            </a:r>
            <a:r>
              <a:rPr lang="en-US" dirty="0">
                <a:latin typeface="Courier New" panose="02070309020205020404" pitchFamily="49" charset="0"/>
                <a:cs typeface="Courier New" panose="02070309020205020404" pitchFamily="49" charset="0"/>
              </a:rPr>
              <a:t>EMPLOYEE_ID</a:t>
            </a:r>
            <a:r>
              <a:rPr lang="en-US" dirty="0">
                <a:latin typeface="Arial" charset="0"/>
                <a:cs typeface="Arial" charset="0"/>
              </a:rPr>
              <a:t> and the </a:t>
            </a:r>
            <a:r>
              <a:rPr lang="en-US" dirty="0">
                <a:latin typeface="Courier New" panose="02070309020205020404" pitchFamily="49" charset="0"/>
                <a:cs typeface="Courier New" panose="02070309020205020404" pitchFamily="49" charset="0"/>
              </a:rPr>
              <a:t>START_DATE</a:t>
            </a:r>
            <a:r>
              <a:rPr lang="en-US" dirty="0">
                <a:latin typeface="Arial" charset="0"/>
                <a:cs typeface="Arial" charset="0"/>
              </a:rPr>
              <a:t> columns.</a:t>
            </a:r>
          </a:p>
          <a:p>
            <a:pPr lvl="2" eaLnBrk="1" hangingPunct="1"/>
            <a:r>
              <a:rPr lang="en-US" dirty="0">
                <a:latin typeface="Arial" charset="0"/>
                <a:cs typeface="Arial" charset="0"/>
              </a:rPr>
              <a:t>The </a:t>
            </a:r>
            <a:r>
              <a:rPr lang="en-US" dirty="0">
                <a:latin typeface="Courier New" panose="02070309020205020404" pitchFamily="49" charset="0"/>
                <a:cs typeface="Courier New" panose="02070309020205020404" pitchFamily="49" charset="0"/>
              </a:rPr>
              <a:t>EMPLOYEES</a:t>
            </a:r>
            <a:r>
              <a:rPr lang="en-US" dirty="0">
                <a:latin typeface="Arial" charset="0"/>
                <a:cs typeface="Arial" charset="0"/>
              </a:rPr>
              <a:t> table also has a foreign key constraint with itself. This is an implementation of the business rule: each employee may be reporting directly to only one manager. The foreign key is optional because the top employee does not report to another employee.</a:t>
            </a:r>
          </a:p>
          <a:p>
            <a:pPr lvl="1" eaLnBrk="1" hangingPunct="1"/>
            <a:endParaRPr lang="en-US" dirty="0">
              <a:latin typeface="Arial" charset="0"/>
              <a:cs typeface="Arial" charset="0"/>
            </a:endParaRPr>
          </a:p>
          <a:p>
            <a:endParaRPr lang="en-US" dirty="0"/>
          </a:p>
        </p:txBody>
      </p:sp>
    </p:spTree>
    <p:extLst>
      <p:ext uri="{BB962C8B-B14F-4D97-AF65-F5344CB8AC3E}">
        <p14:creationId xmlns:p14="http://schemas.microsoft.com/office/powerpoint/2010/main" val="301147942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9 - </a:t>
            </a:r>
            <a:fld id="{DC6E04B8-CF8E-4252-B31A-1A6C5721E650}" type="slidenum">
              <a:rPr lang="en-US" smtClean="0"/>
              <a:t>200</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Arial" charset="0"/>
              </a:rPr>
              <a:t>OS Authentication for Users</a:t>
            </a:r>
          </a:p>
          <a:p>
            <a:pPr lvl="1" eaLnBrk="1" hangingPunct="1"/>
            <a:r>
              <a:rPr lang="en-US" dirty="0">
                <a:latin typeface="Arial" charset="0"/>
              </a:rPr>
              <a:t>If your operating system permits, you can have it authenticate users. They will not need to provide a username or password when connecting to the database instance.</a:t>
            </a:r>
          </a:p>
          <a:p>
            <a:pPr lvl="1" eaLnBrk="1" hangingPunct="1"/>
            <a:r>
              <a:rPr lang="en-US" dirty="0">
                <a:latin typeface="Arial" charset="0"/>
              </a:rPr>
              <a:t>If you use operating system authentication, set the </a:t>
            </a:r>
            <a:r>
              <a:rPr lang="en-US" dirty="0">
                <a:latin typeface="Courier New" panose="02070309020205020404" pitchFamily="49" charset="0"/>
                <a:cs typeface="Courier New" panose="02070309020205020404" pitchFamily="49" charset="0"/>
              </a:rPr>
              <a:t>OS_AUTHENT_PREFIX</a:t>
            </a:r>
            <a:r>
              <a:rPr lang="en-US" dirty="0">
                <a:latin typeface="Arial" charset="0"/>
              </a:rPr>
              <a:t> initialization parameter and use this prefix in Oracle usernames. The </a:t>
            </a:r>
            <a:r>
              <a:rPr lang="en-US" dirty="0">
                <a:latin typeface="Courier New" panose="02070309020205020404" pitchFamily="49" charset="0"/>
                <a:cs typeface="Courier New" panose="02070309020205020404" pitchFamily="49" charset="0"/>
              </a:rPr>
              <a:t>OS_AUTHENT_PREFIX</a:t>
            </a:r>
            <a:r>
              <a:rPr lang="en-US" dirty="0">
                <a:latin typeface="Arial" charset="0"/>
              </a:rPr>
              <a:t> parameter defines a prefix that the Oracle database adds to the beginning of each user’s operating system account name. The default value of this parameter is </a:t>
            </a:r>
            <a:r>
              <a:rPr lang="en-US" dirty="0">
                <a:latin typeface="Courier New" panose="02070309020205020404" pitchFamily="49" charset="0"/>
                <a:cs typeface="Courier New" panose="02070309020205020404" pitchFamily="49" charset="0"/>
              </a:rPr>
              <a:t>OPS$</a:t>
            </a:r>
            <a:r>
              <a:rPr lang="en-US" dirty="0">
                <a:latin typeface="Arial" charset="0"/>
              </a:rPr>
              <a:t> for backward compatibility with the previous versions of the Oracle software. The Oracle database compares the prefixed username with the Oracle usernames in the database when a user attempts to connect. For example, assume that </a:t>
            </a:r>
            <a:r>
              <a:rPr lang="en-US" dirty="0">
                <a:latin typeface="Courier New" panose="02070309020205020404" pitchFamily="49" charset="0"/>
                <a:cs typeface="Courier New" panose="02070309020205020404" pitchFamily="49" charset="0"/>
              </a:rPr>
              <a:t>OS_AUTHENT_PREFIX</a:t>
            </a:r>
            <a:r>
              <a:rPr lang="en-US" dirty="0">
                <a:latin typeface="Arial" charset="0"/>
              </a:rPr>
              <a:t> is set as follows:</a:t>
            </a:r>
          </a:p>
          <a:p>
            <a:pPr lvl="1" eaLnBrk="1" hangingPunct="1"/>
            <a:r>
              <a:rPr lang="en-US" dirty="0">
                <a:latin typeface="Courier New" panose="02070309020205020404" pitchFamily="49" charset="0"/>
                <a:cs typeface="Courier New" panose="02070309020205020404" pitchFamily="49" charset="0"/>
              </a:rPr>
              <a:t>OS_AUTHENT_PREFIX=OPS$</a:t>
            </a:r>
          </a:p>
          <a:p>
            <a:pPr lvl="1" eaLnBrk="1" hangingPunct="1"/>
            <a:r>
              <a:rPr lang="en-US" dirty="0">
                <a:latin typeface="Arial" charset="0"/>
              </a:rPr>
              <a:t>If a user with an operating system account named </a:t>
            </a:r>
            <a:r>
              <a:rPr lang="en-US" dirty="0">
                <a:latin typeface="Courier New" panose="02070309020205020404" pitchFamily="49" charset="0"/>
                <a:cs typeface="Courier New" panose="02070309020205020404" pitchFamily="49" charset="0"/>
              </a:rPr>
              <a:t>tsmith</a:t>
            </a:r>
            <a:r>
              <a:rPr lang="en-US" dirty="0">
                <a:latin typeface="Arial" charset="0"/>
              </a:rPr>
              <a:t> needs to connect to an Oracle database and be authenticated by the operating system, the Oracle database checks whether there is a corresponding database user </a:t>
            </a:r>
            <a:r>
              <a:rPr lang="en-US" dirty="0">
                <a:latin typeface="Courier New" panose="02070309020205020404" pitchFamily="49" charset="0"/>
                <a:cs typeface="Courier New" panose="02070309020205020404" pitchFamily="49" charset="0"/>
              </a:rPr>
              <a:t>OPS$tsmith</a:t>
            </a:r>
            <a:r>
              <a:rPr lang="en-US" dirty="0">
                <a:latin typeface="Arial" charset="0"/>
              </a:rPr>
              <a:t> and, if so, allows the user to connect. All references to a user who is authenticated by the operating system must include the prefix, as seen in </a:t>
            </a:r>
            <a:r>
              <a:rPr lang="en-US" dirty="0">
                <a:latin typeface="Courier New" panose="02070309020205020404" pitchFamily="49" charset="0"/>
                <a:cs typeface="Courier New" panose="02070309020205020404" pitchFamily="49" charset="0"/>
              </a:rPr>
              <a:t>OPS$tsmith</a:t>
            </a:r>
            <a:r>
              <a:rPr lang="en-US" dirty="0">
                <a:latin typeface="Arial" charset="0"/>
              </a:rPr>
              <a:t>. The text of the </a:t>
            </a:r>
            <a:r>
              <a:rPr lang="en-US" dirty="0">
                <a:latin typeface="Courier New" panose="02070309020205020404" pitchFamily="49" charset="0"/>
                <a:cs typeface="Courier New" panose="02070309020205020404" pitchFamily="49" charset="0"/>
              </a:rPr>
              <a:t>OS_AUTHENT_PREFIX</a:t>
            </a:r>
            <a:r>
              <a:rPr lang="en-US" dirty="0">
                <a:latin typeface="Arial" charset="0"/>
              </a:rPr>
              <a:t> initialization parameter is case-sensitive on some operating systems.</a:t>
            </a:r>
          </a:p>
        </p:txBody>
      </p:sp>
    </p:spTree>
    <p:extLst>
      <p:ext uri="{BB962C8B-B14F-4D97-AF65-F5344CB8AC3E}">
        <p14:creationId xmlns:p14="http://schemas.microsoft.com/office/powerpoint/2010/main" val="352632925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7"/>
          <p:cNvSpPr>
            <a:spLocks noGrp="1" noChangeArrowheads="1"/>
          </p:cNvSpPr>
          <p:nvPr>
            <p:ph type="body" idx="1"/>
          </p:nvPr>
        </p:nvSpPr>
        <p:spPr>
          <a:noFill/>
          <a:ln/>
        </p:spPr>
        <p:txBody>
          <a:bodyPr/>
          <a:lstStyle/>
          <a:p>
            <a:pPr lvl="1"/>
            <a:r>
              <a:rPr lang="en-US" dirty="0">
                <a:latin typeface="Arial" charset="0"/>
              </a:rPr>
              <a:t>If you are not a member of one of the OS groups listed in the slide, you will not be able to connect as an administrative user via OS authentication. That is, </a:t>
            </a:r>
            <a:r>
              <a:rPr lang="en-US" dirty="0">
                <a:latin typeface="Courier New" panose="02070309020205020404" pitchFamily="49" charset="0"/>
                <a:cs typeface="Courier New" panose="02070309020205020404" pitchFamily="49" charset="0"/>
              </a:rPr>
              <a:t>CONNECT / AS SYSDBA </a:t>
            </a:r>
            <a:r>
              <a:rPr lang="en-US" dirty="0">
                <a:latin typeface="Arial" charset="0"/>
              </a:rPr>
              <a:t>will fail. However, you can still connect using other authentication methods (for example, network, password, or directory-based authentication).</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0FE202E6-C152-4BD3-A292-819208AF790B}" type="slidenum">
              <a:rPr lang="en-US" smtClean="0"/>
              <a:t>201</a:t>
            </a:fld>
            <a:endParaRPr lang="en-US" dirty="0"/>
          </a:p>
        </p:txBody>
      </p:sp>
      <p:sp>
        <p:nvSpPr>
          <p:cNvPr id="48132"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27243805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9 - </a:t>
            </a:r>
            <a:fld id="{863B46E0-1059-4965-9E14-539A6E23D467}" type="slidenum">
              <a:rPr lang="en-US" altLang="en-US" smtClean="0"/>
              <a:t>202</a:t>
            </a:fld>
            <a:endParaRPr lang="en-US" altLang="en-US" dirty="0"/>
          </a:p>
        </p:txBody>
      </p:sp>
      <p:sp>
        <p:nvSpPr>
          <p:cNvPr id="67587" name="Slide Image Placeholder 5"/>
          <p:cNvSpPr>
            <a:spLocks noGrp="1" noRot="1" noChangeAspect="1" noTextEdit="1"/>
          </p:cNvSpPr>
          <p:nvPr>
            <p:ph type="sldImg"/>
          </p:nvPr>
        </p:nvSpPr>
        <p:spPr>
          <a:ln/>
        </p:spPr>
      </p:sp>
      <p:sp>
        <p:nvSpPr>
          <p:cNvPr id="67588"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 </a:t>
            </a:r>
            <a:r>
              <a:rPr lang="en-US" altLang="en-US" i="1" dirty="0"/>
              <a:t>privilege</a:t>
            </a:r>
            <a:r>
              <a:rPr lang="en-US" altLang="en-US" dirty="0"/>
              <a:t> is a right to execute a particular type of SQL statement or to access another user’s object. </a:t>
            </a:r>
          </a:p>
          <a:p>
            <a:pPr lvl="1"/>
            <a:r>
              <a:rPr lang="en-US" altLang="en-US" dirty="0"/>
              <a:t>Privileges are divided into two categories:</a:t>
            </a:r>
          </a:p>
          <a:p>
            <a:pPr lvl="2"/>
            <a:r>
              <a:rPr lang="en-US" altLang="en-US" b="1" dirty="0"/>
              <a:t>System privileges:</a:t>
            </a:r>
            <a:r>
              <a:rPr lang="en-US" altLang="en-US" dirty="0"/>
              <a:t> Each system privilege allows a user to perform a particular database operation or class of database operations. For example, the privilege to create tablespaces is a system privilege. System privileges can be granted by the administrator or by someone who has been given explicit permission to administer the privilege. There are more than 170 distinct system privileges. Many system privileges contain the </a:t>
            </a:r>
            <a:r>
              <a:rPr lang="en-US" altLang="en-US" dirty="0">
                <a:latin typeface="Courier New" panose="02070309020205020404" pitchFamily="49" charset="0"/>
              </a:rPr>
              <a:t>ANY</a:t>
            </a:r>
            <a:r>
              <a:rPr lang="en-US" altLang="en-US" dirty="0"/>
              <a:t> clause.</a:t>
            </a:r>
          </a:p>
          <a:p>
            <a:pPr lvl="2"/>
            <a:r>
              <a:rPr lang="en-US" altLang="en-US" b="1" dirty="0"/>
              <a:t>Object privileges:</a:t>
            </a:r>
            <a:r>
              <a:rPr lang="en-US" altLang="en-US" dirty="0"/>
              <a:t> Object privileges allow a user to perform a particular action on a specific object, such as a table, view, sequence, procedure, function, or package. Without specific permission, users can access only their own objects. Object privileges can be granted by the owner of an object, by the administrator, or by someone who has been explicitly given permission to grant privileges on the object.</a:t>
            </a:r>
          </a:p>
        </p:txBody>
      </p:sp>
    </p:spTree>
    <p:extLst>
      <p:ext uri="{BB962C8B-B14F-4D97-AF65-F5344CB8AC3E}">
        <p14:creationId xmlns:p14="http://schemas.microsoft.com/office/powerpoint/2010/main" val="340169936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System Privileges</a:t>
            </a:r>
          </a:p>
          <a:p>
            <a:pPr lvl="1"/>
            <a:r>
              <a:rPr lang="en-US" altLang="en-US" dirty="0">
                <a:latin typeface="Arial" charset="0"/>
              </a:rPr>
              <a:t>Each system privilege allows a user to perform a particular database operation or class of database operations. System privileges can be granted by the administrator or by someone who has been given explicit permission to administer the privilege. You can administer system privileges when you create a user or at a later time. Carefully consider security requirements before granting system permissions.</a:t>
            </a:r>
          </a:p>
          <a:p>
            <a:pPr lvl="1"/>
            <a:r>
              <a:rPr lang="en-US" altLang="en-US" dirty="0">
                <a:latin typeface="Arial" charset="0"/>
              </a:rPr>
              <a:t>There are more than 170 distinct system privileges. A few are listed here:</a:t>
            </a:r>
          </a:p>
          <a:p>
            <a:pPr lvl="2"/>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SESSION</a:t>
            </a:r>
            <a:r>
              <a:rPr lang="en-US" altLang="en-US" dirty="0">
                <a:latin typeface="Arial" charset="0"/>
              </a:rPr>
              <a:t>: Enables a user to connect to a database instance</a:t>
            </a:r>
          </a:p>
          <a:p>
            <a:pPr lvl="2"/>
            <a:r>
              <a:rPr lang="en-US" altLang="en-US" dirty="0">
                <a:latin typeface="Courier New" panose="02070309020205020404" pitchFamily="49" charset="0"/>
                <a:cs typeface="Courier New" panose="02070309020205020404" pitchFamily="49" charset="0"/>
              </a:rPr>
              <a:t>DROP</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ANY</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OBJECT</a:t>
            </a:r>
            <a:r>
              <a:rPr lang="en-US" altLang="en-US" dirty="0">
                <a:latin typeface="Arial" charset="0"/>
              </a:rPr>
              <a:t> </a:t>
            </a:r>
          </a:p>
          <a:p>
            <a:pPr lvl="2"/>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TABLESPACE</a:t>
            </a:r>
          </a:p>
          <a:p>
            <a:pPr lvl="2"/>
            <a:r>
              <a:rPr lang="en-US" altLang="en-US" dirty="0">
                <a:latin typeface="Courier New" panose="02070309020205020404" pitchFamily="49" charset="0"/>
                <a:cs typeface="Courier New" panose="02070309020205020404" pitchFamily="49" charset="0"/>
              </a:rPr>
              <a:t>DROP</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TABLESPACE</a:t>
            </a:r>
          </a:p>
          <a:p>
            <a:pPr lvl="2"/>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TABLESPACE</a:t>
            </a:r>
          </a:p>
          <a:p>
            <a:pPr lvl="2"/>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LIBRARY</a:t>
            </a:r>
          </a:p>
          <a:p>
            <a:pPr lvl="2"/>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ANY</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DIRECTORY</a:t>
            </a:r>
          </a:p>
          <a:p>
            <a:pPr lvl="2"/>
            <a:r>
              <a:rPr lang="en-US" altLang="en-US" dirty="0">
                <a:latin typeface="Courier New" panose="02070309020205020404" pitchFamily="49" charset="0"/>
                <a:cs typeface="Courier New" panose="02070309020205020404" pitchFamily="49" charset="0"/>
              </a:rPr>
              <a:t>GRANT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ANY</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OBJECT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PRIVILEGE</a:t>
            </a:r>
          </a:p>
          <a:p>
            <a:pPr lvl="2"/>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DATABASE</a:t>
            </a:r>
          </a:p>
          <a:p>
            <a:pPr lvl="2"/>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SYSTEM</a:t>
            </a:r>
            <a:r>
              <a:rPr lang="en-US" altLang="en-US" dirty="0">
                <a:latin typeface="Arial" charset="0"/>
              </a:rPr>
              <a:t> </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F415A7D8-A0E5-483A-962C-A010D32E6586}" type="slidenum">
              <a:rPr lang="en-US" smtClean="0"/>
              <a:t>203</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58005435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9 - </a:t>
            </a:r>
            <a:fld id="{1E256FE2-7C9E-47D2-B3A1-312A84639905}" type="slidenum">
              <a:rPr lang="en-US" smtClean="0"/>
              <a:t>204</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Courier New" panose="02070309020205020404" pitchFamily="49" charset="0"/>
                <a:cs typeface="Courier New" panose="02070309020205020404" pitchFamily="49" charset="0"/>
              </a:rPr>
              <a:t>ANY</a:t>
            </a:r>
            <a:r>
              <a:rPr lang="en-US" b="1" dirty="0">
                <a:latin typeface="Arial" charset="0"/>
              </a:rPr>
              <a:t> Clause</a:t>
            </a:r>
          </a:p>
          <a:p>
            <a:pPr lvl="1" eaLnBrk="1" hangingPunct="1"/>
            <a:r>
              <a:rPr lang="en-US" dirty="0">
                <a:latin typeface="Arial" charset="0"/>
              </a:rPr>
              <a:t>Many system privileges contain an </a:t>
            </a:r>
            <a:r>
              <a:rPr lang="en-US" dirty="0">
                <a:latin typeface="Courier New" panose="02070309020205020404" pitchFamily="49" charset="0"/>
                <a:cs typeface="Courier New" panose="02070309020205020404" pitchFamily="49" charset="0"/>
              </a:rPr>
              <a:t>ANY</a:t>
            </a:r>
            <a:r>
              <a:rPr lang="en-US" dirty="0">
                <a:latin typeface="Arial" charset="0"/>
              </a:rPr>
              <a:t> clause, which means the privilege applies to all schemas, not just your own. For example, the </a:t>
            </a:r>
            <a:r>
              <a:rPr lang="en-US" dirty="0">
                <a:latin typeface="Courier New" panose="02070309020205020404" pitchFamily="49" charset="0"/>
                <a:cs typeface="Courier New" panose="02070309020205020404" pitchFamily="49" charset="0"/>
              </a:rPr>
              <a:t>SELECT</a:t>
            </a:r>
            <a:r>
              <a:rPr lang="en-US" dirty="0">
                <a:latin typeface="Arial" charset="0"/>
              </a:rPr>
              <a:t> </a:t>
            </a:r>
            <a:r>
              <a:rPr lang="en-US" dirty="0">
                <a:latin typeface="Courier New" panose="02070309020205020404" pitchFamily="49" charset="0"/>
                <a:cs typeface="Courier New" panose="02070309020205020404" pitchFamily="49" charset="0"/>
              </a:rPr>
              <a:t>ANY</a:t>
            </a:r>
            <a:r>
              <a:rPr lang="en-US" dirty="0">
                <a:latin typeface="Arial" charset="0"/>
              </a:rPr>
              <a:t> </a:t>
            </a:r>
            <a:r>
              <a:rPr lang="en-US" dirty="0">
                <a:latin typeface="Courier New" panose="02070309020205020404" pitchFamily="49" charset="0"/>
                <a:cs typeface="Courier New" panose="02070309020205020404" pitchFamily="49" charset="0"/>
              </a:rPr>
              <a:t>TABLE</a:t>
            </a:r>
            <a:r>
              <a:rPr lang="en-US" dirty="0">
                <a:latin typeface="Arial" charset="0"/>
              </a:rPr>
              <a:t> system privilege allows you to retrieve data from all tables and views, including those from schemas owned by other users. The </a:t>
            </a:r>
            <a:r>
              <a:rPr lang="en-US" dirty="0">
                <a:latin typeface="Courier New" panose="02070309020205020404" pitchFamily="49" charset="0"/>
                <a:cs typeface="Courier New" panose="02070309020205020404" pitchFamily="49" charset="0"/>
              </a:rPr>
              <a:t>SYS</a:t>
            </a:r>
            <a:r>
              <a:rPr lang="en-US" dirty="0">
                <a:latin typeface="Arial" charset="0"/>
              </a:rPr>
              <a:t> user and users with the </a:t>
            </a:r>
            <a:r>
              <a:rPr lang="en-US" dirty="0">
                <a:latin typeface="Courier New" panose="02070309020205020404" pitchFamily="49" charset="0"/>
                <a:cs typeface="Courier New" panose="02070309020205020404" pitchFamily="49" charset="0"/>
              </a:rPr>
              <a:t>DBA</a:t>
            </a:r>
            <a:r>
              <a:rPr lang="en-US" dirty="0">
                <a:latin typeface="Arial" charset="0"/>
              </a:rPr>
              <a:t> role are granted all the </a:t>
            </a:r>
            <a:r>
              <a:rPr lang="en-US" dirty="0">
                <a:latin typeface="Courier New" panose="02070309020205020404" pitchFamily="49" charset="0"/>
                <a:cs typeface="Courier New" panose="02070309020205020404" pitchFamily="49" charset="0"/>
              </a:rPr>
              <a:t>ANY</a:t>
            </a:r>
            <a:r>
              <a:rPr lang="en-US" dirty="0">
                <a:latin typeface="Arial" charset="0"/>
              </a:rPr>
              <a:t> privileges; therefore, they can do anything to any data object. You can control the scope of all system privileges, including those with the </a:t>
            </a:r>
            <a:r>
              <a:rPr lang="en-US" dirty="0">
                <a:latin typeface="Courier New" panose="02070309020205020404" pitchFamily="49" charset="0"/>
                <a:cs typeface="Courier New" panose="02070309020205020404" pitchFamily="49" charset="0"/>
              </a:rPr>
              <a:t>ANY</a:t>
            </a:r>
            <a:r>
              <a:rPr lang="en-US" dirty="0">
                <a:latin typeface="Arial" charset="0"/>
              </a:rPr>
              <a:t> clause, by using Oracle Database Vault.</a:t>
            </a:r>
          </a:p>
          <a:p>
            <a:pPr lvl="1" eaLnBrk="1" hangingPunct="1"/>
            <a:r>
              <a:rPr lang="en-US" b="1" dirty="0">
                <a:latin typeface="Courier New" panose="02070309020205020404" pitchFamily="49" charset="0"/>
                <a:cs typeface="Courier New" panose="02070309020205020404" pitchFamily="49" charset="0"/>
              </a:rPr>
              <a:t>ADMIN</a:t>
            </a:r>
            <a:r>
              <a:rPr lang="en-US" b="1" dirty="0">
                <a:latin typeface="Arial" charset="0"/>
              </a:rPr>
              <a:t> </a:t>
            </a:r>
            <a:r>
              <a:rPr lang="en-US" b="1" dirty="0">
                <a:latin typeface="Courier New" panose="02070309020205020404" pitchFamily="49" charset="0"/>
                <a:cs typeface="Courier New" panose="02070309020205020404" pitchFamily="49" charset="0"/>
              </a:rPr>
              <a:t>OPTION</a:t>
            </a:r>
          </a:p>
          <a:p>
            <a:pPr lvl="1" eaLnBrk="1" hangingPunct="1"/>
            <a:r>
              <a:rPr lang="en-US" dirty="0">
                <a:latin typeface="Arial" charset="0"/>
              </a:rPr>
              <a:t>If you grant a system privilege with </a:t>
            </a:r>
            <a:r>
              <a:rPr lang="en-US" dirty="0">
                <a:latin typeface="Courier New" panose="02070309020205020404" pitchFamily="49" charset="0"/>
                <a:cs typeface="Courier New" panose="02070309020205020404" pitchFamily="49" charset="0"/>
              </a:rPr>
              <a:t>ADMIN</a:t>
            </a:r>
            <a:r>
              <a:rPr lang="en-US" dirty="0">
                <a:latin typeface="Arial" charset="0"/>
              </a:rPr>
              <a:t> </a:t>
            </a:r>
            <a:r>
              <a:rPr lang="en-US" dirty="0">
                <a:latin typeface="Courier New" panose="02070309020205020404" pitchFamily="49" charset="0"/>
                <a:cs typeface="Courier New" panose="02070309020205020404" pitchFamily="49" charset="0"/>
              </a:rPr>
              <a:t>OPTION</a:t>
            </a:r>
            <a:r>
              <a:rPr lang="en-US" dirty="0">
                <a:latin typeface="Arial" charset="0"/>
              </a:rPr>
              <a:t> enabled, you enable the grantee to administer the system privilege and grant it to other users. The SQL syntax for granting system privileges is:</a:t>
            </a:r>
          </a:p>
          <a:p>
            <a:pPr lvl="1" eaLnBrk="1" hangingPunct="1"/>
            <a:r>
              <a:rPr lang="en-US" dirty="0">
                <a:latin typeface="Courier New" panose="02070309020205020404" pitchFamily="49" charset="0"/>
                <a:cs typeface="Courier New" panose="02070309020205020404" pitchFamily="49" charset="0"/>
              </a:rPr>
              <a:t>SQL&gt; GRANT &lt;system_privilege&gt; TO &lt;grantee clause&gt; [WITH ADMIN OPTION]</a:t>
            </a:r>
          </a:p>
        </p:txBody>
      </p:sp>
    </p:spTree>
    <p:extLst>
      <p:ext uri="{BB962C8B-B14F-4D97-AF65-F5344CB8AC3E}">
        <p14:creationId xmlns:p14="http://schemas.microsoft.com/office/powerpoint/2010/main" val="3169515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7"/>
          <p:cNvSpPr>
            <a:spLocks noGrp="1" noChangeArrowheads="1"/>
          </p:cNvSpPr>
          <p:nvPr>
            <p:ph type="body" idx="1"/>
          </p:nvPr>
        </p:nvSpPr>
        <p:spPr>
          <a:noFill/>
          <a:ln/>
        </p:spPr>
        <p:txBody>
          <a:bodyPr/>
          <a:lstStyle/>
          <a:p>
            <a:pPr lvl="1"/>
            <a:r>
              <a:rPr lang="en-US" dirty="0">
                <a:latin typeface="Arial" charset="0"/>
              </a:rPr>
              <a:t>There are seven special system privileges that are usually granted only to administrators. Anyone who is granted one of these privileges is referred to as a system administrative privileged user (privileged user, for short).</a:t>
            </a:r>
          </a:p>
          <a:p>
            <a:pPr lvl="1"/>
            <a:r>
              <a:rPr lang="en-US" dirty="0">
                <a:latin typeface="Arial" charset="0"/>
              </a:rPr>
              <a:t>Only users who are granted the </a:t>
            </a:r>
            <a:r>
              <a:rPr lang="en-US" dirty="0">
                <a:latin typeface="Courier New" panose="02070309020205020404" pitchFamily="49" charset="0"/>
                <a:cs typeface="Courier New" panose="02070309020205020404" pitchFamily="49" charset="0"/>
              </a:rPr>
              <a:t>SYSDBA</a:t>
            </a:r>
            <a:r>
              <a:rPr lang="en-US" dirty="0">
                <a:latin typeface="Arial" charset="0"/>
              </a:rPr>
              <a:t>, </a:t>
            </a:r>
            <a:r>
              <a:rPr lang="en-US" dirty="0">
                <a:latin typeface="Courier New" panose="02070309020205020404" pitchFamily="49" charset="0"/>
                <a:cs typeface="Courier New" panose="02070309020205020404" pitchFamily="49" charset="0"/>
              </a:rPr>
              <a:t>SYSOPER</a:t>
            </a:r>
            <a:r>
              <a:rPr lang="en-US" dirty="0">
                <a:latin typeface="Arial" charset="0"/>
              </a:rPr>
              <a:t>, </a:t>
            </a:r>
            <a:r>
              <a:rPr lang="en-US" dirty="0">
                <a:latin typeface="Courier New" panose="02070309020205020404" pitchFamily="49" charset="0"/>
                <a:cs typeface="Courier New" panose="02070309020205020404" pitchFamily="49" charset="0"/>
              </a:rPr>
              <a:t>SYSASM</a:t>
            </a:r>
            <a:r>
              <a:rPr lang="en-US" dirty="0">
                <a:latin typeface="Arial" charset="0"/>
              </a:rPr>
              <a:t>, and </a:t>
            </a:r>
            <a:r>
              <a:rPr lang="en-US" dirty="0">
                <a:latin typeface="Courier New" panose="02070309020205020404" pitchFamily="49" charset="0"/>
                <a:cs typeface="Courier New" panose="02070309020205020404" pitchFamily="49" charset="0"/>
              </a:rPr>
              <a:t>SYSRAC</a:t>
            </a:r>
            <a:r>
              <a:rPr lang="en-US" dirty="0">
                <a:latin typeface="Arial" charset="0"/>
              </a:rPr>
              <a:t> privileges are allowed to start up and shut down the Oracle database.</a:t>
            </a:r>
          </a:p>
          <a:p>
            <a:pPr lvl="1"/>
            <a:r>
              <a:rPr lang="en-US" dirty="0">
                <a:latin typeface="Arial" charset="0"/>
              </a:rPr>
              <a:t>The </a:t>
            </a:r>
            <a:r>
              <a:rPr lang="en-US" dirty="0">
                <a:latin typeface="Courier New" panose="02070309020205020404" pitchFamily="49" charset="0"/>
                <a:cs typeface="Courier New" panose="02070309020205020404" pitchFamily="49" charset="0"/>
              </a:rPr>
              <a:t>SYSBACKUP</a:t>
            </a:r>
            <a:r>
              <a:rPr lang="en-US" dirty="0">
                <a:latin typeface="Arial" charset="0"/>
              </a:rPr>
              <a:t>, </a:t>
            </a:r>
            <a:r>
              <a:rPr lang="en-US" dirty="0">
                <a:latin typeface="Courier New" panose="02070309020205020404" pitchFamily="49" charset="0"/>
                <a:cs typeface="Courier New" panose="02070309020205020404" pitchFamily="49" charset="0"/>
              </a:rPr>
              <a:t>SYSDG</a:t>
            </a:r>
            <a:r>
              <a:rPr lang="en-US" dirty="0">
                <a:latin typeface="Arial" charset="0"/>
              </a:rPr>
              <a:t>, and </a:t>
            </a:r>
            <a:r>
              <a:rPr lang="en-US" dirty="0">
                <a:latin typeface="Courier New" panose="02070309020205020404" pitchFamily="49" charset="0"/>
                <a:cs typeface="Courier New" panose="02070309020205020404" pitchFamily="49" charset="0"/>
              </a:rPr>
              <a:t>SYSKM</a:t>
            </a:r>
            <a:r>
              <a:rPr lang="en-US" dirty="0">
                <a:latin typeface="Arial" charset="0"/>
              </a:rPr>
              <a:t> privileges enable you to connect to the database even if the database is not open.</a:t>
            </a:r>
          </a:p>
          <a:p>
            <a:pPr lvl="1"/>
            <a:r>
              <a:rPr lang="en-US" dirty="0">
                <a:latin typeface="Arial" charset="0"/>
              </a:rPr>
              <a:t>The </a:t>
            </a:r>
            <a:r>
              <a:rPr lang="en-US" dirty="0">
                <a:latin typeface="Courier New" panose="02070309020205020404" pitchFamily="49" charset="0"/>
                <a:cs typeface="Courier New" panose="02070309020205020404" pitchFamily="49" charset="0"/>
              </a:rPr>
              <a:t>SELECT</a:t>
            </a:r>
            <a:r>
              <a:rPr lang="en-US" dirty="0">
                <a:latin typeface="Arial" charset="0"/>
              </a:rPr>
              <a:t> </a:t>
            </a:r>
            <a:r>
              <a:rPr lang="en-US" dirty="0">
                <a:latin typeface="Courier New" panose="02070309020205020404" pitchFamily="49" charset="0"/>
                <a:cs typeface="Courier New" panose="02070309020205020404" pitchFamily="49" charset="0"/>
              </a:rPr>
              <a:t>ANY</a:t>
            </a:r>
            <a:r>
              <a:rPr lang="en-US" dirty="0">
                <a:latin typeface="Arial" charset="0"/>
              </a:rPr>
              <a:t> </a:t>
            </a:r>
            <a:r>
              <a:rPr lang="en-US" dirty="0">
                <a:latin typeface="Courier New" panose="02070309020205020404" pitchFamily="49" charset="0"/>
                <a:cs typeface="Courier New" panose="02070309020205020404" pitchFamily="49" charset="0"/>
              </a:rPr>
              <a:t>DICTIONARY</a:t>
            </a:r>
            <a:r>
              <a:rPr lang="en-US" dirty="0">
                <a:latin typeface="Arial" charset="0"/>
              </a:rPr>
              <a:t> system privilege does not permit access to sensitive data dictionary tables, which are owned by the </a:t>
            </a:r>
            <a:r>
              <a:rPr lang="en-US" dirty="0">
                <a:latin typeface="Courier New" panose="02070309020205020404" pitchFamily="49" charset="0"/>
                <a:cs typeface="Courier New" panose="02070309020205020404" pitchFamily="49" charset="0"/>
              </a:rPr>
              <a:t>SYS</a:t>
            </a:r>
            <a:r>
              <a:rPr lang="en-US" dirty="0">
                <a:latin typeface="Arial" charset="0"/>
              </a:rPr>
              <a:t> schema.</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B60149E3-9F8D-4BBE-A394-AAF2FFAD040C}" type="slidenum">
              <a:rPr lang="en-US" smtClean="0"/>
              <a:t>205</a:t>
            </a:fld>
            <a:endParaRPr lang="en-US" dirty="0"/>
          </a:p>
        </p:txBody>
      </p:sp>
      <p:sp>
        <p:nvSpPr>
          <p:cNvPr id="48132"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34461582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4BA62650-B9C7-4FCE-BB48-C731AFCE51EA}" type="slidenum">
              <a:rPr lang="en-US" smtClean="0"/>
              <a:t>206</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47204454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b="1" dirty="0">
                <a:latin typeface="Arial" charset="0"/>
              </a:rPr>
              <a:t>Comparing Common and Local Privileges</a:t>
            </a:r>
          </a:p>
          <a:p>
            <a:pPr lvl="1"/>
            <a:r>
              <a:rPr lang="en-US" dirty="0">
                <a:latin typeface="Arial" charset="0"/>
              </a:rPr>
              <a:t>A privilege is a right to execute operations that create, modify, or delete structures in an instance or a database or a right to execute operations that manipulate users’ objects. Oracle Database has predefined system and object privileges. You do not create them. It is best to grant a privilege only to a user who requires that privilege to accomplish the necessary work. Excessive granting of unnecessary privileges can compromise security.</a:t>
            </a:r>
          </a:p>
          <a:p>
            <a:pPr lvl="1"/>
            <a:r>
              <a:rPr lang="en-US" dirty="0">
                <a:latin typeface="Arial" charset="0"/>
              </a:rPr>
              <a:t>In a multitenant environment, you can grant a privilege to a user in two ways:</a:t>
            </a:r>
          </a:p>
          <a:p>
            <a:pPr lvl="2"/>
            <a:r>
              <a:rPr lang="en-US" b="1" dirty="0">
                <a:latin typeface="Arial" charset="0"/>
              </a:rPr>
              <a:t>Commonly</a:t>
            </a:r>
            <a:r>
              <a:rPr lang="en-US" dirty="0">
                <a:latin typeface="Arial" charset="0"/>
              </a:rPr>
              <a:t>: You grant the user the privilege in all containers of a CDB. In an application container, a common privilege is granted to a grantee in the application root and application PDBs. To grant a privilege commonly, you must log in to the root container and issue the </a:t>
            </a:r>
            <a:r>
              <a:rPr lang="en-US" dirty="0">
                <a:latin typeface="Courier New" panose="02070309020205020404" pitchFamily="49" charset="0"/>
                <a:cs typeface="Courier New" panose="02070309020205020404" pitchFamily="49" charset="0"/>
              </a:rPr>
              <a:t>GRANT</a:t>
            </a:r>
            <a:r>
              <a:rPr lang="en-US" dirty="0">
                <a:latin typeface="Arial" charset="0"/>
              </a:rPr>
              <a:t> command with the </a:t>
            </a:r>
            <a:r>
              <a:rPr lang="en-US" dirty="0">
                <a:latin typeface="Courier New" panose="02070309020205020404" pitchFamily="49" charset="0"/>
                <a:cs typeface="Courier New" panose="02070309020205020404" pitchFamily="49" charset="0"/>
              </a:rPr>
              <a:t>CONTAINER=ALL</a:t>
            </a:r>
            <a:r>
              <a:rPr lang="en-US" dirty="0">
                <a:latin typeface="Arial" charset="0"/>
              </a:rPr>
              <a:t> clause. For example:</a:t>
            </a:r>
          </a:p>
          <a:p>
            <a:pPr marL="304746" lvl="2" indent="0">
              <a:buNone/>
            </a:pPr>
            <a:r>
              <a:rPr lang="en-US" dirty="0">
                <a:latin typeface="Arial" charset="0"/>
              </a:rPr>
              <a:t>	</a:t>
            </a:r>
            <a:r>
              <a:rPr lang="en-US" dirty="0">
                <a:latin typeface="Courier New" panose="02070309020205020404" pitchFamily="49" charset="0"/>
                <a:cs typeface="Courier New" panose="02070309020205020404" pitchFamily="49" charset="0"/>
              </a:rPr>
              <a:t>SQL&gt; CONNECT / AS SYSDBA</a:t>
            </a:r>
          </a:p>
          <a:p>
            <a:pPr marL="304746" lvl="2" indent="0">
              <a:buNone/>
            </a:pPr>
            <a:r>
              <a:rPr lang="en-US" dirty="0">
                <a:latin typeface="Courier New" panose="02070309020205020404" pitchFamily="49" charset="0"/>
                <a:cs typeface="Courier New" panose="02070309020205020404" pitchFamily="49" charset="0"/>
              </a:rPr>
              <a:t>	SQL&gt; GRANT create session TO c##c_admin1 CONTAINER=ALL;</a:t>
            </a:r>
          </a:p>
          <a:p>
            <a:pPr lvl="2"/>
            <a:r>
              <a:rPr lang="en-US" b="1" dirty="0">
                <a:latin typeface="Arial" charset="0"/>
              </a:rPr>
              <a:t>Locally</a:t>
            </a:r>
            <a:r>
              <a:rPr lang="en-US" dirty="0">
                <a:latin typeface="Arial" charset="0"/>
              </a:rPr>
              <a:t>: You grant the user the privilege in a single PDB only. To grant a privilege locally, log in to the PDB and issue the </a:t>
            </a:r>
            <a:r>
              <a:rPr lang="en-US" dirty="0">
                <a:latin typeface="Courier New" panose="02070309020205020404" pitchFamily="49" charset="0"/>
                <a:cs typeface="Courier New" panose="02070309020205020404" pitchFamily="49" charset="0"/>
              </a:rPr>
              <a:t>GRANT</a:t>
            </a:r>
            <a:r>
              <a:rPr lang="en-US" dirty="0">
                <a:latin typeface="Arial" charset="0"/>
              </a:rPr>
              <a:t> command. For example:</a:t>
            </a:r>
          </a:p>
          <a:p>
            <a:pPr marL="304746" lvl="2" indent="0">
              <a:buNone/>
            </a:pPr>
            <a:r>
              <a:rPr lang="en-US" dirty="0">
                <a:latin typeface="Arial" charset="0"/>
              </a:rPr>
              <a:t>	</a:t>
            </a:r>
            <a:r>
              <a:rPr lang="en-US" dirty="0">
                <a:latin typeface="Courier New" panose="02070309020205020404" pitchFamily="49" charset="0"/>
                <a:cs typeface="Courier New" panose="02070309020205020404" pitchFamily="49" charset="0"/>
              </a:rPr>
              <a:t>SQL&gt; CONNECT SYS@PDB1 AS SYSDBA</a:t>
            </a:r>
          </a:p>
          <a:p>
            <a:pPr marL="304746" lvl="2" indent="0">
              <a:buNone/>
            </a:pPr>
            <a:r>
              <a:rPr lang="en-US" dirty="0">
                <a:latin typeface="Courier New" panose="02070309020205020404" pitchFamily="49" charset="0"/>
                <a:cs typeface="Courier New" panose="02070309020205020404" pitchFamily="49" charset="0"/>
              </a:rPr>
              <a:t>	SQL&gt; GRANT logmining TO l_user1;</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70E2C771-D793-4438-8D6B-143BD69DB266}" type="slidenum">
              <a:rPr lang="en-US" smtClean="0"/>
              <a:t>207</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6283665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9 - </a:t>
            </a:r>
            <a:fld id="{BD84C38D-0F51-4620-B1B9-5A3FE0A1E7CF}" type="slidenum">
              <a:rPr lang="en-US" smtClean="0"/>
              <a:t>208</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dirty="0">
                <a:latin typeface="Arial" charset="0"/>
              </a:rPr>
              <a:t>To switch to a different container, a common user must have the </a:t>
            </a:r>
            <a:r>
              <a:rPr lang="en-US" dirty="0">
                <a:latin typeface="Courier New" panose="02070309020205020404" pitchFamily="49" charset="0"/>
                <a:cs typeface="Courier New" panose="02070309020205020404" pitchFamily="49" charset="0"/>
              </a:rPr>
              <a:t>SET</a:t>
            </a:r>
            <a:r>
              <a:rPr lang="en-US" dirty="0">
                <a:latin typeface="Arial" charset="0"/>
              </a:rPr>
              <a:t> </a:t>
            </a:r>
            <a:r>
              <a:rPr lang="en-US" dirty="0">
                <a:latin typeface="Courier New" panose="02070309020205020404" pitchFamily="49" charset="0"/>
                <a:cs typeface="Courier New" panose="02070309020205020404" pitchFamily="49" charset="0"/>
              </a:rPr>
              <a:t>CONTAINER</a:t>
            </a:r>
            <a:r>
              <a:rPr lang="en-US" dirty="0">
                <a:latin typeface="Arial" charset="0"/>
              </a:rPr>
              <a:t> privilege in the current container. Alternatively, a common user can start a new database session whose initial current container is the container the user wants, relying on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SESSION</a:t>
            </a:r>
            <a:r>
              <a:rPr lang="en-US" dirty="0">
                <a:latin typeface="Arial" charset="0"/>
              </a:rPr>
              <a:t> privilege in that PDB. Be aware that commonly granted privileges that have been made to common users may interfere with the security configured for individual PDBs.</a:t>
            </a:r>
          </a:p>
          <a:p>
            <a:pPr lvl="1" eaLnBrk="1" hangingPunct="1"/>
            <a:r>
              <a:rPr lang="en-US" dirty="0">
                <a:latin typeface="Arial" charset="0"/>
              </a:rPr>
              <a:t>The diagram in the slide illustrates the following:</a:t>
            </a:r>
          </a:p>
          <a:p>
            <a:pPr lvl="2" eaLnBrk="1" hangingPunct="1"/>
            <a:r>
              <a:rPr lang="en-US" dirty="0">
                <a:latin typeface="Arial" charset="0"/>
              </a:rPr>
              <a:t>The </a:t>
            </a:r>
            <a:r>
              <a:rPr lang="en-US" dirty="0">
                <a:latin typeface="Courier New" panose="02070309020205020404" pitchFamily="49" charset="0"/>
                <a:cs typeface="Courier New" panose="02070309020205020404" pitchFamily="49" charset="0"/>
              </a:rPr>
              <a:t>c##c_admin1</a:t>
            </a:r>
            <a:r>
              <a:rPr lang="en-US" dirty="0">
                <a:latin typeface="Arial" charset="0"/>
              </a:rPr>
              <a:t> common user is granted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SESSION</a:t>
            </a:r>
            <a:r>
              <a:rPr lang="en-US" dirty="0">
                <a:latin typeface="Arial" charset="0"/>
              </a:rPr>
              <a:t> privilege  commonly, which applies the privilege to that user in all containers. In </a:t>
            </a:r>
            <a:r>
              <a:rPr lang="en-US" dirty="0">
                <a:latin typeface="Courier New" panose="02070309020205020404" pitchFamily="49" charset="0"/>
                <a:cs typeface="Courier New" panose="02070309020205020404" pitchFamily="49" charset="0"/>
              </a:rPr>
              <a:t>PDB2</a:t>
            </a:r>
            <a:r>
              <a:rPr lang="en-US" dirty="0">
                <a:latin typeface="Arial" charset="0"/>
              </a:rPr>
              <a:t>, </a:t>
            </a:r>
            <a:r>
              <a:rPr lang="en-US" dirty="0">
                <a:latin typeface="Courier New" panose="02070309020205020404" pitchFamily="49" charset="0"/>
                <a:cs typeface="Courier New" panose="02070309020205020404" pitchFamily="49" charset="0"/>
              </a:rPr>
              <a:t>c##c_admin1</a:t>
            </a:r>
            <a:r>
              <a:rPr lang="en-US" dirty="0">
                <a:latin typeface="Arial" charset="0"/>
              </a:rPr>
              <a:t> is also granted the </a:t>
            </a:r>
            <a:r>
              <a:rPr lang="en-US" dirty="0">
                <a:latin typeface="Courier New" panose="02070309020205020404" pitchFamily="49" charset="0"/>
                <a:cs typeface="Courier New" panose="02070309020205020404" pitchFamily="49" charset="0"/>
              </a:rPr>
              <a:t>LOGMINING</a:t>
            </a:r>
            <a:r>
              <a:rPr lang="en-US" dirty="0">
                <a:latin typeface="Arial" charset="0"/>
              </a:rPr>
              <a:t> privilege locally. </a:t>
            </a:r>
            <a:r>
              <a:rPr lang="en-US" dirty="0">
                <a:latin typeface="Courier New" panose="02070309020205020404" pitchFamily="49" charset="0"/>
                <a:cs typeface="Courier New" panose="02070309020205020404" pitchFamily="49" charset="0"/>
              </a:rPr>
              <a:t>c##c_admin1</a:t>
            </a:r>
            <a:r>
              <a:rPr lang="en-US" dirty="0">
                <a:latin typeface="Arial" charset="0"/>
              </a:rPr>
              <a:t> does not have the </a:t>
            </a:r>
            <a:r>
              <a:rPr lang="en-US" dirty="0">
                <a:latin typeface="Courier New" panose="02070309020205020404" pitchFamily="49" charset="0"/>
                <a:cs typeface="Courier New" panose="02070309020205020404" pitchFamily="49" charset="0"/>
              </a:rPr>
              <a:t>LOGMINING</a:t>
            </a:r>
            <a:r>
              <a:rPr lang="en-US" dirty="0">
                <a:latin typeface="Arial" charset="0"/>
              </a:rPr>
              <a:t> privilege in any other container.</a:t>
            </a:r>
          </a:p>
          <a:p>
            <a:pPr lvl="2" eaLnBrk="1" hangingPunct="1"/>
            <a:r>
              <a:rPr lang="en-US" dirty="0">
                <a:latin typeface="Arial" charset="0"/>
              </a:rPr>
              <a:t>The local user </a:t>
            </a:r>
            <a:r>
              <a:rPr lang="en-US" dirty="0">
                <a:latin typeface="Courier New" panose="02070309020205020404" pitchFamily="49" charset="0"/>
                <a:cs typeface="Courier New" panose="02070309020205020404" pitchFamily="49" charset="0"/>
              </a:rPr>
              <a:t>l_user1</a:t>
            </a:r>
            <a:r>
              <a:rPr lang="en-US" dirty="0">
                <a:latin typeface="Arial" charset="0"/>
              </a:rPr>
              <a:t> exists in </a:t>
            </a:r>
            <a:r>
              <a:rPr lang="en-US" dirty="0">
                <a:latin typeface="Courier New" panose="02070309020205020404" pitchFamily="49" charset="0"/>
                <a:cs typeface="Courier New" panose="02070309020205020404" pitchFamily="49" charset="0"/>
              </a:rPr>
              <a:t>PDB1</a:t>
            </a:r>
            <a:r>
              <a:rPr lang="en-US" dirty="0">
                <a:latin typeface="Arial" charset="0"/>
              </a:rPr>
              <a:t> only and is granted the </a:t>
            </a:r>
            <a:r>
              <a:rPr lang="en-US" dirty="0">
                <a:latin typeface="Courier New" panose="02070309020205020404" pitchFamily="49" charset="0"/>
                <a:cs typeface="Courier New" panose="02070309020205020404" pitchFamily="49" charset="0"/>
              </a:rPr>
              <a:t>LOGMINING</a:t>
            </a:r>
            <a:r>
              <a:rPr lang="en-US" dirty="0">
                <a:latin typeface="Arial" charset="0"/>
              </a:rPr>
              <a:t> privilege. If the same user existed in another PDB (as a totally separate user), the </a:t>
            </a:r>
            <a:r>
              <a:rPr lang="en-US" dirty="0">
                <a:latin typeface="Courier New" panose="02070309020205020404" pitchFamily="49" charset="0"/>
                <a:cs typeface="Courier New" panose="02070309020205020404" pitchFamily="49" charset="0"/>
              </a:rPr>
              <a:t>LOGMINING</a:t>
            </a:r>
            <a:r>
              <a:rPr lang="en-US" dirty="0">
                <a:latin typeface="Arial" charset="0"/>
              </a:rPr>
              <a:t> privilege would not be applied.</a:t>
            </a:r>
          </a:p>
          <a:p>
            <a:pPr lvl="1" eaLnBrk="1" hangingPunct="1"/>
            <a:r>
              <a:rPr lang="en-US" b="1" dirty="0">
                <a:latin typeface="Arial" charset="0"/>
              </a:rPr>
              <a:t>Remember</a:t>
            </a:r>
          </a:p>
          <a:p>
            <a:pPr lvl="1" eaLnBrk="1" hangingPunct="1"/>
            <a:r>
              <a:rPr lang="en-US" dirty="0">
                <a:latin typeface="Arial" charset="0"/>
              </a:rPr>
              <a:t>Step 1: Create a common user when the same user has to perform the same actions in all PDBs in the CDB. Otherwise, create the user as a local user in a PDB.</a:t>
            </a:r>
          </a:p>
          <a:p>
            <a:pPr lvl="1" eaLnBrk="1" hangingPunct="1"/>
            <a:r>
              <a:rPr lang="en-US" dirty="0">
                <a:latin typeface="Arial" charset="0"/>
              </a:rPr>
              <a:t>Step 2: Ask yourself, do you want the common user who exists in each PDB to have the same privilege(s) in the PDBs?</a:t>
            </a:r>
          </a:p>
          <a:p>
            <a:pPr lvl="2" eaLnBrk="1" hangingPunct="1"/>
            <a:r>
              <a:rPr lang="en-US" dirty="0">
                <a:latin typeface="Arial" charset="0"/>
              </a:rPr>
              <a:t>If yes, then you commonly grant the privilege(s) to the common user. Connect to the CDB as a user who is privileged enough to do it and grant privilege1, privilege2, and so on to the common user by using the </a:t>
            </a:r>
            <a:r>
              <a:rPr lang="en-US" dirty="0">
                <a:latin typeface="Courier New" panose="02070309020205020404" pitchFamily="49" charset="0"/>
                <a:cs typeface="Courier New" panose="02070309020205020404" pitchFamily="49" charset="0"/>
              </a:rPr>
              <a:t>CONTAINER=ALL</a:t>
            </a:r>
            <a:r>
              <a:rPr lang="en-US" dirty="0">
                <a:latin typeface="Arial" charset="0"/>
              </a:rPr>
              <a:t> clause.</a:t>
            </a:r>
          </a:p>
          <a:p>
            <a:pPr lvl="2" eaLnBrk="1" hangingPunct="1"/>
            <a:r>
              <a:rPr lang="en-US" dirty="0">
                <a:latin typeface="Arial" charset="0"/>
              </a:rPr>
              <a:t>If no, then you locally grant the privilege(s) to the common user. Connect to the PDB as a user who is privileged enough to do it and grant privilege1, privilege2, and so on to the common user.</a:t>
            </a:r>
          </a:p>
          <a:p>
            <a:pPr lvl="1" eaLnBrk="1" hangingPunct="1"/>
            <a:endParaRPr lang="en-US" dirty="0">
              <a:latin typeface="Arial" charset="0"/>
            </a:endParaRPr>
          </a:p>
          <a:p>
            <a:endParaRPr lang="en-US" dirty="0"/>
          </a:p>
        </p:txBody>
      </p:sp>
    </p:spTree>
    <p:extLst>
      <p:ext uri="{BB962C8B-B14F-4D97-AF65-F5344CB8AC3E}">
        <p14:creationId xmlns:p14="http://schemas.microsoft.com/office/powerpoint/2010/main" val="163365827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System privileges that have been granted directly with a </a:t>
            </a:r>
            <a:r>
              <a:rPr lang="en-US" dirty="0">
                <a:latin typeface="Courier New" panose="02070309020205020404" pitchFamily="49" charset="0"/>
                <a:cs typeface="Courier New" panose="02070309020205020404" pitchFamily="49" charset="0"/>
              </a:rPr>
              <a:t>GRANT</a:t>
            </a:r>
            <a:r>
              <a:rPr lang="en-US" dirty="0">
                <a:latin typeface="Arial" charset="0"/>
              </a:rPr>
              <a:t> command can be revoked by using the </a:t>
            </a:r>
            <a:r>
              <a:rPr lang="en-US" dirty="0">
                <a:latin typeface="Courier New" panose="02070309020205020404" pitchFamily="49" charset="0"/>
                <a:cs typeface="Courier New" panose="02070309020205020404" pitchFamily="49" charset="0"/>
              </a:rPr>
              <a:t>REVOKE</a:t>
            </a:r>
            <a:r>
              <a:rPr lang="en-US" dirty="0">
                <a:latin typeface="Arial" charset="0"/>
              </a:rPr>
              <a:t> command in SQL*Plus. Users with the </a:t>
            </a:r>
            <a:r>
              <a:rPr lang="en-US" dirty="0">
                <a:latin typeface="Courier New" panose="02070309020205020404" pitchFamily="49" charset="0"/>
                <a:cs typeface="Courier New" panose="02070309020205020404" pitchFamily="49" charset="0"/>
              </a:rPr>
              <a:t>ADMIN</a:t>
            </a:r>
            <a:r>
              <a:rPr lang="en-US" dirty="0">
                <a:latin typeface="Arial" charset="0"/>
              </a:rPr>
              <a:t> </a:t>
            </a:r>
            <a:r>
              <a:rPr lang="en-US" dirty="0">
                <a:latin typeface="Courier New" panose="02070309020205020404" pitchFamily="49" charset="0"/>
                <a:cs typeface="Courier New" panose="02070309020205020404" pitchFamily="49" charset="0"/>
              </a:rPr>
              <a:t>OPTION</a:t>
            </a:r>
            <a:r>
              <a:rPr lang="en-US" dirty="0">
                <a:latin typeface="Arial" charset="0"/>
              </a:rPr>
              <a:t> for a system privilege can revoke the privilege from any other database user. The revoker does not have to be the same user who originally granted the privilege.</a:t>
            </a:r>
          </a:p>
          <a:p>
            <a:pPr lvl="1"/>
            <a:r>
              <a:rPr lang="en-US" dirty="0">
                <a:latin typeface="Arial" charset="0"/>
              </a:rPr>
              <a:t>There are no cascading effects when a system privilege is revoked, regardless of whether it is given the </a:t>
            </a:r>
            <a:r>
              <a:rPr lang="en-US" dirty="0">
                <a:latin typeface="Courier New" panose="02070309020205020404" pitchFamily="49" charset="0"/>
                <a:cs typeface="Courier New" panose="02070309020205020404" pitchFamily="49" charset="0"/>
              </a:rPr>
              <a:t>ADMIN</a:t>
            </a:r>
            <a:r>
              <a:rPr lang="en-US" dirty="0">
                <a:latin typeface="Arial" charset="0"/>
              </a:rPr>
              <a:t> </a:t>
            </a:r>
            <a:r>
              <a:rPr lang="en-US" dirty="0">
                <a:latin typeface="Courier New" panose="02070309020205020404" pitchFamily="49" charset="0"/>
                <a:cs typeface="Courier New" panose="02070309020205020404" pitchFamily="49" charset="0"/>
              </a:rPr>
              <a:t>OPTION</a:t>
            </a:r>
            <a:r>
              <a:rPr lang="en-US" dirty="0">
                <a:latin typeface="Arial" charset="0"/>
              </a:rPr>
              <a:t>.</a:t>
            </a:r>
          </a:p>
          <a:p>
            <a:pPr lvl="1"/>
            <a:r>
              <a:rPr lang="en-US" dirty="0">
                <a:latin typeface="Arial" charset="0"/>
              </a:rPr>
              <a:t>The SQL syntax for revoking system privileges is:</a:t>
            </a:r>
          </a:p>
          <a:p>
            <a:pPr lvl="1"/>
            <a:r>
              <a:rPr lang="en-US" dirty="0">
                <a:latin typeface="Courier New" panose="02070309020205020404" pitchFamily="49" charset="0"/>
                <a:cs typeface="Courier New" panose="02070309020205020404" pitchFamily="49" charset="0"/>
              </a:rPr>
              <a:t>SQL&gt; REVOKE &lt;system_privilege&gt; FROM &lt;grantee clause&gt;</a:t>
            </a:r>
          </a:p>
          <a:p>
            <a:pPr lvl="1"/>
            <a:r>
              <a:rPr lang="en-US" dirty="0">
                <a:latin typeface="Arial" charset="0"/>
              </a:rPr>
              <a:t>The diagram in the slide illustrates the following events:</a:t>
            </a:r>
          </a:p>
          <a:p>
            <a:pPr lvl="2">
              <a:buFont typeface="+mj-lt"/>
              <a:buAutoNum type="arabicPeriod"/>
            </a:pPr>
            <a:r>
              <a:rPr lang="en-US" dirty="0">
                <a:latin typeface="Arial" charset="0"/>
              </a:rPr>
              <a:t>The DBA grants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TABLE</a:t>
            </a:r>
            <a:r>
              <a:rPr lang="en-US" dirty="0">
                <a:latin typeface="Arial" charset="0"/>
              </a:rPr>
              <a:t> system privilege to the user Joe with </a:t>
            </a:r>
            <a:r>
              <a:rPr lang="en-US" dirty="0">
                <a:latin typeface="Courier New" panose="02070309020205020404" pitchFamily="49" charset="0"/>
                <a:cs typeface="Courier New" panose="02070309020205020404" pitchFamily="49" charset="0"/>
              </a:rPr>
              <a:t>ADMIN</a:t>
            </a:r>
            <a:r>
              <a:rPr lang="en-US" dirty="0">
                <a:latin typeface="Arial" charset="0"/>
              </a:rPr>
              <a:t> </a:t>
            </a:r>
            <a:r>
              <a:rPr lang="en-US" dirty="0">
                <a:latin typeface="Courier New" panose="02070309020205020404" pitchFamily="49" charset="0"/>
                <a:cs typeface="Courier New" panose="02070309020205020404" pitchFamily="49" charset="0"/>
              </a:rPr>
              <a:t>OPTION</a:t>
            </a:r>
            <a:r>
              <a:rPr lang="en-US" dirty="0">
                <a:latin typeface="Arial" charset="0"/>
              </a:rPr>
              <a:t>.</a:t>
            </a:r>
          </a:p>
          <a:p>
            <a:pPr lvl="2">
              <a:buFont typeface="+mj-lt"/>
              <a:buAutoNum type="arabicPeriod"/>
            </a:pPr>
            <a:r>
              <a:rPr lang="en-US" dirty="0">
                <a:latin typeface="Arial" charset="0"/>
              </a:rPr>
              <a:t>Joe creates a table.</a:t>
            </a:r>
          </a:p>
          <a:p>
            <a:pPr lvl="2">
              <a:buFont typeface="+mj-lt"/>
              <a:buAutoNum type="arabicPeriod"/>
            </a:pPr>
            <a:r>
              <a:rPr lang="en-US" dirty="0">
                <a:latin typeface="Arial" charset="0"/>
              </a:rPr>
              <a:t>Joe grants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TABLE</a:t>
            </a:r>
            <a:r>
              <a:rPr lang="en-US" dirty="0">
                <a:latin typeface="Arial" charset="0"/>
              </a:rPr>
              <a:t> system privilege to the user Emily.</a:t>
            </a:r>
          </a:p>
          <a:p>
            <a:pPr lvl="2">
              <a:buFont typeface="+mj-lt"/>
              <a:buAutoNum type="arabicPeriod"/>
            </a:pPr>
            <a:r>
              <a:rPr lang="en-US" dirty="0">
                <a:latin typeface="Arial" charset="0"/>
              </a:rPr>
              <a:t>Emily creates a table.</a:t>
            </a:r>
          </a:p>
          <a:p>
            <a:pPr lvl="2">
              <a:buFont typeface="+mj-lt"/>
              <a:buAutoNum type="arabicPeriod"/>
            </a:pPr>
            <a:r>
              <a:rPr lang="en-US" dirty="0">
                <a:latin typeface="Arial" charset="0"/>
              </a:rPr>
              <a:t>The DBA revokes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TABLE</a:t>
            </a:r>
            <a:r>
              <a:rPr lang="en-US" dirty="0">
                <a:latin typeface="Arial" charset="0"/>
              </a:rPr>
              <a:t> system privilege from Joe.</a:t>
            </a:r>
          </a:p>
          <a:p>
            <a:pPr lvl="2">
              <a:buFont typeface="+mj-lt"/>
              <a:buAutoNum type="arabicPeriod"/>
            </a:pPr>
            <a:r>
              <a:rPr lang="en-US" dirty="0">
                <a:latin typeface="Arial" charset="0"/>
              </a:rPr>
              <a:t>The result is that Joe’s table still exists and he can still access it, but he can't create new tables. Emily’s table still exists, and she still has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TABLE</a:t>
            </a:r>
            <a:r>
              <a:rPr lang="en-US" dirty="0">
                <a:latin typeface="Arial" charset="0"/>
              </a:rPr>
              <a:t> system privilege.</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5F1CEDC0-0AF2-4737-89C0-69A240E9430D}" type="slidenum">
              <a:rPr lang="en-US" smtClean="0"/>
              <a:t>209</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302439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5"/>
          <p:cNvSpPr>
            <a:spLocks noGrp="1" noRot="1" noChangeAspect="1" noTextEdit="1"/>
          </p:cNvSpPr>
          <p:nvPr>
            <p:ph type="sldImg"/>
          </p:nvPr>
        </p:nvSpPr>
        <p:spPr>
          <a:ln/>
        </p:spPr>
      </p:sp>
      <p:sp>
        <p:nvSpPr>
          <p:cNvPr id="16387"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 name="Footer Placeholder 9"/>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1 - </a:t>
            </a:r>
            <a:fld id="{D83B264E-2C0F-4813-B7E8-440830D10118}" type="slidenum">
              <a:rPr lang="en-US" altLang="en-US" smtClean="0"/>
              <a:t>21</a:t>
            </a:fld>
            <a:endParaRPr lang="en-US" altLang="en-US" dirty="0"/>
          </a:p>
        </p:txBody>
      </p:sp>
    </p:spTree>
    <p:extLst>
      <p:ext uri="{BB962C8B-B14F-4D97-AF65-F5344CB8AC3E}">
        <p14:creationId xmlns:p14="http://schemas.microsoft.com/office/powerpoint/2010/main" val="2351466256"/>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Cascading effects can be observed when revoking a system privilege that is related to a data manipulation language (DML) operation. For example, if the </a:t>
            </a:r>
            <a:r>
              <a:rPr lang="en-US" dirty="0">
                <a:latin typeface="Courier New" panose="02070309020205020404" pitchFamily="49" charset="0"/>
                <a:cs typeface="Courier New" panose="02070309020205020404" pitchFamily="49" charset="0"/>
              </a:rPr>
              <a:t>SELECT</a:t>
            </a:r>
            <a:r>
              <a:rPr lang="en-US" dirty="0">
                <a:latin typeface="Arial" charset="0"/>
              </a:rPr>
              <a:t> </a:t>
            </a:r>
            <a:r>
              <a:rPr lang="en-US" dirty="0">
                <a:latin typeface="Courier New" panose="02070309020205020404" pitchFamily="49" charset="0"/>
                <a:cs typeface="Courier New" panose="02070309020205020404" pitchFamily="49" charset="0"/>
              </a:rPr>
              <a:t>ANY</a:t>
            </a:r>
            <a:r>
              <a:rPr lang="en-US" dirty="0">
                <a:latin typeface="Arial" charset="0"/>
              </a:rPr>
              <a:t> </a:t>
            </a:r>
            <a:r>
              <a:rPr lang="en-US" dirty="0">
                <a:latin typeface="Courier New" panose="02070309020205020404" pitchFamily="49" charset="0"/>
                <a:cs typeface="Courier New" panose="02070309020205020404" pitchFamily="49" charset="0"/>
              </a:rPr>
              <a:t>TABLE</a:t>
            </a:r>
            <a:r>
              <a:rPr lang="en-US" dirty="0">
                <a:latin typeface="Arial" charset="0"/>
              </a:rPr>
              <a:t> privilege is granted to a user, and if that user has created procedures that use the table, all procedures that are contained in the user’s schema must be recompiled before they can be used again.</a:t>
            </a:r>
          </a:p>
          <a:p>
            <a:pPr lvl="1"/>
            <a:r>
              <a:rPr lang="en-US" dirty="0">
                <a:latin typeface="Arial" charset="0"/>
              </a:rPr>
              <a:t>Revoking object privileges also cascades when given with </a:t>
            </a:r>
            <a:r>
              <a:rPr lang="en-US" dirty="0">
                <a:latin typeface="Courier New" panose="02070309020205020404" pitchFamily="49" charset="0"/>
                <a:cs typeface="Courier New" panose="02070309020205020404" pitchFamily="49" charset="0"/>
              </a:rPr>
              <a:t>GRANT</a:t>
            </a:r>
            <a:r>
              <a:rPr lang="en-US" dirty="0">
                <a:latin typeface="Arial" charset="0"/>
              </a:rPr>
              <a:t> </a:t>
            </a:r>
            <a:r>
              <a:rPr lang="en-US" dirty="0">
                <a:latin typeface="Courier New" panose="02070309020205020404" pitchFamily="49" charset="0"/>
                <a:cs typeface="Courier New" panose="02070309020205020404" pitchFamily="49" charset="0"/>
              </a:rPr>
              <a:t>OPTION</a:t>
            </a:r>
            <a:r>
              <a:rPr lang="en-US" dirty="0">
                <a:latin typeface="Arial" charset="0"/>
              </a:rPr>
              <a:t>. As a user, you can revoke only those privileges that you have granted. For example, Bob cannot revoke the object privilege that Joe granted to Emily. Only the grantee or a user with the privilege called </a:t>
            </a:r>
            <a:r>
              <a:rPr lang="en-US" dirty="0">
                <a:latin typeface="Courier New" panose="02070309020205020404" pitchFamily="49" charset="0"/>
                <a:cs typeface="Courier New" panose="02070309020205020404" pitchFamily="49" charset="0"/>
              </a:rPr>
              <a:t>GRANT</a:t>
            </a:r>
            <a:r>
              <a:rPr lang="en-US" dirty="0">
                <a:latin typeface="Arial" charset="0"/>
              </a:rPr>
              <a:t> </a:t>
            </a:r>
            <a:r>
              <a:rPr lang="en-US" dirty="0">
                <a:latin typeface="Courier New" panose="02070309020205020404" pitchFamily="49" charset="0"/>
                <a:cs typeface="Courier New" panose="02070309020205020404" pitchFamily="49" charset="0"/>
              </a:rPr>
              <a:t>ANY</a:t>
            </a:r>
            <a:r>
              <a:rPr lang="en-US" dirty="0">
                <a:latin typeface="Arial" charset="0"/>
              </a:rPr>
              <a:t> </a:t>
            </a:r>
            <a:r>
              <a:rPr lang="en-US" dirty="0">
                <a:latin typeface="Courier New" panose="02070309020205020404" pitchFamily="49" charset="0"/>
                <a:cs typeface="Courier New" panose="02070309020205020404" pitchFamily="49" charset="0"/>
              </a:rPr>
              <a:t>OBJECT</a:t>
            </a:r>
            <a:r>
              <a:rPr lang="en-US" dirty="0">
                <a:latin typeface="Arial" charset="0"/>
              </a:rPr>
              <a:t> </a:t>
            </a:r>
            <a:r>
              <a:rPr lang="en-US" dirty="0">
                <a:latin typeface="Courier New" panose="02070309020205020404" pitchFamily="49" charset="0"/>
                <a:cs typeface="Courier New" panose="02070309020205020404" pitchFamily="49" charset="0"/>
              </a:rPr>
              <a:t>PRIVILEGE</a:t>
            </a:r>
            <a:r>
              <a:rPr lang="en-US" dirty="0">
                <a:latin typeface="Arial" charset="0"/>
              </a:rPr>
              <a:t> can revoke object privileges.</a:t>
            </a:r>
          </a:p>
          <a:p>
            <a:pPr lvl="1"/>
            <a:r>
              <a:rPr lang="en-US" dirty="0">
                <a:latin typeface="Arial" charset="0"/>
              </a:rPr>
              <a:t>The diagram in the slide illustrates object privileges being revoked. Assume that the following events occur:</a:t>
            </a:r>
          </a:p>
          <a:p>
            <a:pPr marL="593725" lvl="1" indent="-304800">
              <a:buFont typeface="+mj-lt"/>
              <a:buAutoNum type="arabicPeriod"/>
            </a:pPr>
            <a:r>
              <a:rPr lang="en-US" dirty="0">
                <a:latin typeface="Arial" charset="0"/>
              </a:rPr>
              <a:t>A DBA grants Joe the </a:t>
            </a:r>
            <a:r>
              <a:rPr lang="en-US" dirty="0">
                <a:latin typeface="Courier New" panose="02070309020205020404" pitchFamily="49" charset="0"/>
                <a:cs typeface="Courier New" panose="02070309020205020404" pitchFamily="49" charset="0"/>
              </a:rPr>
              <a:t>SELECT</a:t>
            </a:r>
            <a:r>
              <a:rPr lang="en-US" dirty="0">
                <a:latin typeface="Arial" charset="0"/>
              </a:rPr>
              <a:t> object privilege on the </a:t>
            </a:r>
            <a:r>
              <a:rPr lang="en-US" dirty="0">
                <a:latin typeface="Courier New" panose="02070309020205020404" pitchFamily="49" charset="0"/>
                <a:cs typeface="Courier New" panose="02070309020205020404" pitchFamily="49" charset="0"/>
              </a:rPr>
              <a:t>EMPLOYEES</a:t>
            </a:r>
            <a:r>
              <a:rPr lang="en-US" dirty="0">
                <a:latin typeface="Arial" charset="0"/>
              </a:rPr>
              <a:t> table with the </a:t>
            </a:r>
            <a:r>
              <a:rPr lang="en-US" dirty="0">
                <a:latin typeface="Courier New" panose="02070309020205020404" pitchFamily="49" charset="0"/>
                <a:cs typeface="Courier New" panose="02070309020205020404" pitchFamily="49" charset="0"/>
              </a:rPr>
              <a:t>GRANT</a:t>
            </a:r>
            <a:r>
              <a:rPr lang="en-US" dirty="0">
                <a:latin typeface="Arial" charset="0"/>
              </a:rPr>
              <a:t> </a:t>
            </a:r>
            <a:r>
              <a:rPr lang="en-US" dirty="0">
                <a:latin typeface="Courier New" panose="02070309020205020404" pitchFamily="49" charset="0"/>
                <a:cs typeface="Courier New" panose="02070309020205020404" pitchFamily="49" charset="0"/>
              </a:rPr>
              <a:t>OPTION</a:t>
            </a:r>
            <a:r>
              <a:rPr lang="en-US" dirty="0">
                <a:latin typeface="Arial" charset="0"/>
              </a:rPr>
              <a:t>.</a:t>
            </a:r>
          </a:p>
          <a:p>
            <a:pPr marL="593725" lvl="1" indent="-304800">
              <a:buFont typeface="+mj-lt"/>
              <a:buAutoNum type="arabicPeriod"/>
            </a:pPr>
            <a:r>
              <a:rPr lang="en-US" dirty="0">
                <a:latin typeface="Arial" charset="0"/>
              </a:rPr>
              <a:t>Joe grants the </a:t>
            </a:r>
            <a:r>
              <a:rPr lang="en-US" dirty="0">
                <a:latin typeface="Courier New" panose="02070309020205020404" pitchFamily="49" charset="0"/>
                <a:cs typeface="Courier New" panose="02070309020205020404" pitchFamily="49" charset="0"/>
              </a:rPr>
              <a:t>SELECT</a:t>
            </a:r>
            <a:r>
              <a:rPr lang="en-US" dirty="0">
                <a:latin typeface="Arial" charset="0"/>
              </a:rPr>
              <a:t> privilege on the </a:t>
            </a:r>
            <a:r>
              <a:rPr lang="en-US" dirty="0">
                <a:latin typeface="Courier New" panose="02070309020205020404" pitchFamily="49" charset="0"/>
                <a:cs typeface="Courier New" panose="02070309020205020404" pitchFamily="49" charset="0"/>
              </a:rPr>
              <a:t>EMPLOYEES</a:t>
            </a:r>
            <a:r>
              <a:rPr lang="en-US" dirty="0">
                <a:latin typeface="Arial" charset="0"/>
              </a:rPr>
              <a:t> table to Emily.</a:t>
            </a:r>
          </a:p>
          <a:p>
            <a:pPr marL="593725" lvl="1" indent="-304800">
              <a:buFont typeface="+mj-lt"/>
              <a:buAutoNum type="arabicPeriod"/>
            </a:pPr>
            <a:r>
              <a:rPr lang="en-US" dirty="0">
                <a:latin typeface="Arial" charset="0"/>
              </a:rPr>
              <a:t>The DBA revokes the </a:t>
            </a:r>
            <a:r>
              <a:rPr lang="en-US" dirty="0">
                <a:latin typeface="Courier New" panose="02070309020205020404" pitchFamily="49" charset="0"/>
                <a:cs typeface="Courier New" panose="02070309020205020404" pitchFamily="49" charset="0"/>
              </a:rPr>
              <a:t>SELECT</a:t>
            </a:r>
            <a:r>
              <a:rPr lang="en-US" dirty="0">
                <a:latin typeface="Arial" charset="0"/>
              </a:rPr>
              <a:t> privilege from Joe.</a:t>
            </a:r>
          </a:p>
          <a:p>
            <a:pPr marL="593725" lvl="1" indent="-304800">
              <a:buFont typeface="+mj-lt"/>
              <a:buAutoNum type="arabicPeriod"/>
            </a:pPr>
            <a:r>
              <a:rPr lang="en-US" dirty="0">
                <a:latin typeface="Arial" charset="0"/>
              </a:rPr>
              <a:t>The result is that the revoke takes away Joe's ability to access the </a:t>
            </a:r>
            <a:r>
              <a:rPr lang="en-US" dirty="0">
                <a:latin typeface="Courier New" panose="02070309020205020404" pitchFamily="49" charset="0"/>
                <a:cs typeface="Courier New" panose="02070309020205020404" pitchFamily="49" charset="0"/>
              </a:rPr>
              <a:t>EMPLOYEES</a:t>
            </a:r>
            <a:r>
              <a:rPr lang="en-US" dirty="0">
                <a:latin typeface="Arial" charset="0"/>
              </a:rPr>
              <a:t> table, and the revoke is cascaded to Emily as well.</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0E4DBE55-0BB0-4337-A0A4-4C8C9BEB6DDD}" type="slidenum">
              <a:rPr lang="en-US" smtClean="0"/>
              <a:t>210</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62010890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9 - </a:t>
            </a:r>
            <a:fld id="{77469224-9598-489E-881D-E504AD2751C0}" type="slidenum">
              <a:rPr lang="en-US" altLang="en-US" smtClean="0"/>
              <a:t>211</a:t>
            </a:fld>
            <a:endParaRPr lang="en-US" altLang="en-US" dirty="0"/>
          </a:p>
        </p:txBody>
      </p:sp>
      <p:sp>
        <p:nvSpPr>
          <p:cNvPr id="74755" name="Slide Image Placeholder 5"/>
          <p:cNvSpPr>
            <a:spLocks noGrp="1" noRot="1" noChangeAspect="1" noTextEdit="1"/>
          </p:cNvSpPr>
          <p:nvPr>
            <p:ph type="sldImg"/>
          </p:nvPr>
        </p:nvSpPr>
        <p:spPr>
          <a:ln/>
        </p:spPr>
      </p:sp>
      <p:sp>
        <p:nvSpPr>
          <p:cNvPr id="74756"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5000"/>
              </a:spcBef>
            </a:pPr>
            <a:r>
              <a:rPr lang="en-US" altLang="en-US" dirty="0"/>
              <a:t>A role is a named group of related privileges that are granted to users or to other roles.</a:t>
            </a:r>
          </a:p>
          <a:p>
            <a:pPr lvl="1">
              <a:spcBef>
                <a:spcPct val="25000"/>
              </a:spcBef>
            </a:pPr>
            <a:r>
              <a:rPr lang="en-US" altLang="en-US" dirty="0"/>
              <a:t>You can use roles to administer database privileges. You can add privileges to a role and grant the role to a user. The user can then enable the role and exercise the privileges granted by the role. A role contains all privileges that are granted to that role and all privileges of other roles that are granted to it.</a:t>
            </a:r>
          </a:p>
          <a:p>
            <a:pPr lvl="1">
              <a:spcBef>
                <a:spcPct val="25000"/>
              </a:spcBef>
            </a:pPr>
            <a:r>
              <a:rPr lang="en-US" altLang="en-US" dirty="0"/>
              <a:t>Roles provide the following benefits with respect to managing privileges:</a:t>
            </a:r>
          </a:p>
          <a:p>
            <a:pPr lvl="2">
              <a:spcBef>
                <a:spcPct val="25000"/>
              </a:spcBef>
            </a:pPr>
            <a:r>
              <a:rPr lang="en-US" altLang="en-US" b="1" dirty="0"/>
              <a:t>Easier privilege management: </a:t>
            </a:r>
            <a:r>
              <a:rPr lang="en-US" altLang="en-US" dirty="0"/>
              <a:t>Use roles to simplify privilege management. Rather than granting the same set of privileges to several users, you can grant the privileges to a role and then grant that role to each user. </a:t>
            </a:r>
          </a:p>
          <a:p>
            <a:pPr lvl="2"/>
            <a:r>
              <a:rPr lang="en-US" altLang="en-US" b="1" dirty="0"/>
              <a:t>Dynamic privilege management: </a:t>
            </a:r>
            <a:r>
              <a:rPr lang="en-US" altLang="en-US" dirty="0"/>
              <a:t>If the privileges associated with a role are modified, all users who are granted the role acquire the modified privileges automatically and immediately.</a:t>
            </a:r>
          </a:p>
          <a:p>
            <a:pPr lvl="2"/>
            <a:r>
              <a:rPr lang="en-US" altLang="en-US" b="1" dirty="0"/>
              <a:t>Selective availability of privileges: </a:t>
            </a:r>
            <a:r>
              <a:rPr lang="en-US" altLang="en-US" dirty="0"/>
              <a:t>Roles can be enabled and disabled to turn privileges on and off temporarily. This allows the privileges of the user to be controlled in a given situation.</a:t>
            </a:r>
          </a:p>
        </p:txBody>
      </p:sp>
    </p:spTree>
    <p:extLst>
      <p:ext uri="{BB962C8B-B14F-4D97-AF65-F5344CB8AC3E}">
        <p14:creationId xmlns:p14="http://schemas.microsoft.com/office/powerpoint/2010/main" val="355988180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9 - </a:t>
            </a:r>
            <a:fld id="{79C69475-0EC9-474D-A267-588401881E24}" type="slidenum">
              <a:rPr lang="en-US" altLang="en-US" smtClean="0"/>
              <a:t>212</a:t>
            </a:fld>
            <a:endParaRPr lang="en-US" altLang="en-US" dirty="0"/>
          </a:p>
        </p:txBody>
      </p:sp>
      <p:sp>
        <p:nvSpPr>
          <p:cNvPr id="75779" name="Slide Image Placeholder 5"/>
          <p:cNvSpPr>
            <a:spLocks noGrp="1" noRot="1" noChangeAspect="1" noTextEdit="1"/>
          </p:cNvSpPr>
          <p:nvPr>
            <p:ph type="sldImg"/>
          </p:nvPr>
        </p:nvSpPr>
        <p:spPr>
          <a:ln/>
        </p:spPr>
      </p:sp>
      <p:sp>
        <p:nvSpPr>
          <p:cNvPr id="75780"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In most systems, it is time-consuming and error-prone to grant necessary privileges to each user individually. Oracle software provides for easy and controlled privilege management through roles. Roles are named groups of related privileges that are granted to users or to other roles. Roles are designed to ease the administration of privileges in the database and, therefore, improve security.</a:t>
            </a:r>
          </a:p>
          <a:p>
            <a:pPr lvl="1"/>
            <a:r>
              <a:rPr lang="en-US" altLang="en-US" b="1" dirty="0"/>
              <a:t>Role Characteristics</a:t>
            </a:r>
            <a:endParaRPr lang="en-US" altLang="en-US" dirty="0"/>
          </a:p>
          <a:p>
            <a:pPr lvl="2"/>
            <a:r>
              <a:rPr lang="en-US" altLang="en-US" dirty="0"/>
              <a:t>Privileges are granted to and revoked from roles as though the role were a user.</a:t>
            </a:r>
          </a:p>
          <a:p>
            <a:pPr lvl="2"/>
            <a:r>
              <a:rPr lang="en-US" altLang="en-US" dirty="0"/>
              <a:t>Roles are granted to and revoked from users or other roles as though they were system privileges.</a:t>
            </a:r>
          </a:p>
          <a:p>
            <a:pPr lvl="2"/>
            <a:r>
              <a:rPr lang="en-US" altLang="en-US" dirty="0"/>
              <a:t>A role can consist of both system and object privileges.</a:t>
            </a:r>
          </a:p>
          <a:p>
            <a:pPr lvl="2"/>
            <a:r>
              <a:rPr lang="en-US" altLang="en-US" dirty="0"/>
              <a:t>A role can be enabled or disabled for each user who is granted the role.</a:t>
            </a:r>
          </a:p>
          <a:p>
            <a:pPr lvl="2"/>
            <a:r>
              <a:rPr lang="en-US" altLang="en-US" dirty="0"/>
              <a:t>A role can require a password to be enabled.</a:t>
            </a:r>
          </a:p>
          <a:p>
            <a:pPr lvl="2"/>
            <a:r>
              <a:rPr lang="en-US" altLang="en-US" dirty="0"/>
              <a:t>Roles are not owned by anyone, and they are not in any schema.</a:t>
            </a:r>
          </a:p>
          <a:p>
            <a:pPr lvl="1"/>
            <a:r>
              <a:rPr lang="en-US" altLang="en-US" dirty="0"/>
              <a:t>In the example in the slide, the </a:t>
            </a:r>
            <a:r>
              <a:rPr lang="en-US" altLang="en-US" dirty="0">
                <a:latin typeface="Courier New" panose="02070309020205020404" pitchFamily="49" charset="0"/>
              </a:rPr>
              <a:t>SELECT</a:t>
            </a:r>
            <a:r>
              <a:rPr lang="en-US" altLang="en-US" dirty="0"/>
              <a:t> and </a:t>
            </a:r>
            <a:r>
              <a:rPr lang="en-US" altLang="en-US" dirty="0">
                <a:latin typeface="Courier New" panose="02070309020205020404" pitchFamily="49" charset="0"/>
              </a:rPr>
              <a:t>UPDATE</a:t>
            </a:r>
            <a:r>
              <a:rPr lang="en-US" altLang="en-US" dirty="0"/>
              <a:t> privileges on the </a:t>
            </a:r>
            <a:r>
              <a:rPr lang="en-US" altLang="en-US" dirty="0">
                <a:latin typeface="Courier New" panose="02070309020205020404" pitchFamily="49" charset="0"/>
              </a:rPr>
              <a:t>employees</a:t>
            </a:r>
            <a:r>
              <a:rPr lang="en-US" altLang="en-US" dirty="0"/>
              <a:t> table </a:t>
            </a:r>
            <a:r>
              <a:rPr lang="en-US" altLang="en-US" i="1" dirty="0"/>
              <a:t>and</a:t>
            </a:r>
            <a:r>
              <a:rPr lang="en-US" altLang="en-US" dirty="0"/>
              <a:t> the </a:t>
            </a:r>
            <a:r>
              <a:rPr lang="en-US" altLang="en-US" dirty="0">
                <a:latin typeface="Courier New" panose="02070309020205020404" pitchFamily="49" charset="0"/>
              </a:rPr>
              <a:t>CREATE</a:t>
            </a:r>
            <a:r>
              <a:rPr lang="en-US" altLang="en-US" dirty="0"/>
              <a:t> </a:t>
            </a:r>
            <a:r>
              <a:rPr lang="en-US" altLang="en-US" dirty="0">
                <a:latin typeface="Courier New" panose="02070309020205020404" pitchFamily="49" charset="0"/>
              </a:rPr>
              <a:t>JOB</a:t>
            </a:r>
            <a:r>
              <a:rPr lang="en-US" altLang="en-US" dirty="0"/>
              <a:t> system privilege are granted to the </a:t>
            </a:r>
            <a:r>
              <a:rPr lang="en-US" altLang="en-US" dirty="0">
                <a:latin typeface="Courier New" panose="02070309020205020404" pitchFamily="49" charset="0"/>
              </a:rPr>
              <a:t>HR_CLERK</a:t>
            </a:r>
            <a:r>
              <a:rPr lang="en-US" altLang="en-US" dirty="0"/>
              <a:t> role. </a:t>
            </a:r>
            <a:r>
              <a:rPr lang="en-US" altLang="en-US" dirty="0">
                <a:latin typeface="Courier New" panose="02070309020205020404" pitchFamily="49" charset="0"/>
              </a:rPr>
              <a:t>DELETE</a:t>
            </a:r>
            <a:r>
              <a:rPr lang="en-US" altLang="en-US" dirty="0"/>
              <a:t> and </a:t>
            </a:r>
            <a:r>
              <a:rPr lang="en-US" altLang="en-US" dirty="0">
                <a:latin typeface="Courier New" panose="02070309020205020404" pitchFamily="49" charset="0"/>
              </a:rPr>
              <a:t>INSERT</a:t>
            </a:r>
            <a:r>
              <a:rPr lang="en-US" altLang="en-US" dirty="0"/>
              <a:t> privileges on the </a:t>
            </a:r>
            <a:r>
              <a:rPr lang="en-US" altLang="en-US" dirty="0">
                <a:latin typeface="Courier New" panose="02070309020205020404" pitchFamily="49" charset="0"/>
              </a:rPr>
              <a:t>employees</a:t>
            </a:r>
            <a:r>
              <a:rPr lang="en-US" altLang="en-US" dirty="0"/>
              <a:t> table </a:t>
            </a:r>
            <a:r>
              <a:rPr lang="en-US" altLang="en-US" i="1" dirty="0"/>
              <a:t>and</a:t>
            </a:r>
            <a:r>
              <a:rPr lang="en-US" altLang="en-US" dirty="0"/>
              <a:t> the </a:t>
            </a:r>
            <a:r>
              <a:rPr lang="en-US" altLang="en-US" dirty="0">
                <a:latin typeface="Courier New" panose="02070309020205020404" pitchFamily="49" charset="0"/>
              </a:rPr>
              <a:t>HR_CLERK</a:t>
            </a:r>
            <a:r>
              <a:rPr lang="en-US" altLang="en-US" dirty="0"/>
              <a:t> role are granted to the </a:t>
            </a:r>
            <a:r>
              <a:rPr lang="en-US" altLang="en-US" dirty="0">
                <a:latin typeface="Courier New" panose="02070309020205020404" pitchFamily="49" charset="0"/>
              </a:rPr>
              <a:t>HR_MGR</a:t>
            </a:r>
            <a:r>
              <a:rPr lang="en-US" altLang="en-US" dirty="0"/>
              <a:t> role.</a:t>
            </a:r>
            <a:br>
              <a:rPr lang="en-US" altLang="en-US" dirty="0"/>
            </a:br>
            <a:r>
              <a:rPr lang="en-US" altLang="en-US" dirty="0"/>
              <a:t>The manager is granted the </a:t>
            </a:r>
            <a:r>
              <a:rPr lang="en-US" altLang="en-US" dirty="0">
                <a:latin typeface="Courier New" panose="02070309020205020404" pitchFamily="49" charset="0"/>
              </a:rPr>
              <a:t>HR_MGR</a:t>
            </a:r>
            <a:r>
              <a:rPr lang="en-US" altLang="en-US" dirty="0"/>
              <a:t> role and can now select, delete, insert, and update the </a:t>
            </a:r>
            <a:r>
              <a:rPr lang="en-US" altLang="en-US" dirty="0">
                <a:latin typeface="Courier New" panose="02070309020205020404" pitchFamily="49" charset="0"/>
              </a:rPr>
              <a:t>employees</a:t>
            </a:r>
            <a:r>
              <a:rPr lang="en-US" altLang="en-US" dirty="0"/>
              <a:t> table.</a:t>
            </a:r>
          </a:p>
        </p:txBody>
      </p:sp>
    </p:spTree>
    <p:extLst>
      <p:ext uri="{BB962C8B-B14F-4D97-AF65-F5344CB8AC3E}">
        <p14:creationId xmlns:p14="http://schemas.microsoft.com/office/powerpoint/2010/main" val="141464350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7"/>
          <p:cNvSpPr>
            <a:spLocks noGrp="1" noChangeArrowheads="1"/>
          </p:cNvSpPr>
          <p:nvPr>
            <p:ph type="body" idx="1"/>
          </p:nvPr>
        </p:nvSpPr>
        <p:spPr>
          <a:noFill/>
          <a:ln/>
        </p:spPr>
        <p:txBody>
          <a:bodyPr/>
          <a:lstStyle/>
          <a:p>
            <a:pPr lvl="1"/>
            <a:r>
              <a:rPr lang="en-US" dirty="0">
                <a:latin typeface="Arial" charset="0"/>
              </a:rPr>
              <a:t>The table in the slide lists some commonly used predefined roles in Oracle Database.</a:t>
            </a:r>
          </a:p>
          <a:p>
            <a:pPr lvl="1"/>
            <a:r>
              <a:rPr lang="en-US" dirty="0">
                <a:latin typeface="Arial" charset="0"/>
              </a:rPr>
              <a:t>You must not alter the privileges granted to Oracle-supplied roles without the assistance of Oracle Support because you may inadvertently disable the needed functionality. The </a:t>
            </a:r>
            <a:r>
              <a:rPr lang="en-US" dirty="0">
                <a:latin typeface="Courier New" panose="02070309020205020404" pitchFamily="49" charset="0"/>
                <a:cs typeface="Courier New" panose="02070309020205020404" pitchFamily="49" charset="0"/>
              </a:rPr>
              <a:t>SYS</a:t>
            </a:r>
            <a:r>
              <a:rPr lang="en-US" dirty="0">
                <a:latin typeface="Arial" charset="0"/>
              </a:rPr>
              <a:t> and </a:t>
            </a:r>
            <a:r>
              <a:rPr lang="en-US" dirty="0">
                <a:latin typeface="Courier New" panose="02070309020205020404" pitchFamily="49" charset="0"/>
                <a:cs typeface="Courier New" panose="02070309020205020404" pitchFamily="49" charset="0"/>
              </a:rPr>
              <a:t>SYSTEM</a:t>
            </a:r>
            <a:r>
              <a:rPr lang="en-US" dirty="0">
                <a:latin typeface="Arial" charset="0"/>
              </a:rPr>
              <a:t> accounts have the </a:t>
            </a:r>
            <a:r>
              <a:rPr lang="en-US" dirty="0">
                <a:latin typeface="Courier New" panose="02070309020205020404" pitchFamily="49" charset="0"/>
                <a:cs typeface="Courier New" panose="02070309020205020404" pitchFamily="49" charset="0"/>
              </a:rPr>
              <a:t>DBA</a:t>
            </a:r>
            <a:r>
              <a:rPr lang="en-US" dirty="0">
                <a:latin typeface="Arial" charset="0"/>
              </a:rPr>
              <a:t> role granted to them by default. In addition, </a:t>
            </a:r>
            <a:r>
              <a:rPr lang="en-US" dirty="0">
                <a:latin typeface="Courier New" panose="02070309020205020404" pitchFamily="49" charset="0"/>
                <a:cs typeface="Courier New" panose="02070309020205020404" pitchFamily="49" charset="0"/>
              </a:rPr>
              <a:t>SYSTEM</a:t>
            </a:r>
            <a:r>
              <a:rPr lang="en-US" dirty="0">
                <a:latin typeface="Arial" charset="0"/>
              </a:rPr>
              <a:t> is also granted the </a:t>
            </a:r>
            <a:r>
              <a:rPr lang="en-US" dirty="0">
                <a:latin typeface="Courier New" panose="02070309020205020404" pitchFamily="49" charset="0"/>
                <a:cs typeface="Courier New" panose="02070309020205020404" pitchFamily="49" charset="0"/>
              </a:rPr>
              <a:t>AQ_ADMINISTRATOR_ROLE</a:t>
            </a:r>
            <a:r>
              <a:rPr lang="en-US" dirty="0">
                <a:latin typeface="Arial" charset="0"/>
              </a:rPr>
              <a:t> and </a:t>
            </a:r>
            <a:r>
              <a:rPr lang="en-US" dirty="0">
                <a:latin typeface="Courier New" panose="02070309020205020404" pitchFamily="49" charset="0"/>
                <a:cs typeface="Courier New" panose="02070309020205020404" pitchFamily="49" charset="0"/>
              </a:rPr>
              <a:t>MGMT_USER</a:t>
            </a:r>
            <a:r>
              <a:rPr lang="en-US" dirty="0">
                <a:latin typeface="Arial" charset="0"/>
              </a:rPr>
              <a:t> roles.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3EABEF7E-A5E9-490A-9BCA-3E39CD7C21FD}" type="slidenum">
              <a:rPr lang="en-US" smtClean="0"/>
              <a:t>213</a:t>
            </a:fld>
            <a:endParaRPr lang="en-US" dirty="0"/>
          </a:p>
        </p:txBody>
      </p:sp>
      <p:sp>
        <p:nvSpPr>
          <p:cNvPr id="48132"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63056073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b="1" dirty="0">
                <a:latin typeface="Arial" charset="0"/>
              </a:rPr>
              <a:t>Creating Roles</a:t>
            </a:r>
          </a:p>
          <a:p>
            <a:pPr lvl="1"/>
            <a:r>
              <a:rPr lang="en-US" dirty="0">
                <a:latin typeface="Arial" charset="0"/>
              </a:rPr>
              <a:t>A role is a group of privileges and/or other roles and is granted to a user or a role. Roles are usually created by administrators; however, there are several Oracle-supplied roles. You can use several tools, including SQL*Plus and Enterprise Manager Express, to create and grant roles.</a:t>
            </a:r>
          </a:p>
          <a:p>
            <a:pPr lvl="1"/>
            <a:r>
              <a:rPr lang="en-US" dirty="0">
                <a:latin typeface="Arial" charset="0"/>
              </a:rPr>
              <a:t>Roles provide the following benefits with respect to managing privileges:</a:t>
            </a:r>
          </a:p>
          <a:p>
            <a:pPr lvl="2"/>
            <a:r>
              <a:rPr lang="en-US" b="1" dirty="0">
                <a:latin typeface="Arial" charset="0"/>
              </a:rPr>
              <a:t>Easier privilege management: </a:t>
            </a:r>
            <a:r>
              <a:rPr lang="en-US" dirty="0">
                <a:latin typeface="Arial" charset="0"/>
              </a:rPr>
              <a:t>Use roles to simplify privilege management. Rather than granting the same set of privileges to several users, you can grant the privileges to a role and then grant that role to each user.</a:t>
            </a:r>
          </a:p>
          <a:p>
            <a:pPr lvl="2"/>
            <a:r>
              <a:rPr lang="en-US" b="1" dirty="0">
                <a:latin typeface="Arial" charset="0"/>
              </a:rPr>
              <a:t>Dynamic privilege management: </a:t>
            </a:r>
            <a:r>
              <a:rPr lang="en-US" dirty="0">
                <a:latin typeface="Arial" charset="0"/>
              </a:rPr>
              <a:t>If the privileges associated with a role are modified, all users who are granted the role acquire the modified privileges automatically and immediately.</a:t>
            </a:r>
          </a:p>
          <a:p>
            <a:pPr lvl="2"/>
            <a:r>
              <a:rPr lang="en-US" b="1" dirty="0">
                <a:latin typeface="Arial" charset="0"/>
              </a:rPr>
              <a:t>Selective availability of privileges: </a:t>
            </a:r>
            <a:r>
              <a:rPr lang="en-US" dirty="0">
                <a:latin typeface="Arial" charset="0"/>
              </a:rPr>
              <a:t>Roles can be enabled and disabled to turn privileges on and off temporarily. This allows the privileges of the user to be controlled in a given situation.</a:t>
            </a:r>
          </a:p>
          <a:p>
            <a:pPr lvl="1"/>
            <a:r>
              <a:rPr lang="en-US" dirty="0">
                <a:latin typeface="Arial" charset="0"/>
              </a:rPr>
              <a:t>In a multitenant environment, you can create two types of roles:</a:t>
            </a:r>
          </a:p>
          <a:p>
            <a:pPr lvl="2"/>
            <a:r>
              <a:rPr lang="en-US" b="1" dirty="0">
                <a:latin typeface="Arial" charset="0"/>
              </a:rPr>
              <a:t>Common role:</a:t>
            </a:r>
            <a:r>
              <a:rPr lang="en-US" dirty="0">
                <a:latin typeface="Arial" charset="0"/>
              </a:rPr>
              <a:t> The role is replicated in all current and future containers. All Oracle-supplied predefined roles are common roles. To create a common role, connect to the root container and issue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ROLE</a:t>
            </a:r>
            <a:r>
              <a:rPr lang="en-US" dirty="0">
                <a:latin typeface="Arial" charset="0"/>
              </a:rPr>
              <a:t> command with the </a:t>
            </a:r>
            <a:r>
              <a:rPr lang="en-US" dirty="0">
                <a:latin typeface="Courier New" panose="02070309020205020404" pitchFamily="49" charset="0"/>
                <a:cs typeface="Courier New" panose="02070309020205020404" pitchFamily="49" charset="0"/>
              </a:rPr>
              <a:t>CONTAINER=ALL</a:t>
            </a:r>
            <a:r>
              <a:rPr lang="en-US" dirty="0">
                <a:latin typeface="Arial" charset="0"/>
              </a:rPr>
              <a:t> clause appended to the end. Local users cannot create common roles. For example:</a:t>
            </a:r>
          </a:p>
          <a:p>
            <a:pPr marL="304746" lvl="2" indent="0">
              <a:buNone/>
            </a:pPr>
            <a:r>
              <a:rPr lang="en-US" dirty="0">
                <a:latin typeface="Arial" charset="0"/>
              </a:rPr>
              <a:t>	</a:t>
            </a:r>
            <a:r>
              <a:rPr lang="en-US" dirty="0">
                <a:latin typeface="Courier New" panose="02070309020205020404" pitchFamily="49" charset="0"/>
                <a:cs typeface="Courier New" panose="02070309020205020404" pitchFamily="49" charset="0"/>
              </a:rPr>
              <a:t>SQL&gt; CONNECT / AS SYSDBA</a:t>
            </a:r>
          </a:p>
          <a:p>
            <a:pPr marL="304746" lvl="2" indent="0">
              <a:buNone/>
            </a:pPr>
            <a:r>
              <a:rPr lang="en-US" dirty="0">
                <a:latin typeface="Courier New" panose="02070309020205020404" pitchFamily="49" charset="0"/>
                <a:cs typeface="Courier New" panose="02070309020205020404" pitchFamily="49" charset="0"/>
              </a:rPr>
              <a:t>	SQL&gt; CREATE ROLE c##c_role1 CONTAINER=ALL;</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0BB8866F-AAAC-4AA6-A65C-1C009ECCAB2B}" type="slidenum">
              <a:rPr lang="en-US" smtClean="0"/>
              <a:t>214</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85054463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9 - </a:t>
            </a:r>
            <a:fld id="{AECB610A-1A43-4D27-B25D-6E882D15F935}" type="slidenum">
              <a:rPr lang="en-US" smtClean="0"/>
              <a:t>215</a:t>
            </a:fld>
            <a:endParaRPr lang="en-US" dirty="0"/>
          </a:p>
        </p:txBody>
      </p:sp>
      <p:sp>
        <p:nvSpPr>
          <p:cNvPr id="8" name="Notes Placeholder 7"/>
          <p:cNvSpPr>
            <a:spLocks noGrp="1"/>
          </p:cNvSpPr>
          <p:nvPr>
            <p:ph type="body" idx="1"/>
          </p:nvPr>
        </p:nvSpPr>
        <p:spPr>
          <a:xfrm>
            <a:off x="292608" y="450056"/>
            <a:ext cx="6400800" cy="8191024"/>
          </a:xfrm>
        </p:spPr>
        <p:txBody>
          <a:bodyPr/>
          <a:lstStyle/>
          <a:p>
            <a:pPr lvl="2" eaLnBrk="1" hangingPunct="1"/>
            <a:r>
              <a:rPr lang="en-US" b="1" dirty="0">
                <a:latin typeface="Arial" charset="0"/>
              </a:rPr>
              <a:t>Local role: </a:t>
            </a:r>
            <a:r>
              <a:rPr lang="en-US" dirty="0">
                <a:latin typeface="Arial" charset="0"/>
              </a:rPr>
              <a:t>The role is created in a single PDB and can be used within that PDB only. It does not have any commonly granted privileges. To create a local role, you must connect to the container and issue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ROLE</a:t>
            </a:r>
            <a:r>
              <a:rPr lang="en-US" dirty="0">
                <a:latin typeface="Arial" charset="0"/>
              </a:rPr>
              <a:t> command. For example:</a:t>
            </a:r>
          </a:p>
          <a:p>
            <a:pPr lvl="1" eaLnBrk="1" hangingPunct="1"/>
            <a:r>
              <a:rPr lang="en-US" dirty="0">
                <a:latin typeface="Arial" charset="0"/>
              </a:rPr>
              <a:t>    	</a:t>
            </a:r>
            <a:r>
              <a:rPr lang="en-US" dirty="0">
                <a:latin typeface="Courier New" panose="02070309020205020404" pitchFamily="49" charset="0"/>
                <a:cs typeface="Courier New" panose="02070309020205020404" pitchFamily="49" charset="0"/>
              </a:rPr>
              <a:t>SQL&gt; CONNECT SYS@PDB1 AS SYSDBA</a:t>
            </a:r>
          </a:p>
          <a:p>
            <a:pPr lvl="1" eaLnBrk="1" hangingPunct="1"/>
            <a:r>
              <a:rPr lang="en-US" dirty="0">
                <a:latin typeface="Courier New" panose="02070309020205020404" pitchFamily="49" charset="0"/>
                <a:cs typeface="Courier New" panose="02070309020205020404" pitchFamily="49" charset="0"/>
              </a:rPr>
              <a:t>    	SQL&gt; CREATE ROLE l_role1; </a:t>
            </a:r>
          </a:p>
          <a:p>
            <a:pPr lvl="1" eaLnBrk="1" hangingPunct="1"/>
            <a:r>
              <a:rPr lang="en-US" dirty="0">
                <a:latin typeface="Arial" charset="0"/>
              </a:rPr>
              <a:t>The diagram on the slide illustrates:</a:t>
            </a:r>
          </a:p>
          <a:p>
            <a:pPr lvl="2" eaLnBrk="1" hangingPunct="1"/>
            <a:r>
              <a:rPr lang="en-US" dirty="0">
                <a:latin typeface="Arial" charset="0"/>
              </a:rPr>
              <a:t>A common role named </a:t>
            </a:r>
            <a:r>
              <a:rPr lang="en-US" dirty="0">
                <a:latin typeface="Courier New" panose="02070309020205020404" pitchFamily="49" charset="0"/>
                <a:cs typeface="Courier New" panose="02070309020205020404" pitchFamily="49" charset="0"/>
              </a:rPr>
              <a:t>c##CDB_ADMIN</a:t>
            </a:r>
            <a:r>
              <a:rPr lang="en-US" dirty="0">
                <a:latin typeface="Arial" charset="0"/>
              </a:rPr>
              <a:t> is created in all containers. This role consists of the </a:t>
            </a:r>
            <a:r>
              <a:rPr lang="en-US" dirty="0">
                <a:latin typeface="Courier New" panose="02070309020205020404" pitchFamily="49" charset="0"/>
                <a:cs typeface="Courier New" panose="02070309020205020404" pitchFamily="49" charset="0"/>
              </a:rPr>
              <a:t>SYSDBA</a:t>
            </a:r>
            <a:r>
              <a:rPr lang="en-US" dirty="0">
                <a:latin typeface="Arial" charset="0"/>
              </a:rPr>
              <a:t> privilege and is created for users who need to perform maintenance operations on the entire CDB. The common user </a:t>
            </a:r>
            <a:r>
              <a:rPr lang="en-US" dirty="0">
                <a:latin typeface="Courier New" panose="02070309020205020404" pitchFamily="49" charset="0"/>
                <a:cs typeface="Courier New" panose="02070309020205020404" pitchFamily="49" charset="0"/>
              </a:rPr>
              <a:t>c##c_admin1</a:t>
            </a:r>
            <a:r>
              <a:rPr lang="en-US" dirty="0">
                <a:latin typeface="Arial" charset="0"/>
              </a:rPr>
              <a:t>, who exists in every container, is granted the </a:t>
            </a:r>
            <a:r>
              <a:rPr lang="en-US" dirty="0">
                <a:latin typeface="Courier New" panose="02070309020205020404" pitchFamily="49" charset="0"/>
                <a:cs typeface="Courier New" panose="02070309020205020404" pitchFamily="49" charset="0"/>
              </a:rPr>
              <a:t>c##CDB_ADMIN</a:t>
            </a:r>
            <a:r>
              <a:rPr lang="en-US" dirty="0">
                <a:latin typeface="Arial" charset="0"/>
              </a:rPr>
              <a:t> role commonly; meaning, </a:t>
            </a:r>
            <a:r>
              <a:rPr lang="en-US" dirty="0">
                <a:latin typeface="Courier New" panose="02070309020205020404" pitchFamily="49" charset="0"/>
                <a:cs typeface="Courier New" panose="02070309020205020404" pitchFamily="49" charset="0"/>
              </a:rPr>
              <a:t>c##c_admin1</a:t>
            </a:r>
            <a:r>
              <a:rPr lang="en-US" dirty="0">
                <a:latin typeface="Arial" charset="0"/>
              </a:rPr>
              <a:t> is granted that role in every container.</a:t>
            </a:r>
          </a:p>
          <a:p>
            <a:pPr lvl="2" eaLnBrk="1" hangingPunct="1"/>
            <a:r>
              <a:rPr lang="en-US" dirty="0">
                <a:latin typeface="Arial" charset="0"/>
              </a:rPr>
              <a:t>A local role named </a:t>
            </a:r>
            <a:r>
              <a:rPr lang="en-US" dirty="0">
                <a:latin typeface="Courier New" panose="02070309020205020404" pitchFamily="49" charset="0"/>
                <a:cs typeface="Courier New" panose="02070309020205020404" pitchFamily="49" charset="0"/>
              </a:rPr>
              <a:t>PDB1_ADMIN</a:t>
            </a:r>
            <a:r>
              <a:rPr lang="en-US" dirty="0">
                <a:latin typeface="Arial" charset="0"/>
              </a:rPr>
              <a:t> is created and available in </a:t>
            </a:r>
            <a:r>
              <a:rPr lang="en-US" dirty="0">
                <a:latin typeface="Courier New" panose="02070309020205020404" pitchFamily="49" charset="0"/>
                <a:cs typeface="Courier New" panose="02070309020205020404" pitchFamily="49" charset="0"/>
              </a:rPr>
              <a:t>PDB1</a:t>
            </a:r>
            <a:r>
              <a:rPr lang="en-US" dirty="0">
                <a:latin typeface="Arial" charset="0"/>
              </a:rPr>
              <a:t> only. This role consists of the </a:t>
            </a:r>
            <a:r>
              <a:rPr lang="en-US" dirty="0">
                <a:latin typeface="Courier New" panose="02070309020205020404" pitchFamily="49" charset="0"/>
                <a:cs typeface="Courier New" panose="02070309020205020404" pitchFamily="49" charset="0"/>
              </a:rPr>
              <a:t>DBA</a:t>
            </a:r>
            <a:r>
              <a:rPr lang="en-US" dirty="0">
                <a:latin typeface="Arial" charset="0"/>
              </a:rPr>
              <a:t> role and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SESSION</a:t>
            </a:r>
            <a:r>
              <a:rPr lang="en-US" dirty="0">
                <a:latin typeface="Arial" charset="0"/>
              </a:rPr>
              <a:t> privilege and is created for users who manage </a:t>
            </a:r>
            <a:r>
              <a:rPr lang="en-US" dirty="0">
                <a:latin typeface="Courier New" panose="02070309020205020404" pitchFamily="49" charset="0"/>
                <a:cs typeface="Courier New" panose="02070309020205020404" pitchFamily="49" charset="0"/>
              </a:rPr>
              <a:t>PDB1</a:t>
            </a:r>
            <a:r>
              <a:rPr lang="en-US" dirty="0">
                <a:latin typeface="Arial" charset="0"/>
              </a:rPr>
              <a:t>. The common user named </a:t>
            </a:r>
            <a:r>
              <a:rPr lang="en-US" dirty="0">
                <a:latin typeface="Courier New" panose="02070309020205020404" pitchFamily="49" charset="0"/>
                <a:cs typeface="Courier New" panose="02070309020205020404" pitchFamily="49" charset="0"/>
              </a:rPr>
              <a:t>c##c_admin1</a:t>
            </a:r>
            <a:r>
              <a:rPr lang="en-US" dirty="0">
                <a:latin typeface="Arial" charset="0"/>
              </a:rPr>
              <a:t> is granted this role only in </a:t>
            </a:r>
            <a:r>
              <a:rPr lang="en-US" dirty="0">
                <a:latin typeface="Courier New" panose="02070309020205020404" pitchFamily="49" charset="0"/>
                <a:cs typeface="Courier New" panose="02070309020205020404" pitchFamily="49" charset="0"/>
              </a:rPr>
              <a:t>PDB1</a:t>
            </a:r>
            <a:r>
              <a:rPr lang="en-US" dirty="0">
                <a:latin typeface="Arial" charset="0"/>
              </a:rPr>
              <a:t>.</a:t>
            </a:r>
          </a:p>
          <a:p>
            <a:pPr lvl="2" eaLnBrk="1" hangingPunct="1"/>
            <a:r>
              <a:rPr lang="en-US" dirty="0">
                <a:latin typeface="Arial" charset="0"/>
              </a:rPr>
              <a:t>A local role named </a:t>
            </a:r>
            <a:r>
              <a:rPr lang="en-US" dirty="0">
                <a:latin typeface="Courier New" panose="02070309020205020404" pitchFamily="49" charset="0"/>
                <a:cs typeface="Courier New" panose="02070309020205020404" pitchFamily="49" charset="0"/>
              </a:rPr>
              <a:t>PDB2_USER</a:t>
            </a:r>
            <a:r>
              <a:rPr lang="en-US" dirty="0">
                <a:latin typeface="Arial" charset="0"/>
              </a:rPr>
              <a:t> is created and available in </a:t>
            </a:r>
            <a:r>
              <a:rPr lang="en-US" dirty="0">
                <a:latin typeface="Courier New" panose="02070309020205020404" pitchFamily="49" charset="0"/>
                <a:cs typeface="Courier New" panose="02070309020205020404" pitchFamily="49" charset="0"/>
              </a:rPr>
              <a:t>PDB2</a:t>
            </a:r>
            <a:r>
              <a:rPr lang="en-US" dirty="0">
                <a:latin typeface="Arial" charset="0"/>
              </a:rPr>
              <a:t> only. The local user named </a:t>
            </a:r>
            <a:r>
              <a:rPr lang="en-US" dirty="0">
                <a:latin typeface="Courier New" panose="02070309020205020404" pitchFamily="49" charset="0"/>
                <a:cs typeface="Courier New" panose="02070309020205020404" pitchFamily="49" charset="0"/>
              </a:rPr>
              <a:t>tsmith</a:t>
            </a:r>
            <a:r>
              <a:rPr lang="en-US" dirty="0">
                <a:latin typeface="Arial" charset="0"/>
              </a:rPr>
              <a:t>, who exists only </a:t>
            </a:r>
            <a:r>
              <a:rPr lang="en-US" dirty="0">
                <a:latin typeface="Courier New" panose="02070309020205020404" pitchFamily="49" charset="0"/>
                <a:cs typeface="Courier New" panose="02070309020205020404" pitchFamily="49" charset="0"/>
              </a:rPr>
              <a:t>PDB2</a:t>
            </a:r>
            <a:r>
              <a:rPr lang="en-US" dirty="0">
                <a:latin typeface="Arial" charset="0"/>
              </a:rPr>
              <a:t>, is granted the </a:t>
            </a:r>
            <a:r>
              <a:rPr lang="en-US" dirty="0">
                <a:latin typeface="Courier New" panose="02070309020205020404" pitchFamily="49" charset="0"/>
                <a:cs typeface="Courier New" panose="02070309020205020404" pitchFamily="49" charset="0"/>
              </a:rPr>
              <a:t>PDB2_USER</a:t>
            </a:r>
            <a:r>
              <a:rPr lang="en-US" dirty="0">
                <a:latin typeface="Arial" charset="0"/>
              </a:rPr>
              <a:t> role.</a:t>
            </a:r>
          </a:p>
          <a:p>
            <a:pPr lvl="1" eaLnBrk="1" hangingPunct="1"/>
            <a:r>
              <a:rPr lang="en-US" b="1" dirty="0">
                <a:latin typeface="Arial" charset="0"/>
              </a:rPr>
              <a:t>Role Characteristics</a:t>
            </a:r>
          </a:p>
          <a:p>
            <a:pPr lvl="2" eaLnBrk="1" hangingPunct="1"/>
            <a:r>
              <a:rPr lang="en-US" dirty="0">
                <a:latin typeface="Arial" charset="0"/>
              </a:rPr>
              <a:t>Privileges are granted to and revoked from roles as though the role were a user.</a:t>
            </a:r>
          </a:p>
          <a:p>
            <a:pPr lvl="2" eaLnBrk="1" hangingPunct="1"/>
            <a:r>
              <a:rPr lang="en-US" dirty="0">
                <a:latin typeface="Arial" charset="0"/>
              </a:rPr>
              <a:t>Roles are granted to and revoked from users or other roles as though they were system privileges.</a:t>
            </a:r>
          </a:p>
          <a:p>
            <a:pPr lvl="2" eaLnBrk="1" hangingPunct="1"/>
            <a:r>
              <a:rPr lang="en-US" dirty="0">
                <a:latin typeface="Arial" charset="0"/>
              </a:rPr>
              <a:t>A role can consist of both system and object privileges.</a:t>
            </a:r>
          </a:p>
          <a:p>
            <a:pPr lvl="2" eaLnBrk="1" hangingPunct="1"/>
            <a:r>
              <a:rPr lang="en-US" dirty="0">
                <a:latin typeface="Arial" charset="0"/>
              </a:rPr>
              <a:t>A role can be enabled or disabled for each user who is granted the role.</a:t>
            </a:r>
          </a:p>
          <a:p>
            <a:pPr lvl="2" eaLnBrk="1" hangingPunct="1"/>
            <a:r>
              <a:rPr lang="en-US" dirty="0">
                <a:latin typeface="Arial" charset="0"/>
              </a:rPr>
              <a:t>A role can require a password to be enabled.</a:t>
            </a:r>
          </a:p>
          <a:p>
            <a:pPr lvl="2" eaLnBrk="1" hangingPunct="1"/>
            <a:r>
              <a:rPr lang="en-US" dirty="0">
                <a:latin typeface="Arial" charset="0"/>
              </a:rPr>
              <a:t>Roles are not owned by anyone, and they are not in any schema.</a:t>
            </a:r>
          </a:p>
          <a:p>
            <a:pPr lvl="2" eaLnBrk="1" hangingPunct="1"/>
            <a:r>
              <a:rPr lang="en-US" dirty="0">
                <a:latin typeface="Arial" charset="0"/>
              </a:rPr>
              <a:t>The </a:t>
            </a:r>
            <a:r>
              <a:rPr lang="en-US" dirty="0">
                <a:latin typeface="Courier New" panose="02070309020205020404" pitchFamily="49" charset="0"/>
                <a:cs typeface="Courier New" panose="02070309020205020404" pitchFamily="49" charset="0"/>
              </a:rPr>
              <a:t>SYSDBA</a:t>
            </a:r>
            <a:r>
              <a:rPr lang="en-US" dirty="0">
                <a:latin typeface="Arial" charset="0"/>
              </a:rPr>
              <a:t> privilege is not granted in any role, so you grant it (either commonly or locally) to a user or role.</a:t>
            </a:r>
          </a:p>
          <a:p>
            <a:endParaRPr lang="en-US" dirty="0"/>
          </a:p>
        </p:txBody>
      </p:sp>
    </p:spTree>
    <p:extLst>
      <p:ext uri="{BB962C8B-B14F-4D97-AF65-F5344CB8AC3E}">
        <p14:creationId xmlns:p14="http://schemas.microsoft.com/office/powerpoint/2010/main" val="108753642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Comparing Granting Roles Commonly and Locally in a Multitenant Architecture</a:t>
            </a:r>
          </a:p>
          <a:p>
            <a:pPr lvl="1"/>
            <a:r>
              <a:rPr lang="en-US" altLang="en-US" dirty="0">
                <a:latin typeface="Arial" charset="0"/>
              </a:rPr>
              <a:t>There are two ways to grant a role in a multitenant architecture:</a:t>
            </a:r>
          </a:p>
          <a:p>
            <a:pPr lvl="2"/>
            <a:r>
              <a:rPr lang="en-US" altLang="en-US" b="1" dirty="0">
                <a:latin typeface="Arial" charset="0"/>
              </a:rPr>
              <a:t>Commonly: </a:t>
            </a:r>
            <a:r>
              <a:rPr lang="en-US" altLang="en-US" dirty="0">
                <a:latin typeface="Arial" charset="0"/>
              </a:rPr>
              <a:t>You grant the role to the user (or role) in all containers. Do this if the user needs to perform the same operation in all containers. To grant a role commonly, log in to the root container and issue the </a:t>
            </a:r>
            <a:r>
              <a:rPr lang="en-US" altLang="en-US" dirty="0">
                <a:latin typeface="Courier New" panose="02070309020205020404" pitchFamily="49" charset="0"/>
                <a:cs typeface="Courier New" panose="02070309020205020404" pitchFamily="49" charset="0"/>
              </a:rPr>
              <a:t>GRANT</a:t>
            </a:r>
            <a:r>
              <a:rPr lang="en-US" altLang="en-US" dirty="0">
                <a:latin typeface="Arial" charset="0"/>
              </a:rPr>
              <a:t> command to a common user (or common role) with the </a:t>
            </a:r>
            <a:r>
              <a:rPr lang="en-US" altLang="en-US" dirty="0">
                <a:latin typeface="Courier New" panose="02070309020205020404" pitchFamily="49" charset="0"/>
                <a:cs typeface="Courier New" panose="02070309020205020404" pitchFamily="49" charset="0"/>
              </a:rPr>
              <a:t>CONTAINER=ALL</a:t>
            </a:r>
            <a:r>
              <a:rPr lang="en-US" altLang="en-US" dirty="0">
                <a:latin typeface="Arial" charset="0"/>
              </a:rPr>
              <a:t> clause. The role that you grant must be a common role before you can grant it commonly. For example:</a:t>
            </a:r>
          </a:p>
          <a:p>
            <a:pPr lvl="1"/>
            <a:r>
              <a:rPr lang="en-US" altLang="en-US" dirty="0">
                <a:latin typeface="Arial" charset="0"/>
              </a:rPr>
              <a:t>    	</a:t>
            </a:r>
            <a:r>
              <a:rPr lang="en-US" altLang="en-US" dirty="0">
                <a:latin typeface="Courier New" panose="02070309020205020404" pitchFamily="49" charset="0"/>
                <a:cs typeface="Courier New" panose="02070309020205020404" pitchFamily="49" charset="0"/>
              </a:rPr>
              <a:t>SQL&gt; CONNECT / AS SYSDBA</a:t>
            </a:r>
          </a:p>
          <a:p>
            <a:pPr lvl="1"/>
            <a:r>
              <a:rPr lang="en-US" altLang="en-US" dirty="0">
                <a:latin typeface="Courier New" panose="02070309020205020404" pitchFamily="49" charset="0"/>
                <a:cs typeface="Courier New" panose="02070309020205020404" pitchFamily="49" charset="0"/>
              </a:rPr>
              <a:t>    	SQL&gt; GRANT &lt;common role&gt; TO &lt;common user or role&gt; CONTAINER=ALL;</a:t>
            </a:r>
          </a:p>
          <a:p>
            <a:pPr lvl="2"/>
            <a:r>
              <a:rPr lang="en-US" altLang="en-US" b="1" dirty="0">
                <a:latin typeface="Arial" charset="0"/>
              </a:rPr>
              <a:t>Locally: </a:t>
            </a:r>
            <a:r>
              <a:rPr lang="en-US" altLang="en-US" dirty="0">
                <a:latin typeface="Arial" charset="0"/>
              </a:rPr>
              <a:t>You grant the role to a user (or role) in one PDB only. To grant a role locally, log in to the PDB where the user exists and issue the </a:t>
            </a:r>
            <a:r>
              <a:rPr lang="en-US" altLang="en-US" dirty="0">
                <a:latin typeface="Courier New" panose="02070309020205020404" pitchFamily="49" charset="0"/>
                <a:cs typeface="Courier New" panose="02070309020205020404" pitchFamily="49" charset="0"/>
              </a:rPr>
              <a:t>GRANT</a:t>
            </a:r>
            <a:r>
              <a:rPr lang="en-US" altLang="en-US" dirty="0">
                <a:latin typeface="Arial" charset="0"/>
              </a:rPr>
              <a:t> command without the </a:t>
            </a:r>
            <a:r>
              <a:rPr lang="en-US" altLang="en-US" dirty="0">
                <a:latin typeface="Courier New" panose="02070309020205020404" pitchFamily="49" charset="0"/>
                <a:cs typeface="Courier New" panose="02070309020205020404" pitchFamily="49" charset="0"/>
              </a:rPr>
              <a:t>CONTAINER=ALL</a:t>
            </a:r>
            <a:r>
              <a:rPr lang="en-US" altLang="en-US" dirty="0">
                <a:latin typeface="Arial" charset="0"/>
              </a:rPr>
              <a:t> clause. The role that you grant can be a common or local role. For example:</a:t>
            </a:r>
          </a:p>
          <a:p>
            <a:pPr lvl="1"/>
            <a:r>
              <a:rPr lang="en-US" altLang="en-US" dirty="0">
                <a:latin typeface="Arial" charset="0"/>
              </a:rPr>
              <a:t>   	</a:t>
            </a:r>
            <a:r>
              <a:rPr lang="en-US" altLang="en-US" dirty="0">
                <a:latin typeface="Courier New" panose="02070309020205020404" pitchFamily="49" charset="0"/>
                <a:cs typeface="Courier New" panose="02070309020205020404" pitchFamily="49" charset="0"/>
              </a:rPr>
              <a:t>SQL&gt; CONNECT SYS@PDB1 AS SYSDBA</a:t>
            </a:r>
          </a:p>
          <a:p>
            <a:pPr lvl="1"/>
            <a:r>
              <a:rPr lang="en-US" altLang="en-US" dirty="0">
                <a:latin typeface="Courier New" panose="02070309020205020404" pitchFamily="49" charset="0"/>
                <a:cs typeface="Courier New" panose="02070309020205020404" pitchFamily="49" charset="0"/>
              </a:rPr>
              <a:t>    	SQL&gt; GRANT &lt;common or local role&gt; TO &lt;common or local user&gt;;</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117E5EC4-4F97-4CC9-8040-419478908288}" type="slidenum">
              <a:rPr lang="en-US" smtClean="0"/>
              <a:t>216</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91862643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p>
            <a:r>
              <a:rPr lang="en-US" dirty="0"/>
              <a:t>Oracle Database </a:t>
            </a:r>
            <a:r>
              <a:rPr lang="en-US" dirty="0" smtClean="0"/>
              <a:t>19c: </a:t>
            </a:r>
            <a:r>
              <a:rPr lang="en-US" dirty="0"/>
              <a:t>Administration Workshop   9 - </a:t>
            </a:r>
            <a:fld id="{624F8CE2-36D9-4D54-A11C-6FC418427F94}" type="slidenum">
              <a:rPr lang="en-US" smtClean="0"/>
              <a:t>217</a:t>
            </a:fld>
            <a:endParaRPr lang="en-US" dirty="0"/>
          </a:p>
        </p:txBody>
      </p:sp>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a:xfrm>
            <a:off x="292608" y="4434840"/>
            <a:ext cx="6400800" cy="4473416"/>
          </a:xfrm>
        </p:spPr>
        <p:txBody>
          <a:bodyPr/>
          <a:lstStyle/>
          <a:p>
            <a:pPr lvl="1">
              <a:lnSpc>
                <a:spcPct val="93000"/>
              </a:lnSpc>
            </a:pPr>
            <a:r>
              <a:rPr lang="en-US" altLang="en-US" dirty="0">
                <a:latin typeface="Arial" charset="0"/>
              </a:rPr>
              <a:t>You can use the following security measures to make roles more secure:</a:t>
            </a:r>
          </a:p>
          <a:p>
            <a:pPr lvl="2">
              <a:lnSpc>
                <a:spcPct val="93000"/>
              </a:lnSpc>
            </a:pPr>
            <a:r>
              <a:rPr lang="en-US" altLang="en-US" dirty="0">
                <a:latin typeface="Arial" charset="0"/>
              </a:rPr>
              <a:t>Make a role nondefault. Not all privileges and roles granted to a user need to be available to that user at logon. You can configure specific roles to be enabled by default and set the other roles to be nondefault (disabled). The user can enable the nondefault roles when needed by using the </a:t>
            </a:r>
            <a:r>
              <a:rPr lang="en-US" altLang="en-US" dirty="0">
                <a:latin typeface="Courier New" panose="02070309020205020404" pitchFamily="49" charset="0"/>
                <a:cs typeface="Courier New" panose="02070309020205020404" pitchFamily="49" charset="0"/>
              </a:rPr>
              <a:t>SET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ROLE</a:t>
            </a:r>
            <a:r>
              <a:rPr lang="en-US" altLang="en-US" dirty="0">
                <a:latin typeface="Arial" charset="0"/>
              </a:rPr>
              <a:t> command. For example, a user </a:t>
            </a:r>
            <a:r>
              <a:rPr lang="en-US" altLang="en-US" dirty="0">
                <a:latin typeface="Courier New" panose="02070309020205020404" pitchFamily="49" charset="0"/>
                <a:cs typeface="Courier New" panose="02070309020205020404" pitchFamily="49" charset="0"/>
              </a:rPr>
              <a:t>tsmith</a:t>
            </a:r>
            <a:r>
              <a:rPr lang="en-US" altLang="en-US" dirty="0">
                <a:latin typeface="Arial" charset="0"/>
              </a:rPr>
              <a:t> is granted both the </a:t>
            </a:r>
            <a:r>
              <a:rPr lang="en-US" altLang="en-US" dirty="0">
                <a:latin typeface="Courier New" panose="02070309020205020404" pitchFamily="49" charset="0"/>
                <a:cs typeface="Courier New" panose="02070309020205020404" pitchFamily="49" charset="0"/>
              </a:rPr>
              <a:t>HRCLERK</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HRMANAGER</a:t>
            </a:r>
            <a:r>
              <a:rPr lang="en-US" altLang="en-US" dirty="0">
                <a:latin typeface="Arial" charset="0"/>
              </a:rPr>
              <a:t> roles. The </a:t>
            </a:r>
            <a:r>
              <a:rPr lang="en-US" altLang="en-US" dirty="0">
                <a:latin typeface="Courier New" panose="02070309020205020404" pitchFamily="49" charset="0"/>
                <a:cs typeface="Courier New" panose="02070309020205020404" pitchFamily="49" charset="0"/>
              </a:rPr>
              <a:t>HRMANAGER</a:t>
            </a:r>
            <a:r>
              <a:rPr lang="en-US" altLang="en-US" dirty="0">
                <a:latin typeface="Arial" charset="0"/>
              </a:rPr>
              <a:t> role has more privileges and contains the </a:t>
            </a:r>
            <a:r>
              <a:rPr lang="en-US" altLang="en-US" dirty="0">
                <a:latin typeface="Courier New" panose="02070309020205020404" pitchFamily="49" charset="0"/>
                <a:cs typeface="Courier New" panose="02070309020205020404" pitchFamily="49" charset="0"/>
              </a:rPr>
              <a:t>HRCLERK</a:t>
            </a:r>
            <a:r>
              <a:rPr lang="en-US" altLang="en-US" dirty="0">
                <a:latin typeface="Arial" charset="0"/>
              </a:rPr>
              <a:t> role. You configure </a:t>
            </a:r>
            <a:r>
              <a:rPr lang="en-US" altLang="en-US" dirty="0">
                <a:latin typeface="Courier New" panose="02070309020205020404" pitchFamily="49" charset="0"/>
                <a:cs typeface="Courier New" panose="02070309020205020404" pitchFamily="49" charset="0"/>
              </a:rPr>
              <a:t>tsmith's</a:t>
            </a:r>
            <a:r>
              <a:rPr lang="en-US" altLang="en-US" dirty="0">
                <a:latin typeface="Arial" charset="0"/>
              </a:rPr>
              <a:t> default role to be </a:t>
            </a:r>
            <a:r>
              <a:rPr lang="en-US" altLang="en-US" dirty="0">
                <a:latin typeface="Courier New" panose="02070309020205020404" pitchFamily="49" charset="0"/>
                <a:cs typeface="Courier New" panose="02070309020205020404" pitchFamily="49" charset="0"/>
              </a:rPr>
              <a:t>HRCLERK</a:t>
            </a:r>
            <a:r>
              <a:rPr lang="en-US" altLang="en-US" dirty="0">
                <a:latin typeface="Arial" charset="0"/>
              </a:rPr>
              <a:t>, so when </a:t>
            </a:r>
            <a:r>
              <a:rPr lang="en-US" altLang="en-US" dirty="0">
                <a:latin typeface="Courier New" panose="02070309020205020404" pitchFamily="49" charset="0"/>
                <a:cs typeface="Courier New" panose="02070309020205020404" pitchFamily="49" charset="0"/>
              </a:rPr>
              <a:t>tsmith</a:t>
            </a:r>
            <a:r>
              <a:rPr lang="en-US" altLang="en-US" dirty="0">
                <a:latin typeface="Arial" charset="0"/>
              </a:rPr>
              <a:t> logs on to the PDB, she automatically is granted the </a:t>
            </a:r>
            <a:r>
              <a:rPr lang="en-US" altLang="en-US" dirty="0">
                <a:latin typeface="Courier New" panose="02070309020205020404" pitchFamily="49" charset="0"/>
                <a:cs typeface="Courier New" panose="02070309020205020404" pitchFamily="49" charset="0"/>
              </a:rPr>
              <a:t>HRCLERK</a:t>
            </a:r>
            <a:r>
              <a:rPr lang="en-US" altLang="en-US" dirty="0">
                <a:latin typeface="Arial" charset="0"/>
              </a:rPr>
              <a:t> role. When she needs to operate as the manager, she enables the </a:t>
            </a:r>
            <a:r>
              <a:rPr lang="en-US" altLang="en-US" dirty="0">
                <a:latin typeface="Courier New" panose="02070309020205020404" pitchFamily="49" charset="0"/>
                <a:cs typeface="Courier New" panose="02070309020205020404" pitchFamily="49" charset="0"/>
              </a:rPr>
              <a:t>HRMANAGER</a:t>
            </a:r>
            <a:r>
              <a:rPr lang="en-US" altLang="en-US" dirty="0">
                <a:latin typeface="Arial" charset="0"/>
              </a:rPr>
              <a:t> role.</a:t>
            </a:r>
          </a:p>
          <a:p>
            <a:pPr lvl="3">
              <a:lnSpc>
                <a:spcPct val="93000"/>
              </a:lnSpc>
            </a:pPr>
            <a:r>
              <a:rPr lang="en-US" altLang="en-US" dirty="0">
                <a:latin typeface="Arial" charset="0"/>
              </a:rPr>
              <a:t>To configure default roles for a user, use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USER</a:t>
            </a:r>
            <a:r>
              <a:rPr lang="en-US" altLang="en-US" dirty="0">
                <a:latin typeface="Arial" charset="0"/>
              </a:rPr>
              <a:t> command with the </a:t>
            </a:r>
            <a:r>
              <a:rPr lang="en-US" altLang="en-US" dirty="0">
                <a:latin typeface="Courier New" panose="02070309020205020404" pitchFamily="49" charset="0"/>
                <a:cs typeface="Courier New" panose="02070309020205020404" pitchFamily="49" charset="0"/>
              </a:rPr>
              <a:t>DEFAULT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ROLE</a:t>
            </a:r>
            <a:r>
              <a:rPr lang="en-US" altLang="en-US" dirty="0">
                <a:latin typeface="Arial" charset="0"/>
              </a:rPr>
              <a:t> clause. In the </a:t>
            </a:r>
            <a:r>
              <a:rPr lang="en-US" altLang="en-US" dirty="0">
                <a:latin typeface="Courier New" panose="02070309020205020404" pitchFamily="49" charset="0"/>
                <a:cs typeface="Courier New" panose="02070309020205020404" pitchFamily="49" charset="0"/>
              </a:rPr>
              <a:t>DEFAULT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ROLE</a:t>
            </a:r>
            <a:r>
              <a:rPr lang="en-US" altLang="en-US" dirty="0">
                <a:latin typeface="Arial" charset="0"/>
              </a:rPr>
              <a:t> clause, you cannot specify a role that is a member of another role (that is, a subrole).</a:t>
            </a:r>
          </a:p>
          <a:p>
            <a:pPr lvl="3">
              <a:lnSpc>
                <a:spcPct val="93000"/>
              </a:lnSpc>
            </a:pPr>
            <a:r>
              <a:rPr lang="en-US" altLang="en-US" dirty="0">
                <a:latin typeface="Arial" charset="0"/>
              </a:rPr>
              <a:t>Note that the </a:t>
            </a:r>
            <a:r>
              <a:rPr lang="en-US" altLang="en-US" dirty="0">
                <a:latin typeface="Courier New" panose="02070309020205020404" pitchFamily="49" charset="0"/>
                <a:cs typeface="Courier New" panose="02070309020205020404" pitchFamily="49" charset="0"/>
              </a:rPr>
              <a:t>SET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ROLE</a:t>
            </a:r>
            <a:r>
              <a:rPr lang="en-US" altLang="en-US" dirty="0">
                <a:latin typeface="Arial" charset="0"/>
              </a:rPr>
              <a:t> command disables roles you don't specify in the command.</a:t>
            </a:r>
          </a:p>
          <a:p>
            <a:pPr lvl="2">
              <a:lnSpc>
                <a:spcPct val="93000"/>
              </a:lnSpc>
            </a:pPr>
            <a:r>
              <a:rPr lang="en-US" altLang="en-US" dirty="0">
                <a:latin typeface="Arial" charset="0"/>
              </a:rPr>
              <a:t>Use role authentication. Have a role require additional authentication by using the </a:t>
            </a:r>
            <a:r>
              <a:rPr lang="en-US" altLang="en-US" dirty="0">
                <a:latin typeface="Courier New" panose="02070309020205020404" pitchFamily="49" charset="0"/>
                <a:cs typeface="Courier New" panose="02070309020205020404" pitchFamily="49" charset="0"/>
              </a:rPr>
              <a:t>IDENTIFIED</a:t>
            </a:r>
            <a:r>
              <a:rPr lang="en-US" altLang="en-US" dirty="0">
                <a:latin typeface="Arial" charset="0"/>
              </a:rPr>
              <a:t> clause to indicate that a user must be authorized by a specified method before the role is enabled with the </a:t>
            </a:r>
            <a:r>
              <a:rPr lang="en-US" altLang="en-US" dirty="0">
                <a:latin typeface="Courier New" panose="02070309020205020404" pitchFamily="49" charset="0"/>
                <a:cs typeface="Courier New" panose="02070309020205020404" pitchFamily="49" charset="0"/>
              </a:rPr>
              <a:t>SET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ROLE</a:t>
            </a:r>
            <a:r>
              <a:rPr lang="en-US" altLang="en-US" dirty="0">
                <a:latin typeface="Arial" charset="0"/>
              </a:rPr>
              <a:t> statement. The default authentication for a role is </a:t>
            </a:r>
            <a:r>
              <a:rPr lang="en-US" altLang="en-US" dirty="0">
                <a:latin typeface="Courier New" panose="02070309020205020404" pitchFamily="49" charset="0"/>
                <a:cs typeface="Courier New" panose="02070309020205020404" pitchFamily="49" charset="0"/>
              </a:rPr>
              <a:t>None</a:t>
            </a:r>
            <a:r>
              <a:rPr lang="en-US" altLang="en-US" dirty="0">
                <a:latin typeface="Arial" charset="0"/>
              </a:rPr>
              <a:t>. You can define role authentication in Enterprise Manager Cloud Control, but not in Enterprise Manager Database Express.</a:t>
            </a:r>
          </a:p>
          <a:p>
            <a:pPr lvl="2">
              <a:lnSpc>
                <a:spcPct val="93000"/>
              </a:lnSpc>
            </a:pPr>
            <a:r>
              <a:rPr lang="en-US" altLang="en-US" dirty="0">
                <a:latin typeface="Arial" charset="0"/>
              </a:rPr>
              <a:t>Create application roles. Create secure application roles that a user must enable by executing a PL/SQL procedure successfully. The PL/SQL procedure can check things, such as the user’s network address, the program that the user is running, the time of day, and other elements needed, to properly secure a group of permissions.</a:t>
            </a:r>
          </a:p>
          <a:p>
            <a:pPr marL="304746" lvl="2" indent="0">
              <a:lnSpc>
                <a:spcPct val="93000"/>
              </a:lnSpc>
              <a:buNone/>
            </a:pPr>
            <a:r>
              <a:rPr lang="en-US" altLang="en-US" dirty="0">
                <a:latin typeface="Courier New" panose="02070309020205020404" pitchFamily="49" charset="0"/>
                <a:cs typeface="Courier New" panose="02070309020205020404" pitchFamily="49" charset="0"/>
              </a:rPr>
              <a:t>	CREATE ROLE secure_application_role IDENTIFIED USING 	&lt;security_procedure_name&gt;</a:t>
            </a:r>
          </a:p>
        </p:txBody>
      </p:sp>
    </p:spTree>
    <p:extLst>
      <p:ext uri="{BB962C8B-B14F-4D97-AF65-F5344CB8AC3E}">
        <p14:creationId xmlns:p14="http://schemas.microsoft.com/office/powerpoint/2010/main" val="36957384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9 - </a:t>
            </a:r>
            <a:fld id="{8D59490F-233A-42CD-B7E2-DF5AC3B8DE65}" type="slidenum">
              <a:rPr lang="en-US" smtClean="0"/>
              <a:t>218</a:t>
            </a:fld>
            <a:endParaRPr lang="en-US" dirty="0"/>
          </a:p>
        </p:txBody>
      </p:sp>
      <p:sp>
        <p:nvSpPr>
          <p:cNvPr id="5" name="Notes Placeholder 4"/>
          <p:cNvSpPr>
            <a:spLocks noGrp="1"/>
          </p:cNvSpPr>
          <p:nvPr>
            <p:ph type="body" idx="1"/>
          </p:nvPr>
        </p:nvSpPr>
        <p:spPr>
          <a:xfrm>
            <a:off x="292608" y="450056"/>
            <a:ext cx="6400800" cy="8191024"/>
          </a:xfrm>
        </p:spPr>
        <p:txBody>
          <a:bodyPr/>
          <a:lstStyle/>
          <a:p>
            <a:pPr marL="115888" lvl="1"/>
            <a:r>
              <a:rPr lang="en-US" b="1" dirty="0">
                <a:latin typeface="Arial" charset="0"/>
              </a:rPr>
              <a:t>Note: </a:t>
            </a:r>
            <a:r>
              <a:rPr lang="en-US" dirty="0">
                <a:latin typeface="Arial" charset="0"/>
              </a:rPr>
              <a:t>Oracle Database Vault also includes secure application roles, which are different from the secure application roles described in this course. See </a:t>
            </a:r>
            <a:r>
              <a:rPr lang="en-US" i="1" dirty="0">
                <a:latin typeface="Arial" charset="0"/>
              </a:rPr>
              <a:t>Oracle Database Vault Administrator’s Guide</a:t>
            </a:r>
            <a:r>
              <a:rPr lang="en-US" dirty="0">
                <a:latin typeface="Arial" charset="0"/>
              </a:rPr>
              <a:t> for details on secure application roles in Oracle Database Vault.</a:t>
            </a:r>
          </a:p>
        </p:txBody>
      </p:sp>
    </p:spTree>
    <p:extLst>
      <p:ext uri="{BB962C8B-B14F-4D97-AF65-F5344CB8AC3E}">
        <p14:creationId xmlns:p14="http://schemas.microsoft.com/office/powerpoint/2010/main" val="352796309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FE8AD826-6CE2-4CEC-8AAB-0CC954034C1E}" type="slidenum">
              <a:rPr lang="en-US" smtClean="0"/>
              <a:t>219</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291872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1 - </a:t>
            </a:r>
            <a:fld id="{8B554C86-B9BE-4952-8253-863C082653BA}" type="slidenum">
              <a:rPr lang="en-US" smtClean="0"/>
              <a:t>22</a:t>
            </a:fld>
            <a:endParaRPr lang="en-US" dirty="0"/>
          </a:p>
        </p:txBody>
      </p:sp>
      <p:sp>
        <p:nvSpPr>
          <p:cNvPr id="54276" name="Slide Image Placeholder 11"/>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85513542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9 - </a:t>
            </a:r>
            <a:fld id="{8E4235BF-9551-4078-9974-F36F0A261FA7}" type="slidenum">
              <a:rPr lang="en-US" altLang="en-US" smtClean="0"/>
              <a:t>220</a:t>
            </a:fld>
            <a:endParaRPr lang="en-US" altLang="en-US" dirty="0"/>
          </a:p>
        </p:txBody>
      </p:sp>
      <p:sp>
        <p:nvSpPr>
          <p:cNvPr id="82947" name="Slide Image Placeholder 5"/>
          <p:cNvSpPr>
            <a:spLocks noGrp="1" noRot="1" noChangeAspect="1" noTextEdit="1"/>
          </p:cNvSpPr>
          <p:nvPr>
            <p:ph type="sldImg"/>
          </p:nvPr>
        </p:nvSpPr>
        <p:spPr>
          <a:ln/>
        </p:spPr>
      </p:sp>
      <p:sp>
        <p:nvSpPr>
          <p:cNvPr id="82948"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Profiles impose a named set of resource limits on database usage and instance resources. Profiles also manage the account status and place limitations on users’ passwords (length, expiration time, and so on). Every user is assigned a profile and may belong to only one profile at any given time. If users have already logged in when you change their profile, the change does not take effect until their next login.</a:t>
            </a:r>
          </a:p>
          <a:p>
            <a:pPr lvl="1"/>
            <a:r>
              <a:rPr lang="en-US" altLang="en-US" dirty="0"/>
              <a:t>The </a:t>
            </a:r>
            <a:r>
              <a:rPr lang="en-US" altLang="en-US" dirty="0">
                <a:latin typeface="Courier New" panose="02070309020205020404" pitchFamily="49" charset="0"/>
              </a:rPr>
              <a:t>DEFAULT</a:t>
            </a:r>
            <a:r>
              <a:rPr lang="en-US" altLang="en-US" dirty="0"/>
              <a:t> profile serves as the basis for all other profiles. Limitations for a profile can be implicitly specified (as in CPU/Session), can be unlimited (as in CPU/Call), or can reference whatever setting is in the </a:t>
            </a:r>
            <a:r>
              <a:rPr lang="en-US" altLang="en-US" dirty="0">
                <a:latin typeface="Courier New" panose="02070309020205020404" pitchFamily="49" charset="0"/>
              </a:rPr>
              <a:t>DEFAULT</a:t>
            </a:r>
            <a:r>
              <a:rPr lang="en-US" altLang="en-US" dirty="0"/>
              <a:t> profile (as in Connect Time).</a:t>
            </a:r>
          </a:p>
          <a:p>
            <a:pPr lvl="1"/>
            <a:r>
              <a:rPr lang="en-US" altLang="en-US" dirty="0"/>
              <a:t>Profiles cannot impose resource limitations on users unless the </a:t>
            </a:r>
            <a:r>
              <a:rPr lang="en-US" altLang="en-US" dirty="0">
                <a:latin typeface="Courier New" panose="02070309020205020404" pitchFamily="49" charset="0"/>
              </a:rPr>
              <a:t>RESOURCE_LIMIT</a:t>
            </a:r>
            <a:r>
              <a:rPr lang="en-US" altLang="en-US" dirty="0"/>
              <a:t> initialization parameter is set to </a:t>
            </a:r>
            <a:r>
              <a:rPr lang="en-US" altLang="en-US" dirty="0">
                <a:latin typeface="Courier New" panose="02070309020205020404" pitchFamily="49" charset="0"/>
              </a:rPr>
              <a:t>TRUE</a:t>
            </a:r>
            <a:r>
              <a:rPr lang="en-US" altLang="en-US" dirty="0"/>
              <a:t>. With </a:t>
            </a:r>
            <a:r>
              <a:rPr lang="en-US" altLang="en-US" dirty="0">
                <a:latin typeface="Courier New" panose="02070309020205020404" pitchFamily="49" charset="0"/>
              </a:rPr>
              <a:t>RESOURCE_LIMIT</a:t>
            </a:r>
            <a:r>
              <a:rPr lang="en-US" altLang="en-US" dirty="0"/>
              <a:t> at its default value of </a:t>
            </a:r>
            <a:r>
              <a:rPr lang="en-US" altLang="en-US" dirty="0">
                <a:latin typeface="Courier New" panose="02070309020205020404" pitchFamily="49" charset="0"/>
              </a:rPr>
              <a:t>FALSE</a:t>
            </a:r>
            <a:r>
              <a:rPr lang="en-US" altLang="en-US" dirty="0"/>
              <a:t>, profile resource limitations are ignored. Profile password settings are always enforced.</a:t>
            </a:r>
          </a:p>
        </p:txBody>
      </p:sp>
    </p:spTree>
    <p:extLst>
      <p:ext uri="{BB962C8B-B14F-4D97-AF65-F5344CB8AC3E}">
        <p14:creationId xmlns:p14="http://schemas.microsoft.com/office/powerpoint/2010/main" val="410196190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b="1" dirty="0">
                <a:latin typeface="Arial" charset="0"/>
              </a:rPr>
              <a:t>Creating Profiles</a:t>
            </a:r>
          </a:p>
          <a:p>
            <a:pPr lvl="1"/>
            <a:r>
              <a:rPr lang="en-US" dirty="0">
                <a:latin typeface="Arial" charset="0"/>
              </a:rPr>
              <a:t>Oracle recommends that you use profiles to create and manage password security (you can use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PROFILE</a:t>
            </a:r>
            <a:r>
              <a:rPr lang="en-US" dirty="0">
                <a:latin typeface="Arial" charset="0"/>
              </a:rPr>
              <a:t> command) and use Database Resource Manager to manage machine resources because it offers a more flexible means of managing and tracking resource use. </a:t>
            </a:r>
          </a:p>
          <a:p>
            <a:pPr lvl="1"/>
            <a:r>
              <a:rPr lang="en-US" dirty="0">
                <a:latin typeface="Arial" charset="0"/>
              </a:rPr>
              <a:t>In a multitenant environment, you can create two types of profiles:</a:t>
            </a:r>
          </a:p>
          <a:p>
            <a:pPr lvl="2"/>
            <a:r>
              <a:rPr lang="en-US" b="1" dirty="0">
                <a:latin typeface="Arial" charset="0"/>
              </a:rPr>
              <a:t>Common profile: </a:t>
            </a:r>
            <a:r>
              <a:rPr lang="en-US" dirty="0">
                <a:latin typeface="Arial" charset="0"/>
              </a:rPr>
              <a:t>The profile is replicated in all current and future containers. To create a common profile by using SQL*Plus, log in to the root container and issue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PROFILE</a:t>
            </a:r>
            <a:r>
              <a:rPr lang="en-US" dirty="0">
                <a:latin typeface="Arial" charset="0"/>
              </a:rPr>
              <a:t> command with the </a:t>
            </a:r>
            <a:r>
              <a:rPr lang="en-US" dirty="0">
                <a:latin typeface="Courier New" panose="02070309020205020404" pitchFamily="49" charset="0"/>
                <a:cs typeface="Courier New" panose="02070309020205020404" pitchFamily="49" charset="0"/>
              </a:rPr>
              <a:t>CONTAINER=ALL</a:t>
            </a:r>
            <a:r>
              <a:rPr lang="en-US" dirty="0">
                <a:latin typeface="Arial" charset="0"/>
              </a:rPr>
              <a:t> clause. For example:</a:t>
            </a:r>
          </a:p>
          <a:p>
            <a:pPr marL="304746" lvl="2" indent="0">
              <a:buNone/>
            </a:pPr>
            <a:r>
              <a:rPr lang="en-US" dirty="0">
                <a:latin typeface="Arial" charset="0"/>
              </a:rPr>
              <a:t>	</a:t>
            </a:r>
            <a:r>
              <a:rPr lang="en-US" dirty="0">
                <a:latin typeface="Courier New" panose="02070309020205020404" pitchFamily="49" charset="0"/>
                <a:cs typeface="Courier New" panose="02070309020205020404" pitchFamily="49" charset="0"/>
              </a:rPr>
              <a:t>SQL&gt; CONNECT / AS SYSDBA</a:t>
            </a:r>
          </a:p>
          <a:p>
            <a:pPr marL="304746" lvl="2" indent="0">
              <a:buNone/>
            </a:pPr>
            <a:r>
              <a:rPr lang="en-US" dirty="0">
                <a:latin typeface="Courier New" panose="02070309020205020404" pitchFamily="49" charset="0"/>
                <a:cs typeface="Courier New" panose="02070309020205020404" pitchFamily="49" charset="0"/>
              </a:rPr>
              <a:t>	SQL&gt; CREATE PROFILE c##cprofile_dev limit … CONTAINER=ALL;</a:t>
            </a:r>
          </a:p>
          <a:p>
            <a:pPr lvl="2"/>
            <a:r>
              <a:rPr lang="en-US" b="1" dirty="0">
                <a:latin typeface="Arial" charset="0"/>
              </a:rPr>
              <a:t>Local profile: </a:t>
            </a:r>
            <a:r>
              <a:rPr lang="en-US" dirty="0">
                <a:latin typeface="Arial" charset="0"/>
              </a:rPr>
              <a:t>The profile is created in a single PDB and can be used within that PDB only. To create a local profile by using SQL*Plus, log in to the PDB and issue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PROFILE</a:t>
            </a:r>
            <a:r>
              <a:rPr lang="en-US" dirty="0">
                <a:latin typeface="Arial" charset="0"/>
              </a:rPr>
              <a:t> command without the </a:t>
            </a:r>
            <a:r>
              <a:rPr lang="en-US" dirty="0">
                <a:latin typeface="Courier New" panose="02070309020205020404" pitchFamily="49" charset="0"/>
                <a:cs typeface="Courier New" panose="02070309020205020404" pitchFamily="49" charset="0"/>
              </a:rPr>
              <a:t>CONTAINER=ALL</a:t>
            </a:r>
            <a:r>
              <a:rPr lang="en-US" dirty="0">
                <a:latin typeface="Arial" charset="0"/>
              </a:rPr>
              <a:t> clause. For example:</a:t>
            </a:r>
          </a:p>
          <a:p>
            <a:pPr marL="304746" lvl="2" indent="0">
              <a:buNone/>
            </a:pPr>
            <a:r>
              <a:rPr lang="en-US" dirty="0">
                <a:latin typeface="Arial" charset="0"/>
              </a:rPr>
              <a:t>	</a:t>
            </a:r>
            <a:r>
              <a:rPr lang="en-US" dirty="0">
                <a:latin typeface="Courier New" panose="02070309020205020404" pitchFamily="49" charset="0"/>
                <a:cs typeface="Courier New" panose="02070309020205020404" pitchFamily="49" charset="0"/>
              </a:rPr>
              <a:t>SQL&gt; CONNECT SYS@PDB1 AS SYSDBA</a:t>
            </a:r>
          </a:p>
          <a:p>
            <a:pPr marL="304746" lvl="2" indent="0">
              <a:buNone/>
            </a:pPr>
            <a:r>
              <a:rPr lang="en-US" dirty="0">
                <a:latin typeface="Courier New" panose="02070309020205020404" pitchFamily="49" charset="0"/>
                <a:cs typeface="Courier New" panose="02070309020205020404" pitchFamily="49" charset="0"/>
              </a:rPr>
              <a:t>	SQL&gt; CREATE PROFILE lprofile_PDB1 limit … ;</a:t>
            </a:r>
          </a:p>
          <a:p>
            <a:pPr lvl="1" eaLnBrk="1" hangingPunct="1"/>
            <a:r>
              <a:rPr lang="en-US" dirty="0">
                <a:latin typeface="Arial" charset="0"/>
              </a:rPr>
              <a:t>In the diagram in the slide, the common profile named </a:t>
            </a:r>
            <a:r>
              <a:rPr lang="en-US" dirty="0">
                <a:latin typeface="Courier New" panose="02070309020205020404" pitchFamily="49" charset="0"/>
                <a:cs typeface="Courier New" panose="02070309020205020404" pitchFamily="49" charset="0"/>
              </a:rPr>
              <a:t>c##cprofile_dev</a:t>
            </a:r>
            <a:r>
              <a:rPr lang="en-US" dirty="0">
                <a:latin typeface="Arial" charset="0"/>
              </a:rPr>
              <a:t> is created commonly at the CDB level. The </a:t>
            </a:r>
            <a:r>
              <a:rPr lang="en-US" dirty="0">
                <a:latin typeface="Courier New" panose="02070309020205020404" pitchFamily="49" charset="0"/>
                <a:cs typeface="Courier New" panose="02070309020205020404" pitchFamily="49" charset="0"/>
              </a:rPr>
              <a:t>CREATE</a:t>
            </a:r>
            <a:r>
              <a:rPr lang="en-US" dirty="0">
                <a:latin typeface="Arial" charset="0"/>
              </a:rPr>
              <a:t> operation is replicated in all containers, including the root container where it was initially created. Consequently, the same profile </a:t>
            </a:r>
            <a:r>
              <a:rPr lang="en-US" dirty="0">
                <a:latin typeface="Courier New" panose="02070309020205020404" pitchFamily="49" charset="0"/>
                <a:cs typeface="Courier New" panose="02070309020205020404" pitchFamily="49" charset="0"/>
              </a:rPr>
              <a:t>c##cprofile_dev</a:t>
            </a:r>
            <a:r>
              <a:rPr lang="en-US" dirty="0">
                <a:latin typeface="Arial" charset="0"/>
              </a:rPr>
              <a:t> is created in </a:t>
            </a:r>
            <a:r>
              <a:rPr lang="en-US" dirty="0">
                <a:latin typeface="Courier New" panose="02070309020205020404" pitchFamily="49" charset="0"/>
                <a:cs typeface="Courier New" panose="02070309020205020404" pitchFamily="49" charset="0"/>
              </a:rPr>
              <a:t>PDB1</a:t>
            </a:r>
            <a:r>
              <a:rPr lang="en-US" dirty="0">
                <a:latin typeface="Arial" charset="0"/>
              </a:rPr>
              <a:t>. The profile named </a:t>
            </a:r>
            <a:r>
              <a:rPr lang="en-US" dirty="0">
                <a:latin typeface="Courier New" panose="02070309020205020404" pitchFamily="49" charset="0"/>
                <a:cs typeface="Courier New" panose="02070309020205020404" pitchFamily="49" charset="0"/>
              </a:rPr>
              <a:t>lprofile_PDB1</a:t>
            </a:r>
            <a:r>
              <a:rPr lang="en-US" dirty="0">
                <a:latin typeface="Arial" charset="0"/>
              </a:rPr>
              <a:t> is created locally in </a:t>
            </a:r>
            <a:r>
              <a:rPr lang="en-US" dirty="0">
                <a:latin typeface="Courier New" panose="02070309020205020404" pitchFamily="49" charset="0"/>
                <a:cs typeface="Courier New" panose="02070309020205020404" pitchFamily="49" charset="0"/>
              </a:rPr>
              <a:t>PDB1</a:t>
            </a:r>
            <a:r>
              <a:rPr lang="en-US" dirty="0">
                <a:latin typeface="Arial" charset="0"/>
              </a:rPr>
              <a:t> and exists only in </a:t>
            </a:r>
            <a:r>
              <a:rPr lang="en-US" dirty="0">
                <a:latin typeface="Courier New" panose="02070309020205020404" pitchFamily="49" charset="0"/>
                <a:cs typeface="Courier New" panose="02070309020205020404" pitchFamily="49" charset="0"/>
              </a:rPr>
              <a:t>PDB1</a:t>
            </a:r>
            <a:r>
              <a:rPr lang="en-US" dirty="0">
                <a:latin typeface="Arial" charset="0"/>
              </a:rPr>
              <a:t>.</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210B8011-2BD3-4036-924F-542DA5841E1D}" type="slidenum">
              <a:rPr lang="en-US" smtClean="0"/>
              <a:t>221</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19920705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9 - </a:t>
            </a:r>
            <a:fld id="{0561F7AD-E10E-42DB-A518-2434F95DD8B2}" type="slidenum">
              <a:rPr lang="en-US" smtClean="0"/>
              <a:t>222</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Arial" charset="0"/>
              </a:rPr>
              <a:t>Dropping or Changing Profiles</a:t>
            </a:r>
          </a:p>
          <a:p>
            <a:pPr lvl="1" eaLnBrk="1" hangingPunct="1"/>
            <a:r>
              <a:rPr lang="en-US" dirty="0">
                <a:latin typeface="Arial" charset="0"/>
              </a:rPr>
              <a:t>In Enterprise Manager Database Express, you cannot drop a profile that is used by users. However, if you drop a profile with the </a:t>
            </a:r>
            <a:r>
              <a:rPr lang="en-US" dirty="0">
                <a:latin typeface="Courier New" panose="02070309020205020404" pitchFamily="49" charset="0"/>
                <a:cs typeface="Courier New" panose="02070309020205020404" pitchFamily="49" charset="0"/>
              </a:rPr>
              <a:t>CASCADE</a:t>
            </a:r>
            <a:r>
              <a:rPr lang="en-US" dirty="0">
                <a:latin typeface="Arial" charset="0"/>
              </a:rPr>
              <a:t> option (for example, in SQL*Plus), all users who have that profile are automatically assigned the </a:t>
            </a:r>
            <a:r>
              <a:rPr lang="en-US" dirty="0">
                <a:latin typeface="Courier New" panose="02070309020205020404" pitchFamily="49" charset="0"/>
                <a:cs typeface="Courier New" panose="02070309020205020404" pitchFamily="49" charset="0"/>
              </a:rPr>
              <a:t>DEFAULT</a:t>
            </a:r>
            <a:r>
              <a:rPr lang="en-US" dirty="0">
                <a:latin typeface="Arial" charset="0"/>
              </a:rPr>
              <a:t> profile. </a:t>
            </a:r>
          </a:p>
          <a:p>
            <a:pPr lvl="1" eaLnBrk="1" hangingPunct="1"/>
            <a:r>
              <a:rPr lang="en-US" dirty="0">
                <a:latin typeface="Arial" charset="0"/>
              </a:rPr>
              <a:t>If users have already logged in when you change their profile, the change does not take effect until their next login.</a:t>
            </a:r>
          </a:p>
        </p:txBody>
      </p:sp>
    </p:spTree>
    <p:extLst>
      <p:ext uri="{BB962C8B-B14F-4D97-AF65-F5344CB8AC3E}">
        <p14:creationId xmlns:p14="http://schemas.microsoft.com/office/powerpoint/2010/main" val="226434849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CPU Resources</a:t>
            </a:r>
          </a:p>
          <a:p>
            <a:pPr lvl="1"/>
            <a:r>
              <a:rPr lang="en-US" altLang="en-US" dirty="0">
                <a:latin typeface="Arial" charset="0"/>
              </a:rPr>
              <a:t>CPU resources may be limited on a per-session or per-call basis. A CPU/Session limitation of 1,000 means that if any individual session that uses this profile consumes more than 10 seconds of CPU time (CPU time limitations are in hundredths of a second), that session receives the following error message and is logged off:</a:t>
            </a:r>
          </a:p>
          <a:p>
            <a:pPr lvl="1"/>
            <a:r>
              <a:rPr lang="en-US" altLang="en-US" dirty="0">
                <a:latin typeface="Courier New" panose="02070309020205020404" pitchFamily="49" charset="0"/>
                <a:cs typeface="Courier New" panose="02070309020205020404" pitchFamily="49" charset="0"/>
              </a:rPr>
              <a:t>ORA-02392: exceeded session limit on CPU usage, you are being logged off.</a:t>
            </a:r>
          </a:p>
          <a:p>
            <a:pPr lvl="1"/>
            <a:r>
              <a:rPr lang="en-US" altLang="en-US" dirty="0">
                <a:latin typeface="Arial" charset="0"/>
              </a:rPr>
              <a:t>A per-call limitation does the same thing, but instead of limiting the user’s overall session, it prevents any single command from consuming too much CPU. If CPU/Call is limited and the user exceeds the limitation, the command aborts. The user receives an error message, such as:</a:t>
            </a:r>
          </a:p>
          <a:p>
            <a:pPr lvl="1"/>
            <a:r>
              <a:rPr lang="en-US" altLang="en-US" dirty="0">
                <a:latin typeface="Courier New" panose="02070309020205020404" pitchFamily="49" charset="0"/>
                <a:cs typeface="Courier New" panose="02070309020205020404" pitchFamily="49" charset="0"/>
              </a:rPr>
              <a:t>ORA-02393: exceeded call limit on CPU usage</a:t>
            </a:r>
          </a:p>
          <a:p>
            <a:pPr lvl="1"/>
            <a:r>
              <a:rPr lang="en-US" altLang="en-US" b="1" dirty="0">
                <a:latin typeface="Arial" charset="0"/>
              </a:rPr>
              <a:t>Network and Memory Resources</a:t>
            </a:r>
          </a:p>
          <a:p>
            <a:pPr lvl="1"/>
            <a:r>
              <a:rPr lang="en-US" altLang="en-US" dirty="0">
                <a:latin typeface="Arial" charset="0"/>
              </a:rPr>
              <a:t>Each database session consumes system memory resources and (if the session is from a user who is not local to the server) network resources. You can specify the following:</a:t>
            </a:r>
          </a:p>
          <a:p>
            <a:pPr lvl="2"/>
            <a:r>
              <a:rPr lang="en-US" altLang="en-US" b="1" dirty="0">
                <a:latin typeface="Arial" charset="0"/>
              </a:rPr>
              <a:t>Connect Time: </a:t>
            </a:r>
            <a:r>
              <a:rPr lang="en-US" altLang="en-US" dirty="0">
                <a:latin typeface="Arial" charset="0"/>
              </a:rPr>
              <a:t>Indicates for how many minutes a user can be connected before being automatically logged off.</a:t>
            </a:r>
          </a:p>
          <a:p>
            <a:pPr lvl="2"/>
            <a:r>
              <a:rPr lang="en-US" altLang="en-US" b="1" dirty="0">
                <a:latin typeface="Arial" charset="0"/>
              </a:rPr>
              <a:t>Idle Time: </a:t>
            </a:r>
            <a:r>
              <a:rPr lang="en-US" altLang="en-US" dirty="0">
                <a:latin typeface="Arial" charset="0"/>
              </a:rPr>
              <a:t>Indicates for how many minutes a user’s session can remain idle before being automatically logged off. Idle time is calculated for the server process only. It does not take into account application activity. The </a:t>
            </a:r>
            <a:r>
              <a:rPr lang="en-US" altLang="en-US" dirty="0">
                <a:latin typeface="Courier New" panose="02070309020205020404" pitchFamily="49" charset="0"/>
                <a:cs typeface="Courier New" panose="02070309020205020404" pitchFamily="49" charset="0"/>
              </a:rPr>
              <a:t>IDLE_TIME</a:t>
            </a:r>
            <a:r>
              <a:rPr lang="en-US" altLang="en-US" dirty="0">
                <a:latin typeface="Arial" charset="0"/>
              </a:rPr>
              <a:t> limit is not affected by long-running queries and other operations.</a:t>
            </a:r>
          </a:p>
          <a:p>
            <a:pPr lvl="2"/>
            <a:r>
              <a:rPr lang="en-US" altLang="en-US" b="1" dirty="0">
                <a:latin typeface="Arial" charset="0"/>
              </a:rPr>
              <a:t>Concurrent Sessions: </a:t>
            </a:r>
            <a:r>
              <a:rPr lang="en-US" altLang="en-US" dirty="0">
                <a:latin typeface="Arial" charset="0"/>
              </a:rPr>
              <a:t>Indicates how many concurrent sessions can be created by using a database user account.</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DDBE3B5F-342A-4832-8B19-67AAAF7B520D}" type="slidenum">
              <a:rPr lang="en-US" smtClean="0"/>
              <a:t>223</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20116852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9 - </a:t>
            </a:r>
            <a:fld id="{D441F5D6-B996-4F2F-8F11-230AAA00322E}" type="slidenum">
              <a:rPr lang="en-US" smtClean="0"/>
              <a:t>224</a:t>
            </a:fld>
            <a:endParaRPr lang="en-US" dirty="0"/>
          </a:p>
        </p:txBody>
      </p:sp>
      <p:sp>
        <p:nvSpPr>
          <p:cNvPr id="5" name="Notes Placeholder 4"/>
          <p:cNvSpPr>
            <a:spLocks noGrp="1"/>
          </p:cNvSpPr>
          <p:nvPr>
            <p:ph type="body" idx="1"/>
          </p:nvPr>
        </p:nvSpPr>
        <p:spPr>
          <a:xfrm>
            <a:off x="292608" y="450056"/>
            <a:ext cx="6400800" cy="8191024"/>
          </a:xfrm>
        </p:spPr>
        <p:txBody>
          <a:bodyPr/>
          <a:lstStyle/>
          <a:p>
            <a:pPr lvl="2" eaLnBrk="1" hangingPunct="1"/>
            <a:r>
              <a:rPr lang="en-US" b="1" dirty="0">
                <a:latin typeface="Arial" charset="0"/>
              </a:rPr>
              <a:t>Private SGA: </a:t>
            </a:r>
            <a:r>
              <a:rPr lang="en-US" dirty="0">
                <a:latin typeface="Arial" charset="0"/>
              </a:rPr>
              <a:t>Limits the amount of space consumed in the System Global Area (SGA) for sorting, merging bitmaps, and so on. This restriction takes effect only if the session uses a shared server configuration.</a:t>
            </a:r>
          </a:p>
          <a:p>
            <a:pPr lvl="1" eaLnBrk="1" hangingPunct="1"/>
            <a:r>
              <a:rPr lang="en-US" b="1" dirty="0">
                <a:latin typeface="Arial" charset="0"/>
              </a:rPr>
              <a:t>Disk I/O Resources</a:t>
            </a:r>
          </a:p>
          <a:p>
            <a:pPr lvl="1" eaLnBrk="1" hangingPunct="1"/>
            <a:r>
              <a:rPr lang="en-US" dirty="0">
                <a:latin typeface="Arial" charset="0"/>
              </a:rPr>
              <a:t>Disk I/O resources limit the amount of data a user can read at the per-session level or per-call level. Reads/Session and Reads/Call place a limitation on the total number of reads from both memory and the disk. This can be done to ensure that no I/O-intensive statements overuse memory and disks.</a:t>
            </a:r>
          </a:p>
        </p:txBody>
      </p:sp>
    </p:spTree>
    <p:extLst>
      <p:ext uri="{BB962C8B-B14F-4D97-AF65-F5344CB8AC3E}">
        <p14:creationId xmlns:p14="http://schemas.microsoft.com/office/powerpoint/2010/main" val="6245668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p>
            <a:r>
              <a:rPr lang="en-US" dirty="0"/>
              <a:t>Oracle Database </a:t>
            </a:r>
            <a:r>
              <a:rPr lang="en-US" dirty="0" smtClean="0"/>
              <a:t>19c: </a:t>
            </a:r>
            <a:r>
              <a:rPr lang="en-US" dirty="0"/>
              <a:t>Administration Workshop   9 - </a:t>
            </a:r>
            <a:fld id="{7D8C7576-262D-433C-8D93-C055ADF244BE}" type="slidenum">
              <a:rPr lang="en-US" smtClean="0"/>
              <a:t>225</a:t>
            </a:fld>
            <a:endParaRPr lang="en-US" dirty="0"/>
          </a:p>
        </p:txBody>
      </p:sp>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pPr lvl="1"/>
            <a:r>
              <a:rPr lang="en-US" altLang="en-US" b="1" dirty="0">
                <a:latin typeface="Arial" charset="0"/>
              </a:rPr>
              <a:t>Account Locking</a:t>
            </a:r>
          </a:p>
          <a:p>
            <a:pPr lvl="1"/>
            <a:r>
              <a:rPr lang="en-US" altLang="en-US" dirty="0">
                <a:latin typeface="Arial" charset="0"/>
              </a:rPr>
              <a:t>Account locking enables automatic locking of accounts for a set duration when users fail to log in to the system in the specified number of attempts or when accounts sit inactive for a predefined number of days (users have not attempted to log in to their accounts). Configure the following profile parameters:</a:t>
            </a:r>
          </a:p>
          <a:p>
            <a:pPr lvl="2"/>
            <a:r>
              <a:rPr lang="en-US" altLang="en-US" dirty="0">
                <a:latin typeface="Courier New" panose="02070309020205020404" pitchFamily="49" charset="0"/>
                <a:cs typeface="Courier New" panose="02070309020205020404" pitchFamily="49" charset="0"/>
              </a:rPr>
              <a:t>FAILED_LOGIN_ATTEMPTS</a:t>
            </a:r>
            <a:r>
              <a:rPr lang="en-US" altLang="en-US" dirty="0">
                <a:latin typeface="Arial" charset="0"/>
              </a:rPr>
              <a:t> specifies the number of failed login attempts before the lockout of the account.</a:t>
            </a:r>
          </a:p>
          <a:p>
            <a:pPr lvl="2"/>
            <a:r>
              <a:rPr lang="en-US" altLang="en-US" dirty="0">
                <a:latin typeface="Courier New" panose="02070309020205020404" pitchFamily="49" charset="0"/>
                <a:cs typeface="Courier New" panose="02070309020205020404" pitchFamily="49" charset="0"/>
              </a:rPr>
              <a:t>PASSWORD_LOCK_TIME</a:t>
            </a:r>
            <a:r>
              <a:rPr lang="en-US" altLang="en-US" dirty="0">
                <a:latin typeface="Arial" charset="0"/>
              </a:rPr>
              <a:t> specifies the number of days for which the account is locked after the specified number of failed login attempts.</a:t>
            </a:r>
          </a:p>
          <a:p>
            <a:pPr lvl="2"/>
            <a:r>
              <a:rPr lang="en-US" altLang="en-US" dirty="0">
                <a:latin typeface="Courier New" panose="02070309020205020404" pitchFamily="49" charset="0"/>
                <a:cs typeface="Courier New" panose="02070309020205020404" pitchFamily="49" charset="0"/>
              </a:rPr>
              <a:t>INACTIVE_ACCOUNT_TIME</a:t>
            </a:r>
            <a:r>
              <a:rPr lang="en-US" altLang="en-US" dirty="0">
                <a:latin typeface="Arial" charset="0"/>
              </a:rPr>
              <a:t> specifies the number of days an account can be inactive before it is locked.</a:t>
            </a:r>
          </a:p>
          <a:p>
            <a:pPr lvl="1"/>
            <a:r>
              <a:rPr lang="en-US" altLang="en-US" b="1" dirty="0">
                <a:latin typeface="Arial" charset="0"/>
              </a:rPr>
              <a:t>Password Aging and Expiration</a:t>
            </a:r>
          </a:p>
          <a:p>
            <a:pPr lvl="1"/>
            <a:r>
              <a:rPr lang="en-US" altLang="en-US" dirty="0">
                <a:latin typeface="Arial" charset="0"/>
              </a:rPr>
              <a:t>Password aging and expiration enables user passwords to have a lifetime, after which the passwords expire and must be changed. Configure the following profile parameters:</a:t>
            </a:r>
          </a:p>
          <a:p>
            <a:pPr lvl="2"/>
            <a:r>
              <a:rPr lang="en-US" altLang="en-US" dirty="0">
                <a:latin typeface="Courier New" panose="02070309020205020404" pitchFamily="49" charset="0"/>
                <a:cs typeface="Courier New" panose="02070309020205020404" pitchFamily="49" charset="0"/>
              </a:rPr>
              <a:t>PASSWORD_LIFE_TIME</a:t>
            </a:r>
            <a:r>
              <a:rPr lang="en-US" altLang="en-US" dirty="0">
                <a:latin typeface="Arial" charset="0"/>
              </a:rPr>
              <a:t> determines the lifetime of the password in days, after which the password expires.</a:t>
            </a:r>
          </a:p>
          <a:p>
            <a:pPr lvl="2"/>
            <a:r>
              <a:rPr lang="en-US" altLang="en-US" dirty="0">
                <a:latin typeface="Courier New" panose="02070309020205020404" pitchFamily="49" charset="0"/>
                <a:cs typeface="Courier New" panose="02070309020205020404" pitchFamily="49" charset="0"/>
              </a:rPr>
              <a:t>PASSWORD_GRACE_TIME</a:t>
            </a:r>
            <a:r>
              <a:rPr lang="en-US" altLang="en-US" dirty="0">
                <a:latin typeface="Arial" charset="0"/>
              </a:rPr>
              <a:t> specifies a grace period in days for changing the password after the first successful login after the password has expired.</a:t>
            </a:r>
          </a:p>
          <a:p>
            <a:pPr lvl="1"/>
            <a:r>
              <a:rPr lang="en-US" altLang="en-US" dirty="0">
                <a:latin typeface="Arial" charset="0"/>
              </a:rPr>
              <a:t>Expiring passwords and locking the </a:t>
            </a:r>
            <a:r>
              <a:rPr lang="en-US" altLang="en-US" dirty="0">
                <a:latin typeface="Courier New" panose="02070309020205020404" pitchFamily="49" charset="0"/>
                <a:cs typeface="Courier New" panose="02070309020205020404" pitchFamily="49" charset="0"/>
              </a:rPr>
              <a:t>SYS</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SYSMAN</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DBSNMP</a:t>
            </a:r>
            <a:r>
              <a:rPr lang="en-US" altLang="en-US" dirty="0">
                <a:latin typeface="Arial" charset="0"/>
              </a:rPr>
              <a:t> accounts prevent Enterprise Manager from functioning properly. The applications must catch the “password expired” warning message and handle the password change; otherwise, the grace period expires and the user is locked out without knowing the reason.</a:t>
            </a:r>
          </a:p>
        </p:txBody>
      </p:sp>
    </p:spTree>
    <p:extLst>
      <p:ext uri="{BB962C8B-B14F-4D97-AF65-F5344CB8AC3E}">
        <p14:creationId xmlns:p14="http://schemas.microsoft.com/office/powerpoint/2010/main" val="369995728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9 - </a:t>
            </a:r>
            <a:fld id="{AFE014A0-AD1B-47BC-A57E-DC6A81177B9D}" type="slidenum">
              <a:rPr lang="en-US" smtClean="0"/>
              <a:t>226</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Arial" charset="0"/>
              </a:rPr>
              <a:t>Password History</a:t>
            </a:r>
          </a:p>
          <a:p>
            <a:pPr lvl="1" eaLnBrk="1" hangingPunct="1"/>
            <a:r>
              <a:rPr lang="en-US" dirty="0">
                <a:latin typeface="Arial" charset="0"/>
              </a:rPr>
              <a:t>Password history checks the new password to ensure that the password is not reused for a specified amount of time or a specified number of password changes. Configure one of the following parameters:</a:t>
            </a:r>
          </a:p>
          <a:p>
            <a:pPr lvl="2" eaLnBrk="1" hangingPunct="1"/>
            <a:r>
              <a:rPr lang="en-US" dirty="0">
                <a:latin typeface="Courier New" panose="02070309020205020404" pitchFamily="49" charset="0"/>
                <a:cs typeface="Courier New" panose="02070309020205020404" pitchFamily="49" charset="0"/>
              </a:rPr>
              <a:t>PASSWORD_REUSE_TIME</a:t>
            </a:r>
            <a:r>
              <a:rPr lang="en-US" dirty="0">
                <a:latin typeface="Arial" charset="0"/>
              </a:rPr>
              <a:t> specifies that a user cannot reuse a password for a given number of days.</a:t>
            </a:r>
          </a:p>
          <a:p>
            <a:pPr lvl="2" eaLnBrk="1" hangingPunct="1"/>
            <a:r>
              <a:rPr lang="en-US" dirty="0">
                <a:latin typeface="Courier New" panose="02070309020205020404" pitchFamily="49" charset="0"/>
                <a:cs typeface="Courier New" panose="02070309020205020404" pitchFamily="49" charset="0"/>
              </a:rPr>
              <a:t>PASSWORD_REUSE_MAX</a:t>
            </a:r>
            <a:r>
              <a:rPr lang="en-US" dirty="0">
                <a:latin typeface="Arial" charset="0"/>
              </a:rPr>
              <a:t> specifies the number of password changes that are required before the current password can be reused.</a:t>
            </a:r>
          </a:p>
          <a:p>
            <a:pPr lvl="2" eaLnBrk="1" hangingPunct="1"/>
            <a:r>
              <a:rPr lang="en-US" dirty="0">
                <a:latin typeface="Courier New" panose="02070309020205020404" pitchFamily="49" charset="0"/>
                <a:cs typeface="Courier New" panose="02070309020205020404" pitchFamily="49" charset="0"/>
              </a:rPr>
              <a:t>PASSWORD_VERIFY_FUNCTION</a:t>
            </a:r>
            <a:r>
              <a:rPr lang="en-US" dirty="0">
                <a:latin typeface="Arial" charset="0"/>
              </a:rPr>
              <a:t> checks for password complexity for the </a:t>
            </a:r>
            <a:r>
              <a:rPr lang="en-US" dirty="0">
                <a:latin typeface="Courier New" panose="02070309020205020404" pitchFamily="49" charset="0"/>
                <a:cs typeface="Courier New" panose="02070309020205020404" pitchFamily="49" charset="0"/>
              </a:rPr>
              <a:t>SYS</a:t>
            </a:r>
            <a:r>
              <a:rPr lang="en-US" dirty="0">
                <a:latin typeface="Arial" charset="0"/>
              </a:rPr>
              <a:t> user.</a:t>
            </a:r>
          </a:p>
          <a:p>
            <a:pPr lvl="1" eaLnBrk="1" hangingPunct="1"/>
            <a:r>
              <a:rPr lang="en-US" dirty="0">
                <a:latin typeface="Arial" charset="0"/>
              </a:rPr>
              <a:t>Recall that the values of the profile parameters are either set or inherited from the </a:t>
            </a:r>
            <a:r>
              <a:rPr lang="en-US" dirty="0">
                <a:latin typeface="Courier New" panose="02070309020205020404" pitchFamily="49" charset="0"/>
                <a:cs typeface="Courier New" panose="02070309020205020404" pitchFamily="49" charset="0"/>
              </a:rPr>
              <a:t>DEFAULT</a:t>
            </a:r>
            <a:r>
              <a:rPr lang="en-US" dirty="0">
                <a:latin typeface="Arial" charset="0"/>
              </a:rPr>
              <a:t> profile.</a:t>
            </a:r>
          </a:p>
          <a:p>
            <a:pPr lvl="1" eaLnBrk="1" hangingPunct="1"/>
            <a:r>
              <a:rPr lang="en-US" dirty="0">
                <a:latin typeface="Arial" charset="0"/>
              </a:rPr>
              <a:t>If both password history parameters have a value of </a:t>
            </a:r>
            <a:r>
              <a:rPr lang="en-US" dirty="0">
                <a:latin typeface="Courier New" panose="02070309020205020404" pitchFamily="49" charset="0"/>
                <a:cs typeface="Courier New" panose="02070309020205020404" pitchFamily="49" charset="0"/>
              </a:rPr>
              <a:t>UNLIMITED</a:t>
            </a:r>
            <a:r>
              <a:rPr lang="en-US" dirty="0">
                <a:latin typeface="Arial" charset="0"/>
              </a:rPr>
              <a:t>, Oracle Database ignores both. The user can reuse any password at any time, which is not a good security practice. If both parameters are set, password reuse is allowed, but only after meeting both conditions. The user must have changed the password the specified number of times, and the specified number of days must have passed since the old password was last used. For example, the profile of user </a:t>
            </a:r>
            <a:r>
              <a:rPr lang="en-US" dirty="0">
                <a:latin typeface="Courier New" panose="02070309020205020404" pitchFamily="49" charset="0"/>
                <a:cs typeface="Courier New" panose="02070309020205020404" pitchFamily="49" charset="0"/>
              </a:rPr>
              <a:t>ALFRED</a:t>
            </a:r>
            <a:r>
              <a:rPr lang="en-US" dirty="0">
                <a:latin typeface="Arial" charset="0"/>
              </a:rPr>
              <a:t> has </a:t>
            </a:r>
            <a:r>
              <a:rPr lang="en-US" dirty="0">
                <a:latin typeface="Courier New" panose="02070309020205020404" pitchFamily="49" charset="0"/>
                <a:cs typeface="Courier New" panose="02070309020205020404" pitchFamily="49" charset="0"/>
              </a:rPr>
              <a:t>PASSWORD_REUSE_MAX</a:t>
            </a:r>
            <a:r>
              <a:rPr lang="en-US" dirty="0">
                <a:latin typeface="Arial" charset="0"/>
              </a:rPr>
              <a:t> set to </a:t>
            </a:r>
            <a:r>
              <a:rPr lang="en-US" dirty="0">
                <a:latin typeface="Courier New" panose="02070309020205020404" pitchFamily="49" charset="0"/>
                <a:cs typeface="Courier New" panose="02070309020205020404" pitchFamily="49" charset="0"/>
              </a:rPr>
              <a:t>10</a:t>
            </a:r>
            <a:r>
              <a:rPr lang="en-US" dirty="0">
                <a:latin typeface="Arial" charset="0"/>
              </a:rPr>
              <a:t> and </a:t>
            </a:r>
            <a:r>
              <a:rPr lang="en-US" dirty="0">
                <a:latin typeface="Courier New" panose="02070309020205020404" pitchFamily="49" charset="0"/>
                <a:cs typeface="Courier New" panose="02070309020205020404" pitchFamily="49" charset="0"/>
              </a:rPr>
              <a:t>PASSWORD_REUSE_TIME</a:t>
            </a:r>
            <a:r>
              <a:rPr lang="en-US" dirty="0">
                <a:latin typeface="Arial" charset="0"/>
              </a:rPr>
              <a:t> set to </a:t>
            </a:r>
            <a:r>
              <a:rPr lang="en-US" dirty="0">
                <a:latin typeface="Courier New" panose="02070309020205020404" pitchFamily="49" charset="0"/>
                <a:cs typeface="Courier New" panose="02070309020205020404" pitchFamily="49" charset="0"/>
              </a:rPr>
              <a:t>30</a:t>
            </a:r>
            <a:r>
              <a:rPr lang="en-US" dirty="0">
                <a:latin typeface="Arial" charset="0"/>
              </a:rPr>
              <a:t>. User </a:t>
            </a:r>
            <a:r>
              <a:rPr lang="en-US" dirty="0">
                <a:latin typeface="Courier New" panose="02070309020205020404" pitchFamily="49" charset="0"/>
                <a:cs typeface="Courier New" panose="02070309020205020404" pitchFamily="49" charset="0"/>
              </a:rPr>
              <a:t>ALFRED</a:t>
            </a:r>
            <a:r>
              <a:rPr lang="en-US" dirty="0">
                <a:latin typeface="Arial" charset="0"/>
              </a:rPr>
              <a:t> cannot reuse a password until he has reset the password 10 times and until 30 days have passed since the password was last used. If one parameter is set to a number and the other parameter is specified as </a:t>
            </a:r>
            <a:r>
              <a:rPr lang="en-US" dirty="0">
                <a:latin typeface="Courier New" panose="02070309020205020404" pitchFamily="49" charset="0"/>
                <a:cs typeface="Courier New" panose="02070309020205020404" pitchFamily="49" charset="0"/>
              </a:rPr>
              <a:t>UNLIMITED</a:t>
            </a:r>
            <a:r>
              <a:rPr lang="en-US" dirty="0">
                <a:latin typeface="Arial" charset="0"/>
              </a:rPr>
              <a:t>, then the user can never reuse a password.</a:t>
            </a:r>
          </a:p>
          <a:p>
            <a:pPr lvl="1" eaLnBrk="1" hangingPunct="1"/>
            <a:r>
              <a:rPr lang="en-US" b="1" dirty="0">
                <a:latin typeface="Arial" charset="0"/>
              </a:rPr>
              <a:t>Password Complexity Verification</a:t>
            </a:r>
          </a:p>
          <a:p>
            <a:pPr lvl="1" eaLnBrk="1" hangingPunct="1"/>
            <a:r>
              <a:rPr lang="en-US" dirty="0">
                <a:latin typeface="Arial" charset="0"/>
              </a:rPr>
              <a:t>Password complexity verification makes a complexity check on the password to verify that it meets certain rules. The check must ensure that the password is complex enough to provide protection against intruders who may try to break into the system by guessing the password.</a:t>
            </a:r>
          </a:p>
          <a:p>
            <a:pPr lvl="1" eaLnBrk="1" hangingPunct="1"/>
            <a:r>
              <a:rPr lang="en-US" dirty="0">
                <a:latin typeface="Arial" charset="0"/>
              </a:rPr>
              <a:t>The </a:t>
            </a:r>
            <a:r>
              <a:rPr lang="en-US" dirty="0">
                <a:latin typeface="Courier New" panose="02070309020205020404" pitchFamily="49" charset="0"/>
                <a:cs typeface="Courier New" panose="02070309020205020404" pitchFamily="49" charset="0"/>
              </a:rPr>
              <a:t>PASSWORD_VERIFY_FUNCTION</a:t>
            </a:r>
            <a:r>
              <a:rPr lang="en-US" dirty="0">
                <a:latin typeface="Arial" charset="0"/>
              </a:rPr>
              <a:t> parameter names a PL/SQL function that performs a password complexity check before a password is assigned. Password verification functions must be owned by the </a:t>
            </a:r>
            <a:r>
              <a:rPr lang="en-US" dirty="0">
                <a:latin typeface="Courier New" panose="02070309020205020404" pitchFamily="49" charset="0"/>
                <a:cs typeface="Courier New" panose="02070309020205020404" pitchFamily="49" charset="0"/>
              </a:rPr>
              <a:t>SYS</a:t>
            </a:r>
            <a:r>
              <a:rPr lang="en-US" dirty="0">
                <a:latin typeface="Arial" charset="0"/>
              </a:rPr>
              <a:t> user and return a Boolean value (</a:t>
            </a:r>
            <a:r>
              <a:rPr lang="en-US" dirty="0">
                <a:latin typeface="Courier New" panose="02070309020205020404" pitchFamily="49" charset="0"/>
                <a:cs typeface="Courier New" panose="02070309020205020404" pitchFamily="49" charset="0"/>
              </a:rPr>
              <a:t>TRUE</a:t>
            </a:r>
            <a:r>
              <a:rPr lang="en-US" dirty="0">
                <a:latin typeface="Arial" charset="0"/>
              </a:rPr>
              <a:t> or </a:t>
            </a:r>
            <a:r>
              <a:rPr lang="en-US" dirty="0">
                <a:latin typeface="Courier New" panose="02070309020205020404" pitchFamily="49" charset="0"/>
                <a:cs typeface="Courier New" panose="02070309020205020404" pitchFamily="49" charset="0"/>
              </a:rPr>
              <a:t>FALSE</a:t>
            </a:r>
            <a:r>
              <a:rPr lang="en-US" dirty="0">
                <a:latin typeface="Arial" charset="0"/>
              </a:rPr>
              <a:t>). A model password verification function is provided in the </a:t>
            </a:r>
            <a:r>
              <a:rPr lang="en-US" dirty="0">
                <a:latin typeface="Courier New" panose="02070309020205020404" pitchFamily="49" charset="0"/>
                <a:cs typeface="Courier New" panose="02070309020205020404" pitchFamily="49" charset="0"/>
              </a:rPr>
              <a:t>utlpwdmg.sql</a:t>
            </a:r>
            <a:r>
              <a:rPr lang="en-US" dirty="0">
                <a:latin typeface="Arial" charset="0"/>
              </a:rPr>
              <a:t> script found in the following directories:</a:t>
            </a:r>
          </a:p>
          <a:p>
            <a:pPr lvl="2" eaLnBrk="1" hangingPunct="1"/>
            <a:r>
              <a:rPr lang="en-US" dirty="0">
                <a:latin typeface="Arial" charset="0"/>
              </a:rPr>
              <a:t>UNIX and Linux platforms: </a:t>
            </a:r>
            <a:r>
              <a:rPr lang="en-US" dirty="0">
                <a:latin typeface="Courier New" panose="02070309020205020404" pitchFamily="49" charset="0"/>
                <a:cs typeface="Courier New" panose="02070309020205020404" pitchFamily="49" charset="0"/>
              </a:rPr>
              <a:t>$ORACLE_HOME/rdbms/admin</a:t>
            </a:r>
          </a:p>
          <a:p>
            <a:pPr lvl="2" eaLnBrk="1" hangingPunct="1"/>
            <a:r>
              <a:rPr lang="en-US" dirty="0">
                <a:latin typeface="Arial" charset="0"/>
              </a:rPr>
              <a:t>Windows platforms: </a:t>
            </a:r>
            <a:r>
              <a:rPr lang="en-US" dirty="0">
                <a:latin typeface="Courier New" panose="02070309020205020404" pitchFamily="49" charset="0"/>
                <a:cs typeface="Courier New" panose="02070309020205020404" pitchFamily="49" charset="0"/>
              </a:rPr>
              <a:t>%ORACLE_HOME%\rdbms\admin</a:t>
            </a:r>
          </a:p>
          <a:p>
            <a:pPr lvl="1" eaLnBrk="1" hangingPunct="1"/>
            <a:r>
              <a:rPr lang="en-US" dirty="0">
                <a:latin typeface="Arial" charset="0"/>
              </a:rPr>
              <a:t>You can create complexity functions and run the </a:t>
            </a:r>
            <a:r>
              <a:rPr lang="en-US" dirty="0">
                <a:latin typeface="Courier New" panose="02070309020205020404" pitchFamily="49" charset="0"/>
                <a:cs typeface="Courier New" panose="02070309020205020404" pitchFamily="49" charset="0"/>
              </a:rPr>
              <a:t>utlpwdmg.sql</a:t>
            </a:r>
            <a:r>
              <a:rPr lang="en-US" dirty="0">
                <a:latin typeface="Arial" charset="0"/>
              </a:rPr>
              <a:t> script to create the </a:t>
            </a:r>
            <a:r>
              <a:rPr lang="en-US" dirty="0">
                <a:latin typeface="Courier New" panose="02070309020205020404" pitchFamily="49" charset="0"/>
                <a:cs typeface="Courier New" panose="02070309020205020404" pitchFamily="49" charset="0"/>
              </a:rPr>
              <a:t>VERIFY_FUNCTION_11</a:t>
            </a:r>
            <a:r>
              <a:rPr lang="en-US" i="1" dirty="0">
                <a:latin typeface="Courier New" panose="02070309020205020404" pitchFamily="49" charset="0"/>
                <a:cs typeface="Courier New" panose="02070309020205020404" pitchFamily="49" charset="0"/>
              </a:rPr>
              <a:t>g</a:t>
            </a:r>
            <a:r>
              <a:rPr lang="en-US" dirty="0">
                <a:latin typeface="Arial" charset="0"/>
              </a:rPr>
              <a:t>, </a:t>
            </a:r>
            <a:r>
              <a:rPr lang="en-US" dirty="0">
                <a:latin typeface="Courier New" panose="02070309020205020404" pitchFamily="49" charset="0"/>
                <a:cs typeface="Courier New" panose="02070309020205020404" pitchFamily="49" charset="0"/>
              </a:rPr>
              <a:t>ORA12c_VERIFY_FUNCTION</a:t>
            </a:r>
            <a:r>
              <a:rPr lang="en-US" dirty="0">
                <a:latin typeface="Arial" charset="0"/>
              </a:rPr>
              <a:t>, and </a:t>
            </a:r>
            <a:r>
              <a:rPr lang="en-US" dirty="0">
                <a:latin typeface="Courier New" panose="02070309020205020404" pitchFamily="49" charset="0"/>
                <a:cs typeface="Courier New" panose="02070309020205020404" pitchFamily="49" charset="0"/>
              </a:rPr>
              <a:t>ORA12c_STRONG_VERIFY_FUNCTION</a:t>
            </a:r>
            <a:r>
              <a:rPr lang="en-US" dirty="0">
                <a:latin typeface="Arial" charset="0"/>
              </a:rPr>
              <a:t> prebuilt complexity functions.</a:t>
            </a:r>
          </a:p>
        </p:txBody>
      </p:sp>
    </p:spTree>
    <p:extLst>
      <p:ext uri="{BB962C8B-B14F-4D97-AF65-F5344CB8AC3E}">
        <p14:creationId xmlns:p14="http://schemas.microsoft.com/office/powerpoint/2010/main" val="314069034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Complexity Verification</a:t>
            </a:r>
          </a:p>
          <a:p>
            <a:pPr lvl="1"/>
            <a:r>
              <a:rPr lang="en-US" altLang="en-US" dirty="0">
                <a:latin typeface="Arial" charset="0"/>
              </a:rPr>
              <a:t>Complexity verification checks that each password is complex enough to provide reasonable protection against intruders who try to break into the system by guessing passwords. Using a complexity verification function forces users to create strong, secure passwords for database user accounts. You must ensure that the passwords for your users are complex enough to provide reasonable protection against intruders who try to break into the system by guessing passwords.</a:t>
            </a:r>
          </a:p>
          <a:p>
            <a:pPr lvl="1"/>
            <a:r>
              <a:rPr lang="en-US" altLang="en-US" b="1" dirty="0">
                <a:latin typeface="Arial" charset="0"/>
              </a:rPr>
              <a:t>Oracle-Supplied Functions</a:t>
            </a:r>
          </a:p>
          <a:p>
            <a:pPr lvl="1"/>
            <a:r>
              <a:rPr lang="en-US" altLang="en-US" dirty="0">
                <a:latin typeface="Arial" charset="0"/>
              </a:rPr>
              <a:t>You can create your own password verification functions; however, Oracle Database provides the following functions that you can create by executing the </a:t>
            </a:r>
            <a:r>
              <a:rPr lang="en-US" altLang="en-US" dirty="0">
                <a:latin typeface="Courier New" panose="02070309020205020404" pitchFamily="49" charset="0"/>
                <a:cs typeface="Courier New" panose="02070309020205020404" pitchFamily="49" charset="0"/>
              </a:rPr>
              <a:t>utlpwdmg.sql</a:t>
            </a:r>
            <a:r>
              <a:rPr lang="en-US" altLang="en-US" dirty="0">
                <a:latin typeface="Arial" charset="0"/>
              </a:rPr>
              <a:t> script, located in </a:t>
            </a:r>
            <a:r>
              <a:rPr lang="en-US" altLang="en-US" dirty="0">
                <a:latin typeface="Courier New" panose="02070309020205020404" pitchFamily="49" charset="0"/>
                <a:cs typeface="Courier New" panose="02070309020205020404" pitchFamily="49" charset="0"/>
              </a:rPr>
              <a:t>$ORACLE_HOME/rdbms/admin</a:t>
            </a:r>
            <a:r>
              <a:rPr lang="en-US" altLang="en-US" dirty="0">
                <a:latin typeface="Arial" charset="0"/>
              </a:rPr>
              <a:t>:</a:t>
            </a:r>
          </a:p>
          <a:p>
            <a:pPr lvl="2"/>
            <a:r>
              <a:rPr lang="en-US" altLang="en-US" dirty="0">
                <a:latin typeface="Courier New" panose="02070309020205020404" pitchFamily="49" charset="0"/>
                <a:cs typeface="Courier New" panose="02070309020205020404" pitchFamily="49" charset="0"/>
              </a:rPr>
              <a:t>ORA12c_VERIFY_FUNCTION</a:t>
            </a:r>
            <a:r>
              <a:rPr lang="en-US" altLang="en-US" dirty="0">
                <a:latin typeface="Arial" charset="0"/>
              </a:rPr>
              <a:t>: This function performs the minimum complexity checks such as checking for a minimum password length and that the password is not the same as the username.</a:t>
            </a:r>
          </a:p>
          <a:p>
            <a:pPr lvl="2"/>
            <a:r>
              <a:rPr lang="en-US" altLang="en-US" dirty="0">
                <a:latin typeface="Courier New" panose="02070309020205020404" pitchFamily="49" charset="0"/>
                <a:cs typeface="Courier New" panose="02070309020205020404" pitchFamily="49" charset="0"/>
              </a:rPr>
              <a:t>ORA12c_STRONG_VERIFY_FUNCTION</a:t>
            </a:r>
            <a:r>
              <a:rPr lang="en-US" altLang="en-US" dirty="0">
                <a:latin typeface="Arial" charset="0"/>
              </a:rPr>
              <a:t>: This function provides a stronger password complexity function that takes into consideration recommendations from the US Department of Defense Database Security Technical Implementation Guide.</a:t>
            </a:r>
          </a:p>
          <a:p>
            <a:pPr lvl="2"/>
            <a:r>
              <a:rPr lang="en-US" altLang="en-US" dirty="0">
                <a:latin typeface="Courier New" panose="02070309020205020404" pitchFamily="49" charset="0"/>
                <a:cs typeface="Courier New" panose="02070309020205020404" pitchFamily="49" charset="0"/>
              </a:rPr>
              <a:t>VERIFY_FUNCTION_11</a:t>
            </a:r>
            <a:r>
              <a:rPr lang="en-US" altLang="en-US" i="1" dirty="0">
                <a:latin typeface="Courier New" panose="02070309020205020404" pitchFamily="49" charset="0"/>
                <a:cs typeface="Courier New" panose="02070309020205020404" pitchFamily="49" charset="0"/>
              </a:rPr>
              <a:t>g</a:t>
            </a:r>
            <a:r>
              <a:rPr lang="en-US" altLang="en-US" dirty="0">
                <a:latin typeface="Arial" charset="0"/>
              </a:rPr>
              <a:t>: This function performs minimum complexity checks such as checking for a minimum password length and that the password is not the same as the username. This function was provided with Oracle Database 11</a:t>
            </a:r>
            <a:r>
              <a:rPr lang="en-US" altLang="en-US" i="1" dirty="0">
                <a:latin typeface="Arial" charset="0"/>
              </a:rPr>
              <a:t>g</a:t>
            </a:r>
            <a:r>
              <a:rPr lang="en-US" altLang="en-US" dirty="0">
                <a:latin typeface="Arial" charset="0"/>
              </a:rPr>
              <a:t>.</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0838A22F-5121-45DC-A45A-13F3F06BD7A7}" type="slidenum">
              <a:rPr lang="en-US" smtClean="0"/>
              <a:t>227</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87946862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9 - </a:t>
            </a:r>
            <a:fld id="{20BCE2DC-73F2-4C97-BAEC-766041EBB0C0}" type="slidenum">
              <a:rPr lang="en-US" smtClean="0"/>
              <a:t>228</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dirty="0">
                <a:latin typeface="Arial" charset="0"/>
              </a:rPr>
              <a:t>In addition to creating the functions, the </a:t>
            </a:r>
            <a:r>
              <a:rPr lang="en-US" dirty="0">
                <a:latin typeface="Courier New" panose="02070309020205020404" pitchFamily="49" charset="0"/>
                <a:cs typeface="Courier New" panose="02070309020205020404" pitchFamily="49" charset="0"/>
              </a:rPr>
              <a:t>utlpwdmg.sql</a:t>
            </a:r>
            <a:r>
              <a:rPr lang="en-US" dirty="0">
                <a:latin typeface="Arial" charset="0"/>
              </a:rPr>
              <a:t> script also changes the </a:t>
            </a:r>
            <a:r>
              <a:rPr lang="en-US" dirty="0">
                <a:latin typeface="Courier New" panose="02070309020205020404" pitchFamily="49" charset="0"/>
                <a:cs typeface="Courier New" panose="02070309020205020404" pitchFamily="49" charset="0"/>
              </a:rPr>
              <a:t>DEFAULT</a:t>
            </a:r>
            <a:r>
              <a:rPr lang="en-US" dirty="0">
                <a:latin typeface="Arial" charset="0"/>
              </a:rPr>
              <a:t> profile with the following </a:t>
            </a:r>
            <a:r>
              <a:rPr lang="en-US" dirty="0">
                <a:latin typeface="Courier New" panose="02070309020205020404" pitchFamily="49" charset="0"/>
                <a:cs typeface="Courier New" panose="02070309020205020404" pitchFamily="49" charset="0"/>
              </a:rPr>
              <a:t>ALTER</a:t>
            </a:r>
            <a:r>
              <a:rPr lang="en-US" dirty="0">
                <a:latin typeface="Arial" charset="0"/>
              </a:rPr>
              <a:t> </a:t>
            </a:r>
            <a:r>
              <a:rPr lang="en-US" dirty="0">
                <a:latin typeface="Courier New" panose="02070309020205020404" pitchFamily="49" charset="0"/>
                <a:cs typeface="Courier New" panose="02070309020205020404" pitchFamily="49" charset="0"/>
              </a:rPr>
              <a:t>PROFILE</a:t>
            </a:r>
            <a:r>
              <a:rPr lang="en-US" dirty="0">
                <a:latin typeface="Arial" charset="0"/>
              </a:rPr>
              <a:t> command:</a:t>
            </a:r>
          </a:p>
          <a:p>
            <a:pPr lvl="1" eaLnBrk="1" hangingPunct="1"/>
            <a:r>
              <a:rPr lang="en-US" dirty="0">
                <a:latin typeface="Courier New" panose="02070309020205020404" pitchFamily="49" charset="0"/>
                <a:cs typeface="Courier New" panose="02070309020205020404" pitchFamily="49" charset="0"/>
              </a:rPr>
              <a:t>ALTER PROFILE default LIMIT</a:t>
            </a:r>
          </a:p>
          <a:p>
            <a:pPr lvl="1" eaLnBrk="1" hangingPunct="1"/>
            <a:r>
              <a:rPr lang="en-US" dirty="0">
                <a:latin typeface="Courier New" panose="02070309020205020404" pitchFamily="49" charset="0"/>
                <a:cs typeface="Courier New" panose="02070309020205020404" pitchFamily="49" charset="0"/>
              </a:rPr>
              <a:t>PASSWORD_LIFE_TIME 180</a:t>
            </a:r>
          </a:p>
          <a:p>
            <a:pPr lvl="1" eaLnBrk="1" hangingPunct="1"/>
            <a:r>
              <a:rPr lang="en-US" dirty="0">
                <a:latin typeface="Courier New" panose="02070309020205020404" pitchFamily="49" charset="0"/>
                <a:cs typeface="Courier New" panose="02070309020205020404" pitchFamily="49" charset="0"/>
              </a:rPr>
              <a:t>PASSWORD_GRACE_TIME 7</a:t>
            </a:r>
          </a:p>
          <a:p>
            <a:pPr lvl="1" eaLnBrk="1" hangingPunct="1"/>
            <a:r>
              <a:rPr lang="en-US" dirty="0">
                <a:latin typeface="Courier New" panose="02070309020205020404" pitchFamily="49" charset="0"/>
                <a:cs typeface="Courier New" panose="02070309020205020404" pitchFamily="49" charset="0"/>
              </a:rPr>
              <a:t>PASSWORD_REUSE_TIME UNLIMITED</a:t>
            </a:r>
          </a:p>
          <a:p>
            <a:pPr lvl="1" eaLnBrk="1" hangingPunct="1"/>
            <a:r>
              <a:rPr lang="en-US" dirty="0">
                <a:latin typeface="Courier New" panose="02070309020205020404" pitchFamily="49" charset="0"/>
                <a:cs typeface="Courier New" panose="02070309020205020404" pitchFamily="49" charset="0"/>
              </a:rPr>
              <a:t>PASSWORD_REUSE_MAX UNLIMITED</a:t>
            </a:r>
          </a:p>
          <a:p>
            <a:pPr lvl="1" eaLnBrk="1" hangingPunct="1"/>
            <a:r>
              <a:rPr lang="en-US" dirty="0">
                <a:latin typeface="Courier New" panose="02070309020205020404" pitchFamily="49" charset="0"/>
                <a:cs typeface="Courier New" panose="02070309020205020404" pitchFamily="49" charset="0"/>
              </a:rPr>
              <a:t>FAILED_LOGIN_ATTEMPTS 10</a:t>
            </a:r>
          </a:p>
          <a:p>
            <a:pPr lvl="1" eaLnBrk="1" hangingPunct="1"/>
            <a:r>
              <a:rPr lang="en-US" dirty="0">
                <a:latin typeface="Courier New" panose="02070309020205020404" pitchFamily="49" charset="0"/>
                <a:cs typeface="Courier New" panose="02070309020205020404" pitchFamily="49" charset="0"/>
              </a:rPr>
              <a:t>PASSWORD_LOCK_TIME 1</a:t>
            </a:r>
          </a:p>
          <a:p>
            <a:pPr lvl="1" eaLnBrk="1" hangingPunct="1"/>
            <a:r>
              <a:rPr lang="en-US" dirty="0">
                <a:latin typeface="Courier New" panose="02070309020205020404" pitchFamily="49" charset="0"/>
                <a:cs typeface="Courier New" panose="02070309020205020404" pitchFamily="49" charset="0"/>
              </a:rPr>
              <a:t>PASSWORD_VERIFY_FUNCTION ora12c_verify_function;</a:t>
            </a:r>
          </a:p>
        </p:txBody>
      </p:sp>
    </p:spTree>
    <p:extLst>
      <p:ext uri="{BB962C8B-B14F-4D97-AF65-F5344CB8AC3E}">
        <p14:creationId xmlns:p14="http://schemas.microsoft.com/office/powerpoint/2010/main" val="117955745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There are two ways to assign a profile to a user:</a:t>
            </a:r>
          </a:p>
          <a:p>
            <a:pPr lvl="2"/>
            <a:r>
              <a:rPr lang="en-US" altLang="en-US" b="1" dirty="0">
                <a:latin typeface="Arial" charset="0"/>
              </a:rPr>
              <a:t>Commonly: </a:t>
            </a:r>
            <a:r>
              <a:rPr lang="en-US" altLang="en-US" dirty="0">
                <a:latin typeface="Arial" charset="0"/>
              </a:rPr>
              <a:t>The profile assignment is replicated in all current and future containers. The user must be a common user and the profile must be a common profile. Do this if the user needs the same profile in all containers. To assign a profile commonly, log in to the root container and issue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USER</a:t>
            </a:r>
            <a:r>
              <a:rPr lang="en-US" altLang="en-US" dirty="0">
                <a:latin typeface="Arial" charset="0"/>
              </a:rPr>
              <a:t> command with the </a:t>
            </a:r>
            <a:r>
              <a:rPr lang="en-US" altLang="en-US" dirty="0">
                <a:latin typeface="Courier New" panose="02070309020205020404" pitchFamily="49" charset="0"/>
                <a:cs typeface="Courier New" panose="02070309020205020404" pitchFamily="49" charset="0"/>
              </a:rPr>
              <a:t>PROFILE</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CONTAINER=ALL</a:t>
            </a:r>
            <a:r>
              <a:rPr lang="en-US" altLang="en-US" dirty="0">
                <a:latin typeface="Arial" charset="0"/>
              </a:rPr>
              <a:t> clauses.</a:t>
            </a:r>
          </a:p>
          <a:p>
            <a:pPr lvl="2"/>
            <a:r>
              <a:rPr lang="en-US" altLang="en-US" b="1" dirty="0">
                <a:latin typeface="Arial" charset="0"/>
              </a:rPr>
              <a:t>Locally: </a:t>
            </a:r>
            <a:r>
              <a:rPr lang="en-US" altLang="en-US" dirty="0">
                <a:latin typeface="Arial" charset="0"/>
              </a:rPr>
              <a:t>The profile assignment occurs in one PDB (stand-alone or application container) only. The user can be common or local, and the profile can be common or local. To assign a profile locally, log in to the PDB where the user exists and issue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USER</a:t>
            </a:r>
            <a:r>
              <a:rPr lang="en-US" altLang="en-US" dirty="0">
                <a:latin typeface="Arial" charset="0"/>
              </a:rPr>
              <a:t> command with the </a:t>
            </a:r>
            <a:r>
              <a:rPr lang="en-US" altLang="en-US" dirty="0">
                <a:latin typeface="Courier New" panose="02070309020205020404" pitchFamily="49" charset="0"/>
                <a:cs typeface="Courier New" panose="02070309020205020404" pitchFamily="49" charset="0"/>
              </a:rPr>
              <a:t>PROFILE</a:t>
            </a:r>
            <a:r>
              <a:rPr lang="en-US" altLang="en-US" dirty="0">
                <a:latin typeface="Arial" charset="0"/>
              </a:rPr>
              <a:t> clause. Exclude the </a:t>
            </a:r>
            <a:r>
              <a:rPr lang="en-US" altLang="en-US" dirty="0">
                <a:latin typeface="Courier New" panose="02070309020205020404" pitchFamily="49" charset="0"/>
                <a:cs typeface="Courier New" panose="02070309020205020404" pitchFamily="49" charset="0"/>
              </a:rPr>
              <a:t>CONTAINER=ALL</a:t>
            </a:r>
            <a:r>
              <a:rPr lang="en-US" altLang="en-US" dirty="0">
                <a:latin typeface="Arial" charset="0"/>
              </a:rPr>
              <a:t> clause.</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B28361A3-5BB2-4920-B12A-4E3CD24E4F14}" type="slidenum">
              <a:rPr lang="en-US" smtClean="0"/>
              <a:t>229</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802175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33363" y="444500"/>
            <a:ext cx="6610350" cy="3719513"/>
          </a:xfrm>
          <a:ln/>
        </p:spPr>
      </p:sp>
    </p:spTree>
    <p:extLst>
      <p:ext uri="{BB962C8B-B14F-4D97-AF65-F5344CB8AC3E}">
        <p14:creationId xmlns:p14="http://schemas.microsoft.com/office/powerpoint/2010/main" val="2171154628"/>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44E32343-5C81-44D9-B4D8-BBA7524BA5B3}" type="slidenum">
              <a:rPr lang="en-US" smtClean="0"/>
              <a:t>230</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02633063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You have three options for providing a quota for a user on a tablespace:</a:t>
            </a:r>
          </a:p>
          <a:p>
            <a:pPr lvl="2"/>
            <a:r>
              <a:rPr lang="en-US" altLang="en-US" dirty="0">
                <a:latin typeface="Courier New" panose="02070309020205020404" pitchFamily="49" charset="0"/>
                <a:cs typeface="Courier New" panose="02070309020205020404" pitchFamily="49" charset="0"/>
              </a:rPr>
              <a:t>UNLIMITED</a:t>
            </a:r>
            <a:r>
              <a:rPr lang="en-US" altLang="en-US" dirty="0">
                <a:latin typeface="Arial" charset="0"/>
              </a:rPr>
              <a:t>: Allows the user to use as much space as is available in the tablespace</a:t>
            </a:r>
          </a:p>
          <a:p>
            <a:pPr lvl="2"/>
            <a:r>
              <a:rPr lang="en-US" altLang="en-US" dirty="0">
                <a:latin typeface="Arial" charset="0"/>
              </a:rPr>
              <a:t>Value: Number of kilobytes or megabytes that the user can use. This does not guarantee that the space is set aside for the user. This value can be larger or smaller than the current space that is available in the tablespace.</a:t>
            </a:r>
          </a:p>
          <a:p>
            <a:pPr lvl="2"/>
            <a:r>
              <a:rPr lang="en-US" altLang="en-US" dirty="0">
                <a:latin typeface="Courier New" panose="02070309020205020404" pitchFamily="49" charset="0"/>
                <a:cs typeface="Courier New" panose="02070309020205020404" pitchFamily="49" charset="0"/>
              </a:rPr>
              <a:t>UNLIMITED</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TABLESPACE</a:t>
            </a:r>
            <a:r>
              <a:rPr lang="en-US" altLang="en-US" dirty="0">
                <a:latin typeface="Arial" charset="0"/>
              </a:rPr>
              <a:t> system privilege: Overrides all individual tablespace quotas and gives the user unlimited quota on all tablespaces, including </a:t>
            </a:r>
            <a:r>
              <a:rPr lang="en-US" altLang="en-US" dirty="0">
                <a:latin typeface="Courier New" panose="02070309020205020404" pitchFamily="49" charset="0"/>
                <a:cs typeface="Courier New" panose="02070309020205020404" pitchFamily="49" charset="0"/>
              </a:rPr>
              <a:t>SYSTEM</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SYSAUX</a:t>
            </a:r>
            <a:r>
              <a:rPr lang="en-US" altLang="en-US" dirty="0">
                <a:latin typeface="Arial" charset="0"/>
              </a:rPr>
              <a:t>. This privilege must be granted with caution.</a:t>
            </a:r>
          </a:p>
          <a:p>
            <a:pPr lvl="1"/>
            <a:r>
              <a:rPr lang="en-US" altLang="en-US" dirty="0">
                <a:latin typeface="Arial" charset="0"/>
              </a:rPr>
              <a:t>You must not provide a quota to users on the </a:t>
            </a:r>
            <a:r>
              <a:rPr lang="en-US" altLang="en-US" dirty="0">
                <a:latin typeface="Courier New" panose="02070309020205020404" pitchFamily="49" charset="0"/>
                <a:cs typeface="Courier New" panose="02070309020205020404" pitchFamily="49" charset="0"/>
              </a:rPr>
              <a:t>SYSTEM</a:t>
            </a:r>
            <a:r>
              <a:rPr lang="en-US" altLang="en-US" dirty="0">
                <a:latin typeface="Arial" charset="0"/>
              </a:rPr>
              <a:t> or </a:t>
            </a:r>
            <a:r>
              <a:rPr lang="en-US" altLang="en-US" dirty="0">
                <a:latin typeface="Courier New" panose="02070309020205020404" pitchFamily="49" charset="0"/>
                <a:cs typeface="Courier New" panose="02070309020205020404" pitchFamily="49" charset="0"/>
              </a:rPr>
              <a:t>SYSAUX</a:t>
            </a:r>
            <a:r>
              <a:rPr lang="en-US" altLang="en-US" dirty="0">
                <a:latin typeface="Arial" charset="0"/>
              </a:rPr>
              <a:t> tablespaces. Typically, only the </a:t>
            </a:r>
            <a:r>
              <a:rPr lang="en-US" altLang="en-US" dirty="0">
                <a:latin typeface="Courier New" panose="02070309020205020404" pitchFamily="49" charset="0"/>
                <a:cs typeface="Courier New" panose="02070309020205020404" pitchFamily="49" charset="0"/>
              </a:rPr>
              <a:t>SYS</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SYSTEM</a:t>
            </a:r>
            <a:r>
              <a:rPr lang="en-US" altLang="en-US" dirty="0">
                <a:latin typeface="Arial" charset="0"/>
              </a:rPr>
              <a:t> users are able to create objects in the </a:t>
            </a:r>
            <a:r>
              <a:rPr lang="en-US" altLang="en-US" dirty="0">
                <a:latin typeface="Courier New" panose="02070309020205020404" pitchFamily="49" charset="0"/>
                <a:cs typeface="Courier New" panose="02070309020205020404" pitchFamily="49" charset="0"/>
              </a:rPr>
              <a:t>SYSTEM</a:t>
            </a:r>
            <a:r>
              <a:rPr lang="en-US" altLang="en-US" dirty="0">
                <a:latin typeface="Arial" charset="0"/>
              </a:rPr>
              <a:t> or </a:t>
            </a:r>
            <a:r>
              <a:rPr lang="en-US" altLang="en-US" dirty="0">
                <a:latin typeface="Courier New" panose="02070309020205020404" pitchFamily="49" charset="0"/>
                <a:cs typeface="Courier New" panose="02070309020205020404" pitchFamily="49" charset="0"/>
              </a:rPr>
              <a:t>SYSAUX</a:t>
            </a:r>
            <a:r>
              <a:rPr lang="en-US" altLang="en-US" dirty="0">
                <a:latin typeface="Arial" charset="0"/>
              </a:rPr>
              <a:t> tablespaces.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5439CB09-4596-41F8-9116-16E9E774E0EB}" type="slidenum">
              <a:rPr lang="en-US" smtClean="0"/>
              <a:t>231</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23894092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following are ways that you can apply the principle of least privilege.</a:t>
            </a:r>
          </a:p>
          <a:p>
            <a:pPr lvl="2"/>
            <a:r>
              <a:rPr lang="en-US" altLang="en-US" b="1" dirty="0">
                <a:latin typeface="Arial" charset="0"/>
              </a:rPr>
              <a:t>Protect the data dictionary: </a:t>
            </a:r>
            <a:r>
              <a:rPr lang="en-US" altLang="en-US" dirty="0">
                <a:latin typeface="Arial" charset="0"/>
              </a:rPr>
              <a:t>The </a:t>
            </a:r>
            <a:r>
              <a:rPr lang="en-US" altLang="en-US" dirty="0">
                <a:latin typeface="Courier New" panose="02070309020205020404" pitchFamily="49" charset="0"/>
                <a:cs typeface="Courier New" panose="02070309020205020404" pitchFamily="49" charset="0"/>
              </a:rPr>
              <a:t>O7_DICTIONARY_ACCESSIBILITY</a:t>
            </a:r>
            <a:r>
              <a:rPr lang="en-US" altLang="en-US" dirty="0">
                <a:latin typeface="Arial" charset="0"/>
              </a:rPr>
              <a:t> parameter is set by default to </a:t>
            </a:r>
            <a:r>
              <a:rPr lang="en-US" altLang="en-US" dirty="0">
                <a:latin typeface="Courier New" panose="02070309020205020404" pitchFamily="49" charset="0"/>
                <a:cs typeface="Courier New" panose="02070309020205020404" pitchFamily="49" charset="0"/>
              </a:rPr>
              <a:t>FALSE</a:t>
            </a:r>
            <a:r>
              <a:rPr lang="en-US" altLang="en-US" dirty="0">
                <a:latin typeface="Arial" charset="0"/>
              </a:rPr>
              <a:t>. You must not allow this to be changed without a very good reason because it prevents users with the </a:t>
            </a:r>
            <a:r>
              <a:rPr lang="en-US" altLang="en-US" dirty="0">
                <a:latin typeface="Courier New" panose="02070309020205020404" pitchFamily="49" charset="0"/>
                <a:cs typeface="Courier New" panose="02070309020205020404" pitchFamily="49" charset="0"/>
              </a:rPr>
              <a:t>ANY</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a:t>
            </a:r>
            <a:r>
              <a:rPr lang="en-US" altLang="en-US" dirty="0">
                <a:latin typeface="Arial" charset="0"/>
              </a:rPr>
              <a:t> system privileges from accessing the data dictionary base tables. It also ensures that the </a:t>
            </a:r>
            <a:r>
              <a:rPr lang="en-US" altLang="en-US" dirty="0">
                <a:latin typeface="Courier New" panose="02070309020205020404" pitchFamily="49" charset="0"/>
                <a:cs typeface="Courier New" panose="02070309020205020404" pitchFamily="49" charset="0"/>
              </a:rPr>
              <a:t>SYS</a:t>
            </a:r>
            <a:r>
              <a:rPr lang="en-US" altLang="en-US" dirty="0">
                <a:latin typeface="Arial" charset="0"/>
              </a:rPr>
              <a:t> user can log in only as </a:t>
            </a:r>
            <a:r>
              <a:rPr lang="en-US" altLang="en-US" dirty="0">
                <a:latin typeface="Courier New" panose="02070309020205020404" pitchFamily="49" charset="0"/>
                <a:cs typeface="Courier New" panose="02070309020205020404" pitchFamily="49" charset="0"/>
              </a:rPr>
              <a:t>SYSDBA</a:t>
            </a:r>
            <a:r>
              <a:rPr lang="en-US" altLang="en-US" dirty="0">
                <a:latin typeface="Arial" charset="0"/>
              </a:rPr>
              <a:t>.</a:t>
            </a:r>
          </a:p>
          <a:p>
            <a:pPr lvl="2"/>
            <a:r>
              <a:rPr lang="en-US" altLang="en-US" b="1" dirty="0">
                <a:latin typeface="Arial" charset="0"/>
              </a:rPr>
              <a:t>Revoke unnecessary privileges from </a:t>
            </a:r>
            <a:r>
              <a:rPr lang="en-US" altLang="en-US" b="1" dirty="0">
                <a:latin typeface="Courier New" panose="02070309020205020404" pitchFamily="49" charset="0"/>
                <a:cs typeface="Courier New" panose="02070309020205020404" pitchFamily="49" charset="0"/>
              </a:rPr>
              <a:t>PUBLIC</a:t>
            </a:r>
            <a:r>
              <a:rPr lang="en-US" altLang="en-US" b="1" dirty="0">
                <a:latin typeface="Arial" charset="0"/>
              </a:rPr>
              <a:t>: </a:t>
            </a:r>
            <a:r>
              <a:rPr lang="en-US" altLang="en-US" dirty="0">
                <a:latin typeface="Arial" charset="0"/>
              </a:rPr>
              <a:t>Several packages are extremely useful to applications that need them, but require proper configuration to be used securely. </a:t>
            </a:r>
            <a:r>
              <a:rPr lang="en-US" altLang="en-US" dirty="0">
                <a:latin typeface="Courier New" panose="02070309020205020404" pitchFamily="49" charset="0"/>
                <a:cs typeface="Courier New" panose="02070309020205020404" pitchFamily="49" charset="0"/>
              </a:rPr>
              <a:t>PUBLIC</a:t>
            </a:r>
            <a:r>
              <a:rPr lang="en-US" altLang="en-US" dirty="0">
                <a:latin typeface="Arial" charset="0"/>
              </a:rPr>
              <a:t> is granted execute privilege on the following packages: </a:t>
            </a:r>
            <a:r>
              <a:rPr lang="en-US" altLang="en-US" dirty="0">
                <a:latin typeface="Courier New" panose="02070309020205020404" pitchFamily="49" charset="0"/>
                <a:cs typeface="Courier New" panose="02070309020205020404" pitchFamily="49" charset="0"/>
              </a:rPr>
              <a:t>UTL_SMTP</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UTL_TCP</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UTL_HTTP</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UTL_FILE</a:t>
            </a:r>
            <a:r>
              <a:rPr lang="en-US" altLang="en-US" dirty="0">
                <a:latin typeface="Arial" charset="0"/>
              </a:rPr>
              <a:t>.</a:t>
            </a:r>
          </a:p>
          <a:p>
            <a:pPr lvl="2"/>
            <a:r>
              <a:rPr lang="en-US" altLang="en-US" b="1" dirty="0">
                <a:latin typeface="Arial" charset="0"/>
              </a:rPr>
              <a:t>Use access control lists (ACLs) to control network access:</a:t>
            </a:r>
            <a:r>
              <a:rPr lang="en-US" altLang="en-US" dirty="0">
                <a:latin typeface="Arial" charset="0"/>
              </a:rPr>
              <a:t> In Oracle Database, network access is controlled by an ACL that may be configured to allow certain users access to specific network services. Network access is denied by default. An ACL must be created to allow network access. File access through </a:t>
            </a:r>
            <a:r>
              <a:rPr lang="en-US" altLang="en-US" dirty="0">
                <a:latin typeface="Courier New" panose="02070309020205020404" pitchFamily="49" charset="0"/>
                <a:cs typeface="Courier New" panose="02070309020205020404" pitchFamily="49" charset="0"/>
              </a:rPr>
              <a:t>UTL_FILE</a:t>
            </a:r>
            <a:r>
              <a:rPr lang="en-US" altLang="en-US" dirty="0">
                <a:latin typeface="Arial" charset="0"/>
              </a:rPr>
              <a:t> is controlled at two levels:</a:t>
            </a:r>
          </a:p>
          <a:p>
            <a:pPr lvl="3"/>
            <a:r>
              <a:rPr lang="en-US" altLang="en-US" dirty="0">
                <a:latin typeface="Arial" charset="0"/>
              </a:rPr>
              <a:t>At the OS level with permissions on files and directories</a:t>
            </a:r>
          </a:p>
          <a:p>
            <a:pPr lvl="3"/>
            <a:r>
              <a:rPr lang="en-US" altLang="en-US" dirty="0">
                <a:latin typeface="Arial" charset="0"/>
              </a:rPr>
              <a:t>In the database by </a:t>
            </a:r>
            <a:r>
              <a:rPr lang="en-US" altLang="en-US" dirty="0">
                <a:latin typeface="Courier New" panose="02070309020205020404" pitchFamily="49" charset="0"/>
                <a:cs typeface="Courier New" panose="02070309020205020404" pitchFamily="49" charset="0"/>
              </a:rPr>
              <a:t>DIRECTORY</a:t>
            </a:r>
            <a:r>
              <a:rPr lang="en-US" altLang="en-US" dirty="0">
                <a:latin typeface="Arial" charset="0"/>
              </a:rPr>
              <a:t> objects that allow access to specific file system directories. The </a:t>
            </a:r>
            <a:r>
              <a:rPr lang="en-US" altLang="en-US" dirty="0">
                <a:latin typeface="Courier New" panose="02070309020205020404" pitchFamily="49" charset="0"/>
                <a:cs typeface="Courier New" panose="02070309020205020404" pitchFamily="49" charset="0"/>
              </a:rPr>
              <a:t>DIRECTORY</a:t>
            </a:r>
            <a:r>
              <a:rPr lang="en-US" altLang="en-US" dirty="0">
                <a:latin typeface="Arial" charset="0"/>
              </a:rPr>
              <a:t> object may be granted to a user for read or for read and write. Execute privileges on other PL/SQL packages should be carefully controlled.</a:t>
            </a:r>
          </a:p>
          <a:p>
            <a:pPr marL="304746" lvl="2" indent="0">
              <a:buNone/>
            </a:pPr>
            <a:r>
              <a:rPr lang="en-US" altLang="en-US" dirty="0">
                <a:latin typeface="Arial" charset="0"/>
              </a:rPr>
              <a:t>	The more powerful packages that may potentially be misused include:</a:t>
            </a:r>
          </a:p>
          <a:p>
            <a:pPr lvl="3"/>
            <a:r>
              <a:rPr lang="en-US" altLang="en-US" dirty="0">
                <a:latin typeface="Courier New" panose="02070309020205020404" pitchFamily="49" charset="0"/>
                <a:cs typeface="Courier New" panose="02070309020205020404" pitchFamily="49" charset="0"/>
              </a:rPr>
              <a:t>UTL_SMTP</a:t>
            </a:r>
            <a:r>
              <a:rPr lang="en-US" altLang="en-US" dirty="0">
                <a:latin typeface="Arial" charset="0"/>
              </a:rPr>
              <a:t>: Permits arbitrary email messages to be sent by using the database as a Simple Mail Transfer Protocol (SMTP) mail server. Use the ACL to control which machines may be accessed by which users.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C6C1D7F2-99B9-40B3-81A0-1EB6BA0602F0}" type="slidenum">
              <a:rPr lang="en-US" smtClean="0"/>
              <a:t>232</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91315810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9 - </a:t>
            </a:r>
            <a:fld id="{D8D7361A-1BA3-44BF-8235-0E9BC1AE6B1F}" type="slidenum">
              <a:rPr lang="en-US" smtClean="0"/>
              <a:t>233</a:t>
            </a:fld>
            <a:endParaRPr lang="en-US" dirty="0"/>
          </a:p>
        </p:txBody>
      </p:sp>
      <p:sp>
        <p:nvSpPr>
          <p:cNvPr id="5" name="Notes Placeholder 4"/>
          <p:cNvSpPr>
            <a:spLocks noGrp="1"/>
          </p:cNvSpPr>
          <p:nvPr>
            <p:ph type="body" idx="1"/>
          </p:nvPr>
        </p:nvSpPr>
        <p:spPr>
          <a:xfrm>
            <a:off x="292608" y="450056"/>
            <a:ext cx="6400800" cy="8191024"/>
          </a:xfrm>
        </p:spPr>
        <p:txBody>
          <a:bodyPr/>
          <a:lstStyle/>
          <a:p>
            <a:pPr lvl="3" eaLnBrk="1" hangingPunct="1"/>
            <a:r>
              <a:rPr lang="en-US" dirty="0">
                <a:latin typeface="Courier New" panose="02070309020205020404" pitchFamily="49" charset="0"/>
                <a:cs typeface="Courier New" panose="02070309020205020404" pitchFamily="49" charset="0"/>
              </a:rPr>
              <a:t>UTL_TCP</a:t>
            </a:r>
            <a:r>
              <a:rPr lang="en-US" dirty="0">
                <a:latin typeface="Arial" charset="0"/>
              </a:rPr>
              <a:t>: Permits outgoing network connections to be established by the database server to any receiving or waiting network service. Thus, arbitrary data can be sent between the database server and any waiting network service. Use the ACL to control access.</a:t>
            </a:r>
          </a:p>
          <a:p>
            <a:pPr lvl="3" eaLnBrk="1" hangingPunct="1"/>
            <a:r>
              <a:rPr lang="en-US" dirty="0">
                <a:latin typeface="Courier New" panose="02070309020205020404" pitchFamily="49" charset="0"/>
                <a:cs typeface="Courier New" panose="02070309020205020404" pitchFamily="49" charset="0"/>
              </a:rPr>
              <a:t>UTL_HTTP</a:t>
            </a:r>
            <a:r>
              <a:rPr lang="en-US" dirty="0">
                <a:latin typeface="Arial" charset="0"/>
              </a:rPr>
              <a:t>: Allows the database server to request and retrieve data via HTTP. Granting this package to a user may permit data to be sent via HTML forms to a malicious website. Limit access by using the ACL.</a:t>
            </a:r>
          </a:p>
          <a:p>
            <a:pPr lvl="3" eaLnBrk="1" hangingPunct="1"/>
            <a:r>
              <a:rPr lang="en-US" dirty="0">
                <a:latin typeface="Courier New" panose="02070309020205020404" pitchFamily="49" charset="0"/>
                <a:cs typeface="Courier New" panose="02070309020205020404" pitchFamily="49" charset="0"/>
              </a:rPr>
              <a:t>UTL_FILE</a:t>
            </a:r>
            <a:r>
              <a:rPr lang="en-US" dirty="0">
                <a:latin typeface="Arial" charset="0"/>
              </a:rPr>
              <a:t>: If configured improperly, allows text-level access to any file on the host operating system. When properly configured, this package limits user access to specific directory locations.</a:t>
            </a:r>
          </a:p>
          <a:p>
            <a:pPr lvl="2" eaLnBrk="1" hangingPunct="1"/>
            <a:r>
              <a:rPr lang="en-US" b="1" dirty="0">
                <a:latin typeface="Arial" charset="0"/>
              </a:rPr>
              <a:t>Restrict access to OS directories: </a:t>
            </a:r>
            <a:r>
              <a:rPr lang="en-US" dirty="0">
                <a:latin typeface="Arial" charset="0"/>
              </a:rPr>
              <a:t>The </a:t>
            </a:r>
            <a:r>
              <a:rPr lang="en-US" dirty="0">
                <a:latin typeface="Courier New" panose="02070309020205020404" pitchFamily="49" charset="0"/>
                <a:cs typeface="Courier New" panose="02070309020205020404" pitchFamily="49" charset="0"/>
              </a:rPr>
              <a:t>DIRECTORY</a:t>
            </a:r>
            <a:r>
              <a:rPr lang="en-US" dirty="0">
                <a:latin typeface="Arial" charset="0"/>
              </a:rPr>
              <a:t> object inside the database enables DBAs to map directories to OS paths and to grant privileges on those directories to individual users.</a:t>
            </a:r>
          </a:p>
          <a:p>
            <a:pPr lvl="2" eaLnBrk="1" hangingPunct="1"/>
            <a:r>
              <a:rPr lang="en-US" b="1" dirty="0">
                <a:latin typeface="Arial" charset="0"/>
              </a:rPr>
              <a:t>Limit users with administrative privileges: </a:t>
            </a:r>
            <a:r>
              <a:rPr lang="en-US" dirty="0">
                <a:latin typeface="Arial" charset="0"/>
              </a:rPr>
              <a:t>Do not provide database users more privileges than necessary. Nonadministrators must not be granted the DBA role. To implement least privilege, restrict the following types of privileges:</a:t>
            </a:r>
          </a:p>
          <a:p>
            <a:pPr lvl="3" eaLnBrk="1" hangingPunct="1"/>
            <a:r>
              <a:rPr lang="en-US" dirty="0">
                <a:latin typeface="Arial" charset="0"/>
              </a:rPr>
              <a:t>Grants of system and object privileges</a:t>
            </a:r>
          </a:p>
          <a:p>
            <a:pPr lvl="3" eaLnBrk="1" hangingPunct="1"/>
            <a:r>
              <a:rPr lang="en-US" dirty="0">
                <a:latin typeface="Arial" charset="0"/>
              </a:rPr>
              <a:t>SYS-privileged connections to the database, such as </a:t>
            </a:r>
            <a:r>
              <a:rPr lang="en-US" dirty="0">
                <a:latin typeface="Courier New" panose="02070309020205020404" pitchFamily="49" charset="0"/>
                <a:cs typeface="Courier New" panose="02070309020205020404" pitchFamily="49" charset="0"/>
              </a:rPr>
              <a:t>SYSDBA</a:t>
            </a:r>
            <a:r>
              <a:rPr lang="en-US" dirty="0">
                <a:latin typeface="Arial" charset="0"/>
              </a:rPr>
              <a:t> and </a:t>
            </a:r>
            <a:r>
              <a:rPr lang="en-US" dirty="0">
                <a:latin typeface="Courier New" panose="02070309020205020404" pitchFamily="49" charset="0"/>
                <a:cs typeface="Courier New" panose="02070309020205020404" pitchFamily="49" charset="0"/>
              </a:rPr>
              <a:t>SYSOPER</a:t>
            </a:r>
          </a:p>
          <a:p>
            <a:pPr lvl="3" eaLnBrk="1" hangingPunct="1"/>
            <a:r>
              <a:rPr lang="en-US" dirty="0">
                <a:latin typeface="Arial" charset="0"/>
              </a:rPr>
              <a:t>Other DBA-type privileges, such as </a:t>
            </a:r>
            <a:r>
              <a:rPr lang="en-US" dirty="0">
                <a:latin typeface="Courier New" panose="02070309020205020404" pitchFamily="49" charset="0"/>
                <a:cs typeface="Courier New" panose="02070309020205020404" pitchFamily="49" charset="0"/>
              </a:rPr>
              <a:t>DROP</a:t>
            </a:r>
            <a:r>
              <a:rPr lang="en-US" dirty="0">
                <a:latin typeface="Arial" charset="0"/>
              </a:rPr>
              <a:t> </a:t>
            </a:r>
            <a:r>
              <a:rPr lang="en-US" dirty="0">
                <a:latin typeface="Courier New" panose="02070309020205020404" pitchFamily="49" charset="0"/>
                <a:cs typeface="Courier New" panose="02070309020205020404" pitchFamily="49" charset="0"/>
              </a:rPr>
              <a:t>ANY</a:t>
            </a:r>
            <a:r>
              <a:rPr lang="en-US" dirty="0">
                <a:latin typeface="Arial" charset="0"/>
              </a:rPr>
              <a:t> </a:t>
            </a:r>
            <a:r>
              <a:rPr lang="en-US" dirty="0">
                <a:latin typeface="Courier New" panose="02070309020205020404" pitchFamily="49" charset="0"/>
                <a:cs typeface="Courier New" panose="02070309020205020404" pitchFamily="49" charset="0"/>
              </a:rPr>
              <a:t>TABLE</a:t>
            </a:r>
          </a:p>
          <a:p>
            <a:pPr lvl="2" eaLnBrk="1" hangingPunct="1"/>
            <a:r>
              <a:rPr lang="en-US" b="1" dirty="0">
                <a:latin typeface="Arial" charset="0"/>
              </a:rPr>
              <a:t>Restrict remote database authentication: </a:t>
            </a:r>
            <a:r>
              <a:rPr lang="en-US" dirty="0">
                <a:latin typeface="Arial" charset="0"/>
              </a:rPr>
              <a:t>The </a:t>
            </a:r>
            <a:r>
              <a:rPr lang="en-US" dirty="0">
                <a:latin typeface="Courier New" panose="02070309020205020404" pitchFamily="49" charset="0"/>
                <a:cs typeface="Courier New" panose="02070309020205020404" pitchFamily="49" charset="0"/>
              </a:rPr>
              <a:t>REMOTE_OS_AUTHENT</a:t>
            </a:r>
            <a:r>
              <a:rPr lang="en-US" dirty="0">
                <a:latin typeface="Arial" charset="0"/>
              </a:rPr>
              <a:t> parameter is set to </a:t>
            </a:r>
            <a:r>
              <a:rPr lang="en-US" dirty="0">
                <a:latin typeface="Courier New" panose="02070309020205020404" pitchFamily="49" charset="0"/>
                <a:cs typeface="Courier New" panose="02070309020205020404" pitchFamily="49" charset="0"/>
              </a:rPr>
              <a:t>FALSE</a:t>
            </a:r>
            <a:r>
              <a:rPr lang="en-US" dirty="0">
                <a:latin typeface="Arial" charset="0"/>
              </a:rPr>
              <a:t> by default. It must not be changed unless all clients can be trusted to authenticate users appropriately. In the remote authentication process:</a:t>
            </a:r>
          </a:p>
          <a:p>
            <a:pPr lvl="3" eaLnBrk="1" hangingPunct="1"/>
            <a:r>
              <a:rPr lang="en-US" dirty="0">
                <a:latin typeface="Arial" charset="0"/>
              </a:rPr>
              <a:t>The database user is authenticated externally</a:t>
            </a:r>
          </a:p>
          <a:p>
            <a:pPr lvl="3" eaLnBrk="1" hangingPunct="1"/>
            <a:r>
              <a:rPr lang="en-US" dirty="0">
                <a:latin typeface="Arial" charset="0"/>
              </a:rPr>
              <a:t>The remote system authenticates the user</a:t>
            </a:r>
          </a:p>
          <a:p>
            <a:pPr lvl="3" eaLnBrk="1" hangingPunct="1"/>
            <a:r>
              <a:rPr lang="en-US" dirty="0">
                <a:latin typeface="Arial" charset="0"/>
              </a:rPr>
              <a:t>The user logs in to the database without further authentication</a:t>
            </a:r>
          </a:p>
          <a:p>
            <a:pPr marL="304746" lvl="2" indent="0" eaLnBrk="1" hangingPunct="1">
              <a:buNone/>
            </a:pPr>
            <a:r>
              <a:rPr lang="en-US" dirty="0">
                <a:latin typeface="Arial" charset="0"/>
              </a:rPr>
              <a:t>	</a:t>
            </a:r>
            <a:r>
              <a:rPr lang="en-US" b="1" dirty="0">
                <a:latin typeface="Arial" charset="0"/>
              </a:rPr>
              <a:t>Note: </a:t>
            </a:r>
            <a:r>
              <a:rPr lang="en-US" dirty="0">
                <a:latin typeface="Arial" charset="0"/>
              </a:rPr>
              <a:t>Always test your applications thoroughly if you have revoked privileges.</a:t>
            </a:r>
          </a:p>
          <a:p>
            <a:pPr marL="304746" lvl="2" indent="0" eaLnBrk="1" hangingPunct="1">
              <a:buNone/>
            </a:pPr>
            <a:r>
              <a:rPr lang="en-US" dirty="0">
                <a:latin typeface="Arial" charset="0"/>
              </a:rPr>
              <a:t>	After applying the principle of least privilege, you can track changes that users make</a:t>
            </a:r>
            <a:br>
              <a:rPr lang="en-US" dirty="0">
                <a:latin typeface="Arial" charset="0"/>
              </a:rPr>
            </a:br>
            <a:r>
              <a:rPr lang="en-US" dirty="0">
                <a:latin typeface="Arial" charset="0"/>
              </a:rPr>
              <a:t>	in the database.</a:t>
            </a:r>
          </a:p>
          <a:p>
            <a:pPr lvl="2" eaLnBrk="1" hangingPunct="1"/>
            <a:r>
              <a:rPr lang="en-US" b="1" dirty="0">
                <a:latin typeface="Arial" charset="0"/>
              </a:rPr>
              <a:t>Unified auditing:</a:t>
            </a:r>
          </a:p>
          <a:p>
            <a:pPr lvl="3" eaLnBrk="1" hangingPunct="1"/>
            <a:r>
              <a:rPr lang="en-US" dirty="0">
                <a:latin typeface="Arial" charset="0"/>
              </a:rPr>
              <a:t>Auditing is the monitoring and recording of configured database actions from both database users.</a:t>
            </a:r>
          </a:p>
          <a:p>
            <a:pPr lvl="3" eaLnBrk="1" hangingPunct="1"/>
            <a:r>
              <a:rPr lang="en-US" dirty="0">
                <a:latin typeface="Arial" charset="0"/>
              </a:rPr>
              <a:t>Unified Auditing centralizes all audit records in one place.</a:t>
            </a:r>
          </a:p>
          <a:p>
            <a:pPr lvl="3" eaLnBrk="1" hangingPunct="1"/>
            <a:r>
              <a:rPr lang="en-US" dirty="0">
                <a:latin typeface="Arial" charset="0"/>
              </a:rPr>
              <a:t>You can configure auditing for both successful and failed activities and include or exclude specific users from the audit.</a:t>
            </a:r>
          </a:p>
          <a:p>
            <a:pPr lvl="3" eaLnBrk="1" hangingPunct="1"/>
            <a:r>
              <a:rPr lang="en-US" dirty="0">
                <a:latin typeface="Arial" charset="0"/>
              </a:rPr>
              <a:t>In a multitenant environment, you can audit individual actions of PDBs or individual actions in the entire CDB.</a:t>
            </a:r>
          </a:p>
          <a:p>
            <a:pPr lvl="3" eaLnBrk="1" hangingPunct="1"/>
            <a:r>
              <a:rPr lang="en-US" dirty="0">
                <a:latin typeface="Arial" charset="0"/>
              </a:rPr>
              <a:t>Auditing is enabled by default for the SYS user (instance parameter </a:t>
            </a:r>
            <a:r>
              <a:rPr lang="en-US" dirty="0">
                <a:latin typeface="Courier New" panose="02070309020205020404" pitchFamily="49" charset="0"/>
                <a:cs typeface="Courier New" panose="02070309020205020404" pitchFamily="49" charset="0"/>
              </a:rPr>
              <a:t>AUDIT_SYS_OPERATIONS</a:t>
            </a:r>
            <a:r>
              <a:rPr lang="en-US" dirty="0">
                <a:latin typeface="Arial" charset="0"/>
              </a:rPr>
              <a:t> = </a:t>
            </a:r>
            <a:r>
              <a:rPr lang="en-US" dirty="0">
                <a:latin typeface="Courier New" panose="02070309020205020404" pitchFamily="49" charset="0"/>
                <a:cs typeface="Courier New" panose="02070309020205020404" pitchFamily="49" charset="0"/>
              </a:rPr>
              <a:t>TRUE</a:t>
            </a:r>
            <a:r>
              <a:rPr lang="en-US" dirty="0">
                <a:latin typeface="Arial" charset="0"/>
              </a:rPr>
              <a:t>).</a:t>
            </a:r>
          </a:p>
          <a:p>
            <a:pPr lvl="3" eaLnBrk="1" hangingPunct="1"/>
            <a:r>
              <a:rPr lang="en-US" dirty="0">
                <a:latin typeface="Arial" charset="0"/>
              </a:rPr>
              <a:t>All audit records are written to the unified audit trail in a uniform format and are made available through the </a:t>
            </a:r>
            <a:r>
              <a:rPr lang="en-US" dirty="0">
                <a:latin typeface="Courier New" panose="02070309020205020404" pitchFamily="49" charset="0"/>
                <a:cs typeface="Courier New" panose="02070309020205020404" pitchFamily="49" charset="0"/>
              </a:rPr>
              <a:t>UNIFIED_AUDIT_TRAIL</a:t>
            </a:r>
            <a:r>
              <a:rPr lang="en-US" dirty="0">
                <a:latin typeface="Arial" charset="0"/>
              </a:rPr>
              <a:t> view.</a:t>
            </a:r>
          </a:p>
        </p:txBody>
      </p:sp>
    </p:spTree>
    <p:extLst>
      <p:ext uri="{BB962C8B-B14F-4D97-AF65-F5344CB8AC3E}">
        <p14:creationId xmlns:p14="http://schemas.microsoft.com/office/powerpoint/2010/main" val="339902337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8"/>
          <p:cNvSpPr>
            <a:spLocks noGrp="1" noRot="1" noChangeAspect="1" noChangeArrowheads="1" noTextEdit="1"/>
          </p:cNvSpPr>
          <p:nvPr>
            <p:ph type="sldImg"/>
          </p:nvPr>
        </p:nvSpPr>
        <p:spPr>
          <a:ln/>
        </p:spPr>
      </p:sp>
      <p:sp>
        <p:nvSpPr>
          <p:cNvPr id="81923" name="Rectangle 19"/>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buFont typeface="Arial" panose="020B0604020202020204" pitchFamily="34" charset="0"/>
              <a:buNone/>
            </a:pPr>
            <a:r>
              <a:rPr lang="en-US" altLang="en-US" dirty="0"/>
              <a:t>A major concern in many databases is that existing database and application users have excessive privileges. Excessive privileges violate the principle of least privilege. To achieve the least privilege principle, unused privileges need to be identified.</a:t>
            </a:r>
          </a:p>
          <a:p>
            <a:pPr lvl="1"/>
            <a:r>
              <a:rPr lang="en-US" altLang="en-US" dirty="0">
                <a:solidFill>
                  <a:schemeClr val="tx1"/>
                </a:solidFill>
              </a:rPr>
              <a:t>The </a:t>
            </a:r>
            <a:r>
              <a:rPr lang="en-US" altLang="en-US" dirty="0">
                <a:solidFill>
                  <a:schemeClr val="tx1"/>
                </a:solidFill>
                <a:latin typeface="Courier New" panose="02070309020205020404" pitchFamily="49" charset="0"/>
                <a:cs typeface="Courier New" panose="02070309020205020404" pitchFamily="49" charset="0"/>
              </a:rPr>
              <a:t>DBMS_PRIVILEGE_CAPTURE</a:t>
            </a:r>
            <a:r>
              <a:rPr lang="en-US" altLang="en-US" dirty="0">
                <a:solidFill>
                  <a:schemeClr val="tx1"/>
                </a:solidFill>
                <a:cs typeface="Arial" panose="020B0604020202020204" pitchFamily="34" charset="0"/>
              </a:rPr>
              <a:t> package can be used </a:t>
            </a:r>
            <a:r>
              <a:rPr lang="en-US" altLang="en-US" dirty="0">
                <a:solidFill>
                  <a:schemeClr val="tx1"/>
                </a:solidFill>
              </a:rPr>
              <a:t>to analyze used privileges.</a:t>
            </a:r>
          </a:p>
          <a:p>
            <a:pPr lvl="1"/>
            <a:r>
              <a:rPr lang="en-US" altLang="en-US" dirty="0"/>
              <a:t>You can use a privilege analysis policy to identify object and system privileges used to run an application module or to execute certain SQL statements or privileges used by defined roles. You can generate reports of used and unused privileges during the analysis period. The report helps the security officer revoke unnecessary privileges by comparing the used and unused granted privilege lists.</a:t>
            </a:r>
            <a:endParaRPr lang="en-US" altLang="en-US" dirty="0">
              <a:solidFill>
                <a:schemeClr val="tx1"/>
              </a:solidFill>
            </a:endParaRP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9 - </a:t>
            </a:r>
            <a:fld id="{DCDB55C9-82BC-4C64-8149-306FCF047E88}" type="slidenum">
              <a:rPr lang="en-US" altLang="en-US" smtClean="0"/>
              <a:t>234</a:t>
            </a:fld>
            <a:endParaRPr lang="en-US" altLang="en-US" dirty="0"/>
          </a:p>
        </p:txBody>
      </p:sp>
    </p:spTree>
    <p:extLst>
      <p:ext uri="{BB962C8B-B14F-4D97-AF65-F5344CB8AC3E}">
        <p14:creationId xmlns:p14="http://schemas.microsoft.com/office/powerpoint/2010/main" val="161585334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8"/>
          <p:cNvSpPr>
            <a:spLocks noGrp="1" noRot="1" noChangeAspect="1" noChangeArrowheads="1" noTextEdit="1"/>
          </p:cNvSpPr>
          <p:nvPr>
            <p:ph type="sldImg"/>
          </p:nvPr>
        </p:nvSpPr>
        <p:spPr>
          <a:ln/>
        </p:spPr>
      </p:sp>
      <p:sp>
        <p:nvSpPr>
          <p:cNvPr id="82947" name="Rectangle 19"/>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cs typeface="Arial" panose="020B0604020202020204" pitchFamily="34" charset="0"/>
              </a:rPr>
              <a:t>When creating an analysis, you first define the targeted objects to be analyzed in used privileges. You do that by setting the type of analysis:</a:t>
            </a:r>
          </a:p>
          <a:p>
            <a:pPr lvl="2">
              <a:buFont typeface="Arial" panose="020B0604020202020204" pitchFamily="34" charset="0"/>
              <a:buChar char="•"/>
            </a:pPr>
            <a:r>
              <a:rPr lang="en-US" altLang="en-US" b="1" dirty="0">
                <a:cs typeface="Arial" panose="020B0604020202020204" pitchFamily="34" charset="0"/>
              </a:rPr>
              <a:t>Database analysis:</a:t>
            </a:r>
            <a:r>
              <a:rPr lang="en-US" altLang="en-US" dirty="0">
                <a:cs typeface="Arial" panose="020B0604020202020204" pitchFamily="34" charset="0"/>
              </a:rPr>
              <a:t> If no condition is given, it analyzes the used privileges (except privileges used by administrative users) within the whole database.</a:t>
            </a:r>
          </a:p>
          <a:p>
            <a:pPr lvl="2">
              <a:buFont typeface="Arial" panose="020B0604020202020204" pitchFamily="34" charset="0"/>
              <a:buChar char="•"/>
            </a:pPr>
            <a:r>
              <a:rPr lang="en-US" altLang="en-US" b="1" dirty="0">
                <a:cs typeface="Arial" panose="020B0604020202020204" pitchFamily="34" charset="0"/>
              </a:rPr>
              <a:t>Role analysis:</a:t>
            </a:r>
            <a:r>
              <a:rPr lang="en-US" altLang="en-US" dirty="0">
                <a:cs typeface="Arial" panose="020B0604020202020204" pitchFamily="34" charset="0"/>
              </a:rPr>
              <a:t> If roles are defined, it analyze</a:t>
            </a:r>
            <a:r>
              <a:rPr lang="en-US" altLang="en-US" dirty="0"/>
              <a:t>s the privileges exercised through any given role. </a:t>
            </a:r>
            <a:r>
              <a:rPr lang="en-US" altLang="en-US" dirty="0">
                <a:cs typeface="Arial" panose="020B0604020202020204" pitchFamily="34" charset="0"/>
              </a:rPr>
              <a:t>For example, if you create a </a:t>
            </a:r>
            <a:r>
              <a:rPr lang="en-US" altLang="en-US" dirty="0"/>
              <a:t>privilege analysis policy </a:t>
            </a:r>
            <a:r>
              <a:rPr lang="en-US" altLang="en-US" dirty="0">
                <a:cs typeface="Arial" panose="020B0604020202020204" pitchFamily="34" charset="0"/>
              </a:rPr>
              <a:t>to analyze on </a:t>
            </a:r>
            <a:r>
              <a:rPr lang="en-US" altLang="en-US" dirty="0">
                <a:latin typeface="Courier New" panose="02070309020205020404" pitchFamily="49" charset="0"/>
                <a:cs typeface="Courier New" panose="02070309020205020404" pitchFamily="49" charset="0"/>
              </a:rPr>
              <a:t>PUBLIC</a:t>
            </a:r>
            <a:r>
              <a:rPr lang="en-US" altLang="en-US" dirty="0">
                <a:cs typeface="Arial" panose="020B0604020202020204" pitchFamily="34" charset="0"/>
              </a:rPr>
              <a:t>, the privileges that are directly and indirectly granted to </a:t>
            </a:r>
            <a:r>
              <a:rPr lang="en-US" altLang="en-US" dirty="0">
                <a:latin typeface="Courier New" panose="02070309020205020404" pitchFamily="49" charset="0"/>
                <a:cs typeface="Courier New" panose="02070309020205020404" pitchFamily="49" charset="0"/>
              </a:rPr>
              <a:t>PUBLIC</a:t>
            </a:r>
            <a:r>
              <a:rPr lang="en-US" altLang="en-US" dirty="0">
                <a:cs typeface="Arial" panose="020B0604020202020204" pitchFamily="34" charset="0"/>
              </a:rPr>
              <a:t> are analyzed when they are used.</a:t>
            </a:r>
          </a:p>
          <a:p>
            <a:pPr lvl="2">
              <a:buFont typeface="Arial" panose="020B0604020202020204" pitchFamily="34" charset="0"/>
              <a:buChar char="•"/>
            </a:pPr>
            <a:r>
              <a:rPr lang="en-US" altLang="en-US" b="1" dirty="0"/>
              <a:t>Context-specific </a:t>
            </a:r>
            <a:r>
              <a:rPr lang="en-US" altLang="en-US" b="1" dirty="0">
                <a:cs typeface="Arial" panose="020B0604020202020204" pitchFamily="34" charset="0"/>
              </a:rPr>
              <a:t>analysis</a:t>
            </a:r>
            <a:r>
              <a:rPr lang="en-US" altLang="en-US" b="1" dirty="0"/>
              <a:t>:</a:t>
            </a:r>
            <a:r>
              <a:rPr lang="en-US" altLang="en-US" dirty="0"/>
              <a:t> If the contexts are defined, it analyzes the </a:t>
            </a:r>
            <a:r>
              <a:rPr lang="en-US" altLang="en-US" dirty="0">
                <a:cs typeface="Arial" panose="020B0604020202020204" pitchFamily="34" charset="0"/>
              </a:rPr>
              <a:t>privileges that are used through a given application module or specified contexts.</a:t>
            </a:r>
          </a:p>
          <a:p>
            <a:pPr lvl="1"/>
            <a:r>
              <a:rPr lang="en-US" altLang="en-US" dirty="0">
                <a:cs typeface="Arial" panose="020B0604020202020204" pitchFamily="34" charset="0"/>
              </a:rPr>
              <a:t>Different conditions can be combined with “</a:t>
            </a:r>
            <a:r>
              <a:rPr lang="en-US" altLang="en-US" dirty="0">
                <a:latin typeface="Courier New" panose="02070309020205020404" pitchFamily="49" charset="0"/>
                <a:cs typeface="Courier New" panose="02070309020205020404" pitchFamily="49" charset="0"/>
              </a:rPr>
              <a:t>AND</a:t>
            </a:r>
            <a:r>
              <a:rPr lang="en-US" altLang="en-US" dirty="0">
                <a:cs typeface="Arial" panose="020B0604020202020204" pitchFamily="34" charset="0"/>
              </a:rPr>
              <a:t>” and/or “</a:t>
            </a:r>
            <a:r>
              <a:rPr lang="en-US" altLang="en-US" dirty="0">
                <a:latin typeface="Courier New" panose="02070309020205020404" pitchFamily="49" charset="0"/>
                <a:cs typeface="Courier New" panose="02070309020205020404" pitchFamily="49" charset="0"/>
              </a:rPr>
              <a:t>OR</a:t>
            </a:r>
            <a:r>
              <a:rPr lang="en-US" altLang="en-US" dirty="0">
                <a:cs typeface="Arial" panose="020B0604020202020204" pitchFamily="34" charset="0"/>
              </a:rPr>
              <a:t>” Boolean operators.</a:t>
            </a:r>
          </a:p>
          <a:p>
            <a:pPr lvl="1"/>
            <a:r>
              <a:rPr lang="en-US" altLang="en-US" dirty="0">
                <a:cs typeface="Arial" panose="020B0604020202020204" pitchFamily="34" charset="0"/>
              </a:rPr>
              <a:t>Because the created policy is not enabled by default, your next step is to enable the policy to start analyzing used privileges. After a certain time, you stop analyzing.</a:t>
            </a:r>
          </a:p>
          <a:p>
            <a:pPr lvl="1"/>
            <a:r>
              <a:rPr lang="en-US" altLang="en-US" dirty="0"/>
              <a:t>Your third step is to generate a report. Reporting includes two types of results:</a:t>
            </a:r>
          </a:p>
          <a:p>
            <a:pPr lvl="2">
              <a:buFont typeface="Arial" panose="020B0604020202020204" pitchFamily="34" charset="0"/>
              <a:buChar char="•"/>
            </a:pPr>
            <a:r>
              <a:rPr lang="en-US" altLang="en-US" dirty="0"/>
              <a:t>Used privileges visible in </a:t>
            </a:r>
            <a:r>
              <a:rPr lang="en-US" altLang="en-US" dirty="0">
                <a:latin typeface="Courier New" panose="02070309020205020404" pitchFamily="49" charset="0"/>
                <a:cs typeface="Courier New" panose="02070309020205020404" pitchFamily="49" charset="0"/>
              </a:rPr>
              <a:t>DBA_USED_</a:t>
            </a:r>
            <a:r>
              <a:rPr lang="en-US" altLang="en-US" i="1" dirty="0">
                <a:latin typeface="Courier New" panose="02070309020205020404" pitchFamily="49" charset="0"/>
                <a:cs typeface="Courier New" panose="02070309020205020404" pitchFamily="49" charset="0"/>
              </a:rPr>
              <a:t>xxx</a:t>
            </a:r>
            <a:r>
              <a:rPr lang="en-US" altLang="en-US" dirty="0"/>
              <a:t> and </a:t>
            </a:r>
            <a:r>
              <a:rPr lang="en-US" altLang="en-US" dirty="0">
                <a:latin typeface="Courier New" panose="02070309020205020404" pitchFamily="49" charset="0"/>
                <a:cs typeface="Courier New" panose="02070309020205020404" pitchFamily="49" charset="0"/>
              </a:rPr>
              <a:t>DBA_USED_</a:t>
            </a:r>
            <a:r>
              <a:rPr lang="en-US" altLang="en-US" i="1" dirty="0">
                <a:latin typeface="Courier New" panose="02070309020205020404" pitchFamily="49" charset="0"/>
                <a:cs typeface="Courier New" panose="02070309020205020404" pitchFamily="49" charset="0"/>
              </a:rPr>
              <a:t>xxx</a:t>
            </a:r>
            <a:r>
              <a:rPr lang="en-US" altLang="en-US" dirty="0">
                <a:latin typeface="Courier New" panose="02070309020205020404" pitchFamily="49" charset="0"/>
                <a:cs typeface="Courier New" panose="02070309020205020404" pitchFamily="49" charset="0"/>
              </a:rPr>
              <a:t>_PATH</a:t>
            </a:r>
            <a:r>
              <a:rPr lang="en-US" altLang="en-US" dirty="0"/>
              <a:t> views</a:t>
            </a:r>
          </a:p>
          <a:p>
            <a:pPr lvl="2">
              <a:buFont typeface="Arial" panose="020B0604020202020204" pitchFamily="34" charset="0"/>
              <a:buChar char="•"/>
            </a:pPr>
            <a:r>
              <a:rPr lang="en-US" altLang="en-US" dirty="0"/>
              <a:t>Unused privileges visible in </a:t>
            </a:r>
            <a:r>
              <a:rPr lang="en-US" altLang="en-US" dirty="0">
                <a:latin typeface="Courier New" panose="02070309020205020404" pitchFamily="49" charset="0"/>
                <a:cs typeface="Courier New" panose="02070309020205020404" pitchFamily="49" charset="0"/>
              </a:rPr>
              <a:t>DBA_UNUSED_</a:t>
            </a:r>
            <a:r>
              <a:rPr lang="en-US" altLang="en-US" i="1" dirty="0">
                <a:latin typeface="Courier New" panose="02070309020205020404" pitchFamily="49" charset="0"/>
                <a:cs typeface="Courier New" panose="02070309020205020404" pitchFamily="49" charset="0"/>
              </a:rPr>
              <a:t>xxx</a:t>
            </a:r>
            <a:r>
              <a:rPr lang="en-US" altLang="en-US" dirty="0"/>
              <a:t> and </a:t>
            </a:r>
            <a:r>
              <a:rPr lang="en-US" altLang="en-US" dirty="0">
                <a:latin typeface="Courier New" panose="02070309020205020404" pitchFamily="49" charset="0"/>
                <a:cs typeface="Courier New" panose="02070309020205020404" pitchFamily="49" charset="0"/>
              </a:rPr>
              <a:t>DBA_UNUSED_</a:t>
            </a:r>
            <a:r>
              <a:rPr lang="en-US" altLang="en-US" i="1" dirty="0">
                <a:latin typeface="Courier New" panose="02070309020205020404" pitchFamily="49" charset="0"/>
                <a:cs typeface="Courier New" panose="02070309020205020404" pitchFamily="49" charset="0"/>
              </a:rPr>
              <a:t>xxx</a:t>
            </a:r>
            <a:r>
              <a:rPr lang="en-US" altLang="en-US" dirty="0">
                <a:latin typeface="Courier New" panose="02070309020205020404" pitchFamily="49" charset="0"/>
                <a:cs typeface="Courier New" panose="02070309020205020404" pitchFamily="49" charset="0"/>
              </a:rPr>
              <a:t>_PATH</a:t>
            </a:r>
            <a:r>
              <a:rPr lang="en-US" altLang="en-US" dirty="0"/>
              <a:t> views</a:t>
            </a:r>
            <a:endParaRPr lang="en-US" altLang="en-US" dirty="0">
              <a:solidFill>
                <a:schemeClr val="tx1"/>
              </a:solidFill>
            </a:endParaRP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9 - </a:t>
            </a:r>
            <a:fld id="{7394E0E0-5CD7-4E78-AD24-1C53388EE369}" type="slidenum">
              <a:rPr lang="en-US" altLang="en-US" smtClean="0"/>
              <a:t>235</a:t>
            </a:fld>
            <a:endParaRPr lang="en-US" altLang="en-US" dirty="0"/>
          </a:p>
        </p:txBody>
      </p:sp>
    </p:spTree>
    <p:extLst>
      <p:ext uri="{BB962C8B-B14F-4D97-AF65-F5344CB8AC3E}">
        <p14:creationId xmlns:p14="http://schemas.microsoft.com/office/powerpoint/2010/main" val="70476465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EBA6E7E2-F1A0-4C4B-9043-91DF48B4B386}" type="slidenum">
              <a:rPr lang="en-US" smtClean="0"/>
              <a:t>236</a:t>
            </a:fld>
            <a:endParaRPr lang="en-US" dirty="0"/>
          </a:p>
        </p:txBody>
      </p:sp>
      <p:sp>
        <p:nvSpPr>
          <p:cNvPr id="54276" name="Slide Image Placeholder 11"/>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43933480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a:noFill/>
          <a:ln/>
        </p:spPr>
        <p:txBody>
          <a:bodyPr/>
          <a:lstStyle/>
          <a:p>
            <a:pPr lvl="1"/>
            <a:endParaRPr 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9 - </a:t>
            </a:r>
            <a:fld id="{CD0341E0-0A72-4250-8311-460A8DFD9546}" type="slidenum">
              <a:rPr lang="en-US" smtClean="0"/>
              <a:t>237</a:t>
            </a:fld>
            <a:endParaRPr lang="en-US" dirty="0"/>
          </a:p>
        </p:txBody>
      </p:sp>
      <p:sp>
        <p:nvSpPr>
          <p:cNvPr id="55300"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02720000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48089482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r>
              <a:rPr lang="en-US" altLang="en-US" dirty="0">
                <a:latin typeface="Arial" charset="0"/>
              </a:rPr>
              <a:t>When working with a multitenant Oracle database, you have the opportunity to spread things out. This means that each application can have its own PDB. You don't have to put all your data from all applications into one PDB. So, part of your planning process as a database administrator is to determine how many PDBs you think you'll need. This lesson will show you some fundamental ways to create PDBs and how to move them around between CDBs by unplugging and plugging them.</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10 - </a:t>
            </a:r>
            <a:fld id="{8AA0F513-87DE-4243-B83A-90E78A1D6204}" type="slidenum">
              <a:rPr lang="en-US" smtClean="0"/>
              <a:t>239</a:t>
            </a:fld>
            <a:endParaRPr lang="en-US" dirty="0"/>
          </a:p>
        </p:txBody>
      </p:sp>
      <p:sp>
        <p:nvSpPr>
          <p:cNvPr id="40964"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4104351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2 - </a:t>
            </a:r>
            <a:fld id="{72F29641-B929-4372-A1F5-5B6ED405582D}" type="slidenum">
              <a:rPr lang="en-US" smtClean="0"/>
              <a:t>24</a:t>
            </a:fld>
            <a:endParaRPr lang="en-US" dirty="0"/>
          </a:p>
        </p:txBody>
      </p:sp>
      <p:sp>
        <p:nvSpPr>
          <p:cNvPr id="40964" name="Slide Image Placeholder 8"/>
          <p:cNvSpPr>
            <a:spLocks noGrp="1" noRot="1" noChangeAspect="1" noTextEdit="1"/>
          </p:cNvSpPr>
          <p:nvPr>
            <p:ph type="sldImg"/>
          </p:nvPr>
        </p:nvSpPr>
        <p:spPr>
          <a:xfrm>
            <a:off x="233363" y="444500"/>
            <a:ext cx="6610350" cy="3719513"/>
          </a:xfrm>
          <a:ln/>
        </p:spPr>
      </p:sp>
    </p:spTree>
    <p:extLst>
      <p:ext uri="{BB962C8B-B14F-4D97-AF65-F5344CB8AC3E}">
        <p14:creationId xmlns:p14="http://schemas.microsoft.com/office/powerpoint/2010/main" val="25238648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You can use the following methods to create a PDB:</a:t>
            </a:r>
          </a:p>
          <a:p>
            <a:pPr lvl="2"/>
            <a:r>
              <a:rPr lang="en-US" altLang="en-US" b="1" dirty="0">
                <a:latin typeface="Arial" charset="0"/>
              </a:rPr>
              <a:t>Create a PDB by using the seed: </a:t>
            </a:r>
            <a:r>
              <a:rPr lang="en-US" altLang="en-US" dirty="0">
                <a:latin typeface="Arial" charset="0"/>
              </a:rPr>
              <a:t>Create a PDB in a CDB by using the files of the CDB seed or application seed. This technique copies the files associated with the seed to a new location and associates the copied files with the new PDB.</a:t>
            </a:r>
          </a:p>
          <a:p>
            <a:pPr lvl="2"/>
            <a:r>
              <a:rPr lang="en-US" altLang="en-US" b="1" dirty="0">
                <a:latin typeface="Arial" charset="0"/>
              </a:rPr>
              <a:t>Create a PDB from a non-CDB: </a:t>
            </a:r>
            <a:r>
              <a:rPr lang="en-US" altLang="en-US" dirty="0">
                <a:latin typeface="Arial" charset="0"/>
              </a:rPr>
              <a:t>Create a PDB by adopting a non-CDB into a PDB. You can use the </a:t>
            </a:r>
            <a:r>
              <a:rPr lang="en-US" altLang="en-US" dirty="0">
                <a:latin typeface="Courier New" panose="02070309020205020404" pitchFamily="49" charset="0"/>
                <a:cs typeface="Courier New" panose="02070309020205020404" pitchFamily="49" charset="0"/>
              </a:rPr>
              <a:t>DBMS_PDB</a:t>
            </a:r>
            <a:r>
              <a:rPr lang="en-US" altLang="en-US" dirty="0">
                <a:latin typeface="Arial" charset="0"/>
              </a:rPr>
              <a:t> package to create an unplugged PDB from an Oracle Database 12c non-CDB. You can then plug the unplugged PDB into the CDB.</a:t>
            </a:r>
          </a:p>
          <a:p>
            <a:pPr lvl="2"/>
            <a:r>
              <a:rPr lang="en-US" altLang="en-US" b="1" dirty="0">
                <a:latin typeface="Arial" charset="0"/>
              </a:rPr>
              <a:t>Clone an existing PDB or non-CDB: </a:t>
            </a:r>
            <a:r>
              <a:rPr lang="en-US" altLang="en-US" dirty="0">
                <a:latin typeface="Arial" charset="0"/>
              </a:rPr>
              <a:t>Create a PDB by cloning a source PDB or non-CDB. A source can be a PDB in the local CDB, a PDB in a remote CDB, a PDB in a local or remote application container, or a non-CDB. This technique copies the files associated with the source to a new location and associates the copied files with the new PDB.</a:t>
            </a:r>
          </a:p>
          <a:p>
            <a:pPr lvl="2"/>
            <a:r>
              <a:rPr lang="en-US" altLang="en-US" b="1" dirty="0">
                <a:latin typeface="Arial" charset="0"/>
              </a:rPr>
              <a:t>Plug an unplugged PDB into a CDB: </a:t>
            </a:r>
            <a:r>
              <a:rPr lang="en-US" altLang="en-US" dirty="0">
                <a:latin typeface="Arial" charset="0"/>
              </a:rPr>
              <a:t>Create a PDB by using the XML metadata file that describes the PDB and the files associated with the PDB to plug it into the CDB.</a:t>
            </a:r>
          </a:p>
          <a:p>
            <a:pPr lvl="2"/>
            <a:r>
              <a:rPr lang="en-US" altLang="en-US" b="1" dirty="0">
                <a:latin typeface="Arial" charset="0"/>
              </a:rPr>
              <a:t>Relocate a PDB to a different CDB: </a:t>
            </a:r>
            <a:r>
              <a:rPr lang="en-US" altLang="en-US" dirty="0">
                <a:latin typeface="Arial" charset="0"/>
              </a:rPr>
              <a:t>Create a PDB by relocating it from one CDB to another. This technique moves the files associated with the PDB to a new location.</a:t>
            </a:r>
          </a:p>
          <a:p>
            <a:pPr lvl="2"/>
            <a:r>
              <a:rPr lang="en-US" altLang="en-US" b="1" dirty="0">
                <a:latin typeface="Arial" charset="0"/>
              </a:rPr>
              <a:t>Create a PDB as a proxy PDB: </a:t>
            </a:r>
            <a:r>
              <a:rPr lang="en-US" altLang="en-US" dirty="0">
                <a:latin typeface="Arial" charset="0"/>
              </a:rPr>
              <a:t>Create a PDB as a proxy PDB by referencing a different PDB with a database link. The referenced PDB can be in the same CDB as the proxy PDB, or it can be in a different CDB.</a:t>
            </a:r>
          </a:p>
          <a:p>
            <a:pPr lvl="1"/>
            <a:r>
              <a:rPr lang="en-US" altLang="en-US" b="1" dirty="0">
                <a:latin typeface="Arial" charset="0"/>
              </a:rPr>
              <a:t>Note: </a:t>
            </a:r>
            <a:r>
              <a:rPr lang="en-US" altLang="en-US" dirty="0">
                <a:latin typeface="Arial" charset="0"/>
              </a:rPr>
              <a:t>This course focuses on how to use SQL*Plus to create a PDB from seed and clone a PDB.</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10 - </a:t>
            </a:r>
            <a:fld id="{EFCDC7EA-0F31-450F-82F1-50D17092D624}" type="slidenum">
              <a:rPr lang="en-US" smtClean="0"/>
              <a:t>240</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89247883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To create a PDB from seed with SQL*Plus, you use the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PLUGGABLE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DATABASE</a:t>
            </a:r>
            <a:r>
              <a:rPr lang="en-US" altLang="en-US" dirty="0">
                <a:latin typeface="Arial" charset="0"/>
              </a:rPr>
              <a:t> statement. The creation of a new PDB from the seed is nearly instantaneous. This action copies the data files from the </a:t>
            </a:r>
            <a:r>
              <a:rPr lang="en-US" altLang="en-US" dirty="0">
                <a:latin typeface="Courier New" panose="02070309020205020404" pitchFamily="49" charset="0"/>
                <a:cs typeface="Courier New" panose="02070309020205020404" pitchFamily="49" charset="0"/>
              </a:rPr>
              <a:t>READ-ONLY</a:t>
            </a:r>
            <a:r>
              <a:rPr lang="en-US" altLang="en-US" dirty="0">
                <a:latin typeface="Arial" charset="0"/>
              </a:rPr>
              <a:t> seed PDB to the target directory defined in the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PLUGGABLE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DATABASE</a:t>
            </a:r>
            <a:r>
              <a:rPr lang="en-US" altLang="en-US" dirty="0">
                <a:latin typeface="Arial" charset="0"/>
              </a:rPr>
              <a:t> statement. It creates tablespaces such as </a:t>
            </a:r>
            <a:r>
              <a:rPr lang="en-US" altLang="en-US" dirty="0">
                <a:latin typeface="Courier New" panose="02070309020205020404" pitchFamily="49" charset="0"/>
                <a:cs typeface="Courier New" panose="02070309020205020404" pitchFamily="49" charset="0"/>
              </a:rPr>
              <a:t>SYSTEM</a:t>
            </a:r>
            <a:r>
              <a:rPr lang="en-US" altLang="en-US" dirty="0">
                <a:latin typeface="Arial" charset="0"/>
              </a:rPr>
              <a:t> to store a full catalog, including metadata pointing to Oracle-supplied objects, and </a:t>
            </a:r>
            <a:r>
              <a:rPr lang="en-US" altLang="en-US" dirty="0">
                <a:latin typeface="Courier New" panose="02070309020205020404" pitchFamily="49" charset="0"/>
                <a:cs typeface="Courier New" panose="02070309020205020404" pitchFamily="49" charset="0"/>
              </a:rPr>
              <a:t>SYSAUX</a:t>
            </a:r>
            <a:r>
              <a:rPr lang="en-US" altLang="en-US" dirty="0">
                <a:latin typeface="Arial" charset="0"/>
              </a:rPr>
              <a:t> for local auxiliary data. It creates default schemas and common users that exist in seed PDB, </a:t>
            </a:r>
            <a:r>
              <a:rPr lang="en-US" altLang="en-US" dirty="0">
                <a:latin typeface="Courier New" panose="02070309020205020404" pitchFamily="49" charset="0"/>
                <a:cs typeface="Courier New" panose="02070309020205020404" pitchFamily="49" charset="0"/>
              </a:rPr>
              <a:t>SYS</a:t>
            </a:r>
            <a:r>
              <a:rPr lang="en-US" altLang="en-US" dirty="0">
                <a:latin typeface="Arial" charset="0"/>
              </a:rPr>
              <a:t> who continues to have all super user privileges, and </a:t>
            </a:r>
            <a:r>
              <a:rPr lang="en-US" altLang="en-US" dirty="0">
                <a:latin typeface="Courier New" panose="02070309020205020404" pitchFamily="49" charset="0"/>
                <a:cs typeface="Courier New" panose="02070309020205020404" pitchFamily="49" charset="0"/>
              </a:rPr>
              <a:t>SYSTEM</a:t>
            </a:r>
            <a:r>
              <a:rPr lang="en-US" altLang="en-US" dirty="0">
                <a:latin typeface="Arial" charset="0"/>
              </a:rPr>
              <a:t> who can administer the PDB. A new default service is created for the PDB.</a:t>
            </a:r>
          </a:p>
          <a:p>
            <a:pPr lvl="1"/>
            <a:r>
              <a:rPr lang="en-US" altLang="en-US" dirty="0">
                <a:latin typeface="Arial" charset="0"/>
              </a:rPr>
              <a:t>Prerequisites for using the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PLUGGABLE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DATABASE</a:t>
            </a:r>
            <a:r>
              <a:rPr lang="en-US" altLang="en-US" dirty="0">
                <a:latin typeface="Arial" charset="0"/>
              </a:rPr>
              <a:t> statement include:</a:t>
            </a:r>
          </a:p>
          <a:p>
            <a:pPr lvl="2"/>
            <a:r>
              <a:rPr lang="en-US" altLang="en-US" dirty="0">
                <a:latin typeface="Arial" charset="0"/>
              </a:rPr>
              <a:t>You must be connected to a CDB and the current container must be the root.</a:t>
            </a:r>
          </a:p>
          <a:p>
            <a:pPr lvl="2"/>
            <a:r>
              <a:rPr lang="en-US" altLang="en-US" dirty="0">
                <a:latin typeface="Arial" charset="0"/>
              </a:rPr>
              <a:t>You must have the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PLUGGABLE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DATABASE</a:t>
            </a:r>
            <a:r>
              <a:rPr lang="en-US" altLang="en-US" dirty="0">
                <a:latin typeface="Arial" charset="0"/>
              </a:rPr>
              <a:t> system privilege.</a:t>
            </a:r>
          </a:p>
          <a:p>
            <a:pPr lvl="2"/>
            <a:r>
              <a:rPr lang="en-US" altLang="en-US" dirty="0">
                <a:latin typeface="Arial" charset="0"/>
              </a:rPr>
              <a:t>The CDB in which the PDB is being created must be in </a:t>
            </a:r>
            <a:r>
              <a:rPr lang="en-US" altLang="en-US" dirty="0">
                <a:latin typeface="Courier New" panose="02070309020205020404" pitchFamily="49" charset="0"/>
                <a:cs typeface="Courier New" panose="02070309020205020404" pitchFamily="49" charset="0"/>
              </a:rPr>
              <a:t>READ</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WRITE</a:t>
            </a:r>
            <a:r>
              <a:rPr lang="en-US" altLang="en-US" dirty="0">
                <a:latin typeface="Arial" charset="0"/>
              </a:rPr>
              <a:t> mode.</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10 - </a:t>
            </a:r>
            <a:fld id="{DE35172F-BCE3-4E6A-AC99-350DEC3D7FA4}" type="slidenum">
              <a:rPr lang="en-US" smtClean="0"/>
              <a:t>241</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66335186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creation of a new PDB from the CDB </a:t>
            </a:r>
            <a:r>
              <a:rPr lang="en-US" altLang="en-US" dirty="0">
                <a:cs typeface="Courier New" panose="02070309020205020404" pitchFamily="49" charset="0"/>
              </a:rPr>
              <a:t>seed</a:t>
            </a:r>
            <a:r>
              <a:rPr lang="en-US" altLang="en-US" dirty="0"/>
              <a:t> is nearly instantaneous. The operation copies the data files from the </a:t>
            </a:r>
            <a:r>
              <a:rPr lang="en-US" altLang="en-US" dirty="0">
                <a:latin typeface="Courier New" panose="02070309020205020404" pitchFamily="49" charset="0"/>
                <a:cs typeface="Courier New" panose="02070309020205020404" pitchFamily="49" charset="0"/>
              </a:rPr>
              <a:t>READ-ONLY</a:t>
            </a:r>
            <a:r>
              <a:rPr lang="en-US" altLang="en-US" dirty="0"/>
              <a:t> seed PDB to the target directory defined in the </a:t>
            </a:r>
            <a:r>
              <a:rPr lang="en-US" altLang="en-US" dirty="0">
                <a:latin typeface="Courier New" panose="02070309020205020404" pitchFamily="49" charset="0"/>
                <a:cs typeface="Courier New" panose="02070309020205020404" pitchFamily="49" charset="0"/>
              </a:rPr>
              <a:t>CREATE PLUGGABLE DATABASE </a:t>
            </a:r>
            <a:r>
              <a:rPr lang="en-US" altLang="en-US" dirty="0"/>
              <a:t>statement.</a:t>
            </a:r>
          </a:p>
          <a:p>
            <a:pPr lvl="1"/>
            <a:r>
              <a:rPr lang="en-US" altLang="en-US" dirty="0"/>
              <a:t>It creates tablespaces such as </a:t>
            </a:r>
            <a:r>
              <a:rPr lang="en-US" altLang="en-US" dirty="0">
                <a:latin typeface="Courier New" panose="02070309020205020404" pitchFamily="49" charset="0"/>
                <a:cs typeface="Courier New" panose="02070309020205020404" pitchFamily="49" charset="0"/>
              </a:rPr>
              <a:t>SYSTEM</a:t>
            </a:r>
            <a:r>
              <a:rPr lang="en-US" altLang="en-US" dirty="0"/>
              <a:t> to store a full catalog, including metadata pointing to Oracle-supplied objects, </a:t>
            </a:r>
            <a:r>
              <a:rPr lang="en-US" altLang="en-US" dirty="0">
                <a:latin typeface="Courier New" panose="02070309020205020404" pitchFamily="49" charset="0"/>
                <a:cs typeface="Courier New" panose="02070309020205020404" pitchFamily="49" charset="0"/>
              </a:rPr>
              <a:t>SYSAUX</a:t>
            </a:r>
            <a:r>
              <a:rPr lang="en-US" altLang="en-US" dirty="0"/>
              <a:t> for local auxiliary data, and </a:t>
            </a:r>
            <a:r>
              <a:rPr lang="en-US" altLang="en-US" dirty="0">
                <a:latin typeface="Courier New" panose="02070309020205020404" pitchFamily="49" charset="0"/>
                <a:cs typeface="Courier New" panose="02070309020205020404" pitchFamily="49" charset="0"/>
              </a:rPr>
              <a:t>UNDO</a:t>
            </a:r>
            <a:r>
              <a:rPr lang="en-US" altLang="en-US" dirty="0"/>
              <a:t> for local undo segments.</a:t>
            </a:r>
          </a:p>
          <a:p>
            <a:pPr lvl="1"/>
            <a:r>
              <a:rPr lang="en-US" altLang="en-US" dirty="0"/>
              <a:t>It creates default schemas and common users that exist in the CDB seed, </a:t>
            </a:r>
            <a:r>
              <a:rPr lang="en-US" altLang="en-US" dirty="0">
                <a:latin typeface="Courier New" panose="02070309020205020404" pitchFamily="49" charset="0"/>
                <a:cs typeface="Courier New" panose="02070309020205020404" pitchFamily="49" charset="0"/>
              </a:rPr>
              <a:t>SYS</a:t>
            </a:r>
            <a:r>
              <a:rPr lang="en-US" altLang="en-US" dirty="0"/>
              <a:t> who continues to have all superuser privileges, and </a:t>
            </a:r>
            <a:r>
              <a:rPr lang="en-US" altLang="en-US" dirty="0">
                <a:latin typeface="Courier New" panose="02070309020205020404" pitchFamily="49" charset="0"/>
                <a:cs typeface="Courier New" panose="02070309020205020404" pitchFamily="49" charset="0"/>
              </a:rPr>
              <a:t>SYSTEM</a:t>
            </a:r>
            <a:r>
              <a:rPr lang="en-US" altLang="en-US" dirty="0"/>
              <a:t> who can administer the PDB.</a:t>
            </a:r>
          </a:p>
          <a:p>
            <a:pPr lvl="1"/>
            <a:r>
              <a:rPr lang="en-US" altLang="en-US" dirty="0"/>
              <a:t>It creates a local user (the PDBA), who is granted a local </a:t>
            </a:r>
            <a:r>
              <a:rPr lang="en-US" altLang="en-US" dirty="0">
                <a:latin typeface="Courier New" panose="02070309020205020404" pitchFamily="49" charset="0"/>
                <a:cs typeface="Courier New" panose="02070309020205020404" pitchFamily="49" charset="0"/>
              </a:rPr>
              <a:t>PDB_DBA</a:t>
            </a:r>
            <a:r>
              <a:rPr lang="en-US" altLang="en-US" dirty="0"/>
              <a:t> role. Until the PDB </a:t>
            </a:r>
            <a:r>
              <a:rPr lang="en-US" altLang="en-US" dirty="0">
                <a:latin typeface="Courier New" panose="02070309020205020404" pitchFamily="49" charset="0"/>
                <a:cs typeface="Courier New" panose="02070309020205020404" pitchFamily="49" charset="0"/>
              </a:rPr>
              <a:t>SYS</a:t>
            </a:r>
            <a:r>
              <a:rPr lang="en-US" altLang="en-US" dirty="0"/>
              <a:t> user grants privileges to the local </a:t>
            </a:r>
            <a:r>
              <a:rPr lang="en-US" altLang="en-US" dirty="0">
                <a:latin typeface="Courier New" panose="02070309020205020404" pitchFamily="49" charset="0"/>
                <a:cs typeface="Courier New" panose="02070309020205020404" pitchFamily="49" charset="0"/>
              </a:rPr>
              <a:t>PDB_DBA</a:t>
            </a:r>
            <a:r>
              <a:rPr lang="en-US" altLang="en-US" dirty="0"/>
              <a:t> role, the new PDBA cannot perform any other operation than connecting to the PDB.</a:t>
            </a:r>
          </a:p>
          <a:p>
            <a:pPr lvl="1"/>
            <a:r>
              <a:rPr lang="en-US" altLang="en-US" dirty="0"/>
              <a:t>A new default service is also created for the PDB.</a:t>
            </a:r>
            <a:endParaRPr lang="en-US" altLang="en-US" dirty="0">
              <a:latin typeface="Calibri" panose="020F0502020204030204" pitchFamily="34" charset="0"/>
              <a:cs typeface="Courier New" panose="02070309020205020404" pitchFamily="49" charset="0"/>
            </a:endParaRPr>
          </a:p>
        </p:txBody>
      </p:sp>
      <p:sp>
        <p:nvSpPr>
          <p:cNvPr id="45059" name="Slide Image Placeholder 9"/>
          <p:cNvSpPr>
            <a:spLocks noGrp="1" noRot="1" noChangeAspect="1" noTextEdit="1"/>
          </p:cNvSpPr>
          <p:nvPr>
            <p:ph type="sldImg"/>
          </p:nvPr>
        </p:nvSpPr>
        <p:spPr>
          <a:ln/>
        </p:spPr>
      </p:sp>
      <p:sp>
        <p:nvSpPr>
          <p:cNvPr id="45060"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10 - </a:t>
            </a:r>
            <a:fld id="{ECC77FC3-A2B6-4ED2-9074-8CB52B55A941}" type="slidenum">
              <a:rPr lang="en-US" altLang="en-US" smtClean="0"/>
              <a:t>242</a:t>
            </a:fld>
            <a:endParaRPr lang="en-US" altLang="en-US" dirty="0"/>
          </a:p>
        </p:txBody>
      </p:sp>
    </p:spTree>
    <p:extLst>
      <p:ext uri="{BB962C8B-B14F-4D97-AF65-F5344CB8AC3E}">
        <p14:creationId xmlns:p14="http://schemas.microsoft.com/office/powerpoint/2010/main" val="3389413436"/>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If you do not use Oracle Managed Files (OMF), connect to the CDB root as a common user with the </a:t>
            </a:r>
            <a:r>
              <a:rPr lang="en-US" altLang="en-US" dirty="0">
                <a:latin typeface="Courier New" panose="02070309020205020404" pitchFamily="49" charset="0"/>
                <a:cs typeface="Courier New" panose="02070309020205020404" pitchFamily="49" charset="0"/>
              </a:rPr>
              <a:t>CREATE PLUGGABLE DATABASE </a:t>
            </a:r>
            <a:r>
              <a:rPr lang="en-US" altLang="en-US" dirty="0"/>
              <a:t>system privilege and execute the </a:t>
            </a:r>
            <a:r>
              <a:rPr lang="en-US" altLang="en-US" dirty="0">
                <a:latin typeface="Courier New" panose="02070309020205020404" pitchFamily="49" charset="0"/>
                <a:cs typeface="Courier New" panose="02070309020205020404" pitchFamily="49" charset="0"/>
              </a:rPr>
              <a:t>CREATE PLUGGABLE DATABASE </a:t>
            </a:r>
            <a:r>
              <a:rPr lang="en-US" altLang="en-US" dirty="0"/>
              <a:t>statement as shown in the slide. The </a:t>
            </a:r>
            <a:r>
              <a:rPr lang="en-US" altLang="en-US" dirty="0">
                <a:latin typeface="Courier New" panose="02070309020205020404" pitchFamily="49" charset="0"/>
                <a:cs typeface="Courier New" panose="02070309020205020404" pitchFamily="49" charset="0"/>
              </a:rPr>
              <a:t>ADMIN USER </a:t>
            </a:r>
            <a:r>
              <a:rPr lang="en-US" altLang="en-US" dirty="0"/>
              <a:t>clause defines the PDBA user created in the new PDB with the </a:t>
            </a:r>
            <a:r>
              <a:rPr lang="en-US" altLang="en-US" dirty="0">
                <a:latin typeface="Courier New" panose="02070309020205020404" pitchFamily="49" charset="0"/>
                <a:cs typeface="Courier New" panose="02070309020205020404" pitchFamily="49" charset="0"/>
              </a:rPr>
              <a:t>CONNECT</a:t>
            </a:r>
            <a:r>
              <a:rPr lang="en-US" altLang="en-US" dirty="0"/>
              <a:t> and </a:t>
            </a:r>
            <a:r>
              <a:rPr lang="en-US" altLang="en-US" dirty="0">
                <a:latin typeface="Courier New" panose="02070309020205020404" pitchFamily="49" charset="0"/>
                <a:cs typeface="Courier New" panose="02070309020205020404" pitchFamily="49" charset="0"/>
              </a:rPr>
              <a:t>PDB_DBA</a:t>
            </a:r>
            <a:r>
              <a:rPr lang="en-US" altLang="en-US" dirty="0"/>
              <a:t> roles (empty role). The </a:t>
            </a:r>
            <a:r>
              <a:rPr lang="en-US" altLang="en-US" dirty="0">
                <a:latin typeface="Courier New" panose="02070309020205020404" pitchFamily="49" charset="0"/>
                <a:cs typeface="Courier New" panose="02070309020205020404" pitchFamily="49" charset="0"/>
              </a:rPr>
              <a:t>FILE_NAME_CONVERT</a:t>
            </a:r>
            <a:r>
              <a:rPr lang="en-US" altLang="en-US" dirty="0"/>
              <a:t> clause first designates the source directory of the CDB seed data files and then the destination directory for the new PDB data files.</a:t>
            </a:r>
          </a:p>
          <a:p>
            <a:pPr lvl="1"/>
            <a:r>
              <a:rPr lang="en-US" altLang="en-US" dirty="0"/>
              <a:t>You can also set the </a:t>
            </a:r>
            <a:r>
              <a:rPr lang="en-US" altLang="en-US" dirty="0">
                <a:latin typeface="Courier New" panose="02070309020205020404" pitchFamily="49" charset="0"/>
                <a:cs typeface="Courier New" panose="02070309020205020404" pitchFamily="49" charset="0"/>
              </a:rPr>
              <a:t>PDB_FILE_NAME_CONVERT</a:t>
            </a:r>
            <a:r>
              <a:rPr lang="en-US" altLang="en-US" dirty="0">
                <a:cs typeface="Arial" panose="020B0604020202020204" pitchFamily="34" charset="0"/>
              </a:rPr>
              <a:t> </a:t>
            </a:r>
            <a:r>
              <a:rPr lang="en-US" altLang="en-US" dirty="0"/>
              <a:t>initialization parameter to both the source directory of the CDB seed data files and the target directory for the new PDB data files. </a:t>
            </a:r>
          </a:p>
          <a:p>
            <a:pPr lvl="1"/>
            <a:r>
              <a:rPr lang="en-US" altLang="en-US" dirty="0"/>
              <a:t>If you are using OMF, set the </a:t>
            </a:r>
            <a:r>
              <a:rPr lang="en-US" altLang="en-US" dirty="0">
                <a:latin typeface="Courier New" panose="02070309020205020404" pitchFamily="49" charset="0"/>
                <a:cs typeface="Courier New" panose="02070309020205020404" pitchFamily="49" charset="0"/>
              </a:rPr>
              <a:t>DB_CREATE_FILE_DEST</a:t>
            </a:r>
            <a:r>
              <a:rPr lang="en-US" altLang="en-US" dirty="0"/>
              <a:t> initialization parameter to a target directory for the data files of the new PDB.</a:t>
            </a:r>
          </a:p>
          <a:p>
            <a:pPr lvl="1"/>
            <a:r>
              <a:rPr lang="en-US" altLang="en-US" dirty="0"/>
              <a:t>When the statement completes, use views to verify that the PDB is correctly created. The </a:t>
            </a:r>
            <a:r>
              <a:rPr lang="en-US" altLang="en-US" dirty="0">
                <a:latin typeface="Courier New" panose="02070309020205020404" pitchFamily="49" charset="0"/>
                <a:cs typeface="Courier New" panose="02070309020205020404" pitchFamily="49" charset="0"/>
              </a:rPr>
              <a:t>CDB_PDBS</a:t>
            </a:r>
            <a:r>
              <a:rPr lang="en-US" altLang="en-US" dirty="0"/>
              <a:t> view displays the list of the PDBs, and the </a:t>
            </a:r>
            <a:r>
              <a:rPr lang="en-US" altLang="en-US" dirty="0">
                <a:latin typeface="Courier New" panose="02070309020205020404" pitchFamily="49" charset="0"/>
                <a:cs typeface="Courier New" panose="02070309020205020404" pitchFamily="49" charset="0"/>
              </a:rPr>
              <a:t>CDB_TABLESPACES</a:t>
            </a:r>
            <a:r>
              <a:rPr lang="en-US" altLang="en-US" dirty="0"/>
              <a:t> view displays the list of the tablespaces of the new PDB (</a:t>
            </a:r>
            <a:r>
              <a:rPr lang="en-US" altLang="en-US" dirty="0">
                <a:latin typeface="Courier New" panose="02070309020205020404" pitchFamily="49" charset="0"/>
                <a:cs typeface="Courier New" panose="02070309020205020404" pitchFamily="49" charset="0"/>
              </a:rPr>
              <a:t>SYSTEM</a:t>
            </a:r>
            <a:r>
              <a:rPr lang="en-US" altLang="en-US" dirty="0"/>
              <a:t>, </a:t>
            </a:r>
            <a:r>
              <a:rPr lang="en-US" altLang="en-US" dirty="0">
                <a:latin typeface="Courier New" panose="02070309020205020404" pitchFamily="49" charset="0"/>
                <a:cs typeface="Courier New" panose="02070309020205020404" pitchFamily="49" charset="0"/>
              </a:rPr>
              <a:t>SYSAUX</a:t>
            </a:r>
            <a:r>
              <a:rPr lang="en-US" altLang="en-US" dirty="0"/>
              <a:t>, </a:t>
            </a:r>
            <a:r>
              <a:rPr lang="en-US" altLang="en-US" dirty="0">
                <a:latin typeface="Courier New" panose="02070309020205020404" pitchFamily="49" charset="0"/>
                <a:cs typeface="Courier New" panose="02070309020205020404" pitchFamily="49" charset="0"/>
              </a:rPr>
              <a:t>UNDO</a:t>
            </a:r>
            <a:r>
              <a:rPr lang="en-US" altLang="en-US" dirty="0"/>
              <a:t>).</a:t>
            </a:r>
          </a:p>
          <a:p>
            <a:pPr lvl="1"/>
            <a:r>
              <a:rPr lang="en-US" altLang="en-US" dirty="0"/>
              <a:t>The </a:t>
            </a:r>
            <a:r>
              <a:rPr lang="en-US" altLang="en-US" dirty="0">
                <a:latin typeface="Courier New" panose="02070309020205020404" pitchFamily="49" charset="0"/>
                <a:cs typeface="Courier New" panose="02070309020205020404" pitchFamily="49" charset="0"/>
              </a:rPr>
              <a:t>CDB_PDBS</a:t>
            </a:r>
            <a:r>
              <a:rPr lang="en-US" altLang="en-US" dirty="0"/>
              <a:t> view shows the </a:t>
            </a:r>
            <a:r>
              <a:rPr lang="en-US" altLang="en-US" dirty="0">
                <a:latin typeface="Courier New" panose="02070309020205020404" pitchFamily="49" charset="0"/>
                <a:cs typeface="Courier New" panose="02070309020205020404" pitchFamily="49" charset="0"/>
              </a:rPr>
              <a:t>STATUS</a:t>
            </a:r>
            <a:r>
              <a:rPr lang="en-US" altLang="en-US" dirty="0"/>
              <a:t> of the new PDB: it is </a:t>
            </a:r>
            <a:r>
              <a:rPr lang="en-US" altLang="en-US" dirty="0">
                <a:latin typeface="Courier New" panose="02070309020205020404" pitchFamily="49" charset="0"/>
                <a:cs typeface="Courier New" panose="02070309020205020404" pitchFamily="49" charset="0"/>
              </a:rPr>
              <a:t>NEW</a:t>
            </a:r>
            <a:r>
              <a:rPr lang="en-US" altLang="en-US" dirty="0"/>
              <a:t>. The PDB has never been opened. It must be opened in </a:t>
            </a:r>
            <a:r>
              <a:rPr lang="en-US" altLang="en-US" dirty="0">
                <a:latin typeface="Courier New" panose="02070309020205020404" pitchFamily="49" charset="0"/>
                <a:cs typeface="Courier New" panose="02070309020205020404" pitchFamily="49" charset="0"/>
              </a:rPr>
              <a:t>READ WRITE </a:t>
            </a:r>
            <a:r>
              <a:rPr lang="en-US" altLang="en-US" dirty="0"/>
              <a:t>or </a:t>
            </a:r>
            <a:r>
              <a:rPr lang="en-US" altLang="en-US" dirty="0">
                <a:latin typeface="Courier New" panose="02070309020205020404" pitchFamily="49" charset="0"/>
                <a:cs typeface="Courier New" panose="02070309020205020404" pitchFamily="49" charset="0"/>
              </a:rPr>
              <a:t>RESTRICTED</a:t>
            </a:r>
            <a:r>
              <a:rPr lang="en-US" altLang="en-US" dirty="0"/>
              <a:t> mode for Oracle to perform the processing needed to complete the integration of the PDB into the CDB and mark it </a:t>
            </a:r>
            <a:r>
              <a:rPr lang="en-US" altLang="en-US" dirty="0">
                <a:latin typeface="Courier New" panose="02070309020205020404" pitchFamily="49" charset="0"/>
                <a:cs typeface="Courier New" panose="02070309020205020404" pitchFamily="49" charset="0"/>
              </a:rPr>
              <a:t>NORMAL</a:t>
            </a:r>
            <a:r>
              <a:rPr lang="en-US" altLang="en-US" dirty="0"/>
              <a:t>. An error will be returned if an attempt is made to open the PDB read-only.</a:t>
            </a:r>
          </a:p>
        </p:txBody>
      </p:sp>
      <p:sp>
        <p:nvSpPr>
          <p:cNvPr id="46083"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10 - </a:t>
            </a:r>
            <a:fld id="{25CA9A4A-045D-44A8-AD3D-76A0751810D2}" type="slidenum">
              <a:rPr lang="en-US" altLang="en-US" smtClean="0"/>
              <a:t>243</a:t>
            </a:fld>
            <a:endParaRPr lang="en-US" altLang="en-US" dirty="0"/>
          </a:p>
        </p:txBody>
      </p:sp>
      <p:sp>
        <p:nvSpPr>
          <p:cNvPr id="46084" name="Slide Image Placeholder 7"/>
          <p:cNvSpPr>
            <a:spLocks noGrp="1" noRot="1" noChangeAspect="1" noTextEdit="1"/>
          </p:cNvSpPr>
          <p:nvPr>
            <p:ph type="sldImg"/>
          </p:nvPr>
        </p:nvSpPr>
        <p:spPr>
          <a:ln/>
        </p:spPr>
      </p:sp>
    </p:spTree>
    <p:extLst>
      <p:ext uri="{BB962C8B-B14F-4D97-AF65-F5344CB8AC3E}">
        <p14:creationId xmlns:p14="http://schemas.microsoft.com/office/powerpoint/2010/main" val="12489177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Cloning is suitable for the following situations:</a:t>
            </a:r>
          </a:p>
          <a:p>
            <a:pPr lvl="2"/>
            <a:r>
              <a:rPr lang="en-US" altLang="en-US" dirty="0">
                <a:latin typeface="Arial" charset="0"/>
              </a:rPr>
              <a:t>You want to test the application patch of your production PDB. You first clone your production application in a cloned PDB, patch the cloned PDB, and test it.</a:t>
            </a:r>
          </a:p>
          <a:p>
            <a:pPr lvl="2"/>
            <a:r>
              <a:rPr lang="en-US" altLang="en-US" dirty="0">
                <a:latin typeface="Arial" charset="0"/>
              </a:rPr>
              <a:t>You want to diagnose performance issues or perform performance regression tests on your application. Because you cannot perform this operation in parallel with the production in the same database, you clone the PDB into another CDB.</a:t>
            </a:r>
          </a:p>
          <a:p>
            <a:pPr lvl="1"/>
            <a:r>
              <a:rPr lang="en-US" altLang="en-US" dirty="0">
                <a:latin typeface="Arial" charset="0"/>
              </a:rPr>
              <a:t>To clone a PDB with SQL*Plus, you use the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PLUGGABLE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DATABASE</a:t>
            </a:r>
            <a:r>
              <a:rPr lang="en-US" altLang="en-US" dirty="0">
                <a:latin typeface="Arial" charset="0"/>
              </a:rPr>
              <a:t> statement.</a:t>
            </a:r>
          </a:p>
          <a:p>
            <a:pPr lvl="1"/>
            <a:r>
              <a:rPr lang="en-US" altLang="en-US" dirty="0">
                <a:latin typeface="Arial" charset="0"/>
              </a:rPr>
              <a:t>Prerequisites for using the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PLUGGABLE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DATABASE</a:t>
            </a:r>
            <a:r>
              <a:rPr lang="en-US" altLang="en-US" dirty="0">
                <a:latin typeface="Arial" charset="0"/>
              </a:rPr>
              <a:t> statement to clone a PDB include:</a:t>
            </a:r>
          </a:p>
          <a:p>
            <a:pPr lvl="2"/>
            <a:r>
              <a:rPr lang="en-US" altLang="en-US" dirty="0">
                <a:latin typeface="Arial" charset="0"/>
              </a:rPr>
              <a:t>You must be connected to a CDB and the current container must be the root.</a:t>
            </a:r>
          </a:p>
          <a:p>
            <a:pPr lvl="2"/>
            <a:r>
              <a:rPr lang="en-US" altLang="en-US" dirty="0">
                <a:latin typeface="Arial" charset="0"/>
              </a:rPr>
              <a:t>You must have the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PLUGGABLE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DATABASE</a:t>
            </a:r>
            <a:r>
              <a:rPr lang="en-US" altLang="en-US" dirty="0">
                <a:latin typeface="Arial" charset="0"/>
              </a:rPr>
              <a:t> system privilege.</a:t>
            </a:r>
          </a:p>
          <a:p>
            <a:pPr lvl="2"/>
            <a:r>
              <a:rPr lang="en-US" altLang="en-US" dirty="0">
                <a:latin typeface="Arial" charset="0"/>
              </a:rPr>
              <a:t>The CDB in which the PDB is being created must be in </a:t>
            </a:r>
            <a:r>
              <a:rPr lang="en-US" altLang="en-US" dirty="0">
                <a:latin typeface="Courier New" panose="02070309020205020404" pitchFamily="49" charset="0"/>
                <a:cs typeface="Courier New" panose="02070309020205020404" pitchFamily="49" charset="0"/>
              </a:rPr>
              <a:t>READ/WRITE</a:t>
            </a:r>
            <a:r>
              <a:rPr lang="en-US" altLang="en-US" dirty="0">
                <a:latin typeface="Arial" charset="0"/>
              </a:rPr>
              <a:t> mode.</a:t>
            </a:r>
          </a:p>
          <a:p>
            <a:pPr lvl="2"/>
            <a:r>
              <a:rPr lang="en-US" altLang="en-US" dirty="0">
                <a:latin typeface="Arial" charset="0"/>
              </a:rPr>
              <a:t>You must put the PDB being cloned into </a:t>
            </a:r>
            <a:r>
              <a:rPr lang="en-US" altLang="en-US" dirty="0">
                <a:latin typeface="Courier New" panose="02070309020205020404" pitchFamily="49" charset="0"/>
                <a:cs typeface="Courier New" panose="02070309020205020404" pitchFamily="49" charset="0"/>
              </a:rPr>
              <a:t>READ-ONLY</a:t>
            </a:r>
            <a:r>
              <a:rPr lang="en-US" altLang="en-US" dirty="0">
                <a:latin typeface="Arial" charset="0"/>
              </a:rPr>
              <a:t> mode before you can clone it.</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10 - </a:t>
            </a:r>
            <a:fld id="{914803AA-28FE-47EC-957E-1C8FF3938C44}" type="slidenum">
              <a:rPr lang="en-US" smtClean="0"/>
              <a:t>244</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41491219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This technique copies a source PDB from a CDB and plugs the copy into a CDB. The source PDB is in the local CDB.</a:t>
            </a:r>
          </a:p>
          <a:p>
            <a:pPr lvl="1"/>
            <a:r>
              <a:rPr lang="en-US" altLang="en-US" dirty="0"/>
              <a:t>The steps to clone a PDB within the same CDB are: </a:t>
            </a:r>
          </a:p>
          <a:p>
            <a:pPr lvl="2">
              <a:buFont typeface="Times New Roman" panose="02020603050405020304" pitchFamily="18" charset="0"/>
              <a:buAutoNum type="arabicPeriod"/>
            </a:pPr>
            <a:r>
              <a:rPr lang="en-US" altLang="en-US" dirty="0"/>
              <a:t>Define the location for the data files of the new PDB:</a:t>
            </a:r>
          </a:p>
          <a:p>
            <a:pPr lvl="3"/>
            <a:r>
              <a:rPr lang="en-US" altLang="en-US" dirty="0"/>
              <a:t>In </a:t>
            </a:r>
            <a:r>
              <a:rPr lang="en-US" altLang="en-US" dirty="0">
                <a:latin typeface="Courier New" panose="02070309020205020404" pitchFamily="49" charset="0"/>
                <a:cs typeface="Courier New" panose="02070309020205020404" pitchFamily="49" charset="0"/>
              </a:rPr>
              <a:t>init.ora</a:t>
            </a:r>
            <a:r>
              <a:rPr lang="en-US" altLang="en-US" dirty="0"/>
              <a:t>, set </a:t>
            </a:r>
            <a:r>
              <a:rPr lang="en-US" altLang="en-US" dirty="0">
                <a:latin typeface="Courier New" panose="02070309020205020404" pitchFamily="49" charset="0"/>
                <a:cs typeface="Courier New" panose="02070309020205020404" pitchFamily="49" charset="0"/>
              </a:rPr>
              <a:t>DB_CREATE_FILE_DEST= 'PDB3dir'</a:t>
            </a:r>
            <a:r>
              <a:rPr lang="en-US" altLang="en-US" dirty="0"/>
              <a:t> (OMF) or </a:t>
            </a:r>
            <a:r>
              <a:rPr lang="en-US" altLang="en-US" dirty="0">
                <a:latin typeface="Courier New" panose="02070309020205020404" pitchFamily="49" charset="0"/>
                <a:cs typeface="Courier New" panose="02070309020205020404" pitchFamily="49" charset="0"/>
              </a:rPr>
              <a:t>PDB_FILE_NAME_CONVERT= 'PDB1dir', 'PDB3dir'</a:t>
            </a:r>
            <a:r>
              <a:rPr lang="en-US" altLang="en-US" dirty="0"/>
              <a:t> (non-OMF).</a:t>
            </a:r>
          </a:p>
          <a:p>
            <a:pPr lvl="3"/>
            <a:r>
              <a:rPr lang="en-US" altLang="en-US" dirty="0"/>
              <a:t>Use the </a:t>
            </a:r>
            <a:r>
              <a:rPr lang="en-US" altLang="en-US" dirty="0">
                <a:latin typeface="Courier New" panose="02070309020205020404" pitchFamily="49" charset="0"/>
                <a:cs typeface="Courier New" panose="02070309020205020404" pitchFamily="49" charset="0"/>
              </a:rPr>
              <a:t>CREATE_FILE_DEST</a:t>
            </a:r>
            <a:r>
              <a:rPr lang="en-US" altLang="en-US" dirty="0"/>
              <a:t> clause during the </a:t>
            </a:r>
            <a:r>
              <a:rPr lang="en-US" altLang="en-US" dirty="0">
                <a:latin typeface="Courier New" panose="02070309020205020404" pitchFamily="49" charset="0"/>
                <a:cs typeface="Courier New" panose="02070309020205020404" pitchFamily="49" charset="0"/>
              </a:rPr>
              <a:t>CREATE PLUGGABLE DATABASE </a:t>
            </a:r>
            <a:r>
              <a:rPr lang="en-US" altLang="en-US" dirty="0"/>
              <a:t>statement (OMF).</a:t>
            </a:r>
          </a:p>
          <a:p>
            <a:pPr lvl="3"/>
            <a:r>
              <a:rPr lang="en-US" altLang="en-US" dirty="0"/>
              <a:t>Use the </a:t>
            </a:r>
            <a:r>
              <a:rPr lang="en-US" altLang="en-US" dirty="0">
                <a:latin typeface="Courier New" panose="02070309020205020404" pitchFamily="49" charset="0"/>
                <a:cs typeface="Courier New" panose="02070309020205020404" pitchFamily="49" charset="0"/>
              </a:rPr>
              <a:t>FILE_NAME_CONVERT=(’pdb1dir’,’ pdb3dir’)</a:t>
            </a:r>
            <a:r>
              <a:rPr lang="en-US" altLang="en-US" dirty="0"/>
              <a:t> clause to define the directory of the source files to copy from </a:t>
            </a:r>
            <a:r>
              <a:rPr lang="en-US" altLang="en-US" dirty="0">
                <a:latin typeface="Courier New" panose="02070309020205020404" pitchFamily="49" charset="0"/>
                <a:cs typeface="Courier New" panose="02070309020205020404" pitchFamily="49" charset="0"/>
              </a:rPr>
              <a:t>PDB1</a:t>
            </a:r>
            <a:r>
              <a:rPr lang="en-US" altLang="en-US" dirty="0"/>
              <a:t> and the target directory for the new files of </a:t>
            </a:r>
            <a:r>
              <a:rPr lang="en-US" altLang="en-US" dirty="0">
                <a:latin typeface="Courier New" panose="02070309020205020404" pitchFamily="49" charset="0"/>
                <a:cs typeface="Courier New" panose="02070309020205020404" pitchFamily="49" charset="0"/>
              </a:rPr>
              <a:t>PDB3 </a:t>
            </a:r>
            <a:r>
              <a:rPr lang="en-US" altLang="en-US" dirty="0">
                <a:cs typeface="Arial" panose="020B0604020202020204" pitchFamily="34" charset="0"/>
              </a:rPr>
              <a:t>(non-OMF).</a:t>
            </a:r>
          </a:p>
          <a:p>
            <a:pPr lvl="2">
              <a:buFont typeface="Times New Roman" panose="02020603050405020304" pitchFamily="18" charset="0"/>
              <a:buAutoNum type="arabicPeriod" startAt="2"/>
            </a:pPr>
            <a:r>
              <a:rPr lang="en-US" altLang="en-US" dirty="0"/>
              <a:t>Connect to the CDB root as a common user with the </a:t>
            </a:r>
            <a:r>
              <a:rPr lang="en-US" altLang="en-US" dirty="0">
                <a:latin typeface="Courier New" panose="02070309020205020404" pitchFamily="49" charset="0"/>
                <a:cs typeface="Courier New" panose="02070309020205020404" pitchFamily="49" charset="0"/>
              </a:rPr>
              <a:t>CREATE</a:t>
            </a:r>
            <a:r>
              <a:rPr lang="en-US" altLang="en-US" dirty="0"/>
              <a:t> </a:t>
            </a:r>
            <a:r>
              <a:rPr lang="en-US" altLang="en-US" dirty="0">
                <a:latin typeface="Courier New" panose="02070309020205020404" pitchFamily="49" charset="0"/>
                <a:cs typeface="Courier New" panose="02070309020205020404" pitchFamily="49" charset="0"/>
              </a:rPr>
              <a:t>PLUGGABLE</a:t>
            </a:r>
            <a:r>
              <a:rPr lang="en-US" altLang="en-US" dirty="0"/>
              <a:t> </a:t>
            </a:r>
            <a:r>
              <a:rPr lang="en-US" altLang="en-US" dirty="0">
                <a:latin typeface="Courier New" panose="02070309020205020404" pitchFamily="49" charset="0"/>
                <a:cs typeface="Courier New" panose="02070309020205020404" pitchFamily="49" charset="0"/>
              </a:rPr>
              <a:t>DATABASE</a:t>
            </a:r>
            <a:r>
              <a:rPr lang="en-US" altLang="en-US" dirty="0"/>
              <a:t> privilege.</a:t>
            </a:r>
          </a:p>
          <a:p>
            <a:pPr lvl="2">
              <a:buFont typeface="Times New Roman" panose="02020603050405020304" pitchFamily="18" charset="0"/>
              <a:buAutoNum type="arabicPeriod" startAt="2"/>
            </a:pPr>
            <a:r>
              <a:rPr lang="en-US" altLang="en-US" dirty="0"/>
              <a:t>Use the </a:t>
            </a:r>
            <a:r>
              <a:rPr lang="en-US" altLang="en-US" dirty="0">
                <a:latin typeface="Courier New" panose="02070309020205020404" pitchFamily="49" charset="0"/>
                <a:cs typeface="Courier New" panose="02070309020205020404" pitchFamily="49" charset="0"/>
              </a:rPr>
              <a:t>CREATE</a:t>
            </a:r>
            <a:r>
              <a:rPr lang="en-US" altLang="en-US" dirty="0"/>
              <a:t> </a:t>
            </a:r>
            <a:r>
              <a:rPr lang="en-US" altLang="en-US" dirty="0">
                <a:latin typeface="Courier New" panose="02070309020205020404" pitchFamily="49" charset="0"/>
                <a:cs typeface="Courier New" panose="02070309020205020404" pitchFamily="49" charset="0"/>
              </a:rPr>
              <a:t>PLUGGABLE</a:t>
            </a:r>
            <a:r>
              <a:rPr lang="en-US" altLang="en-US" dirty="0"/>
              <a:t> </a:t>
            </a:r>
            <a:r>
              <a:rPr lang="en-US" altLang="en-US" dirty="0">
                <a:latin typeface="Courier New" panose="02070309020205020404" pitchFamily="49" charset="0"/>
                <a:cs typeface="Courier New" panose="02070309020205020404" pitchFamily="49" charset="0"/>
              </a:rPr>
              <a:t>DATABASE</a:t>
            </a:r>
            <a:r>
              <a:rPr lang="en-US" altLang="en-US" dirty="0"/>
              <a:t> command to clone the PDB </a:t>
            </a:r>
            <a:r>
              <a:rPr lang="en-US" altLang="en-US" dirty="0">
                <a:latin typeface="Courier New" panose="02070309020205020404" pitchFamily="49" charset="0"/>
                <a:cs typeface="Courier New" panose="02070309020205020404" pitchFamily="49" charset="0"/>
              </a:rPr>
              <a:t>PDB3</a:t>
            </a:r>
            <a:r>
              <a:rPr lang="en-US" altLang="en-US" dirty="0"/>
              <a:t> from </a:t>
            </a:r>
            <a:r>
              <a:rPr lang="en-US" altLang="en-US" dirty="0">
                <a:latin typeface="Courier New" panose="02070309020205020404" pitchFamily="49" charset="0"/>
                <a:cs typeface="Courier New" panose="02070309020205020404" pitchFamily="49" charset="0"/>
              </a:rPr>
              <a:t>PDB1</a:t>
            </a:r>
            <a:r>
              <a:rPr lang="en-US" altLang="en-US" dirty="0"/>
              <a:t>.</a:t>
            </a:r>
          </a:p>
          <a:p>
            <a:pPr lvl="2">
              <a:buFont typeface="Times New Roman" panose="02020603050405020304" pitchFamily="18" charset="0"/>
              <a:buAutoNum type="arabicPeriod" startAt="4"/>
            </a:pPr>
            <a:r>
              <a:rPr lang="en-US" altLang="en-US" dirty="0"/>
              <a:t>Then open the new </a:t>
            </a:r>
            <a:r>
              <a:rPr lang="en-US" altLang="en-US" dirty="0">
                <a:latin typeface="Courier New" panose="02070309020205020404" pitchFamily="49" charset="0"/>
                <a:cs typeface="Courier New" panose="02070309020205020404" pitchFamily="49" charset="0"/>
              </a:rPr>
              <a:t>PDB3</a:t>
            </a:r>
            <a:r>
              <a:rPr lang="en-US" altLang="en-US" dirty="0"/>
              <a:t> with the command </a:t>
            </a:r>
            <a:r>
              <a:rPr lang="en-US" altLang="en-US" dirty="0">
                <a:latin typeface="Courier New" panose="02070309020205020404" pitchFamily="49" charset="0"/>
                <a:cs typeface="Courier New" panose="02070309020205020404" pitchFamily="49" charset="0"/>
              </a:rPr>
              <a:t>ALTER</a:t>
            </a:r>
            <a:r>
              <a:rPr lang="en-US" altLang="en-US" dirty="0"/>
              <a:t> </a:t>
            </a:r>
            <a:r>
              <a:rPr lang="en-US" altLang="en-US" dirty="0">
                <a:latin typeface="Courier New" panose="02070309020205020404" pitchFamily="49" charset="0"/>
                <a:cs typeface="Courier New" panose="02070309020205020404" pitchFamily="49" charset="0"/>
              </a:rPr>
              <a:t>PLUGGABLE</a:t>
            </a:r>
            <a:r>
              <a:rPr lang="en-US" altLang="en-US" dirty="0"/>
              <a:t> </a:t>
            </a:r>
            <a:r>
              <a:rPr lang="en-US" altLang="en-US" dirty="0">
                <a:latin typeface="Courier New" panose="02070309020205020404" pitchFamily="49" charset="0"/>
                <a:cs typeface="Courier New" panose="02070309020205020404" pitchFamily="49" charset="0"/>
              </a:rPr>
              <a:t>DATABASE</a:t>
            </a:r>
            <a:r>
              <a:rPr lang="en-US" altLang="en-US" dirty="0"/>
              <a:t> </a:t>
            </a:r>
            <a:r>
              <a:rPr lang="en-US" altLang="en-US" dirty="0">
                <a:latin typeface="Courier New" panose="02070309020205020404" pitchFamily="49" charset="0"/>
                <a:cs typeface="Courier New" panose="02070309020205020404" pitchFamily="49" charset="0"/>
              </a:rPr>
              <a:t>OPEN</a:t>
            </a:r>
            <a:r>
              <a:rPr lang="en-US" altLang="en-US" dirty="0"/>
              <a:t>.</a:t>
            </a:r>
          </a:p>
          <a:p>
            <a:pPr lvl="2">
              <a:buFont typeface="Times New Roman" panose="02020603050405020304" pitchFamily="18" charset="0"/>
              <a:buNone/>
            </a:pPr>
            <a:r>
              <a:rPr lang="en-US" altLang="en-US" b="1" dirty="0"/>
              <a:t>	Note:</a:t>
            </a:r>
            <a:r>
              <a:rPr lang="en-US" altLang="en-US" dirty="0"/>
              <a:t> </a:t>
            </a:r>
            <a:r>
              <a:rPr lang="en-US" altLang="en-US" dirty="0">
                <a:latin typeface="Courier New" panose="02070309020205020404" pitchFamily="49" charset="0"/>
                <a:cs typeface="Courier New" panose="02070309020205020404" pitchFamily="49" charset="0"/>
              </a:rPr>
              <a:t>NO</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DATA</a:t>
            </a:r>
            <a:r>
              <a:rPr lang="en-US" altLang="en-US" dirty="0">
                <a:cs typeface="Arial" panose="020B0604020202020204" pitchFamily="34" charset="0"/>
              </a:rPr>
              <a:t> allows PDB metadata cloning, which is </a:t>
            </a:r>
            <a:r>
              <a:rPr lang="en-US" altLang="en-US" dirty="0"/>
              <a:t>an option that can be used for cloning an empty PDB and later importing data for testing</a:t>
            </a:r>
            <a:r>
              <a:rPr lang="en-US" altLang="en-US" dirty="0">
                <a:cs typeface="Arial" panose="020B0604020202020204" pitchFamily="34" charset="0"/>
              </a:rPr>
              <a:t>.</a:t>
            </a:r>
          </a:p>
          <a:p>
            <a:pPr lvl="2">
              <a:buFont typeface="Times New Roman" panose="02020603050405020304" pitchFamily="18" charset="0"/>
              <a:buNone/>
            </a:pPr>
            <a:endParaRPr lang="en-US" altLang="en-US" dirty="0"/>
          </a:p>
        </p:txBody>
      </p:sp>
      <p:sp>
        <p:nvSpPr>
          <p:cNvPr id="31747" name="Slide Image Placeholder 6"/>
          <p:cNvSpPr>
            <a:spLocks noGrp="1" noRot="1" noChangeAspect="1" noTextEdit="1"/>
          </p:cNvSpPr>
          <p:nvPr>
            <p:ph type="sldImg"/>
          </p:nvPr>
        </p:nvSpPr>
        <p:spPr>
          <a:ln/>
        </p:spPr>
      </p:sp>
      <p:sp>
        <p:nvSpPr>
          <p:cNvPr id="31748"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10 - </a:t>
            </a:r>
            <a:fld id="{DAABF773-CFB7-4423-9C25-A9ECDF48B63A}" type="slidenum">
              <a:rPr lang="en-US" altLang="en-US" smtClean="0"/>
              <a:t>245</a:t>
            </a:fld>
            <a:endParaRPr lang="en-US" altLang="en-US" dirty="0"/>
          </a:p>
        </p:txBody>
      </p:sp>
    </p:spTree>
    <p:extLst>
      <p:ext uri="{BB962C8B-B14F-4D97-AF65-F5344CB8AC3E}">
        <p14:creationId xmlns:p14="http://schemas.microsoft.com/office/powerpoint/2010/main" val="124977118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Unplugging and plugging is suitable for the following situations:</a:t>
            </a:r>
          </a:p>
          <a:p>
            <a:pPr lvl="2"/>
            <a:r>
              <a:rPr lang="en-US" altLang="en-US" dirty="0">
                <a:latin typeface="Arial" charset="0"/>
              </a:rPr>
              <a:t>You have to upgrade a PDB to the latest Oracle version, but you do not want to apply it on all PDBs. Instead of upgrading a CDB from one release to another, you can unplug a PDB from one Oracle Database release and then plug it into a newly created CDB from a later release.</a:t>
            </a:r>
          </a:p>
          <a:p>
            <a:pPr lvl="2"/>
            <a:r>
              <a:rPr lang="en-US" altLang="en-US" dirty="0">
                <a:latin typeface="Arial" charset="0"/>
              </a:rPr>
              <a:t>You want to test the performance of the CDB without a particular PDB. You unplug the PDB, test the performance without the PDB, and, if necessary, replug the PDB into the CDB.</a:t>
            </a:r>
          </a:p>
          <a:p>
            <a:pPr lvl="2"/>
            <a:r>
              <a:rPr lang="en-US" altLang="en-US" dirty="0">
                <a:latin typeface="Arial" charset="0"/>
              </a:rPr>
              <a:t>You want to maintain a collection of PDB “gold images” as unplugged PDBs.</a:t>
            </a:r>
          </a:p>
          <a:p>
            <a:pPr lvl="1"/>
            <a:r>
              <a:rPr lang="en-US" altLang="en-US" dirty="0">
                <a:latin typeface="Arial" charset="0"/>
              </a:rPr>
              <a:t>You use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PLUGGABLE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DATABASE</a:t>
            </a:r>
            <a:r>
              <a:rPr lang="en-US" altLang="en-US" dirty="0">
                <a:latin typeface="Arial" charset="0"/>
              </a:rPr>
              <a:t> statement to unplug a PDB from a CDB. To unplug a PDB, you must first close it and then generate an XML manifest file. The XML file contains the names and full paths of the tablespaces and data files of the unplugged PDB. That information is then used by the plugging operation. You use the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PLUGGABLE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DATABASE</a:t>
            </a:r>
            <a:r>
              <a:rPr lang="en-US" altLang="en-US" dirty="0">
                <a:latin typeface="Arial" charset="0"/>
              </a:rPr>
              <a:t> statement to plug a PDB into a CDB.</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10 - </a:t>
            </a:r>
            <a:fld id="{E9626BB3-6380-481D-87B7-08CD9F14C520}" type="slidenum">
              <a:rPr lang="en-US" smtClean="0"/>
              <a:t>246</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62841138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You can create a PDB in a CDB by using the unplugging/plugging method.</a:t>
            </a:r>
          </a:p>
          <a:p>
            <a:pPr lvl="1"/>
            <a:r>
              <a:rPr lang="en-US" altLang="en-US" dirty="0"/>
              <a:t>Unplugging a PDB disassociates the PDB from a CDB. You unplug a PDB when you want to move the PDB to a different CDB or when you no longer want the PDB to be available.</a:t>
            </a:r>
          </a:p>
          <a:p>
            <a:pPr lvl="1"/>
            <a:r>
              <a:rPr lang="en-US" altLang="en-US" dirty="0"/>
              <a:t>The first step is to unplug </a:t>
            </a:r>
            <a:r>
              <a:rPr lang="en-US" altLang="en-US" dirty="0">
                <a:latin typeface="Courier New" panose="02070309020205020404" pitchFamily="49" charset="0"/>
                <a:cs typeface="Courier New" panose="02070309020205020404" pitchFamily="49" charset="0"/>
              </a:rPr>
              <a:t>PDB1</a:t>
            </a:r>
            <a:r>
              <a:rPr lang="en-US" altLang="en-US" dirty="0"/>
              <a:t> from </a:t>
            </a:r>
            <a:r>
              <a:rPr lang="en-US" altLang="en-US" dirty="0">
                <a:latin typeface="Courier New" panose="02070309020205020404" pitchFamily="49" charset="0"/>
                <a:cs typeface="Courier New" panose="02070309020205020404" pitchFamily="49" charset="0"/>
              </a:rPr>
              <a:t>CDB1</a:t>
            </a:r>
            <a:r>
              <a:rPr lang="en-US" altLang="en-US" dirty="0"/>
              <a:t>. The second step is to plug </a:t>
            </a:r>
            <a:r>
              <a:rPr lang="en-US" altLang="en-US" dirty="0">
                <a:latin typeface="Courier New" panose="02070309020205020404" pitchFamily="49" charset="0"/>
                <a:cs typeface="Courier New" panose="02070309020205020404" pitchFamily="49" charset="0"/>
              </a:rPr>
              <a:t>PDB1</a:t>
            </a:r>
            <a:r>
              <a:rPr lang="en-US" altLang="en-US" dirty="0"/>
              <a:t> into </a:t>
            </a:r>
            <a:r>
              <a:rPr lang="en-US" altLang="en-US" dirty="0">
                <a:latin typeface="Courier New" panose="02070309020205020404" pitchFamily="49" charset="0"/>
                <a:cs typeface="Courier New" panose="02070309020205020404" pitchFamily="49" charset="0"/>
              </a:rPr>
              <a:t>CDB2</a:t>
            </a:r>
            <a:r>
              <a:rPr lang="en-US" altLang="en-US" dirty="0"/>
              <a:t>.</a:t>
            </a:r>
          </a:p>
          <a:p>
            <a:pPr lvl="1"/>
            <a:r>
              <a:rPr lang="en-US" altLang="en-US" dirty="0"/>
              <a:t>To unplug </a:t>
            </a:r>
            <a:r>
              <a:rPr lang="en-US" altLang="en-US" dirty="0">
                <a:latin typeface="Courier New" panose="02070309020205020404" pitchFamily="49" charset="0"/>
                <a:cs typeface="Courier New" panose="02070309020205020404" pitchFamily="49" charset="0"/>
              </a:rPr>
              <a:t>PDB1</a:t>
            </a:r>
            <a:r>
              <a:rPr lang="en-US" altLang="en-US" dirty="0"/>
              <a:t> from </a:t>
            </a:r>
            <a:r>
              <a:rPr lang="en-US" altLang="en-US" dirty="0">
                <a:latin typeface="Courier New" panose="02070309020205020404" pitchFamily="49" charset="0"/>
                <a:cs typeface="Courier New" panose="02070309020205020404" pitchFamily="49" charset="0"/>
              </a:rPr>
              <a:t>CDB1</a:t>
            </a:r>
            <a:r>
              <a:rPr lang="en-US" altLang="en-US" dirty="0"/>
              <a:t>, first connect to the source CDB root and check that the PDB is closed by using the </a:t>
            </a:r>
            <a:r>
              <a:rPr lang="en-US" altLang="en-US" dirty="0">
                <a:latin typeface="Courier New" panose="02070309020205020404" pitchFamily="49" charset="0"/>
                <a:cs typeface="Courier New" panose="02070309020205020404" pitchFamily="49" charset="0"/>
              </a:rPr>
              <a:t>V$PDBS</a:t>
            </a:r>
            <a:r>
              <a:rPr lang="en-US" altLang="en-US" dirty="0"/>
              <a:t> view. Then use </a:t>
            </a:r>
            <a:r>
              <a:rPr lang="en-US" altLang="en-US" dirty="0">
                <a:latin typeface="Courier New" panose="02070309020205020404" pitchFamily="49" charset="0"/>
                <a:cs typeface="Courier New" panose="02070309020205020404" pitchFamily="49" charset="0"/>
              </a:rPr>
              <a:t>ALTER PLUGGABLE DATABASE </a:t>
            </a:r>
            <a:r>
              <a:rPr lang="en-US" altLang="en-US" dirty="0"/>
              <a:t>with the </a:t>
            </a:r>
            <a:r>
              <a:rPr lang="en-US" altLang="en-US" dirty="0">
                <a:latin typeface="Courier New" panose="02070309020205020404" pitchFamily="49" charset="0"/>
                <a:cs typeface="Courier New" panose="02070309020205020404" pitchFamily="49" charset="0"/>
              </a:rPr>
              <a:t>UNPLUG</a:t>
            </a:r>
            <a:r>
              <a:rPr lang="en-US" altLang="en-US" dirty="0"/>
              <a:t> clause to specify the database to unplug and the XML file to unplug it into. The </a:t>
            </a:r>
            <a:r>
              <a:rPr lang="en-US" altLang="en-US" dirty="0">
                <a:latin typeface="Courier New" panose="02070309020205020404" pitchFamily="49" charset="0"/>
                <a:cs typeface="Courier New" panose="02070309020205020404" pitchFamily="49" charset="0"/>
              </a:rPr>
              <a:t>STATUS</a:t>
            </a:r>
            <a:r>
              <a:rPr lang="en-US" altLang="en-US" dirty="0"/>
              <a:t> in </a:t>
            </a:r>
            <a:r>
              <a:rPr lang="en-US" altLang="en-US" dirty="0">
                <a:latin typeface="Courier New" panose="02070309020205020404" pitchFamily="49" charset="0"/>
                <a:cs typeface="Courier New" panose="02070309020205020404" pitchFamily="49" charset="0"/>
              </a:rPr>
              <a:t>CDB_PDBS</a:t>
            </a:r>
            <a:r>
              <a:rPr lang="en-US" altLang="en-US" dirty="0"/>
              <a:t> of the unplugged PDB is </a:t>
            </a:r>
            <a:r>
              <a:rPr lang="en-US" altLang="en-US" dirty="0">
                <a:latin typeface="Courier New" panose="02070309020205020404" pitchFamily="49" charset="0"/>
                <a:cs typeface="Courier New" panose="02070309020205020404" pitchFamily="49" charset="0"/>
              </a:rPr>
              <a:t>UNPLUGGED</a:t>
            </a:r>
            <a:r>
              <a:rPr lang="en-US" altLang="en-US" dirty="0"/>
              <a:t>. A PDB must be dropped from the CDB before it can be plugged back into the same CDB. If the PDB is plugged into another CDB, the PDB does not need to be dropped if the data files are copied. </a:t>
            </a:r>
          </a:p>
          <a:p>
            <a:pPr lvl="1"/>
            <a:r>
              <a:rPr lang="en-US" altLang="en-US" dirty="0"/>
              <a:t>Before plugging </a:t>
            </a:r>
            <a:r>
              <a:rPr lang="en-US" altLang="en-US" dirty="0">
                <a:latin typeface="Courier New" panose="02070309020205020404" pitchFamily="49" charset="0"/>
                <a:cs typeface="Courier New" panose="02070309020205020404" pitchFamily="49" charset="0"/>
              </a:rPr>
              <a:t>PDB1</a:t>
            </a:r>
            <a:r>
              <a:rPr lang="en-US" altLang="en-US" dirty="0"/>
              <a:t> into </a:t>
            </a:r>
            <a:r>
              <a:rPr lang="en-US" altLang="en-US" dirty="0">
                <a:latin typeface="Courier New" panose="02070309020205020404" pitchFamily="49" charset="0"/>
                <a:cs typeface="Courier New" panose="02070309020205020404" pitchFamily="49" charset="0"/>
              </a:rPr>
              <a:t>CDB2</a:t>
            </a:r>
            <a:r>
              <a:rPr lang="en-US" altLang="en-US" dirty="0"/>
              <a:t>, you can optionally check whether the unplugged PDB is compatible with </a:t>
            </a:r>
            <a:r>
              <a:rPr lang="en-US" altLang="en-US" dirty="0">
                <a:latin typeface="Courier New" panose="02070309020205020404" pitchFamily="49" charset="0"/>
                <a:cs typeface="Courier New" panose="02070309020205020404" pitchFamily="49" charset="0"/>
              </a:rPr>
              <a:t>CDB2</a:t>
            </a:r>
            <a:r>
              <a:rPr lang="en-US" altLang="en-US" dirty="0"/>
              <a:t> with the </a:t>
            </a:r>
            <a:r>
              <a:rPr lang="en-US" altLang="en-US" dirty="0">
                <a:latin typeface="Courier New" panose="02070309020205020404" pitchFamily="49" charset="0"/>
                <a:cs typeface="Courier New" panose="02070309020205020404" pitchFamily="49" charset="0"/>
              </a:rPr>
              <a:t>DBMS_PDB.CHECK_PLUG_COMPATIBILITY</a:t>
            </a:r>
            <a:r>
              <a:rPr lang="en-US" altLang="en-US" dirty="0"/>
              <a:t> function.</a:t>
            </a:r>
          </a:p>
          <a:p>
            <a:pPr lvl="1"/>
            <a:r>
              <a:rPr lang="en-US" altLang="en-US" dirty="0"/>
              <a:t>To plug </a:t>
            </a:r>
            <a:r>
              <a:rPr lang="en-US" altLang="en-US" dirty="0">
                <a:latin typeface="Courier New" panose="02070309020205020404" pitchFamily="49" charset="0"/>
                <a:cs typeface="Courier New" panose="02070309020205020404" pitchFamily="49" charset="0"/>
              </a:rPr>
              <a:t>PDB1</a:t>
            </a:r>
            <a:r>
              <a:rPr lang="en-US" altLang="en-US" dirty="0"/>
              <a:t> into </a:t>
            </a:r>
            <a:r>
              <a:rPr lang="en-US" altLang="en-US" dirty="0">
                <a:latin typeface="Courier New" panose="02070309020205020404" pitchFamily="49" charset="0"/>
                <a:cs typeface="Courier New" panose="02070309020205020404" pitchFamily="49" charset="0"/>
              </a:rPr>
              <a:t>CDB2</a:t>
            </a:r>
            <a:r>
              <a:rPr lang="en-US" altLang="en-US" dirty="0"/>
              <a:t>, connect to </a:t>
            </a:r>
            <a:r>
              <a:rPr lang="en-US" altLang="en-US" dirty="0">
                <a:latin typeface="Courier New" panose="02070309020205020404" pitchFamily="49" charset="0"/>
                <a:cs typeface="Courier New" panose="02070309020205020404" pitchFamily="49" charset="0"/>
              </a:rPr>
              <a:t>CDB2</a:t>
            </a:r>
            <a:r>
              <a:rPr lang="en-US" altLang="en-US" dirty="0"/>
              <a:t> root and use </a:t>
            </a:r>
            <a:r>
              <a:rPr lang="en-US" altLang="en-US" dirty="0">
                <a:latin typeface="Courier New" panose="02070309020205020404" pitchFamily="49" charset="0"/>
                <a:cs typeface="Courier New" panose="02070309020205020404" pitchFamily="49" charset="0"/>
              </a:rPr>
              <a:t>CREATE PLUGGABLE DATABASE pdb1 USING ’xmlfile1.xml’</a:t>
            </a:r>
            <a:r>
              <a:rPr lang="en-US" altLang="en-US" dirty="0"/>
              <a:t>. The last step is to open the PDB.</a:t>
            </a:r>
          </a:p>
        </p:txBody>
      </p:sp>
      <p:sp>
        <p:nvSpPr>
          <p:cNvPr id="37891"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10 - </a:t>
            </a:r>
            <a:fld id="{FFB4E346-8B04-45F0-B8D9-AF6FD8F45B91}" type="slidenum">
              <a:rPr lang="en-US" altLang="en-US" smtClean="0"/>
              <a:t>247</a:t>
            </a:fld>
            <a:endParaRPr lang="en-US" altLang="en-US" dirty="0"/>
          </a:p>
        </p:txBody>
      </p:sp>
      <p:sp>
        <p:nvSpPr>
          <p:cNvPr id="37892" name="Slide Image Placeholder 7"/>
          <p:cNvSpPr>
            <a:spLocks noGrp="1" noRot="1" noChangeAspect="1" noTextEdit="1"/>
          </p:cNvSpPr>
          <p:nvPr>
            <p:ph type="sldImg"/>
          </p:nvPr>
        </p:nvSpPr>
        <p:spPr>
          <a:ln/>
        </p:spPr>
      </p:sp>
    </p:spTree>
    <p:extLst>
      <p:ext uri="{BB962C8B-B14F-4D97-AF65-F5344CB8AC3E}">
        <p14:creationId xmlns:p14="http://schemas.microsoft.com/office/powerpoint/2010/main" val="2950031470"/>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When a PDB is unplugged, all the data files associated with the PDB along with the PDB manifest must be copied or moved individually over to the remote server where it will be plugged into another CDB. You can choose to create a single PDB archive file, a compressed file with the </a:t>
            </a:r>
            <a:r>
              <a:rPr lang="en-US" altLang="en-US" dirty="0">
                <a:latin typeface="Courier New" panose="02070309020205020404" pitchFamily="49" charset="0"/>
                <a:cs typeface="Courier New" panose="02070309020205020404" pitchFamily="49" charset="0"/>
              </a:rPr>
              <a:t>.pdb</a:t>
            </a:r>
            <a:r>
              <a:rPr lang="en-US" altLang="en-US" dirty="0">
                <a:cs typeface="Arial" panose="020B0604020202020204" pitchFamily="34" charset="0"/>
              </a:rPr>
              <a:t> </a:t>
            </a:r>
            <a:r>
              <a:rPr lang="en-US" altLang="en-US" dirty="0"/>
              <a:t>extension, which contains the PDB manifest and all the data files when unplugging a PDB. When plugging in a PDB, the presence of a </a:t>
            </a:r>
            <a:r>
              <a:rPr lang="en-US" altLang="en-US" dirty="0">
                <a:latin typeface="Courier New" panose="02070309020205020404" pitchFamily="49" charset="0"/>
                <a:cs typeface="Courier New" panose="02070309020205020404" pitchFamily="49" charset="0"/>
              </a:rPr>
              <a:t>.pdb</a:t>
            </a:r>
            <a:r>
              <a:rPr lang="en-US" altLang="en-US" dirty="0">
                <a:cs typeface="Arial" panose="020B0604020202020204" pitchFamily="34" charset="0"/>
              </a:rPr>
              <a:t> </a:t>
            </a:r>
            <a:r>
              <a:rPr lang="en-US" altLang="en-US" dirty="0"/>
              <a:t>file is interpreted, and the PDB is plugged into the CDB. You can choose to run the PDB plug-in compatibility test directly on the PDB archive without extracting the PDB manifest file from the archive.</a:t>
            </a:r>
          </a:p>
          <a:p>
            <a:pPr lvl="1"/>
            <a:r>
              <a:rPr lang="en-US" altLang="en-US" dirty="0"/>
              <a:t>This feature provides ease of managing the unplugging and plugging of PDBs across CDBs.</a:t>
            </a:r>
          </a:p>
        </p:txBody>
      </p:sp>
      <p:sp>
        <p:nvSpPr>
          <p:cNvPr id="40964"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10 - </a:t>
            </a:r>
            <a:fld id="{0B671252-9D96-4B4A-BACF-2064E958C8DD}" type="slidenum">
              <a:rPr lang="en-US" altLang="en-US" smtClean="0"/>
              <a:t>248</a:t>
            </a:fld>
            <a:endParaRPr lang="en-US" altLang="en-US" dirty="0"/>
          </a:p>
        </p:txBody>
      </p:sp>
    </p:spTree>
    <p:extLst>
      <p:ext uri="{BB962C8B-B14F-4D97-AF65-F5344CB8AC3E}">
        <p14:creationId xmlns:p14="http://schemas.microsoft.com/office/powerpoint/2010/main" val="396643162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You use the </a:t>
            </a:r>
            <a:r>
              <a:rPr lang="en-US" altLang="en-US" dirty="0">
                <a:latin typeface="Courier New" panose="02070309020205020404" pitchFamily="49" charset="0"/>
                <a:cs typeface="Courier New" panose="02070309020205020404" pitchFamily="49" charset="0"/>
              </a:rPr>
              <a:t>DROP</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PLUGGABLE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DATABASE</a:t>
            </a:r>
            <a:r>
              <a:rPr lang="en-US" altLang="en-US" dirty="0">
                <a:latin typeface="Arial" charset="0"/>
              </a:rPr>
              <a:t> statement to drop a pluggable database (PDB).</a:t>
            </a:r>
          </a:p>
          <a:p>
            <a:pPr lvl="2"/>
            <a:r>
              <a:rPr lang="en-US" altLang="en-US" dirty="0">
                <a:latin typeface="Arial" charset="0"/>
              </a:rPr>
              <a:t>Specify </a:t>
            </a:r>
            <a:r>
              <a:rPr lang="en-US" altLang="en-US" dirty="0">
                <a:latin typeface="Courier New" panose="02070309020205020404" pitchFamily="49" charset="0"/>
                <a:cs typeface="Courier New" panose="02070309020205020404" pitchFamily="49" charset="0"/>
              </a:rPr>
              <a:t>KEEP</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DATAFILES</a:t>
            </a:r>
            <a:r>
              <a:rPr lang="en-US" altLang="en-US" dirty="0">
                <a:latin typeface="Arial" charset="0"/>
              </a:rPr>
              <a:t> to retain the data files associated with the PDB after the PDB is dropped. The temp file for the PDB is deleted because it is no longer needed. This is the default. Keeping data files may be useful in scenarios where a PDB that is unplugged from one CDB is plugged into another CDB, with both CDBs sharing storage devices.</a:t>
            </a:r>
          </a:p>
          <a:p>
            <a:pPr lvl="2"/>
            <a:r>
              <a:rPr lang="en-US" altLang="en-US" dirty="0">
                <a:latin typeface="Arial" charset="0"/>
              </a:rPr>
              <a:t>Specify </a:t>
            </a:r>
            <a:r>
              <a:rPr lang="en-US" altLang="en-US" dirty="0">
                <a:latin typeface="Courier New" panose="02070309020205020404" pitchFamily="49" charset="0"/>
                <a:cs typeface="Courier New" panose="02070309020205020404" pitchFamily="49" charset="0"/>
              </a:rPr>
              <a:t>INCLUDING</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DATAFILES</a:t>
            </a:r>
            <a:r>
              <a:rPr lang="en-US" altLang="en-US" dirty="0">
                <a:latin typeface="Arial" charset="0"/>
              </a:rPr>
              <a:t> to delete the data files associated with the PDB being dropped. The temp file for the PDB is also deleted.</a:t>
            </a:r>
          </a:p>
          <a:p>
            <a:pPr lvl="1"/>
            <a:r>
              <a:rPr lang="en-US" altLang="en-US" dirty="0">
                <a:latin typeface="Arial" charset="0"/>
              </a:rPr>
              <a:t>Prerequisites for using the </a:t>
            </a:r>
            <a:r>
              <a:rPr lang="en-US" altLang="en-US" dirty="0">
                <a:latin typeface="Courier New" panose="02070309020205020404" pitchFamily="49" charset="0"/>
                <a:cs typeface="Courier New" panose="02070309020205020404" pitchFamily="49" charset="0"/>
              </a:rPr>
              <a:t>DROP</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PLUGGABLE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DATABASE</a:t>
            </a:r>
            <a:r>
              <a:rPr lang="en-US" altLang="en-US" dirty="0">
                <a:latin typeface="Arial" charset="0"/>
              </a:rPr>
              <a:t> statement to drop PDBs include:</a:t>
            </a:r>
          </a:p>
          <a:p>
            <a:pPr lvl="2"/>
            <a:r>
              <a:rPr lang="en-US" altLang="en-US" dirty="0">
                <a:latin typeface="Arial" charset="0"/>
              </a:rPr>
              <a:t>You must be connected to a CDB.</a:t>
            </a:r>
          </a:p>
          <a:p>
            <a:pPr lvl="2"/>
            <a:r>
              <a:rPr lang="en-US" altLang="en-US" dirty="0">
                <a:latin typeface="Arial" charset="0"/>
              </a:rPr>
              <a:t>The current container must be the root. You must be authenticated as </a:t>
            </a:r>
            <a:r>
              <a:rPr lang="en-US" altLang="en-US" dirty="0">
                <a:latin typeface="Courier New" panose="02070309020205020404" pitchFamily="49" charset="0"/>
                <a:cs typeface="Courier New" panose="02070309020205020404" pitchFamily="49" charset="0"/>
              </a:rPr>
              <a:t>SYSDBA</a:t>
            </a:r>
            <a:r>
              <a:rPr lang="en-US" altLang="en-US" dirty="0">
                <a:latin typeface="Arial" charset="0"/>
              </a:rPr>
              <a:t> or </a:t>
            </a:r>
            <a:r>
              <a:rPr lang="en-US" altLang="en-US" dirty="0">
                <a:cs typeface="Arial" panose="020B0604020202020204" pitchFamily="34" charset="0"/>
              </a:rPr>
              <a:t>as</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SYSOPER</a:t>
            </a:r>
            <a:r>
              <a:rPr lang="en-US" altLang="en-US" dirty="0">
                <a:latin typeface="Arial" charset="0"/>
              </a:rPr>
              <a:t>, and the </a:t>
            </a:r>
            <a:r>
              <a:rPr lang="en-US" altLang="en-US" dirty="0">
                <a:latin typeface="Courier New" panose="02070309020205020404" pitchFamily="49" charset="0"/>
                <a:cs typeface="Courier New" panose="02070309020205020404" pitchFamily="49" charset="0"/>
              </a:rPr>
              <a:t>SYSDBA</a:t>
            </a:r>
            <a:r>
              <a:rPr lang="en-US" altLang="en-US" dirty="0">
                <a:latin typeface="Arial" charset="0"/>
              </a:rPr>
              <a:t> or </a:t>
            </a:r>
            <a:r>
              <a:rPr lang="en-US" altLang="en-US" dirty="0">
                <a:latin typeface="Courier New" panose="02070309020205020404" pitchFamily="49" charset="0"/>
                <a:cs typeface="Courier New" panose="02070309020205020404" pitchFamily="49" charset="0"/>
              </a:rPr>
              <a:t>SYSOPER</a:t>
            </a:r>
            <a:r>
              <a:rPr lang="en-US" altLang="en-US" dirty="0">
                <a:latin typeface="Arial" charset="0"/>
              </a:rPr>
              <a:t> privilege must be either granted to you commonly or granted to you locally in the root and locally in the PDB you want to drop.</a:t>
            </a:r>
          </a:p>
          <a:p>
            <a:pPr lvl="2"/>
            <a:r>
              <a:rPr lang="en-US" altLang="en-US" dirty="0">
                <a:latin typeface="Arial" charset="0"/>
              </a:rPr>
              <a:t>To specify </a:t>
            </a:r>
            <a:r>
              <a:rPr lang="en-US" altLang="en-US" dirty="0">
                <a:latin typeface="Courier New" panose="02070309020205020404" pitchFamily="49" charset="0"/>
                <a:cs typeface="Courier New" panose="02070309020205020404" pitchFamily="49" charset="0"/>
              </a:rPr>
              <a:t>KEEP</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DATAFILES</a:t>
            </a:r>
            <a:r>
              <a:rPr lang="en-US" altLang="en-US" dirty="0">
                <a:latin typeface="Arial" charset="0"/>
              </a:rPr>
              <a:t> (the default), the PDB you want to drop must be unplugged.</a:t>
            </a:r>
          </a:p>
          <a:p>
            <a:pPr lvl="2"/>
            <a:r>
              <a:rPr lang="en-US" altLang="en-US" dirty="0">
                <a:latin typeface="Arial" charset="0"/>
              </a:rPr>
              <a:t>To specify </a:t>
            </a:r>
            <a:r>
              <a:rPr lang="en-US" altLang="en-US" dirty="0">
                <a:latin typeface="Courier New" panose="02070309020205020404" pitchFamily="49" charset="0"/>
                <a:cs typeface="Courier New" panose="02070309020205020404" pitchFamily="49" charset="0"/>
              </a:rPr>
              <a:t>INCLUDING</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DATAFILES</a:t>
            </a:r>
            <a:r>
              <a:rPr lang="en-US" altLang="en-US" dirty="0">
                <a:latin typeface="Arial" charset="0"/>
              </a:rPr>
              <a:t>, the PDB you want to drop must be in mounted mode or unplugged.</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10 - </a:t>
            </a:r>
            <a:fld id="{BF0A8CA4-75E0-4AF5-90A0-DB0B3445396A}" type="slidenum">
              <a:rPr lang="en-US" smtClean="0"/>
              <a:t>249</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86497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5"/>
          <p:cNvSpPr>
            <a:spLocks noGrp="1" noRot="1" noChangeAspect="1" noTextEdit="1"/>
          </p:cNvSpPr>
          <p:nvPr>
            <p:ph type="sldImg"/>
          </p:nvPr>
        </p:nvSpPr>
        <p:spPr>
          <a:ln/>
        </p:spPr>
      </p:sp>
      <p:sp>
        <p:nvSpPr>
          <p:cNvPr id="6144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There are three major structures in Oracle Database server architecture: memory structures, process structures, and storage structures. A basic Oracle database system consists of an Oracle database and a database instance.</a:t>
            </a:r>
          </a:p>
          <a:p>
            <a:pPr lvl="1"/>
            <a:r>
              <a:rPr lang="en-US" altLang="en-US" dirty="0"/>
              <a:t>The database consists of both physical structures and logical structures. Because the physical and logical structures are separate, the physical storage of data can be managed without affecting access to logical storage structures.</a:t>
            </a:r>
          </a:p>
          <a:p>
            <a:pPr lvl="1"/>
            <a:r>
              <a:rPr lang="en-US" altLang="en-US" dirty="0"/>
              <a:t>The instance consists of memory structures and background processes associated with that instance. Every time an instance is started, a shared memory area called the System Global Area (SGA) is allocated, and the background processes are started. Processes are jobs that work in the memory of computers. A process is defined as a “thread of control” or a mechanism in an operating system that can run a series of steps. After starting a database instance, the Oracle software associates the instance with a specific database. This is called </a:t>
            </a:r>
            <a:r>
              <a:rPr lang="en-US" altLang="en-US" i="1" dirty="0"/>
              <a:t>mounting the database</a:t>
            </a:r>
            <a:r>
              <a:rPr lang="en-US" altLang="en-US" dirty="0"/>
              <a:t>. The database is then ready to be opened, which makes it accessible to authorized users.</a:t>
            </a:r>
          </a:p>
          <a:p>
            <a:pPr lvl="1"/>
            <a:r>
              <a:rPr lang="en-US" altLang="en-US" b="1" dirty="0"/>
              <a:t>Note:</a:t>
            </a:r>
            <a:r>
              <a:rPr lang="en-US" altLang="en-US" dirty="0"/>
              <a:t> Oracle Automatic Storage Management (ASM) uses the concept of an instance for the memory and process components, but is not associated with a specific database.</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F01B55A4-01CA-43F1-89B3-5719D1641652}" type="slidenum">
              <a:rPr lang="en-US" altLang="en-US" smtClean="0"/>
              <a:t>25</a:t>
            </a:fld>
            <a:endParaRPr lang="en-US" altLang="en-US" dirty="0"/>
          </a:p>
        </p:txBody>
      </p:sp>
    </p:spTree>
    <p:extLst>
      <p:ext uri="{BB962C8B-B14F-4D97-AF65-F5344CB8AC3E}">
        <p14:creationId xmlns:p14="http://schemas.microsoft.com/office/powerpoint/2010/main" val="145013609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10 - </a:t>
            </a:r>
            <a:fld id="{5C52F340-1D86-4959-9589-A61E780EFEF4}" type="slidenum">
              <a:rPr lang="en-US" smtClean="0"/>
              <a:t>250</a:t>
            </a:fld>
            <a:endParaRPr lang="en-US" dirty="0"/>
          </a:p>
        </p:txBody>
      </p:sp>
      <p:sp>
        <p:nvSpPr>
          <p:cNvPr id="54276" name="Slide Image Placeholder 11"/>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55614664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a:noFill/>
          <a:ln/>
        </p:spPr>
        <p:txBody>
          <a:bodyPr/>
          <a:lstStyle/>
          <a:p>
            <a:pPr lvl="1"/>
            <a:endParaRPr 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10 - </a:t>
            </a:r>
            <a:fld id="{92FF9F56-EFB4-411A-843A-FAE3BE904346}" type="slidenum">
              <a:rPr lang="en-US" smtClean="0"/>
              <a:t>251</a:t>
            </a:fld>
            <a:endParaRPr lang="en-US" dirty="0"/>
          </a:p>
        </p:txBody>
      </p:sp>
      <p:sp>
        <p:nvSpPr>
          <p:cNvPr id="55300"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61730251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05327743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11 - </a:t>
            </a:r>
            <a:fld id="{02EC8E76-3086-46E2-9098-730507E3451B}" type="slidenum">
              <a:rPr lang="en-US" smtClean="0"/>
              <a:t>253</a:t>
            </a:fld>
            <a:endParaRPr lang="en-US" dirty="0"/>
          </a:p>
        </p:txBody>
      </p:sp>
      <p:sp>
        <p:nvSpPr>
          <p:cNvPr id="40964"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25840610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Oracle Database Cloud Service databases include a key management framework that stores and manages keys and credentials used to encrypt data in the database data files and in backups.</a:t>
            </a:r>
          </a:p>
          <a:p>
            <a:pPr lvl="1"/>
            <a:r>
              <a:rPr lang="en-US" altLang="en-US" dirty="0">
                <a:latin typeface="Arial" charset="0"/>
              </a:rPr>
              <a:t>The key management framework includes the keystore (referred to as a wallet in Oracle Database 11g and previous releases) to securely store Transparent Data Encryption (TDE) master encryption keys and the management framework to securely and efficiently manage keystore and key operations for various database components. TDE is the underlying mechanism used for default tablespace encryption and encrypted backups in Database Cloud Service.</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11 - </a:t>
            </a:r>
            <a:fld id="{51C0227C-F537-4CB4-A92D-AE060D103C3D}" type="slidenum">
              <a:rPr lang="en-US" smtClean="0"/>
              <a:t>254</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59845940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
          <p:cNvSpPr>
            <a:spLocks noGrp="1" noChangeArrowheads="1"/>
          </p:cNvSpPr>
          <p:nvPr>
            <p:ph type="ftr" sz="quarter" idx="4"/>
          </p:nvPr>
        </p:nvSpPr>
        <p:spPr/>
        <p:txBody>
          <a:bodyPr/>
          <a:lstStyle/>
          <a:p>
            <a:r>
              <a:rPr lang="en-US" dirty="0"/>
              <a:t>Oracle Database </a:t>
            </a:r>
            <a:r>
              <a:rPr lang="en-US" dirty="0" smtClean="0"/>
              <a:t>19c: </a:t>
            </a:r>
            <a:r>
              <a:rPr lang="en-US" dirty="0"/>
              <a:t>Administration Workshop   11 - </a:t>
            </a:r>
            <a:fld id="{728B50FF-C674-4FAA-B1CF-F1D8F6E6A797}" type="slidenum">
              <a:rPr lang="en-US" smtClean="0"/>
              <a:t>255</a:t>
            </a:fld>
            <a:endParaRPr lang="en-US" dirty="0"/>
          </a:p>
        </p:txBody>
      </p:sp>
      <p:sp>
        <p:nvSpPr>
          <p:cNvPr id="34819" name="Rectangle 3"/>
          <p:cNvSpPr>
            <a:spLocks noGrp="1" noChangeArrowheads="1"/>
          </p:cNvSpPr>
          <p:nvPr>
            <p:ph type="body" idx="1"/>
          </p:nvPr>
        </p:nvSpPr>
        <p:spPr/>
        <p:txBody>
          <a:bodyPr>
            <a:normAutofit/>
          </a:bodyPr>
          <a:lstStyle/>
          <a:p>
            <a:pPr lvl="1"/>
            <a:r>
              <a:rPr lang="en-US" dirty="0"/>
              <a:t>Transparent Data Encryption (TDE) is available with Oracle Advanced Security and provides easy-to-use protection for your data without requiring changes to your applications.</a:t>
            </a:r>
          </a:p>
          <a:p>
            <a:pPr lvl="1"/>
            <a:r>
              <a:rPr lang="en-US" dirty="0"/>
              <a:t>In Database Cloud Service, High Performance Service and Extreme Performance Service include Oracle Advanced Security, enabling you to use all the features provided with it. Standard Edition Service and Enterprise Edition Service do not include Oracle Advanced Security. However, all editions include the tablespace encryption feature by default.</a:t>
            </a:r>
          </a:p>
          <a:p>
            <a:pPr lvl="1"/>
            <a:r>
              <a:rPr lang="en-US" dirty="0"/>
              <a:t>TDE allows you to encrypt sensitive data in individual columns or entire tablespaces without having to manage encryption keys. TDE does not affect access controls, which are configured by using database roles, secure application roles, system and object privileges, views, Virtual Private Database (VPD), Oracle Database Vault, and Oracle Label Security. Any application or user that previously had access to a table will still have access to an identical encrypted table.</a:t>
            </a:r>
          </a:p>
          <a:p>
            <a:pPr lvl="1"/>
            <a:r>
              <a:rPr lang="en-US" dirty="0"/>
              <a:t>TDE is designed to protect data in storage, but does not replace proper access control.</a:t>
            </a:r>
          </a:p>
          <a:p>
            <a:pPr lvl="1"/>
            <a:r>
              <a:rPr lang="en-US" dirty="0"/>
              <a:t>TDE is transparent to existing applications. Encryption and decryption occur at different levels depending on whether it is tablespace or column level, but in either case, encrypted values are not displayed and are not handled by the application. For example, with TDE, applications designed to display a 16-digit credit card number do not have to be recoded to handle an encrypted string that may have many more characters.</a:t>
            </a:r>
          </a:p>
          <a:p>
            <a:pPr lvl="1"/>
            <a:r>
              <a:rPr lang="en-US" dirty="0"/>
              <a:t>TDE eliminates the ability of anyone who has direct access to the data files to gain access to the data by circumventing the database access control mechanisms. Even users with access to the data file at the operating system level cannot see the data unencrypted. TDE stores the master key outside the database in an external security module, thereby minimizing the possibility of both personally identifiable information (PII) and encryption keys being compromised. TDE decrypts the data only after database access mechanisms have been satisfied.</a:t>
            </a:r>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112271295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TDE applies the principle of defense in depth in its design. The key architecture is a two-tier system. The master key is stored in an external security module. This is either an Oracle software keystore or a hardware keystore also called hardware security module (HSM). In releases before Oracle Database 12c, the software keystore was called a "wallet." This external store is protected by a password, operating system permissions, and encryption. The master encryption key is used to encrypt the table key (for column encryption) and the tablespace key (for tablespace encryption). The table key or tablespace key is then used to encrypt the data.</a:t>
            </a:r>
          </a:p>
          <a:p>
            <a:pPr lvl="1"/>
            <a:r>
              <a:rPr lang="en-US" altLang="en-US" dirty="0">
                <a:latin typeface="Arial" charset="0"/>
              </a:rPr>
              <a:t>In Oracle Database Cloud Service, the external security module is an Oracle software keystore.</a:t>
            </a:r>
          </a:p>
          <a:p>
            <a:pPr lvl="1"/>
            <a:r>
              <a:rPr lang="en-US" altLang="en-US" dirty="0">
                <a:latin typeface="Arial" charset="0"/>
              </a:rPr>
              <a:t>Some security regulations require a periodic change of encryption keys. This change of keys means that the items that are encrypted must be decrypted with the old key and encrypted with the new key. This is also called re-keying.</a:t>
            </a:r>
          </a:p>
          <a:p>
            <a:pPr lvl="1"/>
            <a:r>
              <a:rPr lang="en-US" altLang="en-US" dirty="0">
                <a:latin typeface="Arial" charset="0"/>
              </a:rPr>
              <a:t>A major advantage of the two-tier architecture is that the table-level keys can be re-keyed by changing the master key. This automatically causes table-level keys to be re-encrypted by using the new master key, but the table-level keys remain unchanged. So the data does not require re-keying. This operation meets the Payment Card Industry requirement for re-keying, with a minimum overhead.</a:t>
            </a:r>
          </a:p>
          <a:p>
            <a:pPr lvl="1"/>
            <a:r>
              <a:rPr lang="en-US" altLang="en-US" dirty="0">
                <a:latin typeface="Arial" charset="0"/>
              </a:rPr>
              <a:t>With TDE, you can specify different encryption algorithms to be used at the table or tablespace level. The available algorithms are 3DES168, AES128, AES192, and AES256. The default is AES192 for column encryption and AES128 for tablespace encryption.</a:t>
            </a:r>
          </a:p>
          <a:p>
            <a:pPr lvl="1"/>
            <a:r>
              <a:rPr lang="en-US" altLang="en-US" dirty="0">
                <a:latin typeface="Arial" charset="0"/>
              </a:rPr>
              <a:t>AES128 is the default encryption algorithm for Oracle Database Cloud Service.</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11 - </a:t>
            </a:r>
            <a:fld id="{9870E88A-7EDD-4429-BA84-CB702CC0B414}" type="slidenum">
              <a:rPr lang="en-US" smtClean="0"/>
              <a:t>256</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50727248"/>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
          <p:cNvSpPr>
            <a:spLocks noGrp="1" noChangeArrowheads="1"/>
          </p:cNvSpPr>
          <p:nvPr>
            <p:ph type="ftr" sz="quarter" idx="4"/>
          </p:nvPr>
        </p:nvSpPr>
        <p:spPr/>
        <p:txBody>
          <a:bodyPr/>
          <a:lstStyle/>
          <a:p>
            <a:pPr>
              <a:defRPr/>
            </a:pPr>
            <a:r>
              <a:rPr lang="en-US" dirty="0"/>
              <a:t>Oracle Database </a:t>
            </a:r>
            <a:r>
              <a:rPr lang="en-US" dirty="0" smtClean="0"/>
              <a:t>19c: </a:t>
            </a:r>
            <a:r>
              <a:rPr lang="en-US" dirty="0"/>
              <a:t>Administration Workshop   11 - </a:t>
            </a:r>
            <a:fld id="{D7B44542-AE87-4925-A40B-772AEAF4B0BB}" type="slidenum">
              <a:rPr lang="en-US" smtClean="0"/>
              <a:t>257</a:t>
            </a:fld>
            <a:endParaRPr lang="en-US" dirty="0"/>
          </a:p>
        </p:txBody>
      </p:sp>
      <p:sp>
        <p:nvSpPr>
          <p:cNvPr id="36867" name="Rectangle 3"/>
          <p:cNvSpPr>
            <a:spLocks noGrp="1" noChangeArrowheads="1"/>
          </p:cNvSpPr>
          <p:nvPr>
            <p:ph type="body" idx="1"/>
          </p:nvPr>
        </p:nvSpPr>
        <p:spPr>
          <a:noFill/>
          <a:ln/>
        </p:spPr>
        <p:txBody>
          <a:bodyPr/>
          <a:lstStyle/>
          <a:p>
            <a:pPr lvl="1"/>
            <a:r>
              <a:rPr lang="en-US" dirty="0">
                <a:latin typeface="Arial" charset="0"/>
              </a:rPr>
              <a:t>TDE enables encryption for sensitive data in columns without requiring users or applications to manage the encryption key. This freedom can be extremely important when addressing, for example, regulatory compliance issues. There is no need to use views to decrypt data because the data is transparently decrypted when a user has passed the necessary access control checks. Security administrators have the assurance that the data on disk is encrypted, yet handling encrypted data is transparent to applications.</a:t>
            </a:r>
          </a:p>
          <a:p>
            <a:pPr lvl="1"/>
            <a:r>
              <a:rPr lang="en-US" dirty="0">
                <a:latin typeface="Arial" charset="0"/>
              </a:rPr>
              <a:t>The external security module is implemented through an API that allows a variety of possible key storage solutions. The default external security module is a software keystore. Hardware security modules (HSMs) from several vendors are also supported for storage of the master keys. TDE support of HSM varies by database version and whether column encryption or tablespace encryption is being used.</a:t>
            </a:r>
          </a:p>
          <a:p>
            <a:pPr lvl="1"/>
            <a:r>
              <a:rPr lang="en-US" dirty="0">
                <a:latin typeface="Arial" charset="0"/>
              </a:rPr>
              <a:t>In Oracle Database Cloud Service, the external security module is an Oracle software keystore.</a:t>
            </a:r>
          </a:p>
        </p:txBody>
      </p:sp>
      <p:sp>
        <p:nvSpPr>
          <p:cNvPr id="3686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109199135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
          <p:cNvSpPr>
            <a:spLocks noGrp="1" noChangeArrowheads="1"/>
          </p:cNvSpPr>
          <p:nvPr>
            <p:ph type="ftr" sz="quarter" idx="4"/>
          </p:nvPr>
        </p:nvSpPr>
        <p:spPr/>
        <p:txBody>
          <a:bodyPr/>
          <a:lstStyle/>
          <a:p>
            <a:pPr>
              <a:defRPr/>
            </a:pPr>
            <a:r>
              <a:rPr lang="en-US" dirty="0"/>
              <a:t>Oracle Database </a:t>
            </a:r>
            <a:r>
              <a:rPr lang="en-US" dirty="0" smtClean="0"/>
              <a:t>19c: </a:t>
            </a:r>
            <a:r>
              <a:rPr lang="en-US" dirty="0"/>
              <a:t>Administration Workshop   11 - </a:t>
            </a:r>
            <a:fld id="{D39FD42D-71D9-4963-8CE0-FA64A4303A35}" type="slidenum">
              <a:rPr lang="en-US" smtClean="0"/>
              <a:t>258</a:t>
            </a:fld>
            <a:endParaRPr lang="en-US" dirty="0"/>
          </a:p>
        </p:txBody>
      </p:sp>
      <p:sp>
        <p:nvSpPr>
          <p:cNvPr id="38915" name="Rectangle 3"/>
          <p:cNvSpPr>
            <a:spLocks noGrp="1" noChangeArrowheads="1"/>
          </p:cNvSpPr>
          <p:nvPr>
            <p:ph type="body" idx="1"/>
          </p:nvPr>
        </p:nvSpPr>
        <p:spPr>
          <a:noFill/>
          <a:ln/>
        </p:spPr>
        <p:txBody>
          <a:bodyPr/>
          <a:lstStyle/>
          <a:p>
            <a:pPr lvl="1"/>
            <a:r>
              <a:rPr lang="en-US" dirty="0">
                <a:latin typeface="Arial" charset="0"/>
              </a:rPr>
              <a:t>TDE creates a key for each table that uses encrypted columns and each encrypted tablespace. The table key is stored in the data dictionary, and the tablespace keys are stored in the tablespace data files. Both tablespace and table keys are encrypted with a master key. There is one master key for the database. The master key is stored in a PKCS#12 software keystore or a PKCS#11-based HSM, outside the database. For the database to use TDE, a keystore must exist.</a:t>
            </a:r>
          </a:p>
          <a:p>
            <a:pPr lvl="1"/>
            <a:r>
              <a:rPr lang="en-US" dirty="0">
                <a:latin typeface="Arial" charset="0"/>
              </a:rPr>
              <a:t>The location of the keystore file used to store the encryption master key is specified in an entry in the </a:t>
            </a:r>
            <a:r>
              <a:rPr lang="en-US" dirty="0">
                <a:latin typeface="Courier New" panose="02070309020205020404" pitchFamily="49" charset="0"/>
                <a:cs typeface="Courier New" panose="02070309020205020404" pitchFamily="49" charset="0"/>
              </a:rPr>
              <a:t>$ORACLE_HOME/network/admin/sqlnet.ora</a:t>
            </a:r>
            <a:r>
              <a:rPr lang="en-US" dirty="0">
                <a:latin typeface="Arial" charset="0"/>
              </a:rPr>
              <a:t> file:</a:t>
            </a:r>
          </a:p>
          <a:p>
            <a:pPr lvl="1"/>
            <a:r>
              <a:rPr lang="en-US" dirty="0">
                <a:latin typeface="Courier New" panose="02070309020205020404" pitchFamily="49" charset="0"/>
                <a:cs typeface="Courier New" panose="02070309020205020404" pitchFamily="49" charset="0"/>
              </a:rPr>
              <a:t>ENCRYPTION_WALLET_LOCATION =</a:t>
            </a:r>
          </a:p>
          <a:p>
            <a:pPr lvl="1"/>
            <a:r>
              <a:rPr lang="en-US" dirty="0">
                <a:latin typeface="Courier New" panose="02070309020205020404" pitchFamily="49" charset="0"/>
                <a:cs typeface="Courier New" panose="02070309020205020404" pitchFamily="49" charset="0"/>
              </a:rPr>
              <a:t>(SOURCE =</a:t>
            </a:r>
          </a:p>
          <a:p>
            <a:pPr lvl="1"/>
            <a:r>
              <a:rPr lang="en-US" dirty="0">
                <a:latin typeface="Courier New" panose="02070309020205020404" pitchFamily="49" charset="0"/>
                <a:cs typeface="Courier New" panose="02070309020205020404" pitchFamily="49" charset="0"/>
              </a:rPr>
              <a:t> (METHOD = FILE)</a:t>
            </a:r>
          </a:p>
          <a:p>
            <a:pPr lvl="1"/>
            <a:r>
              <a:rPr lang="en-US" dirty="0">
                <a:latin typeface="Courier New" panose="02070309020205020404" pitchFamily="49" charset="0"/>
                <a:cs typeface="Courier New" panose="02070309020205020404" pitchFamily="49" charset="0"/>
              </a:rPr>
              <a:t> (METHOD_DATA =</a:t>
            </a:r>
          </a:p>
          <a:p>
            <a:pPr lvl="1"/>
            <a:r>
              <a:rPr lang="en-US" dirty="0">
                <a:latin typeface="Courier New" panose="02070309020205020404" pitchFamily="49" charset="0"/>
                <a:cs typeface="Courier New" panose="02070309020205020404" pitchFamily="49" charset="0"/>
              </a:rPr>
              <a:t>   (DIRECTORY = /u01/app/oracle/admin/ORCL/tde_wallet)))</a:t>
            </a:r>
          </a:p>
          <a:p>
            <a:pPr lvl="1"/>
            <a:r>
              <a:rPr lang="en-US" dirty="0">
                <a:latin typeface="Arial" charset="0"/>
              </a:rPr>
              <a:t>In Oracle Database Cloud Service, the location of the keystore file is set during service instance creation.</a:t>
            </a:r>
          </a:p>
        </p:txBody>
      </p:sp>
      <p:sp>
        <p:nvSpPr>
          <p:cNvPr id="3891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456386366"/>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Notes Placeholder 2"/>
          <p:cNvSpPr>
            <a:spLocks noGrp="1"/>
          </p:cNvSpPr>
          <p:nvPr>
            <p:ph type="body" idx="1"/>
          </p:nvPr>
        </p:nvSpPr>
        <p:spPr/>
        <p:txBody>
          <a:bodyPr/>
          <a:lstStyle/>
          <a:p>
            <a:pPr lvl="1"/>
            <a:r>
              <a:rPr lang="en-US" dirty="0"/>
              <a:t>In a multitenant container database (CDB), the root container and each pluggable database (PDB) has its own master key used to encrypt data in the PDB. The master encryption keys are stored in a single keystore used by all containers.</a:t>
            </a:r>
          </a:p>
          <a:p>
            <a:pPr lvl="1"/>
            <a:r>
              <a:rPr lang="en-US" dirty="0"/>
              <a:t>The master key must be transported from the source database keystore to the target database keystore when a PDB is moved from one host to another.</a:t>
            </a:r>
          </a:p>
          <a:p>
            <a:pPr lvl="1"/>
            <a:r>
              <a:rPr lang="en-US" dirty="0"/>
              <a:t>Oracle Database Cloud Service: After creating or plugging in a new PDB, you must create and activate a master encryption key for the PDB.</a:t>
            </a:r>
          </a:p>
        </p:txBody>
      </p:sp>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11 - </a:t>
            </a:r>
            <a:fld id="{90C74228-A144-4E18-B428-6D8A4108376B}" type="slidenum">
              <a:rPr lang="en-US" smtClean="0"/>
              <a:t>259</a:t>
            </a:fld>
            <a:endParaRPr lang="en-US" dirty="0"/>
          </a:p>
        </p:txBody>
      </p:sp>
      <p:sp>
        <p:nvSpPr>
          <p:cNvPr id="8" name="Slide Image Placeholder 7"/>
          <p:cNvSpPr>
            <a:spLocks noGrp="1" noRot="1" noChangeAspect="1"/>
          </p:cNvSpPr>
          <p:nvPr>
            <p:ph type="sldImg"/>
          </p:nvPr>
        </p:nvSpPr>
        <p:spPr/>
      </p:sp>
    </p:spTree>
    <p:extLst>
      <p:ext uri="{BB962C8B-B14F-4D97-AF65-F5344CB8AC3E}">
        <p14:creationId xmlns:p14="http://schemas.microsoft.com/office/powerpoint/2010/main" val="2306123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Each database instance is associated with only one database. If there are multiple databases on the same server, then there is a separate and distinct database instance for each database. A database instance cannot be shared. An Oracle Real Applications Cluster (RAC) database usually has multiple instances on separate servers for the same shared database. In this model, the same database is associated with each RAC instance, which meets the requirement that, at most, only one database is associated with an instance.</a:t>
            </a:r>
          </a:p>
        </p:txBody>
      </p:sp>
      <p:sp>
        <p:nvSpPr>
          <p:cNvPr id="62467" name="Slide Image Placeholder 6"/>
          <p:cNvSpPr>
            <a:spLocks noGrp="1" noRot="1" noChangeAspect="1" noTextEdit="1"/>
          </p:cNvSpPr>
          <p:nvPr>
            <p:ph type="sldImg"/>
          </p:nvPr>
        </p:nvSpPr>
        <p:spPr>
          <a:ln/>
        </p:spPr>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332D8868-80D7-4303-96FD-D1631C840216}" type="slidenum">
              <a:rPr lang="en-US" altLang="en-US" smtClean="0"/>
              <a:t>26</a:t>
            </a:fld>
            <a:endParaRPr lang="en-US" altLang="en-US" dirty="0"/>
          </a:p>
        </p:txBody>
      </p:sp>
    </p:spTree>
    <p:extLst>
      <p:ext uri="{BB962C8B-B14F-4D97-AF65-F5344CB8AC3E}">
        <p14:creationId xmlns:p14="http://schemas.microsoft.com/office/powerpoint/2010/main" val="4192463691"/>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To determine whether you need to create and activate an encryption key for a PDB, set the container to the PDB and query the </a:t>
            </a:r>
            <a:r>
              <a:rPr lang="en-US" altLang="en-US" dirty="0">
                <a:latin typeface="Courier New" panose="02070309020205020404" pitchFamily="49" charset="0"/>
                <a:cs typeface="Courier New" panose="02070309020205020404" pitchFamily="49" charset="0"/>
              </a:rPr>
              <a:t>STATUS</a:t>
            </a:r>
            <a:r>
              <a:rPr lang="en-US" altLang="en-US" dirty="0">
                <a:latin typeface="Arial" charset="0"/>
              </a:rPr>
              <a:t> column in </a:t>
            </a:r>
            <a:r>
              <a:rPr lang="en-US" altLang="en-US" dirty="0">
                <a:latin typeface="Courier New" panose="02070309020205020404" pitchFamily="49" charset="0"/>
                <a:cs typeface="Courier New" panose="02070309020205020404" pitchFamily="49" charset="0"/>
              </a:rPr>
              <a:t>V$ENCRYPTION_WALLET</a:t>
            </a:r>
            <a:r>
              <a:rPr lang="en-US" altLang="en-US" dirty="0">
                <a:latin typeface="Arial" charset="0"/>
              </a:rPr>
              <a:t>. If the </a:t>
            </a:r>
            <a:r>
              <a:rPr lang="en-US" altLang="en-US" dirty="0">
                <a:latin typeface="Courier New" panose="02070309020205020404" pitchFamily="49" charset="0"/>
                <a:cs typeface="Courier New" panose="02070309020205020404" pitchFamily="49" charset="0"/>
              </a:rPr>
              <a:t>STATUS</a:t>
            </a:r>
            <a:r>
              <a:rPr lang="en-US" altLang="en-US" dirty="0">
                <a:latin typeface="Arial" charset="0"/>
              </a:rPr>
              <a:t> column contains a value of </a:t>
            </a:r>
            <a:r>
              <a:rPr lang="en-US" altLang="en-US" dirty="0">
                <a:latin typeface="Courier New" panose="02070309020205020404" pitchFamily="49" charset="0"/>
                <a:cs typeface="Courier New" panose="02070309020205020404" pitchFamily="49" charset="0"/>
              </a:rPr>
              <a:t>OPEN_NO_MASTER_KEY,</a:t>
            </a:r>
            <a:r>
              <a:rPr lang="en-US" altLang="en-US" dirty="0">
                <a:latin typeface="Arial" charset="0"/>
              </a:rPr>
              <a:t> you need to create and activate a master encryption key for the PDB.</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11 - </a:t>
            </a:r>
            <a:fld id="{D023B1BB-4B0C-4FEF-94F0-3F2FA25F682C}" type="slidenum">
              <a:rPr lang="en-US" smtClean="0"/>
              <a:t>260</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44527540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Before creating the new master encryption key for the PDB, you must first close the auto-login keystore in the root container and then reopen it as a password keystore.</a:t>
            </a:r>
          </a:p>
          <a:p>
            <a:pPr lvl="1"/>
            <a:r>
              <a:rPr lang="en-US" altLang="en-US" dirty="0">
                <a:latin typeface="Arial" charset="0"/>
              </a:rPr>
              <a:t>Then set the container to the PDB for which you need to create the master encryption key.</a:t>
            </a:r>
          </a:p>
          <a:p>
            <a:pPr lvl="1"/>
            <a:r>
              <a:rPr lang="en-US" altLang="en-US" dirty="0">
                <a:latin typeface="Arial" charset="0"/>
              </a:rPr>
              <a:t>Create and activate a master encryption key in the PDB. You can use the optional </a:t>
            </a:r>
            <a:r>
              <a:rPr lang="en-US" altLang="en-US" dirty="0">
                <a:latin typeface="Courier New" panose="02070309020205020404" pitchFamily="49" charset="0"/>
                <a:cs typeface="Courier New" panose="02070309020205020404" pitchFamily="49" charset="0"/>
              </a:rPr>
              <a:t>USING</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TAG</a:t>
            </a:r>
            <a:r>
              <a:rPr lang="en-US" altLang="en-US" dirty="0">
                <a:latin typeface="Arial" charset="0"/>
              </a:rPr>
              <a:t> clause to associate a tag with the new master encryption key. Specify the </a:t>
            </a:r>
            <a:r>
              <a:rPr lang="en-US" altLang="en-US" dirty="0">
                <a:latin typeface="Courier New" panose="02070309020205020404" pitchFamily="49" charset="0"/>
                <a:cs typeface="Courier New" panose="02070309020205020404" pitchFamily="49" charset="0"/>
              </a:rPr>
              <a:t>WITH</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BACKUP</a:t>
            </a:r>
            <a:r>
              <a:rPr lang="en-US" altLang="en-US" dirty="0">
                <a:latin typeface="Arial" charset="0"/>
              </a:rPr>
              <a:t> clause, and optionally the </a:t>
            </a:r>
            <a:r>
              <a:rPr lang="en-US" altLang="en-US" dirty="0">
                <a:latin typeface="Courier New" panose="02070309020205020404" pitchFamily="49" charset="0"/>
                <a:cs typeface="Courier New" panose="02070309020205020404" pitchFamily="49" charset="0"/>
              </a:rPr>
              <a:t>USING</a:t>
            </a:r>
            <a:r>
              <a:rPr lang="en-US" altLang="en-US" dirty="0">
                <a:latin typeface="Arial" charset="0"/>
              </a:rPr>
              <a:t> </a:t>
            </a:r>
            <a:r>
              <a:rPr lang="en-US" altLang="en-US" i="1" dirty="0">
                <a:latin typeface="Courier New" panose="02070309020205020404" pitchFamily="49" charset="0"/>
                <a:cs typeface="Courier New" panose="02070309020205020404" pitchFamily="49" charset="0"/>
              </a:rPr>
              <a:t>'backup_identifier</a:t>
            </a:r>
            <a:r>
              <a:rPr lang="en-US" altLang="en-US" dirty="0">
                <a:latin typeface="Courier New" panose="02070309020205020404" pitchFamily="49" charset="0"/>
                <a:cs typeface="Courier New" panose="02070309020205020404" pitchFamily="49" charset="0"/>
              </a:rPr>
              <a:t>'</a:t>
            </a:r>
            <a:r>
              <a:rPr lang="en-US" altLang="en-US" dirty="0">
                <a:latin typeface="Arial" charset="0"/>
              </a:rPr>
              <a:t> clause, to create a backup of the keystore before the new master encryption key is created.</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11 - </a:t>
            </a:r>
            <a:fld id="{6B72B953-802E-471C-A629-D4D09F986D36}" type="slidenum">
              <a:rPr lang="en-US" smtClean="0"/>
              <a:t>261</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4264678576"/>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11 - </a:t>
            </a:r>
            <a:fld id="{8A7F382E-C285-457B-B60F-ED3057ABDFAB}" type="slidenum">
              <a:rPr lang="en-US" smtClean="0"/>
              <a:t>262</a:t>
            </a:fld>
            <a:endParaRPr lang="en-US" dirty="0"/>
          </a:p>
        </p:txBody>
      </p:sp>
      <p:sp>
        <p:nvSpPr>
          <p:cNvPr id="54276" name="Slide Image Placeholder 11"/>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9343154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a:noFill/>
          <a:ln/>
        </p:spPr>
        <p:txBody>
          <a:bodyPr/>
          <a:lstStyle/>
          <a:p>
            <a:pPr lvl="1"/>
            <a:endParaRPr 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11 - </a:t>
            </a:r>
            <a:fld id="{A154F20B-BB57-4896-81A4-81F2DCF65E7F}" type="slidenum">
              <a:rPr lang="en-US" smtClean="0"/>
              <a:t>263</a:t>
            </a:fld>
            <a:endParaRPr lang="en-US" dirty="0"/>
          </a:p>
        </p:txBody>
      </p:sp>
      <p:sp>
        <p:nvSpPr>
          <p:cNvPr id="55300"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29956201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115670145"/>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r>
              <a:rPr lang="en-US" altLang="en-US" dirty="0">
                <a:latin typeface="Arial" charset="0"/>
              </a:rPr>
              <a:t>The size of a PDB can be described as the sum of all its tablespaces. As you manage your PDBs over time, you may need to enlarge them as usage increases. You can do that by creating new tablespaces, adding data files to existing smallfile tablespaces, increasing the size of data files, and providing for the dynamic growth of your data files. All these activities can be performed with SQL statements, although if you prefer working with a GUI, you can use Enterprise Manager Cloud Control or Enterprise Manager Database Express (EM Express).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12 - </a:t>
            </a:r>
            <a:fld id="{56BE7082-49CE-487E-AE2B-6263F14B1259}" type="slidenum">
              <a:rPr lang="en-US" smtClean="0"/>
              <a:t>265</a:t>
            </a:fld>
            <a:endParaRPr lang="en-US" dirty="0"/>
          </a:p>
        </p:txBody>
      </p:sp>
      <p:sp>
        <p:nvSpPr>
          <p:cNvPr id="40964"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36409723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When a table is created, a logical "segment" is created to hold its data, as illustrated in the slide. A tablespace contains a collection of segments.</a:t>
            </a:r>
          </a:p>
          <a:p>
            <a:pPr lvl="1"/>
            <a:r>
              <a:rPr lang="en-US" dirty="0">
                <a:latin typeface="Arial" charset="0"/>
              </a:rPr>
              <a:t>Logically, a table contains rows of column values. A row is ultimately stored in a database block in the form of a row piece (also illustrated in the slide). It is called a row piece because, under some circumstances, the entire row may not be stored in one place. This happens when an inserted row is too large to fit into a single block (chained row) or when an update causes an existing row to outgrow the available free space of the current block (migrated row). Row pieces are also used when a table has more than 255 columns. In this case, the pieces may be in the same block (intra-block chaining) or across multiple blocks.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12 - </a:t>
            </a:r>
            <a:fld id="{C0375558-6C82-4795-A70D-BF430CA5243A}" type="slidenum">
              <a:rPr lang="en-US" smtClean="0"/>
              <a:t>266</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66903201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A database block contains a block header, row data, and free space, as illustrated in the slide.</a:t>
            </a:r>
          </a:p>
          <a:p>
            <a:pPr lvl="2"/>
            <a:r>
              <a:rPr lang="en-US" dirty="0">
                <a:latin typeface="Arial" charset="0"/>
              </a:rPr>
              <a:t>A block header contains the segment type (such as table or index), data block address, table directory, row directory, and transaction slots of approximately 23 bytes each, which are used when modifications are made to rows in the block. The block header grows downward from the top.</a:t>
            </a:r>
          </a:p>
          <a:p>
            <a:pPr lvl="2"/>
            <a:r>
              <a:rPr lang="en-US" dirty="0">
                <a:latin typeface="Arial" charset="0"/>
              </a:rPr>
              <a:t>Row data is the actual data for the rows in the block. Row data space grows upward from the bottom.</a:t>
            </a:r>
          </a:p>
          <a:p>
            <a:pPr lvl="2"/>
            <a:r>
              <a:rPr lang="en-US" dirty="0">
                <a:latin typeface="Arial" charset="0"/>
              </a:rPr>
              <a:t>Free space is in the middle of the block, enabling the header and the row data space to grow when necessary. Row data takes up free space as new rows are inserted or as columns of existing rows are updated with larger values. Examples of events that cause header growth:</a:t>
            </a:r>
          </a:p>
          <a:p>
            <a:pPr lvl="3"/>
            <a:r>
              <a:rPr lang="en-US" dirty="0">
                <a:latin typeface="Arial" charset="0"/>
              </a:rPr>
              <a:t>Row directories that need more row entries</a:t>
            </a:r>
          </a:p>
          <a:p>
            <a:pPr lvl="3"/>
            <a:r>
              <a:rPr lang="en-US" dirty="0">
                <a:latin typeface="Arial" charset="0"/>
              </a:rPr>
              <a:t>More transaction slots required than initially configured</a:t>
            </a:r>
          </a:p>
          <a:p>
            <a:pPr lvl="1"/>
            <a:r>
              <a:rPr lang="en-US" dirty="0">
                <a:latin typeface="Arial" charset="0"/>
              </a:rPr>
              <a:t>Initially, the free space in a block is contiguous. However, deletions and updates may fragment the free space in the block. The free space in the block is coalesced by the Oracle server when necessary.</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12 - </a:t>
            </a:r>
            <a:fld id="{F82939E5-AC8C-4B2B-8C4B-B6E8386150E9}" type="slidenum">
              <a:rPr lang="en-US" smtClean="0"/>
              <a:t>267</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511268617"/>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Prerequisites for </a:t>
            </a:r>
            <a:r>
              <a:rPr lang="en-US" altLang="en-US" b="1" dirty="0">
                <a:latin typeface="Courier New" panose="02070309020205020404" pitchFamily="49" charset="0"/>
                <a:cs typeface="Courier New" panose="02070309020205020404" pitchFamily="49" charset="0"/>
              </a:rPr>
              <a:t>CREATE</a:t>
            </a:r>
            <a:r>
              <a:rPr lang="en-US" altLang="en-US" b="1" dirty="0">
                <a:latin typeface="Arial" charset="0"/>
              </a:rPr>
              <a:t> </a:t>
            </a:r>
            <a:r>
              <a:rPr lang="en-US" altLang="en-US" b="1" dirty="0">
                <a:latin typeface="Courier New" panose="02070309020205020404" pitchFamily="49" charset="0"/>
                <a:cs typeface="Courier New" panose="02070309020205020404" pitchFamily="49" charset="0"/>
              </a:rPr>
              <a:t>TABLESPACE</a:t>
            </a:r>
          </a:p>
          <a:p>
            <a:pPr lvl="1"/>
            <a:r>
              <a:rPr lang="en-US" altLang="en-US" dirty="0">
                <a:latin typeface="Arial" charset="0"/>
              </a:rPr>
              <a:t>Before you can create a tablespace, you must create a database to contain it, and the database must be open. You must also have the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TABLESPACE</a:t>
            </a:r>
            <a:r>
              <a:rPr lang="en-US" altLang="en-US" dirty="0">
                <a:latin typeface="Arial" charset="0"/>
              </a:rPr>
              <a:t> system privilege. To create the </a:t>
            </a:r>
            <a:r>
              <a:rPr lang="en-US" altLang="en-US" dirty="0">
                <a:latin typeface="Courier New" panose="02070309020205020404" pitchFamily="49" charset="0"/>
                <a:cs typeface="Courier New" panose="02070309020205020404" pitchFamily="49" charset="0"/>
              </a:rPr>
              <a:t>SYSAUX</a:t>
            </a:r>
            <a:r>
              <a:rPr lang="en-US" altLang="en-US" dirty="0">
                <a:latin typeface="Arial" charset="0"/>
              </a:rPr>
              <a:t> tablespace, you must have the </a:t>
            </a:r>
            <a:r>
              <a:rPr lang="en-US" altLang="en-US" dirty="0">
                <a:latin typeface="Courier New" panose="02070309020205020404" pitchFamily="49" charset="0"/>
                <a:cs typeface="Courier New" panose="02070309020205020404" pitchFamily="49" charset="0"/>
              </a:rPr>
              <a:t>SYSDBA</a:t>
            </a:r>
            <a:r>
              <a:rPr lang="en-US" altLang="en-US" dirty="0">
                <a:latin typeface="Arial" charset="0"/>
              </a:rPr>
              <a:t> system privilege.</a:t>
            </a:r>
          </a:p>
          <a:p>
            <a:pPr lvl="1"/>
            <a:r>
              <a:rPr lang="en-US" altLang="en-US" b="1" dirty="0">
                <a:latin typeface="Arial" charset="0"/>
              </a:rPr>
              <a:t>File Name and Size</a:t>
            </a:r>
          </a:p>
          <a:p>
            <a:pPr lvl="1"/>
            <a:r>
              <a:rPr lang="en-US" altLang="en-US" dirty="0">
                <a:latin typeface="Arial" charset="0"/>
              </a:rPr>
              <a:t>You must include the </a:t>
            </a:r>
            <a:r>
              <a:rPr lang="en-US" altLang="en-US" dirty="0">
                <a:latin typeface="Courier New" panose="02070309020205020404" pitchFamily="49" charset="0"/>
                <a:cs typeface="Courier New" panose="02070309020205020404" pitchFamily="49" charset="0"/>
              </a:rPr>
              <a:t>DATAFILE</a:t>
            </a:r>
            <a:r>
              <a:rPr lang="en-US" altLang="en-US" dirty="0">
                <a:latin typeface="Arial" charset="0"/>
              </a:rPr>
              <a:t> or </a:t>
            </a:r>
            <a:r>
              <a:rPr lang="en-US" altLang="en-US" dirty="0">
                <a:latin typeface="Courier New" panose="02070309020205020404" pitchFamily="49" charset="0"/>
                <a:cs typeface="Courier New" panose="02070309020205020404" pitchFamily="49" charset="0"/>
              </a:rPr>
              <a:t>TEMPFILE</a:t>
            </a:r>
            <a:r>
              <a:rPr lang="en-US" altLang="en-US" dirty="0">
                <a:latin typeface="Arial" charset="0"/>
              </a:rPr>
              <a:t> clause when you create a tablespace. Use this clause to specify the name and location of the data file or temp file. A tablespace must have at least one data file or temp file. You must also specify an initial file size.</a:t>
            </a:r>
          </a:p>
          <a:p>
            <a:pPr lvl="1"/>
            <a:r>
              <a:rPr lang="en-US" altLang="en-US" dirty="0">
                <a:latin typeface="Arial" charset="0"/>
              </a:rPr>
              <a:t>You can include the </a:t>
            </a:r>
            <a:r>
              <a:rPr lang="en-US" altLang="en-US" dirty="0">
                <a:latin typeface="Courier New" panose="02070309020205020404" pitchFamily="49" charset="0"/>
                <a:cs typeface="Courier New" panose="02070309020205020404" pitchFamily="49" charset="0"/>
              </a:rPr>
              <a:t>AUTOEXTEND</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ON</a:t>
            </a:r>
            <a:r>
              <a:rPr lang="en-US" altLang="en-US" dirty="0">
                <a:latin typeface="Arial" charset="0"/>
              </a:rPr>
              <a:t> clause to automatically extend the file when it is full. In this case, you'll need to specify an increment amount and a maximum file size, which can be unlimited. Remember, the size of the file is limited by the physical media on which it resides.</a:t>
            </a:r>
          </a:p>
          <a:p>
            <a:pPr lvl="1"/>
            <a:r>
              <a:rPr lang="en-US" altLang="en-US" dirty="0">
                <a:latin typeface="Arial" charset="0"/>
              </a:rPr>
              <a:t>You can include the </a:t>
            </a:r>
            <a:r>
              <a:rPr lang="en-US" altLang="en-US" dirty="0">
                <a:latin typeface="Courier New" panose="02070309020205020404" pitchFamily="49" charset="0"/>
                <a:cs typeface="Courier New" panose="02070309020205020404" pitchFamily="49" charset="0"/>
              </a:rPr>
              <a:t>BIGFILE</a:t>
            </a:r>
            <a:r>
              <a:rPr lang="en-US" altLang="en-US" dirty="0">
                <a:latin typeface="Arial" charset="0"/>
              </a:rPr>
              <a:t> or </a:t>
            </a:r>
            <a:r>
              <a:rPr lang="en-US" altLang="en-US" dirty="0">
                <a:latin typeface="Courier New" panose="02070309020205020404" pitchFamily="49" charset="0"/>
                <a:cs typeface="Courier New" panose="02070309020205020404" pitchFamily="49" charset="0"/>
              </a:rPr>
              <a:t>SMALLFILE</a:t>
            </a:r>
            <a:r>
              <a:rPr lang="en-US" altLang="en-US" dirty="0">
                <a:latin typeface="Arial" charset="0"/>
              </a:rPr>
              <a:t> clause to override the default tablespace type (permanent or temporary) for the database. If you omit this clause, then Oracle Database uses the current default tablespace type.</a:t>
            </a:r>
          </a:p>
          <a:p>
            <a:pPr lvl="2"/>
            <a:r>
              <a:rPr lang="en-US" altLang="en-US" dirty="0">
                <a:latin typeface="Arial" charset="0"/>
              </a:rPr>
              <a:t>A bigfile tablespace contains only one data file (or temp file), which can contain up to approximately 4 billion blocks. Bigfile tablespaces are used with extremely large databases, in which Automatic Storage Management (ASM) or other logical volume managers support the striping or redundant array of independent disks (RAID) and dynamically extensible logical volumes. For bigfile tablespaces, you can specify only one data file in the </a:t>
            </a:r>
            <a:r>
              <a:rPr lang="en-US" altLang="en-US" dirty="0">
                <a:latin typeface="Courier New" panose="02070309020205020404" pitchFamily="49" charset="0"/>
                <a:cs typeface="Courier New" panose="02070309020205020404" pitchFamily="49" charset="0"/>
              </a:rPr>
              <a:t>DATAFILE</a:t>
            </a:r>
            <a:r>
              <a:rPr lang="en-US" altLang="en-US" dirty="0">
                <a:latin typeface="Arial" charset="0"/>
              </a:rPr>
              <a:t> clause or one temp file in the </a:t>
            </a:r>
            <a:r>
              <a:rPr lang="en-US" altLang="en-US" dirty="0">
                <a:latin typeface="Courier New" panose="02070309020205020404" pitchFamily="49" charset="0"/>
                <a:cs typeface="Courier New" panose="02070309020205020404" pitchFamily="49" charset="0"/>
              </a:rPr>
              <a:t>TEMPFILE</a:t>
            </a:r>
            <a:r>
              <a:rPr lang="en-US" altLang="en-US" dirty="0">
                <a:latin typeface="Arial" charset="0"/>
              </a:rPr>
              <a:t> clause.</a:t>
            </a:r>
          </a:p>
          <a:p>
            <a:pPr lvl="2"/>
            <a:r>
              <a:rPr lang="en-US" altLang="en-US" dirty="0">
                <a:latin typeface="Arial" charset="0"/>
              </a:rPr>
              <a:t>A smallfile tablespace is a traditional Oracle tablespace, which can contain 1022 data files or temp files, each of which can contain up to approximately 4 million blocks.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12 - </a:t>
            </a:r>
            <a:fld id="{B6B97E7D-BC98-40D1-879A-3B1E80B591B4}" type="slidenum">
              <a:rPr lang="en-US" smtClean="0"/>
              <a:t>268</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07326249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12 - </a:t>
            </a:r>
            <a:fld id="{3AF9C2E6-1BD3-4D51-A3CD-59E3A13CC86C}" type="slidenum">
              <a:rPr lang="en-US" smtClean="0"/>
              <a:t>269</a:t>
            </a:fld>
            <a:endParaRPr lang="en-US" dirty="0"/>
          </a:p>
        </p:txBody>
      </p:sp>
      <p:sp>
        <p:nvSpPr>
          <p:cNvPr id="8" name="Notes Placeholder 7"/>
          <p:cNvSpPr>
            <a:spLocks noGrp="1"/>
          </p:cNvSpPr>
          <p:nvPr>
            <p:ph type="body" idx="1"/>
          </p:nvPr>
        </p:nvSpPr>
        <p:spPr>
          <a:xfrm>
            <a:off x="292608" y="450056"/>
            <a:ext cx="6400800" cy="8191024"/>
          </a:xfrm>
        </p:spPr>
        <p:txBody>
          <a:bodyPr/>
          <a:lstStyle/>
          <a:p>
            <a:pPr lvl="1" eaLnBrk="1" hangingPunct="1"/>
            <a:r>
              <a:rPr lang="en-US" b="1" dirty="0">
                <a:latin typeface="Arial" charset="0"/>
              </a:rPr>
              <a:t>Availability</a:t>
            </a:r>
          </a:p>
          <a:p>
            <a:pPr lvl="1" eaLnBrk="1" hangingPunct="1"/>
            <a:r>
              <a:rPr lang="en-US" dirty="0">
                <a:latin typeface="Arial" charset="0"/>
              </a:rPr>
              <a:t>You can include the </a:t>
            </a:r>
            <a:r>
              <a:rPr lang="en-US" dirty="0">
                <a:latin typeface="Courier New" panose="02070309020205020404" pitchFamily="49" charset="0"/>
                <a:cs typeface="Courier New" panose="02070309020205020404" pitchFamily="49" charset="0"/>
              </a:rPr>
              <a:t>ONLINE</a:t>
            </a:r>
            <a:r>
              <a:rPr lang="en-US" dirty="0">
                <a:latin typeface="Arial" charset="0"/>
              </a:rPr>
              <a:t> or </a:t>
            </a:r>
            <a:r>
              <a:rPr lang="en-US" dirty="0">
                <a:latin typeface="Courier New" panose="02070309020205020404" pitchFamily="49" charset="0"/>
                <a:cs typeface="Courier New" panose="02070309020205020404" pitchFamily="49" charset="0"/>
              </a:rPr>
              <a:t>OFFLINE</a:t>
            </a:r>
            <a:r>
              <a:rPr lang="en-US" dirty="0">
                <a:latin typeface="Arial" charset="0"/>
              </a:rPr>
              <a:t> clause to make the tablespace available (or not available) immediately after creation to users who have been granted access to the tablespace. </a:t>
            </a:r>
            <a:r>
              <a:rPr lang="en-US" dirty="0">
                <a:latin typeface="Courier New" panose="02070309020205020404" pitchFamily="49" charset="0"/>
                <a:cs typeface="Courier New" panose="02070309020205020404" pitchFamily="49" charset="0"/>
              </a:rPr>
              <a:t>ONLINE</a:t>
            </a:r>
            <a:r>
              <a:rPr lang="en-US" dirty="0">
                <a:latin typeface="Arial" charset="0"/>
              </a:rPr>
              <a:t> is the default. The data dictionary view </a:t>
            </a:r>
            <a:r>
              <a:rPr lang="en-US" dirty="0">
                <a:latin typeface="Courier New" panose="02070309020205020404" pitchFamily="49" charset="0"/>
                <a:cs typeface="Courier New" panose="02070309020205020404" pitchFamily="49" charset="0"/>
              </a:rPr>
              <a:t>DBA_TABLESPACES</a:t>
            </a:r>
            <a:r>
              <a:rPr lang="en-US" dirty="0">
                <a:latin typeface="Arial" charset="0"/>
              </a:rPr>
              <a:t> indicates whether each tablespace is online or offline. This clause cannot be used with temporary tablespaces.</a:t>
            </a:r>
          </a:p>
          <a:p>
            <a:pPr lvl="1" eaLnBrk="1" hangingPunct="1"/>
            <a:r>
              <a:rPr lang="en-US" b="1" dirty="0">
                <a:latin typeface="Arial" charset="0"/>
              </a:rPr>
              <a:t>Block Size</a:t>
            </a:r>
          </a:p>
          <a:p>
            <a:pPr lvl="1" eaLnBrk="1" hangingPunct="1"/>
            <a:r>
              <a:rPr lang="en-US" dirty="0">
                <a:latin typeface="Arial" charset="0"/>
              </a:rPr>
              <a:t>You can include the </a:t>
            </a:r>
            <a:r>
              <a:rPr lang="en-US" dirty="0">
                <a:latin typeface="Courier New" panose="02070309020205020404" pitchFamily="49" charset="0"/>
                <a:cs typeface="Courier New" panose="02070309020205020404" pitchFamily="49" charset="0"/>
              </a:rPr>
              <a:t>BLOCKSIZE</a:t>
            </a:r>
            <a:r>
              <a:rPr lang="en-US" dirty="0">
                <a:latin typeface="Arial" charset="0"/>
              </a:rPr>
              <a:t> clause to specify a nonstandard block size. To specify this clause, the </a:t>
            </a:r>
            <a:r>
              <a:rPr lang="en-US" dirty="0">
                <a:latin typeface="Courier New" panose="02070309020205020404" pitchFamily="49" charset="0"/>
                <a:cs typeface="Courier New" panose="02070309020205020404" pitchFamily="49" charset="0"/>
              </a:rPr>
              <a:t>DB_CACHE_SIZE</a:t>
            </a:r>
            <a:r>
              <a:rPr lang="en-US" dirty="0">
                <a:latin typeface="Arial" charset="0"/>
              </a:rPr>
              <a:t> and at least one </a:t>
            </a:r>
            <a:r>
              <a:rPr lang="en-US" dirty="0">
                <a:latin typeface="Courier New" panose="02070309020205020404" pitchFamily="49" charset="0"/>
                <a:cs typeface="Courier New" panose="02070309020205020404" pitchFamily="49" charset="0"/>
              </a:rPr>
              <a:t>DB_nK_CACHE_SIZE</a:t>
            </a:r>
            <a:r>
              <a:rPr lang="en-US" dirty="0">
                <a:latin typeface="Arial" charset="0"/>
              </a:rPr>
              <a:t> parameter must be set, and the integer you specify in this clause must correspond with the setting of one </a:t>
            </a:r>
            <a:r>
              <a:rPr lang="en-US" dirty="0">
                <a:latin typeface="Courier New" panose="02070309020205020404" pitchFamily="49" charset="0"/>
                <a:cs typeface="Courier New" panose="02070309020205020404" pitchFamily="49" charset="0"/>
              </a:rPr>
              <a:t>DB_nK_CACHE_SIZE</a:t>
            </a:r>
            <a:r>
              <a:rPr lang="en-US" dirty="0">
                <a:latin typeface="Arial" charset="0"/>
              </a:rPr>
              <a:t> parameter setting. You cannot specify nonstandard block sizes for a temporary tablespace or if you intend to assign this tablespace as the temporary tablespace for any users. If you don't specify a block size, the database will use the default 8 KB block size for the tablespace.</a:t>
            </a:r>
          </a:p>
          <a:p>
            <a:pPr lvl="1" eaLnBrk="1" hangingPunct="1"/>
            <a:r>
              <a:rPr lang="en-US" b="1" dirty="0">
                <a:latin typeface="Arial" charset="0"/>
              </a:rPr>
              <a:t>Extent Management</a:t>
            </a:r>
          </a:p>
          <a:p>
            <a:pPr lvl="1" eaLnBrk="1" hangingPunct="1"/>
            <a:r>
              <a:rPr lang="en-US" dirty="0">
                <a:latin typeface="Arial" charset="0"/>
              </a:rPr>
              <a:t>You can include the </a:t>
            </a:r>
            <a:r>
              <a:rPr lang="en-US" dirty="0">
                <a:latin typeface="Courier New" panose="02070309020205020404" pitchFamily="49" charset="0"/>
                <a:cs typeface="Courier New" panose="02070309020205020404" pitchFamily="49" charset="0"/>
              </a:rPr>
              <a:t>EXTENT</a:t>
            </a:r>
            <a:r>
              <a:rPr lang="en-US" dirty="0">
                <a:latin typeface="Arial" charset="0"/>
              </a:rPr>
              <a:t> </a:t>
            </a:r>
            <a:r>
              <a:rPr lang="en-US" dirty="0">
                <a:latin typeface="Courier New" panose="02070309020205020404" pitchFamily="49" charset="0"/>
                <a:cs typeface="Courier New" panose="02070309020205020404" pitchFamily="49" charset="0"/>
              </a:rPr>
              <a:t>MANAGEMENT</a:t>
            </a:r>
            <a:r>
              <a:rPr lang="en-US" dirty="0">
                <a:latin typeface="Arial" charset="0"/>
              </a:rPr>
              <a:t> clause to specify how the extents of the tablespace will be managed. </a:t>
            </a:r>
          </a:p>
          <a:p>
            <a:pPr lvl="2" eaLnBrk="1" hangingPunct="1"/>
            <a:r>
              <a:rPr lang="en-US" dirty="0">
                <a:latin typeface="Courier New" panose="02070309020205020404" pitchFamily="49" charset="0"/>
                <a:cs typeface="Courier New" panose="02070309020205020404" pitchFamily="49" charset="0"/>
              </a:rPr>
              <a:t>AUTOALLOCATE</a:t>
            </a:r>
            <a:r>
              <a:rPr lang="en-US" dirty="0">
                <a:latin typeface="Arial" charset="0"/>
              </a:rPr>
              <a:t> specifies that the tablespace is system managed. Users cannot specify an extent size. You cannot specify </a:t>
            </a:r>
            <a:r>
              <a:rPr lang="en-US" dirty="0">
                <a:latin typeface="Courier New" panose="02070309020205020404" pitchFamily="49" charset="0"/>
                <a:cs typeface="Courier New" panose="02070309020205020404" pitchFamily="49" charset="0"/>
              </a:rPr>
              <a:t>AUTOALLOCATE</a:t>
            </a:r>
            <a:r>
              <a:rPr lang="en-US" dirty="0">
                <a:latin typeface="Arial" charset="0"/>
              </a:rPr>
              <a:t> for a temporary tablespace.</a:t>
            </a:r>
          </a:p>
          <a:p>
            <a:pPr lvl="2" eaLnBrk="1" hangingPunct="1"/>
            <a:r>
              <a:rPr lang="en-US" dirty="0">
                <a:latin typeface="Courier New" panose="02070309020205020404" pitchFamily="49" charset="0"/>
                <a:cs typeface="Courier New" panose="02070309020205020404" pitchFamily="49" charset="0"/>
              </a:rPr>
              <a:t>UNIFORM</a:t>
            </a:r>
            <a:r>
              <a:rPr lang="en-US" dirty="0">
                <a:latin typeface="Arial" charset="0"/>
              </a:rPr>
              <a:t> value specifies that the tablespace is managed with uniform extents of  </a:t>
            </a:r>
            <a:r>
              <a:rPr lang="en-US" dirty="0">
                <a:latin typeface="Courier New" panose="02070309020205020404" pitchFamily="49" charset="0"/>
                <a:cs typeface="Courier New" panose="02070309020205020404" pitchFamily="49" charset="0"/>
              </a:rPr>
              <a:t>SIZE</a:t>
            </a:r>
            <a:r>
              <a:rPr lang="en-US" dirty="0">
                <a:latin typeface="Arial" charset="0"/>
              </a:rPr>
              <a:t> bytes. The default </a:t>
            </a:r>
            <a:r>
              <a:rPr lang="en-US" dirty="0">
                <a:latin typeface="Courier New" panose="02070309020205020404" pitchFamily="49" charset="0"/>
                <a:cs typeface="Courier New" panose="02070309020205020404" pitchFamily="49" charset="0"/>
              </a:rPr>
              <a:t>SIZE</a:t>
            </a:r>
            <a:r>
              <a:rPr lang="en-US" dirty="0">
                <a:latin typeface="Arial" charset="0"/>
              </a:rPr>
              <a:t> is </a:t>
            </a:r>
            <a:r>
              <a:rPr lang="en-US" dirty="0">
                <a:latin typeface="Courier New" panose="02070309020205020404" pitchFamily="49" charset="0"/>
                <a:cs typeface="Courier New" panose="02070309020205020404" pitchFamily="49" charset="0"/>
              </a:rPr>
              <a:t>1MB</a:t>
            </a:r>
            <a:r>
              <a:rPr lang="en-US" dirty="0">
                <a:latin typeface="Arial" charset="0"/>
              </a:rPr>
              <a:t>. All extents of temporary tablespaces are of uniform size, so this keyword is optional for a temporary tablespace. However, you must specify </a:t>
            </a:r>
            <a:r>
              <a:rPr lang="en-US" dirty="0">
                <a:latin typeface="Courier New" panose="02070309020205020404" pitchFamily="49" charset="0"/>
                <a:cs typeface="Courier New" panose="02070309020205020404" pitchFamily="49" charset="0"/>
              </a:rPr>
              <a:t>UNIFORM</a:t>
            </a:r>
            <a:r>
              <a:rPr lang="en-US" dirty="0">
                <a:latin typeface="Arial" charset="0"/>
              </a:rPr>
              <a:t> to specify </a:t>
            </a:r>
            <a:r>
              <a:rPr lang="en-US" dirty="0">
                <a:latin typeface="Courier New" panose="02070309020205020404" pitchFamily="49" charset="0"/>
                <a:cs typeface="Courier New" panose="02070309020205020404" pitchFamily="49" charset="0"/>
              </a:rPr>
              <a:t>SIZE</a:t>
            </a:r>
            <a:r>
              <a:rPr lang="en-US" dirty="0">
                <a:latin typeface="Arial" charset="0"/>
              </a:rPr>
              <a:t>. You cannot specify </a:t>
            </a:r>
            <a:r>
              <a:rPr lang="en-US" dirty="0">
                <a:latin typeface="Courier New" panose="02070309020205020404" pitchFamily="49" charset="0"/>
                <a:cs typeface="Courier New" panose="02070309020205020404" pitchFamily="49" charset="0"/>
              </a:rPr>
              <a:t>UNIFORM</a:t>
            </a:r>
            <a:r>
              <a:rPr lang="en-US" dirty="0">
                <a:latin typeface="Arial" charset="0"/>
              </a:rPr>
              <a:t> for an undo tablespace.</a:t>
            </a:r>
          </a:p>
          <a:p>
            <a:pPr lvl="1" eaLnBrk="1" hangingPunct="1"/>
            <a:r>
              <a:rPr lang="en-US" dirty="0">
                <a:latin typeface="Arial" charset="0"/>
              </a:rPr>
              <a:t>If you don't specify </a:t>
            </a:r>
            <a:r>
              <a:rPr lang="en-US" dirty="0">
                <a:latin typeface="Courier New" panose="02070309020205020404" pitchFamily="49" charset="0"/>
                <a:cs typeface="Courier New" panose="02070309020205020404" pitchFamily="49" charset="0"/>
              </a:rPr>
              <a:t>AUTOALLOCATE</a:t>
            </a:r>
            <a:r>
              <a:rPr lang="en-US" dirty="0">
                <a:latin typeface="Arial" charset="0"/>
              </a:rPr>
              <a:t> or </a:t>
            </a:r>
            <a:r>
              <a:rPr lang="en-US" dirty="0">
                <a:latin typeface="Courier New" panose="02070309020205020404" pitchFamily="49" charset="0"/>
                <a:cs typeface="Courier New" panose="02070309020205020404" pitchFamily="49" charset="0"/>
              </a:rPr>
              <a:t>UNIFORM</a:t>
            </a:r>
            <a:r>
              <a:rPr lang="en-US" dirty="0">
                <a:latin typeface="Arial" charset="0"/>
              </a:rPr>
              <a:t>, then the default is </a:t>
            </a:r>
            <a:r>
              <a:rPr lang="en-US" dirty="0">
                <a:latin typeface="Courier New" panose="02070309020205020404" pitchFamily="49" charset="0"/>
                <a:cs typeface="Courier New" panose="02070309020205020404" pitchFamily="49" charset="0"/>
              </a:rPr>
              <a:t>UNIFORM</a:t>
            </a:r>
            <a:r>
              <a:rPr lang="en-US" dirty="0">
                <a:latin typeface="Arial" charset="0"/>
              </a:rPr>
              <a:t> for temporary tablespaces and </a:t>
            </a:r>
            <a:r>
              <a:rPr lang="en-US" dirty="0">
                <a:latin typeface="Courier New" panose="02070309020205020404" pitchFamily="49" charset="0"/>
                <a:cs typeface="Courier New" panose="02070309020205020404" pitchFamily="49" charset="0"/>
              </a:rPr>
              <a:t>AUTOALLOCATE</a:t>
            </a:r>
            <a:r>
              <a:rPr lang="en-US" dirty="0">
                <a:latin typeface="Arial" charset="0"/>
              </a:rPr>
              <a:t> for all other types of tablespaces. If you do not specify the </a:t>
            </a:r>
            <a:r>
              <a:rPr lang="en-US" dirty="0">
                <a:latin typeface="Courier New" panose="02070309020205020404" pitchFamily="49" charset="0"/>
                <a:cs typeface="Courier New" panose="02070309020205020404" pitchFamily="49" charset="0"/>
              </a:rPr>
              <a:t>EXTENT_MANAGEMENT</a:t>
            </a:r>
            <a:r>
              <a:rPr lang="en-US" dirty="0">
                <a:latin typeface="Arial" charset="0"/>
              </a:rPr>
              <a:t> clause, then Oracle Database interprets the </a:t>
            </a:r>
            <a:r>
              <a:rPr lang="en-US" dirty="0">
                <a:latin typeface="Courier New" panose="02070309020205020404" pitchFamily="49" charset="0"/>
                <a:cs typeface="Courier New" panose="02070309020205020404" pitchFamily="49" charset="0"/>
              </a:rPr>
              <a:t>MINIMUM</a:t>
            </a:r>
            <a:r>
              <a:rPr lang="en-US" dirty="0">
                <a:latin typeface="Arial" charset="0"/>
              </a:rPr>
              <a:t> </a:t>
            </a:r>
            <a:r>
              <a:rPr lang="en-US" dirty="0">
                <a:latin typeface="Courier New" panose="02070309020205020404" pitchFamily="49" charset="0"/>
                <a:cs typeface="Courier New" panose="02070309020205020404" pitchFamily="49" charset="0"/>
              </a:rPr>
              <a:t>EXTENT</a:t>
            </a:r>
            <a:r>
              <a:rPr lang="en-US" dirty="0">
                <a:latin typeface="Arial" charset="0"/>
              </a:rPr>
              <a:t> clause and the </a:t>
            </a:r>
            <a:r>
              <a:rPr lang="en-US" dirty="0">
                <a:latin typeface="Courier New" panose="02070309020205020404" pitchFamily="49" charset="0"/>
                <a:cs typeface="Courier New" panose="02070309020205020404" pitchFamily="49" charset="0"/>
              </a:rPr>
              <a:t>DEFAULT</a:t>
            </a:r>
            <a:r>
              <a:rPr lang="en-US" dirty="0">
                <a:latin typeface="Arial" charset="0"/>
              </a:rPr>
              <a:t> </a:t>
            </a:r>
            <a:r>
              <a:rPr lang="en-US" dirty="0">
                <a:latin typeface="Courier New" panose="02070309020205020404" pitchFamily="49" charset="0"/>
                <a:cs typeface="Courier New" panose="02070309020205020404" pitchFamily="49" charset="0"/>
              </a:rPr>
              <a:t>STORAGE</a:t>
            </a:r>
            <a:r>
              <a:rPr lang="en-US" dirty="0">
                <a:latin typeface="Arial" charset="0"/>
              </a:rPr>
              <a:t> clause to determine extent management.</a:t>
            </a:r>
          </a:p>
          <a:p>
            <a:pPr lvl="1" eaLnBrk="1" hangingPunct="1"/>
            <a:r>
              <a:rPr lang="en-US" dirty="0">
                <a:latin typeface="Arial" charset="0"/>
              </a:rPr>
              <a:t>Also, with the </a:t>
            </a:r>
            <a:r>
              <a:rPr lang="en-US" dirty="0">
                <a:latin typeface="Courier New" panose="02070309020205020404" pitchFamily="49" charset="0"/>
                <a:cs typeface="Courier New" panose="02070309020205020404" pitchFamily="49" charset="0"/>
              </a:rPr>
              <a:t>EXTENT</a:t>
            </a:r>
            <a:r>
              <a:rPr lang="en-US" dirty="0">
                <a:latin typeface="Arial" charset="0"/>
              </a:rPr>
              <a:t> </a:t>
            </a:r>
            <a:r>
              <a:rPr lang="en-US" dirty="0">
                <a:latin typeface="Courier New" panose="02070309020205020404" pitchFamily="49" charset="0"/>
                <a:cs typeface="Courier New" panose="02070309020205020404" pitchFamily="49" charset="0"/>
              </a:rPr>
              <a:t>MANAGEMENT</a:t>
            </a:r>
            <a:r>
              <a:rPr lang="en-US" dirty="0">
                <a:latin typeface="Arial" charset="0"/>
              </a:rPr>
              <a:t> clause, you can specify where the metadata for allocated and unallocated extents is to be stored, either in the data dictionary (</a:t>
            </a:r>
            <a:r>
              <a:rPr lang="en-US" dirty="0">
                <a:latin typeface="Courier New" panose="02070309020205020404" pitchFamily="49" charset="0"/>
                <a:cs typeface="Courier New" panose="02070309020205020404" pitchFamily="49" charset="0"/>
              </a:rPr>
              <a:t>DICTIONARY</a:t>
            </a:r>
            <a:r>
              <a:rPr lang="en-US" dirty="0">
                <a:latin typeface="Arial" charset="0"/>
              </a:rPr>
              <a:t>) or in the tablespace itself (</a:t>
            </a:r>
            <a:r>
              <a:rPr lang="en-US" dirty="0">
                <a:latin typeface="Courier New" panose="02070309020205020404" pitchFamily="49" charset="0"/>
                <a:cs typeface="Courier New" panose="02070309020205020404" pitchFamily="49" charset="0"/>
              </a:rPr>
              <a:t>LOCAL</a:t>
            </a:r>
            <a:r>
              <a:rPr lang="en-US" dirty="0">
                <a:latin typeface="Arial" charset="0"/>
              </a:rPr>
              <a:t>). Tablespaces that record extent allocation in the dictionary are called dictionary-managed tablespaces. Tablespaces that record extent allocation in the tablespace header are called locally-managed tablespaces.</a:t>
            </a:r>
          </a:p>
          <a:p>
            <a:pPr lvl="1" eaLnBrk="1" hangingPunct="1"/>
            <a:r>
              <a:rPr lang="en-US" b="1" dirty="0">
                <a:latin typeface="Arial" charset="0"/>
              </a:rPr>
              <a:t>Logging</a:t>
            </a:r>
          </a:p>
          <a:p>
            <a:pPr lvl="1" eaLnBrk="1" hangingPunct="1"/>
            <a:r>
              <a:rPr lang="en-US" dirty="0">
                <a:latin typeface="Arial" charset="0"/>
              </a:rPr>
              <a:t>You can include the </a:t>
            </a:r>
            <a:r>
              <a:rPr lang="en-US" dirty="0">
                <a:latin typeface="Courier New" panose="02070309020205020404" pitchFamily="49" charset="0"/>
                <a:cs typeface="Courier New" panose="02070309020205020404" pitchFamily="49" charset="0"/>
              </a:rPr>
              <a:t>LOGGING</a:t>
            </a:r>
            <a:r>
              <a:rPr lang="en-US" dirty="0">
                <a:latin typeface="Arial" charset="0"/>
              </a:rPr>
              <a:t> clause to specify the default logging attributes of all tables, indexes, materialized views, materialized view logs, and partitions within a tablespace. The logging attribute controls whether certain DML operations are logged in the redo log file (</a:t>
            </a:r>
            <a:r>
              <a:rPr lang="en-US" dirty="0">
                <a:latin typeface="Courier New" panose="02070309020205020404" pitchFamily="49" charset="0"/>
                <a:cs typeface="Courier New" panose="02070309020205020404" pitchFamily="49" charset="0"/>
              </a:rPr>
              <a:t>LOGGING</a:t>
            </a:r>
            <a:r>
              <a:rPr lang="en-US" dirty="0">
                <a:latin typeface="Arial" charset="0"/>
              </a:rPr>
              <a:t>) or not (</a:t>
            </a:r>
            <a:r>
              <a:rPr lang="en-US" dirty="0">
                <a:latin typeface="Courier New" panose="02070309020205020404" pitchFamily="49" charset="0"/>
                <a:cs typeface="Courier New" panose="02070309020205020404" pitchFamily="49" charset="0"/>
              </a:rPr>
              <a:t>NOLOGGING</a:t>
            </a:r>
            <a:r>
              <a:rPr lang="en-US" dirty="0">
                <a:latin typeface="Arial" charset="0"/>
              </a:rPr>
              <a:t>). The default is </a:t>
            </a:r>
            <a:r>
              <a:rPr lang="en-US" dirty="0">
                <a:latin typeface="Courier New" panose="02070309020205020404" pitchFamily="49" charset="0"/>
                <a:cs typeface="Courier New" panose="02070309020205020404" pitchFamily="49" charset="0"/>
              </a:rPr>
              <a:t>LOGGING</a:t>
            </a:r>
            <a:r>
              <a:rPr lang="en-US" dirty="0">
                <a:latin typeface="Arial" charset="0"/>
              </a:rPr>
              <a:t>. This clause is not valid for a temporary or undo tablespace.</a:t>
            </a:r>
          </a:p>
          <a:p>
            <a:endParaRPr lang="en-US" dirty="0"/>
          </a:p>
        </p:txBody>
      </p:sp>
    </p:spTree>
    <p:extLst>
      <p:ext uri="{BB962C8B-B14F-4D97-AF65-F5344CB8AC3E}">
        <p14:creationId xmlns:p14="http://schemas.microsoft.com/office/powerpoint/2010/main" val="2425420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5"/>
          <p:cNvSpPr>
            <a:spLocks noGrp="1" noRot="1" noChangeAspect="1" noTextEdit="1"/>
          </p:cNvSpPr>
          <p:nvPr>
            <p:ph type="sldImg"/>
          </p:nvPr>
        </p:nvSpPr>
        <p:spPr>
          <a:ln/>
        </p:spPr>
      </p:sp>
      <p:sp>
        <p:nvSpPr>
          <p:cNvPr id="6349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Connections and sessions are closely related to user processes but are very different in meaning.</a:t>
            </a:r>
          </a:p>
          <a:p>
            <a:pPr lvl="1"/>
            <a:r>
              <a:rPr lang="en-US" altLang="en-US" dirty="0"/>
              <a:t>A </a:t>
            </a:r>
            <a:r>
              <a:rPr lang="en-US" altLang="en-US" i="1" dirty="0"/>
              <a:t>connection</a:t>
            </a:r>
            <a:r>
              <a:rPr lang="en-US" altLang="en-US" dirty="0"/>
              <a:t> is a communication pathway between a user process and an Oracle Database instance. A communication pathway is established by using available interprocess communication mechanisms (on a computer that runs both the user process and Oracle Database) or network software (when different computers run the database application and Oracle Database and communicate through a network).</a:t>
            </a:r>
          </a:p>
          <a:p>
            <a:pPr lvl="1"/>
            <a:r>
              <a:rPr lang="en-US" altLang="en-US" dirty="0"/>
              <a:t>A </a:t>
            </a:r>
            <a:r>
              <a:rPr lang="en-US" altLang="en-US" i="1" dirty="0"/>
              <a:t>session</a:t>
            </a:r>
            <a:r>
              <a:rPr lang="en-US" altLang="en-US" dirty="0"/>
              <a:t> </a:t>
            </a:r>
            <a:r>
              <a:rPr lang="en-US" altLang="en-US" dirty="0">
                <a:cs typeface="Arial" panose="020B0604020202020204" pitchFamily="34" charset="0"/>
              </a:rPr>
              <a:t>represents the state of a current user login to the database instance. </a:t>
            </a:r>
            <a:r>
              <a:rPr lang="en-US" altLang="en-US" dirty="0"/>
              <a:t>For example, when a user starts SQL*Plus, the user must provide a valid username and password, and then a session is established for that user. A session lasts from the time a user connects until the user disconnects or exits the database application.</a:t>
            </a:r>
          </a:p>
          <a:p>
            <a:pPr lvl="1"/>
            <a:r>
              <a:rPr lang="en-US" altLang="en-US" dirty="0"/>
              <a:t>Multiple sessions can be created and exist concurrently for a single Oracle database user by using the same username. For example, a user with the username/password of </a:t>
            </a:r>
            <a:r>
              <a:rPr lang="en-US" altLang="en-US" dirty="0">
                <a:latin typeface="Courier New" panose="02070309020205020404" pitchFamily="49" charset="0"/>
              </a:rPr>
              <a:t>HR</a:t>
            </a:r>
            <a:r>
              <a:rPr lang="en-US" altLang="en-US" dirty="0"/>
              <a:t>/</a:t>
            </a:r>
            <a:r>
              <a:rPr lang="en-US" altLang="en-US" dirty="0">
                <a:latin typeface="Courier New" panose="02070309020205020404" pitchFamily="49" charset="0"/>
              </a:rPr>
              <a:t>HR</a:t>
            </a:r>
            <a:r>
              <a:rPr lang="en-US" altLang="en-US" dirty="0"/>
              <a:t> can connect to the same Oracle Database instance several times.</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E5D59C04-7532-42EE-AFC8-59497B31A919}" type="slidenum">
              <a:rPr lang="en-US" altLang="en-US" smtClean="0"/>
              <a:t>27</a:t>
            </a:fld>
            <a:endParaRPr lang="en-US" altLang="en-US" dirty="0"/>
          </a:p>
        </p:txBody>
      </p:sp>
    </p:spTree>
    <p:extLst>
      <p:ext uri="{BB962C8B-B14F-4D97-AF65-F5344CB8AC3E}">
        <p14:creationId xmlns:p14="http://schemas.microsoft.com/office/powerpoint/2010/main" val="3937487500"/>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12 - </a:t>
            </a:r>
            <a:fld id="{004CB6AD-0E33-4612-8106-BB666DE92179}" type="slidenum">
              <a:rPr lang="en-US" smtClean="0"/>
              <a:t>270</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dirty="0">
                <a:latin typeface="Arial" charset="0"/>
              </a:rPr>
              <a:t>If logging is not enabled, any direct loads using SQL*Loader and direct load </a:t>
            </a:r>
            <a:r>
              <a:rPr lang="en-US" dirty="0">
                <a:latin typeface="Courier New" panose="02070309020205020404" pitchFamily="49" charset="0"/>
                <a:cs typeface="Courier New" panose="02070309020205020404" pitchFamily="49" charset="0"/>
              </a:rPr>
              <a:t>INSERT</a:t>
            </a:r>
            <a:r>
              <a:rPr lang="en-US" dirty="0">
                <a:latin typeface="Arial" charset="0"/>
              </a:rPr>
              <a:t> operations are not written to the redo log, and the objects are thus unrecoverable in the event of data loss. When an object is created without logging enabled, you must back up those objects if you want them to be recoverable. Choosing not to enable logging can have a significant impact on the ability to recover objects in the future. Use with caution.</a:t>
            </a:r>
          </a:p>
          <a:p>
            <a:pPr lvl="1" eaLnBrk="1" hangingPunct="1"/>
            <a:r>
              <a:rPr lang="en-US" dirty="0">
                <a:latin typeface="Arial" charset="0"/>
              </a:rPr>
              <a:t>You can use the </a:t>
            </a:r>
            <a:r>
              <a:rPr lang="en-US" dirty="0">
                <a:latin typeface="Courier New" panose="02070309020205020404" pitchFamily="49" charset="0"/>
                <a:cs typeface="Courier New" panose="02070309020205020404" pitchFamily="49" charset="0"/>
              </a:rPr>
              <a:t>FORCE</a:t>
            </a:r>
            <a:r>
              <a:rPr lang="en-US" dirty="0">
                <a:latin typeface="Arial" charset="0"/>
              </a:rPr>
              <a:t> </a:t>
            </a:r>
            <a:r>
              <a:rPr lang="en-US" dirty="0">
                <a:latin typeface="Courier New" panose="02070309020205020404" pitchFamily="49" charset="0"/>
                <a:cs typeface="Courier New" panose="02070309020205020404" pitchFamily="49" charset="0"/>
              </a:rPr>
              <a:t>LOGGING</a:t>
            </a:r>
            <a:r>
              <a:rPr lang="en-US" dirty="0">
                <a:latin typeface="Arial" charset="0"/>
              </a:rPr>
              <a:t> clause to put the tablespace into </a:t>
            </a:r>
            <a:r>
              <a:rPr lang="en-US" dirty="0">
                <a:latin typeface="Courier New" panose="02070309020205020404" pitchFamily="49" charset="0"/>
                <a:cs typeface="Courier New" panose="02070309020205020404" pitchFamily="49" charset="0"/>
              </a:rPr>
              <a:t>FORCE</a:t>
            </a:r>
            <a:r>
              <a:rPr lang="en-US" dirty="0">
                <a:latin typeface="Arial" charset="0"/>
              </a:rPr>
              <a:t> </a:t>
            </a:r>
            <a:r>
              <a:rPr lang="en-US" dirty="0">
                <a:latin typeface="Courier New" panose="02070309020205020404" pitchFamily="49" charset="0"/>
                <a:cs typeface="Courier New" panose="02070309020205020404" pitchFamily="49" charset="0"/>
              </a:rPr>
              <a:t>LOGGING</a:t>
            </a:r>
            <a:r>
              <a:rPr lang="en-US" dirty="0">
                <a:latin typeface="Arial" charset="0"/>
              </a:rPr>
              <a:t> mode. Oracle Database will log all changes to all objects in the tablespace except changes to temporary segments, overriding any </a:t>
            </a:r>
            <a:r>
              <a:rPr lang="en-US" dirty="0">
                <a:latin typeface="Courier New" panose="02070309020205020404" pitchFamily="49" charset="0"/>
                <a:cs typeface="Courier New" panose="02070309020205020404" pitchFamily="49" charset="0"/>
              </a:rPr>
              <a:t>NOLOGGING</a:t>
            </a:r>
            <a:r>
              <a:rPr lang="en-US" dirty="0">
                <a:latin typeface="Arial" charset="0"/>
              </a:rPr>
              <a:t> setting for individual objects. The database must be open and in </a:t>
            </a:r>
            <a:r>
              <a:rPr lang="en-US" dirty="0">
                <a:latin typeface="Courier New" panose="02070309020205020404" pitchFamily="49" charset="0"/>
                <a:cs typeface="Courier New" panose="02070309020205020404" pitchFamily="49" charset="0"/>
              </a:rPr>
              <a:t>READ</a:t>
            </a:r>
            <a:r>
              <a:rPr lang="en-US" dirty="0">
                <a:latin typeface="Arial" charset="0"/>
              </a:rPr>
              <a:t> </a:t>
            </a:r>
            <a:r>
              <a:rPr lang="en-US" dirty="0">
                <a:latin typeface="Courier New" panose="02070309020205020404" pitchFamily="49" charset="0"/>
                <a:cs typeface="Courier New" panose="02070309020205020404" pitchFamily="49" charset="0"/>
              </a:rPr>
              <a:t>WRITE</a:t>
            </a:r>
            <a:r>
              <a:rPr lang="en-US" dirty="0">
                <a:latin typeface="Arial" charset="0"/>
              </a:rPr>
              <a:t> mode.</a:t>
            </a:r>
          </a:p>
          <a:p>
            <a:pPr lvl="1" eaLnBrk="1" hangingPunct="1"/>
            <a:r>
              <a:rPr lang="en-US" b="1" dirty="0">
                <a:latin typeface="Arial" charset="0"/>
              </a:rPr>
              <a:t>Segment Space Management</a:t>
            </a:r>
          </a:p>
          <a:p>
            <a:pPr lvl="1" eaLnBrk="1" hangingPunct="1"/>
            <a:r>
              <a:rPr lang="en-US" dirty="0">
                <a:latin typeface="Arial" charset="0"/>
              </a:rPr>
              <a:t>You can include the </a:t>
            </a:r>
            <a:r>
              <a:rPr lang="en-US" dirty="0">
                <a:latin typeface="Courier New" panose="02070309020205020404" pitchFamily="49" charset="0"/>
                <a:cs typeface="Courier New" panose="02070309020205020404" pitchFamily="49" charset="0"/>
              </a:rPr>
              <a:t>SEGMENT</a:t>
            </a:r>
            <a:r>
              <a:rPr lang="en-US" dirty="0">
                <a:latin typeface="Arial" charset="0"/>
              </a:rPr>
              <a:t> </a:t>
            </a:r>
            <a:r>
              <a:rPr lang="en-US" dirty="0">
                <a:latin typeface="Courier New" panose="02070309020205020404" pitchFamily="49" charset="0"/>
                <a:cs typeface="Courier New" panose="02070309020205020404" pitchFamily="49" charset="0"/>
              </a:rPr>
              <a:t>MANAGEMENT</a:t>
            </a:r>
            <a:r>
              <a:rPr lang="en-US" dirty="0">
                <a:latin typeface="Arial" charset="0"/>
              </a:rPr>
              <a:t> clause to specify whether Oracle Database should track the used and free space in the segments in the tablespace using by free lists or bitmaps (</a:t>
            </a:r>
            <a:r>
              <a:rPr lang="en-US" dirty="0">
                <a:latin typeface="Courier New" panose="02070309020205020404" pitchFamily="49" charset="0"/>
                <a:cs typeface="Courier New" panose="02070309020205020404" pitchFamily="49" charset="0"/>
              </a:rPr>
              <a:t>AUTO</a:t>
            </a:r>
            <a:r>
              <a:rPr lang="en-US" dirty="0">
                <a:latin typeface="Arial" charset="0"/>
              </a:rPr>
              <a:t>) or not (</a:t>
            </a:r>
            <a:r>
              <a:rPr lang="en-US" dirty="0">
                <a:latin typeface="Courier New" panose="02070309020205020404" pitchFamily="49" charset="0"/>
                <a:cs typeface="Courier New" panose="02070309020205020404" pitchFamily="49" charset="0"/>
              </a:rPr>
              <a:t>MANUAL</a:t>
            </a:r>
            <a:r>
              <a:rPr lang="en-US" dirty="0">
                <a:latin typeface="Arial" charset="0"/>
              </a:rPr>
              <a:t>).</a:t>
            </a:r>
          </a:p>
          <a:p>
            <a:pPr lvl="2" eaLnBrk="1" hangingPunct="1"/>
            <a:r>
              <a:rPr lang="en-US" dirty="0">
                <a:latin typeface="Courier New" panose="02070309020205020404" pitchFamily="49" charset="0"/>
                <a:cs typeface="Courier New" panose="02070309020205020404" pitchFamily="49" charset="0"/>
              </a:rPr>
              <a:t>AUTO</a:t>
            </a:r>
            <a:r>
              <a:rPr lang="en-US" dirty="0">
                <a:latin typeface="Arial" charset="0"/>
              </a:rPr>
              <a:t>: The Oracle Database server will use bitmaps to manage the free space in segments. The bitmap describes the status of each data block in a segment with respect to the amount of space in the block that is available for inserting rows. As more or less space becomes available in a data block, the new state is reflected in the bitmap. With bitmaps, the Oracle Database manages free space more automatically. As a result, this form of space management is called Automatic Segment Space Management (ASSM).</a:t>
            </a:r>
          </a:p>
          <a:p>
            <a:pPr lvl="2" eaLnBrk="1" hangingPunct="1"/>
            <a:r>
              <a:rPr lang="en-US" dirty="0">
                <a:latin typeface="Courier New" panose="02070309020205020404" pitchFamily="49" charset="0"/>
                <a:cs typeface="Courier New" panose="02070309020205020404" pitchFamily="49" charset="0"/>
              </a:rPr>
              <a:t>MANUAL</a:t>
            </a:r>
            <a:r>
              <a:rPr lang="en-US" dirty="0">
                <a:latin typeface="Arial" charset="0"/>
              </a:rPr>
              <a:t>: You want to use free lists for managing free space in segments. Free lists are lists of data blocks that have space available for inserting rows. This form of managing space in segments is called manual segment space management because of the need to specify and tune the </a:t>
            </a:r>
            <a:r>
              <a:rPr lang="en-US" dirty="0">
                <a:latin typeface="Courier New" panose="02070309020205020404" pitchFamily="49" charset="0"/>
                <a:cs typeface="Courier New" panose="02070309020205020404" pitchFamily="49" charset="0"/>
              </a:rPr>
              <a:t>PCTUSED</a:t>
            </a:r>
            <a:r>
              <a:rPr lang="en-US" dirty="0">
                <a:latin typeface="Arial" charset="0"/>
              </a:rPr>
              <a:t>, </a:t>
            </a:r>
            <a:r>
              <a:rPr lang="en-US" dirty="0">
                <a:latin typeface="Courier New" panose="02070309020205020404" pitchFamily="49" charset="0"/>
                <a:cs typeface="Courier New" panose="02070309020205020404" pitchFamily="49" charset="0"/>
              </a:rPr>
              <a:t>FREELISTS</a:t>
            </a:r>
            <a:r>
              <a:rPr lang="en-US" dirty="0">
                <a:latin typeface="Arial" charset="0"/>
              </a:rPr>
              <a:t>, and </a:t>
            </a:r>
            <a:r>
              <a:rPr lang="en-US" dirty="0">
                <a:latin typeface="Courier New" panose="02070309020205020404" pitchFamily="49" charset="0"/>
                <a:cs typeface="Courier New" panose="02070309020205020404" pitchFamily="49" charset="0"/>
              </a:rPr>
              <a:t>FREELIST</a:t>
            </a:r>
            <a:r>
              <a:rPr lang="en-US" dirty="0">
                <a:latin typeface="Arial" charset="0"/>
              </a:rPr>
              <a:t> </a:t>
            </a:r>
            <a:r>
              <a:rPr lang="en-US" dirty="0">
                <a:latin typeface="Courier New" panose="02070309020205020404" pitchFamily="49" charset="0"/>
                <a:cs typeface="Courier New" panose="02070309020205020404" pitchFamily="49" charset="0"/>
              </a:rPr>
              <a:t>GROUPS</a:t>
            </a:r>
            <a:r>
              <a:rPr lang="en-US" dirty="0">
                <a:latin typeface="Arial" charset="0"/>
              </a:rPr>
              <a:t> storage parameters for schema objects created in the tablespace. This is supported for backward compatibility; it is recommended that you use ASSM.</a:t>
            </a:r>
          </a:p>
          <a:p>
            <a:pPr lvl="1" eaLnBrk="1" hangingPunct="1"/>
            <a:r>
              <a:rPr lang="en-US" dirty="0">
                <a:latin typeface="Arial" charset="0"/>
              </a:rPr>
              <a:t>The </a:t>
            </a:r>
            <a:r>
              <a:rPr lang="en-US" dirty="0">
                <a:latin typeface="Courier New" panose="02070309020205020404" pitchFamily="49" charset="0"/>
                <a:cs typeface="Courier New" panose="02070309020205020404" pitchFamily="49" charset="0"/>
              </a:rPr>
              <a:t>SEGMENT</a:t>
            </a:r>
            <a:r>
              <a:rPr lang="en-US" dirty="0">
                <a:latin typeface="Arial" charset="0"/>
              </a:rPr>
              <a:t> </a:t>
            </a:r>
            <a:r>
              <a:rPr lang="en-US" dirty="0">
                <a:latin typeface="Courier New" panose="02070309020205020404" pitchFamily="49" charset="0"/>
                <a:cs typeface="Courier New" panose="02070309020205020404" pitchFamily="49" charset="0"/>
              </a:rPr>
              <a:t>MANAGEMENT</a:t>
            </a:r>
            <a:r>
              <a:rPr lang="en-US" dirty="0">
                <a:latin typeface="Arial" charset="0"/>
              </a:rPr>
              <a:t> clause applies to permanent, locally managed tablespaces only and is not valid for temporary tablespaces.</a:t>
            </a:r>
          </a:p>
          <a:p>
            <a:pPr lvl="1" eaLnBrk="1" hangingPunct="1"/>
            <a:r>
              <a:rPr lang="en-US" b="1" dirty="0">
                <a:latin typeface="Arial" charset="0"/>
              </a:rPr>
              <a:t>Data Segment Compression</a:t>
            </a:r>
          </a:p>
          <a:p>
            <a:pPr lvl="1" eaLnBrk="1" hangingPunct="1"/>
            <a:r>
              <a:rPr lang="en-US" dirty="0">
                <a:latin typeface="Arial" charset="0"/>
              </a:rPr>
              <a:t>When you create a tablespace, you can specify that all tables and indexes, or their partitions, created in a tablespace are compressed by default.</a:t>
            </a:r>
          </a:p>
          <a:p>
            <a:pPr lvl="1" eaLnBrk="1" hangingPunct="1"/>
            <a:r>
              <a:rPr lang="en-US" dirty="0">
                <a:latin typeface="Arial" charset="0"/>
              </a:rPr>
              <a:t>Data segment compression is disabled by default. Enabling data segment compression can save disk space usage, reduce memory use in the buffer cache, and speed up query execution during reads. There is, however, a cost in CPU overhead for data loading and DML. It is especially useful in online analytical processing (OLAP) systems, where there are lengthy read-only operations, but can also be used in online transaction processing (OLTP) systems. </a:t>
            </a:r>
          </a:p>
        </p:txBody>
      </p:sp>
    </p:spTree>
    <p:extLst>
      <p:ext uri="{BB962C8B-B14F-4D97-AF65-F5344CB8AC3E}">
        <p14:creationId xmlns:p14="http://schemas.microsoft.com/office/powerpoint/2010/main" val="2842144287"/>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In a non-CDB, all the tablespaces belong to one database. </a:t>
            </a:r>
          </a:p>
          <a:p>
            <a:pPr lvl="1"/>
            <a:r>
              <a:rPr lang="en-US" altLang="en-US" dirty="0"/>
              <a:t>In a CDB, one set of tablespaces belong to the CDB </a:t>
            </a:r>
            <a:r>
              <a:rPr lang="en-US" altLang="en-US" dirty="0">
                <a:cs typeface="Courier New" panose="02070309020205020404" pitchFamily="49" charset="0"/>
              </a:rPr>
              <a:t>root</a:t>
            </a:r>
            <a:r>
              <a:rPr lang="en-US" altLang="en-US" dirty="0"/>
              <a:t>, and each PDB has its own set of tablespaces. </a:t>
            </a:r>
          </a:p>
          <a:p>
            <a:pPr lvl="1"/>
            <a:r>
              <a:rPr lang="en-US" altLang="en-US" dirty="0"/>
              <a:t>The </a:t>
            </a:r>
            <a:r>
              <a:rPr lang="en-US" altLang="en-US" dirty="0">
                <a:latin typeface="Courier New" panose="02070309020205020404" pitchFamily="49" charset="0"/>
                <a:cs typeface="Courier New" panose="02070309020205020404" pitchFamily="49" charset="0"/>
              </a:rPr>
              <a:t>CREATE TABLESPACE </a:t>
            </a:r>
            <a:r>
              <a:rPr lang="en-US" altLang="en-US" dirty="0"/>
              <a:t>command should be familiar. The change in its behavior in a CDB is that the tablespace is created in the container where the command is executed. </a:t>
            </a:r>
          </a:p>
          <a:p>
            <a:pPr lvl="1"/>
            <a:r>
              <a:rPr lang="en-US" altLang="en-US" dirty="0"/>
              <a:t>Separating the data files into different directories by PDB can help determine which files belong to which PDB, though it is not necessary.</a:t>
            </a:r>
          </a:p>
          <a:p>
            <a:pPr lvl="1"/>
            <a:r>
              <a:rPr lang="en-US" altLang="en-US" dirty="0"/>
              <a:t>You can use Oracle ASM storage to manage your disk storage.</a:t>
            </a:r>
          </a:p>
          <a:p>
            <a:pPr lvl="1"/>
            <a:r>
              <a:rPr lang="en-US" altLang="en-US" dirty="0"/>
              <a:t>The </a:t>
            </a:r>
            <a:r>
              <a:rPr lang="en-US" altLang="en-US" dirty="0">
                <a:latin typeface="Courier New" panose="02070309020205020404" pitchFamily="49" charset="0"/>
                <a:cs typeface="Courier New" panose="02070309020205020404" pitchFamily="49" charset="0"/>
              </a:rPr>
              <a:t>USER_DATA TABLESPACE </a:t>
            </a:r>
            <a:r>
              <a:rPr lang="en-US" altLang="en-US" dirty="0">
                <a:cs typeface="Arial" panose="020B0604020202020204" pitchFamily="34" charset="0"/>
              </a:rPr>
              <a:t>clause</a:t>
            </a:r>
            <a:r>
              <a:rPr lang="en-US" altLang="en-US" dirty="0">
                <a:latin typeface="Courier New" panose="02070309020205020404" pitchFamily="49" charset="0"/>
                <a:cs typeface="Courier New" panose="02070309020205020404" pitchFamily="49" charset="0"/>
              </a:rPr>
              <a:t> </a:t>
            </a:r>
            <a:r>
              <a:rPr lang="en-US" altLang="en-US" dirty="0"/>
              <a:t>in the </a:t>
            </a:r>
            <a:r>
              <a:rPr lang="en-US" altLang="en-US" dirty="0">
                <a:latin typeface="Courier New" panose="02070309020205020404" pitchFamily="49" charset="0"/>
                <a:cs typeface="Courier New" panose="02070309020205020404" pitchFamily="49" charset="0"/>
              </a:rPr>
              <a:t>CREATE DATABASE </a:t>
            </a:r>
            <a:r>
              <a:rPr lang="en-US" altLang="en-US" dirty="0"/>
              <a:t>command allows you to specify a default tablespace other than </a:t>
            </a:r>
            <a:r>
              <a:rPr lang="en-US" altLang="en-US" dirty="0">
                <a:latin typeface="Courier New" panose="02070309020205020404" pitchFamily="49" charset="0"/>
                <a:cs typeface="Courier New" panose="02070309020205020404" pitchFamily="49" charset="0"/>
              </a:rPr>
              <a:t>USERS</a:t>
            </a:r>
            <a:r>
              <a:rPr lang="en-US" altLang="en-US" dirty="0"/>
              <a:t> when using DBCA to create a database. This tablespace will also be used for XDB options. </a:t>
            </a:r>
          </a:p>
          <a:p>
            <a:pPr lvl="1"/>
            <a:endParaRPr lang="en-US" altLang="en-US" dirty="0"/>
          </a:p>
        </p:txBody>
      </p:sp>
      <p:sp>
        <p:nvSpPr>
          <p:cNvPr id="17412"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12 - </a:t>
            </a:r>
            <a:fld id="{3057BA8D-86CA-4A59-A90F-8A2001C68422}" type="slidenum">
              <a:rPr lang="en-US" altLang="en-US" smtClean="0"/>
              <a:t>271</a:t>
            </a:fld>
            <a:endParaRPr lang="en-US" altLang="en-US" dirty="0"/>
          </a:p>
        </p:txBody>
      </p:sp>
    </p:spTree>
    <p:extLst>
      <p:ext uri="{BB962C8B-B14F-4D97-AF65-F5344CB8AC3E}">
        <p14:creationId xmlns:p14="http://schemas.microsoft.com/office/powerpoint/2010/main" val="80692626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Changing the Status</a:t>
            </a:r>
          </a:p>
          <a:p>
            <a:pPr lvl="1"/>
            <a:r>
              <a:rPr lang="en-US" altLang="en-US" dirty="0">
                <a:latin typeface="Arial" charset="0"/>
              </a:rPr>
              <a:t>A tablespace can be in one of three different statuses or states. Any of the following three states may not be available because their availability depends on the type of tablespace:</a:t>
            </a:r>
          </a:p>
          <a:p>
            <a:pPr lvl="2"/>
            <a:r>
              <a:rPr lang="en-US" altLang="en-US" b="1" dirty="0">
                <a:latin typeface="Arial" charset="0"/>
              </a:rPr>
              <a:t>Read Write: </a:t>
            </a:r>
            <a:r>
              <a:rPr lang="en-US" altLang="en-US" dirty="0">
                <a:latin typeface="Arial" charset="0"/>
              </a:rPr>
              <a:t>The tablespace is online and can be read from and written to.</a:t>
            </a:r>
          </a:p>
          <a:p>
            <a:pPr lvl="2"/>
            <a:r>
              <a:rPr lang="en-US" altLang="en-US" b="1" dirty="0">
                <a:latin typeface="Arial" charset="0"/>
              </a:rPr>
              <a:t>Read Only: </a:t>
            </a:r>
            <a:r>
              <a:rPr lang="en-US" altLang="en-US" dirty="0">
                <a:latin typeface="Arial" charset="0"/>
              </a:rPr>
              <a:t>Specify read-only to place the tablespace in transition read-only mode. In this state, existing transactions can be completed (committed or rolled back), but no further data manipulation language (DML) operations are allowed on the objects in the tablespace. The tablespace is online while in the read-only state. You cannot make the </a:t>
            </a:r>
            <a:r>
              <a:rPr lang="en-US" altLang="en-US" dirty="0">
                <a:latin typeface="Courier New" panose="02070309020205020404" pitchFamily="49" charset="0"/>
                <a:cs typeface="Courier New" panose="02070309020205020404" pitchFamily="49" charset="0"/>
              </a:rPr>
              <a:t>SYSTEM</a:t>
            </a:r>
            <a:r>
              <a:rPr lang="en-US" altLang="en-US" dirty="0">
                <a:latin typeface="Arial" charset="0"/>
              </a:rPr>
              <a:t> or </a:t>
            </a:r>
            <a:r>
              <a:rPr lang="en-US" altLang="en-US" dirty="0">
                <a:latin typeface="Courier New" panose="02070309020205020404" pitchFamily="49" charset="0"/>
                <a:cs typeface="Courier New" panose="02070309020205020404" pitchFamily="49" charset="0"/>
              </a:rPr>
              <a:t>SYSAUX</a:t>
            </a:r>
            <a:r>
              <a:rPr lang="en-US" altLang="en-US" dirty="0">
                <a:latin typeface="Arial" charset="0"/>
              </a:rPr>
              <a:t> tablespaces read-only. </a:t>
            </a:r>
            <a:br>
              <a:rPr lang="en-US" altLang="en-US" dirty="0">
                <a:latin typeface="Arial" charset="0"/>
              </a:rPr>
            </a:br>
            <a:r>
              <a:rPr lang="en-US" altLang="en-US" b="1" dirty="0">
                <a:latin typeface="Arial" charset="0"/>
              </a:rPr>
              <a:t>Note: </a:t>
            </a:r>
            <a:r>
              <a:rPr lang="en-US" altLang="en-US" dirty="0">
                <a:latin typeface="Arial" charset="0"/>
              </a:rPr>
              <a:t>The undo and temporary tablespaces cannot be made read-only.</a:t>
            </a:r>
          </a:p>
          <a:p>
            <a:pPr lvl="2"/>
            <a:r>
              <a:rPr lang="en-US" altLang="en-US" b="1" dirty="0">
                <a:latin typeface="Arial" charset="0"/>
              </a:rPr>
              <a:t>Offline: </a:t>
            </a:r>
            <a:r>
              <a:rPr lang="en-US" altLang="en-US" dirty="0">
                <a:latin typeface="Arial" charset="0"/>
              </a:rPr>
              <a:t>You can take an online tablespace offline so that this portion of the database is temporarily unavailable for general use. The rest of the database is open and available for users to access data. When you take it offline, you can use the following options:</a:t>
            </a:r>
          </a:p>
          <a:p>
            <a:pPr lvl="3"/>
            <a:r>
              <a:rPr lang="en-US" altLang="en-US" dirty="0">
                <a:latin typeface="Arial" charset="0"/>
              </a:rPr>
              <a:t>Normal: A tablespace can be taken offline normally if no error conditions exist for any of the data files of the tablespace. Oracle Database ensures that all data is written to disk by taking a checkpoint for all data files of the tablespace as it takes them offline.</a:t>
            </a:r>
          </a:p>
          <a:p>
            <a:pPr lvl="3"/>
            <a:r>
              <a:rPr lang="en-US" altLang="en-US" dirty="0">
                <a:latin typeface="Arial" charset="0"/>
              </a:rPr>
              <a:t>Temporary: A tablespace can be taken offline temporarily even if there are error conditions for one or more files of the tablespace. Oracle Database takes the data files (which are not already offline) offline, performing checkpointing on them as it does so. If no files are offline, but you use the Temporary clause, media recovery is not required to bring the tablespace back online. However, if one or more files of the tablespace are offline because of write errors, and you take the tablespace offline temporarily, the tablespace requires recovery before you can bring it back online.</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12 - </a:t>
            </a:r>
            <a:fld id="{A12A5536-77C8-4824-9ED2-1ABB108C191E}" type="slidenum">
              <a:rPr lang="en-US" smtClean="0"/>
              <a:t>272</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32798767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12 - </a:t>
            </a:r>
            <a:fld id="{E0454A66-3E2D-4094-ACE6-A60A03E65936}" type="slidenum">
              <a:rPr lang="en-US" smtClean="0"/>
              <a:t>273</a:t>
            </a:fld>
            <a:endParaRPr lang="en-US" dirty="0"/>
          </a:p>
        </p:txBody>
      </p:sp>
      <p:sp>
        <p:nvSpPr>
          <p:cNvPr id="5" name="Notes Placeholder 4"/>
          <p:cNvSpPr>
            <a:spLocks noGrp="1"/>
          </p:cNvSpPr>
          <p:nvPr>
            <p:ph type="body" idx="1"/>
          </p:nvPr>
        </p:nvSpPr>
        <p:spPr>
          <a:xfrm>
            <a:off x="292608" y="450056"/>
            <a:ext cx="6400800" cy="8191024"/>
          </a:xfrm>
        </p:spPr>
        <p:txBody>
          <a:bodyPr/>
          <a:lstStyle/>
          <a:p>
            <a:pPr lvl="3" eaLnBrk="1" hangingPunct="1"/>
            <a:r>
              <a:rPr lang="en-US" dirty="0">
                <a:latin typeface="Arial" charset="0"/>
              </a:rPr>
              <a:t>Immediate: A tablespace can be taken offline immediately without Oracle Database taking a checkpoint on any of the data files. When you specify Immediate, media recovery for the tablespace is required before the tablespace can be brought online. You cannot take a tablespace offline immediately if the database is running in </a:t>
            </a:r>
            <a:r>
              <a:rPr lang="en-US" dirty="0">
                <a:latin typeface="Courier New" panose="02070309020205020404" pitchFamily="49" charset="0"/>
                <a:cs typeface="Courier New" panose="02070309020205020404" pitchFamily="49" charset="0"/>
              </a:rPr>
              <a:t>NOARCHIVELOG</a:t>
            </a:r>
            <a:r>
              <a:rPr lang="en-US" dirty="0">
                <a:latin typeface="Arial" charset="0"/>
              </a:rPr>
              <a:t> mode.</a:t>
            </a:r>
          </a:p>
          <a:p>
            <a:pPr lvl="1" eaLnBrk="1" hangingPunct="1"/>
            <a:r>
              <a:rPr lang="en-US" b="1" dirty="0">
                <a:latin typeface="Arial" charset="0"/>
              </a:rPr>
              <a:t>Note: </a:t>
            </a:r>
            <a:r>
              <a:rPr lang="en-US" dirty="0">
                <a:latin typeface="Arial" charset="0"/>
              </a:rPr>
              <a:t>System tablespaces may not be taken offline.</a:t>
            </a:r>
          </a:p>
          <a:p>
            <a:pPr lvl="1" eaLnBrk="1" hangingPunct="1"/>
            <a:r>
              <a:rPr lang="en-US" b="1" dirty="0">
                <a:latin typeface="Arial" charset="0"/>
              </a:rPr>
              <a:t>Changing the Size</a:t>
            </a:r>
          </a:p>
          <a:p>
            <a:pPr lvl="1" eaLnBrk="1" hangingPunct="1"/>
            <a:r>
              <a:rPr lang="en-US" dirty="0">
                <a:latin typeface="Arial" charset="0"/>
              </a:rPr>
              <a:t>You can add space to an existing tablespace by either adding data files to the tablespace or changing the size of an existing data file. You cannot add additional data files to bigfile tablespaces. You can make a tablespace either larger or smaller. However, you cannot make a data file smaller than the used space in the file. If you try to do so, you'll get an error.</a:t>
            </a:r>
          </a:p>
          <a:p>
            <a:pPr lvl="1" eaLnBrk="1" hangingPunct="1"/>
            <a:r>
              <a:rPr lang="en-US" b="1" dirty="0">
                <a:latin typeface="Arial" charset="0"/>
              </a:rPr>
              <a:t>Dropping Tablespaces</a:t>
            </a:r>
          </a:p>
          <a:p>
            <a:pPr lvl="1" eaLnBrk="1" hangingPunct="1"/>
            <a:r>
              <a:rPr lang="en-US" dirty="0">
                <a:latin typeface="Arial" charset="0"/>
              </a:rPr>
              <a:t>You can drop a tablespace and its contents (the segments contained in the tablespace) from the database if the tablespace and its contents are no longer required. You must have the </a:t>
            </a:r>
            <a:r>
              <a:rPr lang="en-US" dirty="0">
                <a:latin typeface="Courier New" panose="02070309020205020404" pitchFamily="49" charset="0"/>
                <a:cs typeface="Courier New" panose="02070309020205020404" pitchFamily="49" charset="0"/>
              </a:rPr>
              <a:t>DROP</a:t>
            </a:r>
            <a:r>
              <a:rPr lang="en-US" dirty="0">
                <a:latin typeface="Arial" charset="0"/>
              </a:rPr>
              <a:t> </a:t>
            </a:r>
            <a:r>
              <a:rPr lang="en-US" dirty="0">
                <a:latin typeface="Courier New" panose="02070309020205020404" pitchFamily="49" charset="0"/>
                <a:cs typeface="Courier New" panose="02070309020205020404" pitchFamily="49" charset="0"/>
              </a:rPr>
              <a:t>TABLESPACE</a:t>
            </a:r>
            <a:r>
              <a:rPr lang="en-US" dirty="0">
                <a:latin typeface="Arial" charset="0"/>
              </a:rPr>
              <a:t> system privilege to drop a tablespace.</a:t>
            </a:r>
          </a:p>
          <a:p>
            <a:pPr lvl="1" eaLnBrk="1" hangingPunct="1"/>
            <a:r>
              <a:rPr lang="en-US" dirty="0">
                <a:latin typeface="Arial" charset="0"/>
              </a:rPr>
              <a:t>When you drop a tablespace, the file pointers in the control file of the associated database are removed. If you are using Oracle Managed Files (OMF), the underlying operating system files are also removed. Otherwise, without OMF, you can optionally direct the Oracle server to delete the operating system files (data files) that constitute the dropped tablespace. If you do not direct the Oracle server to delete the data files at the same time that it deletes the tablespace, you must later use the appropriate commands of your operating system if you want them to be deleted.</a:t>
            </a:r>
          </a:p>
          <a:p>
            <a:pPr lvl="1" eaLnBrk="1" hangingPunct="1"/>
            <a:r>
              <a:rPr lang="en-US" dirty="0">
                <a:latin typeface="Arial" charset="0"/>
              </a:rPr>
              <a:t>You cannot drop a tablespace that contains segments with uncommitted updates from active transactions. For example, if a table in the tablespace is currently being used, or if the tablespace contains undo data that is needed to roll back uncommitted transactions, you cannot drop the tablespace. It is best to take the tablespace offline before dropping it.</a:t>
            </a:r>
          </a:p>
        </p:txBody>
      </p:sp>
    </p:spTree>
    <p:extLst>
      <p:ext uri="{BB962C8B-B14F-4D97-AF65-F5344CB8AC3E}">
        <p14:creationId xmlns:p14="http://schemas.microsoft.com/office/powerpoint/2010/main" val="4038320963"/>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12 - </a:t>
            </a:r>
            <a:fld id="{0C2B4E0A-55C6-41E5-9FA6-0544A4FD0FDB}" type="slidenum">
              <a:rPr lang="en-US" smtClean="0"/>
              <a:t>274</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05040164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Oracle Managed Files</a:t>
            </a:r>
          </a:p>
          <a:p>
            <a:pPr lvl="1"/>
            <a:r>
              <a:rPr lang="en-US" altLang="en-US" dirty="0">
                <a:latin typeface="Arial" charset="0"/>
              </a:rPr>
              <a:t>Oracle Managed Files (OMF) eliminates the need for you to directly manage the operating system files in an Oracle database. You specify operations in terms of database objects rather than file names. The database internally uses standard file system interfaces to create and delete files as needed for the following database structures:</a:t>
            </a:r>
          </a:p>
          <a:p>
            <a:pPr lvl="2"/>
            <a:r>
              <a:rPr lang="en-US" altLang="en-US" dirty="0">
                <a:latin typeface="Arial" charset="0"/>
              </a:rPr>
              <a:t>Tablespaces</a:t>
            </a:r>
          </a:p>
          <a:p>
            <a:pPr lvl="2"/>
            <a:r>
              <a:rPr lang="en-US" altLang="en-US" dirty="0">
                <a:latin typeface="Arial" charset="0"/>
              </a:rPr>
              <a:t>Redo log files</a:t>
            </a:r>
          </a:p>
          <a:p>
            <a:pPr lvl="2"/>
            <a:r>
              <a:rPr lang="en-US" altLang="en-US" dirty="0">
                <a:latin typeface="Arial" charset="0"/>
              </a:rPr>
              <a:t>Control files</a:t>
            </a:r>
          </a:p>
          <a:p>
            <a:pPr lvl="2"/>
            <a:r>
              <a:rPr lang="en-US" altLang="en-US" dirty="0">
                <a:latin typeface="Arial" charset="0"/>
              </a:rPr>
              <a:t>Archived logs</a:t>
            </a:r>
          </a:p>
          <a:p>
            <a:pPr lvl="2"/>
            <a:r>
              <a:rPr lang="en-US" altLang="en-US" dirty="0">
                <a:latin typeface="Arial" charset="0"/>
              </a:rPr>
              <a:t>Block change tracking files</a:t>
            </a:r>
          </a:p>
          <a:p>
            <a:pPr lvl="2"/>
            <a:r>
              <a:rPr lang="en-US" altLang="en-US" dirty="0">
                <a:latin typeface="Arial" charset="0"/>
              </a:rPr>
              <a:t>Flashback logs</a:t>
            </a:r>
          </a:p>
          <a:p>
            <a:pPr lvl="2"/>
            <a:r>
              <a:rPr lang="en-US" altLang="en-US" dirty="0">
                <a:latin typeface="Arial" charset="0"/>
              </a:rPr>
              <a:t>RMAN backups</a:t>
            </a:r>
          </a:p>
          <a:p>
            <a:pPr lvl="1"/>
            <a:r>
              <a:rPr lang="en-US" altLang="en-US" dirty="0">
                <a:latin typeface="Arial" charset="0"/>
              </a:rPr>
              <a:t>A database can have a mixture of Oracle-managed and Oracle-unmanaged files. The file system directory specified by either of these parameters must already exist; the database does not create it. The directory must also have permissions for the database to create the files in it.</a:t>
            </a:r>
          </a:p>
          <a:p>
            <a:pPr lvl="1"/>
            <a:r>
              <a:rPr lang="en-US" altLang="en-US" dirty="0">
                <a:latin typeface="Arial" charset="0"/>
              </a:rPr>
              <a:t>The table in the slide lists three initialization parameters that are used with OMF. The example in the slide shows that after the </a:t>
            </a:r>
            <a:r>
              <a:rPr lang="en-US" altLang="en-US" dirty="0">
                <a:latin typeface="Courier New" panose="02070309020205020404" pitchFamily="49" charset="0"/>
                <a:cs typeface="Courier New" panose="02070309020205020404" pitchFamily="49" charset="0"/>
              </a:rPr>
              <a:t>DB_CREATE_FILE_DEST</a:t>
            </a:r>
            <a:r>
              <a:rPr lang="en-US" altLang="en-US" dirty="0">
                <a:latin typeface="Arial" charset="0"/>
              </a:rPr>
              <a:t> initialization parameter is set, you can omit the </a:t>
            </a:r>
            <a:r>
              <a:rPr lang="en-US" altLang="en-US" dirty="0">
                <a:latin typeface="Courier New" panose="02070309020205020404" pitchFamily="49" charset="0"/>
                <a:cs typeface="Courier New" panose="02070309020205020404" pitchFamily="49" charset="0"/>
              </a:rPr>
              <a:t>DATAFILE </a:t>
            </a:r>
            <a:r>
              <a:rPr lang="en-US" altLang="en-US" dirty="0">
                <a:latin typeface="Arial" charset="0"/>
              </a:rPr>
              <a:t>clause from the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TABLESPACE</a:t>
            </a:r>
            <a:r>
              <a:rPr lang="en-US" altLang="en-US" dirty="0">
                <a:latin typeface="Arial" charset="0"/>
              </a:rPr>
              <a:t> statement. The data file is created in the location specified by </a:t>
            </a:r>
            <a:r>
              <a:rPr lang="en-US" altLang="en-US" dirty="0">
                <a:latin typeface="Courier New" panose="02070309020205020404" pitchFamily="49" charset="0"/>
                <a:cs typeface="Courier New" panose="02070309020205020404" pitchFamily="49" charset="0"/>
              </a:rPr>
              <a:t>DB_CREATE_FILE_DEST</a:t>
            </a:r>
            <a:r>
              <a:rPr lang="en-US" altLang="en-US" dirty="0">
                <a:latin typeface="Arial" charset="0"/>
              </a:rPr>
              <a:t>.</a:t>
            </a:r>
          </a:p>
          <a:p>
            <a:pPr lvl="1"/>
            <a:r>
              <a:rPr lang="en-US" altLang="en-US" dirty="0">
                <a:latin typeface="Arial" charset="0"/>
              </a:rPr>
              <a:t>In Oracle Database Cloud Service, OMF is enabled by default.</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12 - </a:t>
            </a:r>
            <a:fld id="{821E54FA-8E8D-4497-BC5B-7594402DF9F2}" type="slidenum">
              <a:rPr lang="en-US" smtClean="0"/>
              <a:t>275</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4072006540"/>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12 - </a:t>
            </a:r>
            <a:fld id="{F55E628A-FB8E-4CDC-99A0-DE0BF268D415}" type="slidenum">
              <a:rPr lang="en-US" smtClean="0"/>
              <a:t>276</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Arial" charset="0"/>
              </a:rPr>
              <a:t>Naming Formats</a:t>
            </a:r>
          </a:p>
          <a:p>
            <a:pPr lvl="1" eaLnBrk="1" hangingPunct="1"/>
            <a:r>
              <a:rPr lang="en-US" dirty="0">
                <a:latin typeface="Arial" charset="0"/>
              </a:rPr>
              <a:t>Oracle-managed files have a specific naming format. For example, on Linux- and UNIX-based systems, the following format is used:</a:t>
            </a:r>
          </a:p>
          <a:p>
            <a:pPr lvl="1" eaLnBrk="1" hangingPunct="1"/>
            <a:r>
              <a:rPr lang="en-US" dirty="0">
                <a:latin typeface="Courier New" panose="02070309020205020404" pitchFamily="49" charset="0"/>
                <a:cs typeface="Courier New" panose="02070309020205020404" pitchFamily="49" charset="0"/>
              </a:rPr>
              <a:t>&lt;destination_prefix&gt;/o1_mf_%t_%u_.dbf</a:t>
            </a:r>
          </a:p>
          <a:p>
            <a:pPr lvl="1" eaLnBrk="1" hangingPunct="1"/>
            <a:r>
              <a:rPr lang="en-US" dirty="0">
                <a:latin typeface="Arial" charset="0"/>
              </a:rPr>
              <a:t>Do not rename an Oracle-managed file. The database identifies an Oracle-managed file based on its name. If you rename the file, the database is no longer able to recognize it as an Oracle-managed file and will not manage the file accordingly.</a:t>
            </a:r>
          </a:p>
          <a:p>
            <a:pPr lvl="1" eaLnBrk="1" hangingPunct="1"/>
            <a:r>
              <a:rPr lang="en-US" b="1" dirty="0">
                <a:latin typeface="Arial" charset="0"/>
              </a:rPr>
              <a:t>File Size</a:t>
            </a:r>
          </a:p>
          <a:p>
            <a:pPr lvl="1" eaLnBrk="1" hangingPunct="1"/>
            <a:r>
              <a:rPr lang="en-US" dirty="0">
                <a:latin typeface="Arial" charset="0"/>
              </a:rPr>
              <a:t>By default, Oracle-managed data files, including those for the </a:t>
            </a:r>
            <a:r>
              <a:rPr lang="en-US" dirty="0">
                <a:latin typeface="Courier New" panose="02070309020205020404" pitchFamily="49" charset="0"/>
                <a:cs typeface="Courier New" panose="02070309020205020404" pitchFamily="49" charset="0"/>
              </a:rPr>
              <a:t>SYSTEM</a:t>
            </a:r>
            <a:r>
              <a:rPr lang="en-US" dirty="0">
                <a:latin typeface="Arial" charset="0"/>
              </a:rPr>
              <a:t> and </a:t>
            </a:r>
            <a:r>
              <a:rPr lang="en-US" dirty="0">
                <a:latin typeface="Courier New" panose="02070309020205020404" pitchFamily="49" charset="0"/>
                <a:cs typeface="Courier New" panose="02070309020205020404" pitchFamily="49" charset="0"/>
              </a:rPr>
              <a:t>SYSAUX</a:t>
            </a:r>
            <a:r>
              <a:rPr lang="en-US" dirty="0">
                <a:latin typeface="Arial" charset="0"/>
              </a:rPr>
              <a:t> tablespaces, are 100 MB and auto-extensible.</a:t>
            </a:r>
          </a:p>
          <a:p>
            <a:pPr lvl="1" eaLnBrk="1" hangingPunct="1"/>
            <a:r>
              <a:rPr lang="en-US" b="1" dirty="0">
                <a:latin typeface="Arial" charset="0"/>
              </a:rPr>
              <a:t>Note: </a:t>
            </a:r>
            <a:r>
              <a:rPr lang="en-US" dirty="0">
                <a:latin typeface="Arial" charset="0"/>
              </a:rPr>
              <a:t>By default, Automatic Storage Management (ASM) uses OMF files, but if you specify an alias name for an ASM data file at tablespace creation time or when adding an ASM data file to an existing tablespace, then that file will not be OMF.</a:t>
            </a:r>
          </a:p>
        </p:txBody>
      </p:sp>
    </p:spTree>
    <p:extLst>
      <p:ext uri="{BB962C8B-B14F-4D97-AF65-F5344CB8AC3E}">
        <p14:creationId xmlns:p14="http://schemas.microsoft.com/office/powerpoint/2010/main" val="4154389856"/>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p>
            <a:r>
              <a:rPr lang="en-US" dirty="0"/>
              <a:t>Oracle Database </a:t>
            </a:r>
            <a:r>
              <a:rPr lang="en-US" dirty="0" smtClean="0"/>
              <a:t>19c: </a:t>
            </a:r>
            <a:r>
              <a:rPr lang="en-US" dirty="0"/>
              <a:t>Administration Workshop   12 - </a:t>
            </a:r>
            <a:fld id="{227580A3-AAB8-4D85-94E9-715A6ACFB772}" type="slidenum">
              <a:rPr lang="en-US" smtClean="0"/>
              <a:t>277</a:t>
            </a:fld>
            <a:endParaRPr lang="en-US" dirty="0"/>
          </a:p>
        </p:txBody>
      </p:sp>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lnSpc>
                <a:spcPct val="96000"/>
              </a:lnSpc>
            </a:pPr>
            <a:r>
              <a:rPr lang="en-US" dirty="0">
                <a:latin typeface="Arial" charset="0"/>
              </a:rPr>
              <a:t>You can rename and move an online data file from one kind of storage system to another while the database is open and accessing the file. The first example in the diagram illustrates moving the </a:t>
            </a:r>
            <a:r>
              <a:rPr lang="en-US" dirty="0">
                <a:latin typeface="Courier New" panose="02070309020205020404" pitchFamily="49" charset="0"/>
                <a:cs typeface="Courier New" panose="02070309020205020404" pitchFamily="49" charset="0"/>
              </a:rPr>
              <a:t>HR</a:t>
            </a:r>
            <a:r>
              <a:rPr lang="en-US" dirty="0">
                <a:latin typeface="Arial" charset="0"/>
              </a:rPr>
              <a:t> tablespace (three data files) from file system storage to ASM storage (diskgroup A). The second example illustrates moving the </a:t>
            </a:r>
            <a:r>
              <a:rPr lang="en-US" dirty="0">
                <a:latin typeface="Courier New" panose="02070309020205020404" pitchFamily="49" charset="0"/>
                <a:cs typeface="Courier New" panose="02070309020205020404" pitchFamily="49" charset="0"/>
              </a:rPr>
              <a:t>APP</a:t>
            </a:r>
            <a:r>
              <a:rPr lang="en-US" dirty="0">
                <a:latin typeface="Arial" charset="0"/>
              </a:rPr>
              <a:t> tablespace from ASM storage (diskgroup B) to file system storage (three data files).</a:t>
            </a:r>
          </a:p>
          <a:p>
            <a:pPr lvl="1">
              <a:lnSpc>
                <a:spcPct val="96000"/>
              </a:lnSpc>
            </a:pPr>
            <a:r>
              <a:rPr lang="en-US" dirty="0">
                <a:latin typeface="Arial" charset="0"/>
              </a:rPr>
              <a:t>Queries and DML and DDL operations can be performed while the data file is being moved. For example:</a:t>
            </a:r>
          </a:p>
          <a:p>
            <a:pPr lvl="2">
              <a:lnSpc>
                <a:spcPct val="96000"/>
              </a:lnSpc>
            </a:pPr>
            <a:r>
              <a:rPr lang="en-US" dirty="0">
                <a:latin typeface="Courier New" panose="02070309020205020404" pitchFamily="49" charset="0"/>
                <a:cs typeface="Courier New" panose="02070309020205020404" pitchFamily="49" charset="0"/>
              </a:rPr>
              <a:t>SELECT</a:t>
            </a:r>
            <a:r>
              <a:rPr lang="en-US" dirty="0">
                <a:latin typeface="Arial" charset="0"/>
              </a:rPr>
              <a:t> statements against tables and partitions</a:t>
            </a:r>
          </a:p>
          <a:p>
            <a:pPr lvl="2">
              <a:lnSpc>
                <a:spcPct val="96000"/>
              </a:lnSpc>
            </a:pPr>
            <a:r>
              <a:rPr lang="en-US" dirty="0">
                <a:latin typeface="Arial" charset="0"/>
              </a:rPr>
              <a:t>Creation of tables and indexes</a:t>
            </a:r>
          </a:p>
          <a:p>
            <a:pPr lvl="2">
              <a:lnSpc>
                <a:spcPct val="96000"/>
              </a:lnSpc>
            </a:pPr>
            <a:r>
              <a:rPr lang="en-US" dirty="0">
                <a:latin typeface="Arial" charset="0"/>
              </a:rPr>
              <a:t>Rebuilding of indexes</a:t>
            </a:r>
          </a:p>
          <a:p>
            <a:pPr lvl="1">
              <a:lnSpc>
                <a:spcPct val="96000"/>
              </a:lnSpc>
            </a:pPr>
            <a:r>
              <a:rPr lang="en-US" dirty="0">
                <a:latin typeface="Arial" charset="0"/>
              </a:rPr>
              <a:t>Other notes:</a:t>
            </a:r>
          </a:p>
          <a:p>
            <a:pPr lvl="2">
              <a:lnSpc>
                <a:spcPct val="96000"/>
              </a:lnSpc>
            </a:pPr>
            <a:r>
              <a:rPr lang="en-US" dirty="0">
                <a:latin typeface="Arial" charset="0"/>
              </a:rPr>
              <a:t>If objects are compressed while the data file is moved, the compression remains the same.</a:t>
            </a:r>
          </a:p>
          <a:p>
            <a:pPr lvl="2">
              <a:lnSpc>
                <a:spcPct val="96000"/>
              </a:lnSpc>
            </a:pPr>
            <a:r>
              <a:rPr lang="en-US" dirty="0">
                <a:latin typeface="Arial" charset="0"/>
              </a:rPr>
              <a:t>You do not have to shut down the database or take the data file offline while you move a data file to another location, disk, or storage system.</a:t>
            </a:r>
          </a:p>
          <a:p>
            <a:pPr lvl="2">
              <a:lnSpc>
                <a:spcPct val="96000"/>
              </a:lnSpc>
            </a:pPr>
            <a:r>
              <a:rPr lang="en-US" dirty="0">
                <a:latin typeface="Arial" charset="0"/>
              </a:rPr>
              <a:t>You can omit the </a:t>
            </a:r>
            <a:r>
              <a:rPr lang="en-US" dirty="0">
                <a:latin typeface="Courier New" panose="02070309020205020404" pitchFamily="49" charset="0"/>
                <a:cs typeface="Courier New" panose="02070309020205020404" pitchFamily="49" charset="0"/>
              </a:rPr>
              <a:t>TO</a:t>
            </a:r>
            <a:r>
              <a:rPr lang="en-US" dirty="0">
                <a:latin typeface="Arial" charset="0"/>
              </a:rPr>
              <a:t> clause only when an Oracle-managed file is used. In this case, the </a:t>
            </a:r>
            <a:r>
              <a:rPr lang="en-US" dirty="0">
                <a:latin typeface="Courier New" panose="02070309020205020404" pitchFamily="49" charset="0"/>
                <a:cs typeface="Courier New" panose="02070309020205020404" pitchFamily="49" charset="0"/>
              </a:rPr>
              <a:t>DB_CREATE_FILE_DEST</a:t>
            </a:r>
            <a:r>
              <a:rPr lang="en-US" dirty="0">
                <a:latin typeface="Arial" charset="0"/>
              </a:rPr>
              <a:t> initialization parameter should be set to indicate the new location.</a:t>
            </a:r>
          </a:p>
          <a:p>
            <a:pPr lvl="2">
              <a:lnSpc>
                <a:spcPct val="96000"/>
              </a:lnSpc>
            </a:pPr>
            <a:r>
              <a:rPr lang="en-US" dirty="0">
                <a:latin typeface="Arial" charset="0"/>
              </a:rPr>
              <a:t>If the </a:t>
            </a:r>
            <a:r>
              <a:rPr lang="en-US" dirty="0">
                <a:latin typeface="Courier New" panose="02070309020205020404" pitchFamily="49" charset="0"/>
                <a:cs typeface="Courier New" panose="02070309020205020404" pitchFamily="49" charset="0"/>
              </a:rPr>
              <a:t>REUSE</a:t>
            </a:r>
            <a:r>
              <a:rPr lang="en-US" dirty="0">
                <a:latin typeface="Arial" charset="0"/>
              </a:rPr>
              <a:t> option is specified, the existing file is overwritten.</a:t>
            </a:r>
          </a:p>
          <a:p>
            <a:pPr lvl="2">
              <a:lnSpc>
                <a:spcPct val="96000"/>
              </a:lnSpc>
            </a:pPr>
            <a:r>
              <a:rPr lang="en-US" dirty="0">
                <a:latin typeface="Arial" charset="0"/>
              </a:rPr>
              <a:t>If the </a:t>
            </a:r>
            <a:r>
              <a:rPr lang="en-US" dirty="0">
                <a:latin typeface="Courier New" panose="02070309020205020404" pitchFamily="49" charset="0"/>
                <a:cs typeface="Courier New" panose="02070309020205020404" pitchFamily="49" charset="0"/>
              </a:rPr>
              <a:t>KEEP</a:t>
            </a:r>
            <a:r>
              <a:rPr lang="en-US" dirty="0">
                <a:latin typeface="Arial" charset="0"/>
              </a:rPr>
              <a:t> clause is specified, the old file will be kept after the move operation. The </a:t>
            </a:r>
            <a:r>
              <a:rPr lang="en-US" dirty="0">
                <a:latin typeface="Courier New" panose="02070309020205020404" pitchFamily="49" charset="0"/>
                <a:cs typeface="Courier New" panose="02070309020205020404" pitchFamily="49" charset="0"/>
              </a:rPr>
              <a:t>KEEP</a:t>
            </a:r>
            <a:r>
              <a:rPr lang="en-US" dirty="0">
                <a:latin typeface="Arial" charset="0"/>
              </a:rPr>
              <a:t> clause is not allowed if the source file is an Oracle-managed file.</a:t>
            </a:r>
          </a:p>
          <a:p>
            <a:pPr lvl="2">
              <a:lnSpc>
                <a:spcPct val="96000"/>
              </a:lnSpc>
            </a:pPr>
            <a:r>
              <a:rPr lang="en-US" dirty="0">
                <a:latin typeface="Arial" charset="0"/>
              </a:rPr>
              <a:t>Use the </a:t>
            </a:r>
            <a:r>
              <a:rPr lang="en-US" dirty="0">
                <a:latin typeface="Courier New" panose="02070309020205020404" pitchFamily="49" charset="0"/>
                <a:cs typeface="Courier New" panose="02070309020205020404" pitchFamily="49" charset="0"/>
              </a:rPr>
              <a:t>V$SESSION_LONGOPS</a:t>
            </a:r>
            <a:r>
              <a:rPr lang="en-US" dirty="0">
                <a:latin typeface="Arial" charset="0"/>
              </a:rPr>
              <a:t> view to display ongoing online move operations. Each ongoing operation has one row. The state transition of a successful online move operation is usually </a:t>
            </a:r>
            <a:r>
              <a:rPr lang="en-US" dirty="0">
                <a:latin typeface="Courier New" panose="02070309020205020404" pitchFamily="49" charset="0"/>
                <a:cs typeface="Courier New" panose="02070309020205020404" pitchFamily="49" charset="0"/>
              </a:rPr>
              <a:t>NORMAL</a:t>
            </a:r>
            <a:r>
              <a:rPr lang="en-US" dirty="0">
                <a:latin typeface="Arial" charset="0"/>
              </a:rPr>
              <a:t> to </a:t>
            </a:r>
            <a:r>
              <a:rPr lang="en-US" dirty="0">
                <a:latin typeface="Courier New" panose="02070309020205020404" pitchFamily="49" charset="0"/>
                <a:cs typeface="Courier New" panose="02070309020205020404" pitchFamily="49" charset="0"/>
              </a:rPr>
              <a:t>COPYING</a:t>
            </a:r>
            <a:r>
              <a:rPr lang="en-US" dirty="0">
                <a:latin typeface="Arial" charset="0"/>
              </a:rPr>
              <a:t> to </a:t>
            </a:r>
            <a:r>
              <a:rPr lang="en-US" dirty="0">
                <a:latin typeface="Courier New" panose="02070309020205020404" pitchFamily="49" charset="0"/>
                <a:cs typeface="Courier New" panose="02070309020205020404" pitchFamily="49" charset="0"/>
              </a:rPr>
              <a:t>SUCCESS</a:t>
            </a:r>
            <a:r>
              <a:rPr lang="en-US" dirty="0">
                <a:latin typeface="Arial" charset="0"/>
              </a:rPr>
              <a:t> and finally to </a:t>
            </a:r>
            <a:r>
              <a:rPr lang="en-US" dirty="0">
                <a:latin typeface="Courier New" panose="02070309020205020404" pitchFamily="49" charset="0"/>
                <a:cs typeface="Courier New" panose="02070309020205020404" pitchFamily="49" charset="0"/>
              </a:rPr>
              <a:t>NORMAL</a:t>
            </a:r>
            <a:r>
              <a:rPr lang="en-US" dirty="0">
                <a:latin typeface="Arial" charset="0"/>
              </a:rPr>
              <a:t>.</a:t>
            </a:r>
          </a:p>
        </p:txBody>
      </p:sp>
    </p:spTree>
    <p:extLst>
      <p:ext uri="{BB962C8B-B14F-4D97-AF65-F5344CB8AC3E}">
        <p14:creationId xmlns:p14="http://schemas.microsoft.com/office/powerpoint/2010/main" val="1149806357"/>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You do not have to shut down the database or take the data file offline while you move a data file to another location, disk, or storage system.</a:t>
            </a:r>
          </a:p>
          <a:p>
            <a:pPr lvl="1"/>
            <a:r>
              <a:rPr lang="en-US" altLang="en-US" dirty="0">
                <a:latin typeface="Arial" charset="0"/>
              </a:rPr>
              <a:t>The </a:t>
            </a:r>
            <a:r>
              <a:rPr lang="en-US" altLang="en-US" dirty="0">
                <a:latin typeface="Courier New" panose="02070309020205020404" pitchFamily="49" charset="0"/>
                <a:cs typeface="Courier New" panose="02070309020205020404" pitchFamily="49" charset="0"/>
              </a:rPr>
              <a:t>TO</a:t>
            </a:r>
            <a:r>
              <a:rPr lang="en-US" altLang="en-US" dirty="0">
                <a:latin typeface="Arial" charset="0"/>
              </a:rPr>
              <a:t> clause can be omitted only when an Oracle-managed file is used. In this case, the </a:t>
            </a:r>
            <a:r>
              <a:rPr lang="en-US" altLang="en-US" dirty="0">
                <a:latin typeface="Courier New" panose="02070309020205020404" pitchFamily="49" charset="0"/>
                <a:cs typeface="Courier New" panose="02070309020205020404" pitchFamily="49" charset="0"/>
              </a:rPr>
              <a:t>DB_CREATE_FILE_DEST</a:t>
            </a:r>
            <a:r>
              <a:rPr lang="en-US" altLang="en-US" dirty="0">
                <a:latin typeface="Arial" charset="0"/>
              </a:rPr>
              <a:t> parameter should be set to indicate the new location. </a:t>
            </a:r>
          </a:p>
          <a:p>
            <a:pPr lvl="1"/>
            <a:r>
              <a:rPr lang="en-US" altLang="en-US" dirty="0">
                <a:latin typeface="Arial" charset="0"/>
              </a:rPr>
              <a:t>If the </a:t>
            </a:r>
            <a:r>
              <a:rPr lang="en-US" altLang="en-US" dirty="0">
                <a:latin typeface="Courier New" panose="02070309020205020404" pitchFamily="49" charset="0"/>
                <a:cs typeface="Courier New" panose="02070309020205020404" pitchFamily="49" charset="0"/>
              </a:rPr>
              <a:t>REUSE</a:t>
            </a:r>
            <a:r>
              <a:rPr lang="en-US" altLang="en-US" dirty="0">
                <a:latin typeface="Arial" charset="0"/>
              </a:rPr>
              <a:t> option is specified, the existing file is overwritten. </a:t>
            </a:r>
          </a:p>
          <a:p>
            <a:pPr lvl="1"/>
            <a:r>
              <a:rPr lang="en-US" altLang="en-US" dirty="0">
                <a:latin typeface="Arial" charset="0"/>
              </a:rPr>
              <a:t>If the </a:t>
            </a:r>
            <a:r>
              <a:rPr lang="en-US" altLang="en-US" dirty="0">
                <a:latin typeface="Courier New" panose="02070309020205020404" pitchFamily="49" charset="0"/>
                <a:cs typeface="Courier New" panose="02070309020205020404" pitchFamily="49" charset="0"/>
              </a:rPr>
              <a:t>KEEP</a:t>
            </a:r>
            <a:r>
              <a:rPr lang="en-US" altLang="en-US" dirty="0">
                <a:latin typeface="Arial" charset="0"/>
              </a:rPr>
              <a:t> clause is specified, the old file will be kept after the move operation. The </a:t>
            </a:r>
            <a:r>
              <a:rPr lang="en-US" altLang="en-US" dirty="0">
                <a:latin typeface="Courier New" panose="02070309020205020404" pitchFamily="49" charset="0"/>
                <a:cs typeface="Courier New" panose="02070309020205020404" pitchFamily="49" charset="0"/>
              </a:rPr>
              <a:t>KEEP</a:t>
            </a:r>
            <a:r>
              <a:rPr lang="en-US" altLang="en-US" dirty="0">
                <a:latin typeface="Arial" charset="0"/>
              </a:rPr>
              <a:t> clause is not allowed if the source file is an Oracle-managed file.</a:t>
            </a:r>
          </a:p>
          <a:p>
            <a:pPr lvl="1"/>
            <a:r>
              <a:rPr lang="en-US" altLang="en-US" dirty="0">
                <a:latin typeface="Arial" charset="0"/>
              </a:rPr>
              <a:t>Use the </a:t>
            </a:r>
            <a:r>
              <a:rPr lang="en-US" altLang="en-US" dirty="0">
                <a:latin typeface="Courier New" panose="02070309020205020404" pitchFamily="49" charset="0"/>
                <a:cs typeface="Courier New" panose="02070309020205020404" pitchFamily="49" charset="0"/>
              </a:rPr>
              <a:t>V$SESSION_LONGOPS</a:t>
            </a:r>
            <a:r>
              <a:rPr lang="en-US" altLang="en-US" dirty="0">
                <a:latin typeface="Arial" charset="0"/>
              </a:rPr>
              <a:t> view to display ongoing online move operations. Each ongoing operation has one row. The state transition of a successful online move operation is usually </a:t>
            </a:r>
            <a:r>
              <a:rPr lang="en-US" altLang="en-US" dirty="0">
                <a:latin typeface="Courier New" panose="02070309020205020404" pitchFamily="49" charset="0"/>
                <a:cs typeface="Courier New" panose="02070309020205020404" pitchFamily="49" charset="0"/>
              </a:rPr>
              <a:t>NORMAL</a:t>
            </a:r>
            <a:r>
              <a:rPr lang="en-US" altLang="en-US" dirty="0">
                <a:latin typeface="Arial" charset="0"/>
              </a:rPr>
              <a:t> to </a:t>
            </a:r>
            <a:r>
              <a:rPr lang="en-US" altLang="en-US" dirty="0">
                <a:latin typeface="Courier New" panose="02070309020205020404" pitchFamily="49" charset="0"/>
                <a:cs typeface="Courier New" panose="02070309020205020404" pitchFamily="49" charset="0"/>
              </a:rPr>
              <a:t>COPYING</a:t>
            </a:r>
            <a:r>
              <a:rPr lang="en-US" altLang="en-US" dirty="0">
                <a:latin typeface="Arial" charset="0"/>
              </a:rPr>
              <a:t> to </a:t>
            </a:r>
            <a:r>
              <a:rPr lang="en-US" altLang="en-US" dirty="0">
                <a:latin typeface="Courier New" panose="02070309020205020404" pitchFamily="49" charset="0"/>
                <a:cs typeface="Courier New" panose="02070309020205020404" pitchFamily="49" charset="0"/>
              </a:rPr>
              <a:t>SUCCESS</a:t>
            </a:r>
            <a:r>
              <a:rPr lang="en-US" altLang="en-US" dirty="0">
                <a:latin typeface="Arial" charset="0"/>
              </a:rPr>
              <a:t> and finally to </a:t>
            </a:r>
            <a:r>
              <a:rPr lang="en-US" altLang="en-US" dirty="0">
                <a:latin typeface="Courier New" panose="02070309020205020404" pitchFamily="49" charset="0"/>
                <a:cs typeface="Courier New" panose="02070309020205020404" pitchFamily="49" charset="0"/>
              </a:rPr>
              <a:t>NORMAL</a:t>
            </a:r>
            <a:r>
              <a:rPr lang="en-US" altLang="en-US" dirty="0">
                <a:latin typeface="Arial" charset="0"/>
              </a:rPr>
              <a:t>.</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12 - </a:t>
            </a:r>
            <a:fld id="{B54B1837-2CA7-4DCA-8827-3E84F79AAD14}" type="slidenum">
              <a:rPr lang="en-US" smtClean="0"/>
              <a:t>278</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820331535"/>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All new tablespaces you create in a Database Cloud Service database are encrypted by default. In an Oracle Database 12c database, the tablespaces in the root (</a:t>
            </a:r>
            <a:r>
              <a:rPr lang="en-US" altLang="en-US" dirty="0">
                <a:latin typeface="Courier New" panose="02070309020205020404" pitchFamily="49" charset="0"/>
                <a:cs typeface="Courier New" panose="02070309020205020404" pitchFamily="49" charset="0"/>
              </a:rPr>
              <a:t>CDB$ROOT</a:t>
            </a:r>
            <a:r>
              <a:rPr lang="en-US" altLang="en-US" dirty="0">
                <a:latin typeface="Arial" charset="0"/>
              </a:rPr>
              <a:t>), the seed (</a:t>
            </a:r>
            <a:r>
              <a:rPr lang="en-US" altLang="en-US" dirty="0">
                <a:latin typeface="Courier New" panose="02070309020205020404" pitchFamily="49" charset="0"/>
                <a:cs typeface="Courier New" panose="02070309020205020404" pitchFamily="49" charset="0"/>
              </a:rPr>
              <a:t>PDB$SEED</a:t>
            </a:r>
            <a:r>
              <a:rPr lang="en-US" altLang="en-US" dirty="0">
                <a:latin typeface="Arial" charset="0"/>
              </a:rPr>
              <a:t>), and the PDB that is created when the database is created are not encrypted.</a:t>
            </a:r>
          </a:p>
          <a:p>
            <a:pPr lvl="1"/>
            <a:r>
              <a:rPr lang="en-US" altLang="en-US" dirty="0">
                <a:latin typeface="Arial" charset="0"/>
              </a:rPr>
              <a:t>By default, any new tablespaces you create by using the SQL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TABLESPACE</a:t>
            </a:r>
            <a:r>
              <a:rPr lang="en-US" altLang="en-US" dirty="0">
                <a:latin typeface="Arial" charset="0"/>
              </a:rPr>
              <a:t> command or any tool executing the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TABLESPACE</a:t>
            </a:r>
            <a:r>
              <a:rPr lang="en-US" altLang="en-US" dirty="0">
                <a:latin typeface="Arial" charset="0"/>
              </a:rPr>
              <a:t> command are encrypted with the AES128 encryption algorithm. You do not need to include the </a:t>
            </a:r>
            <a:r>
              <a:rPr lang="en-US" altLang="en-US" dirty="0">
                <a:latin typeface="Courier New" panose="02070309020205020404" pitchFamily="49" charset="0"/>
                <a:cs typeface="Courier New" panose="02070309020205020404" pitchFamily="49" charset="0"/>
              </a:rPr>
              <a:t>USING</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'encrypt_algorithm'</a:t>
            </a:r>
            <a:r>
              <a:rPr lang="en-US" altLang="en-US" dirty="0">
                <a:latin typeface="Arial" charset="0"/>
              </a:rPr>
              <a:t> clause to use the default encryption.</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12 - </a:t>
            </a:r>
            <a:fld id="{67B5F9BC-9BE6-4648-A4BA-CCC6CDFFE834}" type="slidenum">
              <a:rPr lang="en-US" smtClean="0"/>
              <a:t>279</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569351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5"/>
          <p:cNvSpPr>
            <a:spLocks noGrp="1" noRot="1" noChangeAspect="1" noTextEdit="1"/>
          </p:cNvSpPr>
          <p:nvPr>
            <p:ph type="sldImg"/>
          </p:nvPr>
        </p:nvSpPr>
        <p:spPr>
          <a:ln/>
        </p:spPr>
      </p:sp>
      <p:sp>
        <p:nvSpPr>
          <p:cNvPr id="6451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Oracle Database creates and uses memory structures for various purposes. For example, memory stores program code being run, data that is shared among users, and private data areas for each connected user.</a:t>
            </a:r>
          </a:p>
          <a:p>
            <a:pPr lvl="1"/>
            <a:r>
              <a:rPr lang="en-US" altLang="en-US" dirty="0"/>
              <a:t>Two basic memory structures are associated with an instance:</a:t>
            </a:r>
          </a:p>
          <a:p>
            <a:pPr lvl="2"/>
            <a:r>
              <a:rPr lang="en-US" altLang="en-US" b="1" dirty="0"/>
              <a:t>System Global Area (SGA):</a:t>
            </a:r>
            <a:r>
              <a:rPr lang="en-US" altLang="en-US" dirty="0"/>
              <a:t> Group of shared memory structures, known as SGA components, which contains data and control information for one Oracle Database instance. The SGA is shared by all server and background processes. Examples of data stored in the SGA include cached data blocks and shared SQL areas.</a:t>
            </a:r>
          </a:p>
          <a:p>
            <a:pPr lvl="2"/>
            <a:r>
              <a:rPr lang="en-US" altLang="en-US" b="1" dirty="0"/>
              <a:t>Program Global Area (PGA):</a:t>
            </a:r>
            <a:r>
              <a:rPr lang="en-US" altLang="en-US" dirty="0"/>
              <a:t> Memory regions that contain data and control information for a server or background process. A PGA is nonshared memory created by Oracle Database when a server or background process is started. Access to the PGA is exclusive to the server process. Each server process and background process has its own PGA.</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1F2C0157-9858-4ACF-9D49-4E95E20929FC}" type="slidenum">
              <a:rPr lang="en-US" altLang="en-US" smtClean="0"/>
              <a:t>28</a:t>
            </a:fld>
            <a:endParaRPr lang="en-US" altLang="en-US" dirty="0"/>
          </a:p>
        </p:txBody>
      </p:sp>
    </p:spTree>
    <p:extLst>
      <p:ext uri="{BB962C8B-B14F-4D97-AF65-F5344CB8AC3E}">
        <p14:creationId xmlns:p14="http://schemas.microsoft.com/office/powerpoint/2010/main" val="1329108127"/>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Notes Placeholder 2"/>
          <p:cNvSpPr>
            <a:spLocks noGrp="1"/>
          </p:cNvSpPr>
          <p:nvPr>
            <p:ph type="body" idx="1"/>
          </p:nvPr>
        </p:nvSpPr>
        <p:spPr/>
        <p:txBody>
          <a:bodyPr>
            <a:normAutofit/>
          </a:bodyPr>
          <a:lstStyle/>
          <a:p>
            <a:pPr lvl="1"/>
            <a:r>
              <a:rPr lang="en-US" altLang="en-US" dirty="0"/>
              <a:t>The </a:t>
            </a:r>
            <a:r>
              <a:rPr lang="en-US" altLang="en-US" dirty="0">
                <a:latin typeface="Courier New" panose="02070309020205020404" pitchFamily="49" charset="0"/>
                <a:cs typeface="Courier New" panose="02070309020205020404" pitchFamily="49" charset="0"/>
              </a:rPr>
              <a:t>ENCRYPT_NEW_TABLESPACES</a:t>
            </a:r>
            <a:r>
              <a:rPr lang="en-US" altLang="en-US" dirty="0"/>
              <a:t> initialization parameter controls default encryption of new tablespaces. In Database Cloud Service databases, this parameter is set to </a:t>
            </a:r>
            <a:r>
              <a:rPr lang="en-US" altLang="en-US" dirty="0">
                <a:latin typeface="Courier New" panose="02070309020205020404" pitchFamily="49" charset="0"/>
                <a:cs typeface="Courier New" panose="02070309020205020404" pitchFamily="49" charset="0"/>
              </a:rPr>
              <a:t>CLOUD_ONLY</a:t>
            </a:r>
            <a:r>
              <a:rPr lang="en-US" altLang="en-US" dirty="0"/>
              <a:t> and should not be modified.</a:t>
            </a:r>
          </a:p>
        </p:txBody>
      </p:sp>
      <p:sp>
        <p:nvSpPr>
          <p:cNvPr id="8196" name="Footer Placeholder 4"/>
          <p:cNvSpPr>
            <a:spLocks noGrp="1"/>
          </p:cNvSpPr>
          <p:nvPr>
            <p:ph type="ftr" sz="quarter" idx="4"/>
          </p:nvPr>
        </p:nvSpPr>
        <p:spPr/>
        <p:txBody>
          <a:bodyPr/>
          <a:lstStyle/>
          <a:p>
            <a:r>
              <a:rPr lang="en-US" altLang="en-US" dirty="0"/>
              <a:t>Oracle Database </a:t>
            </a:r>
            <a:r>
              <a:rPr lang="en-US" altLang="en-US" dirty="0" smtClean="0"/>
              <a:t>19c: </a:t>
            </a:r>
            <a:r>
              <a:rPr lang="en-US" altLang="en-US" dirty="0"/>
              <a:t>Administration Workshop   12 - </a:t>
            </a:r>
            <a:fld id="{7AD72E05-8671-451D-A7E8-9A816CAD72BB}" type="slidenum">
              <a:rPr lang="en-US" altLang="en-US" smtClean="0"/>
              <a:t>280</a:t>
            </a:fld>
            <a:endParaRPr lang="en-US" alt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2793455645"/>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When the Database Cloud Service instance is created, a local auto-login software keystore is created. The keystore is local to the compute node and is protected by a system-generated password. The auto-login software keystore is automatically opened when accessed.</a:t>
            </a:r>
          </a:p>
          <a:p>
            <a:pPr lvl="1"/>
            <a:r>
              <a:rPr lang="en-US" altLang="en-US" dirty="0">
                <a:latin typeface="Arial" charset="0"/>
              </a:rPr>
              <a:t>You can change (rotate) the master encryption key by using the </a:t>
            </a:r>
            <a:r>
              <a:rPr lang="en-US" altLang="en-US" dirty="0">
                <a:latin typeface="Courier New" panose="02070309020205020404" pitchFamily="49" charset="0"/>
                <a:cs typeface="Courier New" panose="02070309020205020404" pitchFamily="49" charset="0"/>
              </a:rPr>
              <a:t>tde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rotate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masterkey</a:t>
            </a:r>
            <a:r>
              <a:rPr lang="en-US" altLang="en-US" dirty="0">
                <a:latin typeface="Arial" charset="0"/>
              </a:rPr>
              <a:t> subcommand of the </a:t>
            </a:r>
            <a:r>
              <a:rPr lang="en-US" altLang="en-US" dirty="0">
                <a:latin typeface="Courier New" panose="02070309020205020404" pitchFamily="49" charset="0"/>
                <a:cs typeface="Courier New" panose="02070309020205020404" pitchFamily="49" charset="0"/>
              </a:rPr>
              <a:t>dbaascli</a:t>
            </a:r>
            <a:r>
              <a:rPr lang="en-US" altLang="en-US" dirty="0">
                <a:latin typeface="Arial" charset="0"/>
              </a:rPr>
              <a:t> utility. When you execute this subcommand, you are prompted for the keystore password. Enter the password specified when the service instance was created.</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12 - </a:t>
            </a:r>
            <a:fld id="{501D5DAC-096E-4DE3-A315-664098E6E544}" type="slidenum">
              <a:rPr lang="en-US" smtClean="0"/>
              <a:t>281</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280584850"/>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TABLESPACE</a:t>
            </a:r>
            <a:r>
              <a:rPr lang="en-US" altLang="en-US" dirty="0">
                <a:latin typeface="Arial" charset="0"/>
              </a:rPr>
              <a:t> command has an </a:t>
            </a:r>
            <a:r>
              <a:rPr lang="en-US" altLang="en-US" dirty="0">
                <a:latin typeface="Courier New" panose="02070309020205020404" pitchFamily="49" charset="0"/>
                <a:cs typeface="Courier New" panose="02070309020205020404" pitchFamily="49" charset="0"/>
              </a:rPr>
              <a:t>ENCRYPTION</a:t>
            </a:r>
            <a:r>
              <a:rPr lang="en-US" altLang="en-US" dirty="0">
                <a:latin typeface="Arial" charset="0"/>
              </a:rPr>
              <a:t> clause that sets the encryption properties and an </a:t>
            </a:r>
            <a:r>
              <a:rPr lang="en-US" altLang="en-US" dirty="0">
                <a:latin typeface="Courier New" panose="02070309020205020404" pitchFamily="49" charset="0"/>
                <a:cs typeface="Courier New" panose="02070309020205020404" pitchFamily="49" charset="0"/>
              </a:rPr>
              <a:t>ENCRYPT</a:t>
            </a:r>
            <a:r>
              <a:rPr lang="en-US" altLang="en-US" dirty="0">
                <a:latin typeface="Arial" charset="0"/>
              </a:rPr>
              <a:t> storage parameter that causes the encryption to be used. You specify </a:t>
            </a:r>
            <a:r>
              <a:rPr lang="en-US" altLang="en-US" dirty="0">
                <a:latin typeface="Courier New" panose="02070309020205020404" pitchFamily="49" charset="0"/>
                <a:cs typeface="Courier New" panose="02070309020205020404" pitchFamily="49" charset="0"/>
              </a:rPr>
              <a:t>USING</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'encrypt_algorithm'</a:t>
            </a:r>
            <a:r>
              <a:rPr lang="en-US" altLang="en-US" dirty="0">
                <a:latin typeface="Arial" charset="0"/>
              </a:rPr>
              <a:t> to indicate the name of the algorithm to be used. Valid algorithms are 3DES168, AES128, AES192, and AES256. The default is AES128.</a:t>
            </a:r>
          </a:p>
          <a:p>
            <a:pPr lvl="1"/>
            <a:r>
              <a:rPr lang="en-US" altLang="en-US" dirty="0">
                <a:latin typeface="Arial" charset="0"/>
              </a:rPr>
              <a:t>In Oracle Database Cloud Service, tablespaces are encrypted by default by using the AES128 algorithm. Specify the </a:t>
            </a:r>
            <a:r>
              <a:rPr lang="en-US" altLang="en-US" dirty="0">
                <a:latin typeface="Courier New" panose="02070309020205020404" pitchFamily="49" charset="0"/>
                <a:cs typeface="Courier New" panose="02070309020205020404" pitchFamily="49" charset="0"/>
              </a:rPr>
              <a:t>ENCRYPTION</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USING</a:t>
            </a:r>
            <a:r>
              <a:rPr lang="en-US" altLang="en-US" dirty="0">
                <a:latin typeface="Arial" charset="0"/>
              </a:rPr>
              <a:t> clause if you want to use a different algorithm.</a:t>
            </a:r>
          </a:p>
          <a:p>
            <a:pPr lvl="1"/>
            <a:r>
              <a:rPr lang="en-US" altLang="en-US" dirty="0">
                <a:latin typeface="Arial" charset="0"/>
              </a:rPr>
              <a:t>You can view the encryption properties in the </a:t>
            </a:r>
            <a:r>
              <a:rPr lang="en-US" altLang="en-US" dirty="0">
                <a:latin typeface="Courier New" panose="02070309020205020404" pitchFamily="49" charset="0"/>
                <a:cs typeface="Courier New" panose="02070309020205020404" pitchFamily="49" charset="0"/>
              </a:rPr>
              <a:t>V$ENCRYPTED_TABLESPACES</a:t>
            </a:r>
            <a:r>
              <a:rPr lang="en-US" altLang="en-US" dirty="0">
                <a:latin typeface="Arial" charset="0"/>
              </a:rPr>
              <a:t> view.</a:t>
            </a:r>
          </a:p>
          <a:p>
            <a:pPr lvl="1"/>
            <a:r>
              <a:rPr lang="en-US" altLang="en-US" dirty="0">
                <a:latin typeface="Arial" charset="0"/>
              </a:rPr>
              <a:t>Because tablespace encryption is performed at the I/O level, many of the restrictions that apply to TDE column encryption do not apply to tablespace encryption.</a:t>
            </a:r>
          </a:p>
          <a:p>
            <a:pPr lvl="1"/>
            <a:r>
              <a:rPr lang="en-US" altLang="en-US" dirty="0">
                <a:latin typeface="Arial" charset="0"/>
              </a:rPr>
              <a:t>The following restrictions apply to tablespace encryption:</a:t>
            </a:r>
          </a:p>
          <a:p>
            <a:pPr lvl="2"/>
            <a:r>
              <a:rPr lang="en-US" altLang="en-US" dirty="0">
                <a:latin typeface="Arial" charset="0"/>
              </a:rPr>
              <a:t>Temporary and undo tablespaces cannot be encrypted. But when a data buffer containing data from an encrypted tablespace is written to an undo or temporary tablespace, that data block is encrypted.</a:t>
            </a:r>
          </a:p>
          <a:p>
            <a:pPr lvl="2"/>
            <a:r>
              <a:rPr lang="en-US" altLang="en-US" dirty="0">
                <a:latin typeface="Courier New" panose="02070309020205020404" pitchFamily="49" charset="0"/>
                <a:cs typeface="Courier New" panose="02070309020205020404" pitchFamily="49" charset="0"/>
              </a:rPr>
              <a:t>BFILE</a:t>
            </a:r>
            <a:r>
              <a:rPr lang="en-US" altLang="en-US" dirty="0">
                <a:latin typeface="Arial" charset="0"/>
              </a:rPr>
              <a:t> data type and external tables are not encrypted because they are not stored in tablespaces.</a:t>
            </a:r>
          </a:p>
          <a:p>
            <a:pPr lvl="2"/>
            <a:r>
              <a:rPr lang="en-US" altLang="en-US" dirty="0">
                <a:latin typeface="Arial" charset="0"/>
              </a:rPr>
              <a:t>Transportable tablespaces across different endian platforms are not supported.</a:t>
            </a:r>
          </a:p>
          <a:p>
            <a:pPr lvl="2"/>
            <a:r>
              <a:rPr lang="en-US" altLang="en-US" dirty="0">
                <a:latin typeface="Arial" charset="0"/>
              </a:rPr>
              <a:t>The key for encrypted tablespaces cannot be changed. A workaround is to create a tablespace with the desired properties and move all objects to the new tablespace.</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12 - </a:t>
            </a:r>
            <a:fld id="{5F5F9B7C-5119-4A18-A5F8-B8E07B11756F}" type="slidenum">
              <a:rPr lang="en-US" smtClean="0"/>
              <a:t>282</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18060648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12 - </a:t>
            </a:r>
            <a:fld id="{0F1ECE6F-2A25-464E-AD71-C378D806BC82}" type="slidenum">
              <a:rPr lang="en-US" smtClean="0"/>
              <a:t>283</a:t>
            </a:fld>
            <a:endParaRPr lang="en-US" dirty="0"/>
          </a:p>
        </p:txBody>
      </p:sp>
      <p:sp>
        <p:nvSpPr>
          <p:cNvPr id="54276" name="Slide Image Placeholder 11"/>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370518131"/>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a:noFill/>
          <a:ln/>
        </p:spPr>
        <p:txBody>
          <a:bodyPr/>
          <a:lstStyle/>
          <a:p>
            <a:pPr lvl="1"/>
            <a:endParaRPr 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12 - </a:t>
            </a:r>
            <a:fld id="{1B31FF3B-653A-4B9E-9036-6185429350F7}" type="slidenum">
              <a:rPr lang="en-US" smtClean="0"/>
              <a:t>284</a:t>
            </a:fld>
            <a:endParaRPr lang="en-US" dirty="0"/>
          </a:p>
        </p:txBody>
      </p:sp>
      <p:sp>
        <p:nvSpPr>
          <p:cNvPr id="55300"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42570247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704769138"/>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13 - </a:t>
            </a:r>
            <a:fld id="{31567CC8-5D86-40C6-8C69-DD8CC3856B73}" type="slidenum">
              <a:rPr lang="en-US" smtClean="0"/>
              <a:t>286</a:t>
            </a:fld>
            <a:endParaRPr lang="en-US" dirty="0"/>
          </a:p>
        </p:txBody>
      </p:sp>
      <p:sp>
        <p:nvSpPr>
          <p:cNvPr id="40964"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824086140"/>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Space is automatically managed by the Oracle Database server. It generates alerts about potential problems and recommends possible solutions.</a:t>
            </a:r>
          </a:p>
          <a:p>
            <a:pPr lvl="1"/>
            <a:r>
              <a:rPr lang="en-US" altLang="en-US" dirty="0">
                <a:latin typeface="Arial" charset="0"/>
              </a:rPr>
              <a:t>With Oracle Managed Files (OMF), you can specify operations in terms of database objects rather than file names. The Oracle Database server can manage free space within a tablespace with bitmaps. This is known as a “locally managed” tablespace. In addition, free space within segments located in locally managed tablespaces can be managed using bitmaps. This is known as Automatic Segment Space Management. The bitmapped implementation eliminates most space-related tuning of tables, while providing improved performance during peak loads. Additionally, the Oracle Database server provides automatic extension of data files, so the files can grow automatically based on the amount of data in the files.</a:t>
            </a:r>
          </a:p>
          <a:p>
            <a:pPr lvl="1"/>
            <a:r>
              <a:rPr lang="en-US" altLang="en-US" dirty="0">
                <a:latin typeface="Arial" charset="0"/>
              </a:rPr>
              <a:t>When you create a database, proactive space monitoring is enabled by default (this causes no performance impact). The Oracle Database server monitors space utilization during normal space allocation and deallocation operations and alerts you if the free space availability falls below the predefined thresholds (which you can override). Advisors and wizards assist you with space reclamation.</a:t>
            </a:r>
          </a:p>
          <a:p>
            <a:pPr lvl="1"/>
            <a:r>
              <a:rPr lang="en-US" altLang="en-US" dirty="0">
                <a:latin typeface="Arial" charset="0"/>
              </a:rPr>
              <a:t>For capacity planning, the Oracle Database server provides space estimates based on table structure and the number of rows and a growth trend report based on historical space utilization stored in the Automatic Workload Repository (AWR).</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13 - </a:t>
            </a:r>
            <a:fld id="{73147B67-3A10-4FE6-88EC-73197E6602D3}" type="slidenum">
              <a:rPr lang="en-US" smtClean="0"/>
              <a:t>287</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417574122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13 - </a:t>
            </a:r>
            <a:fld id="{46AE3FD0-438E-4EDA-8034-32B54773A2F4}" type="slidenum">
              <a:rPr lang="en-US" altLang="en-US" smtClean="0"/>
              <a:t>288</a:t>
            </a:fld>
            <a:endParaRPr lang="en-US" altLang="en-US" dirty="0"/>
          </a:p>
        </p:txBody>
      </p:sp>
      <p:sp>
        <p:nvSpPr>
          <p:cNvPr id="17411" name="Slide Image Placeholder 6"/>
          <p:cNvSpPr>
            <a:spLocks noGrp="1" noRot="1" noChangeAspect="1" noTextEdit="1"/>
          </p:cNvSpPr>
          <p:nvPr>
            <p:ph type="sldImg"/>
          </p:nvPr>
        </p:nvSpPr>
        <p:spPr>
          <a:ln/>
        </p:spPr>
      </p:sp>
      <p:sp>
        <p:nvSpPr>
          <p:cNvPr id="17412" name="Notes Placeholder 7"/>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Space management involves the management of free space at the block level. With Automatic Segment Space Management, each block is divided into four sections, named FS1 (between 0 and 25% of free space), FS2 (25% to 50% free), FS3 (50% to 75% free), and FS4 (75% to 100% free).</a:t>
            </a:r>
          </a:p>
          <a:p>
            <a:pPr lvl="1"/>
            <a:r>
              <a:rPr lang="en-US" altLang="en-US" dirty="0"/>
              <a:t>Depending on the level of free space in the block, its status is automatically updated. That way, depending on the length of an inserted row, you can tell whether a particular block can be used to satisfy an insert operation. Note that a “full” status means that a block is no longer available for inserts.</a:t>
            </a:r>
          </a:p>
          <a:p>
            <a:pPr lvl="1"/>
            <a:r>
              <a:rPr lang="en-US" altLang="en-US" dirty="0"/>
              <a:t>In the example in the slide, the block on the left is an FS3 block because it has between 50% and 75% free space. After some insert and update statements, </a:t>
            </a:r>
            <a:r>
              <a:rPr lang="en-US" altLang="en-US" dirty="0">
                <a:latin typeface="Courier New" panose="02070309020205020404" pitchFamily="49" charset="0"/>
                <a:cs typeface="Courier New" panose="02070309020205020404" pitchFamily="49" charset="0"/>
              </a:rPr>
              <a:t>PCTFREE</a:t>
            </a:r>
            <a:r>
              <a:rPr lang="en-US" altLang="en-US" dirty="0"/>
              <a:t> is reached (the dashed line), and it is no longer possible to insert new rows in that block. The block is now considered as a “full” or FS1 block. The block is considered for insertion again as soon as its free space level drops below the next section. In the preceding case, it gets FS2 status as soon as the free space is more than 25%.</a:t>
            </a:r>
          </a:p>
          <a:p>
            <a:pPr lvl="1"/>
            <a:r>
              <a:rPr lang="en-US" altLang="en-US" b="1" dirty="0"/>
              <a:t>Note: </a:t>
            </a:r>
            <a:r>
              <a:rPr lang="en-US" altLang="en-US" dirty="0"/>
              <a:t>Large object (</a:t>
            </a:r>
            <a:r>
              <a:rPr lang="en-US" altLang="en-US" dirty="0">
                <a:latin typeface="Courier New" panose="02070309020205020404" pitchFamily="49" charset="0"/>
                <a:cs typeface="Courier New" panose="02070309020205020404" pitchFamily="49" charset="0"/>
              </a:rPr>
              <a:t>LOB</a:t>
            </a:r>
            <a:r>
              <a:rPr lang="en-US" altLang="en-US" dirty="0"/>
              <a:t>) data types (</a:t>
            </a:r>
            <a:r>
              <a:rPr lang="en-US" altLang="en-US" dirty="0">
                <a:latin typeface="Courier New" panose="02070309020205020404" pitchFamily="49" charset="0"/>
                <a:cs typeface="Courier New" panose="02070309020205020404" pitchFamily="49" charset="0"/>
              </a:rPr>
              <a:t>BLOB</a:t>
            </a:r>
            <a:r>
              <a:rPr lang="en-US" altLang="en-US" dirty="0"/>
              <a:t>, </a:t>
            </a:r>
            <a:r>
              <a:rPr lang="en-US" altLang="en-US" dirty="0">
                <a:latin typeface="Courier New" panose="02070309020205020404" pitchFamily="49" charset="0"/>
                <a:cs typeface="Courier New" panose="02070309020205020404" pitchFamily="49" charset="0"/>
              </a:rPr>
              <a:t>CLOB</a:t>
            </a:r>
            <a:r>
              <a:rPr lang="en-US" altLang="en-US" dirty="0"/>
              <a:t>, </a:t>
            </a:r>
            <a:r>
              <a:rPr lang="en-US" altLang="en-US" dirty="0">
                <a:latin typeface="Courier New" panose="02070309020205020404" pitchFamily="49" charset="0"/>
                <a:cs typeface="Courier New" panose="02070309020205020404" pitchFamily="49" charset="0"/>
              </a:rPr>
              <a:t>NCLOB</a:t>
            </a:r>
            <a:r>
              <a:rPr lang="en-US" altLang="en-US" dirty="0"/>
              <a:t>, and </a:t>
            </a:r>
            <a:r>
              <a:rPr lang="en-US" altLang="en-US" dirty="0">
                <a:latin typeface="Courier New" panose="02070309020205020404" pitchFamily="49" charset="0"/>
                <a:cs typeface="Courier New" panose="02070309020205020404" pitchFamily="49" charset="0"/>
              </a:rPr>
              <a:t>BFILE</a:t>
            </a:r>
            <a:r>
              <a:rPr lang="en-US" altLang="en-US" dirty="0"/>
              <a:t>) do not use the </a:t>
            </a:r>
            <a:r>
              <a:rPr lang="en-US" altLang="en-US" dirty="0">
                <a:latin typeface="Courier New" panose="02070309020205020404" pitchFamily="49" charset="0"/>
                <a:cs typeface="Courier New" panose="02070309020205020404" pitchFamily="49" charset="0"/>
              </a:rPr>
              <a:t>PCTFREE</a:t>
            </a:r>
            <a:r>
              <a:rPr lang="en-US" altLang="en-US" dirty="0"/>
              <a:t> storage parameter. Uncompressed and OLTP-compressed blocks have a default </a:t>
            </a:r>
            <a:r>
              <a:rPr lang="en-US" altLang="en-US" dirty="0">
                <a:latin typeface="Courier New" panose="02070309020205020404" pitchFamily="49" charset="0"/>
                <a:cs typeface="Courier New" panose="02070309020205020404" pitchFamily="49" charset="0"/>
              </a:rPr>
              <a:t>PCTFREE</a:t>
            </a:r>
            <a:r>
              <a:rPr lang="en-US" altLang="en-US" dirty="0"/>
              <a:t> value of 10; basic compressed blocks have a default </a:t>
            </a:r>
            <a:r>
              <a:rPr lang="en-US" altLang="en-US" dirty="0">
                <a:latin typeface="Courier New" panose="02070309020205020404" pitchFamily="49" charset="0"/>
                <a:cs typeface="Courier New" panose="02070309020205020404" pitchFamily="49" charset="0"/>
              </a:rPr>
              <a:t>PCTFREE</a:t>
            </a:r>
            <a:r>
              <a:rPr lang="en-US" altLang="en-US" dirty="0"/>
              <a:t> value of 0.</a:t>
            </a:r>
          </a:p>
          <a:p>
            <a:pPr lvl="1"/>
            <a:endParaRPr lang="en-US" altLang="en-US" dirty="0"/>
          </a:p>
        </p:txBody>
      </p:sp>
    </p:spTree>
    <p:extLst>
      <p:ext uri="{BB962C8B-B14F-4D97-AF65-F5344CB8AC3E}">
        <p14:creationId xmlns:p14="http://schemas.microsoft.com/office/powerpoint/2010/main" val="2262318832"/>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In two circumstances, the data for a row in a table may be too large to fit into a single data block. In the first case, the row is too large to fit into one data block when it is first inserted. In this case, the Oracle Database server stores the data for the row in a chain of data blocks (one or more) reserved for that segment. Row chaining most often occurs with large rows, such as rows that contain a column of data type </a:t>
            </a:r>
            <a:r>
              <a:rPr lang="en-US" altLang="en-US" dirty="0">
                <a:latin typeface="Courier New" panose="02070309020205020404" pitchFamily="49" charset="0"/>
                <a:cs typeface="Courier New" panose="02070309020205020404" pitchFamily="49" charset="0"/>
              </a:rPr>
              <a:t>LONG</a:t>
            </a:r>
            <a:r>
              <a:rPr lang="en-US" altLang="en-US" dirty="0"/>
              <a:t> or </a:t>
            </a:r>
            <a:r>
              <a:rPr lang="en-US" altLang="en-US" dirty="0">
                <a:latin typeface="Courier New" panose="02070309020205020404" pitchFamily="49" charset="0"/>
                <a:cs typeface="Courier New" panose="02070309020205020404" pitchFamily="49" charset="0"/>
              </a:rPr>
              <a:t>LONG</a:t>
            </a:r>
            <a:r>
              <a:rPr lang="en-US" altLang="en-US" dirty="0"/>
              <a:t> </a:t>
            </a:r>
            <a:r>
              <a:rPr lang="en-US" altLang="en-US" dirty="0">
                <a:latin typeface="Courier New" panose="02070309020205020404" pitchFamily="49" charset="0"/>
                <a:cs typeface="Courier New" panose="02070309020205020404" pitchFamily="49" charset="0"/>
              </a:rPr>
              <a:t>RAW</a:t>
            </a:r>
            <a:r>
              <a:rPr lang="en-US" altLang="en-US" dirty="0"/>
              <a:t>. Row chaining in these cases is unavoidable.</a:t>
            </a:r>
          </a:p>
          <a:p>
            <a:pPr lvl="1"/>
            <a:r>
              <a:rPr lang="en-US" altLang="en-US" dirty="0"/>
              <a:t>However, in the second case, a row that originally fit into one data block is updated so that the overall row length increases, and the block’s free space is already completely filled. In this case, the Oracle Database server migrates the data for the entire row to a new data block, assuming that the entire row can fit in a new block. The database preserves the original row piece of a migrated row to point to the new block containing the migrated row. The </a:t>
            </a:r>
            <a:r>
              <a:rPr lang="en-US" altLang="en-US" dirty="0">
                <a:latin typeface="Courier New" panose="02070309020205020404" pitchFamily="49" charset="0"/>
                <a:cs typeface="Courier New" panose="02070309020205020404" pitchFamily="49" charset="0"/>
              </a:rPr>
              <a:t>ROWID</a:t>
            </a:r>
            <a:r>
              <a:rPr lang="en-US" altLang="en-US" dirty="0"/>
              <a:t> of a migrated row does not change.</a:t>
            </a:r>
          </a:p>
          <a:p>
            <a:pPr lvl="1"/>
            <a:r>
              <a:rPr lang="en-US" altLang="en-US" dirty="0"/>
              <a:t>When a row is chained or migrated, input/output (I/O) performance associated with this row decreases because the Oracle Database server must scan more than one data block to retrieve the information for the row.</a:t>
            </a:r>
          </a:p>
          <a:p>
            <a:pPr lvl="1"/>
            <a:r>
              <a:rPr lang="en-US" altLang="en-US" dirty="0"/>
              <a:t>Segment Advisor finds the segments containing migrated rows that result from an </a:t>
            </a:r>
            <a:r>
              <a:rPr lang="en-US" altLang="en-US" dirty="0">
                <a:latin typeface="Courier New" panose="02070309020205020404" pitchFamily="49" charset="0"/>
                <a:cs typeface="Courier New" panose="02070309020205020404" pitchFamily="49" charset="0"/>
              </a:rPr>
              <a:t>UPDATE</a:t>
            </a:r>
            <a:r>
              <a:rPr lang="en-US" altLang="en-US" dirty="0"/>
              <a:t>.</a:t>
            </a:r>
          </a:p>
          <a:p>
            <a:pPr lvl="1"/>
            <a:r>
              <a:rPr lang="en-US" altLang="en-US" dirty="0"/>
              <a:t>The Oracle Database server automatically and transparently coalesces the free space of a data block when:</a:t>
            </a:r>
          </a:p>
          <a:p>
            <a:pPr lvl="2"/>
            <a:r>
              <a:rPr lang="en-US" altLang="en-US" dirty="0"/>
              <a:t>An </a:t>
            </a:r>
            <a:r>
              <a:rPr lang="en-US" altLang="en-US" dirty="0">
                <a:latin typeface="Courier New" panose="02070309020205020404" pitchFamily="49" charset="0"/>
                <a:cs typeface="Courier New" panose="02070309020205020404" pitchFamily="49" charset="0"/>
              </a:rPr>
              <a:t>INSERT</a:t>
            </a:r>
            <a:r>
              <a:rPr lang="en-US" altLang="en-US" dirty="0"/>
              <a:t> or </a:t>
            </a:r>
            <a:r>
              <a:rPr lang="en-US" altLang="en-US" dirty="0">
                <a:latin typeface="Courier New" panose="02070309020205020404" pitchFamily="49" charset="0"/>
                <a:cs typeface="Courier New" panose="02070309020205020404" pitchFamily="49" charset="0"/>
              </a:rPr>
              <a:t>UPDATE</a:t>
            </a:r>
            <a:r>
              <a:rPr lang="en-US" altLang="en-US" dirty="0"/>
              <a:t> statement attempts to use a block with sufficient free space for a new row piece</a:t>
            </a:r>
          </a:p>
          <a:p>
            <a:pPr lvl="2"/>
            <a:r>
              <a:rPr lang="en-US" altLang="en-US" dirty="0"/>
              <a:t>The free space is fragmented so that the row piece cannot be inserted in a contiguous section of the block</a:t>
            </a:r>
          </a:p>
          <a:p>
            <a:pPr lvl="1"/>
            <a:r>
              <a:rPr lang="en-US" altLang="en-US" dirty="0"/>
              <a:t>After coalescing, the amount of free space is identical to the amount before the operation, but the space is now contiguous.</a:t>
            </a:r>
          </a:p>
        </p:txBody>
      </p:sp>
      <p:sp>
        <p:nvSpPr>
          <p:cNvPr id="18435" name="Slide Image Placeholder 6"/>
          <p:cNvSpPr>
            <a:spLocks noGrp="1" noRot="1" noChangeAspect="1" noTextEdit="1"/>
          </p:cNvSpPr>
          <p:nvPr>
            <p:ph type="sldImg"/>
          </p:nvPr>
        </p:nvSpPr>
        <p:spPr>
          <a:ln/>
        </p:spPr>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13 - </a:t>
            </a:r>
            <a:fld id="{E37E242F-CB0E-4F50-BD1B-9D0D8C064136}" type="slidenum">
              <a:rPr lang="en-US" altLang="en-US" smtClean="0"/>
              <a:t>289</a:t>
            </a:fld>
            <a:endParaRPr lang="en-US" altLang="en-US" dirty="0"/>
          </a:p>
        </p:txBody>
      </p:sp>
    </p:spTree>
    <p:extLst>
      <p:ext uri="{BB962C8B-B14F-4D97-AF65-F5344CB8AC3E}">
        <p14:creationId xmlns:p14="http://schemas.microsoft.com/office/powerpoint/2010/main" val="1314131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2 - </a:t>
            </a:r>
            <a:fld id="{2D35086C-32E1-4856-B600-968432B6245C}" type="slidenum">
              <a:rPr lang="en-US" altLang="en-US" smtClean="0"/>
              <a:t>29</a:t>
            </a:fld>
            <a:endParaRPr lang="en-US" altLang="en-US" dirty="0"/>
          </a:p>
        </p:txBody>
      </p:sp>
      <p:sp>
        <p:nvSpPr>
          <p:cNvPr id="4" name="Notes Placeholder 3"/>
          <p:cNvSpPr>
            <a:spLocks noGrp="1"/>
          </p:cNvSpPr>
          <p:nvPr>
            <p:ph type="body" idx="1"/>
          </p:nvPr>
        </p:nvSpPr>
        <p:spPr>
          <a:xfrm>
            <a:off x="296196" y="414337"/>
            <a:ext cx="6479284" cy="8302113"/>
          </a:xfrm>
        </p:spPr>
        <p:txBody>
          <a:bodyPr/>
          <a:lstStyle/>
          <a:p>
            <a:pPr lvl="1"/>
            <a:r>
              <a:rPr lang="en-US" altLang="en-US" dirty="0"/>
              <a:t>The SGA is the memory area that contains data and control information for the instance. The SGA includes the following data structures:</a:t>
            </a:r>
          </a:p>
          <a:p>
            <a:pPr lvl="2"/>
            <a:r>
              <a:rPr lang="en-US" altLang="en-US" b="1" dirty="0"/>
              <a:t>Shared pool:</a:t>
            </a:r>
            <a:r>
              <a:rPr lang="en-US" altLang="en-US" dirty="0"/>
              <a:t> Caches various constructs that can be shared among users</a:t>
            </a:r>
          </a:p>
          <a:p>
            <a:pPr lvl="2"/>
            <a:r>
              <a:rPr lang="en-US" altLang="en-US" b="1" dirty="0"/>
              <a:t>Database buffer cache:</a:t>
            </a:r>
            <a:r>
              <a:rPr lang="en-US" altLang="en-US" dirty="0"/>
              <a:t> Caches blocks of data retrieved from the database </a:t>
            </a:r>
          </a:p>
          <a:p>
            <a:pPr lvl="2"/>
            <a:r>
              <a:rPr lang="en-US" altLang="en-US" b="1" dirty="0"/>
              <a:t>Redo log buffer:</a:t>
            </a:r>
            <a:r>
              <a:rPr lang="en-US" altLang="en-US" dirty="0"/>
              <a:t> Caches redo information (used for instance recovery) until it can be written to the physical redo log files stored on the disk</a:t>
            </a:r>
          </a:p>
          <a:p>
            <a:pPr lvl="2"/>
            <a:r>
              <a:rPr lang="en-US" altLang="en-US" b="1" dirty="0"/>
              <a:t>Large pool:</a:t>
            </a:r>
            <a:r>
              <a:rPr lang="en-US" altLang="en-US" dirty="0"/>
              <a:t> Optional area that provides large memory allocations for certain large processes, such as Oracle backup and recovery operations, and I/O server processes</a:t>
            </a:r>
          </a:p>
          <a:p>
            <a:pPr lvl="2"/>
            <a:r>
              <a:rPr lang="en-US" altLang="en-US" b="1" dirty="0"/>
              <a:t>Java pool:</a:t>
            </a:r>
            <a:r>
              <a:rPr lang="en-US" altLang="en-US" dirty="0"/>
              <a:t> Used for all session-specific Java code and data in Java Virtual Machine (JVM)</a:t>
            </a:r>
          </a:p>
          <a:p>
            <a:pPr lvl="2"/>
            <a:r>
              <a:rPr lang="en-US" altLang="en-US" b="1" dirty="0"/>
              <a:t>Streams pool:</a:t>
            </a:r>
            <a:r>
              <a:rPr lang="en-US" altLang="en-US" dirty="0"/>
              <a:t> Used by Oracle Streams to store information required by capture and apply</a:t>
            </a:r>
          </a:p>
          <a:p>
            <a:pPr lvl="2"/>
            <a:r>
              <a:rPr lang="en-US" altLang="en-US" b="1" dirty="0"/>
              <a:t>Fixed SGA: </a:t>
            </a:r>
            <a:r>
              <a:rPr lang="en-US" altLang="en-US" dirty="0"/>
              <a:t>An internal housekeeping area containing general information about the state of the database and the instance, and information communicated between processes</a:t>
            </a:r>
          </a:p>
          <a:p>
            <a:pPr lvl="1"/>
            <a:r>
              <a:rPr lang="en-US" altLang="en-US" dirty="0"/>
              <a:t>When you start the instance, the amount of memory allocated for the SGA is displayed.</a:t>
            </a:r>
          </a:p>
          <a:p>
            <a:pPr lvl="1"/>
            <a:r>
              <a:rPr lang="en-US" altLang="en-US" dirty="0"/>
              <a:t>A Program Global Area (PGA) is a memory region that contains data and control information for each server process. An Oracle server process services a client’s requests. Each server process has its own private PGA that is allocated when the server process is started. Access to the PGA is exclusive to that server process, and the PGA is read and written only by the Oracle code acting on its behalf. The PGA is divided into two major areas: stack space and the user global area (UGA).</a:t>
            </a:r>
          </a:p>
          <a:p>
            <a:pPr lvl="1"/>
            <a:r>
              <a:rPr lang="en-US" altLang="en-US" dirty="0"/>
              <a:t>With the dynamic SGA infrastructure, the sizes of the database buffer cache, the shared pool, the large pool, the Java pool, and the Streams pool can change without shutting down the instance. </a:t>
            </a:r>
          </a:p>
          <a:p>
            <a:pPr lvl="1"/>
            <a:r>
              <a:rPr lang="en-US" altLang="en-US" dirty="0"/>
              <a:t>The Oracle Database server uses initialization parameters to create and manage memory structures. The simplest way to manage memory is to allow the database to automatically manage and tune it for you. To do so (on most platforms), you only have to set a target memory size initialization parameter (</a:t>
            </a:r>
            <a:r>
              <a:rPr lang="en-US" altLang="en-US" dirty="0">
                <a:latin typeface="Courier New" panose="02070309020205020404" pitchFamily="49" charset="0"/>
              </a:rPr>
              <a:t>MEMORY_TARGET</a:t>
            </a:r>
            <a:r>
              <a:rPr lang="en-US" altLang="en-US" dirty="0"/>
              <a:t>) and a maximum memory size initialization parameter (</a:t>
            </a:r>
            <a:r>
              <a:rPr lang="en-US" altLang="en-US" dirty="0">
                <a:latin typeface="Courier New" panose="02070309020205020404" pitchFamily="49" charset="0"/>
              </a:rPr>
              <a:t>MEMORY_MAX_TARGET</a:t>
            </a:r>
            <a:r>
              <a:rPr lang="en-US" altLang="en-US" dirty="0"/>
              <a:t>).</a:t>
            </a:r>
          </a:p>
        </p:txBody>
      </p:sp>
    </p:spTree>
    <p:extLst>
      <p:ext uri="{BB962C8B-B14F-4D97-AF65-F5344CB8AC3E}">
        <p14:creationId xmlns:p14="http://schemas.microsoft.com/office/powerpoint/2010/main" val="1143515745"/>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Free space can be managed automatically inside database segments. The in-segment free or used space is tracked with bitmaps. To take advantage of this feature, specify Automatic Segment Space Management when you create a locally managed tablespace. Your specification then applies to all segments subsequently created in this tablespace.</a:t>
            </a:r>
          </a:p>
          <a:p>
            <a:pPr lvl="1"/>
            <a:r>
              <a:rPr lang="en-US" altLang="en-US" dirty="0"/>
              <a:t>Automatic space management segments have a set of bitmap blocks (BMBs) describing the space utilization of the data blocks in that segment. BMBs are organized in a tree hierarchy. The root level of the hierarchy, which contains references to all intermediate BMBs, is stored in the segment header. The leaves of this hierarchy represent the space information for a set of contiguous data blocks that belong to the segment. The maximum number of levels inside this hierarchy is three.</a:t>
            </a:r>
          </a:p>
          <a:p>
            <a:pPr lvl="1"/>
            <a:r>
              <a:rPr lang="en-US" altLang="en-US" dirty="0"/>
              <a:t>Benefits of using automatic space management include:</a:t>
            </a:r>
          </a:p>
          <a:p>
            <a:pPr lvl="2"/>
            <a:r>
              <a:rPr lang="en-US" altLang="en-US" dirty="0"/>
              <a:t>Better space utilization, especially for objects with highly varying row sizes</a:t>
            </a:r>
          </a:p>
          <a:p>
            <a:pPr lvl="2"/>
            <a:r>
              <a:rPr lang="en-US" altLang="en-US" dirty="0"/>
              <a:t>Better runtime adjustment to variations in concurrent access</a:t>
            </a:r>
          </a:p>
          <a:p>
            <a:pPr lvl="2"/>
            <a:r>
              <a:rPr lang="en-US" altLang="en-US" dirty="0"/>
              <a:t>Better multi-instance behavior in terms of performance or space utilization</a:t>
            </a:r>
          </a:p>
          <a:p>
            <a:pPr lvl="1"/>
            <a:endParaRPr lang="en-US" altLang="en-US" dirty="0"/>
          </a:p>
        </p:txBody>
      </p:sp>
      <p:sp>
        <p:nvSpPr>
          <p:cNvPr id="19459" name="Slide Image Placeholder 6"/>
          <p:cNvSpPr>
            <a:spLocks noGrp="1" noRot="1" noChangeAspect="1" noTextEdit="1"/>
          </p:cNvSpPr>
          <p:nvPr>
            <p:ph type="sldImg"/>
          </p:nvPr>
        </p:nvSpPr>
        <p:spPr>
          <a:ln/>
        </p:spPr>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13 - </a:t>
            </a:r>
            <a:fld id="{A6E58207-AAD7-4135-BCBD-846A9CEB7BE1}" type="slidenum">
              <a:rPr lang="en-US" altLang="en-US" smtClean="0"/>
              <a:t>290</a:t>
            </a:fld>
            <a:endParaRPr lang="en-US" altLang="en-US" dirty="0"/>
          </a:p>
        </p:txBody>
      </p:sp>
    </p:spTree>
    <p:extLst>
      <p:ext uri="{BB962C8B-B14F-4D97-AF65-F5344CB8AC3E}">
        <p14:creationId xmlns:p14="http://schemas.microsoft.com/office/powerpoint/2010/main" val="335290741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Table and cluster segments: </a:t>
            </a:r>
            <a:r>
              <a:rPr lang="en-US" altLang="en-US" dirty="0">
                <a:latin typeface="Arial" charset="0"/>
              </a:rPr>
              <a:t>Each nonclustered table has a data segment. All table data is stored in the extents of the table segment. For a partitioned table, each partition has a data segment. Each cluster has a data segment. The data of every table in the cluster is stored in the cluster’s data segment.</a:t>
            </a:r>
          </a:p>
          <a:p>
            <a:pPr lvl="1"/>
            <a:r>
              <a:rPr lang="en-US" altLang="en-US" b="1" dirty="0">
                <a:latin typeface="Arial" charset="0"/>
              </a:rPr>
              <a:t>Index segment: </a:t>
            </a:r>
            <a:r>
              <a:rPr lang="en-US" altLang="en-US" dirty="0">
                <a:latin typeface="Arial" charset="0"/>
              </a:rPr>
              <a:t>Each index has an index segment that stores all its data. For a partitioned index, each partition has an index segment.</a:t>
            </a:r>
          </a:p>
          <a:p>
            <a:pPr lvl="1"/>
            <a:r>
              <a:rPr lang="en-US" altLang="en-US" b="1" dirty="0">
                <a:latin typeface="Arial" charset="0"/>
              </a:rPr>
              <a:t>Undo segment: </a:t>
            </a:r>
            <a:r>
              <a:rPr lang="en-US" altLang="en-US" dirty="0">
                <a:latin typeface="Arial" charset="0"/>
              </a:rPr>
              <a:t>Oracle Database maintains information to reverse changes made to the database. This information consists of records of the actions of transactions, collectively known as undo. Undo is stored in undo segments in an undo tablespace.</a:t>
            </a:r>
          </a:p>
          <a:p>
            <a:pPr lvl="1"/>
            <a:r>
              <a:rPr lang="en-US" altLang="en-US" b="1" dirty="0">
                <a:latin typeface="Arial" charset="0"/>
              </a:rPr>
              <a:t>Temporary segment: </a:t>
            </a:r>
            <a:r>
              <a:rPr lang="en-US" altLang="en-US" dirty="0">
                <a:latin typeface="Arial" charset="0"/>
              </a:rPr>
              <a:t>A temporary segment is created by the Oracle Database server when a SQL statement needs a temporary database area to complete execution. When the statement finishes execution, the extents in the temporary segment are returned to the system for future use.</a:t>
            </a:r>
          </a:p>
          <a:p>
            <a:pPr lvl="1"/>
            <a:r>
              <a:rPr lang="en-US" altLang="en-US" dirty="0">
                <a:latin typeface="Arial" charset="0"/>
              </a:rPr>
              <a:t>The Oracle Database server dynamically allocates space when the existing extents of a segment become full. Because extents are allocated as needed, the extents of a segment may or may not be contiguous on disk.</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13 - </a:t>
            </a:r>
            <a:fld id="{7F9E39F4-C7C0-4638-9BE7-BDED790D9AA7}" type="slidenum">
              <a:rPr lang="en-US" smtClean="0"/>
              <a:t>291</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515343243"/>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With locally managed tablespaces, the Oracle Database server looks for free space to allocate to a new extent by first determining a candidate data file in the tablespace and then searching the data file’s bitmap for the required number of adjacent free blocks. If that data file does not have enough adjacent free space, then the Oracle Database server looks in another data file.</a:t>
            </a:r>
          </a:p>
          <a:p>
            <a:pPr lvl="1"/>
            <a:r>
              <a:rPr lang="en-US" altLang="en-US" dirty="0">
                <a:latin typeface="Arial" charset="0"/>
              </a:rPr>
              <a:t>Two clauses affect the sizing of extents:</a:t>
            </a:r>
          </a:p>
          <a:p>
            <a:pPr lvl="2"/>
            <a:r>
              <a:rPr lang="en-US" altLang="en-US" dirty="0">
                <a:latin typeface="Arial" charset="0"/>
              </a:rPr>
              <a:t>With the </a:t>
            </a:r>
            <a:r>
              <a:rPr lang="en-US" altLang="en-US" dirty="0">
                <a:latin typeface="Courier New" panose="02070309020205020404" pitchFamily="49" charset="0"/>
                <a:cs typeface="Courier New" panose="02070309020205020404" pitchFamily="49" charset="0"/>
              </a:rPr>
              <a:t>UNIFORM</a:t>
            </a:r>
            <a:r>
              <a:rPr lang="en-US" altLang="en-US" dirty="0">
                <a:latin typeface="Arial" charset="0"/>
              </a:rPr>
              <a:t> clause, the database creates all extents of a uniform size that you specified (or a default size) for any objects created in the tablespace.</a:t>
            </a:r>
          </a:p>
          <a:p>
            <a:pPr lvl="2"/>
            <a:r>
              <a:rPr lang="en-US" altLang="en-US" dirty="0">
                <a:latin typeface="Arial" charset="0"/>
              </a:rPr>
              <a:t>With the </a:t>
            </a:r>
            <a:r>
              <a:rPr lang="en-US" altLang="en-US" dirty="0">
                <a:latin typeface="Courier New" panose="02070309020205020404" pitchFamily="49" charset="0"/>
                <a:cs typeface="Courier New" panose="02070309020205020404" pitchFamily="49" charset="0"/>
              </a:rPr>
              <a:t>AUTOALLOCATE</a:t>
            </a:r>
            <a:r>
              <a:rPr lang="en-US" altLang="en-US" dirty="0">
                <a:latin typeface="Arial" charset="0"/>
              </a:rPr>
              <a:t> clause, the database determines the extent-sizing policy for the tablespace.</a:t>
            </a:r>
          </a:p>
          <a:p>
            <a:pPr lvl="1"/>
            <a:r>
              <a:rPr lang="en-US" altLang="en-US" dirty="0">
                <a:latin typeface="Arial" charset="0"/>
              </a:rPr>
              <a:t>The Oracle Database server provides a Segment Advisor that helps you determine whether an object has space available for reclamation on the basis of the level of space fragmentation within the object.</a:t>
            </a:r>
          </a:p>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13 - </a:t>
            </a:r>
            <a:fld id="{587A7144-A0D8-4E90-BEFD-E2917423E11F}" type="slidenum">
              <a:rPr lang="en-US" smtClean="0"/>
              <a:t>292</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307112829"/>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When you create a nonpartitioned heap table, table segment creation is deferred to the first row insert. This functionality is enabled by default with the </a:t>
            </a:r>
            <a:r>
              <a:rPr lang="en-US" altLang="en-US" dirty="0">
                <a:latin typeface="Courier New" panose="02070309020205020404" pitchFamily="49" charset="0"/>
                <a:cs typeface="Courier New" panose="02070309020205020404" pitchFamily="49" charset="0"/>
              </a:rPr>
              <a:t>DEFERRED_SEGMENT_CREATION</a:t>
            </a:r>
            <a:r>
              <a:rPr lang="en-US" altLang="en-US" dirty="0"/>
              <a:t> initialization parameter set to </a:t>
            </a:r>
            <a:r>
              <a:rPr lang="en-US" altLang="en-US" dirty="0">
                <a:latin typeface="Courier New" panose="02070309020205020404" pitchFamily="49" charset="0"/>
                <a:cs typeface="Courier New" panose="02070309020205020404" pitchFamily="49" charset="0"/>
              </a:rPr>
              <a:t>TRUE</a:t>
            </a:r>
            <a:r>
              <a:rPr lang="en-US" altLang="en-US" dirty="0"/>
              <a:t>.</a:t>
            </a:r>
          </a:p>
          <a:p>
            <a:pPr lvl="1"/>
            <a:r>
              <a:rPr lang="en-US" altLang="en-US" dirty="0"/>
              <a:t>Advantages of this space allocation method:</a:t>
            </a:r>
          </a:p>
          <a:p>
            <a:pPr lvl="2"/>
            <a:r>
              <a:rPr lang="en-US" altLang="en-US" dirty="0"/>
              <a:t>A significant amount of disk space can be saved for applications that create hundreds or thousands of tables upon installation, many of which might never be populated.</a:t>
            </a:r>
          </a:p>
          <a:p>
            <a:pPr lvl="2"/>
            <a:r>
              <a:rPr lang="en-US" altLang="en-US" dirty="0"/>
              <a:t>The application installation time is reduced.</a:t>
            </a:r>
          </a:p>
          <a:p>
            <a:pPr lvl="1"/>
            <a:r>
              <a:rPr lang="en-US" altLang="en-US" dirty="0"/>
              <a:t>When you insert the first row into the table, the segments are created for the base table, its </a:t>
            </a:r>
            <a:r>
              <a:rPr lang="en-US" altLang="en-US" dirty="0">
                <a:latin typeface="Courier New" panose="02070309020205020404" pitchFamily="49" charset="0"/>
                <a:cs typeface="Courier New" panose="02070309020205020404" pitchFamily="49" charset="0"/>
              </a:rPr>
              <a:t>LOB</a:t>
            </a:r>
            <a:r>
              <a:rPr lang="en-US" altLang="en-US" dirty="0"/>
              <a:t> columns, and its indexes. During segment creation, cursors on the table are invalidated. These operations have a small additional impact on performance.</a:t>
            </a:r>
          </a:p>
          <a:p>
            <a:pPr lvl="1"/>
            <a:r>
              <a:rPr lang="en-US" altLang="en-US" dirty="0"/>
              <a:t>With this allocation method, it is essential that you do proper capacity planning so that the database has enough disk space to handle segment creation when tables are populated.</a:t>
            </a:r>
          </a:p>
        </p:txBody>
      </p:sp>
      <p:sp>
        <p:nvSpPr>
          <p:cNvPr id="20483" name="Slide Image Placeholder 6"/>
          <p:cNvSpPr>
            <a:spLocks noGrp="1" noRot="1" noChangeAspect="1" noTextEdit="1"/>
          </p:cNvSpPr>
          <p:nvPr>
            <p:ph type="sldImg"/>
          </p:nvPr>
        </p:nvSpPr>
        <p:spPr>
          <a:ln/>
        </p:spPr>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13 - </a:t>
            </a:r>
            <a:fld id="{D6B5D22E-0F95-4EBF-B15A-DEDBED46BC15}" type="slidenum">
              <a:rPr lang="en-US" altLang="en-US" smtClean="0"/>
              <a:t>293</a:t>
            </a:fld>
            <a:endParaRPr lang="en-US" altLang="en-US" dirty="0"/>
          </a:p>
        </p:txBody>
      </p:sp>
    </p:spTree>
    <p:extLst>
      <p:ext uri="{BB962C8B-B14F-4D97-AF65-F5344CB8AC3E}">
        <p14:creationId xmlns:p14="http://schemas.microsoft.com/office/powerpoint/2010/main" val="1543569388"/>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Segment creation can be controlled in two ways:</a:t>
            </a:r>
          </a:p>
          <a:p>
            <a:pPr lvl="2"/>
            <a:r>
              <a:rPr lang="en-US" altLang="en-US" dirty="0">
                <a:latin typeface="Arial" charset="0"/>
              </a:rPr>
              <a:t>With the </a:t>
            </a:r>
            <a:r>
              <a:rPr lang="en-US" altLang="en-US" dirty="0">
                <a:latin typeface="Courier New" panose="02070309020205020404" pitchFamily="49" charset="0"/>
                <a:cs typeface="Courier New" panose="02070309020205020404" pitchFamily="49" charset="0"/>
              </a:rPr>
              <a:t>DEFERRED_SEGMENT_CREATION</a:t>
            </a:r>
            <a:r>
              <a:rPr lang="en-US" altLang="en-US" dirty="0">
                <a:latin typeface="Arial" charset="0"/>
              </a:rPr>
              <a:t> initialization parameter set to </a:t>
            </a:r>
            <a:r>
              <a:rPr lang="en-US" altLang="en-US" dirty="0">
                <a:latin typeface="Courier New" panose="02070309020205020404" pitchFamily="49" charset="0"/>
                <a:cs typeface="Courier New" panose="02070309020205020404" pitchFamily="49" charset="0"/>
              </a:rPr>
              <a:t>TRUE</a:t>
            </a:r>
            <a:r>
              <a:rPr lang="en-US" altLang="en-US" dirty="0">
                <a:latin typeface="Arial" charset="0"/>
              </a:rPr>
              <a:t> or </a:t>
            </a:r>
            <a:r>
              <a:rPr lang="en-US" altLang="en-US" dirty="0">
                <a:latin typeface="Courier New" panose="02070309020205020404" pitchFamily="49" charset="0"/>
                <a:cs typeface="Courier New" panose="02070309020205020404" pitchFamily="49" charset="0"/>
              </a:rPr>
              <a:t>FALSE</a:t>
            </a:r>
            <a:r>
              <a:rPr lang="en-US" altLang="en-US" dirty="0">
                <a:latin typeface="Arial" charset="0"/>
              </a:rPr>
              <a:t>. This parameter can be set in the initialization parameter file. You can also control it via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SESSION</a:t>
            </a:r>
            <a:r>
              <a:rPr lang="en-US" altLang="en-US" dirty="0">
                <a:latin typeface="Arial" charset="0"/>
              </a:rPr>
              <a:t> or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SYSTEM</a:t>
            </a:r>
            <a:r>
              <a:rPr lang="en-US" altLang="en-US" dirty="0">
                <a:latin typeface="Arial" charset="0"/>
              </a:rPr>
              <a:t> commands.</a:t>
            </a:r>
          </a:p>
          <a:p>
            <a:pPr lvl="2"/>
            <a:r>
              <a:rPr lang="en-US" altLang="en-US" dirty="0">
                <a:latin typeface="Arial" charset="0"/>
              </a:rPr>
              <a:t>With the </a:t>
            </a:r>
            <a:r>
              <a:rPr lang="en-US" altLang="en-US" dirty="0">
                <a:latin typeface="Courier New" panose="02070309020205020404" pitchFamily="49" charset="0"/>
                <a:cs typeface="Courier New" panose="02070309020205020404" pitchFamily="49" charset="0"/>
              </a:rPr>
              <a:t>SEGMENT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CREATION</a:t>
            </a:r>
            <a:r>
              <a:rPr lang="en-US" altLang="en-US" dirty="0">
                <a:latin typeface="Arial" charset="0"/>
              </a:rPr>
              <a:t> clause of the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a:t>
            </a:r>
            <a:r>
              <a:rPr lang="en-US" altLang="en-US" dirty="0">
                <a:latin typeface="Arial" charset="0"/>
              </a:rPr>
              <a:t> command:</a:t>
            </a:r>
          </a:p>
          <a:p>
            <a:pPr lvl="3"/>
            <a:r>
              <a:rPr lang="en-US" altLang="en-US" dirty="0">
                <a:latin typeface="Courier New" panose="02070309020205020404" pitchFamily="49" charset="0"/>
                <a:cs typeface="Courier New" panose="02070309020205020404" pitchFamily="49" charset="0"/>
              </a:rPr>
              <a:t>SEGMENT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CREATION</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DEFERRED</a:t>
            </a:r>
            <a:r>
              <a:rPr lang="en-US" altLang="en-US" dirty="0">
                <a:latin typeface="Arial" charset="0"/>
              </a:rPr>
              <a:t>: If specified, segment creation is deferred until the first row is inserted into the table. This is the default behavior.</a:t>
            </a:r>
          </a:p>
          <a:p>
            <a:pPr lvl="3"/>
            <a:r>
              <a:rPr lang="en-US" altLang="en-US" dirty="0">
                <a:latin typeface="Courier New" panose="02070309020205020404" pitchFamily="49" charset="0"/>
                <a:cs typeface="Courier New" panose="02070309020205020404" pitchFamily="49" charset="0"/>
              </a:rPr>
              <a:t>SEGMENT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CREATION</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IMMEDIATE</a:t>
            </a:r>
            <a:r>
              <a:rPr lang="en-US" altLang="en-US" dirty="0">
                <a:latin typeface="Arial" charset="0"/>
              </a:rPr>
              <a:t>: If specified, segments are materialized during table creation.</a:t>
            </a:r>
          </a:p>
          <a:p>
            <a:pPr lvl="1"/>
            <a:r>
              <a:rPr lang="en-US" altLang="en-US" dirty="0">
                <a:latin typeface="Arial" charset="0"/>
              </a:rPr>
              <a:t>This clause takes precedence over the </a:t>
            </a:r>
            <a:r>
              <a:rPr lang="en-US" altLang="en-US" dirty="0">
                <a:latin typeface="Courier New" panose="02070309020205020404" pitchFamily="49" charset="0"/>
                <a:cs typeface="Courier New" panose="02070309020205020404" pitchFamily="49" charset="0"/>
              </a:rPr>
              <a:t>DEFERRED_SEGMENT_CREATION</a:t>
            </a:r>
            <a:r>
              <a:rPr lang="en-US" altLang="en-US" dirty="0">
                <a:latin typeface="Arial" charset="0"/>
              </a:rPr>
              <a:t> parameter.</a:t>
            </a:r>
          </a:p>
          <a:p>
            <a:pPr lvl="1"/>
            <a:r>
              <a:rPr lang="en-US" altLang="en-US" dirty="0">
                <a:latin typeface="Arial" charset="0"/>
              </a:rPr>
              <a:t>It is possible to force the creation of segments for an existing table with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MOVE</a:t>
            </a:r>
            <a:r>
              <a:rPr lang="en-US" altLang="en-US" dirty="0">
                <a:latin typeface="Arial" charset="0"/>
              </a:rPr>
              <a:t> command.</a:t>
            </a:r>
          </a:p>
          <a:p>
            <a:pPr lvl="1"/>
            <a:r>
              <a:rPr lang="en-US" altLang="en-US" dirty="0">
                <a:latin typeface="Arial" charset="0"/>
              </a:rPr>
              <a:t>It is not possible to directly control the deferred segment creation for dependent objects such as indexes. They inherit this characteristic from their parent object—in this case, the table.</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13 - </a:t>
            </a:r>
            <a:fld id="{96F8A516-F4AE-4D41-A34D-77999CD5DA60}" type="slidenum">
              <a:rPr lang="en-US" smtClean="0"/>
              <a:t>294</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640253364"/>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Segment creation on demand is not supported for IOTs, clustered tables, global temp tables, session-specific temp tables, internal tables, typed tables, AQ tables, </a:t>
            </a:r>
            <a:r>
              <a:rPr lang="en-US" altLang="en-US" dirty="0">
                <a:latin typeface="Courier New" panose="02070309020205020404" pitchFamily="49" charset="0"/>
                <a:cs typeface="Courier New" panose="02070309020205020404" pitchFamily="49" charset="0"/>
              </a:rPr>
              <a:t>SYS</a:t>
            </a:r>
            <a:r>
              <a:rPr lang="en-US" altLang="en-US" dirty="0">
                <a:latin typeface="Arial" charset="0"/>
              </a:rPr>
              <a:t>-owned tables, external tables, bitmap join indexes, and domain indexes. Tables owned by </a:t>
            </a:r>
            <a:r>
              <a:rPr lang="en-US" altLang="en-US" dirty="0">
                <a:latin typeface="Courier New" panose="02070309020205020404" pitchFamily="49" charset="0"/>
                <a:cs typeface="Courier New" panose="02070309020205020404" pitchFamily="49" charset="0"/>
              </a:rPr>
              <a:t>SYSTEM</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PUBLIC</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OUTLN</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XDB</a:t>
            </a:r>
            <a:r>
              <a:rPr lang="en-US" altLang="en-US" dirty="0">
                <a:latin typeface="Arial" charset="0"/>
              </a:rPr>
              <a:t> are also excluded.</a:t>
            </a:r>
          </a:p>
          <a:p>
            <a:pPr lvl="1"/>
            <a:r>
              <a:rPr lang="en-US" altLang="en-US" dirty="0">
                <a:latin typeface="Arial" charset="0"/>
              </a:rPr>
              <a:t>Segment creation on demand is not supported for tables created in dictionary-managed tablespaces and for clustered tables. An attempt to do so creates segments.</a:t>
            </a:r>
          </a:p>
          <a:p>
            <a:pPr lvl="1"/>
            <a:r>
              <a:rPr lang="en-US" altLang="en-US" dirty="0">
                <a:latin typeface="Arial" charset="0"/>
              </a:rPr>
              <a:t>If you create a table with deferred segment creation on a locally managed tablespace, it has no segments. If at a later time you migrate the tablespace to be dictionary-managed, any attempt to create segments produces errors. In this case, you must drop the table and re-create it.</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13 - </a:t>
            </a:r>
            <a:fld id="{97F9307B-A7EA-4910-9031-E63ED954558A}" type="slidenum">
              <a:rPr lang="en-US" smtClean="0"/>
              <a:t>295</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749326798"/>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Additional features are implemented in Oracle Database to save space. All </a:t>
            </a:r>
            <a:r>
              <a:rPr lang="en-US" altLang="en-US" dirty="0">
                <a:latin typeface="Courier New" panose="02070309020205020404" pitchFamily="49" charset="0"/>
                <a:cs typeface="Courier New" panose="02070309020205020404" pitchFamily="49" charset="0"/>
              </a:rPr>
              <a:t>UNUSABLE</a:t>
            </a:r>
            <a:r>
              <a:rPr lang="en-US" altLang="en-US" dirty="0">
                <a:latin typeface="Arial" charset="0"/>
              </a:rPr>
              <a:t> indexes and index partitions are created without a segment. This functionality is completely transparent.</a:t>
            </a:r>
          </a:p>
          <a:p>
            <a:pPr lvl="1"/>
            <a:r>
              <a:rPr lang="en-US" altLang="en-US" b="1" dirty="0">
                <a:latin typeface="Arial" charset="0"/>
              </a:rPr>
              <a:t>Example: </a:t>
            </a:r>
            <a:r>
              <a:rPr lang="en-US" altLang="en-US" dirty="0">
                <a:latin typeface="Arial" charset="0"/>
              </a:rPr>
              <a:t>If you have a table with three partitions and a local index, you see three table and three index segments when you query </a:t>
            </a:r>
            <a:r>
              <a:rPr lang="en-US" altLang="en-US" dirty="0">
                <a:latin typeface="Courier New" panose="02070309020205020404" pitchFamily="49" charset="0"/>
                <a:cs typeface="Courier New" panose="02070309020205020404" pitchFamily="49" charset="0"/>
              </a:rPr>
              <a:t>USER_SEGMENTS</a:t>
            </a:r>
            <a:r>
              <a:rPr lang="en-US" altLang="en-US" dirty="0">
                <a:latin typeface="Arial" charset="0"/>
              </a:rPr>
              <a:t>. If you execute the same query after you move one table partition to a new tablespace, you see three table segments and only two index segments because the unusable one is automatically deleted.</a:t>
            </a:r>
          </a:p>
          <a:p>
            <a:pPr lvl="1"/>
            <a:r>
              <a:rPr lang="en-US" altLang="en-US" dirty="0">
                <a:latin typeface="Arial" charset="0"/>
              </a:rPr>
              <a:t>When you rebuild an index, you use an existing index as the data source. Rebuilding an index based on an existing data source removes intra-block fragmentation.</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13 - </a:t>
            </a:r>
            <a:fld id="{DC97148E-802A-4C69-B300-37BF83FBB6CA}" type="slidenum">
              <a:rPr lang="en-US" smtClean="0"/>
              <a:t>296</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606950650"/>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Private Temporary Tables (PTTs) are local to a specific session. In contrast with Global Temporary Tables, the definition and contents are local to the creating session only and are not visible to other sessions.</a:t>
            </a:r>
          </a:p>
          <a:p>
            <a:pPr lvl="1"/>
            <a:r>
              <a:rPr lang="fr-FR" altLang="en-US" dirty="0"/>
              <a:t>There are two types of durations for the created PTTs:</a:t>
            </a:r>
          </a:p>
          <a:p>
            <a:pPr lvl="2">
              <a:buFont typeface="Arial" panose="020B0604020202020204" pitchFamily="34" charset="0"/>
              <a:buChar char="•"/>
            </a:pPr>
            <a:r>
              <a:rPr lang="fr-FR" altLang="en-US" b="1" dirty="0"/>
              <a:t>Transaction:</a:t>
            </a:r>
            <a:r>
              <a:rPr lang="fr-FR" altLang="en-US" dirty="0"/>
              <a:t> The PTT is automatically dropped when the transaction in which it was created ends with either a </a:t>
            </a:r>
            <a:r>
              <a:rPr lang="fr-FR" altLang="en-US" dirty="0">
                <a:latin typeface="Courier New" panose="02070309020205020404" pitchFamily="49" charset="0"/>
                <a:cs typeface="Courier New" panose="02070309020205020404" pitchFamily="49" charset="0"/>
              </a:rPr>
              <a:t>ROLLBACK</a:t>
            </a:r>
            <a:r>
              <a:rPr lang="fr-FR" altLang="en-US" dirty="0"/>
              <a:t> or </a:t>
            </a:r>
            <a:r>
              <a:rPr lang="fr-FR" altLang="en-US" dirty="0">
                <a:latin typeface="Courier New" panose="02070309020205020404" pitchFamily="49" charset="0"/>
                <a:cs typeface="Courier New" panose="02070309020205020404" pitchFamily="49" charset="0"/>
              </a:rPr>
              <a:t>COMMIT</a:t>
            </a:r>
            <a:r>
              <a:rPr lang="fr-FR" altLang="en-US" dirty="0"/>
              <a:t>. This is the default behavior if no </a:t>
            </a:r>
            <a:r>
              <a:rPr lang="fr-FR" altLang="en-US" dirty="0">
                <a:latin typeface="Courier"/>
              </a:rPr>
              <a:t>ON COMMIT </a:t>
            </a:r>
            <a:r>
              <a:rPr lang="fr-FR" altLang="en-US" dirty="0"/>
              <a:t>clause is defined at PTT creation.</a:t>
            </a:r>
          </a:p>
          <a:p>
            <a:pPr lvl="2">
              <a:buFont typeface="Arial" panose="020B0604020202020204" pitchFamily="34" charset="0"/>
              <a:buChar char="•"/>
            </a:pPr>
            <a:r>
              <a:rPr lang="fr-FR" altLang="en-US" b="1" dirty="0"/>
              <a:t>Session:</a:t>
            </a:r>
            <a:r>
              <a:rPr lang="fr-FR" altLang="en-US" dirty="0"/>
              <a:t> The PTT is automatically dropped when the session that created it ends. This is the behavior if the </a:t>
            </a:r>
            <a:r>
              <a:rPr lang="fr-FR" altLang="en-US" dirty="0">
                <a:latin typeface="Courier"/>
              </a:rPr>
              <a:t>ON COMMIT PRESERVE DEFINITION </a:t>
            </a:r>
            <a:r>
              <a:rPr lang="fr-FR" altLang="en-US" dirty="0"/>
              <a:t>clause is defined at the PTT creation.</a:t>
            </a:r>
            <a:endParaRPr lang="en-US" altLang="en-US" dirty="0"/>
          </a:p>
          <a:p>
            <a:pPr lvl="1"/>
            <a:r>
              <a:rPr lang="en-US" altLang="en-US" dirty="0"/>
              <a:t>A PTT must be named with a prefix '</a:t>
            </a:r>
            <a:r>
              <a:rPr lang="en-US" altLang="en-US" dirty="0">
                <a:latin typeface="Courier New" panose="02070309020205020404" pitchFamily="49" charset="0"/>
                <a:cs typeface="Courier New" panose="02070309020205020404" pitchFamily="49" charset="0"/>
              </a:rPr>
              <a:t>ORA$PTT_</a:t>
            </a:r>
            <a:r>
              <a:rPr lang="en-US" altLang="en-US" dirty="0"/>
              <a:t>'. The prefix is defined by default by the </a:t>
            </a:r>
            <a:r>
              <a:rPr lang="en-US" altLang="en-US" dirty="0">
                <a:latin typeface="Courier"/>
              </a:rPr>
              <a:t>PRIVATE_TEMP_TABLE_PREFIX</a:t>
            </a:r>
            <a:r>
              <a:rPr lang="en-US" altLang="en-US" dirty="0"/>
              <a:t> initialization parameter, modifiable at the instance level only.</a:t>
            </a:r>
          </a:p>
          <a:p>
            <a:pPr lvl="1"/>
            <a:r>
              <a:rPr lang="en-US" altLang="en-US" dirty="0"/>
              <a:t>Creating a PTT does not commit the current transaction. Because it is local to the current session, a concurrent session may also create a PTT with the same name but having a different shape.</a:t>
            </a:r>
          </a:p>
          <a:p>
            <a:pPr lvl="1"/>
            <a:r>
              <a:rPr lang="en-US" altLang="en-US" dirty="0"/>
              <a:t>At this time, PTTs cannot include User Defined Types, constraints, column default values, object types or XML types, or an identity clause. </a:t>
            </a:r>
          </a:p>
          <a:p>
            <a:pPr lvl="1"/>
            <a:r>
              <a:rPr lang="en-US" altLang="en-US" dirty="0"/>
              <a:t>PTTs must be created in the user schema. Creating a PTT in another schema, using the </a:t>
            </a:r>
            <a:r>
              <a:rPr lang="en-US" altLang="en-US" dirty="0">
                <a:latin typeface="Courier New" panose="02070309020205020404" pitchFamily="49" charset="0"/>
                <a:cs typeface="Courier New" panose="02070309020205020404" pitchFamily="49" charset="0"/>
              </a:rPr>
              <a:t>ALTER SESSION SET CURRENT SCHEMA</a:t>
            </a:r>
            <a:r>
              <a:rPr lang="en-US" altLang="en-US" dirty="0"/>
              <a:t> command, is not allowed.</a:t>
            </a:r>
          </a:p>
          <a:p>
            <a:endParaRPr lang="en-US" altLang="en-US" dirty="0"/>
          </a:p>
        </p:txBody>
      </p:sp>
      <p:sp>
        <p:nvSpPr>
          <p:cNvPr id="13315"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38"/>
              </a:spcBef>
              <a:buSzPct val="100000"/>
              <a:buFont typeface="Arial" panose="020B0604020202020204" pitchFamily="34" charset="0"/>
              <a:defRPr sz="1200" b="1">
                <a:solidFill>
                  <a:schemeClr val="tx1"/>
                </a:solidFill>
                <a:latin typeface="Arial" panose="020B0604020202020204" pitchFamily="34" charset="0"/>
              </a:defRPr>
            </a:lvl1pPr>
            <a:lvl2pPr marL="742950" indent="-285750">
              <a:spcBef>
                <a:spcPts val="538"/>
              </a:spcBef>
              <a:buSzPct val="100000"/>
              <a:buFont typeface="Times New Roman" panose="02020603050405020304" pitchFamily="18" charset="0"/>
              <a:defRPr sz="1100">
                <a:solidFill>
                  <a:srgbClr val="000000"/>
                </a:solidFill>
                <a:latin typeface="Arial" panose="020B0604020202020204" pitchFamily="34" charset="0"/>
              </a:defRPr>
            </a:lvl2pPr>
            <a:lvl3pPr marL="1143000" indent="-228600">
              <a:spcBef>
                <a:spcPts val="400"/>
              </a:spcBef>
              <a:buSzPct val="100000"/>
              <a:buFont typeface="Times New Roman" panose="02020603050405020304" pitchFamily="18" charset="0"/>
              <a:buChar char="•"/>
              <a:defRPr sz="1100">
                <a:solidFill>
                  <a:srgbClr val="000000"/>
                </a:solidFill>
                <a:latin typeface="Arial" panose="020B0604020202020204" pitchFamily="34" charset="0"/>
              </a:defRPr>
            </a:lvl3pPr>
            <a:lvl4pPr marL="1600200" indent="-228600">
              <a:spcBef>
                <a:spcPts val="400"/>
              </a:spcBef>
              <a:buSzPct val="100000"/>
              <a:buFont typeface="Times New Roman" panose="02020603050405020304" pitchFamily="18" charset="0"/>
              <a:buChar char="-"/>
              <a:defRPr sz="1100">
                <a:solidFill>
                  <a:srgbClr val="000000"/>
                </a:solidFill>
                <a:latin typeface="Arial" panose="020B0604020202020204" pitchFamily="34" charset="0"/>
              </a:defRPr>
            </a:lvl4pPr>
            <a:lvl5pPr marL="2057400" indent="-228600">
              <a:spcBef>
                <a:spcPts val="400"/>
              </a:spcBef>
              <a:buSzPct val="100000"/>
              <a:buFont typeface="Times New Roman" panose="02020603050405020304" pitchFamily="18" charset="0"/>
              <a:defRPr sz="1100">
                <a:solidFill>
                  <a:srgbClr val="000000"/>
                </a:solidFill>
                <a:latin typeface="Courier New" panose="02070309020205020404" pitchFamily="49" charset="0"/>
              </a:defRPr>
            </a:lvl5pPr>
            <a:lvl6pPr marL="2514600" indent="-228600" eaLnBrk="0" fontAlgn="base" hangingPunct="0">
              <a:spcBef>
                <a:spcPts val="400"/>
              </a:spcBef>
              <a:spcAft>
                <a:spcPct val="0"/>
              </a:spcAft>
              <a:buSzPct val="100000"/>
              <a:buFont typeface="Times New Roman" panose="02020603050405020304" pitchFamily="18" charset="0"/>
              <a:defRPr sz="1100">
                <a:solidFill>
                  <a:srgbClr val="000000"/>
                </a:solidFill>
                <a:latin typeface="Courier New" panose="02070309020205020404" pitchFamily="49" charset="0"/>
              </a:defRPr>
            </a:lvl6pPr>
            <a:lvl7pPr marL="2971800" indent="-228600" eaLnBrk="0" fontAlgn="base" hangingPunct="0">
              <a:spcBef>
                <a:spcPts val="400"/>
              </a:spcBef>
              <a:spcAft>
                <a:spcPct val="0"/>
              </a:spcAft>
              <a:buSzPct val="100000"/>
              <a:buFont typeface="Times New Roman" panose="02020603050405020304" pitchFamily="18" charset="0"/>
              <a:defRPr sz="1100">
                <a:solidFill>
                  <a:srgbClr val="000000"/>
                </a:solidFill>
                <a:latin typeface="Courier New" panose="02070309020205020404" pitchFamily="49" charset="0"/>
              </a:defRPr>
            </a:lvl7pPr>
            <a:lvl8pPr marL="3429000" indent="-228600" eaLnBrk="0" fontAlgn="base" hangingPunct="0">
              <a:spcBef>
                <a:spcPts val="400"/>
              </a:spcBef>
              <a:spcAft>
                <a:spcPct val="0"/>
              </a:spcAft>
              <a:buSzPct val="100000"/>
              <a:buFont typeface="Times New Roman" panose="02020603050405020304" pitchFamily="18" charset="0"/>
              <a:defRPr sz="1100">
                <a:solidFill>
                  <a:srgbClr val="000000"/>
                </a:solidFill>
                <a:latin typeface="Courier New" panose="02070309020205020404" pitchFamily="49" charset="0"/>
              </a:defRPr>
            </a:lvl8pPr>
            <a:lvl9pPr marL="3886200" indent="-228600" eaLnBrk="0" fontAlgn="base" hangingPunct="0">
              <a:spcBef>
                <a:spcPts val="400"/>
              </a:spcBef>
              <a:spcAft>
                <a:spcPct val="0"/>
              </a:spcAft>
              <a:buSzPct val="100000"/>
              <a:buFont typeface="Times New Roman" panose="02020603050405020304" pitchFamily="18" charset="0"/>
              <a:defRPr sz="1100">
                <a:solidFill>
                  <a:srgbClr val="000000"/>
                </a:solidFill>
                <a:latin typeface="Courier New" panose="02070309020205020404" pitchFamily="49" charset="0"/>
              </a:defRPr>
            </a:lvl9pPr>
          </a:lstStyle>
          <a:p>
            <a:pPr>
              <a:spcBef>
                <a:spcPct val="0"/>
              </a:spcBef>
              <a:buSzTx/>
              <a:buFontTx/>
              <a:buNone/>
            </a:pPr>
            <a:r>
              <a:rPr lang="en-US" altLang="en-US" sz="1100" dirty="0"/>
              <a:t>Oracle Database </a:t>
            </a:r>
            <a:r>
              <a:rPr lang="en-US" altLang="en-US" sz="1100" dirty="0" smtClean="0"/>
              <a:t>19c: </a:t>
            </a:r>
            <a:r>
              <a:rPr lang="en-US" altLang="en-US" sz="1100" dirty="0"/>
              <a:t>Administration Workshop   13 - </a:t>
            </a:r>
            <a:fld id="{90539233-051A-4CD7-9B31-419E8BA6BE1E}" type="slidenum">
              <a:rPr lang="en-US" altLang="en-US" sz="1100" smtClean="0"/>
              <a:t>297</a:t>
            </a:fld>
            <a:endParaRPr lang="en-US" altLang="en-US" sz="1100" dirty="0"/>
          </a:p>
        </p:txBody>
      </p:sp>
      <p:sp>
        <p:nvSpPr>
          <p:cNvPr id="13316"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2481576747"/>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26"/>
          <p:cNvSpPr>
            <a:spLocks noGrp="1" noRot="1" noChangeAspect="1" noChangeArrowheads="1" noTextEdit="1"/>
          </p:cNvSpPr>
          <p:nvPr>
            <p:ph type="sldImg"/>
          </p:nvPr>
        </p:nvSpPr>
        <p:spPr>
          <a:ln/>
        </p:spPr>
      </p:sp>
      <p:sp>
        <p:nvSpPr>
          <p:cNvPr id="21507"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Oracle Database supports three methods of table compression:</a:t>
            </a:r>
          </a:p>
          <a:p>
            <a:pPr lvl="2"/>
            <a:r>
              <a:rPr lang="en-US" altLang="en-US" dirty="0"/>
              <a:t>Basic table compression</a:t>
            </a:r>
          </a:p>
          <a:p>
            <a:pPr lvl="2"/>
            <a:r>
              <a:rPr lang="en-US" altLang="en-US" dirty="0"/>
              <a:t>Advanced row compression</a:t>
            </a:r>
          </a:p>
          <a:p>
            <a:pPr lvl="2"/>
            <a:r>
              <a:rPr lang="en-US" altLang="en-US" dirty="0"/>
              <a:t>Hybrid columnar compression (with Exadata)</a:t>
            </a:r>
          </a:p>
          <a:p>
            <a:pPr lvl="1"/>
            <a:r>
              <a:rPr lang="en-US" altLang="en-US" dirty="0"/>
              <a:t>Oracle Corporation recommends compressing all data to reduce storage costs. The Oracle Database server can use table compression to eliminate duplicate values in a data block. For tables with highly redundant data, compression saves disk space and reduces memory use in the database buffer cache. Table compression is transparent to database applications.</a:t>
            </a:r>
          </a:p>
          <a:p>
            <a:pPr lvl="1"/>
            <a:r>
              <a:rPr lang="en-US" altLang="en-US" dirty="0"/>
              <a:t>The </a:t>
            </a:r>
            <a:r>
              <a:rPr lang="en-US" altLang="en-US" dirty="0">
                <a:latin typeface="Courier New" panose="02070309020205020404" pitchFamily="49" charset="0"/>
                <a:cs typeface="Courier New" panose="02070309020205020404" pitchFamily="49" charset="0"/>
              </a:rPr>
              <a:t>TABLE_COMPRESSION</a:t>
            </a:r>
            <a:r>
              <a:rPr lang="en-US" altLang="en-US" dirty="0"/>
              <a:t> clause is valid only for heap-organized tables. The </a:t>
            </a:r>
            <a:r>
              <a:rPr lang="en-US" altLang="en-US" dirty="0">
                <a:latin typeface="Courier New" panose="02070309020205020404" pitchFamily="49" charset="0"/>
                <a:cs typeface="Courier New" panose="02070309020205020404" pitchFamily="49" charset="0"/>
              </a:rPr>
              <a:t>COMPRESS</a:t>
            </a:r>
            <a:r>
              <a:rPr lang="en-US" altLang="en-US" dirty="0"/>
              <a:t> keyword enables table compression. The </a:t>
            </a:r>
            <a:r>
              <a:rPr lang="en-US" altLang="en-US" dirty="0">
                <a:latin typeface="Courier New" panose="02070309020205020404" pitchFamily="49" charset="0"/>
                <a:cs typeface="Courier New" panose="02070309020205020404" pitchFamily="49" charset="0"/>
              </a:rPr>
              <a:t>NOCOMPRESS</a:t>
            </a:r>
            <a:r>
              <a:rPr lang="en-US" altLang="en-US" dirty="0"/>
              <a:t> keyword disables table compression. </a:t>
            </a:r>
            <a:r>
              <a:rPr lang="en-US" altLang="en-US" dirty="0">
                <a:latin typeface="Courier New" panose="02070309020205020404" pitchFamily="49" charset="0"/>
                <a:cs typeface="Courier New" panose="02070309020205020404" pitchFamily="49" charset="0"/>
              </a:rPr>
              <a:t>NOCOMPRESS</a:t>
            </a:r>
            <a:r>
              <a:rPr lang="en-US" altLang="en-US" dirty="0"/>
              <a:t> is the default.</a:t>
            </a:r>
          </a:p>
          <a:p>
            <a:pPr lvl="1"/>
            <a:r>
              <a:rPr lang="en-US" altLang="en-US" dirty="0"/>
              <a:t>With basic compression, the Oracle Database server compresses data at the time of performing bulk load by using operations such as direct loads or </a:t>
            </a:r>
            <a:r>
              <a:rPr lang="en-US" altLang="en-US" dirty="0">
                <a:latin typeface="Courier New" panose="02070309020205020404" pitchFamily="49" charset="0"/>
                <a:cs typeface="Courier New" panose="02070309020205020404" pitchFamily="49" charset="0"/>
              </a:rPr>
              <a:t>CREATE</a:t>
            </a:r>
            <a:r>
              <a:rPr lang="en-US" altLang="en-US" dirty="0"/>
              <a:t> </a:t>
            </a:r>
            <a:r>
              <a:rPr lang="en-US" altLang="en-US" dirty="0">
                <a:latin typeface="Courier New" panose="02070309020205020404" pitchFamily="49" charset="0"/>
                <a:cs typeface="Courier New" panose="02070309020205020404" pitchFamily="49" charset="0"/>
              </a:rPr>
              <a:t>TABLE</a:t>
            </a:r>
            <a:r>
              <a:rPr lang="en-US" altLang="en-US" dirty="0"/>
              <a:t> </a:t>
            </a:r>
            <a:r>
              <a:rPr lang="en-US" altLang="en-US" dirty="0">
                <a:latin typeface="Courier New" panose="02070309020205020404" pitchFamily="49" charset="0"/>
                <a:cs typeface="Courier New" panose="02070309020205020404" pitchFamily="49" charset="0"/>
              </a:rPr>
              <a:t>AS</a:t>
            </a:r>
            <a:r>
              <a:rPr lang="en-US" altLang="en-US" dirty="0"/>
              <a:t> </a:t>
            </a:r>
            <a:r>
              <a:rPr lang="en-US" altLang="en-US" dirty="0">
                <a:latin typeface="Courier New" panose="02070309020205020404" pitchFamily="49" charset="0"/>
                <a:cs typeface="Courier New" panose="02070309020205020404" pitchFamily="49" charset="0"/>
              </a:rPr>
              <a:t>SELECT</a:t>
            </a:r>
            <a:r>
              <a:rPr lang="en-US" altLang="en-US" dirty="0"/>
              <a:t>.</a:t>
            </a:r>
          </a:p>
          <a:p>
            <a:pPr lvl="1"/>
            <a:r>
              <a:rPr lang="en-US" altLang="en-US" dirty="0"/>
              <a:t>With </a:t>
            </a:r>
            <a:r>
              <a:rPr lang="en-US" altLang="en-US" dirty="0">
                <a:latin typeface="Courier New" panose="02070309020205020404" pitchFamily="49" charset="0"/>
                <a:cs typeface="Courier New" panose="02070309020205020404" pitchFamily="49" charset="0"/>
              </a:rPr>
              <a:t>ROW</a:t>
            </a:r>
            <a:r>
              <a:rPr lang="en-US" altLang="en-US" dirty="0"/>
              <a:t> </a:t>
            </a:r>
            <a:r>
              <a:rPr lang="en-US" altLang="en-US" dirty="0">
                <a:latin typeface="Courier New" panose="02070309020205020404" pitchFamily="49" charset="0"/>
                <a:cs typeface="Courier New" panose="02070309020205020404" pitchFamily="49" charset="0"/>
              </a:rPr>
              <a:t>STORE</a:t>
            </a:r>
            <a:r>
              <a:rPr lang="en-US" altLang="en-US" dirty="0"/>
              <a:t> </a:t>
            </a:r>
            <a:r>
              <a:rPr lang="en-US" altLang="en-US" dirty="0">
                <a:latin typeface="Courier New" panose="02070309020205020404" pitchFamily="49" charset="0"/>
                <a:cs typeface="Courier New" panose="02070309020205020404" pitchFamily="49" charset="0"/>
              </a:rPr>
              <a:t>COMPRESS</a:t>
            </a:r>
            <a:r>
              <a:rPr lang="en-US" altLang="en-US" dirty="0"/>
              <a:t> </a:t>
            </a:r>
            <a:r>
              <a:rPr lang="en-US" altLang="en-US" dirty="0">
                <a:latin typeface="Courier New" panose="02070309020205020404" pitchFamily="49" charset="0"/>
                <a:cs typeface="Courier New" panose="02070309020205020404" pitchFamily="49" charset="0"/>
              </a:rPr>
              <a:t>ADVANCED</a:t>
            </a:r>
            <a:r>
              <a:rPr lang="en-US" altLang="en-US" dirty="0"/>
              <a:t>, the Oracle Database server compresses data during all DML operations on the table.</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13 - </a:t>
            </a:r>
            <a:fld id="{0820F0E4-4A4C-49A5-AF19-F5E86D853E53}" type="slidenum">
              <a:rPr lang="en-US" altLang="en-US" smtClean="0"/>
              <a:t>298</a:t>
            </a:fld>
            <a:endParaRPr lang="en-US" altLang="en-US" dirty="0"/>
          </a:p>
        </p:txBody>
      </p:sp>
    </p:spTree>
    <p:extLst>
      <p:ext uri="{BB962C8B-B14F-4D97-AF65-F5344CB8AC3E}">
        <p14:creationId xmlns:p14="http://schemas.microsoft.com/office/powerpoint/2010/main" val="4177735418"/>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1" name="Rectangle 1027"/>
          <p:cNvSpPr>
            <a:spLocks noGrp="1" noChangeArrowheads="1"/>
          </p:cNvSpPr>
          <p:nvPr>
            <p:ph type="body" idx="1"/>
          </p:nvPr>
        </p:nvSpPr>
        <p:spPr/>
        <p:txBody>
          <a:bodyPr/>
          <a:lstStyle/>
          <a:p>
            <a:pPr lvl="1"/>
            <a:r>
              <a:rPr lang="en-US" dirty="0"/>
              <a:t>Enable basic table compression by using COMPRESS or COMPRESS BASIC. The Oracle Database server attempts to compress data during the following direct-path insert operations when it is productive to do so.</a:t>
            </a:r>
          </a:p>
          <a:p>
            <a:pPr lvl="1"/>
            <a:r>
              <a:rPr lang="en-US" dirty="0"/>
              <a:t>In earlier releases, this type of compression was called DSS table compression and was enabled using COMPRESS FOR DIRECT_LOAD OPERATIONS. This syntax has been deprecated.</a:t>
            </a:r>
          </a:p>
          <a:p>
            <a:pPr lvl="1"/>
            <a:r>
              <a:rPr lang="en-US" dirty="0"/>
              <a:t>Compression eliminates holes created due to deletions and maximizes contiguous free space in blocks.</a:t>
            </a:r>
          </a:p>
          <a:p>
            <a:pPr lvl="1"/>
            <a:r>
              <a:rPr lang="en-US" dirty="0"/>
              <a:t>The diagram in the slide shows you a data block evolution when that block is part of a compressed table. At the start, the block is empty and available for inserts. When you start inserting into this block, data is stored in an uncompressed format (as for uncompressed tables). However, as soon as the block is filled based on the PCTFREE setting of the block, the data is automatically compressed, potentially reducing the space it originally occupied.</a:t>
            </a:r>
          </a:p>
          <a:p>
            <a:pPr lvl="1"/>
            <a:r>
              <a:rPr lang="en-US" dirty="0"/>
              <a:t>This allows for new uncompressed inserts to take place in the same block, until it is once again filled based on the PCTFREE setting. At that point, compression is triggered again to reduce the amount of space used in the block.</a:t>
            </a:r>
          </a:p>
          <a:p>
            <a:pPr lvl="1"/>
            <a:r>
              <a:rPr lang="en-US" b="1" dirty="0"/>
              <a:t>Note: </a:t>
            </a:r>
            <a:r>
              <a:rPr lang="en-US" dirty="0"/>
              <a:t>Tables with COMPRESS or COMPRESS BASIC use a PCTFREE value of 0 to maximize compression, unless you explicitly set a value for the PCTFREE clause.</a:t>
            </a:r>
          </a:p>
          <a:p>
            <a:pPr lvl="1"/>
            <a:r>
              <a:rPr lang="en-US" dirty="0"/>
              <a:t>Tables with ROW STORE COMPRESS ADVANCED or NOCOMPRESS use the PCTFREE default value of 10 to maximize compression while still allowing for some future DML changes to the data, unless you override this default explicitly.</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13 - </a:t>
            </a:r>
            <a:fld id="{4ADD293C-A223-4BAD-9C48-2924E6CD1C05}" type="slidenum">
              <a:rPr lang="en-US" altLang="en-US" smtClean="0"/>
              <a:t>299</a:t>
            </a:fld>
            <a:endParaRPr lang="en-US" altLang="en-US" dirty="0"/>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1009530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1 - </a:t>
            </a:r>
            <a:fld id="{52FA84AC-A462-466B-A07A-DE6AC00D2BDD}" type="slidenum">
              <a:rPr lang="en-US" smtClean="0"/>
              <a:t>3</a:t>
            </a:fld>
            <a:endParaRPr lang="en-US" dirty="0"/>
          </a:p>
        </p:txBody>
      </p:sp>
      <p:sp>
        <p:nvSpPr>
          <p:cNvPr id="40964"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3693864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5"/>
          <p:cNvSpPr>
            <a:spLocks noGrp="1" noRot="1" noChangeAspect="1" noTextEdit="1"/>
          </p:cNvSpPr>
          <p:nvPr>
            <p:ph type="sldImg"/>
          </p:nvPr>
        </p:nvSpPr>
        <p:spPr>
          <a:ln/>
        </p:spPr>
      </p:sp>
      <p:sp>
        <p:nvSpPr>
          <p:cNvPr id="6656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shared pool portion of the SGA contains the library cache, the data dictionary cache, the server result cache containing the SQL query result cache and the PL/SQL function result cache, buffers for parallel execution messages, and control structures.</a:t>
            </a:r>
          </a:p>
          <a:p>
            <a:pPr lvl="1"/>
            <a:r>
              <a:rPr lang="en-US" altLang="en-US" dirty="0"/>
              <a:t>The </a:t>
            </a:r>
            <a:r>
              <a:rPr lang="en-US" altLang="en-US" i="1" dirty="0"/>
              <a:t>data dictionary</a:t>
            </a:r>
            <a:r>
              <a:rPr lang="en-US" altLang="en-US" dirty="0"/>
              <a:t> is a collection of database tables and views containing reference information about the database, its structures, and its users. Oracle Database accesses the data dictionary frequently during SQL statement parsing. This access is essential to the continuing operation of Oracle Database.</a:t>
            </a:r>
          </a:p>
          <a:p>
            <a:pPr lvl="1"/>
            <a:r>
              <a:rPr lang="en-US" altLang="en-US" dirty="0"/>
              <a:t>The data dictionary is accessed so often by Oracle Database that two special locations in memory are designated to hold dictionary data. One area is called the </a:t>
            </a:r>
            <a:r>
              <a:rPr lang="en-US" altLang="en-US" i="1" dirty="0"/>
              <a:t>data dictionary cache</a:t>
            </a:r>
            <a:r>
              <a:rPr lang="en-US" altLang="en-US" dirty="0"/>
              <a:t>, also known as the row cache because it holds data as rows instead of buffers (buffers hold entire blocks of data). The other area in memory that holds dictionary data is the </a:t>
            </a:r>
            <a:r>
              <a:rPr lang="en-US" altLang="en-US" i="1" dirty="0"/>
              <a:t>library cache</a:t>
            </a:r>
            <a:r>
              <a:rPr lang="en-US" altLang="en-US" dirty="0"/>
              <a:t>. All Oracle Database user processes share these two caches for access to data dictionary information.</a:t>
            </a:r>
          </a:p>
          <a:p>
            <a:pPr lvl="1"/>
            <a:r>
              <a:rPr lang="en-US" altLang="en-US" dirty="0"/>
              <a:t>Oracle Database represents each SQL statement that it runs with a shared SQL area (as well as a private SQL area kept in the PGA). Oracle Database recognizes when two users are executing the same SQL statement and reuses the shared SQL area for those users.</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7E3FECA9-6A22-49EA-B483-A5CB3E3D6E53}" type="slidenum">
              <a:rPr lang="en-US" altLang="en-US" smtClean="0"/>
              <a:t>30</a:t>
            </a:fld>
            <a:endParaRPr lang="en-US" altLang="en-US" dirty="0"/>
          </a:p>
        </p:txBody>
      </p:sp>
    </p:spTree>
    <p:extLst>
      <p:ext uri="{BB962C8B-B14F-4D97-AF65-F5344CB8AC3E}">
        <p14:creationId xmlns:p14="http://schemas.microsoft.com/office/powerpoint/2010/main" val="4006073603"/>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Rot="1" noChangeAspect="1" noChangeArrowheads="1" noTextEdit="1"/>
          </p:cNvSpPr>
          <p:nvPr>
            <p:ph type="sldImg"/>
          </p:nvPr>
        </p:nvSpPr>
        <p:spPr>
          <a:ln/>
        </p:spPr>
      </p:sp>
      <p:sp>
        <p:nvSpPr>
          <p:cNvPr id="23555"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Enable advanced row compression by using </a:t>
            </a:r>
            <a:r>
              <a:rPr lang="en-US" altLang="en-US" dirty="0">
                <a:latin typeface="Courier New" panose="02070309020205020404" pitchFamily="49" charset="0"/>
                <a:cs typeface="Courier New" panose="02070309020205020404" pitchFamily="49" charset="0"/>
              </a:rPr>
              <a:t>ROW</a:t>
            </a:r>
            <a:r>
              <a:rPr lang="en-US" altLang="en-US" dirty="0"/>
              <a:t> </a:t>
            </a:r>
            <a:r>
              <a:rPr lang="en-US" altLang="en-US" dirty="0">
                <a:latin typeface="Courier New" panose="02070309020205020404" pitchFamily="49" charset="0"/>
                <a:cs typeface="Courier New" panose="02070309020205020404" pitchFamily="49" charset="0"/>
              </a:rPr>
              <a:t>STORE</a:t>
            </a:r>
            <a:r>
              <a:rPr lang="en-US" altLang="en-US" dirty="0"/>
              <a:t> </a:t>
            </a:r>
            <a:r>
              <a:rPr lang="en-US" altLang="en-US" dirty="0">
                <a:latin typeface="Courier New" panose="02070309020205020404" pitchFamily="49" charset="0"/>
                <a:cs typeface="Courier New" panose="02070309020205020404" pitchFamily="49" charset="0"/>
              </a:rPr>
              <a:t>COMPRESS</a:t>
            </a:r>
            <a:r>
              <a:rPr lang="en-US" altLang="en-US" dirty="0"/>
              <a:t> </a:t>
            </a:r>
            <a:r>
              <a:rPr lang="en-US" altLang="en-US" dirty="0">
                <a:latin typeface="Courier New" panose="02070309020205020404" pitchFamily="49" charset="0"/>
                <a:cs typeface="Courier New" panose="02070309020205020404" pitchFamily="49" charset="0"/>
              </a:rPr>
              <a:t>ADVANCED</a:t>
            </a:r>
            <a:r>
              <a:rPr lang="en-US" altLang="en-US" dirty="0"/>
              <a:t>.</a:t>
            </a:r>
          </a:p>
          <a:p>
            <a:pPr lvl="1"/>
            <a:r>
              <a:rPr lang="en-US" altLang="en-US" dirty="0"/>
              <a:t>The Oracle Database server compresses data during all DML operations on the table. This form of compression is recommended for active OLTP environments.</a:t>
            </a:r>
          </a:p>
          <a:p>
            <a:pPr lvl="1"/>
            <a:r>
              <a:rPr lang="en-US" altLang="en-US" dirty="0"/>
              <a:t>In earlier releases, OLTP table compression was enabled with </a:t>
            </a:r>
            <a:r>
              <a:rPr lang="en-US" altLang="en-US" dirty="0">
                <a:latin typeface="Courier New" panose="02070309020205020404" pitchFamily="49" charset="0"/>
                <a:cs typeface="Courier New" panose="02070309020205020404" pitchFamily="49" charset="0"/>
              </a:rPr>
              <a:t>COMPRESS</a:t>
            </a:r>
            <a:r>
              <a:rPr lang="en-US" altLang="en-US" dirty="0"/>
              <a:t> </a:t>
            </a:r>
            <a:r>
              <a:rPr lang="en-US" altLang="en-US" dirty="0">
                <a:latin typeface="Courier New" panose="02070309020205020404" pitchFamily="49" charset="0"/>
                <a:cs typeface="Courier New" panose="02070309020205020404" pitchFamily="49" charset="0"/>
              </a:rPr>
              <a:t>FOR</a:t>
            </a:r>
            <a:r>
              <a:rPr lang="en-US" altLang="en-US" dirty="0"/>
              <a:t> </a:t>
            </a:r>
            <a:r>
              <a:rPr lang="en-US" altLang="en-US" dirty="0">
                <a:latin typeface="Courier New" panose="02070309020205020404" pitchFamily="49" charset="0"/>
                <a:cs typeface="Courier New" panose="02070309020205020404" pitchFamily="49" charset="0"/>
              </a:rPr>
              <a:t>ALL</a:t>
            </a:r>
            <a:r>
              <a:rPr lang="en-US" altLang="en-US" dirty="0"/>
              <a:t> </a:t>
            </a:r>
            <a:r>
              <a:rPr lang="en-US" altLang="en-US" dirty="0">
                <a:latin typeface="Courier New" panose="02070309020205020404" pitchFamily="49" charset="0"/>
                <a:cs typeface="Courier New" panose="02070309020205020404" pitchFamily="49" charset="0"/>
              </a:rPr>
              <a:t>OPERATIONS</a:t>
            </a:r>
            <a:r>
              <a:rPr lang="en-US" altLang="en-US" dirty="0"/>
              <a:t> and </a:t>
            </a:r>
            <a:r>
              <a:rPr lang="en-US" altLang="en-US" dirty="0">
                <a:latin typeface="Courier New" panose="02070309020205020404" pitchFamily="49" charset="0"/>
                <a:cs typeface="Courier New" panose="02070309020205020404" pitchFamily="49" charset="0"/>
              </a:rPr>
              <a:t>COMPRESS</a:t>
            </a:r>
            <a:r>
              <a:rPr lang="en-US" altLang="en-US" dirty="0"/>
              <a:t> </a:t>
            </a:r>
            <a:r>
              <a:rPr lang="en-US" altLang="en-US" dirty="0">
                <a:latin typeface="Courier New" panose="02070309020205020404" pitchFamily="49" charset="0"/>
                <a:cs typeface="Courier New" panose="02070309020205020404" pitchFamily="49" charset="0"/>
              </a:rPr>
              <a:t>FOR</a:t>
            </a:r>
            <a:r>
              <a:rPr lang="en-US" altLang="en-US" dirty="0"/>
              <a:t> </a:t>
            </a:r>
            <a:r>
              <a:rPr lang="en-US" altLang="en-US" dirty="0">
                <a:latin typeface="Courier New" panose="02070309020205020404" pitchFamily="49" charset="0"/>
                <a:cs typeface="Courier New" panose="02070309020205020404" pitchFamily="49" charset="0"/>
              </a:rPr>
              <a:t>OLTP</a:t>
            </a:r>
            <a:r>
              <a:rPr lang="en-US" altLang="en-US" dirty="0"/>
              <a:t>. This syntax has been deprecated.</a:t>
            </a:r>
          </a:p>
          <a:p>
            <a:pPr lvl="1"/>
            <a:r>
              <a:rPr lang="en-US" altLang="en-US" dirty="0"/>
              <a:t>With advanced row compression, duplicate values in the rows and columns in a data block are stored once at the beginning of the block in a symbol table. Duplicate values are replaced with a short reference to the symbol table, as shown in the diagram in the slide. Thus, information needed to re-create the uncompressed data is stored in the block.</a:t>
            </a:r>
          </a:p>
          <a:p>
            <a:pPr lvl="1"/>
            <a:r>
              <a:rPr lang="en-US" altLang="en-US" dirty="0"/>
              <a:t>To illustrate the principle of advanced row compression, the diagram shows two rectangles. The first red rectangle contains four small green squares labeled “G” and six yellow ones labeled “Y.” They represent uncompressed blocks. At the beginning of the second red rectangle, there is only one green square labeled “G” and one yellow “Y” square, representing the symbol table. The second red diagram shows 10 white squares in the same position as the green and yellow ones. They are white because they are now only a reference, not consuming space for duplicate values.</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13 - </a:t>
            </a:r>
            <a:fld id="{30FC7506-AEBD-4D8D-AA91-E36B2C51FF25}" type="slidenum">
              <a:rPr lang="en-US" altLang="en-US" smtClean="0"/>
              <a:t>300</a:t>
            </a:fld>
            <a:endParaRPr lang="en-US" altLang="en-US" dirty="0"/>
          </a:p>
        </p:txBody>
      </p:sp>
    </p:spTree>
    <p:extLst>
      <p:ext uri="{BB962C8B-B14F-4D97-AF65-F5344CB8AC3E}">
        <p14:creationId xmlns:p14="http://schemas.microsoft.com/office/powerpoint/2010/main" val="1318463707"/>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Table compression has the following restrictions:</a:t>
            </a:r>
          </a:p>
          <a:p>
            <a:pPr lvl="2"/>
            <a:r>
              <a:rPr lang="en-US" altLang="en-US" dirty="0">
                <a:latin typeface="Courier New" panose="02070309020205020404" pitchFamily="49" charset="0"/>
                <a:cs typeface="Courier New" panose="02070309020205020404" pitchFamily="49" charset="0"/>
              </a:rPr>
              <a:t>ROW</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STORE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COMPRESS</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ADVANCED</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COMPRESS</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BASIC</a:t>
            </a:r>
            <a:r>
              <a:rPr lang="en-US" altLang="en-US" dirty="0">
                <a:latin typeface="Arial" charset="0"/>
              </a:rPr>
              <a:t> are not supported for tables with more than 255 columns.</a:t>
            </a:r>
          </a:p>
          <a:p>
            <a:pPr lvl="2"/>
            <a:r>
              <a:rPr lang="en-US" altLang="en-US" dirty="0">
                <a:latin typeface="Arial" charset="0"/>
              </a:rPr>
              <a:t>You cannot drop a column from a table that is compressed for direct-load operations, although you can set such a column as unused. All the operations of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drop_column_clause</a:t>
            </a:r>
            <a:r>
              <a:rPr lang="en-US" altLang="en-US" dirty="0">
                <a:latin typeface="Arial" charset="0"/>
              </a:rPr>
              <a:t> are valid for tables that are compressed for OLTP.</a:t>
            </a:r>
          </a:p>
          <a:p>
            <a:pPr lvl="1"/>
            <a:endParaRPr lang="en-US" altLang="en-US" dirty="0">
              <a:latin typeface="Arial" charset="0"/>
            </a:endParaRPr>
          </a:p>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13 - </a:t>
            </a:r>
            <a:fld id="{0735580D-136E-4686-978C-C9AC5A0251E5}" type="slidenum">
              <a:rPr lang="en-US" smtClean="0"/>
              <a:t>301</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974764819"/>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Compression Advisor analyzes database objects and determines the expected compression ratios that can be achieved for each compression level. It helps you determine the proper compression levels for your application and recommends various strategies for compression.</a:t>
            </a:r>
          </a:p>
          <a:p>
            <a:pPr lvl="1"/>
            <a:r>
              <a:rPr lang="en-US" altLang="en-US" dirty="0">
                <a:latin typeface="Arial" charset="0"/>
              </a:rPr>
              <a:t>A compression advisor, provided by the </a:t>
            </a:r>
            <a:r>
              <a:rPr lang="en-US" altLang="en-US" dirty="0">
                <a:latin typeface="Courier New" panose="02070309020205020404" pitchFamily="49" charset="0"/>
                <a:cs typeface="Courier New" panose="02070309020205020404" pitchFamily="49" charset="0"/>
              </a:rPr>
              <a:t>DBMS_COMPRESSION</a:t>
            </a:r>
            <a:r>
              <a:rPr lang="en-US" altLang="en-US" dirty="0">
                <a:latin typeface="Arial" charset="0"/>
              </a:rPr>
              <a:t> package, helps you determine the compression ratio that can be expected for a specified table. The advisor analyzes the objects in the database, discovers the possible compression ratios that could be achieved, and recommends optimal compression levels. In addition to the </a:t>
            </a:r>
            <a:r>
              <a:rPr lang="en-US" altLang="en-US" dirty="0">
                <a:latin typeface="Courier New" panose="02070309020205020404" pitchFamily="49" charset="0"/>
                <a:cs typeface="Courier New" panose="02070309020205020404" pitchFamily="49" charset="0"/>
              </a:rPr>
              <a:t>DBMS_COMPRESSION</a:t>
            </a:r>
            <a:r>
              <a:rPr lang="en-US" altLang="en-US" dirty="0">
                <a:latin typeface="Arial" charset="0"/>
              </a:rPr>
              <a:t> package, compression advisor can also be used within the existing advisor framework (with the </a:t>
            </a:r>
            <a:r>
              <a:rPr lang="en-US" altLang="en-US" dirty="0">
                <a:latin typeface="Courier New" panose="02070309020205020404" pitchFamily="49" charset="0"/>
                <a:cs typeface="Courier New" panose="02070309020205020404" pitchFamily="49" charset="0"/>
              </a:rPr>
              <a:t>DBMS_ADVISOR</a:t>
            </a:r>
            <a:r>
              <a:rPr lang="en-US" altLang="en-US" dirty="0">
                <a:latin typeface="Arial" charset="0"/>
              </a:rPr>
              <a:t> package).</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13 - </a:t>
            </a:r>
            <a:fld id="{169B2394-F420-4A3F-A3C1-9A21FCD6BDD5}" type="slidenum">
              <a:rPr lang="en-US" smtClean="0"/>
              <a:t>302</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80533050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Tablespace thresholds are defined either as full or as available space in the tablespace. Critical and warning thresholds are the two thresholds that apply to a tablespace. The </a:t>
            </a:r>
            <a:r>
              <a:rPr lang="en-US" altLang="en-US" dirty="0">
                <a:latin typeface="Courier New" panose="02070309020205020404" pitchFamily="49" charset="0"/>
                <a:cs typeface="Courier New" panose="02070309020205020404" pitchFamily="49" charset="0"/>
              </a:rPr>
              <a:t>DBMS_SERVER_ALERT</a:t>
            </a:r>
            <a:r>
              <a:rPr lang="en-US" altLang="en-US" dirty="0"/>
              <a:t> package contains procedures to set and get the threshold values. When the tablespace limits are reached, an appropriate alert is raised. The threshold is expressed in terms of a percentage of the tablespace size or in remaining bytes free. It is calculated in memory. You can have both a percentage and a byte-based threshold defined for a tablespace. Either or both of them may generate an alert.</a:t>
            </a:r>
          </a:p>
          <a:p>
            <a:pPr lvl="1"/>
            <a:r>
              <a:rPr lang="en-US" altLang="en-US" dirty="0"/>
              <a:t>The ideal setting for the warning threshold trigger value results in an alert that is early enough to ensure that there is enough time to resolve the problem before it becomes critical, but late enough so that you are not bothered when space is not a problem.</a:t>
            </a:r>
          </a:p>
          <a:p>
            <a:pPr lvl="1"/>
            <a:r>
              <a:rPr lang="en-US" altLang="en-US" dirty="0"/>
              <a:t>The alert indicates that the problem can be resolved by doing one or more of the following:</a:t>
            </a:r>
          </a:p>
          <a:p>
            <a:pPr lvl="2"/>
            <a:r>
              <a:rPr lang="en-US" altLang="en-US" dirty="0"/>
              <a:t>Adding more space to the tablespace by adding a file or resizing existing files or making an existing file auto-extendable</a:t>
            </a:r>
          </a:p>
          <a:p>
            <a:pPr lvl="2"/>
            <a:r>
              <a:rPr lang="en-US" altLang="en-US" dirty="0"/>
              <a:t>Freeing up space on disks that contain any auto-extendable files</a:t>
            </a:r>
          </a:p>
          <a:p>
            <a:pPr lvl="2"/>
            <a:r>
              <a:rPr lang="en-US" altLang="en-US" dirty="0"/>
              <a:t>Shrinking sparse objects in the tablespace</a:t>
            </a:r>
          </a:p>
          <a:p>
            <a:pPr lvl="1"/>
            <a:r>
              <a:rPr lang="en-US" altLang="en-US" dirty="0"/>
              <a:t>The diagram in the slide shows that the DBA receives a critical alert when the tablespace is 97% full and a warning when the tablespace is 85% full.</a:t>
            </a:r>
          </a:p>
        </p:txBody>
      </p:sp>
      <p:sp>
        <p:nvSpPr>
          <p:cNvPr id="24579" name="Slide Image Placeholder 9"/>
          <p:cNvSpPr>
            <a:spLocks noGrp="1" noRot="1" noChangeAspect="1" noTextEdit="1"/>
          </p:cNvSpPr>
          <p:nvPr>
            <p:ph type="sldImg"/>
          </p:nvPr>
        </p:nvSpPr>
        <p:spPr>
          <a:ln/>
        </p:spPr>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13 - </a:t>
            </a:r>
            <a:fld id="{B6C586A2-76A2-4A23-BC66-7E7062DBC967}" type="slidenum">
              <a:rPr lang="en-US" altLang="en-US" smtClean="0"/>
              <a:t>303</a:t>
            </a:fld>
            <a:endParaRPr lang="en-US" altLang="en-US" dirty="0"/>
          </a:p>
        </p:txBody>
      </p:sp>
    </p:spTree>
    <p:extLst>
      <p:ext uri="{BB962C8B-B14F-4D97-AF65-F5344CB8AC3E}">
        <p14:creationId xmlns:p14="http://schemas.microsoft.com/office/powerpoint/2010/main" val="23028436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database server tracks space utilization while performing regular space management activities. This information is aggregated by the MMON process. An alert is triggered when the threshold for a tablespace has been reached or cleared.</a:t>
            </a:r>
          </a:p>
          <a:p>
            <a:pPr lvl="1"/>
            <a:r>
              <a:rPr lang="en-US" altLang="en-US" dirty="0"/>
              <a:t>Alerts should not be flagged on tablespaces that are in read-only mode, or tablespaces that were taken offline, because there is not much to do for them.</a:t>
            </a:r>
          </a:p>
          <a:p>
            <a:pPr lvl="1"/>
            <a:r>
              <a:rPr lang="en-US" altLang="en-US" dirty="0"/>
              <a:t>In temporary tablespaces, the threshold value has to be defined as a limit on the used space in the tablespace.</a:t>
            </a:r>
          </a:p>
          <a:p>
            <a:pPr lvl="1"/>
            <a:r>
              <a:rPr lang="en-US" altLang="en-US" dirty="0"/>
              <a:t>For undo tablespaces, an extent is reusable if it does not contain active or unexpired undo. For the computation of threshold violation, the sum of active and unexpired extents is considered as used space.</a:t>
            </a:r>
          </a:p>
          <a:p>
            <a:pPr lvl="1"/>
            <a:r>
              <a:rPr lang="en-US" altLang="en-US" dirty="0"/>
              <a:t>For tablespaces with auto-extensible files, the thresholds are computed according to the maximum file size you specified or the maximum OS file size.</a:t>
            </a:r>
          </a:p>
          <a:p>
            <a:pPr lvl="1"/>
            <a:r>
              <a:rPr lang="en-US" altLang="en-US" dirty="0"/>
              <a:t>The diagram in the slide shows that the MMON process aggregates space utilization information and generates a critical alert when the tablespace is 97% full and a warning when it is 85% full. The alert is cleared after the space usage problem is addressed.</a:t>
            </a:r>
          </a:p>
        </p:txBody>
      </p:sp>
      <p:sp>
        <p:nvSpPr>
          <p:cNvPr id="25603" name="Slide Image Placeholder 6"/>
          <p:cNvSpPr>
            <a:spLocks noGrp="1" noRot="1" noChangeAspect="1" noTextEdit="1"/>
          </p:cNvSpPr>
          <p:nvPr>
            <p:ph type="sldImg"/>
          </p:nvPr>
        </p:nvSpPr>
        <p:spPr>
          <a:ln/>
        </p:spPr>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13 - </a:t>
            </a:r>
            <a:fld id="{9DD23A9C-89C0-4381-BA5C-FFC6DEC89CF2}" type="slidenum">
              <a:rPr lang="en-US" altLang="en-US" smtClean="0"/>
              <a:t>304</a:t>
            </a:fld>
            <a:endParaRPr lang="en-US" altLang="en-US" dirty="0"/>
          </a:p>
        </p:txBody>
      </p:sp>
    </p:spTree>
    <p:extLst>
      <p:ext uri="{BB962C8B-B14F-4D97-AF65-F5344CB8AC3E}">
        <p14:creationId xmlns:p14="http://schemas.microsoft.com/office/powerpoint/2010/main" val="514352721"/>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A shrink operation is an online and in-place operation because it does not need extra database space to be executed.</a:t>
            </a:r>
          </a:p>
          <a:p>
            <a:pPr lvl="1"/>
            <a:r>
              <a:rPr lang="en-US" altLang="en-US" dirty="0">
                <a:latin typeface="Arial" charset="0"/>
              </a:rPr>
              <a:t>You cannot execute a shrink operation on segments managed by free lists. Segments in automatic segment space–managed tablespaces can be shrunk. However, the following objects stored in ASSM tablespaces cannot be shrunk:</a:t>
            </a:r>
          </a:p>
          <a:p>
            <a:pPr lvl="2"/>
            <a:r>
              <a:rPr lang="en-US" altLang="en-US" dirty="0">
                <a:latin typeface="Arial" charset="0"/>
              </a:rPr>
              <a:t>Tables in clusters</a:t>
            </a:r>
          </a:p>
          <a:p>
            <a:pPr lvl="2"/>
            <a:r>
              <a:rPr lang="en-US" altLang="en-US" dirty="0">
                <a:latin typeface="Arial" charset="0"/>
              </a:rPr>
              <a:t>Tables with </a:t>
            </a:r>
            <a:r>
              <a:rPr lang="en-US" altLang="en-US" dirty="0">
                <a:latin typeface="Courier New" panose="02070309020205020404" pitchFamily="49" charset="0"/>
                <a:cs typeface="Courier New" panose="02070309020205020404" pitchFamily="49" charset="0"/>
              </a:rPr>
              <a:t>LONG</a:t>
            </a:r>
            <a:r>
              <a:rPr lang="en-US" altLang="en-US" dirty="0">
                <a:latin typeface="Arial" charset="0"/>
              </a:rPr>
              <a:t> columns</a:t>
            </a:r>
          </a:p>
          <a:p>
            <a:pPr lvl="2"/>
            <a:r>
              <a:rPr lang="en-US" altLang="en-US" dirty="0">
                <a:latin typeface="Arial" charset="0"/>
              </a:rPr>
              <a:t>Tables with on-commit materialized views</a:t>
            </a:r>
          </a:p>
          <a:p>
            <a:pPr lvl="2"/>
            <a:r>
              <a:rPr lang="en-US" altLang="en-US" dirty="0">
                <a:latin typeface="Arial" charset="0"/>
              </a:rPr>
              <a:t>Tables with </a:t>
            </a:r>
            <a:r>
              <a:rPr lang="en-US" altLang="en-US" dirty="0">
                <a:latin typeface="Courier New" panose="02070309020205020404" pitchFamily="49" charset="0"/>
                <a:cs typeface="Courier New" panose="02070309020205020404" pitchFamily="49" charset="0"/>
              </a:rPr>
              <a:t>ROWID</a:t>
            </a:r>
            <a:r>
              <a:rPr lang="en-US" altLang="en-US" dirty="0">
                <a:latin typeface="Arial" charset="0"/>
              </a:rPr>
              <a:t>-based materialized views</a:t>
            </a:r>
          </a:p>
          <a:p>
            <a:pPr lvl="2"/>
            <a:r>
              <a:rPr lang="en-US" altLang="en-US" dirty="0">
                <a:latin typeface="Arial" charset="0"/>
              </a:rPr>
              <a:t>IOT mapping tables</a:t>
            </a:r>
          </a:p>
          <a:p>
            <a:pPr lvl="2"/>
            <a:r>
              <a:rPr lang="en-US" altLang="en-US" dirty="0">
                <a:latin typeface="Arial" charset="0"/>
              </a:rPr>
              <a:t>Tables with function-based indexes</a:t>
            </a:r>
          </a:p>
          <a:p>
            <a:pPr lvl="1"/>
            <a:r>
              <a:rPr lang="en-US" altLang="en-US" dirty="0">
                <a:latin typeface="Arial" charset="0"/>
              </a:rPr>
              <a:t>Because a shrink operation may cause </a:t>
            </a:r>
            <a:r>
              <a:rPr lang="en-US" altLang="en-US" dirty="0">
                <a:latin typeface="Courier New" panose="02070309020205020404" pitchFamily="49" charset="0"/>
                <a:cs typeface="Courier New" panose="02070309020205020404" pitchFamily="49" charset="0"/>
              </a:rPr>
              <a:t>ROWIDs</a:t>
            </a:r>
            <a:r>
              <a:rPr lang="en-US" altLang="en-US" dirty="0">
                <a:latin typeface="Arial" charset="0"/>
              </a:rPr>
              <a:t> to change in heap-organized segments, you must enable row movement on the corresponding segment before executing a shrink operation on that segment. Row movement by default is disabled at segment level.</a:t>
            </a:r>
          </a:p>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13 - </a:t>
            </a:r>
            <a:fld id="{B090ED7E-9E10-4677-A0B7-2E1C3F0A14E0}" type="slidenum">
              <a:rPr lang="en-US" smtClean="0"/>
              <a:t>305</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598671008"/>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diagram in the slide describes the two phases of a table shrink operation. Compaction is performed in the first phase. During this phase, rows are moved to the left part of the segment as much as possible. Internally, rows are moved by packets to avoid locking issues. After the rows have been moved, the second phase of the shrink operation is started. During this phase, the high-water mark (HWM) is adjusted and the unused space is released.</a:t>
            </a:r>
          </a:p>
          <a:p>
            <a:pPr lvl="1"/>
            <a:r>
              <a:rPr lang="en-US" altLang="en-US" dirty="0"/>
              <a:t>The </a:t>
            </a:r>
            <a:r>
              <a:rPr lang="en-US" altLang="en-US" dirty="0">
                <a:latin typeface="Courier New" panose="02070309020205020404" pitchFamily="49" charset="0"/>
                <a:cs typeface="Courier New" panose="02070309020205020404" pitchFamily="49" charset="0"/>
              </a:rPr>
              <a:t>COMPACT</a:t>
            </a:r>
            <a:r>
              <a:rPr lang="en-US" altLang="en-US" dirty="0"/>
              <a:t> clause is useful if you have long-running queries that might span the shrink operation and attempt to read from blocks that have been reclaimed. When you specify the </a:t>
            </a:r>
            <a:r>
              <a:rPr lang="en-US" altLang="en-US" dirty="0">
                <a:latin typeface="Courier New" panose="02070309020205020404" pitchFamily="49" charset="0"/>
                <a:cs typeface="Courier New" panose="02070309020205020404" pitchFamily="49" charset="0"/>
              </a:rPr>
              <a:t>SHRINK</a:t>
            </a:r>
            <a:r>
              <a:rPr lang="en-US" altLang="en-US" dirty="0"/>
              <a:t> </a:t>
            </a:r>
            <a:r>
              <a:rPr lang="en-US" altLang="en-US" dirty="0">
                <a:latin typeface="Courier New" panose="02070309020205020404" pitchFamily="49" charset="0"/>
                <a:cs typeface="Courier New" panose="02070309020205020404" pitchFamily="49" charset="0"/>
              </a:rPr>
              <a:t>SPACE</a:t>
            </a:r>
            <a:r>
              <a:rPr lang="en-US" altLang="en-US" dirty="0"/>
              <a:t> </a:t>
            </a:r>
            <a:r>
              <a:rPr lang="en-US" altLang="en-US" dirty="0">
                <a:latin typeface="Courier New" panose="02070309020205020404" pitchFamily="49" charset="0"/>
                <a:cs typeface="Courier New" panose="02070309020205020404" pitchFamily="49" charset="0"/>
              </a:rPr>
              <a:t>COMPACT</a:t>
            </a:r>
            <a:r>
              <a:rPr lang="en-US" altLang="en-US" dirty="0"/>
              <a:t> clause, the progress of the shrink operation is saved in the bitmap blocks of the corresponding segment. This means that the next time a shrink operation is executed on the same segment, the Oracle Database server remembers what has already been done. You can then reissue the </a:t>
            </a:r>
            <a:r>
              <a:rPr lang="en-US" altLang="en-US" dirty="0">
                <a:latin typeface="Courier New" panose="02070309020205020404" pitchFamily="49" charset="0"/>
                <a:cs typeface="Courier New" panose="02070309020205020404" pitchFamily="49" charset="0"/>
              </a:rPr>
              <a:t>SHRINK</a:t>
            </a:r>
            <a:r>
              <a:rPr lang="en-US" altLang="en-US" dirty="0"/>
              <a:t> </a:t>
            </a:r>
            <a:r>
              <a:rPr lang="en-US" altLang="en-US" dirty="0">
                <a:latin typeface="Courier New" panose="02070309020205020404" pitchFamily="49" charset="0"/>
                <a:cs typeface="Courier New" panose="02070309020205020404" pitchFamily="49" charset="0"/>
              </a:rPr>
              <a:t>SPACE</a:t>
            </a:r>
            <a:r>
              <a:rPr lang="en-US" altLang="en-US" dirty="0"/>
              <a:t> clause without the </a:t>
            </a:r>
            <a:r>
              <a:rPr lang="en-US" altLang="en-US" dirty="0">
                <a:latin typeface="Courier New" panose="02070309020205020404" pitchFamily="49" charset="0"/>
                <a:cs typeface="Courier New" panose="02070309020205020404" pitchFamily="49" charset="0"/>
              </a:rPr>
              <a:t>COMPACT</a:t>
            </a:r>
            <a:r>
              <a:rPr lang="en-US" altLang="en-US" dirty="0"/>
              <a:t> clause during off-peak hours to complete the second phase.</a:t>
            </a:r>
          </a:p>
        </p:txBody>
      </p:sp>
      <p:sp>
        <p:nvSpPr>
          <p:cNvPr id="26627" name="Slide Image Placeholder 6"/>
          <p:cNvSpPr>
            <a:spLocks noGrp="1" noRot="1" noChangeAspect="1" noTextEdit="1"/>
          </p:cNvSpPr>
          <p:nvPr>
            <p:ph type="sldImg"/>
          </p:nvPr>
        </p:nvSpPr>
        <p:spPr>
          <a:ln/>
        </p:spPr>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13 - </a:t>
            </a:r>
            <a:fld id="{5D6FDB20-4A22-46AB-B475-1DA7E6A11E8F}" type="slidenum">
              <a:rPr lang="en-US" altLang="en-US" smtClean="0"/>
              <a:t>306</a:t>
            </a:fld>
            <a:endParaRPr lang="en-US" altLang="en-US" dirty="0"/>
          </a:p>
        </p:txBody>
      </p:sp>
    </p:spTree>
    <p:extLst>
      <p:ext uri="{BB962C8B-B14F-4D97-AF65-F5344CB8AC3E}">
        <p14:creationId xmlns:p14="http://schemas.microsoft.com/office/powerpoint/2010/main" val="419131457"/>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Shrinking a sparsely populated segment improves the performance of scan and DML operations on that segment. This is because there are fewer blocks to look at after the segment has been shrunk. This is especially true for:</a:t>
            </a:r>
          </a:p>
          <a:p>
            <a:pPr lvl="2"/>
            <a:r>
              <a:rPr lang="en-US" altLang="en-US" dirty="0"/>
              <a:t>Full table scans (fewer and denser blocks)</a:t>
            </a:r>
          </a:p>
          <a:p>
            <a:pPr lvl="2"/>
            <a:r>
              <a:rPr lang="en-US" altLang="en-US" dirty="0"/>
              <a:t>Better index access (fewer I/Os on range ROWID scans due to a more compact tree)</a:t>
            </a:r>
          </a:p>
          <a:p>
            <a:pPr lvl="1"/>
            <a:r>
              <a:rPr lang="en-US" altLang="en-US" dirty="0"/>
              <a:t>Also, by shrinking sparsely populated segments, you enhance the efficiency of space utilization inside your database because more free space is made available for objects in need.</a:t>
            </a:r>
          </a:p>
          <a:p>
            <a:pPr lvl="1"/>
            <a:r>
              <a:rPr lang="en-US" altLang="en-US" dirty="0"/>
              <a:t>Index dependency is taken care of during the segment shrink operation. The indexes are in a usable state after shrinking the corresponding table. Therefore, no further maintenance is needed.</a:t>
            </a:r>
          </a:p>
          <a:p>
            <a:pPr lvl="1"/>
            <a:r>
              <a:rPr lang="en-US" altLang="en-US" dirty="0"/>
              <a:t>The actual shrink operation is handled internally as an </a:t>
            </a:r>
            <a:r>
              <a:rPr lang="en-US" altLang="en-US" dirty="0">
                <a:latin typeface="Courier New" panose="02070309020205020404" pitchFamily="49" charset="0"/>
                <a:cs typeface="Courier New" panose="02070309020205020404" pitchFamily="49" charset="0"/>
              </a:rPr>
              <a:t>INSERT/DELETE</a:t>
            </a:r>
            <a:r>
              <a:rPr lang="en-US" altLang="en-US" dirty="0"/>
              <a:t> operation. However, DML triggers are not executed because the data itself is not changed.</a:t>
            </a:r>
          </a:p>
          <a:p>
            <a:pPr lvl="1"/>
            <a:r>
              <a:rPr lang="en-US" altLang="en-US" dirty="0"/>
              <a:t>As a result of a segment shrink operation, it is possible that the number of migrated rows is reduced. However, you should not always depend on reducing the number of migrated rows after a segment has been shrunk. This is because a segment shrink operation may not touch all the blocks in the segment. Therefore, it is not guaranteed that all the migrated rows are handled.</a:t>
            </a:r>
          </a:p>
          <a:p>
            <a:pPr lvl="1"/>
            <a:r>
              <a:rPr lang="en-US" altLang="en-US" b="1" dirty="0"/>
              <a:t>Note: </a:t>
            </a:r>
            <a:r>
              <a:rPr lang="en-US" altLang="en-US" dirty="0"/>
              <a:t>It is recommended to rebuild secondary indexes on an index-organized table (IOT) after a shrink operation.</a:t>
            </a:r>
          </a:p>
        </p:txBody>
      </p:sp>
      <p:sp>
        <p:nvSpPr>
          <p:cNvPr id="27651" name="Slide Image Placeholder 9"/>
          <p:cNvSpPr>
            <a:spLocks noGrp="1" noRot="1" noChangeAspect="1" noTextEdit="1"/>
          </p:cNvSpPr>
          <p:nvPr>
            <p:ph type="sldImg"/>
          </p:nvPr>
        </p:nvSpPr>
        <p:spPr>
          <a:ln/>
        </p:spPr>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13 - </a:t>
            </a:r>
            <a:fld id="{CC241D98-691A-42BA-A373-17CB841C2BD5}" type="slidenum">
              <a:rPr lang="en-US" altLang="en-US" smtClean="0"/>
              <a:t>307</a:t>
            </a:fld>
            <a:endParaRPr lang="en-US" altLang="en-US" dirty="0"/>
          </a:p>
        </p:txBody>
      </p:sp>
    </p:spTree>
    <p:extLst>
      <p:ext uri="{BB962C8B-B14F-4D97-AF65-F5344CB8AC3E}">
        <p14:creationId xmlns:p14="http://schemas.microsoft.com/office/powerpoint/2010/main" val="603850629"/>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Oracle Database server provides a means for suspending, and later resuming, the execution of large database operations in the event of space allocation failures. This enables you to take corrective action instead of the Oracle Database server returning an error to the user. After the error condition is corrected, the suspended operation automatically resumes. This feature is called “resumable space allocation.” The statements that are affected are called “resumable statements.” A statement executes in resumable mode only when the resumable statement feature has been enabled for the system or session.</a:t>
            </a:r>
          </a:p>
          <a:p>
            <a:pPr lvl="1"/>
            <a:r>
              <a:rPr lang="en-US" altLang="en-US" dirty="0">
                <a:latin typeface="Arial" charset="0"/>
              </a:rPr>
              <a:t>Suspending a statement automatically results in suspending the transaction. Thus, all transactional resources are held through the suspension and resuming of a SQL statement. When the error condition disappears (for example, as a result of user intervention or perhaps sort space released by other queries), the suspended statement automatically resumes execution. A resumable statement is suspended when one of the following conditions occur:</a:t>
            </a:r>
          </a:p>
          <a:p>
            <a:pPr lvl="2"/>
            <a:r>
              <a:rPr lang="en-US" altLang="en-US" dirty="0">
                <a:latin typeface="Arial" charset="0"/>
              </a:rPr>
              <a:t>Out of space condition</a:t>
            </a:r>
          </a:p>
          <a:p>
            <a:pPr lvl="2"/>
            <a:r>
              <a:rPr lang="en-US" altLang="en-US" dirty="0">
                <a:latin typeface="Arial" charset="0"/>
              </a:rPr>
              <a:t>Maximum extents reached condition</a:t>
            </a:r>
          </a:p>
          <a:p>
            <a:pPr lvl="2"/>
            <a:r>
              <a:rPr lang="en-US" altLang="en-US" dirty="0">
                <a:latin typeface="Arial" charset="0"/>
              </a:rPr>
              <a:t>Space quota exceeded condition</a:t>
            </a:r>
          </a:p>
          <a:p>
            <a:pPr lvl="1"/>
            <a:r>
              <a:rPr lang="en-US" altLang="en-US" dirty="0">
                <a:latin typeface="Arial" charset="0"/>
              </a:rPr>
              <a:t>A suspension timeout interval is associated with resumable statements. A resumable statement that is suspended for the timeout interval (the default is 2 hours) reactivates itself and returns the exception to the user. A resumable statement can be suspended and resumed multiple times.</a:t>
            </a:r>
          </a:p>
          <a:p>
            <a:pPr lvl="1"/>
            <a:r>
              <a:rPr lang="en-US" altLang="en-US" b="1" dirty="0">
                <a:latin typeface="Arial" charset="0"/>
              </a:rPr>
              <a:t>Note: </a:t>
            </a:r>
            <a:r>
              <a:rPr lang="en-US" altLang="en-US" dirty="0">
                <a:latin typeface="Arial" charset="0"/>
              </a:rPr>
              <a:t>A maximum extents reached error happens only with dictionary-managed tablespaces.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13 - </a:t>
            </a:r>
            <a:fld id="{CA2269F8-D47E-4025-9093-77460746B775}" type="slidenum">
              <a:rPr lang="en-US" smtClean="0"/>
              <a:t>308</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915416282"/>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Resumable space allocation is possible only when statements are executed within a session that has resumable mode enabled. There are two means of enabling and disabling resumable space allocation:</a:t>
            </a:r>
          </a:p>
          <a:p>
            <a:pPr lvl="2"/>
            <a:r>
              <a:rPr lang="en-US" altLang="en-US" dirty="0">
                <a:latin typeface="Arial" charset="0"/>
              </a:rPr>
              <a:t>Issue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SESSION</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ENABLE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RESUMABLE</a:t>
            </a:r>
            <a:r>
              <a:rPr lang="en-US" altLang="en-US" dirty="0">
                <a:latin typeface="Arial" charset="0"/>
              </a:rPr>
              <a:t> command.</a:t>
            </a:r>
          </a:p>
          <a:p>
            <a:pPr lvl="2"/>
            <a:r>
              <a:rPr lang="en-US" altLang="en-US" dirty="0">
                <a:latin typeface="Arial" charset="0"/>
              </a:rPr>
              <a:t>Set the </a:t>
            </a:r>
            <a:r>
              <a:rPr lang="en-US" altLang="en-US" dirty="0">
                <a:latin typeface="Courier New" panose="02070309020205020404" pitchFamily="49" charset="0"/>
                <a:cs typeface="Courier New" panose="02070309020205020404" pitchFamily="49" charset="0"/>
              </a:rPr>
              <a:t>RESUMABLE_TIMEOUT</a:t>
            </a:r>
            <a:r>
              <a:rPr lang="en-US" altLang="en-US" dirty="0">
                <a:latin typeface="Arial" charset="0"/>
              </a:rPr>
              <a:t> initialization parameter to a nonzero value with an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SESSION</a:t>
            </a:r>
            <a:r>
              <a:rPr lang="en-US" altLang="en-US" dirty="0">
                <a:latin typeface="Arial" charset="0"/>
              </a:rPr>
              <a:t> or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SYSTEM</a:t>
            </a:r>
            <a:r>
              <a:rPr lang="en-US" altLang="en-US" dirty="0">
                <a:latin typeface="Arial" charset="0"/>
              </a:rPr>
              <a:t> statement.</a:t>
            </a:r>
          </a:p>
          <a:p>
            <a:pPr lvl="1"/>
            <a:r>
              <a:rPr lang="en-US" altLang="en-US" dirty="0">
                <a:latin typeface="Arial" charset="0"/>
              </a:rPr>
              <a:t>When enabling resumable mode for a session or the database, you can specify a timeout period, after which a suspended statement errors out if no intervention has taken place. The </a:t>
            </a:r>
            <a:r>
              <a:rPr lang="en-US" altLang="en-US" dirty="0">
                <a:latin typeface="Courier New" panose="02070309020205020404" pitchFamily="49" charset="0"/>
                <a:cs typeface="Courier New" panose="02070309020205020404" pitchFamily="49" charset="0"/>
              </a:rPr>
              <a:t>RESUMABLE_TIMEOUT</a:t>
            </a:r>
            <a:r>
              <a:rPr lang="en-US" altLang="en-US" dirty="0">
                <a:latin typeface="Arial" charset="0"/>
              </a:rPr>
              <a:t> initialization parameter indicates the number of seconds before a timeout occurs. You can also specify the timeout period with the following command:</a:t>
            </a:r>
          </a:p>
          <a:p>
            <a:pPr lvl="1"/>
            <a:r>
              <a:rPr lang="en-US" altLang="en-US" dirty="0">
                <a:latin typeface="Courier New" panose="02070309020205020404" pitchFamily="49" charset="0"/>
                <a:cs typeface="Courier New" panose="02070309020205020404" pitchFamily="49" charset="0"/>
              </a:rPr>
              <a:t>ALTER SESSION ENABLE RESUMABLE TIMEOUT 3600</a:t>
            </a:r>
          </a:p>
          <a:p>
            <a:pPr lvl="1"/>
            <a:r>
              <a:rPr lang="en-US" altLang="en-US" dirty="0">
                <a:latin typeface="Arial" charset="0"/>
              </a:rPr>
              <a:t>The value of </a:t>
            </a:r>
            <a:r>
              <a:rPr lang="en-US" altLang="en-US" dirty="0">
                <a:latin typeface="Courier New" panose="02070309020205020404" pitchFamily="49" charset="0"/>
                <a:cs typeface="Courier New" panose="02070309020205020404" pitchFamily="49" charset="0"/>
              </a:rPr>
              <a:t>TIMEOUT</a:t>
            </a:r>
            <a:r>
              <a:rPr lang="en-US" altLang="en-US" dirty="0">
                <a:latin typeface="Arial" charset="0"/>
              </a:rPr>
              <a:t> remains in effect until it is changed by another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SESSION</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ENABLE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RESUMABLE</a:t>
            </a:r>
            <a:r>
              <a:rPr lang="en-US" altLang="en-US" dirty="0">
                <a:latin typeface="Arial" charset="0"/>
              </a:rPr>
              <a:t> statement, it is changed by another means, or the session ends. The default timeout interval when using the </a:t>
            </a:r>
            <a:r>
              <a:rPr lang="en-US" altLang="en-US" dirty="0">
                <a:latin typeface="Courier New" panose="02070309020205020404" pitchFamily="49" charset="0"/>
                <a:cs typeface="Courier New" panose="02070309020205020404" pitchFamily="49" charset="0"/>
              </a:rPr>
              <a:t>ENABLE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RESUMABLE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TIMEOUT</a:t>
            </a:r>
            <a:r>
              <a:rPr lang="en-US" altLang="en-US" dirty="0">
                <a:latin typeface="Arial" charset="0"/>
              </a:rPr>
              <a:t> clause to enable resumable mode is 7,200 seconds or 2 hours.</a:t>
            </a:r>
          </a:p>
          <a:p>
            <a:pPr lvl="1"/>
            <a:r>
              <a:rPr lang="en-US" altLang="en-US" dirty="0">
                <a:latin typeface="Arial" charset="0"/>
              </a:rPr>
              <a:t>You can also give a name to resumable statements. Example:</a:t>
            </a:r>
          </a:p>
          <a:p>
            <a:pPr lvl="1"/>
            <a:r>
              <a:rPr lang="en-US" altLang="en-US" dirty="0">
                <a:latin typeface="Courier New" panose="02070309020205020404" pitchFamily="49" charset="0"/>
                <a:cs typeface="Courier New" panose="02070309020205020404" pitchFamily="49" charset="0"/>
              </a:rPr>
              <a:t>ALTER SESSION ENABLE RESUMABLE TIMEOUT 3600 NAME 'multitab insert‘</a:t>
            </a:r>
          </a:p>
          <a:p>
            <a:pPr lvl="1"/>
            <a:r>
              <a:rPr lang="en-US" altLang="en-US" dirty="0">
                <a:latin typeface="Arial" charset="0"/>
              </a:rPr>
              <a:t>The name of the statement is used to identify the resumable statement in the </a:t>
            </a:r>
            <a:r>
              <a:rPr lang="en-US" altLang="en-US" dirty="0">
                <a:latin typeface="Courier New" panose="02070309020205020404" pitchFamily="49" charset="0"/>
                <a:cs typeface="Courier New" panose="02070309020205020404" pitchFamily="49" charset="0"/>
              </a:rPr>
              <a:t>DBA_RESUMABLE</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USER_RESUMABLE</a:t>
            </a:r>
            <a:r>
              <a:rPr lang="en-US" altLang="en-US" dirty="0">
                <a:latin typeface="Arial" charset="0"/>
              </a:rPr>
              <a:t> views.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13 - </a:t>
            </a:r>
            <a:fld id="{7BD7B7F5-2464-4461-973B-447BB12F3EFC}" type="slidenum">
              <a:rPr lang="en-US" smtClean="0"/>
              <a:t>309</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423850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2 - </a:t>
            </a:r>
            <a:fld id="{91FD427E-E74B-4C1A-9019-2CB9CBD75840}" type="slidenum">
              <a:rPr lang="en-US" altLang="en-US" smtClean="0"/>
              <a:t>31</a:t>
            </a:fld>
            <a:endParaRPr lang="en-US" altLang="en-US" dirty="0"/>
          </a:p>
        </p:txBody>
      </p:sp>
      <p:sp>
        <p:nvSpPr>
          <p:cNvPr id="4" name="Notes Placeholder 3"/>
          <p:cNvSpPr>
            <a:spLocks noGrp="1"/>
          </p:cNvSpPr>
          <p:nvPr>
            <p:ph type="body" idx="1"/>
          </p:nvPr>
        </p:nvSpPr>
        <p:spPr>
          <a:xfrm>
            <a:off x="296196" y="414337"/>
            <a:ext cx="6479284" cy="8302113"/>
          </a:xfrm>
        </p:spPr>
        <p:txBody>
          <a:bodyPr/>
          <a:lstStyle/>
          <a:p>
            <a:pPr lvl="1"/>
            <a:r>
              <a:rPr lang="en-US" altLang="en-US" dirty="0"/>
              <a:t>A shared SQL area contains the parse tree and execution plan for a given SQL statement. Oracle Database saves memory by using one shared SQL area for SQL statements run multiple times, which often happens when many users run the same application.</a:t>
            </a:r>
          </a:p>
          <a:p>
            <a:pPr lvl="1"/>
            <a:r>
              <a:rPr lang="en-US" altLang="en-US" dirty="0"/>
              <a:t>When a new SQL statement is parsed, Oracle Database allocates memory from the shared pool to store in the shared SQL area. The size of this memory depends on the complexity of the statement.</a:t>
            </a:r>
          </a:p>
          <a:p>
            <a:pPr lvl="1"/>
            <a:r>
              <a:rPr lang="en-US" altLang="en-US" dirty="0"/>
              <a:t>Oracle Database processes PL/SQL program units (procedures, functions, packages, anonymous blocks, and database triggers) in much the same way it processes individual SQL statements. Oracle Database allocates a shared area to hold the parsed, compiled form of a program unit. Oracle Database allocates a private area to hold values specific to the session that runs the program unit, including local, global, and package variables (also known as package instantiation), and buffers for executing SQL. If more than one user runs the same program unit, then a single, shared area is used by all users, while all users maintain separate copies of their own private SQL areas, holding values specific to their own sessions.</a:t>
            </a:r>
          </a:p>
          <a:p>
            <a:pPr lvl="1"/>
            <a:r>
              <a:rPr lang="en-US" altLang="en-US" dirty="0"/>
              <a:t>Individual SQL statements contained in a PL/SQL program unit are processed just like other SQL statements. Despite their origins in a PL/SQL program unit, these SQL statements use a shared area to hold their parsed representations and a private area for each session that runs the statement.</a:t>
            </a:r>
          </a:p>
          <a:p>
            <a:pPr lvl="1"/>
            <a:r>
              <a:rPr lang="en-US" altLang="en-US" dirty="0"/>
              <a:t>The </a:t>
            </a:r>
            <a:r>
              <a:rPr lang="en-US" altLang="en-US" i="1" dirty="0"/>
              <a:t>server result cache </a:t>
            </a:r>
            <a:r>
              <a:rPr lang="en-US" altLang="en-US" dirty="0"/>
              <a:t>contains the </a:t>
            </a:r>
            <a:r>
              <a:rPr lang="en-US" altLang="en-US" i="1" dirty="0"/>
              <a:t>SQL query result cache </a:t>
            </a:r>
            <a:r>
              <a:rPr lang="en-US" altLang="en-US" dirty="0"/>
              <a:t>and </a:t>
            </a:r>
            <a:r>
              <a:rPr lang="en-US" altLang="en-US" i="1" dirty="0"/>
              <a:t>PL/SQL function result cache</a:t>
            </a:r>
            <a:r>
              <a:rPr lang="en-US" altLang="en-US" dirty="0"/>
              <a:t>, which share the same infrastructure. The server result cache contains result sets, not data blocks.</a:t>
            </a:r>
          </a:p>
          <a:p>
            <a:pPr lvl="1"/>
            <a:r>
              <a:rPr lang="en-US" altLang="en-US" dirty="0"/>
              <a:t>Results of queries and query fragments can be cached in memory in the SQL query result cache. The database server can then use cached results to answer future executions of these queries and query fragments. Because retrieving results from the SQL query result cache is faster than rerunning a query, frequently run queries experience a significant performance improvement when their results are cached.</a:t>
            </a:r>
          </a:p>
          <a:p>
            <a:pPr lvl="1"/>
            <a:r>
              <a:rPr lang="en-US" altLang="en-US" dirty="0"/>
              <a:t>A PL/SQL function is sometimes used to return the result of a computation whose inputs are one or several parameterized queries issued by the function. In some cases, these queries access data that changes very infrequently compared to the frequency of calling the function. You can include syntax in the source text of a PL/SQL function to request that its results be cached in the PL/SQL function result cache and (to ensure correctness) that the cache be purged when tables in a list of tables experience data manipulation language (DML).</a:t>
            </a:r>
          </a:p>
          <a:p>
            <a:pPr lvl="1"/>
            <a:r>
              <a:rPr lang="en-US" altLang="en-US" i="1" dirty="0"/>
              <a:t>The reserved pool </a:t>
            </a:r>
            <a:r>
              <a:rPr lang="en-US" altLang="en-US" dirty="0"/>
              <a:t>is a memory area in the shared pool that Oracle Database can use to allocate large contiguous chunks of memory.</a:t>
            </a:r>
          </a:p>
        </p:txBody>
      </p:sp>
    </p:spTree>
    <p:extLst>
      <p:ext uri="{BB962C8B-B14F-4D97-AF65-F5344CB8AC3E}">
        <p14:creationId xmlns:p14="http://schemas.microsoft.com/office/powerpoint/2010/main" val="207591505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13 - </a:t>
            </a:r>
            <a:fld id="{C18FC86E-5B5E-461A-8918-77CE3FF1267C}" type="slidenum">
              <a:rPr lang="en-US" smtClean="0"/>
              <a:t>310</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dirty="0">
                <a:latin typeface="Arial" charset="0"/>
                <a:cs typeface="Arial" charset="0"/>
              </a:rPr>
              <a:t>To automatically configure resumable statement settings for individual sessions, you can create and register a database-level </a:t>
            </a:r>
            <a:r>
              <a:rPr lang="en-US" dirty="0">
                <a:latin typeface="Courier New" panose="02070309020205020404" pitchFamily="49" charset="0"/>
                <a:cs typeface="Courier New" panose="02070309020205020404" pitchFamily="49" charset="0"/>
              </a:rPr>
              <a:t>LOGON</a:t>
            </a:r>
            <a:r>
              <a:rPr lang="en-US" dirty="0">
                <a:latin typeface="Arial" charset="0"/>
                <a:cs typeface="Arial" charset="0"/>
              </a:rPr>
              <a:t> trigger that alters a user’s session. The trigger issues commands to enable resumable statements for the session, specifies a timeout period, and associates a name with the resumable statements issued by the session.</a:t>
            </a:r>
          </a:p>
          <a:p>
            <a:pPr lvl="1" eaLnBrk="1" hangingPunct="1"/>
            <a:r>
              <a:rPr lang="en-US" dirty="0">
                <a:latin typeface="Arial" charset="0"/>
                <a:cs typeface="Arial" charset="0"/>
              </a:rPr>
              <a:t>Because suspended statements can hold up some system resources, users must be granted the </a:t>
            </a:r>
            <a:r>
              <a:rPr lang="en-US" dirty="0">
                <a:latin typeface="Courier New" panose="02070309020205020404" pitchFamily="49" charset="0"/>
                <a:cs typeface="Courier New" panose="02070309020205020404" pitchFamily="49" charset="0"/>
              </a:rPr>
              <a:t>RESUMABLE</a:t>
            </a:r>
            <a:r>
              <a:rPr lang="en-US" dirty="0">
                <a:latin typeface="Arial" charset="0"/>
                <a:cs typeface="Arial" charset="0"/>
              </a:rPr>
              <a:t> system privilege before they are allowed to enable resumable space allocation and execute resumable statements.</a:t>
            </a:r>
            <a:endParaRPr lang="en-US" dirty="0">
              <a:latin typeface="Arial" charset="0"/>
            </a:endParaRPr>
          </a:p>
        </p:txBody>
      </p:sp>
    </p:spTree>
    <p:extLst>
      <p:ext uri="{BB962C8B-B14F-4D97-AF65-F5344CB8AC3E}">
        <p14:creationId xmlns:p14="http://schemas.microsoft.com/office/powerpoint/2010/main" val="260946129"/>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When a resumable statement is suspended, the error is not raised to the client. In order for corrective action to be taken, the Oracle Database server provides alternative methods for notifying users of the error and providing information about the circumstances.</a:t>
            </a:r>
          </a:p>
          <a:p>
            <a:pPr lvl="1"/>
            <a:r>
              <a:rPr lang="en-US" altLang="en-US" dirty="0"/>
              <a:t>The diagram in the slide illustrates the following example:</a:t>
            </a:r>
          </a:p>
          <a:p>
            <a:pPr marL="623888" lvl="1" indent="-333375">
              <a:buFont typeface="+mj-lt"/>
              <a:buAutoNum type="arabicPeriod"/>
            </a:pPr>
            <a:r>
              <a:rPr lang="en-US" altLang="en-US" dirty="0"/>
              <a:t>An </a:t>
            </a:r>
            <a:r>
              <a:rPr lang="en-US" altLang="en-US" dirty="0">
                <a:latin typeface="Courier New" panose="02070309020205020404" pitchFamily="49" charset="0"/>
                <a:cs typeface="Courier New" panose="02070309020205020404" pitchFamily="49" charset="0"/>
              </a:rPr>
              <a:t>INSERT</a:t>
            </a:r>
            <a:r>
              <a:rPr lang="en-US" altLang="en-US" dirty="0"/>
              <a:t> statement encounters an error saying the table is full.</a:t>
            </a:r>
          </a:p>
          <a:p>
            <a:pPr marL="623888" lvl="1" indent="-333375">
              <a:buFont typeface="+mj-lt"/>
              <a:buAutoNum type="arabicPeriod"/>
            </a:pPr>
            <a:r>
              <a:rPr lang="en-US" altLang="en-US" dirty="0"/>
              <a:t>The </a:t>
            </a:r>
            <a:r>
              <a:rPr lang="en-US" altLang="en-US" dirty="0">
                <a:latin typeface="Courier New" panose="02070309020205020404" pitchFamily="49" charset="0"/>
                <a:cs typeface="Courier New" panose="02070309020205020404" pitchFamily="49" charset="0"/>
              </a:rPr>
              <a:t>INSERT</a:t>
            </a:r>
            <a:r>
              <a:rPr lang="en-US" altLang="en-US" dirty="0"/>
              <a:t> statement is suspended, and no error is passed to the client.</a:t>
            </a:r>
          </a:p>
          <a:p>
            <a:pPr marL="623888" lvl="1" indent="-333375">
              <a:buFont typeface="+mj-lt"/>
              <a:buAutoNum type="arabicPeriod"/>
            </a:pPr>
            <a:r>
              <a:rPr lang="en-US" altLang="en-US" dirty="0"/>
              <a:t>Optionally, an </a:t>
            </a:r>
            <a:r>
              <a:rPr lang="en-US" altLang="en-US" dirty="0">
                <a:latin typeface="Courier New" panose="02070309020205020404" pitchFamily="49" charset="0"/>
                <a:cs typeface="Courier New" panose="02070309020205020404" pitchFamily="49" charset="0"/>
              </a:rPr>
              <a:t>AFTER</a:t>
            </a:r>
            <a:r>
              <a:rPr lang="en-US" altLang="en-US" dirty="0"/>
              <a:t> </a:t>
            </a:r>
            <a:r>
              <a:rPr lang="en-US" altLang="en-US" dirty="0">
                <a:latin typeface="Courier New" panose="02070309020205020404" pitchFamily="49" charset="0"/>
                <a:cs typeface="Courier New" panose="02070309020205020404" pitchFamily="49" charset="0"/>
              </a:rPr>
              <a:t>SUSPEND</a:t>
            </a:r>
            <a:r>
              <a:rPr lang="en-US" altLang="en-US" dirty="0"/>
              <a:t> trigger is executed.</a:t>
            </a:r>
          </a:p>
          <a:p>
            <a:pPr marL="623888" lvl="1" indent="-333375">
              <a:buFont typeface="+mj-lt"/>
              <a:buAutoNum type="arabicPeriod"/>
            </a:pPr>
            <a:r>
              <a:rPr lang="en-US" altLang="en-US" dirty="0"/>
              <a:t>Optionally, the </a:t>
            </a:r>
            <a:r>
              <a:rPr lang="en-US" altLang="en-US" dirty="0">
                <a:latin typeface="Courier New" panose="02070309020205020404" pitchFamily="49" charset="0"/>
                <a:cs typeface="Courier New" panose="02070309020205020404" pitchFamily="49" charset="0"/>
              </a:rPr>
              <a:t>SQLERROR</a:t>
            </a:r>
            <a:r>
              <a:rPr lang="en-US" altLang="en-US" dirty="0"/>
              <a:t> exception is activated to abort the statement.</a:t>
            </a:r>
          </a:p>
          <a:p>
            <a:pPr marL="623888" lvl="1" indent="-333375">
              <a:buFont typeface="+mj-lt"/>
              <a:buAutoNum type="arabicPeriod"/>
            </a:pPr>
            <a:r>
              <a:rPr lang="en-US" altLang="en-US" dirty="0"/>
              <a:t>If the statement is not aborted and free space is successfully added to the table, the </a:t>
            </a:r>
            <a:r>
              <a:rPr lang="en-US" altLang="en-US" dirty="0">
                <a:latin typeface="Courier New" panose="02070309020205020404" pitchFamily="49" charset="0"/>
                <a:cs typeface="Courier New" panose="02070309020205020404" pitchFamily="49" charset="0"/>
              </a:rPr>
              <a:t>INSERT</a:t>
            </a:r>
            <a:r>
              <a:rPr lang="en-US" altLang="en-US" dirty="0"/>
              <a:t> statement resumes execution.</a:t>
            </a:r>
          </a:p>
          <a:p>
            <a:pPr lvl="1"/>
            <a:r>
              <a:rPr lang="en-US" altLang="en-US" b="1" dirty="0"/>
              <a:t>Possible Actions During Suspension</a:t>
            </a:r>
          </a:p>
          <a:p>
            <a:pPr lvl="1"/>
            <a:r>
              <a:rPr lang="en-US" altLang="en-US" dirty="0"/>
              <a:t>When a resumable statement encounters a correctable error, the system internally generates the </a:t>
            </a:r>
            <a:r>
              <a:rPr lang="en-US" altLang="en-US" dirty="0">
                <a:latin typeface="Courier New" panose="02070309020205020404" pitchFamily="49" charset="0"/>
                <a:cs typeface="Courier New" panose="02070309020205020404" pitchFamily="49" charset="0"/>
              </a:rPr>
              <a:t>AFTER</a:t>
            </a:r>
            <a:r>
              <a:rPr lang="en-US" altLang="en-US" dirty="0"/>
              <a:t> </a:t>
            </a:r>
            <a:r>
              <a:rPr lang="en-US" altLang="en-US" dirty="0">
                <a:latin typeface="Courier New" panose="02070309020205020404" pitchFamily="49" charset="0"/>
                <a:cs typeface="Courier New" panose="02070309020205020404" pitchFamily="49" charset="0"/>
              </a:rPr>
              <a:t>SUSPEND</a:t>
            </a:r>
            <a:r>
              <a:rPr lang="en-US" altLang="en-US" dirty="0"/>
              <a:t> system event. Users can register triggers for this event at both the database and schema level. If a user registers a trigger to handle this system event, the trigger is executed after a SQL statement has been suspended. SQL statements executed within an </a:t>
            </a:r>
            <a:r>
              <a:rPr lang="en-US" altLang="en-US" dirty="0">
                <a:latin typeface="Courier New" panose="02070309020205020404" pitchFamily="49" charset="0"/>
                <a:cs typeface="Courier New" panose="02070309020205020404" pitchFamily="49" charset="0"/>
              </a:rPr>
              <a:t>AFTER</a:t>
            </a:r>
            <a:r>
              <a:rPr lang="en-US" altLang="en-US" dirty="0"/>
              <a:t> </a:t>
            </a:r>
            <a:r>
              <a:rPr lang="en-US" altLang="en-US" dirty="0">
                <a:latin typeface="Courier New" panose="02070309020205020404" pitchFamily="49" charset="0"/>
                <a:cs typeface="Courier New" panose="02070309020205020404" pitchFamily="49" charset="0"/>
              </a:rPr>
              <a:t>SUSPEND</a:t>
            </a:r>
            <a:r>
              <a:rPr lang="en-US" altLang="en-US" dirty="0"/>
              <a:t> trigger are always nonresumable and autonomous. Transactions started within the trigger use the </a:t>
            </a:r>
            <a:r>
              <a:rPr lang="en-US" altLang="en-US" dirty="0">
                <a:latin typeface="Courier New" panose="02070309020205020404" pitchFamily="49" charset="0"/>
                <a:cs typeface="Courier New" panose="02070309020205020404" pitchFamily="49" charset="0"/>
              </a:rPr>
              <a:t>SYSTEM</a:t>
            </a:r>
            <a:r>
              <a:rPr lang="en-US" altLang="en-US" dirty="0"/>
              <a:t> rollback segment. These conditions are imposed to overcome deadlocks and reduce the chance of the trigger experiencing the same error condition as the statement.</a:t>
            </a:r>
          </a:p>
          <a:p>
            <a:pPr lvl="1"/>
            <a:r>
              <a:rPr lang="en-US" altLang="en-US" dirty="0"/>
              <a:t>Within the trigger code, you can use the </a:t>
            </a:r>
            <a:r>
              <a:rPr lang="en-US" altLang="en-US" dirty="0">
                <a:latin typeface="Courier New" panose="02070309020205020404" pitchFamily="49" charset="0"/>
                <a:cs typeface="Courier New" panose="02070309020205020404" pitchFamily="49" charset="0"/>
              </a:rPr>
              <a:t>USER_RESUMABLE</a:t>
            </a:r>
            <a:r>
              <a:rPr lang="en-US" altLang="en-US" dirty="0"/>
              <a:t> or </a:t>
            </a:r>
            <a:r>
              <a:rPr lang="en-US" altLang="en-US" dirty="0">
                <a:latin typeface="Courier New" panose="02070309020205020404" pitchFamily="49" charset="0"/>
                <a:cs typeface="Courier New" panose="02070309020205020404" pitchFamily="49" charset="0"/>
              </a:rPr>
              <a:t>DBA_RESUMABLE</a:t>
            </a:r>
            <a:r>
              <a:rPr lang="en-US" altLang="en-US" dirty="0"/>
              <a:t> views or the </a:t>
            </a:r>
            <a:r>
              <a:rPr lang="en-US" altLang="en-US" dirty="0">
                <a:latin typeface="Courier New" panose="02070309020205020404" pitchFamily="49" charset="0"/>
                <a:cs typeface="Courier New" panose="02070309020205020404" pitchFamily="49" charset="0"/>
              </a:rPr>
              <a:t>DBMS_RESUMABLE.SPACE_ERROR_INFO</a:t>
            </a:r>
            <a:r>
              <a:rPr lang="en-US" altLang="en-US" dirty="0"/>
              <a:t> function to get information about the resumable statements.</a:t>
            </a:r>
          </a:p>
        </p:txBody>
      </p:sp>
      <p:sp>
        <p:nvSpPr>
          <p:cNvPr id="28675" name="Slide Image Placeholder 6"/>
          <p:cNvSpPr>
            <a:spLocks noGrp="1" noRot="1" noChangeAspect="1" noTextEdit="1"/>
          </p:cNvSpPr>
          <p:nvPr>
            <p:ph type="sldImg"/>
          </p:nvPr>
        </p:nvSpPr>
        <p:spPr>
          <a:ln/>
        </p:spPr>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13 - </a:t>
            </a:r>
            <a:fld id="{8DCE8313-8CFD-41B0-BA51-6FAE24596E0F}" type="slidenum">
              <a:rPr lang="en-US" altLang="en-US" smtClean="0"/>
              <a:t>311</a:t>
            </a:fld>
            <a:endParaRPr lang="en-US" altLang="en-US" dirty="0"/>
          </a:p>
        </p:txBody>
      </p:sp>
    </p:spTree>
    <p:extLst>
      <p:ext uri="{BB962C8B-B14F-4D97-AF65-F5344CB8AC3E}">
        <p14:creationId xmlns:p14="http://schemas.microsoft.com/office/powerpoint/2010/main" val="1530335269"/>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13 - </a:t>
            </a:r>
            <a:fld id="{6508426C-EF65-4FA0-ADC8-09CC56B02CEA}" type="slidenum">
              <a:rPr lang="en-US" smtClean="0"/>
              <a:t>312</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dirty="0">
                <a:latin typeface="Arial" charset="0"/>
                <a:cs typeface="Arial" charset="0"/>
              </a:rPr>
              <a:t>When a resumable statement is suspended:</a:t>
            </a:r>
          </a:p>
          <a:p>
            <a:pPr lvl="2" eaLnBrk="1" hangingPunct="1"/>
            <a:r>
              <a:rPr lang="en-US" dirty="0">
                <a:latin typeface="Arial" charset="0"/>
                <a:cs typeface="Arial" charset="0"/>
              </a:rPr>
              <a:t>The session invoking the statement is put into a wait state. A row is inserted into </a:t>
            </a:r>
            <a:r>
              <a:rPr lang="en-US" dirty="0">
                <a:latin typeface="Courier New" panose="02070309020205020404" pitchFamily="49" charset="0"/>
                <a:cs typeface="Courier New" panose="02070309020205020404" pitchFamily="49" charset="0"/>
              </a:rPr>
              <a:t>V$SESSION_WAIT</a:t>
            </a:r>
            <a:r>
              <a:rPr lang="en-US" dirty="0">
                <a:latin typeface="Arial" charset="0"/>
                <a:cs typeface="Arial" charset="0"/>
              </a:rPr>
              <a:t> for the session with the </a:t>
            </a:r>
            <a:r>
              <a:rPr lang="en-US" dirty="0">
                <a:latin typeface="Courier New" panose="02070309020205020404" pitchFamily="49" charset="0"/>
                <a:cs typeface="Courier New" panose="02070309020205020404" pitchFamily="49" charset="0"/>
              </a:rPr>
              <a:t>EVENT</a:t>
            </a:r>
            <a:r>
              <a:rPr lang="en-US" dirty="0">
                <a:latin typeface="Arial" charset="0"/>
                <a:cs typeface="Arial" charset="0"/>
              </a:rPr>
              <a:t> column containing “statement suspended, wait error to be cleared.”</a:t>
            </a:r>
          </a:p>
          <a:p>
            <a:pPr lvl="2" eaLnBrk="1" hangingPunct="1"/>
            <a:r>
              <a:rPr lang="en-US" dirty="0">
                <a:latin typeface="Arial" charset="0"/>
                <a:cs typeface="Arial" charset="0"/>
              </a:rPr>
              <a:t>An operation-suspended alert is issued on the object that needs additional resources for the suspended statement to complete.</a:t>
            </a:r>
          </a:p>
          <a:p>
            <a:pPr lvl="1" eaLnBrk="1" hangingPunct="1"/>
            <a:r>
              <a:rPr lang="en-US" dirty="0">
                <a:latin typeface="Arial" charset="0"/>
                <a:cs typeface="Arial" charset="0"/>
              </a:rPr>
              <a:t>Ending a Suspended Statement</a:t>
            </a:r>
          </a:p>
          <a:p>
            <a:pPr lvl="1" eaLnBrk="1" hangingPunct="1"/>
            <a:r>
              <a:rPr lang="en-US" dirty="0">
                <a:latin typeface="Arial" charset="0"/>
                <a:cs typeface="Arial" charset="0"/>
              </a:rPr>
              <a:t>When the error condition is resolved (for example, as a result of DBA intervention or perhaps sort space released by other queries), the suspended statement automatically resumes execution and the “resumable session suspended” alert is cleared.</a:t>
            </a:r>
          </a:p>
          <a:p>
            <a:pPr lvl="1" eaLnBrk="1" hangingPunct="1"/>
            <a:r>
              <a:rPr lang="en-US" dirty="0">
                <a:latin typeface="Arial" charset="0"/>
                <a:cs typeface="Arial" charset="0"/>
              </a:rPr>
              <a:t>A suspended statement can be forced to activate the </a:t>
            </a:r>
            <a:r>
              <a:rPr lang="en-US" dirty="0">
                <a:latin typeface="Courier New" panose="02070309020205020404" pitchFamily="49" charset="0"/>
                <a:cs typeface="Courier New" panose="02070309020205020404" pitchFamily="49" charset="0"/>
              </a:rPr>
              <a:t>SERVERERROR</a:t>
            </a:r>
            <a:r>
              <a:rPr lang="en-US" dirty="0">
                <a:latin typeface="Arial" charset="0"/>
                <a:cs typeface="Arial" charset="0"/>
              </a:rPr>
              <a:t> exception by using the </a:t>
            </a:r>
            <a:r>
              <a:rPr lang="en-US" dirty="0">
                <a:latin typeface="Courier New" panose="02070309020205020404" pitchFamily="49" charset="0"/>
                <a:cs typeface="Courier New" panose="02070309020205020404" pitchFamily="49" charset="0"/>
              </a:rPr>
              <a:t>DBMS_RESUMABLE.ABORT()</a:t>
            </a:r>
            <a:r>
              <a:rPr lang="en-US" dirty="0">
                <a:latin typeface="Arial" charset="0"/>
                <a:cs typeface="Arial" charset="0"/>
              </a:rPr>
              <a:t> procedure. This procedure can be called by a DBA or by the user who issued the statement. If the suspension timeout interval associated with the resumable statement is reached, the statement aborts automatically, and an error is returned to the user.</a:t>
            </a:r>
            <a:endParaRPr lang="en-US" dirty="0">
              <a:latin typeface="Arial" charset="0"/>
            </a:endParaRPr>
          </a:p>
        </p:txBody>
      </p:sp>
    </p:spTree>
    <p:extLst>
      <p:ext uri="{BB962C8B-B14F-4D97-AF65-F5344CB8AC3E}">
        <p14:creationId xmlns:p14="http://schemas.microsoft.com/office/powerpoint/2010/main" val="1238720396"/>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following operations are resumable:</a:t>
            </a:r>
          </a:p>
          <a:p>
            <a:pPr lvl="2"/>
            <a:r>
              <a:rPr lang="en-US" altLang="en-US" b="1" dirty="0"/>
              <a:t>Queries:</a:t>
            </a:r>
            <a:r>
              <a:rPr lang="en-US" altLang="en-US" dirty="0"/>
              <a:t> </a:t>
            </a:r>
            <a:r>
              <a:rPr lang="en-US" altLang="en-US" dirty="0">
                <a:latin typeface="Courier New" panose="02070309020205020404" pitchFamily="49" charset="0"/>
              </a:rPr>
              <a:t>SELECT</a:t>
            </a:r>
            <a:r>
              <a:rPr lang="en-US" altLang="en-US" dirty="0"/>
              <a:t> statements that run out of temporary space (for sort areas) are candidates for resumable execution. When using OCI, the </a:t>
            </a:r>
            <a:r>
              <a:rPr lang="en-US" altLang="en-US" dirty="0">
                <a:latin typeface="Courier New" panose="02070309020205020404" pitchFamily="49" charset="0"/>
              </a:rPr>
              <a:t>OCIStmtExecute()</a:t>
            </a:r>
            <a:r>
              <a:rPr lang="en-US" altLang="en-US" dirty="0"/>
              <a:t> and </a:t>
            </a:r>
            <a:r>
              <a:rPr lang="en-US" altLang="en-US" dirty="0">
                <a:latin typeface="Courier New" panose="02070309020205020404" pitchFamily="49" charset="0"/>
              </a:rPr>
              <a:t>OCIStmtFetch()</a:t>
            </a:r>
            <a:r>
              <a:rPr lang="en-US" altLang="en-US" dirty="0"/>
              <a:t> calls are candidates.</a:t>
            </a:r>
          </a:p>
          <a:p>
            <a:pPr lvl="2"/>
            <a:r>
              <a:rPr lang="en-US" altLang="en-US" b="1" dirty="0"/>
              <a:t>DML:</a:t>
            </a:r>
            <a:r>
              <a:rPr lang="en-US" altLang="en-US" dirty="0"/>
              <a:t> </a:t>
            </a:r>
            <a:r>
              <a:rPr lang="en-US" altLang="en-US" dirty="0">
                <a:latin typeface="Courier New" panose="02070309020205020404" pitchFamily="49" charset="0"/>
              </a:rPr>
              <a:t>INSERT</a:t>
            </a:r>
            <a:r>
              <a:rPr lang="en-US" altLang="en-US" dirty="0"/>
              <a:t>, </a:t>
            </a:r>
            <a:r>
              <a:rPr lang="en-US" altLang="en-US" dirty="0">
                <a:latin typeface="Courier New" panose="02070309020205020404" pitchFamily="49" charset="0"/>
              </a:rPr>
              <a:t>UPDATE</a:t>
            </a:r>
            <a:r>
              <a:rPr lang="en-US" altLang="en-US" dirty="0"/>
              <a:t>, and </a:t>
            </a:r>
            <a:r>
              <a:rPr lang="en-US" altLang="en-US" dirty="0">
                <a:latin typeface="Courier New" panose="02070309020205020404" pitchFamily="49" charset="0"/>
              </a:rPr>
              <a:t>DELETE</a:t>
            </a:r>
            <a:r>
              <a:rPr lang="en-US" altLang="en-US" dirty="0"/>
              <a:t> statements are candidates. The interface used to execute them does not matter; it can be OCI, SQLJ, PL/SQL, or another interface. Also, </a:t>
            </a:r>
            <a:r>
              <a:rPr lang="en-US" altLang="en-US" dirty="0">
                <a:latin typeface="Courier New" panose="02070309020205020404" pitchFamily="49" charset="0"/>
              </a:rPr>
              <a:t>INSERT INTO...SELECT</a:t>
            </a:r>
            <a:r>
              <a:rPr lang="en-US" altLang="en-US" dirty="0"/>
              <a:t> from external tables can be resumable.</a:t>
            </a:r>
          </a:p>
          <a:p>
            <a:pPr lvl="2"/>
            <a:r>
              <a:rPr lang="en-US" altLang="en-US" b="1" dirty="0"/>
              <a:t>DDL:</a:t>
            </a:r>
            <a:r>
              <a:rPr lang="en-US" altLang="en-US" dirty="0"/>
              <a:t> The following statements are candidates for resumable execution:</a:t>
            </a:r>
          </a:p>
          <a:p>
            <a:pPr lvl="3"/>
            <a:r>
              <a:rPr lang="en-US" altLang="en-US" dirty="0">
                <a:latin typeface="Courier New" panose="02070309020205020404" pitchFamily="49" charset="0"/>
              </a:rPr>
              <a:t>CREATE TABLE ... AS SELECT</a:t>
            </a:r>
          </a:p>
          <a:p>
            <a:pPr lvl="3"/>
            <a:r>
              <a:rPr lang="en-US" altLang="en-US" dirty="0">
                <a:latin typeface="Courier New" panose="02070309020205020404" pitchFamily="49" charset="0"/>
              </a:rPr>
              <a:t>CREATE INDEX</a:t>
            </a:r>
          </a:p>
          <a:p>
            <a:pPr lvl="3"/>
            <a:r>
              <a:rPr lang="en-US" altLang="en-US" dirty="0">
                <a:latin typeface="Courier New" panose="02070309020205020404" pitchFamily="49" charset="0"/>
              </a:rPr>
              <a:t>ALTER INDEX ... REBUILD</a:t>
            </a:r>
          </a:p>
          <a:p>
            <a:pPr lvl="3"/>
            <a:r>
              <a:rPr lang="en-US" altLang="en-US" dirty="0">
                <a:latin typeface="Courier New" panose="02070309020205020404" pitchFamily="49" charset="0"/>
              </a:rPr>
              <a:t>ALTER TABLE ... MOVE PARTITION</a:t>
            </a:r>
          </a:p>
          <a:p>
            <a:pPr lvl="3"/>
            <a:r>
              <a:rPr lang="en-US" altLang="en-US" dirty="0">
                <a:latin typeface="Courier New" panose="02070309020205020404" pitchFamily="49" charset="0"/>
              </a:rPr>
              <a:t>ALTER TABLE ... SPLIT PARTITION</a:t>
            </a:r>
          </a:p>
          <a:p>
            <a:pPr lvl="3"/>
            <a:r>
              <a:rPr lang="en-US" altLang="en-US" dirty="0">
                <a:latin typeface="Courier New" panose="02070309020205020404" pitchFamily="49" charset="0"/>
              </a:rPr>
              <a:t>ALTER INDEX ... REBUILD PARTITION</a:t>
            </a:r>
          </a:p>
          <a:p>
            <a:pPr lvl="3"/>
            <a:r>
              <a:rPr lang="en-US" altLang="en-US" dirty="0">
                <a:latin typeface="Courier New" panose="02070309020205020404" pitchFamily="49" charset="0"/>
              </a:rPr>
              <a:t>ALTER INDEX ... SPLIT PARTITION</a:t>
            </a:r>
          </a:p>
          <a:p>
            <a:pPr lvl="3"/>
            <a:r>
              <a:rPr lang="en-US" altLang="en-US" dirty="0">
                <a:latin typeface="Courier New" panose="02070309020205020404" pitchFamily="49" charset="0"/>
              </a:rPr>
              <a:t>CREATE MATERIALIZED VIEW</a:t>
            </a:r>
          </a:p>
        </p:txBody>
      </p:sp>
      <p:sp>
        <p:nvSpPr>
          <p:cNvPr id="86020"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13 - </a:t>
            </a:r>
            <a:fld id="{6AFE6084-10EE-4285-9DBB-26D331154FC6}" type="slidenum">
              <a:rPr lang="en-US" altLang="en-US" smtClean="0"/>
              <a:t>313</a:t>
            </a:fld>
            <a:endParaRPr lang="en-US" altLang="en-US" dirty="0"/>
          </a:p>
        </p:txBody>
      </p:sp>
    </p:spTree>
    <p:extLst>
      <p:ext uri="{BB962C8B-B14F-4D97-AF65-F5344CB8AC3E}">
        <p14:creationId xmlns:p14="http://schemas.microsoft.com/office/powerpoint/2010/main" val="373278485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p>
            <a:r>
              <a:rPr lang="en-US" dirty="0"/>
              <a:t>Oracle Database </a:t>
            </a:r>
            <a:r>
              <a:rPr lang="en-US" dirty="0" smtClean="0"/>
              <a:t>19c: </a:t>
            </a:r>
            <a:r>
              <a:rPr lang="en-US" dirty="0"/>
              <a:t>Administration Workshop   13 - </a:t>
            </a:r>
            <a:fld id="{18AEDB40-76B2-4223-BACD-F1C38C5B7305}" type="slidenum">
              <a:rPr lang="en-US" smtClean="0"/>
              <a:t>314</a:t>
            </a:fld>
            <a:endParaRPr lang="en-US" dirty="0"/>
          </a:p>
        </p:txBody>
      </p:sp>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89167681"/>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a:noFill/>
          <a:ln/>
        </p:spPr>
        <p:txBody>
          <a:bodyPr/>
          <a:lstStyle/>
          <a:p>
            <a:pPr lvl="1"/>
            <a:endParaRPr 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13 - </a:t>
            </a:r>
            <a:fld id="{396FD152-E116-4EB1-86AB-2E5604B5E0C2}" type="slidenum">
              <a:rPr lang="en-US" smtClean="0"/>
              <a:t>315</a:t>
            </a:fld>
            <a:endParaRPr lang="en-US" dirty="0"/>
          </a:p>
        </p:txBody>
      </p:sp>
      <p:sp>
        <p:nvSpPr>
          <p:cNvPr id="55300"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05053711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99045133"/>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14 - </a:t>
            </a:r>
            <a:fld id="{C3097388-F52B-4BE7-A12F-D95EC41AB893}" type="slidenum">
              <a:rPr lang="en-US" smtClean="0"/>
              <a:t>317</a:t>
            </a:fld>
            <a:endParaRPr lang="en-US" dirty="0"/>
          </a:p>
        </p:txBody>
      </p:sp>
      <p:sp>
        <p:nvSpPr>
          <p:cNvPr id="40964"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604429478"/>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Oracle Database server saves the old value (undo data) when a process changes data in a database. It stores the data as it exists before modifications. Capturing undo data enables you to roll back your uncommitted data. Undo supports read-consistent and flashback queries. Undo can also be used to “rewind” (flash back) transactions and tables.</a:t>
            </a:r>
          </a:p>
          <a:p>
            <a:pPr lvl="1"/>
            <a:r>
              <a:rPr lang="en-US" altLang="en-US" dirty="0">
                <a:latin typeface="Arial" charset="0"/>
              </a:rPr>
              <a:t>Read-consistent queries provide results that are consistent with the data as of the time a query started. For a read-consistent query to succeed, the original information must still exist as undo information. If the original data is no longer available, you receive a “Snapshot too old” error (</a:t>
            </a:r>
            <a:r>
              <a:rPr lang="en-US" altLang="en-US" dirty="0">
                <a:latin typeface="Courier New" panose="02070309020205020404" pitchFamily="49" charset="0"/>
                <a:cs typeface="Courier New" panose="02070309020205020404" pitchFamily="49" charset="0"/>
              </a:rPr>
              <a:t>ORA-01555</a:t>
            </a:r>
            <a:r>
              <a:rPr lang="en-US" altLang="en-US" dirty="0">
                <a:latin typeface="Arial" charset="0"/>
              </a:rPr>
              <a:t>). As long as the undo information is retained, the Oracle Database server can reconstruct data to satisfy read-consistent queries.</a:t>
            </a:r>
          </a:p>
          <a:p>
            <a:pPr lvl="1"/>
            <a:r>
              <a:rPr lang="en-US" altLang="en-US" dirty="0">
                <a:latin typeface="Arial" charset="0"/>
              </a:rPr>
              <a:t>Flashback queries purposely ask for a version of the data as it existed at some time in the past. As long as undo information for that past time still exists, flashback queries can complete successfully. Oracle Flashback Transaction uses undo to create compensating transactions, to back out a transaction and its dependent transactions. With Oracle Flashback Table, you can recover a table to a specific point in time.</a:t>
            </a:r>
          </a:p>
          <a:p>
            <a:pPr lvl="1"/>
            <a:r>
              <a:rPr lang="en-US" altLang="en-US" dirty="0">
                <a:latin typeface="Arial" charset="0"/>
              </a:rPr>
              <a:t>Undo data is also used to recover from failed transactions. A failed transaction occurs when a user session ends abnormally (possibly because of network errors or a failure on the client computer) before the user decides to commit or roll back the transaction. Failed transactions may also occur when the instance crashes or you issue the </a:t>
            </a:r>
            <a:r>
              <a:rPr lang="en-US" altLang="en-US" dirty="0">
                <a:latin typeface="Courier New" panose="02070309020205020404" pitchFamily="49" charset="0"/>
                <a:cs typeface="Courier New" panose="02070309020205020404" pitchFamily="49" charset="0"/>
              </a:rPr>
              <a:t>SHUTDOWN</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ABORT</a:t>
            </a:r>
            <a:r>
              <a:rPr lang="en-US" altLang="en-US" dirty="0">
                <a:latin typeface="Arial" charset="0"/>
              </a:rPr>
              <a:t> command.</a:t>
            </a:r>
          </a:p>
          <a:p>
            <a:pPr lvl="1"/>
            <a:r>
              <a:rPr lang="en-US" altLang="en-US" dirty="0">
                <a:latin typeface="Arial" charset="0"/>
              </a:rPr>
              <a:t>In case of a failed transaction, the safest behavior is chosen, and the Oracle Database server reverses all changes made by a user, thereby restoring the original data.</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14 - </a:t>
            </a:r>
            <a:fld id="{8D5D1B90-3DC0-47D9-8159-70052E4FA91B}" type="slidenum">
              <a:rPr lang="en-US" smtClean="0"/>
              <a:t>318</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139156388"/>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14 - </a:t>
            </a:r>
            <a:fld id="{263607A8-E05D-4E17-9307-447869F75EB7}" type="slidenum">
              <a:rPr lang="en-US" smtClean="0"/>
              <a:t>319</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dirty="0">
                <a:latin typeface="Arial" charset="0"/>
                <a:cs typeface="Arial" charset="0"/>
              </a:rPr>
              <a:t>Undo information is retained for all transactions, at least until the transaction is ended by one of the following:</a:t>
            </a:r>
          </a:p>
          <a:p>
            <a:pPr lvl="2" eaLnBrk="1" hangingPunct="1"/>
            <a:r>
              <a:rPr lang="en-US" dirty="0">
                <a:latin typeface="Arial" charset="0"/>
                <a:cs typeface="Arial" charset="0"/>
              </a:rPr>
              <a:t>User undoes a transaction (transaction rolls back)</a:t>
            </a:r>
          </a:p>
          <a:p>
            <a:pPr lvl="2" eaLnBrk="1" hangingPunct="1"/>
            <a:r>
              <a:rPr lang="en-US" dirty="0">
                <a:latin typeface="Arial" charset="0"/>
                <a:cs typeface="Arial" charset="0"/>
              </a:rPr>
              <a:t>User ends a transaction (transaction commits)</a:t>
            </a:r>
          </a:p>
          <a:p>
            <a:pPr lvl="2" eaLnBrk="1" hangingPunct="1"/>
            <a:r>
              <a:rPr lang="en-US" dirty="0">
                <a:latin typeface="Arial" charset="0"/>
                <a:cs typeface="Arial" charset="0"/>
              </a:rPr>
              <a:t>User executes a DDL statement, such as a </a:t>
            </a:r>
            <a:r>
              <a:rPr lang="en-US" dirty="0">
                <a:latin typeface="Courier New" panose="02070309020205020404" pitchFamily="49" charset="0"/>
                <a:cs typeface="Courier New" panose="02070309020205020404" pitchFamily="49" charset="0"/>
              </a:rPr>
              <a:t>CREATE</a:t>
            </a:r>
            <a:r>
              <a:rPr lang="en-US" dirty="0">
                <a:latin typeface="Arial" charset="0"/>
                <a:cs typeface="Arial" charset="0"/>
              </a:rPr>
              <a:t>, </a:t>
            </a:r>
            <a:r>
              <a:rPr lang="en-US" dirty="0">
                <a:latin typeface="Courier New" panose="02070309020205020404" pitchFamily="49" charset="0"/>
                <a:cs typeface="Courier New" panose="02070309020205020404" pitchFamily="49" charset="0"/>
              </a:rPr>
              <a:t>DROP</a:t>
            </a:r>
            <a:r>
              <a:rPr lang="en-US" dirty="0">
                <a:latin typeface="Arial" charset="0"/>
                <a:cs typeface="Arial" charset="0"/>
              </a:rPr>
              <a:t>, </a:t>
            </a:r>
            <a:r>
              <a:rPr lang="en-US" dirty="0">
                <a:latin typeface="Courier New" panose="02070309020205020404" pitchFamily="49" charset="0"/>
                <a:cs typeface="Courier New" panose="02070309020205020404" pitchFamily="49" charset="0"/>
              </a:rPr>
              <a:t>RENAME</a:t>
            </a:r>
            <a:r>
              <a:rPr lang="en-US" dirty="0">
                <a:latin typeface="Arial" charset="0"/>
                <a:cs typeface="Arial" charset="0"/>
              </a:rPr>
              <a:t>, or </a:t>
            </a:r>
            <a:r>
              <a:rPr lang="en-US" dirty="0">
                <a:latin typeface="Courier New" panose="02070309020205020404" pitchFamily="49" charset="0"/>
                <a:cs typeface="Courier New" panose="02070309020205020404" pitchFamily="49" charset="0"/>
              </a:rPr>
              <a:t>ALTER</a:t>
            </a:r>
            <a:r>
              <a:rPr lang="en-US" dirty="0">
                <a:latin typeface="Arial" charset="0"/>
                <a:cs typeface="Arial" charset="0"/>
              </a:rPr>
              <a:t> statement. If the current transaction contains any DML statements, the database server first commits the transaction and then executes and commits the DDL as a new transaction.</a:t>
            </a:r>
          </a:p>
          <a:p>
            <a:pPr lvl="2" eaLnBrk="1" hangingPunct="1"/>
            <a:r>
              <a:rPr lang="en-US" dirty="0">
                <a:latin typeface="Arial" charset="0"/>
                <a:cs typeface="Arial" charset="0"/>
              </a:rPr>
              <a:t>User session terminates abnormally (transaction rolls back)</a:t>
            </a:r>
          </a:p>
          <a:p>
            <a:pPr lvl="2" eaLnBrk="1" hangingPunct="1"/>
            <a:r>
              <a:rPr lang="en-US" dirty="0">
                <a:latin typeface="Arial" charset="0"/>
                <a:cs typeface="Arial" charset="0"/>
              </a:rPr>
              <a:t>User session terminates normally with an exit (transaction commits)</a:t>
            </a:r>
          </a:p>
          <a:p>
            <a:pPr lvl="1" eaLnBrk="1" hangingPunct="1"/>
            <a:r>
              <a:rPr lang="en-US" dirty="0">
                <a:latin typeface="Arial" charset="0"/>
                <a:cs typeface="Arial" charset="0"/>
              </a:rPr>
              <a:t>The amount of undo data that is retained and the time for which it is retained depend on the amount of database activity and the database configuration.</a:t>
            </a:r>
          </a:p>
          <a:p>
            <a:pPr lvl="1" eaLnBrk="1" hangingPunct="1"/>
            <a:r>
              <a:rPr lang="en-US" b="1" dirty="0">
                <a:latin typeface="Arial" charset="0"/>
                <a:cs typeface="Arial" charset="0"/>
              </a:rPr>
              <a:t>Note: </a:t>
            </a:r>
            <a:r>
              <a:rPr lang="en-US" dirty="0">
                <a:latin typeface="Arial" charset="0"/>
                <a:cs typeface="Arial" charset="0"/>
              </a:rPr>
              <a:t>Oracle Flashback Transaction leverages the online redo logs to mine the appropriate undo SQL for execution. It only uses undo as an artificial time boundary, to determine a redo mining start time for the target transaction, if a transaction start time is not supplied in the flashback transaction invocation.</a:t>
            </a:r>
          </a:p>
        </p:txBody>
      </p:sp>
    </p:spTree>
    <p:extLst>
      <p:ext uri="{BB962C8B-B14F-4D97-AF65-F5344CB8AC3E}">
        <p14:creationId xmlns:p14="http://schemas.microsoft.com/office/powerpoint/2010/main" val="3073224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5"/>
          <p:cNvSpPr>
            <a:spLocks noGrp="1" noRot="1" noChangeAspect="1" noTextEdit="1"/>
          </p:cNvSpPr>
          <p:nvPr>
            <p:ph type="sldImg"/>
          </p:nvPr>
        </p:nvSpPr>
        <p:spPr>
          <a:ln/>
        </p:spPr>
      </p:sp>
      <p:sp>
        <p:nvSpPr>
          <p:cNvPr id="6861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database buffer cache is the portion of the SGA that holds block images read from data files or constructed dynamically to satisfy the read consistency model. All users who are concurrently connected to the instance share access to the database buffer cache.</a:t>
            </a:r>
          </a:p>
          <a:p>
            <a:pPr lvl="1"/>
            <a:r>
              <a:rPr lang="en-US" altLang="en-US" dirty="0"/>
              <a:t>The first time an Oracle Database user process requires a particular piece of data, it searches for the data in the database buffer cache. If the process finds the data already in the cache (a cache hit), it can read the data directly from memory. If the process cannot find the data in the cache (a cache miss), it must copy the data block from a data file on disk into a buffer in the cache before accessing the data. Accessing data through a cache hit is faster than accessing data through a cache miss.</a:t>
            </a:r>
          </a:p>
          <a:p>
            <a:pPr lvl="1"/>
            <a:r>
              <a:rPr lang="en-US" altLang="en-US" dirty="0"/>
              <a:t>The buffers in the cache are managed by a complex algorithm that uses a combination of least recently used (LRU) lists and touch count. The LRU helps to ensure that the most recently used blocks tend to stay in memory to minimize disk access.</a:t>
            </a:r>
          </a:p>
          <a:p>
            <a:pPr lvl="1"/>
            <a:r>
              <a:rPr lang="en-US" altLang="en-US" dirty="0">
                <a:solidFill>
                  <a:schemeClr val="tx1"/>
                </a:solidFill>
              </a:rPr>
              <a:t>The keep buffer pool and the recycle buffer pool are used for specialized buffer pool tuning. The keep buffer pool is designed to retain buffers in memory longer than the LRU would normally retain them. The recycle buffer pool is designed to flush buffers from memory faster than the LRU normally would.</a:t>
            </a:r>
          </a:p>
          <a:p>
            <a:pPr lvl="1"/>
            <a:r>
              <a:rPr lang="en-US" altLang="en-US" dirty="0"/>
              <a:t>Additional buffer caches can be configured to hold blocks of a size that is different from the default block size.</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1CB67A1F-14B2-4A18-85C8-359AAF7DC21E}" type="slidenum">
              <a:rPr lang="en-US" altLang="en-US" smtClean="0"/>
              <a:t>32</a:t>
            </a:fld>
            <a:endParaRPr lang="en-US" altLang="en-US" dirty="0"/>
          </a:p>
        </p:txBody>
      </p:sp>
    </p:spTree>
    <p:extLst>
      <p:ext uri="{BB962C8B-B14F-4D97-AF65-F5344CB8AC3E}">
        <p14:creationId xmlns:p14="http://schemas.microsoft.com/office/powerpoint/2010/main" val="1378391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When a transaction starts, it is assigned to an undo segment. Throughout the life of the transaction, when data is changed, the original (before the change) values are copied into the undo segment. You can see which transactions are assigned to which undo segments by checking the </a:t>
            </a:r>
            <a:r>
              <a:rPr lang="en-US" altLang="en-US" dirty="0">
                <a:latin typeface="Courier New" panose="02070309020205020404" pitchFamily="49" charset="0"/>
                <a:cs typeface="Courier New" panose="02070309020205020404" pitchFamily="49" charset="0"/>
              </a:rPr>
              <a:t>V$TRANSACTION</a:t>
            </a:r>
            <a:r>
              <a:rPr lang="en-US" altLang="en-US" dirty="0">
                <a:latin typeface="Arial" charset="0"/>
              </a:rPr>
              <a:t> dynamic performance view.</a:t>
            </a:r>
          </a:p>
          <a:p>
            <a:pPr lvl="1"/>
            <a:r>
              <a:rPr lang="en-US" altLang="en-US" dirty="0">
                <a:latin typeface="Arial" charset="0"/>
              </a:rPr>
              <a:t>Undo segments are specialized segments that are automatically created by the database server as needed to support transactions. Like all segments, undo segments are made up of extents, which, in turn, consist of data blocks. Undo segments automatically grow and shrink as needed, acting as a circular storage buffer for their assigned transactions.</a:t>
            </a:r>
          </a:p>
          <a:p>
            <a:pPr lvl="1"/>
            <a:r>
              <a:rPr lang="en-US" altLang="en-US" dirty="0">
                <a:latin typeface="Arial" charset="0"/>
              </a:rPr>
              <a:t>Transactions fill extents in their undo segments until a transaction is completed or all space is consumed. If an extent fills up and more space is needed, the transaction acquires that space from the next extent in the segment. After all extents have been consumed, the transaction either wraps around back into the first extent or requests a new extent to be allocated to the undo segment.</a:t>
            </a:r>
          </a:p>
          <a:p>
            <a:pPr lvl="1"/>
            <a:r>
              <a:rPr lang="en-US" altLang="en-US" b="1" dirty="0">
                <a:latin typeface="Arial" charset="0"/>
              </a:rPr>
              <a:t>Note: </a:t>
            </a:r>
            <a:r>
              <a:rPr lang="en-US" altLang="en-US" dirty="0">
                <a:latin typeface="Arial" charset="0"/>
              </a:rPr>
              <a:t>Parallel DML and DDL operations can actually cause a transaction to use more than one undo segment. To learn more about parallel DML execution, see </a:t>
            </a:r>
            <a:r>
              <a:rPr lang="en-US" altLang="en-US" i="1" dirty="0">
                <a:latin typeface="Arial" charset="0"/>
              </a:rPr>
              <a:t>Oracle Database Administrator’s Guide</a:t>
            </a:r>
            <a:r>
              <a:rPr lang="en-US" altLang="en-US" dirty="0">
                <a:latin typeface="Arial" charset="0"/>
              </a:rPr>
              <a:t>.</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14 - </a:t>
            </a:r>
            <a:fld id="{C2AB0093-86AE-4E27-816B-87BFD24EEB3A}" type="slidenum">
              <a:rPr lang="en-US" smtClean="0"/>
              <a:t>320</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64231165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Undo segments can exist only in a specialized form of tablespace called an undo tablespace. You cannot create other segment types, such as tables, in the undo tablespace.</a:t>
            </a:r>
          </a:p>
          <a:p>
            <a:pPr lvl="1"/>
            <a:r>
              <a:rPr lang="en-US" altLang="en-US" dirty="0">
                <a:latin typeface="Arial" charset="0"/>
              </a:rPr>
              <a:t>The Database Configuration Assistant (DBCA) automatically creates a smallfile undo tablespace. You can also create a bigfile undo tablespace. However, in a high-volume online transaction processing (OLTP) environment with many short concurrent transactions, contention could occur on the file header. An undo tablespace, stored in multiple data files, can resolve this potential issue.</a:t>
            </a:r>
          </a:p>
          <a:p>
            <a:pPr lvl="1"/>
            <a:r>
              <a:rPr lang="en-US" altLang="en-US" dirty="0">
                <a:latin typeface="Arial" charset="0"/>
              </a:rPr>
              <a:t>Although a database may have many undo tablespaces, only one of them at a time can be designated as the current undo tablespace for any instance in the database.</a:t>
            </a:r>
          </a:p>
          <a:p>
            <a:pPr lvl="1"/>
            <a:r>
              <a:rPr lang="en-US" altLang="en-US" dirty="0">
                <a:latin typeface="Arial" charset="0"/>
              </a:rPr>
              <a:t>Undo segments are automatically created and always owned by </a:t>
            </a:r>
            <a:r>
              <a:rPr lang="en-US" altLang="en-US" dirty="0">
                <a:latin typeface="Courier New" panose="02070309020205020404" pitchFamily="49" charset="0"/>
                <a:cs typeface="Courier New" panose="02070309020205020404" pitchFamily="49" charset="0"/>
              </a:rPr>
              <a:t>SYS</a:t>
            </a:r>
            <a:r>
              <a:rPr lang="en-US" altLang="en-US" dirty="0">
                <a:latin typeface="Arial" charset="0"/>
              </a:rPr>
              <a:t>. Because the undo segments act as a circular buffer, each segment has a minimum of two extents. The default maximum number of extents depends on the database block size but is very high (32,765 for an 8 KB block size).</a:t>
            </a:r>
          </a:p>
          <a:p>
            <a:pPr lvl="1"/>
            <a:r>
              <a:rPr lang="en-US" altLang="en-US" dirty="0">
                <a:latin typeface="Arial" charset="0"/>
              </a:rPr>
              <a:t>Undo tablespaces are permanent, locally managed tablespaces with automatic extent allocation. They are automatically managed by the database.</a:t>
            </a:r>
          </a:p>
          <a:p>
            <a:pPr lvl="1"/>
            <a:r>
              <a:rPr lang="en-US" altLang="en-US" dirty="0">
                <a:latin typeface="Arial" charset="0"/>
              </a:rPr>
              <a:t>Because undo data is required to recover from failed transactions (such as those that may occur when an instance crashes), undo tablespaces can be recovered only while the instance is in the </a:t>
            </a:r>
            <a:r>
              <a:rPr lang="en-US" altLang="en-US" dirty="0">
                <a:latin typeface="Courier New" panose="02070309020205020404" pitchFamily="49" charset="0"/>
                <a:cs typeface="Courier New" panose="02070309020205020404" pitchFamily="49" charset="0"/>
              </a:rPr>
              <a:t>MOUNT</a:t>
            </a:r>
            <a:r>
              <a:rPr lang="en-US" altLang="en-US" dirty="0">
                <a:latin typeface="Arial" charset="0"/>
              </a:rPr>
              <a:t> state.</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14 - </a:t>
            </a:r>
            <a:fld id="{F5E5048D-E7CC-41F0-9AF5-E425E30DDAFE}" type="slidenum">
              <a:rPr lang="en-US" smtClean="0"/>
              <a:t>321</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74688742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Undo data and redo data seem similar at first, but they serve different purposes. Undo data is needed if there is a need to undo a change, and this occurs for read consistency and rollback. Redo data is needed if there is a need to perform the changes again, in cases where they are lost for some reason. Undo block changes are also written to the redo log.</a:t>
            </a:r>
          </a:p>
          <a:p>
            <a:pPr lvl="1"/>
            <a:r>
              <a:rPr lang="en-US" dirty="0">
                <a:latin typeface="Arial" charset="0"/>
              </a:rPr>
              <a:t>The process of committing entails a verification that the changes in the transaction have been written to the redo log file, which is persistent storage on the disk, as opposed to memory. In addition, the redo log file is typically multiplexed. As a result, there are multiple copies of the redo data on the disk. Although the changes may not yet have been written to the data files where the table’s blocks are actually stored, writing to the persistent redo log is enough to guarantee consistency of the database.</a:t>
            </a:r>
          </a:p>
          <a:p>
            <a:pPr lvl="1"/>
            <a:r>
              <a:rPr lang="en-US" dirty="0">
                <a:latin typeface="Arial" charset="0"/>
              </a:rPr>
              <a:t>Assume that a power outage occurs just before committed changes have been reflected in the data files. This situation does not cause a problem because the transaction has been committed. When the system starts up again, it is able to roll forward any redo records that are not yet reflected in data files at the time of the outage.</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14 - </a:t>
            </a:r>
            <a:fld id="{5FED796E-9CF6-4715-8FE7-308888008E45}" type="slidenum">
              <a:rPr lang="en-US" smtClean="0"/>
              <a:t>322</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129537814"/>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Oracle Database server provides automatic undo management, which is a fully automated mechanism for managing undo information and space in a dedicated undo tablespace for all sessions. The system automatically tunes itself to provide the best possible retention of undo information. More precisely, the undo retention period for auto-extending tablespaces is tuned to be slightly longer than the longest-running active query. For fixed-size undo tablespaces, the database dynamically tunes for best possible retention.</a:t>
            </a:r>
          </a:p>
          <a:p>
            <a:pPr lvl="1"/>
            <a:r>
              <a:rPr lang="en-US" altLang="en-US" dirty="0">
                <a:latin typeface="Arial" charset="0"/>
              </a:rPr>
              <a:t>Although, by default, the Oracle Database server manages undo data and space automatically, you may need to perform some tasks if your database is using Flashback operations. The administration of undo should prevent space errors, the use of too much space, and “Snapshot too old” errors.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14 - </a:t>
            </a:r>
            <a:fld id="{11425034-8075-42BD-8485-377E3F8C4AEF}" type="slidenum">
              <a:rPr lang="en-US" smtClean="0"/>
              <a:t>323</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679392197"/>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Using the </a:t>
            </a:r>
            <a:r>
              <a:rPr lang="en-US" altLang="en-US" dirty="0">
                <a:latin typeface="Courier New" panose="02070309020205020404" pitchFamily="49" charset="0"/>
                <a:cs typeface="Courier New" panose="02070309020205020404" pitchFamily="49" charset="0"/>
              </a:rPr>
              <a:t>LOCAL</a:t>
            </a:r>
            <a:r>
              <a:rPr lang="en-US" altLang="en-US" dirty="0">
                <a:latin typeface="Arial" charset="0"/>
              </a:rPr>
              <a:t> undo mode is required when cloning a PDB in hot mode, performing a near-zero down time PDB relocation, refreshing PDBs, or using proxy PDBs.</a:t>
            </a:r>
          </a:p>
          <a:p>
            <a:pPr lvl="1"/>
            <a:r>
              <a:rPr lang="en-US" altLang="en-US" dirty="0">
                <a:latin typeface="Arial" charset="0"/>
              </a:rPr>
              <a:t>You can set a CDB in </a:t>
            </a:r>
            <a:r>
              <a:rPr lang="en-US" altLang="en-US" dirty="0">
                <a:latin typeface="Courier New" panose="02070309020205020404" pitchFamily="49" charset="0"/>
                <a:cs typeface="Courier New" panose="02070309020205020404" pitchFamily="49" charset="0"/>
              </a:rPr>
              <a:t>LOCAL</a:t>
            </a:r>
            <a:r>
              <a:rPr lang="en-US" altLang="en-US" dirty="0">
                <a:latin typeface="Arial" charset="0"/>
              </a:rPr>
              <a:t> undo mode either at CDB creation or by altering the CDB property.</a:t>
            </a:r>
          </a:p>
          <a:p>
            <a:pPr lvl="1"/>
            <a:r>
              <a:rPr lang="en-US" altLang="en-US" dirty="0">
                <a:latin typeface="Arial" charset="0"/>
              </a:rPr>
              <a:t>When the database property </a:t>
            </a:r>
            <a:r>
              <a:rPr lang="en-US" altLang="en-US" dirty="0">
                <a:latin typeface="Courier New" panose="02070309020205020404" pitchFamily="49" charset="0"/>
                <a:cs typeface="Courier New" panose="02070309020205020404" pitchFamily="49" charset="0"/>
              </a:rPr>
              <a:t>LOCAL_UNDO_ENABLED</a:t>
            </a:r>
            <a:r>
              <a:rPr lang="en-US" altLang="en-US" dirty="0">
                <a:latin typeface="Arial" charset="0"/>
              </a:rPr>
              <a:t> is </a:t>
            </a:r>
            <a:r>
              <a:rPr lang="en-US" altLang="en-US" dirty="0">
                <a:latin typeface="Courier New" panose="02070309020205020404" pitchFamily="49" charset="0"/>
                <a:cs typeface="Courier New" panose="02070309020205020404" pitchFamily="49" charset="0"/>
              </a:rPr>
              <a:t>FALSE</a:t>
            </a:r>
            <a:r>
              <a:rPr lang="en-US" altLang="en-US" dirty="0">
                <a:latin typeface="Arial" charset="0"/>
              </a:rPr>
              <a:t>, which is the default, there is only one undo tablespace that is created in the CDB root, and that is shared by all containers.</a:t>
            </a:r>
          </a:p>
          <a:p>
            <a:pPr lvl="1"/>
            <a:r>
              <a:rPr lang="en-US" altLang="en-US" dirty="0">
                <a:latin typeface="Arial" charset="0"/>
              </a:rPr>
              <a:t>When </a:t>
            </a:r>
            <a:r>
              <a:rPr lang="en-US" altLang="en-US" dirty="0">
                <a:latin typeface="Courier New" panose="02070309020205020404" pitchFamily="49" charset="0"/>
                <a:cs typeface="Courier New" panose="02070309020205020404" pitchFamily="49" charset="0"/>
              </a:rPr>
              <a:t>LOCAL_UNDO_ENABLED</a:t>
            </a:r>
            <a:r>
              <a:rPr lang="en-US" altLang="en-US" dirty="0">
                <a:latin typeface="Arial" charset="0"/>
              </a:rPr>
              <a:t> is </a:t>
            </a:r>
            <a:r>
              <a:rPr lang="en-US" altLang="en-US" dirty="0">
                <a:latin typeface="Courier New" panose="02070309020205020404" pitchFamily="49" charset="0"/>
                <a:cs typeface="Courier New" panose="02070309020205020404" pitchFamily="49" charset="0"/>
              </a:rPr>
              <a:t>TRUE</a:t>
            </a:r>
            <a:r>
              <a:rPr lang="en-US" altLang="en-US" dirty="0">
                <a:latin typeface="Arial" charset="0"/>
              </a:rPr>
              <a:t>, every container in the CDB uses </a:t>
            </a:r>
            <a:r>
              <a:rPr lang="en-US" altLang="en-US" dirty="0">
                <a:latin typeface="Courier New" panose="02070309020205020404" pitchFamily="49" charset="0"/>
                <a:cs typeface="Courier New" panose="02070309020205020404" pitchFamily="49" charset="0"/>
              </a:rPr>
              <a:t>LOCAL</a:t>
            </a:r>
            <a:r>
              <a:rPr lang="en-US" altLang="en-US" dirty="0">
                <a:latin typeface="Arial" charset="0"/>
              </a:rPr>
              <a:t> undo, and each PDB must have its own </a:t>
            </a:r>
            <a:r>
              <a:rPr lang="en-US" altLang="en-US" dirty="0">
                <a:latin typeface="Courier New" panose="02070309020205020404" pitchFamily="49" charset="0"/>
                <a:cs typeface="Courier New" panose="02070309020205020404" pitchFamily="49" charset="0"/>
              </a:rPr>
              <a:t>LOCAL</a:t>
            </a:r>
            <a:r>
              <a:rPr lang="en-US" altLang="en-US" dirty="0">
                <a:latin typeface="Arial" charset="0"/>
              </a:rPr>
              <a:t> undo tablespace. To maintain ease of management and provisioning, undo tablespace creation happens automatically and does not require any action from the user. When a PDB is opened and an undo tablespace is not available, it is automatically created.</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14 - </a:t>
            </a:r>
            <a:fld id="{56D3667A-5E5D-4542-9CE7-27A98292848C}" type="slidenum">
              <a:rPr lang="en-US" smtClean="0"/>
              <a:t>324</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412577966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a:t>
            </a:r>
            <a:r>
              <a:rPr lang="en-US" altLang="en-US" dirty="0">
                <a:latin typeface="Courier New" panose="02070309020205020404" pitchFamily="49" charset="0"/>
                <a:cs typeface="Courier New" panose="02070309020205020404" pitchFamily="49" charset="0"/>
              </a:rPr>
              <a:t>UNDO_RETENTION</a:t>
            </a:r>
            <a:r>
              <a:rPr lang="en-US" altLang="en-US" dirty="0">
                <a:latin typeface="Arial" charset="0"/>
              </a:rPr>
              <a:t> initialization parameter specifies (in seconds) the low threshold value of undo retention. Set the minimum undo retention period for the auto-extending undo tablespace to be as long as the longest expected Flashback operation. For auto-extending undo tablespaces, the system retains undo for at least the time specified in this parameter and automatically tunes the undo retention period to meet the undo requirements of the queries. But this autotuned retention period may be insufficient for your Flashback operations.</a:t>
            </a:r>
          </a:p>
          <a:p>
            <a:pPr lvl="1"/>
            <a:r>
              <a:rPr lang="en-US" altLang="en-US" dirty="0">
                <a:latin typeface="Arial" charset="0"/>
              </a:rPr>
              <a:t>For fixed-size undo tablespaces, the system automatically tunes for the best possible undo retention period on the basis of undo tablespace size and usage history; it ignores </a:t>
            </a:r>
            <a:r>
              <a:rPr lang="en-US" altLang="en-US" dirty="0">
                <a:latin typeface="Courier New" panose="02070309020205020404" pitchFamily="49" charset="0"/>
                <a:cs typeface="Courier New" panose="02070309020205020404" pitchFamily="49" charset="0"/>
              </a:rPr>
              <a:t>UNDO_RETENTION</a:t>
            </a:r>
            <a:r>
              <a:rPr lang="en-US" altLang="en-US" dirty="0">
                <a:latin typeface="Arial" charset="0"/>
              </a:rPr>
              <a:t> unless retention guarantee is enabled. So for automatic undo management, the </a:t>
            </a:r>
            <a:r>
              <a:rPr lang="en-US" altLang="en-US" dirty="0">
                <a:latin typeface="Courier New" panose="02070309020205020404" pitchFamily="49" charset="0"/>
                <a:cs typeface="Courier New" panose="02070309020205020404" pitchFamily="49" charset="0"/>
              </a:rPr>
              <a:t>UNDO_RETENTION</a:t>
            </a:r>
            <a:r>
              <a:rPr lang="en-US" altLang="en-US" dirty="0">
                <a:latin typeface="Arial" charset="0"/>
              </a:rPr>
              <a:t> setting is used for the three cases listed in the slide. In cases other than these three, this parameter is ignored.</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14 - </a:t>
            </a:r>
            <a:fld id="{234F1C36-4DA0-40AF-B9B8-50AD46D3F6CB}" type="slidenum">
              <a:rPr lang="en-US" smtClean="0"/>
              <a:t>325</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616937655"/>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7"/>
          <p:cNvSpPr>
            <a:spLocks noGrp="1" noChangeArrowheads="1"/>
          </p:cNvSpPr>
          <p:nvPr>
            <p:ph type="body" idx="1"/>
          </p:nvPr>
        </p:nvSpPr>
        <p:spPr>
          <a:noFill/>
          <a:ln/>
        </p:spPr>
        <p:txBody>
          <a:bodyPr/>
          <a:lstStyle/>
          <a:p>
            <a:pPr lvl="1"/>
            <a:r>
              <a:rPr lang="en-US" dirty="0">
                <a:latin typeface="Arial" charset="0"/>
              </a:rPr>
              <a:t>Undo information is divided into three categories:</a:t>
            </a:r>
          </a:p>
          <a:p>
            <a:pPr lvl="2"/>
            <a:r>
              <a:rPr lang="en-US" b="1" dirty="0">
                <a:latin typeface="Arial" charset="0"/>
              </a:rPr>
              <a:t>Uncommitted undo information (Active):</a:t>
            </a:r>
            <a:r>
              <a:rPr lang="en-US" dirty="0">
                <a:latin typeface="Arial" charset="0"/>
              </a:rPr>
              <a:t> Supports a currently running transaction and is required if a user wants to roll back or if the transaction has failed. Uncommitted undo information is never overwritten.</a:t>
            </a:r>
          </a:p>
          <a:p>
            <a:pPr lvl="2"/>
            <a:r>
              <a:rPr lang="en-US" b="1" dirty="0">
                <a:latin typeface="Arial" charset="0"/>
              </a:rPr>
              <a:t>Committed undo information (Unexpired): </a:t>
            </a:r>
            <a:r>
              <a:rPr lang="en-US" dirty="0">
                <a:latin typeface="Arial" charset="0"/>
              </a:rPr>
              <a:t>Is no longer needed to support a running transaction but is still needed to meet the undo retention interval. It is also known as “unexpired” undo information. Committed undo information is retained when possible without causing an active transaction to fail because of lack of space.</a:t>
            </a:r>
          </a:p>
          <a:p>
            <a:pPr lvl="2"/>
            <a:r>
              <a:rPr lang="en-US" b="1" dirty="0">
                <a:latin typeface="Arial" charset="0"/>
              </a:rPr>
              <a:t>Expired undo information (Expired): </a:t>
            </a:r>
            <a:r>
              <a:rPr lang="en-US" dirty="0">
                <a:latin typeface="Arial" charset="0"/>
              </a:rPr>
              <a:t>Is no longer needed to support a running transaction. Expired undo information is overwritten when space is required by an active transaction.</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14 - </a:t>
            </a:r>
            <a:fld id="{7616CB0E-CA43-4DA8-83C6-19CEFF862C99}" type="slidenum">
              <a:rPr lang="en-US" smtClean="0"/>
              <a:t>326</a:t>
            </a:fld>
            <a:endParaRPr lang="en-US" dirty="0"/>
          </a:p>
        </p:txBody>
      </p:sp>
      <p:sp>
        <p:nvSpPr>
          <p:cNvPr id="48132"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904231300"/>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The default undo behavior is to overwrite the undo information of committed transactions that has not yet expired rather than to allow an active transaction to fail because of lack of undo space.</a:t>
            </a:r>
          </a:p>
          <a:p>
            <a:pPr lvl="1"/>
            <a:r>
              <a:rPr lang="en-US" dirty="0">
                <a:latin typeface="Arial" charset="0"/>
              </a:rPr>
              <a:t>This behavior can be changed by guaranteeing retention. With guaranteed retention, undo retention settings are enforced even if they cause transactions to fail.</a:t>
            </a:r>
          </a:p>
          <a:p>
            <a:pPr lvl="1"/>
            <a:r>
              <a:rPr lang="en-US" dirty="0">
                <a:latin typeface="Courier New" panose="02070309020205020404" pitchFamily="49" charset="0"/>
                <a:cs typeface="Courier New" panose="02070309020205020404" pitchFamily="49" charset="0"/>
              </a:rPr>
              <a:t>RETENTION</a:t>
            </a:r>
            <a:r>
              <a:rPr lang="en-US" dirty="0">
                <a:latin typeface="Arial" charset="0"/>
              </a:rPr>
              <a:t> </a:t>
            </a:r>
            <a:r>
              <a:rPr lang="en-US" dirty="0">
                <a:latin typeface="Courier New" panose="02070309020205020404" pitchFamily="49" charset="0"/>
                <a:cs typeface="Courier New" panose="02070309020205020404" pitchFamily="49" charset="0"/>
              </a:rPr>
              <a:t>GUARANTEE</a:t>
            </a:r>
            <a:r>
              <a:rPr lang="en-US" dirty="0">
                <a:latin typeface="Arial" charset="0"/>
              </a:rPr>
              <a:t> is a tablespace attribute rather than an initialization parameter. This attribute can be changed only with SQL command-line statements.</a:t>
            </a:r>
          </a:p>
          <a:p>
            <a:pPr lvl="1"/>
            <a:r>
              <a:rPr lang="en-US" dirty="0">
                <a:latin typeface="Arial" charset="0"/>
              </a:rPr>
              <a:t>The syntax to change an undo tablespace to guarantee retention is: </a:t>
            </a:r>
          </a:p>
          <a:p>
            <a:pPr lvl="1"/>
            <a:r>
              <a:rPr lang="en-US" dirty="0">
                <a:latin typeface="Courier New" panose="02070309020205020404" pitchFamily="49" charset="0"/>
                <a:cs typeface="Courier New" panose="02070309020205020404" pitchFamily="49" charset="0"/>
              </a:rPr>
              <a:t>SQL&gt; ALTER TABLESPACE undotbs1 RETENTION GUARANTEE;</a:t>
            </a:r>
          </a:p>
          <a:p>
            <a:pPr lvl="1"/>
            <a:r>
              <a:rPr lang="en-US" dirty="0">
                <a:latin typeface="Arial" charset="0"/>
              </a:rPr>
              <a:t>To return a guaranteed undo tablespace to its normal setting, use the following command:</a:t>
            </a:r>
          </a:p>
          <a:p>
            <a:pPr lvl="1"/>
            <a:r>
              <a:rPr lang="en-US" dirty="0">
                <a:latin typeface="Courier New" panose="02070309020205020404" pitchFamily="49" charset="0"/>
                <a:cs typeface="Courier New" panose="02070309020205020404" pitchFamily="49" charset="0"/>
              </a:rPr>
              <a:t>SQL&gt; ALTER TABLESPACE undotbs1 RETENTION NOGUARANTEE;</a:t>
            </a:r>
          </a:p>
          <a:p>
            <a:pPr lvl="1"/>
            <a:r>
              <a:rPr lang="en-US" dirty="0">
                <a:latin typeface="Arial" charset="0"/>
              </a:rPr>
              <a:t>The retention guarantee applies only to undo tablespaces. Attempts to set it on a non-undo tablespace result in the following error:</a:t>
            </a:r>
          </a:p>
          <a:p>
            <a:pPr lvl="1"/>
            <a:r>
              <a:rPr lang="en-US" dirty="0">
                <a:latin typeface="Courier New" panose="02070309020205020404" pitchFamily="49" charset="0"/>
                <a:cs typeface="Courier New" panose="02070309020205020404" pitchFamily="49" charset="0"/>
              </a:rPr>
              <a:t>SQL&gt; ALTER TABLESPACE example RETENTION GUARANTEE;</a:t>
            </a:r>
          </a:p>
          <a:p>
            <a:pPr lvl="1"/>
            <a:r>
              <a:rPr lang="en-US" dirty="0">
                <a:latin typeface="Courier New" panose="02070309020205020404" pitchFamily="49" charset="0"/>
                <a:cs typeface="Courier New" panose="02070309020205020404" pitchFamily="49" charset="0"/>
              </a:rPr>
              <a:t>ERROR at line 1:</a:t>
            </a:r>
          </a:p>
          <a:p>
            <a:pPr lvl="1"/>
            <a:r>
              <a:rPr lang="en-US" dirty="0">
                <a:latin typeface="Courier New" panose="02070309020205020404" pitchFamily="49" charset="0"/>
                <a:cs typeface="Courier New" panose="02070309020205020404" pitchFamily="49" charset="0"/>
              </a:rPr>
              <a:t>ORA-30044: 'Retention' can only specified for undo tablespace.</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14 - </a:t>
            </a:r>
            <a:fld id="{EE231063-4413-484A-A903-0A11D731AE8A}" type="slidenum">
              <a:rPr lang="en-US" smtClean="0"/>
              <a:t>327</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416395828"/>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You might have two reasons for changing the undo tablespace to a fixed size: to support Flashback operations (where you expect future use of the undo) or to prevent the tablespace from growing too large.</a:t>
            </a:r>
          </a:p>
          <a:p>
            <a:pPr lvl="1"/>
            <a:r>
              <a:rPr lang="en-US" altLang="en-US" dirty="0">
                <a:latin typeface="Arial" charset="0"/>
              </a:rPr>
              <a:t>If you decide to change the undo tablespace to a fixed size, you must choose a large enough size to avoid the following two errors:</a:t>
            </a:r>
          </a:p>
          <a:p>
            <a:pPr lvl="2"/>
            <a:r>
              <a:rPr lang="en-US" altLang="en-US" dirty="0">
                <a:latin typeface="Arial" charset="0"/>
              </a:rPr>
              <a:t>DML failures (because there is not enough space to create the undo for new transactions)</a:t>
            </a:r>
          </a:p>
          <a:p>
            <a:pPr lvl="2"/>
            <a:r>
              <a:rPr lang="en-US" altLang="en-US" dirty="0">
                <a:latin typeface="Arial" charset="0"/>
              </a:rPr>
              <a:t>“Snapshot too old” errors (because there was insufficient undo data for read consistency)</a:t>
            </a:r>
          </a:p>
          <a:p>
            <a:pPr lvl="1"/>
            <a:r>
              <a:rPr lang="en-US" altLang="en-US" dirty="0">
                <a:latin typeface="Arial" charset="0"/>
              </a:rPr>
              <a:t>Oracle recommends that you run a regular, full workload allowing the undo tablespace to grow to its minimum required size. The automatically gathered statistics include the duration of the longest-running query and the undo generation rate. Computing the minimum undo tablespace size based on these statistics is advisable for a system without Flashback operations and for a system for which you do not expect longer-running queries in the future.</a:t>
            </a:r>
          </a:p>
          <a:p>
            <a:pPr lvl="1"/>
            <a:r>
              <a:rPr lang="en-US" altLang="en-US" dirty="0">
                <a:latin typeface="Arial" charset="0"/>
              </a:rPr>
              <a:t>You can use the Enterprise Manager Cloud Control Undo Advisor to enter your desired duration for the undo period for longer-running queries and flashback.</a:t>
            </a:r>
          </a:p>
          <a:p>
            <a:pPr lvl="1"/>
            <a:r>
              <a:rPr lang="en-US" altLang="en-US" b="1" dirty="0">
                <a:latin typeface="Arial" charset="0"/>
              </a:rPr>
              <a:t>Note:</a:t>
            </a:r>
            <a:r>
              <a:rPr lang="en-US" altLang="en-US" dirty="0">
                <a:latin typeface="Arial" charset="0"/>
              </a:rPr>
              <a:t> For fixed-size undo tablespaces, the system automatically tunes for the maximum possible undo retention period, based on undo tablespace size and usage history, and ignores </a:t>
            </a:r>
            <a:r>
              <a:rPr lang="en-US" altLang="en-US" dirty="0">
                <a:latin typeface="Courier New" panose="02070309020205020404" pitchFamily="49" charset="0"/>
                <a:cs typeface="Courier New" panose="02070309020205020404" pitchFamily="49" charset="0"/>
              </a:rPr>
              <a:t>UNDO_RETENTION</a:t>
            </a:r>
            <a:r>
              <a:rPr lang="en-US" altLang="en-US" dirty="0">
                <a:latin typeface="Arial" charset="0"/>
              </a:rPr>
              <a:t> unless retention guarantee is enabled.</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14 - </a:t>
            </a:r>
            <a:fld id="{AE838ADF-0233-485F-BDBA-09743D751AF0}" type="slidenum">
              <a:rPr lang="en-US" smtClean="0"/>
              <a:t>328</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024210837"/>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Temporary tables are widely used as scratch areas for staging intermediate results. This is because changing those tables is much faster than with non-temporary tables. The performance gain is mainly because no redo entries are directly generated for changes on temporary tables. However, the undo for operations on temporary tables (and indexes) is still logged to the redo log.</a:t>
            </a:r>
          </a:p>
          <a:p>
            <a:pPr lvl="1"/>
            <a:r>
              <a:rPr lang="en-US" dirty="0">
                <a:latin typeface="Arial" charset="0"/>
              </a:rPr>
              <a:t>Undo for temporary tables is useful for consistent reads and transaction rollbacks during the life of that temporary object. Beyond this scope, the undo is superfluous. Therefore, it need not be persisted in the redo stream. For instance, transaction recovery just discards undo for temporary objects.</a:t>
            </a:r>
          </a:p>
          <a:p>
            <a:pPr lvl="1"/>
            <a:r>
              <a:rPr lang="en-US" dirty="0">
                <a:latin typeface="Arial" charset="0"/>
              </a:rPr>
              <a:t>Starting with Oracle Database 12c, it is possible for undo generated by temporary tables’ transactions to be stored in a separate undo stream directly in the temporary tablespace to avoid that undo being logged in the redo stream. This mode is called temporary undo.</a:t>
            </a:r>
          </a:p>
          <a:p>
            <a:pPr lvl="1"/>
            <a:r>
              <a:rPr lang="en-US" b="1" dirty="0">
                <a:latin typeface="Arial" charset="0"/>
              </a:rPr>
              <a:t>Note: </a:t>
            </a:r>
            <a:r>
              <a:rPr lang="en-US" dirty="0">
                <a:latin typeface="Arial" charset="0"/>
              </a:rPr>
              <a:t>A temporary undo segment is session private. It stores undo for the changes to temporary tables (temporary objects in general) belonging to the corresponding session.</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14 - </a:t>
            </a:r>
            <a:fld id="{9A206051-68EF-477C-84D9-54F807734A3E}" type="slidenum">
              <a:rPr lang="en-US" smtClean="0"/>
              <a:t>329</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9198856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5"/>
          <p:cNvSpPr>
            <a:spLocks noGrp="1" noRot="1" noChangeAspect="1" noTextEdit="1"/>
          </p:cNvSpPr>
          <p:nvPr>
            <p:ph type="sldImg"/>
          </p:nvPr>
        </p:nvSpPr>
        <p:spPr>
          <a:ln/>
        </p:spPr>
      </p:sp>
      <p:sp>
        <p:nvSpPr>
          <p:cNvPr id="6963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redo log buffer is a circular buffer in the SGA that holds information about changes made to the database. This information is stored in redo entries. Redo entries contain the information necessary to reconstruct (or redo) changes that are made to the database by DML, DDL, or internal operations. Redo entries are used for database recovery, if necessary.</a:t>
            </a:r>
          </a:p>
          <a:p>
            <a:pPr lvl="1"/>
            <a:r>
              <a:rPr lang="en-US" altLang="en-US" dirty="0"/>
              <a:t>As the server process makes changes to the buffer cache, redo entries are generated and written to the redo log buffer in the SGA. The redo entries take up continuous, sequential space in the buffer. The log writer background process writes the redo log buffer to the active redo log file (or group of files) on disk.</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C9D795FF-5F88-414A-8869-87DE1548359B}" type="slidenum">
              <a:rPr lang="en-US" altLang="en-US" smtClean="0"/>
              <a:t>33</a:t>
            </a:fld>
            <a:endParaRPr lang="en-US" altLang="en-US" dirty="0"/>
          </a:p>
        </p:txBody>
      </p:sp>
    </p:spTree>
    <p:extLst>
      <p:ext uri="{BB962C8B-B14F-4D97-AF65-F5344CB8AC3E}">
        <p14:creationId xmlns:p14="http://schemas.microsoft.com/office/powerpoint/2010/main" val="2225986495"/>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Enabling temporary undo provides the following benefits:</a:t>
            </a:r>
          </a:p>
          <a:p>
            <a:pPr lvl="2"/>
            <a:r>
              <a:rPr lang="en-US" altLang="en-US" dirty="0">
                <a:latin typeface="Arial" charset="0"/>
              </a:rPr>
              <a:t>Temporary undo reduces the amount of undo stored in the undo tablespaces. Less undo in the undo tablespaces can result in more realistic undo retention period requirements for undo records.</a:t>
            </a:r>
          </a:p>
          <a:p>
            <a:pPr lvl="2"/>
            <a:r>
              <a:rPr lang="en-US" altLang="en-US" dirty="0">
                <a:latin typeface="Arial" charset="0"/>
              </a:rPr>
              <a:t>Performance is improved because less data is written to the redo log, and components that parse redo log records, such as LogMiner, perform better because there is less redo data to parse.</a:t>
            </a:r>
          </a:p>
          <a:p>
            <a:pPr lvl="2"/>
            <a:r>
              <a:rPr lang="en-US" altLang="en-US" dirty="0">
                <a:latin typeface="Arial" charset="0"/>
              </a:rPr>
              <a:t>Temporary undo enables data manipulation language (DML) operations on temporary tables in a physical standby database with the Oracle Active Data Guard option. However, data definition language (DDL) operations that create temporary tables must be issued on the primary database.</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14 - </a:t>
            </a:r>
            <a:fld id="{631BB9CD-8D7E-423A-920A-03D920AA8F2D}" type="slidenum">
              <a:rPr lang="en-US" smtClean="0"/>
              <a:t>330</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459912152"/>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You can enable temporary undo for a specific session or for the entire database. When you enable temporary undo for a session using an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SESSION</a:t>
            </a:r>
            <a:r>
              <a:rPr lang="en-US" altLang="en-US" dirty="0">
                <a:latin typeface="Arial" charset="0"/>
              </a:rPr>
              <a:t> statement, the session creates temporary undo without affecting other sessions. When you enable temporary undo for the system using an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SYSTEM</a:t>
            </a:r>
            <a:r>
              <a:rPr lang="en-US" altLang="en-US" dirty="0">
                <a:latin typeface="Arial" charset="0"/>
              </a:rPr>
              <a:t> statement, all existing sessions and new sessions create temporary undo.</a:t>
            </a:r>
          </a:p>
          <a:p>
            <a:pPr lvl="1"/>
            <a:r>
              <a:rPr lang="en-US" altLang="en-US" dirty="0">
                <a:latin typeface="Arial" charset="0"/>
              </a:rPr>
              <a:t>When a session uses temporary objects for the first time, the current value of the </a:t>
            </a:r>
            <a:r>
              <a:rPr lang="en-US" altLang="en-US" dirty="0">
                <a:latin typeface="Courier New" panose="02070309020205020404" pitchFamily="49" charset="0"/>
                <a:cs typeface="Courier New" panose="02070309020205020404" pitchFamily="49" charset="0"/>
              </a:rPr>
              <a:t>TEMP_UNDO_ENABLED</a:t>
            </a:r>
            <a:r>
              <a:rPr lang="en-US" altLang="en-US" dirty="0">
                <a:latin typeface="Arial" charset="0"/>
              </a:rPr>
              <a:t> initialization parameter is set for the rest of the session. Therefore, if temporary undo is enabled for a session and the session uses temporary objects, then temporary undo cannot be disabled for the session. Similarly, if temporary undo is disabled for a session and the session uses temporary objects, then temporary undo cannot be enabled for the session.</a:t>
            </a:r>
          </a:p>
          <a:p>
            <a:pPr lvl="1"/>
            <a:r>
              <a:rPr lang="en-US" altLang="en-US" dirty="0">
                <a:latin typeface="Arial" charset="0"/>
              </a:rPr>
              <a:t>The feature of temporary undo is available for databases with the </a:t>
            </a:r>
            <a:r>
              <a:rPr lang="en-US" altLang="en-US" dirty="0">
                <a:latin typeface="Courier New" panose="02070309020205020404" pitchFamily="49" charset="0"/>
                <a:cs typeface="Courier New" panose="02070309020205020404" pitchFamily="49" charset="0"/>
              </a:rPr>
              <a:t>COMPATIBLE</a:t>
            </a:r>
            <a:r>
              <a:rPr lang="en-US" altLang="en-US" dirty="0">
                <a:latin typeface="Arial" charset="0"/>
              </a:rPr>
              <a:t> initialization parameter set to at least </a:t>
            </a:r>
            <a:r>
              <a:rPr lang="en-US" altLang="en-US" dirty="0">
                <a:latin typeface="Courier New" panose="02070309020205020404" pitchFamily="49" charset="0"/>
                <a:cs typeface="Courier New" panose="02070309020205020404" pitchFamily="49" charset="0"/>
              </a:rPr>
              <a:t>12.1.0.0.0</a:t>
            </a:r>
            <a:r>
              <a:rPr lang="en-US" altLang="en-US" dirty="0">
                <a:latin typeface="Arial" charset="0"/>
              </a:rPr>
              <a:t>.</a:t>
            </a:r>
          </a:p>
          <a:p>
            <a:pPr lvl="1"/>
            <a:r>
              <a:rPr lang="en-US" altLang="en-US" b="1" dirty="0">
                <a:latin typeface="Arial" charset="0"/>
              </a:rPr>
              <a:t>Note: </a:t>
            </a:r>
            <a:r>
              <a:rPr lang="en-US" altLang="en-US" dirty="0">
                <a:latin typeface="Arial" charset="0"/>
              </a:rPr>
              <a:t>Temporary undo is enabled by default for a physical standby database with the Oracle Active Data Guard option. The </a:t>
            </a:r>
            <a:r>
              <a:rPr lang="en-US" altLang="en-US" dirty="0">
                <a:latin typeface="Courier New" panose="02070309020205020404" pitchFamily="49" charset="0"/>
                <a:cs typeface="Courier New" panose="02070309020205020404" pitchFamily="49" charset="0"/>
              </a:rPr>
              <a:t>TEMP_UNDO_ENABLED</a:t>
            </a:r>
            <a:r>
              <a:rPr lang="en-US" altLang="en-US" dirty="0">
                <a:latin typeface="Arial" charset="0"/>
              </a:rPr>
              <a:t> initialization parameter has no effect on a physical standby database with the Active Data Guard option because of the default setting.</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14 - </a:t>
            </a:r>
            <a:fld id="{7FC0ABB1-6F69-4E91-BC43-C5C46D21FDBB}" type="slidenum">
              <a:rPr lang="en-US" smtClean="0"/>
              <a:t>331</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136746766"/>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0"/>
          <p:cNvSpPr>
            <a:spLocks noGrp="1" noChangeArrowheads="1"/>
          </p:cNvSpPr>
          <p:nvPr>
            <p:ph type="body" idx="1"/>
          </p:nvPr>
        </p:nvSpPr>
        <p:spPr>
          <a:noFill/>
          <a:ln/>
        </p:spPr>
        <p:txBody>
          <a:bodyPr/>
          <a:lstStyle/>
          <a:p>
            <a:pPr lvl="1"/>
            <a:r>
              <a:rPr lang="en-US" dirty="0">
                <a:latin typeface="Courier New" panose="02070309020205020404" pitchFamily="49" charset="0"/>
                <a:cs typeface="Courier New" panose="02070309020205020404" pitchFamily="49" charset="0"/>
              </a:rPr>
              <a:t>V$TEMPUNDOSTAT</a:t>
            </a:r>
            <a:r>
              <a:rPr lang="en-US" dirty="0">
                <a:cs typeface="Arial" panose="020B0604020202020204" pitchFamily="34" charset="0"/>
              </a:rPr>
              <a:t> shows various statistics related to the temporary undo log for this database instance. It displays a histogram of statistical data to show how the system is working. Each row in the view keeps statistics collected in the instance for a 10-minute interval. The rows are in descending order of the </a:t>
            </a:r>
            <a:r>
              <a:rPr lang="en-US" dirty="0">
                <a:latin typeface="Courier New" panose="02070309020205020404" pitchFamily="49" charset="0"/>
                <a:cs typeface="Courier New" panose="02070309020205020404" pitchFamily="49" charset="0"/>
              </a:rPr>
              <a:t>BEGIN_TIME</a:t>
            </a:r>
            <a:r>
              <a:rPr lang="en-US" dirty="0">
                <a:cs typeface="Arial" panose="020B0604020202020204" pitchFamily="34" charset="0"/>
              </a:rPr>
              <a:t> column value. This view contains a total of 576 rows, spanning a four-day cycle. This view is similar to the </a:t>
            </a:r>
            <a:r>
              <a:rPr lang="en-US" dirty="0">
                <a:latin typeface="Courier New" panose="02070309020205020404" pitchFamily="49" charset="0"/>
                <a:cs typeface="Courier New" panose="02070309020205020404" pitchFamily="49" charset="0"/>
              </a:rPr>
              <a:t>V$UNDOSTAT</a:t>
            </a:r>
            <a:r>
              <a:rPr lang="en-US" dirty="0">
                <a:cs typeface="Arial" panose="020B0604020202020204" pitchFamily="34" charset="0"/>
              </a:rPr>
              <a:t> view.</a:t>
            </a:r>
          </a:p>
          <a:p>
            <a:pPr lvl="1"/>
            <a:r>
              <a:rPr lang="en-US" dirty="0">
                <a:cs typeface="Arial" panose="020B0604020202020204" pitchFamily="34" charset="0"/>
              </a:rPr>
              <a:t>The example shows you some of the important columns of the </a:t>
            </a:r>
            <a:r>
              <a:rPr lang="en-US" dirty="0">
                <a:latin typeface="Courier New" panose="02070309020205020404" pitchFamily="49" charset="0"/>
                <a:cs typeface="Courier New" panose="02070309020205020404" pitchFamily="49" charset="0"/>
              </a:rPr>
              <a:t>V$TEMPUNDOSTAT</a:t>
            </a:r>
            <a:r>
              <a:rPr lang="en-US" dirty="0">
                <a:cs typeface="Arial" panose="020B0604020202020204" pitchFamily="34" charset="0"/>
              </a:rPr>
              <a:t> view:</a:t>
            </a:r>
          </a:p>
          <a:p>
            <a:pPr lvl="2"/>
            <a:r>
              <a:rPr lang="en-US" dirty="0">
                <a:latin typeface="Courier New" panose="02070309020205020404" pitchFamily="49" charset="0"/>
                <a:cs typeface="Courier New" panose="02070309020205020404" pitchFamily="49" charset="0"/>
              </a:rPr>
              <a:t>BEGIN_TIME</a:t>
            </a:r>
            <a:r>
              <a:rPr lang="en-US" dirty="0">
                <a:cs typeface="Arial" panose="020B0604020202020204" pitchFamily="34" charset="0"/>
              </a:rPr>
              <a:t>: The beginning of the time interval</a:t>
            </a:r>
          </a:p>
          <a:p>
            <a:pPr lvl="2"/>
            <a:r>
              <a:rPr lang="en-US" dirty="0">
                <a:latin typeface="Courier New" panose="02070309020205020404" pitchFamily="49" charset="0"/>
                <a:cs typeface="Courier New" panose="02070309020205020404" pitchFamily="49" charset="0"/>
              </a:rPr>
              <a:t>TXNCOUNT</a:t>
            </a:r>
            <a:r>
              <a:rPr lang="en-US" dirty="0">
                <a:cs typeface="Arial" panose="020B0604020202020204" pitchFamily="34" charset="0"/>
              </a:rPr>
              <a:t>: The total number of transactions that have bound to temp undo segment within the corresponding time interval</a:t>
            </a:r>
          </a:p>
          <a:p>
            <a:pPr lvl="2"/>
            <a:r>
              <a:rPr lang="en-US" dirty="0">
                <a:latin typeface="Courier New" panose="02070309020205020404" pitchFamily="49" charset="0"/>
                <a:cs typeface="Courier New" panose="02070309020205020404" pitchFamily="49" charset="0"/>
              </a:rPr>
              <a:t>MAXCONCURRENCY</a:t>
            </a:r>
            <a:r>
              <a:rPr lang="en-US" dirty="0">
                <a:cs typeface="Arial" panose="020B0604020202020204" pitchFamily="34" charset="0"/>
              </a:rPr>
              <a:t>: The highest number of transactions executed concurrently, which modified temporary objects within the corresponding time interval</a:t>
            </a:r>
          </a:p>
          <a:p>
            <a:pPr lvl="2"/>
            <a:r>
              <a:rPr lang="en-US" dirty="0">
                <a:latin typeface="Courier New" panose="02070309020205020404" pitchFamily="49" charset="0"/>
                <a:cs typeface="Courier New" panose="02070309020205020404" pitchFamily="49" charset="0"/>
              </a:rPr>
              <a:t>UNDOBLKCNT</a:t>
            </a:r>
            <a:r>
              <a:rPr lang="en-US" dirty="0">
                <a:cs typeface="Arial" panose="020B0604020202020204" pitchFamily="34" charset="0"/>
              </a:rPr>
              <a:t>: The total number of temporary undo blocks consumed during the corresponding time interval</a:t>
            </a:r>
          </a:p>
          <a:p>
            <a:pPr lvl="2"/>
            <a:r>
              <a:rPr lang="en-US" dirty="0">
                <a:latin typeface="Courier New" panose="02070309020205020404" pitchFamily="49" charset="0"/>
                <a:cs typeface="Courier New" panose="02070309020205020404" pitchFamily="49" charset="0"/>
              </a:rPr>
              <a:t>USCOUNT</a:t>
            </a:r>
            <a:r>
              <a:rPr lang="en-US" dirty="0">
                <a:cs typeface="Arial" panose="020B0604020202020204" pitchFamily="34" charset="0"/>
              </a:rPr>
              <a:t>: The temp undo segments created during the corresponding time interval</a:t>
            </a:r>
          </a:p>
          <a:p>
            <a:pPr lvl="2"/>
            <a:r>
              <a:rPr lang="en-US" dirty="0">
                <a:latin typeface="Courier New" panose="02070309020205020404" pitchFamily="49" charset="0"/>
                <a:cs typeface="Courier New" panose="02070309020205020404" pitchFamily="49" charset="0"/>
              </a:rPr>
              <a:t>NOSPACEERRCNT</a:t>
            </a:r>
            <a:r>
              <a:rPr lang="en-US" dirty="0">
                <a:cs typeface="Arial" panose="020B0604020202020204" pitchFamily="34" charset="0"/>
              </a:rPr>
              <a:t>: The total number of times the “no space left for temporary undo” error was raised during the corresponding time interval</a:t>
            </a:r>
          </a:p>
          <a:p>
            <a:pPr lvl="1"/>
            <a:r>
              <a:rPr lang="en-US" b="1" dirty="0">
                <a:cs typeface="Arial" panose="020B0604020202020204" pitchFamily="34" charset="0"/>
              </a:rPr>
              <a:t>Note: </a:t>
            </a:r>
            <a:r>
              <a:rPr lang="en-US" dirty="0">
                <a:cs typeface="Arial" panose="020B0604020202020204" pitchFamily="34" charset="0"/>
              </a:rPr>
              <a:t>For more information on </a:t>
            </a:r>
            <a:r>
              <a:rPr lang="en-US" dirty="0">
                <a:latin typeface="Courier New" panose="02070309020205020404" pitchFamily="49" charset="0"/>
                <a:cs typeface="Courier New" panose="02070309020205020404" pitchFamily="49" charset="0"/>
              </a:rPr>
              <a:t>V$TEMPUNDOSTAT</a:t>
            </a:r>
            <a:r>
              <a:rPr lang="en-US" dirty="0">
                <a:cs typeface="Arial" panose="020B0604020202020204" pitchFamily="34" charset="0"/>
              </a:rPr>
              <a:t>, refer to </a:t>
            </a:r>
            <a:r>
              <a:rPr lang="en-US" i="1" dirty="0">
                <a:cs typeface="Arial" panose="020B0604020202020204" pitchFamily="34" charset="0"/>
              </a:rPr>
              <a:t>Oracle Database Reference Guide</a:t>
            </a:r>
            <a:r>
              <a:rPr lang="en-US" dirty="0">
                <a:cs typeface="Arial" panose="020B0604020202020204" pitchFamily="34" charset="0"/>
              </a:rPr>
              <a:t>.</a:t>
            </a:r>
          </a:p>
          <a:p>
            <a:pPr lvl="1"/>
            <a:endParaRPr lang="en-US" dirty="0">
              <a:cs typeface="Arial" panose="020B0604020202020204" pitchFamily="34"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14 - </a:t>
            </a:r>
            <a:fld id="{69BA8BB1-7F40-4874-A6B2-17A161044116}" type="slidenum">
              <a:rPr lang="en-US" smtClean="0"/>
              <a:t>332</a:t>
            </a:fld>
            <a:endParaRPr lang="en-US" dirty="0"/>
          </a:p>
        </p:txBody>
      </p:sp>
      <p:sp>
        <p:nvSpPr>
          <p:cNvPr id="46084"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890505210"/>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You can view undo information on the Undo Management Details page in Enterprise Manager Database Express. The screenshot shows the two regions (on the top left) of the Undo Management Details page while connected to the container database. The Undo Summary region provides details on undo settings, undo tablespace information, errors and warnings, and the Undo Advisor findings. The Undo Statistics Summary region provides details on the undo analysis period for the last day, output of the undo retention analysis, and undo statistics such as undo generation rate, maximum undo used, longest SQL execution time, transaction rate, and the maximum concurrency.</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14 - </a:t>
            </a:r>
            <a:fld id="{C9C27A99-6E89-422B-BA19-093F5488B8E1}" type="slidenum">
              <a:rPr lang="en-US" smtClean="0"/>
              <a:t>333</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623537929"/>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The Oracle Enterprise Manager Database Express Undo Management Details page includes four additional graphs, as shown in the screenshot in the slide. They include:</a:t>
            </a:r>
          </a:p>
          <a:p>
            <a:pPr lvl="2"/>
            <a:r>
              <a:rPr lang="en-US" b="1" dirty="0">
                <a:latin typeface="Arial" charset="0"/>
              </a:rPr>
              <a:t>Undo Generation Rate: </a:t>
            </a:r>
            <a:r>
              <a:rPr lang="en-US" dirty="0">
                <a:latin typeface="Arial" charset="0"/>
              </a:rPr>
              <a:t>Displays the undo generation (in KB per second)</a:t>
            </a:r>
          </a:p>
          <a:p>
            <a:pPr lvl="2"/>
            <a:r>
              <a:rPr lang="en-US" b="1" dirty="0">
                <a:latin typeface="Arial" charset="0"/>
              </a:rPr>
              <a:t>Undo Space Usage: </a:t>
            </a:r>
            <a:r>
              <a:rPr lang="en-US" dirty="0">
                <a:latin typeface="Arial" charset="0"/>
              </a:rPr>
              <a:t>Shows the use of space in the tablespace with different colors for expired, unexpired, and active extents</a:t>
            </a:r>
          </a:p>
          <a:p>
            <a:pPr lvl="2"/>
            <a:r>
              <a:rPr lang="en-US" b="1" dirty="0">
                <a:latin typeface="Arial" charset="0"/>
              </a:rPr>
              <a:t>Steal Activity Breakdown: </a:t>
            </a:r>
            <a:r>
              <a:rPr lang="en-US" dirty="0">
                <a:latin typeface="Arial" charset="0"/>
              </a:rPr>
              <a:t>Shows the number of attempts to steal expired undo blocks from other undo segments and attempts to obtain undo space by stealing unexpired extents from other transactions</a:t>
            </a:r>
          </a:p>
          <a:p>
            <a:pPr lvl="2"/>
            <a:r>
              <a:rPr lang="en-US" b="1" dirty="0">
                <a:latin typeface="Arial" charset="0"/>
              </a:rPr>
              <a:t>Undo Advisor: </a:t>
            </a:r>
            <a:r>
              <a:rPr lang="en-US" dirty="0">
                <a:latin typeface="Arial" charset="0"/>
              </a:rPr>
              <a:t>Shows the ratio of undo retention times to tablespace sizing needs, along with the current target setting</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14 - </a:t>
            </a:r>
            <a:fld id="{5CA9A998-CC29-4386-A755-C0AF0AAE7FC3}" type="slidenum">
              <a:rPr lang="en-US" smtClean="0"/>
              <a:t>334</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351728673"/>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14 - </a:t>
            </a:r>
            <a:fld id="{41D1B827-FAE4-40DD-8D91-2F07D9A588CD}" type="slidenum">
              <a:rPr lang="en-US" smtClean="0"/>
              <a:t>335</a:t>
            </a:fld>
            <a:endParaRPr lang="en-US" dirty="0"/>
          </a:p>
        </p:txBody>
      </p:sp>
      <p:sp>
        <p:nvSpPr>
          <p:cNvPr id="54276" name="Slide Image Placeholder 11"/>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942712281"/>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a:noFill/>
          <a:ln/>
        </p:spPr>
        <p:txBody>
          <a:bodyPr/>
          <a:lstStyle/>
          <a:p>
            <a:pPr lvl="1"/>
            <a:endParaRPr 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14 - </a:t>
            </a:r>
            <a:fld id="{05755C41-9210-44DD-B098-B1FDFDC30489}" type="slidenum">
              <a:rPr lang="en-US" smtClean="0"/>
              <a:t>336</a:t>
            </a:fld>
            <a:endParaRPr lang="en-US" dirty="0"/>
          </a:p>
        </p:txBody>
      </p:sp>
      <p:sp>
        <p:nvSpPr>
          <p:cNvPr id="55300"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70771372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963347951"/>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15 - </a:t>
            </a:r>
            <a:fld id="{EF2AA006-4A54-40DA-9B68-7AB31A24EA49}" type="slidenum">
              <a:rPr lang="en-US" smtClean="0"/>
              <a:t>338</a:t>
            </a:fld>
            <a:endParaRPr lang="en-US" dirty="0"/>
          </a:p>
        </p:txBody>
      </p:sp>
      <p:sp>
        <p:nvSpPr>
          <p:cNvPr id="40964"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4171013298"/>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Major functional components include:</a:t>
            </a:r>
          </a:p>
          <a:p>
            <a:pPr lvl="2"/>
            <a:r>
              <a:rPr lang="en-US" dirty="0">
                <a:latin typeface="Courier New" panose="02070309020205020404" pitchFamily="49" charset="0"/>
                <a:cs typeface="Courier New" panose="02070309020205020404" pitchFamily="49" charset="0"/>
              </a:rPr>
              <a:t>DBMS_DATAPUMP</a:t>
            </a:r>
            <a:r>
              <a:rPr lang="en-US" dirty="0">
                <a:latin typeface="Arial" charset="0"/>
              </a:rPr>
              <a:t>: It contains the API for high-speed export and import utilities for bulk data and metadata movement.</a:t>
            </a:r>
          </a:p>
          <a:p>
            <a:pPr lvl="2"/>
            <a:r>
              <a:rPr lang="en-US" dirty="0">
                <a:latin typeface="Arial" charset="0"/>
              </a:rPr>
              <a:t>Direct Path API (DPAPI): Oracle Database supports a Direct Path API interface that minimizes data conversion and parsing at both unload and load time.</a:t>
            </a:r>
          </a:p>
          <a:p>
            <a:pPr lvl="2"/>
            <a:r>
              <a:rPr lang="en-US" dirty="0">
                <a:latin typeface="Courier New" panose="02070309020205020404" pitchFamily="49" charset="0"/>
                <a:cs typeface="Courier New" panose="02070309020205020404" pitchFamily="49" charset="0"/>
              </a:rPr>
              <a:t>DBMS_METADATA</a:t>
            </a:r>
            <a:r>
              <a:rPr lang="en-US" dirty="0">
                <a:latin typeface="Arial" charset="0"/>
              </a:rPr>
              <a:t>: Used by worker processes for all metadata unloading and loading. Database object definitions are stored by using XML rather than SQL.</a:t>
            </a:r>
          </a:p>
          <a:p>
            <a:pPr lvl="2"/>
            <a:r>
              <a:rPr lang="en-US" dirty="0">
                <a:latin typeface="Arial" charset="0"/>
              </a:rPr>
              <a:t>External Table: With the </a:t>
            </a:r>
            <a:r>
              <a:rPr lang="en-US" dirty="0">
                <a:latin typeface="Courier New" panose="02070309020205020404" pitchFamily="49" charset="0"/>
                <a:cs typeface="Courier New" panose="02070309020205020404" pitchFamily="49" charset="0"/>
              </a:rPr>
              <a:t>ORACLE_DATAPUMP</a:t>
            </a:r>
            <a:r>
              <a:rPr lang="en-US" dirty="0">
                <a:latin typeface="Arial" charset="0"/>
              </a:rPr>
              <a:t> and </a:t>
            </a:r>
            <a:r>
              <a:rPr lang="en-US" dirty="0">
                <a:latin typeface="Courier New" panose="02070309020205020404" pitchFamily="49" charset="0"/>
                <a:cs typeface="Courier New" panose="02070309020205020404" pitchFamily="49" charset="0"/>
              </a:rPr>
              <a:t>ORACLE_LOADER</a:t>
            </a:r>
            <a:r>
              <a:rPr lang="en-US" dirty="0">
                <a:latin typeface="Arial" charset="0"/>
              </a:rPr>
              <a:t> access drivers, you can store data in external tables (that is, in platform-independent files). The </a:t>
            </a:r>
            <a:r>
              <a:rPr lang="en-US" dirty="0">
                <a:latin typeface="Courier New" panose="02070309020205020404" pitchFamily="49" charset="0"/>
                <a:cs typeface="Courier New" panose="02070309020205020404" pitchFamily="49" charset="0"/>
              </a:rPr>
              <a:t>SELECT</a:t>
            </a:r>
            <a:r>
              <a:rPr lang="en-US" dirty="0">
                <a:latin typeface="Arial" charset="0"/>
              </a:rPr>
              <a:t> statement reads external tables as though they were stored in an Oracle database.</a:t>
            </a:r>
          </a:p>
          <a:p>
            <a:pPr lvl="2"/>
            <a:r>
              <a:rPr lang="en-US" dirty="0">
                <a:latin typeface="Arial" charset="0"/>
              </a:rPr>
              <a:t>SQL*Loader: It has been integrated with external tables, providing automatic migration of loader control files to external table access parameters.</a:t>
            </a:r>
          </a:p>
          <a:p>
            <a:pPr lvl="2"/>
            <a:r>
              <a:rPr lang="en-US" dirty="0">
                <a:latin typeface="Courier New" panose="02070309020205020404" pitchFamily="49" charset="0"/>
                <a:cs typeface="Courier New" panose="02070309020205020404" pitchFamily="49" charset="0"/>
              </a:rPr>
              <a:t>expdp</a:t>
            </a:r>
            <a:r>
              <a:rPr lang="en-US" dirty="0">
                <a:latin typeface="Arial" charset="0"/>
              </a:rPr>
              <a:t> and </a:t>
            </a:r>
            <a:r>
              <a:rPr lang="en-US" dirty="0">
                <a:latin typeface="Courier New" panose="02070309020205020404" pitchFamily="49" charset="0"/>
                <a:cs typeface="Courier New" panose="02070309020205020404" pitchFamily="49" charset="0"/>
              </a:rPr>
              <a:t>impdp</a:t>
            </a:r>
            <a:r>
              <a:rPr lang="en-US" dirty="0">
                <a:latin typeface="Arial" charset="0"/>
              </a:rPr>
              <a:t>: They are thin layers that make calls to the </a:t>
            </a:r>
            <a:r>
              <a:rPr lang="en-US" dirty="0">
                <a:latin typeface="Courier New" panose="02070309020205020404" pitchFamily="49" charset="0"/>
                <a:cs typeface="Courier New" panose="02070309020205020404" pitchFamily="49" charset="0"/>
              </a:rPr>
              <a:t>DBMS_DATAPUMP</a:t>
            </a:r>
            <a:r>
              <a:rPr lang="en-US" dirty="0">
                <a:latin typeface="Arial" charset="0"/>
              </a:rPr>
              <a:t> package to initiate and monitor Data Pump operations.</a:t>
            </a:r>
          </a:p>
          <a:p>
            <a:pPr lvl="2"/>
            <a:r>
              <a:rPr lang="en-US" dirty="0">
                <a:latin typeface="Arial" charset="0"/>
              </a:rPr>
              <a:t>Other clients: Applications (such as replication, transportable tablespaces, and user applications) that benefit from this infrastructure. SQL*Plus may also be used as a client of </a:t>
            </a:r>
            <a:r>
              <a:rPr lang="en-US" dirty="0">
                <a:latin typeface="Courier New" panose="02070309020205020404" pitchFamily="49" charset="0"/>
                <a:cs typeface="Courier New" panose="02070309020205020404" pitchFamily="49" charset="0"/>
              </a:rPr>
              <a:t>DBMS_DATAPUMP</a:t>
            </a:r>
            <a:r>
              <a:rPr lang="en-US" dirty="0">
                <a:latin typeface="Arial" charset="0"/>
              </a:rPr>
              <a:t> for simple status queries against ongoing operations.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15 - </a:t>
            </a:r>
            <a:fld id="{D8C726F4-64E9-4D97-A7DB-224CF4119263}" type="slidenum">
              <a:rPr lang="en-US" smtClean="0"/>
              <a:t>339</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537599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5"/>
          <p:cNvSpPr>
            <a:spLocks noGrp="1" noRot="1" noChangeAspect="1" noTextEdit="1"/>
          </p:cNvSpPr>
          <p:nvPr>
            <p:ph type="sldImg"/>
          </p:nvPr>
        </p:nvSpPr>
        <p:spPr>
          <a:ln/>
        </p:spPr>
      </p:sp>
      <p:sp>
        <p:nvSpPr>
          <p:cNvPr id="7065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database administrator can configure an optional memory area called the </a:t>
            </a:r>
            <a:r>
              <a:rPr lang="en-US" altLang="en-US" i="1" dirty="0"/>
              <a:t>large pool</a:t>
            </a:r>
            <a:r>
              <a:rPr lang="en-US" altLang="en-US" dirty="0"/>
              <a:t> to provide large memory allocations for:</a:t>
            </a:r>
          </a:p>
          <a:p>
            <a:pPr lvl="2"/>
            <a:r>
              <a:rPr lang="en-US" altLang="en-US" dirty="0"/>
              <a:t>Session memory for the shared server and the Oracle XA interface (used where transactions interact with multiple databases)</a:t>
            </a:r>
          </a:p>
          <a:p>
            <a:pPr lvl="2"/>
            <a:r>
              <a:rPr lang="en-US" altLang="en-US" dirty="0"/>
              <a:t>I/O server processes</a:t>
            </a:r>
          </a:p>
          <a:p>
            <a:pPr lvl="2"/>
            <a:r>
              <a:rPr lang="en-US" altLang="en-US" dirty="0"/>
              <a:t>Oracle Database backup and restore operations</a:t>
            </a:r>
          </a:p>
          <a:p>
            <a:pPr lvl="2"/>
            <a:r>
              <a:rPr lang="en-US" altLang="en-US" dirty="0">
                <a:solidFill>
                  <a:schemeClr val="tx1"/>
                </a:solidFill>
              </a:rPr>
              <a:t>Parallel Query operations</a:t>
            </a:r>
          </a:p>
          <a:p>
            <a:pPr lvl="2"/>
            <a:r>
              <a:rPr lang="en-US" altLang="en-US" dirty="0">
                <a:solidFill>
                  <a:schemeClr val="tx1"/>
                </a:solidFill>
              </a:rPr>
              <a:t>Advanced Queuing memory table storage</a:t>
            </a:r>
          </a:p>
          <a:p>
            <a:pPr lvl="1"/>
            <a:r>
              <a:rPr lang="en-US" altLang="en-US" dirty="0"/>
              <a:t>By allocating session memory from the large pool for shared server, Oracle XA, or parallel query buffers, Oracle Database can use the shared pool primarily for caching shared SQL and avoid the performance overhead that is caused by shrinking the shared SQL cache.</a:t>
            </a:r>
          </a:p>
          <a:p>
            <a:pPr lvl="1"/>
            <a:r>
              <a:rPr lang="en-US" altLang="en-US" dirty="0"/>
              <a:t>In addition, the memory for Oracle Database backup and restore operations, for I/O server processes and for parallel buffers, is allocated in buffers of a few hundred kilobytes. The large pool is better able to satisfy such large memory requests than the shared pool.</a:t>
            </a:r>
          </a:p>
          <a:p>
            <a:pPr lvl="1"/>
            <a:r>
              <a:rPr lang="en-US" altLang="en-US" dirty="0"/>
              <a:t>The large pool is not managed by a least recently used (LRU) list.</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B4544865-18DD-4FF3-BA84-2E7CB219E359}" type="slidenum">
              <a:rPr lang="en-US" altLang="en-US" smtClean="0"/>
              <a:t>34</a:t>
            </a:fld>
            <a:endParaRPr lang="en-US" altLang="en-US" dirty="0"/>
          </a:p>
        </p:txBody>
      </p:sp>
    </p:spTree>
    <p:extLst>
      <p:ext uri="{BB962C8B-B14F-4D97-AF65-F5344CB8AC3E}">
        <p14:creationId xmlns:p14="http://schemas.microsoft.com/office/powerpoint/2010/main" val="1443547894"/>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Oracle Data Pump enables very high-speed data and metadata loading and unloading of Oracle databases. The Data Pump infrastructure is callable via the </a:t>
            </a:r>
            <a:r>
              <a:rPr lang="en-US" altLang="en-US" dirty="0">
                <a:latin typeface="Courier New" panose="02070309020205020404" pitchFamily="49" charset="0"/>
                <a:cs typeface="Courier New" panose="02070309020205020404" pitchFamily="49" charset="0"/>
              </a:rPr>
              <a:t>DBMS_DATAPUMP</a:t>
            </a:r>
            <a:r>
              <a:rPr lang="en-US" altLang="en-US" dirty="0">
                <a:latin typeface="Arial" charset="0"/>
              </a:rPr>
              <a:t> PL/SQL package. Thus, custom data movement utilities can be built by using Data Pump.</a:t>
            </a:r>
          </a:p>
          <a:p>
            <a:pPr lvl="1"/>
            <a:r>
              <a:rPr lang="en-US" altLang="en-US" dirty="0">
                <a:latin typeface="Arial" charset="0"/>
              </a:rPr>
              <a:t>Oracle Database provides the following tools:</a:t>
            </a:r>
          </a:p>
          <a:p>
            <a:pPr lvl="2"/>
            <a:r>
              <a:rPr lang="en-US" altLang="en-US" dirty="0">
                <a:latin typeface="Arial" charset="0"/>
              </a:rPr>
              <a:t>Command-line export and import clients called </a:t>
            </a:r>
            <a:r>
              <a:rPr lang="en-US" altLang="en-US" dirty="0">
                <a:latin typeface="Courier New" panose="02070309020205020404" pitchFamily="49" charset="0"/>
                <a:cs typeface="Courier New" panose="02070309020205020404" pitchFamily="49" charset="0"/>
              </a:rPr>
              <a:t>expdp</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impdp</a:t>
            </a:r>
            <a:r>
              <a:rPr lang="en-US" altLang="en-US" dirty="0">
                <a:latin typeface="Arial" charset="0"/>
              </a:rPr>
              <a:t>, respectively</a:t>
            </a:r>
          </a:p>
          <a:p>
            <a:pPr lvl="2"/>
            <a:r>
              <a:rPr lang="en-US" altLang="en-US" dirty="0">
                <a:latin typeface="Arial" charset="0"/>
              </a:rPr>
              <a:t>An export and import interface in Enterprise Manager Cloud Control</a:t>
            </a:r>
          </a:p>
          <a:p>
            <a:pPr lvl="1"/>
            <a:r>
              <a:rPr lang="en-US" altLang="en-US" dirty="0">
                <a:latin typeface="Arial" charset="0"/>
              </a:rPr>
              <a:t>Data Pump automatically decides the data access methods to use; these can be either direct path or external tables. Data Pump uses direct path load and unload when a table’s structure allows it and when maximum single-stream performance is desired. However, if there are clustered tables, encrypted columns, or several other items, Data Pump uses external tables rather than direct path to move the data.</a:t>
            </a:r>
          </a:p>
          <a:p>
            <a:pPr lvl="1"/>
            <a:r>
              <a:rPr lang="en-US" altLang="en-US" dirty="0">
                <a:latin typeface="Arial" charset="0"/>
              </a:rPr>
              <a:t>Conventional Path Load is used when Data Pump is not able to load data into a table by using either direct path or external tables. The ability to detach from and reattach to long-running jobs without affecting the job itself enables you to monitor jobs from multiple locations while they are running. All stopped Data Pump jobs can be restarted without loss of data as long as the metadata remains undisturbed. It does not matter whether the job is stopped voluntarily or involuntarily due to a crash.</a:t>
            </a:r>
          </a:p>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15 - </a:t>
            </a:r>
            <a:fld id="{0A859DE1-0781-44CA-B17A-36C35DDCE24B}" type="slidenum">
              <a:rPr lang="en-US" smtClean="0"/>
              <a:t>340</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873010096"/>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a:t>
            </a:r>
            <a:r>
              <a:rPr lang="en-US" altLang="en-US" dirty="0">
                <a:latin typeface="Courier New" panose="02070309020205020404" pitchFamily="49" charset="0"/>
                <a:cs typeface="Courier New" panose="02070309020205020404" pitchFamily="49" charset="0"/>
              </a:rPr>
              <a:t>EXCLUDE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INCLUDE</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CONTENT</a:t>
            </a:r>
            <a:r>
              <a:rPr lang="en-US" altLang="en-US" dirty="0">
                <a:latin typeface="Arial" charset="0"/>
              </a:rPr>
              <a:t> parameters are used for fine-grained object and data selection.</a:t>
            </a:r>
          </a:p>
          <a:p>
            <a:pPr lvl="1"/>
            <a:r>
              <a:rPr lang="en-US" altLang="en-US" dirty="0">
                <a:latin typeface="Arial" charset="0"/>
              </a:rPr>
              <a:t>You can specify the database version for objects to be moved (using the </a:t>
            </a:r>
            <a:r>
              <a:rPr lang="en-US" altLang="en-US" dirty="0">
                <a:latin typeface="Courier New" panose="02070309020205020404" pitchFamily="49" charset="0"/>
                <a:cs typeface="Courier New" panose="02070309020205020404" pitchFamily="49" charset="0"/>
              </a:rPr>
              <a:t>VERSION</a:t>
            </a:r>
            <a:r>
              <a:rPr lang="en-US" altLang="en-US" dirty="0">
                <a:latin typeface="Arial" charset="0"/>
              </a:rPr>
              <a:t> parameter) to create a dump file set that is compatible with a previous release of Oracle Database that supports Data Pump.</a:t>
            </a:r>
          </a:p>
          <a:p>
            <a:pPr lvl="1"/>
            <a:r>
              <a:rPr lang="en-US" altLang="en-US" dirty="0">
                <a:latin typeface="Arial" charset="0"/>
              </a:rPr>
              <a:t>You can use the </a:t>
            </a:r>
            <a:r>
              <a:rPr lang="en-US" altLang="en-US" dirty="0">
                <a:latin typeface="Courier New" panose="02070309020205020404" pitchFamily="49" charset="0"/>
                <a:cs typeface="Courier New" panose="02070309020205020404" pitchFamily="49" charset="0"/>
              </a:rPr>
              <a:t>PARALLEL</a:t>
            </a:r>
            <a:r>
              <a:rPr lang="en-US" altLang="en-US" dirty="0">
                <a:latin typeface="Arial" charset="0"/>
              </a:rPr>
              <a:t> parameter to specify the maximum number of threads of active execution servers operating on behalf of the export job.</a:t>
            </a:r>
          </a:p>
          <a:p>
            <a:pPr lvl="1"/>
            <a:r>
              <a:rPr lang="en-US" altLang="en-US" dirty="0">
                <a:latin typeface="Arial" charset="0"/>
              </a:rPr>
              <a:t>Network mode enables you to export from a remote database directly to a dump file set. This can be done by using a database link to the source system.</a:t>
            </a:r>
          </a:p>
          <a:p>
            <a:pPr lvl="1"/>
            <a:r>
              <a:rPr lang="en-US" altLang="en-US" dirty="0">
                <a:latin typeface="Arial" charset="0"/>
              </a:rPr>
              <a:t>During import, you can change the target data file names, schemas, and tablespaces:</a:t>
            </a:r>
          </a:p>
          <a:p>
            <a:pPr lvl="2"/>
            <a:r>
              <a:rPr lang="en-US" altLang="en-US" dirty="0">
                <a:latin typeface="Arial" charset="0"/>
              </a:rPr>
              <a:t>Rename tables during an import operation.</a:t>
            </a:r>
          </a:p>
          <a:p>
            <a:pPr lvl="2"/>
            <a:r>
              <a:rPr lang="en-US" altLang="en-US" dirty="0">
                <a:latin typeface="Arial" charset="0"/>
              </a:rPr>
              <a:t>Remap data as it is being imported into a new database.</a:t>
            </a:r>
          </a:p>
          <a:p>
            <a:pPr lvl="1"/>
            <a:r>
              <a:rPr lang="en-US" altLang="en-US" dirty="0">
                <a:latin typeface="Arial" charset="0"/>
              </a:rPr>
              <a:t>In addition, you can specify a percentage of data to be sampled and unloaded from the source database when performing a Data Pump export. This can be done by specifying the </a:t>
            </a:r>
            <a:r>
              <a:rPr lang="en-US" altLang="en-US" dirty="0">
                <a:latin typeface="Courier New" panose="02070309020205020404" pitchFamily="49" charset="0"/>
                <a:cs typeface="Courier New" panose="02070309020205020404" pitchFamily="49" charset="0"/>
              </a:rPr>
              <a:t>SAMPLE</a:t>
            </a:r>
            <a:r>
              <a:rPr lang="en-US" altLang="en-US" dirty="0">
                <a:latin typeface="Arial" charset="0"/>
              </a:rPr>
              <a:t> parameter.</a:t>
            </a:r>
          </a:p>
          <a:p>
            <a:pPr lvl="1"/>
            <a:r>
              <a:rPr lang="en-US" altLang="en-US" dirty="0">
                <a:latin typeface="Arial" charset="0"/>
              </a:rPr>
              <a:t>You can use the </a:t>
            </a:r>
            <a:r>
              <a:rPr lang="en-US" altLang="en-US" dirty="0">
                <a:latin typeface="Courier New" panose="02070309020205020404" pitchFamily="49" charset="0"/>
                <a:cs typeface="Courier New" panose="02070309020205020404" pitchFamily="49" charset="0"/>
              </a:rPr>
              <a:t>COMPRESSION</a:t>
            </a:r>
            <a:r>
              <a:rPr lang="en-US" altLang="en-US" dirty="0">
                <a:latin typeface="Arial" charset="0"/>
              </a:rPr>
              <a:t> parameter to indicate whether the metadata should be compressed in the export dump file so that it consumes less disk space. If you compress the metadata, it is automatically uncompressed during import. You can choose to compress both data and metadata, only data, only metadata, or no data during an export. This feature requires the Oracle Advanced Compression option.</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15 - </a:t>
            </a:r>
            <a:fld id="{BE107F92-69EB-4F22-B2B4-903F6CC88449}" type="slidenum">
              <a:rPr lang="en-US" smtClean="0"/>
              <a:t>341</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789672371"/>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15 - </a:t>
            </a:r>
            <a:fld id="{EBA4ED5F-F5D6-46BC-8682-5CD2DA7C7234}" type="slidenum">
              <a:rPr lang="en-US" smtClean="0"/>
              <a:t>342</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dirty="0">
                <a:latin typeface="Arial" charset="0"/>
                <a:cs typeface="Arial" charset="0"/>
              </a:rPr>
              <a:t>You can also specify encryption options to encrypt. Encryption requires the Oracle Advanced Security option:</a:t>
            </a:r>
          </a:p>
          <a:p>
            <a:pPr lvl="2" eaLnBrk="1" hangingPunct="1"/>
            <a:r>
              <a:rPr lang="en-US" dirty="0">
                <a:latin typeface="Arial" charset="0"/>
                <a:cs typeface="Arial" charset="0"/>
              </a:rPr>
              <a:t>Both data and metadata, only data, only metadata, no data, or only encrypted columns during an export</a:t>
            </a:r>
          </a:p>
          <a:p>
            <a:pPr lvl="2" eaLnBrk="1" hangingPunct="1"/>
            <a:r>
              <a:rPr lang="en-US" dirty="0">
                <a:latin typeface="Arial" charset="0"/>
                <a:cs typeface="Arial" charset="0"/>
              </a:rPr>
              <a:t>With a particular encryption algorithm to use during an export</a:t>
            </a:r>
          </a:p>
          <a:p>
            <a:pPr lvl="2" eaLnBrk="1" hangingPunct="1"/>
            <a:r>
              <a:rPr lang="en-US" dirty="0">
                <a:latin typeface="Arial" charset="0"/>
                <a:cs typeface="Arial" charset="0"/>
              </a:rPr>
              <a:t>Using the type of security to use for performing encryption and decryption during an export. For example, perhaps the dump file set will be imported into a different or remote database and must remain secure in transit. Or perhaps the dump file set will be imported on-site using the Oracle Encryption Wallet, but it may also need to be imported off-site where the Oracle Encryption Wallet is not available.</a:t>
            </a:r>
          </a:p>
          <a:p>
            <a:pPr lvl="1" eaLnBrk="1" hangingPunct="1"/>
            <a:r>
              <a:rPr lang="en-US" dirty="0">
                <a:latin typeface="Arial" charset="0"/>
                <a:cs typeface="Arial" charset="0"/>
              </a:rPr>
              <a:t>You can also define that XMLType columns are to be exported in uncompressed </a:t>
            </a:r>
            <a:r>
              <a:rPr lang="en-US" dirty="0">
                <a:latin typeface="Courier New" panose="02070309020205020404" pitchFamily="49" charset="0"/>
                <a:cs typeface="Courier New" panose="02070309020205020404" pitchFamily="49" charset="0"/>
              </a:rPr>
              <a:t>CLOB</a:t>
            </a:r>
            <a:r>
              <a:rPr lang="en-US" dirty="0">
                <a:latin typeface="Arial" charset="0"/>
                <a:cs typeface="Arial" charset="0"/>
              </a:rPr>
              <a:t> format regardless of the XMLType storage format that was defined for them.</a:t>
            </a:r>
          </a:p>
        </p:txBody>
      </p:sp>
    </p:spTree>
    <p:extLst>
      <p:ext uri="{BB962C8B-B14F-4D97-AF65-F5344CB8AC3E}">
        <p14:creationId xmlns:p14="http://schemas.microsoft.com/office/powerpoint/2010/main" val="1763914608"/>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Data Pump Export is a utility for unloading data and metadata into a set of operating system files called dump file sets. Data Pump Import is used to load metadata and data stored in an export dump file set into a target system.</a:t>
            </a:r>
          </a:p>
          <a:p>
            <a:pPr lvl="1"/>
            <a:r>
              <a:rPr lang="en-US" dirty="0">
                <a:latin typeface="Arial" charset="0"/>
              </a:rPr>
              <a:t>The Data Pump API accesses its files on the server rather than on the client.</a:t>
            </a:r>
          </a:p>
          <a:p>
            <a:pPr lvl="1"/>
            <a:r>
              <a:rPr lang="en-US" dirty="0">
                <a:latin typeface="Arial" charset="0"/>
              </a:rPr>
              <a:t>These utilities can also be used to export from a remote database directly to a dump file set or to load the target database directly from a source database with no intervening files. This is known as network mode. This mode is particularly useful to export data from a read-only source database.</a:t>
            </a:r>
          </a:p>
          <a:p>
            <a:pPr lvl="1"/>
            <a:r>
              <a:rPr lang="en-US" dirty="0">
                <a:latin typeface="Arial" charset="0"/>
              </a:rPr>
              <a:t>At the center of every Data Pump operation is the master table, which is a table created in the schema of the user running the Data Pump job. The master table maintains all aspects of the job. The master table is built during a file-based export job and is written to the dump file set as the last step. Conversely, loading the master table into the current user’s schema is the first step of a file-based import operation and is used to sequence the creation of all objects imported.</a:t>
            </a:r>
          </a:p>
          <a:p>
            <a:pPr lvl="1"/>
            <a:r>
              <a:rPr lang="en-US" b="1" dirty="0">
                <a:latin typeface="Arial" charset="0"/>
              </a:rPr>
              <a:t>Note: </a:t>
            </a:r>
            <a:r>
              <a:rPr lang="en-US" dirty="0">
                <a:latin typeface="Arial" charset="0"/>
              </a:rPr>
              <a:t>The master table is the key to Data Pump’s restart capability in the event of a planned or unplanned stopping of the job. The master table is dropped when the Data Pump job finishes normally.</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15 - </a:t>
            </a:r>
            <a:fld id="{5DA60D8E-6886-40AC-8163-42290BBEC01F}" type="slidenum">
              <a:rPr lang="en-US" smtClean="0"/>
              <a:t>343</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062390388"/>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You can interact with Data Pump Export and Import by using one of the following interfaces:</a:t>
            </a:r>
          </a:p>
          <a:p>
            <a:pPr lvl="2"/>
            <a:r>
              <a:rPr lang="en-US" altLang="en-US" b="1" dirty="0">
                <a:latin typeface="Arial" charset="0"/>
              </a:rPr>
              <a:t>Command-line interface: </a:t>
            </a:r>
            <a:r>
              <a:rPr lang="en-US" altLang="en-US" dirty="0">
                <a:latin typeface="Arial" charset="0"/>
              </a:rPr>
              <a:t>Enables you to specify most of the export parameters directly on the command line.</a:t>
            </a:r>
          </a:p>
          <a:p>
            <a:pPr lvl="2"/>
            <a:r>
              <a:rPr lang="en-US" altLang="en-US" b="1" dirty="0">
                <a:latin typeface="Arial" charset="0"/>
              </a:rPr>
              <a:t>Parameter file interface: </a:t>
            </a:r>
            <a:r>
              <a:rPr lang="en-US" altLang="en-US" dirty="0">
                <a:latin typeface="Arial" charset="0"/>
              </a:rPr>
              <a:t>Enables you to specify all command-line parameters in a parameter file. The only exception is the </a:t>
            </a:r>
            <a:r>
              <a:rPr lang="en-US" altLang="en-US" dirty="0">
                <a:latin typeface="Courier New" panose="02070309020205020404" pitchFamily="49" charset="0"/>
                <a:cs typeface="Courier New" panose="02070309020205020404" pitchFamily="49" charset="0"/>
              </a:rPr>
              <a:t>PARFILE</a:t>
            </a:r>
            <a:r>
              <a:rPr lang="en-US" altLang="en-US" dirty="0">
                <a:latin typeface="Arial" charset="0"/>
              </a:rPr>
              <a:t> parameter.</a:t>
            </a:r>
          </a:p>
          <a:p>
            <a:pPr lvl="2"/>
            <a:r>
              <a:rPr lang="en-US" altLang="en-US" b="1" dirty="0">
                <a:latin typeface="Arial" charset="0"/>
              </a:rPr>
              <a:t>Interactive-command interface: </a:t>
            </a:r>
            <a:r>
              <a:rPr lang="en-US" altLang="en-US" dirty="0">
                <a:latin typeface="Arial" charset="0"/>
              </a:rPr>
              <a:t>Stops logging in to the terminal and displays the export or import prompts, where you can enter various commands. This mode is enabled by pressing Ctrl + C during an export operation that is started with the command-line interface or the parameter file interface. Interactive-command mode is also enabled when you attach to an executing or stopped job.</a:t>
            </a:r>
          </a:p>
          <a:p>
            <a:pPr lvl="2"/>
            <a:r>
              <a:rPr lang="en-US" altLang="en-US" b="1" dirty="0">
                <a:latin typeface="Arial" charset="0"/>
              </a:rPr>
              <a:t>Oracle Enterprise Manager Cloud Control: </a:t>
            </a:r>
            <a:r>
              <a:rPr lang="en-US" altLang="en-US" dirty="0">
                <a:latin typeface="Arial" charset="0"/>
              </a:rPr>
              <a:t>Select Schema &gt; Database Export/Import. In the menu, select the export or import operation you want to execute.</a:t>
            </a:r>
          </a:p>
          <a:p>
            <a:pPr lvl="1"/>
            <a:r>
              <a:rPr lang="en-US" altLang="en-US" dirty="0">
                <a:latin typeface="Arial" charset="0"/>
              </a:rPr>
              <a:t>Data Pump Export and Import provide different modes for unloading and loading different portions of the database. The mode is specified on the command line by using the appropriate parameter. The available modes are also listed in the diagram in the slide.</a:t>
            </a:r>
          </a:p>
          <a:p>
            <a:pPr lvl="2"/>
            <a:r>
              <a:rPr lang="en-US" altLang="en-US" dirty="0">
                <a:latin typeface="Courier New" panose="02070309020205020404" pitchFamily="49" charset="0"/>
                <a:cs typeface="Courier New" panose="02070309020205020404" pitchFamily="49" charset="0"/>
              </a:rPr>
              <a:t>FULL=YES</a:t>
            </a:r>
            <a:r>
              <a:rPr lang="en-US" altLang="en-US" dirty="0">
                <a:latin typeface="Arial" charset="0"/>
              </a:rPr>
              <a:t>: All data and metadata of the CDB are to be exported. To perform a full export, you must have the </a:t>
            </a:r>
            <a:r>
              <a:rPr lang="en-US" altLang="en-US" dirty="0">
                <a:latin typeface="Courier New" panose="02070309020205020404" pitchFamily="49" charset="0"/>
                <a:cs typeface="Courier New" panose="02070309020205020404" pitchFamily="49" charset="0"/>
              </a:rPr>
              <a:t>DATAPUMP_EXP_FULL_DATABASE</a:t>
            </a:r>
            <a:r>
              <a:rPr lang="en-US" altLang="en-US" dirty="0">
                <a:latin typeface="Arial" charset="0"/>
              </a:rPr>
              <a:t> role.</a:t>
            </a:r>
          </a:p>
          <a:p>
            <a:pPr lvl="2"/>
            <a:r>
              <a:rPr lang="en-US" altLang="en-US" dirty="0">
                <a:latin typeface="Courier New" panose="02070309020205020404" pitchFamily="49" charset="0"/>
                <a:cs typeface="Courier New" panose="02070309020205020404" pitchFamily="49" charset="0"/>
              </a:rPr>
              <a:t>SCHEMAS=hr,oe</a:t>
            </a:r>
            <a:r>
              <a:rPr lang="en-US" altLang="en-US" dirty="0">
                <a:latin typeface="Arial" charset="0"/>
              </a:rPr>
              <a:t>: All data and metadata of the schemas are to be exported. This is the default mode for Export. By default, if you do not have the </a:t>
            </a:r>
            <a:r>
              <a:rPr lang="en-US" altLang="en-US" dirty="0">
                <a:latin typeface="Courier New" panose="02070309020205020404" pitchFamily="49" charset="0"/>
                <a:cs typeface="Courier New" panose="02070309020205020404" pitchFamily="49" charset="0"/>
              </a:rPr>
              <a:t>DATAPUMP_EXP_FULL_DATABASE</a:t>
            </a:r>
            <a:r>
              <a:rPr lang="en-US" altLang="en-US" dirty="0">
                <a:latin typeface="Arial" charset="0"/>
              </a:rPr>
              <a:t> role, then only your own schema gets exported. If you have the </a:t>
            </a:r>
            <a:r>
              <a:rPr lang="en-US" altLang="en-US" dirty="0">
                <a:latin typeface="Courier New" panose="02070309020205020404" pitchFamily="49" charset="0"/>
                <a:cs typeface="Courier New" panose="02070309020205020404" pitchFamily="49" charset="0"/>
              </a:rPr>
              <a:t>DATAPUMP_EXP_FULL_DATABASE</a:t>
            </a:r>
            <a:r>
              <a:rPr lang="en-US" altLang="en-US" dirty="0">
                <a:latin typeface="Arial" charset="0"/>
              </a:rPr>
              <a:t> role, then you can specify a list of schemas.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15 - </a:t>
            </a:r>
            <a:fld id="{83E09684-9501-4AD5-A5A0-B5D36FD92242}" type="slidenum">
              <a:rPr lang="en-US" smtClean="0"/>
              <a:t>344</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122159725"/>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Because object metadata is stored as XML in the dump file set, it is easy to apply transformations when DDL is being formed during import. Data Pump Import supports several transformations:</a:t>
            </a:r>
          </a:p>
          <a:p>
            <a:pPr lvl="2"/>
            <a:r>
              <a:rPr lang="en-US" altLang="en-US" dirty="0">
                <a:latin typeface="Courier New" panose="02070309020205020404" pitchFamily="49" charset="0"/>
                <a:cs typeface="Courier New" panose="02070309020205020404" pitchFamily="49" charset="0"/>
              </a:rPr>
              <a:t>REMAP_DATAFILE</a:t>
            </a:r>
            <a:r>
              <a:rPr lang="en-US" altLang="en-US" dirty="0">
                <a:latin typeface="Arial" charset="0"/>
              </a:rPr>
              <a:t> is useful when moving databases across platforms that have different file-system semantics. It changes the name of the source data file to the target data file name in all SQL statements where the source data file is referenced: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TABLESPACE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LIBRARY</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DIRECTORY</a:t>
            </a:r>
            <a:r>
              <a:rPr lang="en-US" altLang="en-US" dirty="0">
                <a:latin typeface="Arial" charset="0"/>
              </a:rPr>
              <a:t>.</a:t>
            </a:r>
          </a:p>
          <a:p>
            <a:pPr lvl="2"/>
            <a:r>
              <a:rPr lang="en-US" altLang="en-US" dirty="0">
                <a:latin typeface="Courier New" panose="02070309020205020404" pitchFamily="49" charset="0"/>
                <a:cs typeface="Courier New" panose="02070309020205020404" pitchFamily="49" charset="0"/>
              </a:rPr>
              <a:t>REMAP_TABLESPACE</a:t>
            </a:r>
            <a:r>
              <a:rPr lang="en-US" altLang="en-US" dirty="0">
                <a:latin typeface="Arial" charset="0"/>
              </a:rPr>
              <a:t> enables objects to be moved from one tablespace to another.</a:t>
            </a:r>
          </a:p>
          <a:p>
            <a:pPr lvl="2"/>
            <a:r>
              <a:rPr lang="en-US" altLang="en-US" dirty="0">
                <a:latin typeface="Courier New" panose="02070309020205020404" pitchFamily="49" charset="0"/>
                <a:cs typeface="Courier New" panose="02070309020205020404" pitchFamily="49" charset="0"/>
              </a:rPr>
              <a:t>REMAP_SCHEMA</a:t>
            </a:r>
            <a:r>
              <a:rPr lang="en-US" altLang="en-US" dirty="0">
                <a:latin typeface="Arial" charset="0"/>
              </a:rPr>
              <a:t> provides the capability to change object ownership.</a:t>
            </a:r>
          </a:p>
          <a:p>
            <a:pPr lvl="2"/>
            <a:r>
              <a:rPr lang="en-US" altLang="en-US" dirty="0">
                <a:latin typeface="Courier New" panose="02070309020205020404" pitchFamily="49" charset="0"/>
                <a:cs typeface="Courier New" panose="02070309020205020404" pitchFamily="49" charset="0"/>
              </a:rPr>
              <a:t>REMAP_TABLE</a:t>
            </a:r>
            <a:r>
              <a:rPr lang="en-US" altLang="en-US" dirty="0">
                <a:latin typeface="Arial" charset="0"/>
              </a:rPr>
              <a:t> provides the ability to rename entire tables.</a:t>
            </a:r>
          </a:p>
          <a:p>
            <a:pPr lvl="2"/>
            <a:r>
              <a:rPr lang="en-US" altLang="en-US" dirty="0">
                <a:latin typeface="Courier New" panose="02070309020205020404" pitchFamily="49" charset="0"/>
                <a:cs typeface="Courier New" panose="02070309020205020404" pitchFamily="49" charset="0"/>
              </a:rPr>
              <a:t>REMAP_DATA</a:t>
            </a:r>
            <a:r>
              <a:rPr lang="en-US" altLang="en-US" dirty="0">
                <a:latin typeface="Arial" charset="0"/>
              </a:rPr>
              <a:t> provides the ability to remap data as it is being inserted.</a:t>
            </a:r>
          </a:p>
          <a:p>
            <a:pPr lvl="2"/>
            <a:r>
              <a:rPr lang="en-US" altLang="en-US" dirty="0">
                <a:latin typeface="Courier New" panose="02070309020205020404" pitchFamily="49" charset="0"/>
                <a:cs typeface="Courier New" panose="02070309020205020404" pitchFamily="49" charset="0"/>
              </a:rPr>
              <a:t>REMAP_DIRECTORY</a:t>
            </a:r>
            <a:r>
              <a:rPr lang="en-US" altLang="en-US" dirty="0">
                <a:latin typeface="Arial" charset="0"/>
              </a:rPr>
              <a:t> provides the ability to remap directories when you move databases between platforms.</a:t>
            </a:r>
          </a:p>
          <a:p>
            <a:pPr lvl="1"/>
            <a:endParaRPr lang="en-US" altLang="en-US" dirty="0">
              <a:latin typeface="Arial" charset="0"/>
            </a:endParaRPr>
          </a:p>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15 - </a:t>
            </a:r>
            <a:fld id="{25729F7C-557E-42F7-88B8-B3BBDB7C3067}" type="slidenum">
              <a:rPr lang="en-US" smtClean="0"/>
              <a:t>345</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865161197"/>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SQL*Loader loads data from external files into the tables of an Oracle database. It has a powerful data parsing engine that puts little limitation on the format of the data in the data file.</a:t>
            </a:r>
          </a:p>
          <a:p>
            <a:pPr lvl="1"/>
            <a:r>
              <a:rPr lang="en-US" dirty="0">
                <a:latin typeface="Arial" charset="0"/>
              </a:rPr>
              <a:t>SQL*Loader uses the following files:</a:t>
            </a:r>
          </a:p>
          <a:p>
            <a:pPr lvl="1"/>
            <a:r>
              <a:rPr lang="en-US" b="1" dirty="0">
                <a:latin typeface="Arial" charset="0"/>
              </a:rPr>
              <a:t>Input data files</a:t>
            </a:r>
            <a:r>
              <a:rPr lang="en-US" dirty="0">
                <a:latin typeface="Arial" charset="0"/>
              </a:rPr>
              <a:t>: SQL*Loader reads data from one or more files (or operating system equivalents of files) that are specified in the control file. From SQL*Loader’s perspective, the data in the data file is organized as records. A particular data file can be in fixed record format, variable record format, or stream record format. The record format can be specified in the control file with the </a:t>
            </a:r>
            <a:r>
              <a:rPr lang="en-US" dirty="0">
                <a:latin typeface="Courier New" panose="02070309020205020404" pitchFamily="49" charset="0"/>
                <a:cs typeface="Courier New" panose="02070309020205020404" pitchFamily="49" charset="0"/>
              </a:rPr>
              <a:t>INFILE</a:t>
            </a:r>
            <a:r>
              <a:rPr lang="en-US" dirty="0">
                <a:latin typeface="Arial" charset="0"/>
              </a:rPr>
              <a:t> parameter. If no record format is specified, the default is stream record format.</a:t>
            </a:r>
          </a:p>
          <a:p>
            <a:pPr lvl="1"/>
            <a:r>
              <a:rPr lang="en-US" b="1" dirty="0">
                <a:latin typeface="Arial" charset="0"/>
              </a:rPr>
              <a:t>A control file</a:t>
            </a:r>
            <a:r>
              <a:rPr lang="en-US" dirty="0">
                <a:latin typeface="Arial" charset="0"/>
              </a:rPr>
              <a:t>: The control file is a text file that is written in a language that SQL*Loader understands. The control file indicates to SQL*Loader where to find the data, how to parse and interpret the data, where to insert the data, and so on. Although not precisely defined, a control file can be said to have three sections.</a:t>
            </a:r>
          </a:p>
          <a:p>
            <a:pPr lvl="2"/>
            <a:r>
              <a:rPr lang="en-US" dirty="0">
                <a:latin typeface="Arial" charset="0"/>
              </a:rPr>
              <a:t>The first section contains such session-wide information as the following:</a:t>
            </a:r>
          </a:p>
          <a:p>
            <a:pPr lvl="3"/>
            <a:r>
              <a:rPr lang="en-US" dirty="0">
                <a:latin typeface="Arial" charset="0"/>
              </a:rPr>
              <a:t>Global options, such as the input data file name and records to be skipped</a:t>
            </a:r>
          </a:p>
          <a:p>
            <a:pPr lvl="3"/>
            <a:r>
              <a:rPr lang="en-US" dirty="0">
                <a:latin typeface="Courier New" panose="02070309020205020404" pitchFamily="49" charset="0"/>
                <a:cs typeface="Courier New" panose="02070309020205020404" pitchFamily="49" charset="0"/>
              </a:rPr>
              <a:t>INFILE</a:t>
            </a:r>
            <a:r>
              <a:rPr lang="en-US" dirty="0">
                <a:latin typeface="Arial" charset="0"/>
              </a:rPr>
              <a:t> clauses to specify where the input data is located</a:t>
            </a:r>
          </a:p>
          <a:p>
            <a:pPr lvl="3"/>
            <a:r>
              <a:rPr lang="en-US" dirty="0">
                <a:latin typeface="Arial" charset="0"/>
              </a:rPr>
              <a:t>Data to be loaded</a:t>
            </a:r>
          </a:p>
          <a:p>
            <a:pPr lvl="2"/>
            <a:r>
              <a:rPr lang="en-US" dirty="0">
                <a:latin typeface="Arial" charset="0"/>
              </a:rPr>
              <a:t>The second section consists of one or more </a:t>
            </a:r>
            <a:r>
              <a:rPr lang="en-US" dirty="0">
                <a:latin typeface="Courier New" panose="02070309020205020404" pitchFamily="49" charset="0"/>
                <a:cs typeface="Courier New" panose="02070309020205020404" pitchFamily="49" charset="0"/>
              </a:rPr>
              <a:t>INTO</a:t>
            </a:r>
            <a:r>
              <a:rPr lang="en-US" dirty="0">
                <a:latin typeface="Arial" charset="0"/>
              </a:rPr>
              <a:t> </a:t>
            </a:r>
            <a:r>
              <a:rPr lang="en-US" dirty="0">
                <a:latin typeface="Courier New" panose="02070309020205020404" pitchFamily="49" charset="0"/>
                <a:cs typeface="Courier New" panose="02070309020205020404" pitchFamily="49" charset="0"/>
              </a:rPr>
              <a:t>TABLE</a:t>
            </a:r>
            <a:r>
              <a:rPr lang="en-US" dirty="0">
                <a:latin typeface="Arial" charset="0"/>
              </a:rPr>
              <a:t> blocks. Each of these blocks contains information about the table (such as the table name and the columns of the table) into which the data is to be loaded.</a:t>
            </a:r>
          </a:p>
          <a:p>
            <a:pPr lvl="2"/>
            <a:r>
              <a:rPr lang="en-US" dirty="0">
                <a:latin typeface="Arial" charset="0"/>
              </a:rPr>
              <a:t>The third section is optional and, if present, contains input data.</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15 - </a:t>
            </a:r>
            <a:fld id="{54155EA1-6C78-4C9B-826E-4D8EFCD8A732}" type="slidenum">
              <a:rPr lang="en-US" smtClean="0"/>
              <a:t>346</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4244443438"/>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7"/>
          <p:cNvSpPr>
            <a:spLocks noGrp="1" noChangeArrowheads="1"/>
          </p:cNvSpPr>
          <p:nvPr>
            <p:ph type="body" idx="1"/>
          </p:nvPr>
        </p:nvSpPr>
        <p:spPr>
          <a:noFill/>
          <a:ln/>
        </p:spPr>
        <p:txBody>
          <a:bodyPr/>
          <a:lstStyle/>
          <a:p>
            <a:pPr lvl="1"/>
            <a:r>
              <a:rPr lang="en-US" dirty="0">
                <a:latin typeface="Arial" charset="0"/>
              </a:rPr>
              <a:t>A conventional path load executes SQL </a:t>
            </a:r>
            <a:r>
              <a:rPr lang="en-US" dirty="0">
                <a:latin typeface="Courier New" panose="02070309020205020404" pitchFamily="49" charset="0"/>
                <a:cs typeface="Courier New" panose="02070309020205020404" pitchFamily="49" charset="0"/>
              </a:rPr>
              <a:t>INSERT</a:t>
            </a:r>
            <a:r>
              <a:rPr lang="en-US" dirty="0">
                <a:latin typeface="Arial" charset="0"/>
              </a:rPr>
              <a:t> statements to populate tables in an Oracle database. Conventional path loads use SQL processing and a database </a:t>
            </a:r>
            <a:r>
              <a:rPr lang="en-US" dirty="0">
                <a:latin typeface="Courier New" panose="02070309020205020404" pitchFamily="49" charset="0"/>
                <a:cs typeface="Courier New" panose="02070309020205020404" pitchFamily="49" charset="0"/>
              </a:rPr>
              <a:t>COMMIT</a:t>
            </a:r>
            <a:r>
              <a:rPr lang="en-US" dirty="0">
                <a:latin typeface="Arial" charset="0"/>
              </a:rPr>
              <a:t> operation for saving data. The insertion of an array of records is followed by a </a:t>
            </a:r>
            <a:r>
              <a:rPr lang="en-US" dirty="0">
                <a:latin typeface="Courier New" panose="02070309020205020404" pitchFamily="49" charset="0"/>
                <a:cs typeface="Courier New" panose="02070309020205020404" pitchFamily="49" charset="0"/>
              </a:rPr>
              <a:t>COMMIT</a:t>
            </a:r>
            <a:r>
              <a:rPr lang="en-US" dirty="0">
                <a:latin typeface="Arial" charset="0"/>
              </a:rPr>
              <a:t> operation. Each data load may involve several transactions.</a:t>
            </a:r>
          </a:p>
          <a:p>
            <a:pPr lvl="1"/>
            <a:r>
              <a:rPr lang="en-US" dirty="0">
                <a:latin typeface="Arial" charset="0"/>
              </a:rPr>
              <a:t>Direct path loads use data saves to format data blocks and write them directly to the data files bypassing the cache layer. This is why the direct path loads are faster than the conventional ones. </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15 - </a:t>
            </a:r>
            <a:fld id="{25DE758C-C417-46D2-A2D9-81FF40EE7DA3}" type="slidenum">
              <a:rPr lang="en-US" smtClean="0"/>
              <a:t>347</a:t>
            </a:fld>
            <a:endParaRPr lang="en-US" dirty="0"/>
          </a:p>
        </p:txBody>
      </p:sp>
      <p:sp>
        <p:nvSpPr>
          <p:cNvPr id="48132"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772364222"/>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The following features differentiate a data save from </a:t>
            </a:r>
            <a:r>
              <a:rPr lang="en-US" dirty="0">
                <a:latin typeface="Courier New" panose="02070309020205020404" pitchFamily="49" charset="0"/>
                <a:cs typeface="Courier New" panose="02070309020205020404" pitchFamily="49" charset="0"/>
              </a:rPr>
              <a:t>COMMIT</a:t>
            </a:r>
            <a:r>
              <a:rPr lang="en-US" dirty="0">
                <a:latin typeface="Arial" charset="0"/>
              </a:rPr>
              <a:t>:</a:t>
            </a:r>
          </a:p>
          <a:p>
            <a:pPr lvl="2"/>
            <a:r>
              <a:rPr lang="en-US" dirty="0">
                <a:latin typeface="Arial" charset="0"/>
              </a:rPr>
              <a:t>During a data save, only full database blocks are written to the database.</a:t>
            </a:r>
          </a:p>
          <a:p>
            <a:pPr lvl="2"/>
            <a:r>
              <a:rPr lang="en-US" dirty="0">
                <a:latin typeface="Arial" charset="0"/>
              </a:rPr>
              <a:t>The blocks are written after the high-water mark (HWM) of the table, as shown in the diagram in the slide.</a:t>
            </a:r>
          </a:p>
          <a:p>
            <a:pPr lvl="2"/>
            <a:r>
              <a:rPr lang="en-US" dirty="0">
                <a:latin typeface="Arial" charset="0"/>
              </a:rPr>
              <a:t>After a data save, the HWM is moved.</a:t>
            </a:r>
          </a:p>
          <a:p>
            <a:pPr lvl="2"/>
            <a:r>
              <a:rPr lang="en-US" dirty="0">
                <a:latin typeface="Arial" charset="0"/>
              </a:rPr>
              <a:t>Internal resources are not released after a data save.</a:t>
            </a:r>
          </a:p>
          <a:p>
            <a:pPr lvl="2"/>
            <a:r>
              <a:rPr lang="en-US" dirty="0">
                <a:latin typeface="Arial" charset="0"/>
              </a:rPr>
              <a:t>A data save does not end the transaction.</a:t>
            </a:r>
          </a:p>
          <a:p>
            <a:pPr lvl="2"/>
            <a:r>
              <a:rPr lang="en-US" dirty="0">
                <a:latin typeface="Arial" charset="0"/>
              </a:rPr>
              <a:t>If the </a:t>
            </a:r>
            <a:r>
              <a:rPr lang="en-US" dirty="0">
                <a:latin typeface="Courier New" panose="02070309020205020404" pitchFamily="49" charset="0"/>
                <a:cs typeface="Courier New" panose="02070309020205020404" pitchFamily="49" charset="0"/>
              </a:rPr>
              <a:t>ROWS</a:t>
            </a:r>
            <a:r>
              <a:rPr lang="en-US" dirty="0">
                <a:latin typeface="Arial" charset="0"/>
              </a:rPr>
              <a:t> parameter is specified, then SQL Loader issues a data save after that many rows are loaded.</a:t>
            </a:r>
          </a:p>
          <a:p>
            <a:pPr lvl="2"/>
            <a:r>
              <a:rPr lang="en-US" dirty="0">
                <a:latin typeface="Arial" charset="0"/>
              </a:rPr>
              <a:t>Indexes are not updated at each data save. At the beginning of a direct path load, all indexes on the table are marked unusable. The indexes are updated at the end of the load. If the load is aborted after the indexes were marked unusable, then they will remain unusable.</a:t>
            </a:r>
          </a:p>
          <a:p>
            <a:pPr lvl="2"/>
            <a:r>
              <a:rPr lang="en-US" dirty="0">
                <a:latin typeface="Arial" charset="0"/>
              </a:rPr>
              <a:t>The control file option that lets the direct path API handle check constraints is </a:t>
            </a:r>
            <a:r>
              <a:rPr lang="en-US" dirty="0">
                <a:latin typeface="Courier New" panose="02070309020205020404" pitchFamily="49" charset="0"/>
                <a:cs typeface="Courier New" panose="02070309020205020404" pitchFamily="49" charset="0"/>
              </a:rPr>
              <a:t>EVALUATE</a:t>
            </a:r>
            <a:r>
              <a:rPr lang="en-US" dirty="0">
                <a:latin typeface="Arial" charset="0"/>
              </a:rPr>
              <a:t> </a:t>
            </a:r>
            <a:r>
              <a:rPr lang="en-US" dirty="0">
                <a:latin typeface="Courier New" panose="02070309020205020404" pitchFamily="49" charset="0"/>
                <a:cs typeface="Courier New" panose="02070309020205020404" pitchFamily="49" charset="0"/>
              </a:rPr>
              <a:t>CHECK</a:t>
            </a:r>
            <a:r>
              <a:rPr lang="en-US" dirty="0">
                <a:latin typeface="Arial" charset="0"/>
              </a:rPr>
              <a:t> </a:t>
            </a:r>
            <a:r>
              <a:rPr lang="en-US" dirty="0">
                <a:latin typeface="Courier New" panose="02070309020205020404" pitchFamily="49" charset="0"/>
                <a:cs typeface="Courier New" panose="02070309020205020404" pitchFamily="49" charset="0"/>
              </a:rPr>
              <a:t>CONSTRAINTS</a:t>
            </a:r>
            <a:r>
              <a:rPr lang="en-US" dirty="0">
                <a:latin typeface="Arial" charset="0"/>
              </a:rPr>
              <a:t>.</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15 - </a:t>
            </a:r>
            <a:fld id="{52AE52B1-E079-4390-A15D-6D96ECF5F3BE}" type="slidenum">
              <a:rPr lang="en-US" smtClean="0"/>
              <a:t>348</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437853645"/>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p>
            <a:r>
              <a:rPr lang="en-US" dirty="0"/>
              <a:t>Oracle Database </a:t>
            </a:r>
            <a:r>
              <a:rPr lang="en-US" dirty="0" smtClean="0"/>
              <a:t>19c: </a:t>
            </a:r>
            <a:r>
              <a:rPr lang="en-US" dirty="0"/>
              <a:t>Administration Workshop   15 - </a:t>
            </a:r>
            <a:fld id="{AD3D39AC-C2F8-4E6C-B4CE-4D83C9B82C3B}" type="slidenum">
              <a:rPr lang="en-US" smtClean="0"/>
              <a:t>349</a:t>
            </a:fld>
            <a:endParaRPr lang="en-US" dirty="0"/>
          </a:p>
        </p:txBody>
      </p:sp>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a:xfrm>
            <a:off x="292608" y="4434840"/>
            <a:ext cx="6400800" cy="4473416"/>
          </a:xfrm>
        </p:spPr>
        <p:txBody>
          <a:bodyPr/>
          <a:lstStyle/>
          <a:p>
            <a:pPr lvl="1">
              <a:lnSpc>
                <a:spcPct val="97000"/>
              </a:lnSpc>
            </a:pPr>
            <a:r>
              <a:rPr lang="en-US" altLang="en-US" dirty="0">
                <a:latin typeface="Arial" charset="0"/>
              </a:rPr>
              <a:t>If you activate SQL*Loader Express Mode, specifying only the username and the </a:t>
            </a:r>
            <a:r>
              <a:rPr lang="en-US" altLang="en-US" dirty="0">
                <a:latin typeface="Courier New" panose="02070309020205020404" pitchFamily="49" charset="0"/>
                <a:cs typeface="Courier New" panose="02070309020205020404" pitchFamily="49" charset="0"/>
              </a:rPr>
              <a:t>TABLE</a:t>
            </a:r>
            <a:r>
              <a:rPr lang="en-US" altLang="en-US" dirty="0">
                <a:latin typeface="Arial" charset="0"/>
              </a:rPr>
              <a:t> parameter, it uses default settings for several other parameters. You can override most of the defaults by specifying additional parameters on the command line.</a:t>
            </a:r>
          </a:p>
          <a:p>
            <a:pPr lvl="2">
              <a:lnSpc>
                <a:spcPct val="97000"/>
              </a:lnSpc>
            </a:pPr>
            <a:r>
              <a:rPr lang="en-US" altLang="en-US" dirty="0">
                <a:latin typeface="Arial" charset="0"/>
              </a:rPr>
              <a:t>The </a:t>
            </a:r>
            <a:r>
              <a:rPr lang="en-US" altLang="en-US" dirty="0">
                <a:latin typeface="Courier New" panose="02070309020205020404" pitchFamily="49" charset="0"/>
                <a:cs typeface="Courier New" panose="02070309020205020404" pitchFamily="49" charset="0"/>
              </a:rPr>
              <a:t>TERMINATED_BY</a:t>
            </a:r>
            <a:r>
              <a:rPr lang="en-US" altLang="en-US" dirty="0">
                <a:latin typeface="Arial" charset="0"/>
              </a:rPr>
              <a:t> parameter, which specifies a field terminator</a:t>
            </a:r>
          </a:p>
          <a:p>
            <a:pPr lvl="2">
              <a:lnSpc>
                <a:spcPct val="97000"/>
              </a:lnSpc>
            </a:pPr>
            <a:r>
              <a:rPr lang="en-US" altLang="en-US" dirty="0">
                <a:latin typeface="Arial" charset="0"/>
              </a:rPr>
              <a:t>The </a:t>
            </a:r>
            <a:r>
              <a:rPr lang="en-US" altLang="en-US" dirty="0">
                <a:latin typeface="Courier New" panose="02070309020205020404" pitchFamily="49" charset="0"/>
                <a:cs typeface="Courier New" panose="02070309020205020404" pitchFamily="49" charset="0"/>
              </a:rPr>
              <a:t>ENCLOSED_BY</a:t>
            </a:r>
            <a:r>
              <a:rPr lang="en-US" altLang="en-US" dirty="0">
                <a:latin typeface="Arial" charset="0"/>
              </a:rPr>
              <a:t> parameter, which specifies a field enclosure character</a:t>
            </a:r>
          </a:p>
          <a:p>
            <a:pPr lvl="2">
              <a:lnSpc>
                <a:spcPct val="97000"/>
              </a:lnSpc>
            </a:pPr>
            <a:r>
              <a:rPr lang="en-US" altLang="en-US" dirty="0">
                <a:latin typeface="Arial" charset="0"/>
              </a:rPr>
              <a:t>The </a:t>
            </a:r>
            <a:r>
              <a:rPr lang="en-US" altLang="en-US" dirty="0">
                <a:latin typeface="Courier New" panose="02070309020205020404" pitchFamily="49" charset="0"/>
                <a:cs typeface="Courier New" panose="02070309020205020404" pitchFamily="49" charset="0"/>
              </a:rPr>
              <a:t>OPTIONALLY_ENCLOSED_BY</a:t>
            </a:r>
            <a:r>
              <a:rPr lang="en-US" altLang="en-US" dirty="0">
                <a:latin typeface="Arial" charset="0"/>
              </a:rPr>
              <a:t> parameter, which specifies an optional field enclosure character</a:t>
            </a:r>
          </a:p>
          <a:p>
            <a:pPr lvl="1">
              <a:lnSpc>
                <a:spcPct val="97000"/>
              </a:lnSpc>
            </a:pPr>
            <a:r>
              <a:rPr lang="en-US" altLang="en-US" dirty="0">
                <a:latin typeface="Arial" charset="0"/>
              </a:rPr>
              <a:t>The three delimiters can be a multicharacter string.</a:t>
            </a:r>
          </a:p>
          <a:p>
            <a:pPr lvl="1">
              <a:lnSpc>
                <a:spcPct val="97000"/>
              </a:lnSpc>
            </a:pPr>
            <a:r>
              <a:rPr lang="en-US" altLang="en-US" dirty="0">
                <a:latin typeface="Arial" charset="0"/>
              </a:rPr>
              <a:t>SQL*Loader Express Mode generates two files. The names of the log files come from the name of the table (by default).</a:t>
            </a:r>
          </a:p>
          <a:p>
            <a:pPr lvl="2">
              <a:lnSpc>
                <a:spcPct val="97000"/>
              </a:lnSpc>
            </a:pPr>
            <a:r>
              <a:rPr lang="en-US" altLang="en-US" dirty="0">
                <a:latin typeface="Arial" charset="0"/>
              </a:rPr>
              <a:t>A log file includes:</a:t>
            </a:r>
          </a:p>
          <a:p>
            <a:pPr lvl="3">
              <a:lnSpc>
                <a:spcPct val="97000"/>
              </a:lnSpc>
            </a:pPr>
            <a:r>
              <a:rPr lang="en-US" altLang="en-US" dirty="0">
                <a:latin typeface="Arial" charset="0"/>
              </a:rPr>
              <a:t>The control file output</a:t>
            </a:r>
          </a:p>
          <a:p>
            <a:pPr lvl="3">
              <a:lnSpc>
                <a:spcPct val="97000"/>
              </a:lnSpc>
            </a:pPr>
            <a:r>
              <a:rPr lang="en-US" altLang="en-US" dirty="0">
                <a:latin typeface="Arial" charset="0"/>
              </a:rPr>
              <a:t>A SQL script for creating the external table and performing the load by using a SQL </a:t>
            </a:r>
            <a:r>
              <a:rPr lang="en-US" altLang="en-US" dirty="0">
                <a:latin typeface="Courier New" panose="02070309020205020404" pitchFamily="49" charset="0"/>
                <a:cs typeface="Courier New" panose="02070309020205020404" pitchFamily="49" charset="0"/>
              </a:rPr>
              <a:t>INSERT /*+ APPEND */ AS SELECT</a:t>
            </a:r>
            <a:r>
              <a:rPr lang="en-US" altLang="en-US" dirty="0">
                <a:latin typeface="Arial" charset="0"/>
              </a:rPr>
              <a:t> statement</a:t>
            </a:r>
          </a:p>
          <a:p>
            <a:pPr marL="304746" lvl="2" indent="0">
              <a:lnSpc>
                <a:spcPct val="97000"/>
              </a:lnSpc>
              <a:buNone/>
            </a:pPr>
            <a:r>
              <a:rPr lang="en-US" altLang="en-US" dirty="0">
                <a:latin typeface="Arial" charset="0"/>
              </a:rPr>
              <a:t>	Neither the control file nor the SQL script are used by SQL*Loader Express Mode. They are 	made available to you in case you want to use them as a starting point to perform operations 	using regular SQL*Loader or stand-alone external tables.</a:t>
            </a:r>
          </a:p>
          <a:p>
            <a:pPr marL="304746" lvl="2" indent="0">
              <a:lnSpc>
                <a:spcPct val="97000"/>
              </a:lnSpc>
              <a:buNone/>
            </a:pPr>
            <a:r>
              <a:rPr lang="en-US" altLang="en-US" dirty="0">
                <a:latin typeface="Arial" charset="0"/>
              </a:rPr>
              <a:t>	You can specify that direct path load be used instead of external tables with the 	</a:t>
            </a:r>
            <a:r>
              <a:rPr lang="en-US" altLang="en-US" dirty="0">
                <a:latin typeface="Courier New" panose="02070309020205020404" pitchFamily="49" charset="0"/>
                <a:cs typeface="Courier New" panose="02070309020205020404" pitchFamily="49" charset="0"/>
              </a:rPr>
              <a:t>DIRECT=YES</a:t>
            </a:r>
            <a:r>
              <a:rPr lang="en-US" altLang="en-US" dirty="0">
                <a:latin typeface="Arial" charset="0"/>
              </a:rPr>
              <a:t> parameter. You can also specify that conventional path be used instead of</a:t>
            </a:r>
            <a:br>
              <a:rPr lang="en-US" altLang="en-US" dirty="0">
                <a:latin typeface="Arial" charset="0"/>
              </a:rPr>
            </a:br>
            <a:r>
              <a:rPr lang="en-US" altLang="en-US" dirty="0">
                <a:latin typeface="Arial" charset="0"/>
              </a:rPr>
              <a:t>        external tables with </a:t>
            </a:r>
            <a:r>
              <a:rPr lang="en-US" altLang="en-US" dirty="0">
                <a:latin typeface="Courier New" panose="02070309020205020404" pitchFamily="49" charset="0"/>
                <a:cs typeface="Courier New" panose="02070309020205020404" pitchFamily="49" charset="0"/>
              </a:rPr>
              <a:t>DIRECT=NO</a:t>
            </a:r>
            <a:r>
              <a:rPr lang="en-US" altLang="en-US" dirty="0">
                <a:latin typeface="Arial" charset="0"/>
              </a:rPr>
              <a:t>.</a:t>
            </a:r>
          </a:p>
          <a:p>
            <a:pPr lvl="2">
              <a:lnSpc>
                <a:spcPct val="97000"/>
              </a:lnSpc>
            </a:pPr>
            <a:r>
              <a:rPr lang="en-US" altLang="en-US" dirty="0">
                <a:latin typeface="Arial" charset="0"/>
              </a:rPr>
              <a:t>A log file similar to a SQL*Loader log file that describes the result of the operation. “</a:t>
            </a:r>
            <a:r>
              <a:rPr lang="en-US" altLang="en-US" dirty="0">
                <a:latin typeface="Courier New" panose="02070309020205020404" pitchFamily="49" charset="0"/>
                <a:cs typeface="Courier New" panose="02070309020205020404" pitchFamily="49" charset="0"/>
              </a:rPr>
              <a:t>%p</a:t>
            </a:r>
            <a:r>
              <a:rPr lang="en-US" altLang="en-US" dirty="0">
                <a:latin typeface="Arial" charset="0"/>
              </a:rPr>
              <a:t>” represents the process ID of the SQL*Loader process.</a:t>
            </a:r>
          </a:p>
        </p:txBody>
      </p:sp>
    </p:spTree>
    <p:extLst>
      <p:ext uri="{BB962C8B-B14F-4D97-AF65-F5344CB8AC3E}">
        <p14:creationId xmlns:p14="http://schemas.microsoft.com/office/powerpoint/2010/main" val="1919278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5"/>
          <p:cNvSpPr>
            <a:spLocks noGrp="1" noRot="1" noChangeAspect="1" noTextEdit="1"/>
          </p:cNvSpPr>
          <p:nvPr>
            <p:ph type="sldImg"/>
          </p:nvPr>
        </p:nvSpPr>
        <p:spPr>
          <a:ln/>
        </p:spPr>
      </p:sp>
      <p:sp>
        <p:nvSpPr>
          <p:cNvPr id="7168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Java pool memory is used to store all session-specific Java code and data in the Java Virtual Machine (JVM). Java pool memory is used in different ways, depending on the mode in which Oracle Database is running.</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CCB64009-3CC9-4A21-A875-04B8F5255BF7}" type="slidenum">
              <a:rPr lang="en-US" altLang="en-US" smtClean="0"/>
              <a:t>35</a:t>
            </a:fld>
            <a:endParaRPr lang="en-US" altLang="en-US" dirty="0"/>
          </a:p>
        </p:txBody>
      </p:sp>
    </p:spTree>
    <p:extLst>
      <p:ext uri="{BB962C8B-B14F-4D97-AF65-F5344CB8AC3E}">
        <p14:creationId xmlns:p14="http://schemas.microsoft.com/office/powerpoint/2010/main" val="1065911655"/>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External tables access data in external sources as if it were in a table in the database. You can connect to the database and create metadata for the external table by using DDL. The DDL for an external table consists of two parts:</a:t>
            </a:r>
          </a:p>
          <a:p>
            <a:pPr lvl="2"/>
            <a:r>
              <a:rPr lang="en-US" dirty="0">
                <a:latin typeface="Arial" charset="0"/>
              </a:rPr>
              <a:t>One part that describes the Oracle Database column types</a:t>
            </a:r>
          </a:p>
          <a:p>
            <a:pPr lvl="2"/>
            <a:r>
              <a:rPr lang="en-US" dirty="0">
                <a:latin typeface="Arial" charset="0"/>
              </a:rPr>
              <a:t>Another part that describes the mapping of the external data to the Oracle Database data columns</a:t>
            </a:r>
          </a:p>
          <a:p>
            <a:pPr lvl="1"/>
            <a:r>
              <a:rPr lang="en-US" dirty="0">
                <a:latin typeface="Arial" charset="0"/>
              </a:rPr>
              <a:t>An external table does not describe any data that is stored in the database, nor does it describe how data is stored in the external source. Instead, it describes how the external table layer must present the data to the server. It is the responsibility of the access driver and the external table layer to do the necessary transformations required on the data in the external file so that it matches the external table definition. External tables are read-only; therefore, no DML operations are possible.</a:t>
            </a:r>
          </a:p>
          <a:p>
            <a:pPr lvl="1"/>
            <a:r>
              <a:rPr lang="en-US" dirty="0">
                <a:latin typeface="Arial" charset="0"/>
              </a:rPr>
              <a:t>There are two access drivers used with external tables.</a:t>
            </a:r>
          </a:p>
          <a:p>
            <a:pPr lvl="2"/>
            <a:r>
              <a:rPr lang="en-US" dirty="0">
                <a:latin typeface="Arial" charset="0"/>
              </a:rPr>
              <a:t>The </a:t>
            </a:r>
            <a:r>
              <a:rPr lang="en-US" dirty="0">
                <a:latin typeface="Courier New" panose="02070309020205020404" pitchFamily="49" charset="0"/>
                <a:cs typeface="Courier New" panose="02070309020205020404" pitchFamily="49" charset="0"/>
              </a:rPr>
              <a:t>ORACLE_LOADER</a:t>
            </a:r>
            <a:r>
              <a:rPr lang="en-US" dirty="0">
                <a:latin typeface="Arial" charset="0"/>
              </a:rPr>
              <a:t> access driver can be used only to read table data from an external table and load it into the database. It uses text files as the data source.</a:t>
            </a:r>
          </a:p>
          <a:p>
            <a:pPr lvl="2"/>
            <a:r>
              <a:rPr lang="en-US" dirty="0">
                <a:latin typeface="Arial" charset="0"/>
              </a:rPr>
              <a:t>The </a:t>
            </a:r>
            <a:r>
              <a:rPr lang="en-US" dirty="0">
                <a:latin typeface="Courier New" panose="02070309020205020404" pitchFamily="49" charset="0"/>
                <a:cs typeface="Courier New" panose="02070309020205020404" pitchFamily="49" charset="0"/>
              </a:rPr>
              <a:t>ORACLE_DATAPUMP</a:t>
            </a:r>
            <a:r>
              <a:rPr lang="en-US" dirty="0">
                <a:latin typeface="Arial" charset="0"/>
              </a:rPr>
              <a:t> access driver can both load table data from an external file into the database and also unload data from the database into an external file. It uses binary files as the external files.</a:t>
            </a:r>
          </a:p>
          <a:p>
            <a:pPr lvl="1"/>
            <a:r>
              <a:rPr lang="en-US" dirty="0">
                <a:latin typeface="Arial" charset="0"/>
              </a:rPr>
              <a:t>As of Oracle Database 12c Release 2 (12.2.0.1), you can partition data contained in external tables, which allows you to take advantage of the same performance improvements provided when you partition tables stored in a database.</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15 - </a:t>
            </a:r>
            <a:fld id="{B10E2B79-FE52-4992-A702-00A45B423B7F}" type="slidenum">
              <a:rPr lang="en-US" smtClean="0"/>
              <a:t>350</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914574962"/>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data files created for the external table can be moved and used as the data files for another external table in the same database or a different database.</a:t>
            </a:r>
          </a:p>
          <a:p>
            <a:pPr lvl="1"/>
            <a:r>
              <a:rPr lang="en-US" altLang="en-US" dirty="0">
                <a:latin typeface="Arial" charset="0"/>
              </a:rPr>
              <a:t>External data can be queried and joined directly in parallel to tables residing in the database, without requiring the data to be loaded first. You can choose to have your applications directly access external tables with the </a:t>
            </a:r>
            <a:r>
              <a:rPr lang="en-US" altLang="en-US" dirty="0">
                <a:latin typeface="Courier New" panose="02070309020205020404" pitchFamily="49" charset="0"/>
                <a:cs typeface="Courier New" panose="02070309020205020404" pitchFamily="49" charset="0"/>
              </a:rPr>
              <a:t>SELECT</a:t>
            </a:r>
            <a:r>
              <a:rPr lang="en-US" altLang="en-US" dirty="0">
                <a:latin typeface="Arial" charset="0"/>
              </a:rPr>
              <a:t> command, or you can choose to have data loaded first into a target database.</a:t>
            </a:r>
          </a:p>
          <a:p>
            <a:pPr lvl="1"/>
            <a:r>
              <a:rPr lang="en-US" altLang="en-US" dirty="0">
                <a:latin typeface="Arial" charset="0"/>
              </a:rPr>
              <a:t>The results of a complex query can be unloaded to an external file by using the </a:t>
            </a:r>
            <a:r>
              <a:rPr lang="en-US" altLang="en-US" dirty="0">
                <a:latin typeface="Courier New" panose="02070309020205020404" pitchFamily="49" charset="0"/>
                <a:cs typeface="Courier New" panose="02070309020205020404" pitchFamily="49" charset="0"/>
              </a:rPr>
              <a:t>ORACLE_DATAPUMP</a:t>
            </a:r>
            <a:r>
              <a:rPr lang="en-US" altLang="en-US" dirty="0">
                <a:latin typeface="Arial" charset="0"/>
              </a:rPr>
              <a:t> access driver.</a:t>
            </a:r>
          </a:p>
          <a:p>
            <a:pPr lvl="1"/>
            <a:r>
              <a:rPr lang="en-US" altLang="en-US" dirty="0">
                <a:latin typeface="Arial" charset="0"/>
              </a:rPr>
              <a:t>Data files that are populated by different external tables can all be specified in the </a:t>
            </a:r>
            <a:r>
              <a:rPr lang="en-US" altLang="en-US" dirty="0">
                <a:latin typeface="Courier New" panose="02070309020205020404" pitchFamily="49" charset="0"/>
                <a:cs typeface="Courier New" panose="02070309020205020404" pitchFamily="49" charset="0"/>
              </a:rPr>
              <a:t>LOCATION</a:t>
            </a:r>
            <a:r>
              <a:rPr lang="en-US" altLang="en-US" dirty="0">
                <a:latin typeface="Arial" charset="0"/>
              </a:rPr>
              <a:t> clause of another external table. This provides an easy way of aggregating data from multiple sources. The only restriction is that the metadata for all the external tables must be exactly the same.</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15 - </a:t>
            </a:r>
            <a:fld id="{E2DE7268-06B8-420B-B8F1-99D1C4E9102E}" type="slidenum">
              <a:rPr lang="en-US" smtClean="0"/>
              <a:t>351</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475315661"/>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Attend the </a:t>
            </a:r>
            <a:r>
              <a:rPr lang="en-US" altLang="en-US" i="1" dirty="0">
                <a:latin typeface="Arial" charset="0"/>
              </a:rPr>
              <a:t>Migrating Your Oracle Database to the Oracle Cloud</a:t>
            </a:r>
            <a:r>
              <a:rPr lang="en-US" altLang="en-US" dirty="0">
                <a:latin typeface="Arial" charset="0"/>
              </a:rPr>
              <a:t> course to learn more about migrating to Oracle Database Cloud Service.</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15 - </a:t>
            </a:r>
            <a:fld id="{799D0C1B-0F1D-43CB-ACF3-455B5A3F731F}" type="slidenum">
              <a:rPr lang="en-US" smtClean="0"/>
              <a:t>352</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954418535"/>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15 - </a:t>
            </a:r>
            <a:fld id="{B705FA90-B55A-4BC5-AB02-4578618AAC58}" type="slidenum">
              <a:rPr lang="en-US" smtClean="0"/>
              <a:t>353</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839229258"/>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7"/>
          <p:cNvSpPr>
            <a:spLocks noGrp="1" noChangeArrowheads="1"/>
          </p:cNvSpPr>
          <p:nvPr>
            <p:ph type="body" idx="1"/>
          </p:nvPr>
        </p:nvSpPr>
        <p:spPr>
          <a:noFill/>
          <a:ln/>
        </p:spPr>
        <p:txBody>
          <a:bodyPr/>
          <a:lstStyle/>
          <a:p>
            <a:pPr lvl="1"/>
            <a:r>
              <a:rPr lang="en-US" dirty="0">
                <a:latin typeface="Arial" charset="0"/>
              </a:rPr>
              <a:t>The methods shown in the table are applicable when migrating an Oracle Database 11</a:t>
            </a:r>
            <a:r>
              <a:rPr lang="en-US" i="1" dirty="0">
                <a:latin typeface="Arial" charset="0"/>
              </a:rPr>
              <a:t>g</a:t>
            </a:r>
            <a:r>
              <a:rPr lang="en-US" dirty="0">
                <a:latin typeface="Arial" charset="0"/>
              </a:rPr>
              <a:t> or 12</a:t>
            </a:r>
            <a:r>
              <a:rPr lang="en-US" i="1" dirty="0">
                <a:latin typeface="Arial" charset="0"/>
              </a:rPr>
              <a:t>c</a:t>
            </a:r>
            <a:r>
              <a:rPr lang="en-US" dirty="0">
                <a:latin typeface="Arial" charset="0"/>
              </a:rPr>
              <a:t> on-premises databases to an Oracle Database 11</a:t>
            </a:r>
            <a:r>
              <a:rPr lang="en-US" i="1" dirty="0">
                <a:latin typeface="Arial" charset="0"/>
              </a:rPr>
              <a:t>g</a:t>
            </a:r>
            <a:r>
              <a:rPr lang="en-US" dirty="0">
                <a:latin typeface="Arial" charset="0"/>
              </a:rPr>
              <a:t> or 12</a:t>
            </a:r>
            <a:r>
              <a:rPr lang="en-US" i="1" dirty="0">
                <a:latin typeface="Arial" charset="0"/>
              </a:rPr>
              <a:t>c</a:t>
            </a:r>
            <a:r>
              <a:rPr lang="en-US" dirty="0">
                <a:latin typeface="Arial" charset="0"/>
              </a:rPr>
              <a:t> database in the cloud.</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15 - </a:t>
            </a:r>
            <a:fld id="{03D1EB9F-B4A3-482C-B49F-B2A50ED3EC95}" type="slidenum">
              <a:rPr lang="en-US" smtClean="0"/>
              <a:t>354</a:t>
            </a:fld>
            <a:endParaRPr lang="en-US" dirty="0"/>
          </a:p>
        </p:txBody>
      </p:sp>
      <p:sp>
        <p:nvSpPr>
          <p:cNvPr id="48132"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98708761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7"/>
          <p:cNvSpPr>
            <a:spLocks noGrp="1" noChangeArrowheads="1"/>
          </p:cNvSpPr>
          <p:nvPr>
            <p:ph type="body" idx="1"/>
          </p:nvPr>
        </p:nvSpPr>
        <p:spPr>
          <a:noFill/>
          <a:ln/>
        </p:spPr>
        <p:txBody>
          <a:bodyPr/>
          <a:lstStyle/>
          <a:p>
            <a:pPr lvl="1"/>
            <a:r>
              <a:rPr lang="en-US" dirty="0">
                <a:latin typeface="Arial" charset="0"/>
              </a:rPr>
              <a:t>The methods shown in the table are applicable when migrating an Oracle Database 11</a:t>
            </a:r>
            <a:r>
              <a:rPr lang="en-US" i="1" dirty="0">
                <a:latin typeface="Arial" charset="0"/>
              </a:rPr>
              <a:t>g</a:t>
            </a:r>
            <a:r>
              <a:rPr lang="en-US" dirty="0">
                <a:latin typeface="Arial" charset="0"/>
              </a:rPr>
              <a:t> or 12</a:t>
            </a:r>
            <a:r>
              <a:rPr lang="en-US" i="1" dirty="0">
                <a:latin typeface="Arial" charset="0"/>
              </a:rPr>
              <a:t>c</a:t>
            </a:r>
            <a:r>
              <a:rPr lang="en-US" dirty="0">
                <a:latin typeface="Arial" charset="0"/>
              </a:rPr>
              <a:t> on-premises databases to an Oracle Database 11</a:t>
            </a:r>
            <a:r>
              <a:rPr lang="en-US" i="1" dirty="0">
                <a:latin typeface="Arial" charset="0"/>
              </a:rPr>
              <a:t>g</a:t>
            </a:r>
            <a:r>
              <a:rPr lang="en-US" dirty="0">
                <a:latin typeface="Arial" charset="0"/>
              </a:rPr>
              <a:t> or 12</a:t>
            </a:r>
            <a:r>
              <a:rPr lang="en-US" i="1" dirty="0">
                <a:latin typeface="Arial" charset="0"/>
              </a:rPr>
              <a:t>c</a:t>
            </a:r>
            <a:r>
              <a:rPr lang="en-US" dirty="0">
                <a:latin typeface="Arial" charset="0"/>
              </a:rPr>
              <a:t> database in the cloud.</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15 - </a:t>
            </a:r>
            <a:fld id="{F42831A4-1A98-4E48-9A51-190F89D64083}" type="slidenum">
              <a:rPr lang="en-US" smtClean="0"/>
              <a:t>355</a:t>
            </a:fld>
            <a:endParaRPr lang="en-US" dirty="0"/>
          </a:p>
        </p:txBody>
      </p:sp>
      <p:sp>
        <p:nvSpPr>
          <p:cNvPr id="48132"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831600705"/>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15 - </a:t>
            </a:r>
            <a:fld id="{9C106FB4-9E8E-4294-92C3-ED78A70781EB}" type="slidenum">
              <a:rPr lang="en-US" smtClean="0"/>
              <a:t>356</a:t>
            </a:fld>
            <a:endParaRPr lang="en-US" dirty="0"/>
          </a:p>
        </p:txBody>
      </p:sp>
      <p:sp>
        <p:nvSpPr>
          <p:cNvPr id="54276" name="Slide Image Placeholder 11"/>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828321571"/>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a:noFill/>
          <a:ln/>
        </p:spPr>
        <p:txBody>
          <a:bodyPr/>
          <a:lstStyle/>
          <a:p>
            <a:pPr lvl="1"/>
            <a:endParaRPr 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15 - </a:t>
            </a:r>
            <a:fld id="{C689B9D5-0920-4C15-AC7E-3CDF8E1359A5}" type="slidenum">
              <a:rPr lang="en-US" smtClean="0"/>
              <a:t>357</a:t>
            </a:fld>
            <a:endParaRPr lang="en-US" dirty="0"/>
          </a:p>
        </p:txBody>
      </p:sp>
      <p:sp>
        <p:nvSpPr>
          <p:cNvPr id="55300"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4177818779"/>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213330861"/>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16 - </a:t>
            </a:r>
            <a:fld id="{45A0DA22-1B80-46DE-9669-5362B06CE5BA}" type="slidenum">
              <a:rPr lang="en-US" smtClean="0"/>
              <a:t>359</a:t>
            </a:fld>
            <a:endParaRPr lang="en-US" dirty="0"/>
          </a:p>
        </p:txBody>
      </p:sp>
      <p:sp>
        <p:nvSpPr>
          <p:cNvPr id="40964"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907620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5"/>
          <p:cNvSpPr>
            <a:spLocks noGrp="1" noRot="1" noChangeAspect="1" noTextEdit="1"/>
          </p:cNvSpPr>
          <p:nvPr>
            <p:ph type="sldImg"/>
          </p:nvPr>
        </p:nvSpPr>
        <p:spPr>
          <a:ln/>
        </p:spPr>
      </p:sp>
      <p:sp>
        <p:nvSpPr>
          <p:cNvPr id="72707"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Streams pool is used exclusively by Oracle Streams. The Streams pool stores buffered queue messages and provides memory for Oracle Streams capture processes and apply processes.</a:t>
            </a:r>
          </a:p>
          <a:p>
            <a:pPr lvl="1"/>
            <a:r>
              <a:rPr lang="en-US" altLang="en-US" dirty="0"/>
              <a:t>Unless you specifically configure it, the size of the Streams pool starts at zero. The pool size grows dynamically as needed when Oracle Streams is used.</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520A1044-4CB6-4782-9EAA-E12CF26ACA8E}" type="slidenum">
              <a:rPr lang="en-US" altLang="en-US" smtClean="0"/>
              <a:t>36</a:t>
            </a:fld>
            <a:endParaRPr lang="en-US" altLang="en-US" dirty="0"/>
          </a:p>
        </p:txBody>
      </p:sp>
    </p:spTree>
    <p:extLst>
      <p:ext uri="{BB962C8B-B14F-4D97-AF65-F5344CB8AC3E}">
        <p14:creationId xmlns:p14="http://schemas.microsoft.com/office/powerpoint/2010/main" val="1219256761"/>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database administrator (DBA) is typically responsible for ensuring that the database is open and available when users need it. To achieve that goal, the DBA (working with the system administrator):</a:t>
            </a:r>
          </a:p>
          <a:p>
            <a:pPr lvl="2"/>
            <a:r>
              <a:rPr lang="en-US" altLang="en-US" dirty="0">
                <a:latin typeface="Arial" charset="0"/>
              </a:rPr>
              <a:t>Anticipates and works to protect the database from failure wherever possible and to avoid common causes of failure</a:t>
            </a:r>
          </a:p>
          <a:p>
            <a:pPr lvl="2"/>
            <a:r>
              <a:rPr lang="en-US" altLang="en-US" dirty="0">
                <a:latin typeface="Arial" charset="0"/>
              </a:rPr>
              <a:t>Works to increase the mean time between failures (MTBF) that negatively affect availability</a:t>
            </a:r>
          </a:p>
          <a:p>
            <a:pPr lvl="2"/>
            <a:r>
              <a:rPr lang="en-US" altLang="en-US" dirty="0">
                <a:latin typeface="Arial" charset="0"/>
              </a:rPr>
              <a:t>Ensures that hardware is as reliable as possible, that critical components are protected by redundancy, and that operating system maintenance is performed in a timely manner. Oracle Database provides advanced configuration options to increase MTBF, including:</a:t>
            </a:r>
          </a:p>
          <a:p>
            <a:pPr lvl="3"/>
            <a:r>
              <a:rPr lang="en-US" altLang="en-US" dirty="0">
                <a:latin typeface="Arial" charset="0"/>
              </a:rPr>
              <a:t>Real Application Clusters</a:t>
            </a:r>
          </a:p>
          <a:p>
            <a:pPr lvl="3"/>
            <a:r>
              <a:rPr lang="en-US" altLang="en-US" dirty="0">
                <a:latin typeface="Arial" charset="0"/>
              </a:rPr>
              <a:t>Oracle Data Guard</a:t>
            </a:r>
          </a:p>
          <a:p>
            <a:pPr lvl="2"/>
            <a:r>
              <a:rPr lang="en-US" altLang="en-US" dirty="0">
                <a:latin typeface="Arial" charset="0"/>
              </a:rPr>
              <a:t>Decreases the mean time to recover (MTTR) by practicing recovery procedures in advance and configuring backups so that they are readily available when needed</a:t>
            </a:r>
          </a:p>
          <a:p>
            <a:pPr lvl="2"/>
            <a:r>
              <a:rPr lang="en-US" altLang="en-US" dirty="0">
                <a:latin typeface="Arial" charset="0"/>
              </a:rPr>
              <a:t>Minimizes the loss of data. DBAs who follow accepted best practices can configure their databases so that no committed transaction is ever lost. Entities that assist in guaranteeing this include:</a:t>
            </a:r>
          </a:p>
          <a:p>
            <a:pPr lvl="3"/>
            <a:r>
              <a:rPr lang="en-US" altLang="en-US" dirty="0">
                <a:latin typeface="Arial" charset="0"/>
              </a:rPr>
              <a:t>Archive log files (discussed later in this lesson)</a:t>
            </a:r>
          </a:p>
          <a:p>
            <a:pPr lvl="3"/>
            <a:r>
              <a:rPr lang="en-US" altLang="en-US" dirty="0">
                <a:latin typeface="Arial" charset="0"/>
              </a:rPr>
              <a:t>Flashback technology</a:t>
            </a:r>
          </a:p>
          <a:p>
            <a:pPr lvl="3"/>
            <a:r>
              <a:rPr lang="en-US" altLang="en-US" dirty="0">
                <a:latin typeface="Arial" charset="0"/>
              </a:rPr>
              <a:t>Standby databases and Oracle Data Guard</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16 - </a:t>
            </a:r>
            <a:fld id="{A4A9A772-2C63-4EA3-8A1D-155C1CDF8783}" type="slidenum">
              <a:rPr lang="en-US" smtClean="0"/>
              <a:t>360</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062726252"/>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Failures can generally be divided into the following categories:</a:t>
            </a:r>
          </a:p>
          <a:p>
            <a:pPr lvl="2"/>
            <a:r>
              <a:rPr lang="en-US" altLang="en-US" b="1" dirty="0">
                <a:latin typeface="Arial" charset="0"/>
              </a:rPr>
              <a:t>Statement failure: </a:t>
            </a:r>
            <a:r>
              <a:rPr lang="en-US" altLang="en-US" dirty="0">
                <a:latin typeface="Arial" charset="0"/>
              </a:rPr>
              <a:t>A single database operation (select, insert, update, or delete) fails</a:t>
            </a:r>
          </a:p>
          <a:p>
            <a:pPr lvl="2"/>
            <a:r>
              <a:rPr lang="en-US" altLang="en-US" b="1" dirty="0">
                <a:latin typeface="Arial" charset="0"/>
              </a:rPr>
              <a:t>User process failure: </a:t>
            </a:r>
            <a:r>
              <a:rPr lang="en-US" altLang="en-US" dirty="0">
                <a:latin typeface="Arial" charset="0"/>
              </a:rPr>
              <a:t>A single database session fails</a:t>
            </a:r>
          </a:p>
          <a:p>
            <a:pPr lvl="2"/>
            <a:r>
              <a:rPr lang="en-US" altLang="en-US" b="1" dirty="0">
                <a:latin typeface="Arial" charset="0"/>
              </a:rPr>
              <a:t>Network failure: </a:t>
            </a:r>
            <a:r>
              <a:rPr lang="en-US" altLang="en-US" dirty="0">
                <a:latin typeface="Arial" charset="0"/>
              </a:rPr>
              <a:t>Connectivity to the database is lost</a:t>
            </a:r>
          </a:p>
          <a:p>
            <a:pPr lvl="2"/>
            <a:r>
              <a:rPr lang="en-US" altLang="en-US" b="1" dirty="0">
                <a:latin typeface="Arial" charset="0"/>
              </a:rPr>
              <a:t>User error: </a:t>
            </a:r>
            <a:r>
              <a:rPr lang="en-US" altLang="en-US" dirty="0">
                <a:latin typeface="Arial" charset="0"/>
              </a:rPr>
              <a:t>A user successfully completes an operation, but the operation (dropping a table or entering bad data) is incorrect</a:t>
            </a:r>
          </a:p>
          <a:p>
            <a:pPr lvl="2"/>
            <a:r>
              <a:rPr lang="en-US" altLang="en-US" b="1" dirty="0">
                <a:latin typeface="Arial" charset="0"/>
              </a:rPr>
              <a:t>Instance failure: </a:t>
            </a:r>
            <a:r>
              <a:rPr lang="en-US" altLang="en-US" dirty="0">
                <a:latin typeface="Arial" charset="0"/>
              </a:rPr>
              <a:t>The database instance shuts down unexpectedly</a:t>
            </a:r>
          </a:p>
          <a:p>
            <a:pPr lvl="2"/>
            <a:r>
              <a:rPr lang="en-US" altLang="en-US" b="1" dirty="0">
                <a:latin typeface="Arial" charset="0"/>
              </a:rPr>
              <a:t>Media failure: </a:t>
            </a:r>
            <a:r>
              <a:rPr lang="en-US" altLang="en-US" dirty="0">
                <a:latin typeface="Arial" charset="0"/>
              </a:rPr>
              <a:t>A loss of any file that is needed for database operation (that is, the files have been deleted or the disk has failed)</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16 - </a:t>
            </a:r>
            <a:fld id="{DD12931D-B1D3-488D-96D4-677392845B75}" type="slidenum">
              <a:rPr lang="en-US" smtClean="0"/>
              <a:t>361</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498110196"/>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When a single database operation fails, DBA involvement may be necessary to correct errors with user privileges or database space allocation. DBAs may also need to assist in troubleshooting, even for problems that are not directly in their task area. This can vary greatly from one organization to another.</a:t>
            </a:r>
          </a:p>
          <a:p>
            <a:pPr lvl="1"/>
            <a:r>
              <a:rPr lang="en-US" dirty="0">
                <a:latin typeface="Arial" charset="0"/>
              </a:rPr>
              <a:t>For example, in organizations that use off-the-shelf applications (that is, organizations that have no software developers), the DBA is the only point of contact and must examine logic errors in applications.</a:t>
            </a:r>
          </a:p>
          <a:p>
            <a:pPr lvl="1"/>
            <a:r>
              <a:rPr lang="en-US" dirty="0">
                <a:latin typeface="Arial" charset="0"/>
              </a:rPr>
              <a:t>To understand logic errors in applications, you should work with developers to understand the scope of the problem. Oracle Database tools may provide assistance by helping to examine audit trails or previous transactions.</a:t>
            </a:r>
          </a:p>
          <a:p>
            <a:pPr lvl="1"/>
            <a:r>
              <a:rPr lang="en-US" b="1" dirty="0">
                <a:latin typeface="Arial" charset="0"/>
              </a:rPr>
              <a:t>Note: </a:t>
            </a:r>
            <a:r>
              <a:rPr lang="en-US" dirty="0">
                <a:latin typeface="Arial" charset="0"/>
              </a:rPr>
              <a:t>In many cases, statement failures are by design and desired. For example, security policies and quota rules are often decided upon in advance. If a user gets an error while trying to exceed his or her limits, it may be better for the operation to fail and no resolution may be necessary.</a:t>
            </a:r>
          </a:p>
          <a:p>
            <a:pPr lvl="1"/>
            <a:endParaRPr 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16 - </a:t>
            </a:r>
            <a:fld id="{E8F0EDC3-F736-42B2-8486-26D0CC8E6606}" type="slidenum">
              <a:rPr lang="en-US" smtClean="0"/>
              <a:t>362</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291133975"/>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User processes that abnormally disconnect from the instance may have uncommitted work in progress that needs to be rolled back. The Process Monitor (PMON) background process periodically polls server processes to ensure that their sessions are still connected. If PMON finds a server process whose user is no longer connected, PMON recovers from any ongoing transactions; it also rolls back uncommitted changes and releases any locks that are held by the failed session.</a:t>
            </a:r>
          </a:p>
          <a:p>
            <a:pPr lvl="1"/>
            <a:r>
              <a:rPr lang="en-US" dirty="0">
                <a:latin typeface="Arial" charset="0"/>
              </a:rPr>
              <a:t>A DBA’s intervention should not be required to recover from user process failure, but the administrator must watch for trends. One or two users disconnecting abnormally is not a cause for concern. A small percentage of user process failures may occur from time to time.</a:t>
            </a:r>
          </a:p>
          <a:p>
            <a:pPr lvl="1"/>
            <a:r>
              <a:rPr lang="en-US" dirty="0">
                <a:latin typeface="Arial" charset="0"/>
              </a:rPr>
              <a:t>But consistent and systemic failures indicate other problems. A large percentage of abnormal disconnects may indicate a need for user training (which includes teaching users to log out rather than just terminate their programs). It may also be indicative of network or application problems.</a:t>
            </a:r>
          </a:p>
          <a:p>
            <a:pPr lvl="1"/>
            <a:endParaRPr 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16 - </a:t>
            </a:r>
            <a:fld id="{B5E62DC0-4387-4DC2-861C-6C6B77641E89}" type="slidenum">
              <a:rPr lang="en-US" smtClean="0"/>
              <a:t>363</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982371832"/>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The best solution to network failure is to provide redundant paths for network connections. Backup listeners, network connections, and network interface cards reduce the chance that network failures will affect system availability.</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16 - </a:t>
            </a:r>
            <a:fld id="{A1C16334-B668-43A1-814E-7D31D0FFB36E}" type="slidenum">
              <a:rPr lang="en-US" smtClean="0"/>
              <a:t>364</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4084440537"/>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Users may inadvertently delete or modify data. If they have not yet committed or exited their program, they can simply roll back.</a:t>
            </a:r>
          </a:p>
          <a:p>
            <a:pPr lvl="1"/>
            <a:r>
              <a:rPr lang="en-US" dirty="0">
                <a:latin typeface="Arial" charset="0"/>
              </a:rPr>
              <a:t>You can use Oracle LogMiner to query your online redo logs and archived redo logs through an Enterprise Manager or SQL interface. Transaction data may persist in online redo logs longer than it persists in undo segments; if you have configured archiving of redo information, redo persists until you delete the archived files. Oracle LogMiner is discussed in </a:t>
            </a:r>
            <a:r>
              <a:rPr lang="en-US" i="1" dirty="0">
                <a:latin typeface="Arial" charset="0"/>
              </a:rPr>
              <a:t>Oracle Database Utilities</a:t>
            </a:r>
            <a:r>
              <a:rPr lang="en-US" dirty="0">
                <a:latin typeface="Arial" charset="0"/>
              </a:rPr>
              <a:t>.</a:t>
            </a:r>
          </a:p>
          <a:p>
            <a:pPr lvl="1"/>
            <a:r>
              <a:rPr lang="en-US" dirty="0">
                <a:latin typeface="Arial" charset="0"/>
              </a:rPr>
              <a:t>Users who drop a table can recover it from the recycle bin by flashing back the table to before the drop.</a:t>
            </a:r>
          </a:p>
          <a:p>
            <a:pPr lvl="1"/>
            <a:r>
              <a:rPr lang="en-US" dirty="0">
                <a:latin typeface="Arial" charset="0"/>
              </a:rPr>
              <a:t>If the recycle bin has already been purged, or if the user dropped the table with the </a:t>
            </a:r>
            <a:r>
              <a:rPr lang="en-US" dirty="0">
                <a:latin typeface="Courier New" panose="02070309020205020404" pitchFamily="49" charset="0"/>
                <a:cs typeface="Courier New" panose="02070309020205020404" pitchFamily="49" charset="0"/>
              </a:rPr>
              <a:t>PURGE</a:t>
            </a:r>
            <a:r>
              <a:rPr lang="en-US" dirty="0">
                <a:latin typeface="Arial" charset="0"/>
              </a:rPr>
              <a:t> option, the dropped table can still be recovered by using point-in-time recovery (PITR) if the database has been properly configured.</a:t>
            </a:r>
          </a:p>
          <a:p>
            <a:pPr lvl="1"/>
            <a:r>
              <a:rPr lang="en-US" dirty="0">
                <a:latin typeface="Arial" charset="0"/>
              </a:rPr>
              <a:t>RMAN enables you to recover one or more tables or table partitions to a specified point in time without affecting the remaining database objects.</a:t>
            </a:r>
          </a:p>
          <a:p>
            <a:pPr lvl="1"/>
            <a:r>
              <a:rPr lang="en-US" b="1" dirty="0">
                <a:latin typeface="Arial" charset="0"/>
              </a:rPr>
              <a:t>Note: </a:t>
            </a:r>
            <a:r>
              <a:rPr lang="en-US" dirty="0">
                <a:latin typeface="Arial" charset="0"/>
              </a:rPr>
              <a:t>Flashback technologies, PITR, and table recovery are discussed in the Oracle Database </a:t>
            </a:r>
            <a:r>
              <a:rPr lang="en-US" dirty="0" smtClean="0">
                <a:latin typeface="Arial" charset="0"/>
              </a:rPr>
              <a:t>19c: </a:t>
            </a:r>
            <a:r>
              <a:rPr lang="en-US" dirty="0">
                <a:latin typeface="Arial" charset="0"/>
              </a:rPr>
              <a:t>Backup and Recovery Workshop course and in </a:t>
            </a:r>
            <a:r>
              <a:rPr lang="en-US" i="1" dirty="0">
                <a:latin typeface="Arial" charset="0"/>
              </a:rPr>
              <a:t>Oracle Database Backup and Recovery User’s Guide</a:t>
            </a:r>
            <a:r>
              <a:rPr lang="en-US" dirty="0">
                <a:latin typeface="Arial" charset="0"/>
              </a:rPr>
              <a:t>.</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16 - </a:t>
            </a:r>
            <a:fld id="{293260C8-C0F7-46D8-9644-591916699FB6}" type="slidenum">
              <a:rPr lang="en-US" smtClean="0"/>
              <a:t>365</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520212046"/>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Instance failure occurs when the database instance is shut down before synchronizing all database files. An instance failure can occur because of hardware or software failure or through the use of the emergency </a:t>
            </a:r>
            <a:r>
              <a:rPr lang="en-US" dirty="0">
                <a:latin typeface="Courier New" panose="02070309020205020404" pitchFamily="49" charset="0"/>
                <a:cs typeface="Courier New" panose="02070309020205020404" pitchFamily="49" charset="0"/>
              </a:rPr>
              <a:t>SHUTDOWN</a:t>
            </a:r>
            <a:r>
              <a:rPr lang="en-US" dirty="0">
                <a:latin typeface="Arial" charset="0"/>
              </a:rPr>
              <a:t> </a:t>
            </a:r>
            <a:r>
              <a:rPr lang="en-US" dirty="0">
                <a:latin typeface="Courier New" panose="02070309020205020404" pitchFamily="49" charset="0"/>
                <a:cs typeface="Courier New" panose="02070309020205020404" pitchFamily="49" charset="0"/>
              </a:rPr>
              <a:t>ABORT</a:t>
            </a:r>
            <a:r>
              <a:rPr lang="en-US" dirty="0">
                <a:latin typeface="Arial" charset="0"/>
              </a:rPr>
              <a:t> and </a:t>
            </a:r>
            <a:r>
              <a:rPr lang="en-US" dirty="0">
                <a:latin typeface="Courier New" panose="02070309020205020404" pitchFamily="49" charset="0"/>
                <a:cs typeface="Courier New" panose="02070309020205020404" pitchFamily="49" charset="0"/>
              </a:rPr>
              <a:t>STARTUP</a:t>
            </a:r>
            <a:r>
              <a:rPr lang="en-US" dirty="0">
                <a:latin typeface="Arial" charset="0"/>
              </a:rPr>
              <a:t> </a:t>
            </a:r>
            <a:r>
              <a:rPr lang="en-US" dirty="0">
                <a:latin typeface="Courier New" panose="02070309020205020404" pitchFamily="49" charset="0"/>
                <a:cs typeface="Courier New" panose="02070309020205020404" pitchFamily="49" charset="0"/>
              </a:rPr>
              <a:t>FORCE</a:t>
            </a:r>
            <a:r>
              <a:rPr lang="en-US" dirty="0">
                <a:latin typeface="Arial" charset="0"/>
              </a:rPr>
              <a:t> shutdown commands.</a:t>
            </a:r>
          </a:p>
          <a:p>
            <a:pPr lvl="1"/>
            <a:r>
              <a:rPr lang="en-US" dirty="0">
                <a:latin typeface="Arial" charset="0"/>
              </a:rPr>
              <a:t>Administrator involvement in recovering from instance failure is rarely required if Oracle Restart is enabled and is monitoring your database. Oracle Restart attempts to restart your database instance as soon as it fails. If manual intervention is required, then there may be a more serious problem that prevents the instance from restarting, such as a memory CPU failure.</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16 - </a:t>
            </a:r>
            <a:fld id="{4388AED7-6419-4462-8423-A9B4C2BB57DC}" type="slidenum">
              <a:rPr lang="en-US" smtClean="0"/>
              <a:t>366</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05080315"/>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Oracle Corporation defines media failure as any failure that results in the loss or corruption of one or more database files (data, control, or redo log file).</a:t>
            </a:r>
          </a:p>
          <a:p>
            <a:pPr lvl="1"/>
            <a:r>
              <a:rPr lang="en-US" dirty="0">
                <a:latin typeface="Arial" charset="0"/>
              </a:rPr>
              <a:t>Recovering from media failure requires that you restore and recover the missing files.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16 - </a:t>
            </a:r>
            <a:fld id="{D7511108-DF58-4BC1-ACE0-7803AB327DB8}" type="slidenum">
              <a:rPr lang="en-US" smtClean="0"/>
              <a:t>367</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287902102"/>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Details on each of these topics follow on the next few pages.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16 - </a:t>
            </a:r>
            <a:fld id="{2215E07A-343E-4341-8DEB-1EBD0D454A93}" type="slidenum">
              <a:rPr lang="en-US" smtClean="0"/>
              <a:t>368</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543190883"/>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5"/>
          <p:cNvSpPr>
            <a:spLocks noGrp="1" noRot="1" noChangeAspect="1" noTextEdit="1"/>
          </p:cNvSpPr>
          <p:nvPr>
            <p:ph type="sldImg"/>
          </p:nvPr>
        </p:nvSpPr>
        <p:spPr>
          <a:ln/>
        </p:spPr>
      </p:sp>
      <p:sp>
        <p:nvSpPr>
          <p:cNvPr id="4301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cs typeface="Times New Roman" panose="02020603050405020304" pitchFamily="18" charset="0"/>
              </a:rPr>
              <a:t>To understand instance recovery, you need to understand the functioning of certain background processes.</a:t>
            </a:r>
          </a:p>
          <a:p>
            <a:pPr lvl="1"/>
            <a:r>
              <a:rPr lang="en-US" altLang="en-US" dirty="0">
                <a:cs typeface="Times New Roman" panose="02020603050405020304" pitchFamily="18" charset="0"/>
              </a:rPr>
              <a:t>Every three seconds (or more frequently), the CKPT process stores data in a control file to document the modified data blocks that DBW</a:t>
            </a:r>
            <a:r>
              <a:rPr lang="en-US" altLang="en-US" i="1" dirty="0">
                <a:cs typeface="Times New Roman" panose="02020603050405020304" pitchFamily="18" charset="0"/>
              </a:rPr>
              <a:t>n </a:t>
            </a:r>
            <a:r>
              <a:rPr lang="en-US" altLang="en-US" dirty="0">
                <a:cs typeface="Times New Roman" panose="02020603050405020304" pitchFamily="18" charset="0"/>
              </a:rPr>
              <a:t>has written from the SGA to disk. This is called an “incremental checkpoint.” The purpose of a checkpoint is to identify that place in the online redo log file where instance recovery is to begin (which is called the “checkpoint position”).</a:t>
            </a:r>
          </a:p>
          <a:p>
            <a:pPr lvl="1"/>
            <a:r>
              <a:rPr lang="en-US" altLang="en-US" dirty="0">
                <a:cs typeface="Times New Roman" panose="02020603050405020304" pitchFamily="18" charset="0"/>
              </a:rPr>
              <a:t>In the event of a log switch, the CKPT process also writes this checkpoint information to the headers of data files.</a:t>
            </a:r>
          </a:p>
          <a:p>
            <a:pPr lvl="1"/>
            <a:r>
              <a:rPr lang="en-US" altLang="en-US" dirty="0">
                <a:cs typeface="Times New Roman" panose="02020603050405020304" pitchFamily="18" charset="0"/>
              </a:rPr>
              <a:t>Checkpoints exist for the following reasons:</a:t>
            </a:r>
          </a:p>
          <a:p>
            <a:pPr lvl="2"/>
            <a:r>
              <a:rPr lang="en-US" altLang="en-US" dirty="0">
                <a:cs typeface="Times New Roman" panose="02020603050405020304" pitchFamily="18" charset="0"/>
              </a:rPr>
              <a:t>To ensure that modified data blocks in memory are written to the disk regularly so that data is not lost in case of a system or database failure</a:t>
            </a:r>
          </a:p>
          <a:p>
            <a:pPr lvl="2"/>
            <a:r>
              <a:rPr lang="en-US" altLang="en-US" dirty="0">
                <a:cs typeface="Times New Roman" panose="02020603050405020304" pitchFamily="18" charset="0"/>
              </a:rPr>
              <a:t>To reduce the time required for instance recovery (only the online redo log file entries following the last checkpoint need to be processed for recovery)</a:t>
            </a:r>
          </a:p>
          <a:p>
            <a:pPr lvl="2"/>
            <a:r>
              <a:rPr lang="en-US" altLang="en-US" dirty="0">
                <a:cs typeface="Times New Roman" panose="02020603050405020304" pitchFamily="18" charset="0"/>
              </a:rPr>
              <a:t>To ensure that all committed data has been written to data files during shutdown</a:t>
            </a:r>
          </a:p>
          <a:p>
            <a:pPr lvl="1"/>
            <a:r>
              <a:rPr lang="en-US" altLang="en-US" dirty="0">
                <a:cs typeface="Times New Roman" panose="02020603050405020304" pitchFamily="18" charset="0"/>
              </a:rPr>
              <a:t>The checkpoint information written by the CKPT process includes checkpoint position, system change number (SCN), location in the online redo log file to begin recovery, information about logs, and so on. </a:t>
            </a:r>
          </a:p>
          <a:p>
            <a:pPr lvl="1"/>
            <a:r>
              <a:rPr lang="en-US" altLang="en-US" b="1" dirty="0"/>
              <a:t>Note:</a:t>
            </a:r>
            <a:r>
              <a:rPr lang="en-US" altLang="en-US" dirty="0"/>
              <a:t> The CKPT process does not write data blocks to the disk or redo blocks to the online redo log files.</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16 - </a:t>
            </a:r>
            <a:fld id="{CBDFE752-B04D-4C4B-8A09-53BA1D3826DC}" type="slidenum">
              <a:rPr lang="en-US" altLang="en-US" smtClean="0"/>
              <a:t>369</a:t>
            </a:fld>
            <a:endParaRPr lang="en-US" altLang="en-US" dirty="0"/>
          </a:p>
        </p:txBody>
      </p:sp>
    </p:spTree>
    <p:extLst>
      <p:ext uri="{BB962C8B-B14F-4D97-AF65-F5344CB8AC3E}">
        <p14:creationId xmlns:p14="http://schemas.microsoft.com/office/powerpoint/2010/main" val="3225602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Program Global Area (PGA) is a private memory region containing data and control information for a server process. Each server process has a distinct PGA. Access to it is exclusive to that server process, and it is read only by Oracle code acting on behalf of it. It is not available for developer’s code.</a:t>
            </a:r>
          </a:p>
          <a:p>
            <a:pPr lvl="1"/>
            <a:r>
              <a:rPr lang="en-US" altLang="en-US" dirty="0"/>
              <a:t>Every PGA contains stack space. In a dedicated server environment, each user connecting to the database instance has a separate server process. For this type of connection, the PGA contains a subdivision of memory known as the User Global Area (UGA). The UGA is composed of:</a:t>
            </a:r>
          </a:p>
          <a:p>
            <a:pPr lvl="2"/>
            <a:r>
              <a:rPr lang="en-US" altLang="en-US" dirty="0"/>
              <a:t>Cursor area for storing runtime information on cursors</a:t>
            </a:r>
          </a:p>
          <a:p>
            <a:pPr lvl="2"/>
            <a:r>
              <a:rPr lang="en-US" altLang="en-US" dirty="0"/>
              <a:t>User session data storage area for control information about a session</a:t>
            </a:r>
          </a:p>
          <a:p>
            <a:pPr lvl="2"/>
            <a:r>
              <a:rPr lang="en-US" altLang="en-US" dirty="0"/>
              <a:t>SQL working areas for processing SQL statements consisting of:</a:t>
            </a:r>
          </a:p>
          <a:p>
            <a:pPr lvl="3"/>
            <a:r>
              <a:rPr lang="en-US" altLang="en-US" dirty="0"/>
              <a:t>A sort area for functions that order data such as </a:t>
            </a:r>
            <a:r>
              <a:rPr lang="en-US" altLang="en-US" dirty="0">
                <a:latin typeface="Courier New" panose="02070309020205020404" pitchFamily="49" charset="0"/>
                <a:cs typeface="Courier New" panose="02070309020205020404" pitchFamily="49" charset="0"/>
              </a:rPr>
              <a:t>ORDER</a:t>
            </a:r>
            <a:r>
              <a:rPr lang="en-US" altLang="en-US" dirty="0"/>
              <a:t> </a:t>
            </a:r>
            <a:r>
              <a:rPr lang="en-US" altLang="en-US" dirty="0">
                <a:latin typeface="Courier New" panose="02070309020205020404" pitchFamily="49" charset="0"/>
                <a:cs typeface="Courier New" panose="02070309020205020404" pitchFamily="49" charset="0"/>
              </a:rPr>
              <a:t>BY</a:t>
            </a:r>
            <a:r>
              <a:rPr lang="en-US" altLang="en-US" dirty="0"/>
              <a:t> and </a:t>
            </a:r>
            <a:r>
              <a:rPr lang="en-US" altLang="en-US" dirty="0">
                <a:latin typeface="Courier New" panose="02070309020205020404" pitchFamily="49" charset="0"/>
                <a:cs typeface="Courier New" panose="02070309020205020404" pitchFamily="49" charset="0"/>
              </a:rPr>
              <a:t>GROUP</a:t>
            </a:r>
            <a:r>
              <a:rPr lang="en-US" altLang="en-US" dirty="0"/>
              <a:t> </a:t>
            </a:r>
            <a:r>
              <a:rPr lang="en-US" altLang="en-US" dirty="0">
                <a:latin typeface="Courier New" panose="02070309020205020404" pitchFamily="49" charset="0"/>
                <a:cs typeface="Courier New" panose="02070309020205020404" pitchFamily="49" charset="0"/>
              </a:rPr>
              <a:t>BY</a:t>
            </a:r>
          </a:p>
          <a:p>
            <a:pPr lvl="3"/>
            <a:r>
              <a:rPr lang="en-US" altLang="en-US" dirty="0"/>
              <a:t>A hash area for performing hash joins of tables</a:t>
            </a:r>
          </a:p>
          <a:p>
            <a:pPr lvl="3"/>
            <a:r>
              <a:rPr lang="en-US" altLang="en-US" dirty="0"/>
              <a:t>A create bitmap area used in bitmap index creation common to data warehouses</a:t>
            </a:r>
          </a:p>
          <a:p>
            <a:pPr lvl="3"/>
            <a:r>
              <a:rPr lang="en-US" altLang="en-US" dirty="0"/>
              <a:t>A bitmap merge area used for resolving bitmap index plan execution</a:t>
            </a:r>
          </a:p>
          <a:p>
            <a:pPr lvl="1"/>
            <a:r>
              <a:rPr lang="en-US" altLang="en-US" dirty="0"/>
              <a:t>In a shared server environment, multiple client users share the server process. In this model, the UGA is moved into the SGA (shared pool or large pool if configured), leaving the PGA with only stack space.</a:t>
            </a:r>
          </a:p>
        </p:txBody>
      </p:sp>
      <p:sp>
        <p:nvSpPr>
          <p:cNvPr id="73731" name="Slide Image Placeholder 7"/>
          <p:cNvSpPr>
            <a:spLocks noGrp="1" noRot="1" noChangeAspect="1" noTextEdit="1"/>
          </p:cNvSpPr>
          <p:nvPr>
            <p:ph type="sldImg"/>
          </p:nvPr>
        </p:nvSpPr>
        <p:spPr>
          <a:ln/>
        </p:spPr>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30CC667E-4C27-4F2C-998B-7B2A3B7386BA}" type="slidenum">
              <a:rPr lang="en-US" altLang="en-US" smtClean="0"/>
              <a:t>37</a:t>
            </a:fld>
            <a:endParaRPr lang="en-US" altLang="en-US" dirty="0"/>
          </a:p>
        </p:txBody>
      </p:sp>
    </p:spTree>
    <p:extLst>
      <p:ext uri="{BB962C8B-B14F-4D97-AF65-F5344CB8AC3E}">
        <p14:creationId xmlns:p14="http://schemas.microsoft.com/office/powerpoint/2010/main" val="3557639455"/>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5"/>
          <p:cNvSpPr>
            <a:spLocks noGrp="1" noRot="1" noChangeAspect="1" noTextEdit="1"/>
          </p:cNvSpPr>
          <p:nvPr>
            <p:ph type="sldImg"/>
          </p:nvPr>
        </p:nvSpPr>
        <p:spPr>
          <a:ln/>
        </p:spPr>
      </p:sp>
      <p:sp>
        <p:nvSpPr>
          <p:cNvPr id="4403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Redo log files record changes to the database as a result of transactions and internal Oracle server actions. A transaction is a logical unit of work consisting of one or more SQL statements run by a user. Redo log files protect the database from loss of integrity because of system failures caused by power outages, disk failures, and so on. Redo log files should be multiplexed to ensure that the information stored in them is not lost in the event of a disk failure.</a:t>
            </a:r>
          </a:p>
          <a:p>
            <a:pPr lvl="1"/>
            <a:r>
              <a:rPr lang="en-US" altLang="en-US" dirty="0"/>
              <a:t>The redo log consists of groups of redo log files. A group consists of a redo log file and its multiplexed copies. Each identical copy is said to be a member of that group, and each group is identified by a number. The Log Writer (LGWR) process writes redo records from the redo log buffer to all members of a redo log group until the files are filled or a log switch operation is requested.</a:t>
            </a:r>
          </a:p>
          <a:p>
            <a:pPr lvl="1"/>
            <a:r>
              <a:rPr lang="en-US" altLang="en-US" dirty="0"/>
              <a:t>It then switches and writes to the files in the next group. Redo log groups are used in a circular fashion.</a:t>
            </a:r>
          </a:p>
          <a:p>
            <a:pPr lvl="1"/>
            <a:r>
              <a:rPr lang="en-US" altLang="en-US" b="1" dirty="0"/>
              <a:t>Best practice tip:</a:t>
            </a:r>
            <a:r>
              <a:rPr lang="en-US" altLang="en-US" dirty="0"/>
              <a:t> If possible, multiplexed redo log files should reside on different disks.</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16 - </a:t>
            </a:r>
            <a:fld id="{EF7716CE-60DC-4E33-ADC7-1668ACF7FC5A}" type="slidenum">
              <a:rPr lang="en-US" altLang="en-US" smtClean="0"/>
              <a:t>370</a:t>
            </a:fld>
            <a:endParaRPr lang="en-US" altLang="en-US" dirty="0"/>
          </a:p>
        </p:txBody>
      </p:sp>
    </p:spTree>
    <p:extLst>
      <p:ext uri="{BB962C8B-B14F-4D97-AF65-F5344CB8AC3E}">
        <p14:creationId xmlns:p14="http://schemas.microsoft.com/office/powerpoint/2010/main" val="2268897233"/>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Oracle database server automatically recovers from instance failure. All that needs to happen is for the instance to be started normally. If Oracle Restart is enabled and configured to monitor this database, then this happens automatically. The instance mounts the control files and then attempts to open the data files. When it discovers that the data files have not been synchronized during shutdown, the instance uses information contained in the redo log groups to roll the data files forward to the time of shutdown. Then the database is opened, and any uncommitted transactions are rolled back.</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16 - </a:t>
            </a:r>
            <a:fld id="{6AB4B708-15F0-4DD6-A615-D732E01697BF}" type="slidenum">
              <a:rPr lang="en-US" smtClean="0"/>
              <a:t>371</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966756718"/>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5"/>
          <p:cNvSpPr>
            <a:spLocks noGrp="1" noRot="1" noChangeAspect="1" noTextEdit="1"/>
          </p:cNvSpPr>
          <p:nvPr>
            <p:ph type="sldImg"/>
          </p:nvPr>
        </p:nvSpPr>
        <p:spPr>
          <a:ln/>
        </p:spPr>
      </p:sp>
      <p:sp>
        <p:nvSpPr>
          <p:cNvPr id="4608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For an instance to open a data file, the system change number (SCN) contained in the data file’s header must match the current SCN that is stored in the database’s control files.</a:t>
            </a:r>
          </a:p>
          <a:p>
            <a:pPr lvl="1"/>
            <a:r>
              <a:rPr lang="en-US" altLang="en-US" dirty="0"/>
              <a:t>If the numbers do not match, the instance applies redo data from the online redo logs, sequentially “redoing” transactions until the data files are up-to-date. After all data files have been synchronized with the control files, the database is opened and users can log in.</a:t>
            </a:r>
          </a:p>
          <a:p>
            <a:pPr lvl="1"/>
            <a:r>
              <a:rPr lang="en-US" altLang="en-US" dirty="0"/>
              <a:t>When redo logs are applied, </a:t>
            </a:r>
            <a:r>
              <a:rPr lang="en-US" altLang="en-US" i="1" dirty="0"/>
              <a:t>all</a:t>
            </a:r>
            <a:r>
              <a:rPr lang="en-US" altLang="en-US" dirty="0"/>
              <a:t> transactions are applied to bring the database up to the state as of the time of failure. This usually includes transactions that are in progress but have not yet been committed. After the database has been opened, those uncommitted transactions are rolled back.</a:t>
            </a:r>
          </a:p>
          <a:p>
            <a:pPr lvl="1"/>
            <a:r>
              <a:rPr lang="en-US" altLang="en-US" dirty="0"/>
              <a:t>At the end of the rollback phase of instance recovery, the data files contain only committed data.</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16 - </a:t>
            </a:r>
            <a:fld id="{BBE5EDAF-2940-4D74-8514-487DD9347501}" type="slidenum">
              <a:rPr lang="en-US" altLang="en-US" smtClean="0"/>
              <a:t>372</a:t>
            </a:fld>
            <a:endParaRPr lang="en-US" altLang="en-US" dirty="0"/>
          </a:p>
        </p:txBody>
      </p:sp>
    </p:spTree>
    <p:extLst>
      <p:ext uri="{BB962C8B-B14F-4D97-AF65-F5344CB8AC3E}">
        <p14:creationId xmlns:p14="http://schemas.microsoft.com/office/powerpoint/2010/main" val="3561829704"/>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5"/>
          <p:cNvSpPr>
            <a:spLocks noGrp="1" noRot="1" noChangeAspect="1" noTextEdit="1"/>
          </p:cNvSpPr>
          <p:nvPr>
            <p:ph type="sldImg"/>
          </p:nvPr>
        </p:nvSpPr>
        <p:spPr>
          <a:ln/>
        </p:spPr>
      </p:sp>
      <p:sp>
        <p:nvSpPr>
          <p:cNvPr id="47107"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Transaction information is recorded in the redo log groups before the instance returns </a:t>
            </a:r>
            <a:r>
              <a:rPr lang="en-US" altLang="en-US" dirty="0">
                <a:latin typeface="Courier New" panose="02070309020205020404" pitchFamily="49" charset="0"/>
              </a:rPr>
              <a:t>commit</a:t>
            </a:r>
            <a:r>
              <a:rPr lang="en-US" altLang="en-US" dirty="0"/>
              <a:t> </a:t>
            </a:r>
            <a:r>
              <a:rPr lang="en-US" altLang="en-US" dirty="0">
                <a:latin typeface="Courier New" panose="02070309020205020404" pitchFamily="49" charset="0"/>
              </a:rPr>
              <a:t>complete</a:t>
            </a:r>
            <a:r>
              <a:rPr lang="en-US" altLang="en-US" dirty="0"/>
              <a:t> for a transaction. The information in the redo log groups guarantees that the transaction can be recovered in case of a failure. The transaction information must also be written to the data file. The data file write usually happens at some time after the information is recorded in redo log groups because the data file write process is much slower than the redo writes. Random writes for data files are slower than serial writes for redo log files.</a:t>
            </a:r>
          </a:p>
          <a:p>
            <a:pPr lvl="1"/>
            <a:r>
              <a:rPr lang="en-US" altLang="en-US" dirty="0"/>
              <a:t>Every three seconds, the checkpoint process records information in the control file about the checkpoint position in the redo log. Therefore, the Oracle Database server knows that all redo log entries recorded before this point are not necessary for database recovery. In the graphic in the slide, the striped blocks have not yet been written to the disk.</a:t>
            </a:r>
          </a:p>
          <a:p>
            <a:pPr lvl="1"/>
            <a:r>
              <a:rPr lang="en-US" altLang="en-US" dirty="0"/>
              <a:t>The time required for instance recovery is the time required to bring data files from their last checkpoint to the latest SCN recorded in the control file. The administrator controls that time by setting an MTTR target (in seconds) and through the sizing of redo log groups. For example, for two redo groups, the distance between the checkpoint position and the end of the redo log group cannot be more than 90% of the smallest redo log group.</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16 - </a:t>
            </a:r>
            <a:fld id="{C763455E-D3CA-4E01-A34A-5595914F940D}" type="slidenum">
              <a:rPr lang="en-US" altLang="en-US" smtClean="0"/>
              <a:t>373</a:t>
            </a:fld>
            <a:endParaRPr lang="en-US" altLang="en-US" dirty="0"/>
          </a:p>
        </p:txBody>
      </p:sp>
    </p:spTree>
    <p:extLst>
      <p:ext uri="{BB962C8B-B14F-4D97-AF65-F5344CB8AC3E}">
        <p14:creationId xmlns:p14="http://schemas.microsoft.com/office/powerpoint/2010/main" val="367751719"/>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5"/>
          <p:cNvSpPr>
            <a:spLocks noGrp="1" noRot="1" noChangeAspect="1" noTextEdit="1"/>
          </p:cNvSpPr>
          <p:nvPr>
            <p:ph type="sldImg"/>
          </p:nvPr>
        </p:nvSpPr>
        <p:spPr>
          <a:ln/>
        </p:spPr>
      </p:sp>
      <p:sp>
        <p:nvSpPr>
          <p:cNvPr id="4813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ea typeface="SimSun" panose="02010600030101010101" pitchFamily="2" charset="-122"/>
              </a:rPr>
              <a:t>The </a:t>
            </a:r>
            <a:r>
              <a:rPr lang="en-US" altLang="en-US" dirty="0">
                <a:latin typeface="Courier New" panose="02070309020205020404" pitchFamily="49" charset="0"/>
                <a:ea typeface="SimSun" panose="02010600030101010101" pitchFamily="2" charset="-122"/>
              </a:rPr>
              <a:t>FAST_START_MTTR_TARGET</a:t>
            </a:r>
            <a:r>
              <a:rPr lang="en-US" altLang="en-US" dirty="0">
                <a:ea typeface="SimSun" panose="02010600030101010101" pitchFamily="2" charset="-122"/>
              </a:rPr>
              <a:t> initialization parameter simplifies the configuration of recovery time from instance or system failure. The MTTR Advisor converts the </a:t>
            </a:r>
            <a:r>
              <a:rPr lang="en-US" altLang="en-US" dirty="0">
                <a:latin typeface="Courier New" panose="02070309020205020404" pitchFamily="49" charset="0"/>
                <a:ea typeface="SimSun" panose="02010600030101010101" pitchFamily="2" charset="-122"/>
              </a:rPr>
              <a:t>FAST_START_MTTR_TARGET</a:t>
            </a:r>
            <a:r>
              <a:rPr lang="en-US" altLang="en-US" dirty="0">
                <a:ea typeface="SimSun" panose="02010600030101010101" pitchFamily="2" charset="-122"/>
              </a:rPr>
              <a:t> value into several parameters to enable instance recovery in the desired time (or as close to it as possible). Note that e</a:t>
            </a:r>
            <a:r>
              <a:rPr lang="en-US" altLang="en-US" dirty="0">
                <a:cs typeface="Arial" panose="020B0604020202020204" pitchFamily="34" charset="0"/>
              </a:rPr>
              <a:t>xplicitly setting the </a:t>
            </a:r>
            <a:r>
              <a:rPr lang="en-US" altLang="en-US" dirty="0">
                <a:latin typeface="Courier New" panose="02070309020205020404" pitchFamily="49" charset="0"/>
              </a:rPr>
              <a:t>FAST_START_MTTR_TARGET</a:t>
            </a:r>
            <a:r>
              <a:rPr lang="en-US" altLang="en-US" dirty="0"/>
              <a:t> </a:t>
            </a:r>
            <a:r>
              <a:rPr lang="en-US" altLang="en-US" dirty="0">
                <a:solidFill>
                  <a:schemeClr val="tx1"/>
                </a:solidFill>
              </a:rPr>
              <a:t>parameter</a:t>
            </a:r>
            <a:r>
              <a:rPr lang="en-US" altLang="en-US" dirty="0">
                <a:solidFill>
                  <a:schemeClr val="tx1"/>
                </a:solidFill>
                <a:cs typeface="Arial" panose="020B0604020202020204" pitchFamily="34" charset="0"/>
              </a:rPr>
              <a:t> to </a:t>
            </a:r>
            <a:r>
              <a:rPr lang="en-US" altLang="en-US" dirty="0">
                <a:solidFill>
                  <a:schemeClr val="tx1"/>
                </a:solidFill>
                <a:latin typeface="Courier New" panose="02070309020205020404" pitchFamily="49" charset="0"/>
                <a:cs typeface="Arial" panose="020B0604020202020204" pitchFamily="34" charset="0"/>
              </a:rPr>
              <a:t>0</a:t>
            </a:r>
            <a:r>
              <a:rPr lang="en-US" altLang="en-US" dirty="0">
                <a:cs typeface="Arial" panose="020B0604020202020204" pitchFamily="34" charset="0"/>
              </a:rPr>
              <a:t> disables the MTTR Advisor.</a:t>
            </a:r>
          </a:p>
          <a:p>
            <a:pPr lvl="1"/>
            <a:r>
              <a:rPr lang="en-US" altLang="en-US" dirty="0">
                <a:solidFill>
                  <a:schemeClr val="tx1"/>
                </a:solidFill>
                <a:cs typeface="Arial" panose="020B0604020202020204" pitchFamily="34" charset="0"/>
              </a:rPr>
              <a:t>The </a:t>
            </a:r>
            <a:r>
              <a:rPr lang="en-US" altLang="en-US" dirty="0">
                <a:solidFill>
                  <a:schemeClr val="tx1"/>
                </a:solidFill>
                <a:latin typeface="Courier New" panose="02070309020205020404" pitchFamily="49" charset="0"/>
                <a:cs typeface="Arial" panose="020B0604020202020204" pitchFamily="34" charset="0"/>
              </a:rPr>
              <a:t>FAST_START_MTTR_TARGET</a:t>
            </a:r>
            <a:r>
              <a:rPr lang="en-US" altLang="en-US" dirty="0">
                <a:solidFill>
                  <a:schemeClr val="tx1"/>
                </a:solidFill>
                <a:cs typeface="Arial" panose="020B0604020202020204" pitchFamily="34" charset="0"/>
              </a:rPr>
              <a:t> parameter must be set </a:t>
            </a:r>
            <a:r>
              <a:rPr lang="en-US" altLang="en-US" dirty="0">
                <a:solidFill>
                  <a:schemeClr val="tx1"/>
                </a:solidFill>
              </a:rPr>
              <a:t>to a value that supports the service level agreement for your system. A small value for the MTTR target increases I/O overhead because of additional data file writes (affecting the performance). However, if you set the MTTR target too large, the instance takes longer to recover after a crash.</a:t>
            </a:r>
          </a:p>
          <a:p>
            <a:pPr lvl="1"/>
            <a:r>
              <a:rPr lang="en-US" altLang="en-US" dirty="0">
                <a:solidFill>
                  <a:schemeClr val="tx1"/>
                </a:solidFill>
              </a:rPr>
              <a:t>For assistance in setting the MTTR target by using Enterprise Manager Cloud Control, navigate as follows:</a:t>
            </a:r>
          </a:p>
          <a:p>
            <a:pPr lvl="2"/>
            <a:r>
              <a:rPr lang="en-US" altLang="en-US" dirty="0">
                <a:solidFill>
                  <a:schemeClr val="tx1"/>
                </a:solidFill>
              </a:rPr>
              <a:t>Performance &gt; Advisors Home &gt; MTTR Advisor</a:t>
            </a:r>
          </a:p>
          <a:p>
            <a:pPr lvl="2"/>
            <a:r>
              <a:rPr lang="en-US" altLang="en-US" dirty="0">
                <a:solidFill>
                  <a:schemeClr val="tx1"/>
                </a:solidFill>
              </a:rPr>
              <a:t>Availability &gt; Backup &amp; Recovery &gt; Recovery Settings</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16 - </a:t>
            </a:r>
            <a:fld id="{0C986455-90D8-40EC-8BFD-E6068F914B96}" type="slidenum">
              <a:rPr lang="en-US" altLang="en-US" smtClean="0"/>
              <a:t>374</a:t>
            </a:fld>
            <a:endParaRPr lang="en-US" altLang="en-US" dirty="0"/>
          </a:p>
        </p:txBody>
      </p:sp>
    </p:spTree>
    <p:extLst>
      <p:ext uri="{BB962C8B-B14F-4D97-AF65-F5344CB8AC3E}">
        <p14:creationId xmlns:p14="http://schemas.microsoft.com/office/powerpoint/2010/main" val="4194548082"/>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Rot="1" noChangeAspect="1" noChangeArrowheads="1" noTextEdit="1"/>
          </p:cNvSpPr>
          <p:nvPr>
            <p:ph type="sldImg"/>
          </p:nvPr>
        </p:nvSpPr>
        <p:spPr>
          <a:ln/>
        </p:spPr>
      </p:sp>
      <p:sp>
        <p:nvSpPr>
          <p:cNvPr id="5017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When you perform complete recovery, you bring the database to the state where it is fully up-to-date, including all committed data modifications to the present time. </a:t>
            </a:r>
          </a:p>
          <a:p>
            <a:pPr lvl="1"/>
            <a:r>
              <a:rPr lang="en-US" altLang="en-US" dirty="0"/>
              <a:t>Incomplete recovery, however, brings the database or tablespace to some point of time in the past. This is also known as “point-in-time recovery (PITR).” It means there are missing transactions; any data modifications done between the recovery destination time and the present are lost. In many cases, this is the desirable goal because there may have been some changes made to the database that need to be undone. Recovering to a point in the past is a way to remove the unwanted changes.</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16 - </a:t>
            </a:r>
            <a:fld id="{5DFBBE63-F4AC-40FE-B340-4492D6A844DE}" type="slidenum">
              <a:rPr lang="en-US" altLang="en-US" smtClean="0"/>
              <a:t>375</a:t>
            </a:fld>
            <a:endParaRPr lang="en-US" altLang="en-US" dirty="0"/>
          </a:p>
        </p:txBody>
      </p:sp>
    </p:spTree>
    <p:extLst>
      <p:ext uri="{BB962C8B-B14F-4D97-AF65-F5344CB8AC3E}">
        <p14:creationId xmlns:p14="http://schemas.microsoft.com/office/powerpoint/2010/main" val="2777176612"/>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30"/>
          <p:cNvSpPr>
            <a:spLocks noGrp="1" noRot="1" noChangeAspect="1" noChangeArrowheads="1" noTextEdit="1"/>
          </p:cNvSpPr>
          <p:nvPr>
            <p:ph type="sldImg"/>
          </p:nvPr>
        </p:nvSpPr>
        <p:spPr>
          <a:ln/>
        </p:spPr>
      </p:sp>
      <p:sp>
        <p:nvSpPr>
          <p:cNvPr id="51203" name="Rectangle 1031"/>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dirty="0"/>
              <a:t>The following steps describe what takes place during complete recovery:</a:t>
            </a:r>
          </a:p>
          <a:p>
            <a:pPr lvl="2" eaLnBrk="1" hangingPunct="1">
              <a:buFont typeface="Times New Roman" panose="02020603050405020304" pitchFamily="18" charset="0"/>
              <a:buNone/>
            </a:pPr>
            <a:r>
              <a:rPr lang="en-US" altLang="en-US" dirty="0"/>
              <a:t>1. 	Damaged or missing files are restored from a backup.</a:t>
            </a:r>
          </a:p>
          <a:p>
            <a:pPr lvl="2" eaLnBrk="1" hangingPunct="1">
              <a:buFont typeface="Times New Roman" panose="02020603050405020304" pitchFamily="18" charset="0"/>
              <a:buNone/>
            </a:pPr>
            <a:r>
              <a:rPr lang="en-US" altLang="en-US" dirty="0"/>
              <a:t>2. 	Changes from incremental backups, archived redo log files, and online redo log files are applied as necessary. The redo log changes are applied to the data files until the current online log is reached and the most recent transactions have been re-entered. Undo blocks are generated during this entire process. This is referred to as rolling forward or cache recovery.</a:t>
            </a:r>
          </a:p>
          <a:p>
            <a:pPr lvl="2" eaLnBrk="1" hangingPunct="1">
              <a:buFont typeface="Times New Roman" panose="02020603050405020304" pitchFamily="18" charset="0"/>
              <a:buNone/>
            </a:pPr>
            <a:r>
              <a:rPr lang="en-US" altLang="en-US" dirty="0"/>
              <a:t>3. 	The restored data files may now contain committed and uncommitted changes. </a:t>
            </a:r>
          </a:p>
          <a:p>
            <a:pPr lvl="2" eaLnBrk="1" hangingPunct="1">
              <a:buFont typeface="Times New Roman" panose="02020603050405020304" pitchFamily="18" charset="0"/>
              <a:buNone/>
            </a:pPr>
            <a:r>
              <a:rPr lang="en-US" altLang="en-US" dirty="0"/>
              <a:t>4. 	The undo blocks are used to roll back any uncommitted changes. This is sometimes referred to as transaction recovery.</a:t>
            </a:r>
          </a:p>
          <a:p>
            <a:pPr lvl="2" eaLnBrk="1" hangingPunct="1">
              <a:buFont typeface="Times New Roman" panose="02020603050405020304" pitchFamily="18" charset="0"/>
              <a:buNone/>
            </a:pPr>
            <a:r>
              <a:rPr lang="en-US" altLang="en-US" dirty="0"/>
              <a:t>5. 	The data files are now in a recovered state and are consistent with the other data files in the database.</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16 - </a:t>
            </a:r>
            <a:fld id="{C1BF45E8-81B3-4961-9A3B-D98512398067}" type="slidenum">
              <a:rPr lang="en-US" altLang="en-US" smtClean="0"/>
              <a:t>376</a:t>
            </a:fld>
            <a:endParaRPr lang="en-US" altLang="en-US" dirty="0"/>
          </a:p>
        </p:txBody>
      </p:sp>
    </p:spTree>
    <p:extLst>
      <p:ext uri="{BB962C8B-B14F-4D97-AF65-F5344CB8AC3E}">
        <p14:creationId xmlns:p14="http://schemas.microsoft.com/office/powerpoint/2010/main" val="3602219526"/>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Rot="1" noChangeAspect="1" noChangeArrowheads="1" noTextEdit="1"/>
          </p:cNvSpPr>
          <p:nvPr>
            <p:ph type="sldImg"/>
          </p:nvPr>
        </p:nvSpPr>
        <p:spPr>
          <a:ln/>
        </p:spPr>
      </p:sp>
      <p:sp>
        <p:nvSpPr>
          <p:cNvPr id="5222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dirty="0"/>
              <a:t>Incomplete recovery, or database point-in-time recovery (DBPITR), uses a backup to produce a noncurrent version of the database. That is, you do not apply all the redo records generated after the most recent backup. Perform this type of recovery only when absolutely necessary. To perform point-in-time recovery, you need:</a:t>
            </a:r>
          </a:p>
          <a:p>
            <a:pPr lvl="2" eaLnBrk="1" hangingPunct="1"/>
            <a:r>
              <a:rPr lang="en-US" altLang="en-US" dirty="0"/>
              <a:t>A valid offline or online backup of all the data files made before the recovery point</a:t>
            </a:r>
          </a:p>
          <a:p>
            <a:pPr lvl="2" eaLnBrk="1" hangingPunct="1"/>
            <a:r>
              <a:rPr lang="en-US" altLang="en-US" dirty="0"/>
              <a:t>All archived logs from the time of the backup until the specified time of recovery</a:t>
            </a:r>
          </a:p>
          <a:p>
            <a:pPr lvl="1" eaLnBrk="1" hangingPunct="1"/>
            <a:r>
              <a:rPr lang="en-US" altLang="en-US" dirty="0"/>
              <a:t>The steps to perform a point-in-time recovery are as follows:</a:t>
            </a:r>
          </a:p>
          <a:p>
            <a:pPr lvl="2" eaLnBrk="1" hangingPunct="1">
              <a:buFont typeface="Times New Roman" panose="02020603050405020304" pitchFamily="18" charset="0"/>
              <a:buNone/>
            </a:pPr>
            <a:r>
              <a:rPr lang="en-US" altLang="en-US" dirty="0"/>
              <a:t>1.	</a:t>
            </a:r>
            <a:r>
              <a:rPr lang="en-US" altLang="en-US" b="1" dirty="0"/>
              <a:t>Restore the data files from backup: </a:t>
            </a:r>
            <a:r>
              <a:rPr lang="en-US" altLang="en-US" dirty="0"/>
              <a:t>The backup that is used must be from before your target recovery point. This entails either copying files using OS commands or using the RMAN </a:t>
            </a:r>
            <a:r>
              <a:rPr lang="en-US" altLang="en-US" dirty="0">
                <a:latin typeface="Courier New" panose="02070309020205020404" pitchFamily="49" charset="0"/>
              </a:rPr>
              <a:t>RESTORE</a:t>
            </a:r>
            <a:r>
              <a:rPr lang="en-US" altLang="en-US" dirty="0"/>
              <a:t> command.</a:t>
            </a:r>
          </a:p>
          <a:p>
            <a:pPr lvl="2" eaLnBrk="1" hangingPunct="1">
              <a:buFont typeface="Times New Roman" panose="02020603050405020304" pitchFamily="18" charset="0"/>
              <a:buNone/>
            </a:pPr>
            <a:r>
              <a:rPr lang="en-US" altLang="en-US" dirty="0"/>
              <a:t>2.	</a:t>
            </a:r>
            <a:r>
              <a:rPr lang="en-US" altLang="en-US" b="1" dirty="0"/>
              <a:t>Use the </a:t>
            </a:r>
            <a:r>
              <a:rPr lang="en-US" altLang="en-US" b="1" dirty="0">
                <a:latin typeface="Courier New" panose="02070309020205020404" pitchFamily="49" charset="0"/>
              </a:rPr>
              <a:t>RECOVER</a:t>
            </a:r>
            <a:r>
              <a:rPr lang="en-US" altLang="en-US" b="1" dirty="0"/>
              <a:t> command:</a:t>
            </a:r>
            <a:r>
              <a:rPr lang="en-US" altLang="en-US" dirty="0"/>
              <a:t> Apply redo from the archived redo log files, including as many as necessary to reach the restore point destination.</a:t>
            </a:r>
          </a:p>
          <a:p>
            <a:pPr lvl="2" eaLnBrk="1" hangingPunct="1">
              <a:buFontTx/>
              <a:buNone/>
            </a:pPr>
            <a:r>
              <a:rPr lang="en-US" altLang="en-US" dirty="0"/>
              <a:t>3.	</a:t>
            </a:r>
            <a:r>
              <a:rPr lang="en-US" altLang="en-US" b="1" dirty="0"/>
              <a:t>State of over-recovery:</a:t>
            </a:r>
            <a:r>
              <a:rPr lang="en-US" altLang="en-US" dirty="0"/>
              <a:t> Now the data files contain some committed and some uncommitted transactions because the redo can contain uncommitted data.</a:t>
            </a:r>
          </a:p>
          <a:p>
            <a:pPr lvl="2" eaLnBrk="1" hangingPunct="1">
              <a:buFontTx/>
              <a:buNone/>
            </a:pPr>
            <a:r>
              <a:rPr lang="en-US" altLang="en-US" dirty="0"/>
              <a:t>4.	</a:t>
            </a:r>
            <a:r>
              <a:rPr lang="en-US" altLang="en-US" b="1" dirty="0"/>
              <a:t>Use the </a:t>
            </a:r>
            <a:r>
              <a:rPr lang="en-US" altLang="en-US" b="1" dirty="0">
                <a:latin typeface="Courier New" panose="02070309020205020404" pitchFamily="49" charset="0"/>
              </a:rPr>
              <a:t>ALTER DATABASE OPEN</a:t>
            </a:r>
            <a:r>
              <a:rPr lang="en-US" altLang="en-US" b="1" dirty="0"/>
              <a:t> command:</a:t>
            </a:r>
            <a:r>
              <a:rPr lang="en-US" altLang="en-US" dirty="0"/>
              <a:t> The database is opened before undo is applied. This is to provide higher availability.</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16 - </a:t>
            </a:r>
            <a:fld id="{8F5A00BE-E18B-4B98-AD35-986F5FF58BA2}" type="slidenum">
              <a:rPr lang="en-US" altLang="en-US" smtClean="0"/>
              <a:t>377</a:t>
            </a:fld>
            <a:endParaRPr lang="en-US" altLang="en-US" dirty="0"/>
          </a:p>
        </p:txBody>
      </p:sp>
    </p:spTree>
    <p:extLst>
      <p:ext uri="{BB962C8B-B14F-4D97-AF65-F5344CB8AC3E}">
        <p14:creationId xmlns:p14="http://schemas.microsoft.com/office/powerpoint/2010/main" val="3701011589"/>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16 - </a:t>
            </a:r>
            <a:fld id="{42DDC6BC-866C-4396-AAF6-D26C463CF372}" type="slidenum">
              <a:rPr lang="en-US" altLang="en-US" smtClean="0"/>
              <a:t>378</a:t>
            </a:fld>
            <a:endParaRPr lang="en-US" altLang="en-US" dirty="0"/>
          </a:p>
        </p:txBody>
      </p:sp>
      <p:sp>
        <p:nvSpPr>
          <p:cNvPr id="5" name="Notes Placeholder 4"/>
          <p:cNvSpPr>
            <a:spLocks noGrp="1"/>
          </p:cNvSpPr>
          <p:nvPr>
            <p:ph type="body" idx="1"/>
          </p:nvPr>
        </p:nvSpPr>
        <p:spPr>
          <a:xfrm>
            <a:off x="292608" y="450056"/>
            <a:ext cx="6400800" cy="8191024"/>
          </a:xfrm>
        </p:spPr>
        <p:txBody>
          <a:bodyPr/>
          <a:lstStyle/>
          <a:p>
            <a:pPr lvl="2" eaLnBrk="1" hangingPunct="1">
              <a:spcBef>
                <a:spcPct val="25000"/>
              </a:spcBef>
              <a:buNone/>
            </a:pPr>
            <a:r>
              <a:rPr lang="en-US" altLang="en-US" dirty="0"/>
              <a:t>5.	</a:t>
            </a:r>
            <a:r>
              <a:rPr lang="en-US" altLang="en-US" b="1" dirty="0"/>
              <a:t>Apply undo data:</a:t>
            </a:r>
            <a:r>
              <a:rPr lang="en-US" altLang="en-US" dirty="0"/>
              <a:t> While the redo was being applied, redo supporting the undo data files was also applied. So the undo is available to be applied to the data files in order to undo any uncommitted transactions. That is done next.</a:t>
            </a:r>
          </a:p>
          <a:p>
            <a:pPr lvl="2" eaLnBrk="1" hangingPunct="1">
              <a:buNone/>
            </a:pPr>
            <a:r>
              <a:rPr lang="en-US" altLang="en-US" dirty="0"/>
              <a:t>6.	</a:t>
            </a:r>
            <a:r>
              <a:rPr lang="en-US" altLang="en-US" b="1" dirty="0"/>
              <a:t>Process complete:</a:t>
            </a:r>
            <a:r>
              <a:rPr lang="en-US" altLang="en-US" dirty="0"/>
              <a:t> The data files are now recovered to the point in time that you chose.</a:t>
            </a:r>
          </a:p>
          <a:p>
            <a:pPr lvl="1" eaLnBrk="1" hangingPunct="1"/>
            <a:r>
              <a:rPr lang="en-US" altLang="en-US" dirty="0"/>
              <a:t>Oracle Flashback Database is the most efficient alternative to DBPITR. Unlike the other flashback features, it operates at a physical level and reverts the current data files to their contents at a past time. The result is like the result of a DBPITR, including the </a:t>
            </a:r>
            <a:r>
              <a:rPr lang="en-US" altLang="en-US" dirty="0">
                <a:latin typeface="Courier New" panose="02070309020205020404" pitchFamily="49" charset="0"/>
                <a:cs typeface="Courier New" panose="02070309020205020404" pitchFamily="49" charset="0"/>
              </a:rPr>
              <a:t>OPEN</a:t>
            </a:r>
            <a:r>
              <a:rPr lang="en-US" altLang="en-US" dirty="0"/>
              <a:t> </a:t>
            </a:r>
            <a:r>
              <a:rPr lang="en-US" altLang="en-US" dirty="0">
                <a:latin typeface="Courier New" panose="02070309020205020404" pitchFamily="49" charset="0"/>
                <a:cs typeface="Courier New" panose="02070309020205020404" pitchFamily="49" charset="0"/>
              </a:rPr>
              <a:t>RESETLOGS</a:t>
            </a:r>
            <a:r>
              <a:rPr lang="en-US" altLang="en-US" dirty="0"/>
              <a:t>, but Flashback Database is typically faster because it does not require you to restore data files and requires only limited application of redo compared to media recovery.</a:t>
            </a:r>
          </a:p>
        </p:txBody>
      </p:sp>
    </p:spTree>
    <p:extLst>
      <p:ext uri="{BB962C8B-B14F-4D97-AF65-F5344CB8AC3E}">
        <p14:creationId xmlns:p14="http://schemas.microsoft.com/office/powerpoint/2010/main" val="1176820228"/>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6"/>
          <p:cNvSpPr>
            <a:spLocks noGrp="1" noRot="1" noChangeAspect="1" noChangeArrowheads="1" noTextEdit="1"/>
          </p:cNvSpPr>
          <p:nvPr>
            <p:ph type="sldImg"/>
          </p:nvPr>
        </p:nvSpPr>
        <p:spPr>
          <a:ln/>
        </p:spPr>
      </p:sp>
      <p:sp>
        <p:nvSpPr>
          <p:cNvPr id="54275" name="Rectangle 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dirty="0">
                <a:solidFill>
                  <a:schemeClr val="tx1"/>
                </a:solidFill>
              </a:rPr>
              <a:t>Oracle provides an appropriate data protection solution depending on your backup and recovery objective and RTO:</a:t>
            </a:r>
          </a:p>
          <a:p>
            <a:pPr lvl="2" eaLnBrk="1" hangingPunct="1"/>
            <a:r>
              <a:rPr lang="en-US" altLang="en-US" dirty="0">
                <a:solidFill>
                  <a:schemeClr val="tx1"/>
                </a:solidFill>
              </a:rPr>
              <a:t>Oracle Recovery Manager (RMAN) is the core Oracle Database software component that manages database backup, restore, and recovery processes.</a:t>
            </a:r>
          </a:p>
          <a:p>
            <a:pPr lvl="2" eaLnBrk="1" hangingPunct="1"/>
            <a:r>
              <a:rPr lang="en-US" altLang="en-US" dirty="0">
                <a:solidFill>
                  <a:schemeClr val="tx1"/>
                </a:solidFill>
              </a:rPr>
              <a:t>Oracle Secure Backup (OSB) is Oracle’s enterprise-grade tape backup management solution for both database and file system data.</a:t>
            </a:r>
          </a:p>
          <a:p>
            <a:pPr lvl="2" eaLnBrk="1" hangingPunct="1"/>
            <a:r>
              <a:rPr lang="en-US" altLang="en-US" dirty="0">
                <a:solidFill>
                  <a:schemeClr val="tx1"/>
                </a:solidFill>
              </a:rPr>
              <a:t>Oracle Database Flashback technologies are a set of data recovery solutions that enable human errors to be reversed by selectively and efficiently undoing the effects of a mistake.</a:t>
            </a:r>
          </a:p>
          <a:p>
            <a:pPr lvl="2" eaLnBrk="1" hangingPunct="1"/>
            <a:r>
              <a:rPr lang="en-US" altLang="en-US" dirty="0">
                <a:solidFill>
                  <a:schemeClr val="tx1"/>
                </a:solidFill>
              </a:rPr>
              <a:t>The Data Recovery Advisor provides intelligent database problem identification and recovery capabilities.</a:t>
            </a:r>
          </a:p>
          <a:p>
            <a:pPr lvl="2" eaLnBrk="1" hangingPunct="1"/>
            <a:r>
              <a:rPr lang="en-US" altLang="en-US" dirty="0">
                <a:solidFill>
                  <a:schemeClr val="tx1"/>
                </a:solidFill>
              </a:rPr>
              <a:t>Data Guard and Active Data Guard enable physical standby databases to be open for read access while being kept synchronized with the production database through media recovery.</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16 - </a:t>
            </a:r>
            <a:fld id="{A7D5D244-D270-4F75-BDFA-6F9A8621EEED}" type="slidenum">
              <a:rPr lang="en-US" altLang="en-US" smtClean="0"/>
              <a:t>379</a:t>
            </a:fld>
            <a:endParaRPr lang="en-US" altLang="en-US" dirty="0"/>
          </a:p>
        </p:txBody>
      </p:sp>
    </p:spTree>
    <p:extLst>
      <p:ext uri="{BB962C8B-B14F-4D97-AF65-F5344CB8AC3E}">
        <p14:creationId xmlns:p14="http://schemas.microsoft.com/office/powerpoint/2010/main" val="3381638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In-Memory Column Store feature enables objects (tables, partitions, and other types) to be stored in memory in a new format known as the </a:t>
            </a:r>
            <a:r>
              <a:rPr lang="en-US" altLang="en-US" i="1" dirty="0"/>
              <a:t>columnar format</a:t>
            </a:r>
            <a:r>
              <a:rPr lang="en-US" altLang="en-US" dirty="0"/>
              <a:t>. This format enables scans, joins, and aggregates to perform much faster than the traditional on-disk format, thus providing fast reporting and DML performance for both OLTP and DW environments. This is particularly useful for analytic applications that operate on few columns returning many rows rather than for OLTP that operates on few rows returning many columns. The DBA must define the segments that are to be populated into the in-memory column store (IM column store), such as hot tables, partitions, and, more precisely, the more frequently accessed columns.</a:t>
            </a:r>
          </a:p>
          <a:p>
            <a:pPr lvl="1"/>
            <a:r>
              <a:rPr lang="en-US" altLang="en-US" dirty="0"/>
              <a:t>The in-memory columnar format does not replace the on-disk or buffer cache format. It is a consistent copy of a table or of some columns of a table converted to the new columnar format that is independent of the disk format and only available in memory. Because of this independence, applications are able to transparently use this option without any changes. For the data to be converted into the new columnar format, a new pool is requested in the SGA. The pool is the IM column store.</a:t>
            </a:r>
          </a:p>
          <a:p>
            <a:pPr lvl="1"/>
            <a:r>
              <a:rPr lang="en-US" altLang="en-US" dirty="0"/>
              <a:t>If sufficient space is allocated for the IM column store, a query that accesses objects that are candidates to be populated into the IM column store performs much faster. The improved performance allows ad hoc analytic queries to be executed directly on the real-time transaction data without impacting the existing workload.</a:t>
            </a:r>
          </a:p>
        </p:txBody>
      </p:sp>
      <p:sp>
        <p:nvSpPr>
          <p:cNvPr id="74755" name="Slide Image Placeholder 6"/>
          <p:cNvSpPr>
            <a:spLocks noGrp="1" noRot="1" noChangeAspect="1" noTextEdit="1"/>
          </p:cNvSpPr>
          <p:nvPr>
            <p:ph type="sldImg"/>
          </p:nvPr>
        </p:nvSpPr>
        <p:spPr>
          <a:ln/>
        </p:spPr>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A64639B4-2B58-4DBF-BBF3-0CEE1004CC74}" type="slidenum">
              <a:rPr lang="en-US" altLang="en-US" smtClean="0"/>
              <a:t>38</a:t>
            </a:fld>
            <a:endParaRPr lang="en-US" altLang="en-US" dirty="0"/>
          </a:p>
        </p:txBody>
      </p:sp>
    </p:spTree>
    <p:extLst>
      <p:ext uri="{BB962C8B-B14F-4D97-AF65-F5344CB8AC3E}">
        <p14:creationId xmlns:p14="http://schemas.microsoft.com/office/powerpoint/2010/main" val="1216010766"/>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5"/>
          <p:cNvSpPr>
            <a:spLocks noGrp="1" noRot="1" noChangeAspect="1" noTextEdit="1"/>
          </p:cNvSpPr>
          <p:nvPr>
            <p:ph type="sldImg"/>
          </p:nvPr>
        </p:nvSpPr>
        <p:spPr>
          <a:ln/>
        </p:spPr>
      </p:sp>
      <p:sp>
        <p:nvSpPr>
          <p:cNvPr id="3993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Oracle Database includes Oracle Flashback technology: a group of features that support viewing past states of data</a:t>
            </a:r>
            <a:r>
              <a:rPr lang="en-US" altLang="en-US" dirty="0">
                <a:cs typeface="Times New Roman" panose="02020603050405020304" pitchFamily="18" charset="0"/>
              </a:rPr>
              <a:t> </a:t>
            </a:r>
            <a:r>
              <a:rPr lang="en-US" altLang="en-US" dirty="0"/>
              <a:t>and winding data back and forth in time</a:t>
            </a:r>
            <a:r>
              <a:rPr lang="en-US" altLang="en-US" dirty="0">
                <a:cs typeface="Times New Roman" panose="02020603050405020304" pitchFamily="18" charset="0"/>
              </a:rPr>
              <a:t>, </a:t>
            </a:r>
            <a:r>
              <a:rPr lang="en-US" altLang="en-US" dirty="0"/>
              <a:t>without requiring the restoration of the database from backup. With this technology, you help users analyze and recover from errors. For users who have committed erroneous changes, use the following to analyze the errors:</a:t>
            </a:r>
          </a:p>
          <a:p>
            <a:pPr lvl="2"/>
            <a:r>
              <a:rPr lang="en-US" altLang="en-US" b="1" dirty="0"/>
              <a:t>Flashback Query:</a:t>
            </a:r>
            <a:r>
              <a:rPr lang="en-US" altLang="en-US" dirty="0">
                <a:cs typeface="Times New Roman" panose="02020603050405020304" pitchFamily="18" charset="0"/>
              </a:rPr>
              <a:t> View committed data as it existed at some point in the past. The </a:t>
            </a:r>
            <a:r>
              <a:rPr lang="en-US" altLang="en-US" dirty="0">
                <a:latin typeface="Courier New" panose="02070309020205020404" pitchFamily="49" charset="0"/>
                <a:cs typeface="Times New Roman" panose="02020603050405020304" pitchFamily="18" charset="0"/>
              </a:rPr>
              <a:t>SELECT</a:t>
            </a:r>
            <a:r>
              <a:rPr lang="en-US" altLang="en-US" dirty="0">
                <a:cs typeface="Times New Roman" panose="02020603050405020304" pitchFamily="18" charset="0"/>
              </a:rPr>
              <a:t> command with the </a:t>
            </a:r>
            <a:r>
              <a:rPr lang="en-US" altLang="en-US" dirty="0">
                <a:latin typeface="Courier New" panose="02070309020205020404" pitchFamily="49" charset="0"/>
                <a:cs typeface="Times New Roman" panose="02020603050405020304" pitchFamily="18" charset="0"/>
              </a:rPr>
              <a:t>AS</a:t>
            </a:r>
            <a:r>
              <a:rPr lang="en-US" altLang="en-US" dirty="0">
                <a:cs typeface="Times New Roman" panose="02020603050405020304" pitchFamily="18" charset="0"/>
              </a:rPr>
              <a:t> </a:t>
            </a:r>
            <a:r>
              <a:rPr lang="en-US" altLang="en-US" dirty="0">
                <a:latin typeface="Courier New" panose="02070309020205020404" pitchFamily="49" charset="0"/>
                <a:cs typeface="Times New Roman" panose="02020603050405020304" pitchFamily="18" charset="0"/>
              </a:rPr>
              <a:t>OF</a:t>
            </a:r>
            <a:r>
              <a:rPr lang="en-US" altLang="en-US" dirty="0">
                <a:cs typeface="Times New Roman" panose="02020603050405020304" pitchFamily="18" charset="0"/>
              </a:rPr>
              <a:t> clause references a time in the past through a time stamp or system change number (SCN).</a:t>
            </a:r>
            <a:endParaRPr lang="en-US" altLang="en-US" dirty="0"/>
          </a:p>
          <a:p>
            <a:pPr lvl="2"/>
            <a:r>
              <a:rPr lang="en-US" altLang="en-US" b="1" dirty="0">
                <a:cs typeface="Times New Roman" panose="02020603050405020304" pitchFamily="18" charset="0"/>
              </a:rPr>
              <a:t>Flashback Version Query:</a:t>
            </a:r>
            <a:r>
              <a:rPr lang="en-US" altLang="en-US" dirty="0">
                <a:cs typeface="Times New Roman" panose="02020603050405020304" pitchFamily="18" charset="0"/>
              </a:rPr>
              <a:t> View committed historical data for a specific time interval. Use the </a:t>
            </a:r>
            <a:r>
              <a:rPr lang="en-US" altLang="en-US" dirty="0">
                <a:latin typeface="Courier New" panose="02070309020205020404" pitchFamily="49" charset="0"/>
                <a:cs typeface="Times New Roman" panose="02020603050405020304" pitchFamily="18" charset="0"/>
              </a:rPr>
              <a:t>VERSIONS</a:t>
            </a:r>
            <a:r>
              <a:rPr lang="en-US" altLang="en-US" dirty="0">
                <a:cs typeface="Times New Roman" panose="02020603050405020304" pitchFamily="18" charset="0"/>
              </a:rPr>
              <a:t> </a:t>
            </a:r>
            <a:r>
              <a:rPr lang="en-US" altLang="en-US" dirty="0">
                <a:latin typeface="Courier New" panose="02070309020205020404" pitchFamily="49" charset="0"/>
                <a:cs typeface="Times New Roman" panose="02020603050405020304" pitchFamily="18" charset="0"/>
              </a:rPr>
              <a:t>BETWEEN</a:t>
            </a:r>
            <a:r>
              <a:rPr lang="en-US" altLang="en-US" dirty="0">
                <a:cs typeface="Times New Roman" panose="02020603050405020304" pitchFamily="18" charset="0"/>
              </a:rPr>
              <a:t> clause of the </a:t>
            </a:r>
            <a:r>
              <a:rPr lang="en-US" altLang="en-US" dirty="0">
                <a:latin typeface="Courier New" panose="02070309020205020404" pitchFamily="49" charset="0"/>
                <a:cs typeface="Times New Roman" panose="02020603050405020304" pitchFamily="18" charset="0"/>
              </a:rPr>
              <a:t>SELECT</a:t>
            </a:r>
            <a:r>
              <a:rPr lang="en-US" altLang="en-US" dirty="0">
                <a:cs typeface="Times New Roman" panose="02020603050405020304" pitchFamily="18" charset="0"/>
              </a:rPr>
              <a:t> command (for performance reasons with existing indexes).</a:t>
            </a:r>
            <a:r>
              <a:rPr lang="en-US" altLang="en-US" dirty="0"/>
              <a:t> </a:t>
            </a:r>
          </a:p>
          <a:p>
            <a:pPr lvl="2"/>
            <a:r>
              <a:rPr lang="en-US" altLang="en-US" b="1" dirty="0">
                <a:cs typeface="Times New Roman" panose="02020603050405020304" pitchFamily="18" charset="0"/>
              </a:rPr>
              <a:t>Flashback Transactio</a:t>
            </a:r>
            <a:r>
              <a:rPr lang="en-US" altLang="en-US" dirty="0">
                <a:cs typeface="Times New Roman" panose="02020603050405020304" pitchFamily="18" charset="0"/>
              </a:rPr>
              <a:t>n </a:t>
            </a:r>
            <a:r>
              <a:rPr lang="en-US" altLang="en-US" b="1" dirty="0">
                <a:cs typeface="Times New Roman" panose="02020603050405020304" pitchFamily="18" charset="0"/>
              </a:rPr>
              <a:t>Query:</a:t>
            </a:r>
            <a:r>
              <a:rPr lang="en-US" altLang="en-US" dirty="0">
                <a:cs typeface="Times New Roman" panose="02020603050405020304" pitchFamily="18" charset="0"/>
              </a:rPr>
              <a:t> View all database changes made at the transaction level.</a:t>
            </a:r>
            <a:endParaRPr lang="en-US" altLang="en-US" dirty="0"/>
          </a:p>
          <a:p>
            <a:pPr lvl="1"/>
            <a:r>
              <a:rPr lang="en-US" altLang="en-US" dirty="0"/>
              <a:t>Possible solutions to recover from user error:</a:t>
            </a:r>
          </a:p>
          <a:p>
            <a:pPr lvl="2"/>
            <a:r>
              <a:rPr lang="en-US" altLang="en-US" b="1" dirty="0">
                <a:cs typeface="Times New Roman" panose="02020603050405020304" pitchFamily="18" charset="0"/>
              </a:rPr>
              <a:t>Flashback Transaction Backout:</a:t>
            </a:r>
            <a:r>
              <a:rPr lang="en-US" altLang="en-US" dirty="0">
                <a:cs typeface="Times New Roman" panose="02020603050405020304" pitchFamily="18" charset="0"/>
              </a:rPr>
              <a:t> Rolls back a specific transaction and dependent transactions</a:t>
            </a:r>
          </a:p>
          <a:p>
            <a:pPr lvl="2"/>
            <a:r>
              <a:rPr lang="en-US" altLang="en-US" b="1" dirty="0">
                <a:cs typeface="Times New Roman" panose="02020603050405020304" pitchFamily="18" charset="0"/>
              </a:rPr>
              <a:t>Flashback</a:t>
            </a:r>
            <a:r>
              <a:rPr lang="en-US" altLang="en-US" dirty="0">
                <a:cs typeface="Times New Roman" panose="02020603050405020304" pitchFamily="18" charset="0"/>
              </a:rPr>
              <a:t> </a:t>
            </a:r>
            <a:r>
              <a:rPr lang="en-US" altLang="en-US" b="1" dirty="0">
                <a:cs typeface="Times New Roman" panose="02020603050405020304" pitchFamily="18" charset="0"/>
              </a:rPr>
              <a:t>Table:</a:t>
            </a:r>
            <a:r>
              <a:rPr lang="en-US" altLang="en-US" dirty="0">
                <a:cs typeface="Times New Roman" panose="02020603050405020304" pitchFamily="18" charset="0"/>
              </a:rPr>
              <a:t> Rewinds one or more tables to their contents at a previous time without affecting other database objects</a:t>
            </a:r>
            <a:endParaRPr lang="en-US" altLang="en-US" dirty="0"/>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16 - </a:t>
            </a:r>
            <a:fld id="{54E20660-D9D4-412D-8595-4317488BAB5C}" type="slidenum">
              <a:rPr lang="en-US" altLang="en-US" smtClean="0"/>
              <a:t>380</a:t>
            </a:fld>
            <a:endParaRPr lang="en-US" altLang="en-US" dirty="0"/>
          </a:p>
        </p:txBody>
      </p:sp>
    </p:spTree>
    <p:extLst>
      <p:ext uri="{BB962C8B-B14F-4D97-AF65-F5344CB8AC3E}">
        <p14:creationId xmlns:p14="http://schemas.microsoft.com/office/powerpoint/2010/main" val="4097784480"/>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16 - </a:t>
            </a:r>
            <a:fld id="{7B475771-CFAB-4B0E-8E80-180A3E3A8723}" type="slidenum">
              <a:rPr lang="en-US" smtClean="0"/>
              <a:t>381</a:t>
            </a:fld>
            <a:endParaRPr lang="en-US" dirty="0"/>
          </a:p>
        </p:txBody>
      </p:sp>
      <p:sp>
        <p:nvSpPr>
          <p:cNvPr id="54276" name="Slide Image Placeholder 11"/>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606297618"/>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971054021"/>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17 - </a:t>
            </a:r>
            <a:fld id="{3FDBB262-E079-477B-9C64-1429B04E3033}" type="slidenum">
              <a:rPr lang="en-US" smtClean="0"/>
              <a:t>383</a:t>
            </a:fld>
            <a:endParaRPr lang="en-US" dirty="0"/>
          </a:p>
        </p:txBody>
      </p:sp>
      <p:sp>
        <p:nvSpPr>
          <p:cNvPr id="40964"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542132513"/>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5"/>
          <p:cNvSpPr>
            <a:spLocks noGrp="1" noRot="1" noChangeAspect="1" noTextEdit="1"/>
          </p:cNvSpPr>
          <p:nvPr>
            <p:ph type="sldImg"/>
          </p:nvPr>
        </p:nvSpPr>
        <p:spPr>
          <a:ln/>
        </p:spPr>
      </p:sp>
      <p:sp>
        <p:nvSpPr>
          <p:cNvPr id="2457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To provide the best protection for your data, you must:</a:t>
            </a:r>
          </a:p>
          <a:p>
            <a:pPr lvl="2"/>
            <a:r>
              <a:rPr lang="en-US" altLang="en-US" b="1" dirty="0"/>
              <a:t>Schedule regular backups: </a:t>
            </a:r>
            <a:r>
              <a:rPr lang="en-US" altLang="en-US" dirty="0"/>
              <a:t>Most media failures require that you restore the lost or damaged file from backup.</a:t>
            </a:r>
          </a:p>
          <a:p>
            <a:pPr lvl="2"/>
            <a:r>
              <a:rPr lang="en-US" altLang="en-US" b="1" dirty="0"/>
              <a:t>Multiplex control files: </a:t>
            </a:r>
            <a:r>
              <a:rPr lang="en-US" altLang="en-US" dirty="0"/>
              <a:t>All control files associated with a database are identical. Recovering from the loss of a single control file is not difficult; recovering from the loss of </a:t>
            </a:r>
            <a:r>
              <a:rPr lang="en-US" altLang="en-US" i="1" dirty="0"/>
              <a:t>all</a:t>
            </a:r>
            <a:r>
              <a:rPr lang="en-US" altLang="en-US" dirty="0"/>
              <a:t> control files is much more challenging. Guard against losing all control files by having at least two copies.</a:t>
            </a:r>
          </a:p>
          <a:p>
            <a:pPr lvl="2"/>
            <a:r>
              <a:rPr lang="en-US" altLang="en-US" b="1" dirty="0"/>
              <a:t>Multiplex redo log groups: </a:t>
            </a:r>
            <a:r>
              <a:rPr lang="en-US" altLang="en-US" dirty="0"/>
              <a:t>To recover from instance or media failure, redo log information is used to roll data files forward to the last committed transaction. If your redo log groups rely on a single redo log file, the loss of that file means that data is likely to be lost. Ensure that there are at least two copies of each redo log group; if possible, each copy should be under different disk controllers.</a:t>
            </a:r>
          </a:p>
          <a:p>
            <a:pPr lvl="2"/>
            <a:r>
              <a:rPr lang="en-US" altLang="en-US" b="1" dirty="0"/>
              <a:t>Retain archived copies of redo logs: </a:t>
            </a:r>
            <a:r>
              <a:rPr lang="en-US" altLang="en-US" dirty="0"/>
              <a:t>If a file is lost and restored from backup, the instance must apply redo information to bring that file up to the latest SCN contained in the control file. With the default setting, the database can overwrite redo information after it has been written to the data files. Your database can be configured to retain redo information in archived copies of the redo logs. This is known as placing the database in </a:t>
            </a:r>
            <a:r>
              <a:rPr lang="en-US" altLang="en-US" dirty="0">
                <a:latin typeface="Courier New" panose="02070309020205020404" pitchFamily="49" charset="0"/>
              </a:rPr>
              <a:t>ARCHIVELOG</a:t>
            </a:r>
            <a:r>
              <a:rPr lang="en-US" altLang="en-US" dirty="0"/>
              <a:t> mode.</a:t>
            </a:r>
          </a:p>
          <a:p>
            <a:pPr lvl="1">
              <a:spcBef>
                <a:spcPts val="200"/>
              </a:spcBef>
            </a:pPr>
            <a:r>
              <a:rPr lang="en-US" altLang="en-US" dirty="0"/>
              <a:t>You can perform configuration tasks in Enterprise Manager Cloud Control or by using the SQL command line.</a:t>
            </a:r>
          </a:p>
        </p:txBody>
      </p:sp>
      <p:sp>
        <p:nvSpPr>
          <p:cNvPr id="7" name="Footer Placeholder 6"/>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17 - </a:t>
            </a:r>
            <a:fld id="{CA2BB3E9-8029-4B4E-B7A8-3B975F7F633C}" type="slidenum">
              <a:rPr lang="en-US" altLang="en-US" smtClean="0"/>
              <a:t>384</a:t>
            </a:fld>
            <a:endParaRPr lang="en-US" altLang="en-US" dirty="0"/>
          </a:p>
        </p:txBody>
      </p:sp>
    </p:spTree>
    <p:extLst>
      <p:ext uri="{BB962C8B-B14F-4D97-AF65-F5344CB8AC3E}">
        <p14:creationId xmlns:p14="http://schemas.microsoft.com/office/powerpoint/2010/main" val="2902323666"/>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Rot="1" noChangeAspect="1" noChangeArrowheads="1" noTextEdit="1"/>
          </p:cNvSpPr>
          <p:nvPr>
            <p:ph type="sldImg"/>
          </p:nvPr>
        </p:nvSpPr>
        <p:spPr>
          <a:ln/>
        </p:spPr>
      </p:sp>
      <p:sp>
        <p:nvSpPr>
          <p:cNvPr id="2560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fast recovery area is space that is set aside on disk to contain archived logs, backups, flashback logs, multiplexed control files, and multiplexed redo logs. A fast recovery area simplifies backup storage management and is strongly recommended. You should place the fast recovery area on storage space that is separate from the location of your database data files, primary online log files, and control file.</a:t>
            </a:r>
          </a:p>
          <a:p>
            <a:pPr lvl="1"/>
            <a:r>
              <a:rPr lang="en-US" altLang="en-US" dirty="0"/>
              <a:t>The amount of disk space to allocate for the fast recovery area depends on the size and activity levels of your database. As a general rule, the larger the fast recovery area, the more useful it is. Ideally, the fast recovery area should be large enough for copies of your data and control files and for flashback, online redo, and archived logs needed to recover the database with the backups kept based on the retention policy. In short, the fast recovery area should be at least twice the size of the database so that it can hold one backup and several archived logs.</a:t>
            </a:r>
          </a:p>
          <a:p>
            <a:pPr lvl="1"/>
            <a:r>
              <a:rPr lang="en-US" altLang="en-US" dirty="0"/>
              <a:t>Space management in the fast recovery area is governed by a backup retention policy. A retention policy determines when files are obsolete, which means that they are no longer needed to meet your data recovery objectives. The Oracle Database server automatically manages this storage by deleting files that are no longer needed.</a:t>
            </a:r>
          </a:p>
        </p:txBody>
      </p:sp>
      <p:sp>
        <p:nvSpPr>
          <p:cNvPr id="7" name="Footer Placeholder 6"/>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17 - </a:t>
            </a:r>
            <a:fld id="{7D8D7B6B-1C50-4FA3-B69A-88C50F92E7A4}" type="slidenum">
              <a:rPr lang="en-US" altLang="en-US" smtClean="0"/>
              <a:t>385</a:t>
            </a:fld>
            <a:endParaRPr lang="en-US" altLang="en-US" dirty="0"/>
          </a:p>
        </p:txBody>
      </p:sp>
    </p:spTree>
    <p:extLst>
      <p:ext uri="{BB962C8B-B14F-4D97-AF65-F5344CB8AC3E}">
        <p14:creationId xmlns:p14="http://schemas.microsoft.com/office/powerpoint/2010/main" val="595414373"/>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5"/>
          <p:cNvSpPr>
            <a:spLocks noGrp="1" noRot="1" noChangeAspect="1" noTextEdit="1"/>
          </p:cNvSpPr>
          <p:nvPr>
            <p:ph type="sldImg"/>
          </p:nvPr>
        </p:nvSpPr>
        <p:spPr>
          <a:ln/>
        </p:spPr>
      </p:sp>
      <p:sp>
        <p:nvSpPr>
          <p:cNvPr id="26627"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If you have configured your archived logs to be written to this location, it is important to monitor this space to ensure that it does not reach its capacity. If the instance is unable to create an archived log because of lack of space, it pauses until the administrator corrects the situation.</a:t>
            </a:r>
          </a:p>
          <a:p>
            <a:pPr lvl="1"/>
            <a:r>
              <a:rPr lang="en-US" altLang="en-US" dirty="0"/>
              <a:t>You can use the </a:t>
            </a:r>
            <a:r>
              <a:rPr lang="en-US" altLang="en-US" dirty="0">
                <a:latin typeface="Courier New" panose="02070309020205020404" pitchFamily="49" charset="0"/>
                <a:cs typeface="Courier New" panose="02070309020205020404" pitchFamily="49" charset="0"/>
              </a:rPr>
              <a:t>V$RECOVERY_FILE_DEST</a:t>
            </a:r>
            <a:r>
              <a:rPr lang="en-US" altLang="en-US" dirty="0"/>
              <a:t> and </a:t>
            </a:r>
            <a:r>
              <a:rPr lang="en-US" altLang="en-US" dirty="0">
                <a:latin typeface="Courier New" panose="02070309020205020404" pitchFamily="49" charset="0"/>
                <a:cs typeface="Courier New" panose="02070309020205020404" pitchFamily="49" charset="0"/>
              </a:rPr>
              <a:t>V$RECOVERY_AREA_USAGE</a:t>
            </a:r>
            <a:r>
              <a:rPr lang="en-US" altLang="en-US" dirty="0"/>
              <a:t> views to determine whether you have allocated enough space for your fast recovery area.</a:t>
            </a:r>
          </a:p>
          <a:p>
            <a:pPr lvl="1"/>
            <a:r>
              <a:rPr lang="en-US" altLang="en-US" dirty="0"/>
              <a:t>The retention time determines when files are obsolete (that is, when they are no longer needed to meet your data recovery objectives). The Oracle Database server automatically manages this storage, deleting files that are no longer needed. You can back up the recovery area so that Oracle Recovery Manager (RMAN) can fail over to other archived redo log destinations if the archived redo log in the fast recovery area is inaccessible or corrupted. </a:t>
            </a:r>
          </a:p>
          <a:p>
            <a:pPr lvl="1"/>
            <a:r>
              <a:rPr lang="en-US" altLang="en-US" dirty="0"/>
              <a:t>Periodically copying backups to tape frees space in the fast recovery area for other files, but retrieving files from tape causes longer database restoration and recovery times.</a:t>
            </a:r>
          </a:p>
        </p:txBody>
      </p:sp>
      <p:sp>
        <p:nvSpPr>
          <p:cNvPr id="7" name="Footer Placeholder 6"/>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17 - </a:t>
            </a:r>
            <a:fld id="{22CB80EC-FB11-4D16-A3CE-A57D2B1155C0}" type="slidenum">
              <a:rPr lang="en-US" altLang="en-US" smtClean="0"/>
              <a:t>386</a:t>
            </a:fld>
            <a:endParaRPr lang="en-US" altLang="en-US" dirty="0"/>
          </a:p>
        </p:txBody>
      </p:sp>
    </p:spTree>
    <p:extLst>
      <p:ext uri="{BB962C8B-B14F-4D97-AF65-F5344CB8AC3E}">
        <p14:creationId xmlns:p14="http://schemas.microsoft.com/office/powerpoint/2010/main" val="3443677923"/>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5"/>
          <p:cNvSpPr>
            <a:spLocks noGrp="1" noRot="1" noChangeAspect="1" noTextEdit="1"/>
          </p:cNvSpPr>
          <p:nvPr>
            <p:ph type="sldImg"/>
          </p:nvPr>
        </p:nvSpPr>
        <p:spPr>
          <a:ln/>
        </p:spPr>
      </p:sp>
      <p:sp>
        <p:nvSpPr>
          <p:cNvPr id="2765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 control file is a small binary file that describes the structure of the database. It must be available for writing by the Oracle server whenever the database is mounted or opened. Without this file, the database cannot be mounted, and recovery or re-creation of the control file is required. Your database should have a minimum of two control files on different storage devices to minimize the impact of a loss of one control file.</a:t>
            </a:r>
          </a:p>
          <a:p>
            <a:pPr lvl="1"/>
            <a:r>
              <a:rPr lang="en-US" altLang="en-US" dirty="0"/>
              <a:t>The loss of a single control file causes the instance to fail because all control files must be available at all times. However, recovery can be a simple matter of copying one of the other control files. The loss of all control files is slightly more difficult to recover from but is not usually catastrophic.</a:t>
            </a:r>
          </a:p>
        </p:txBody>
      </p:sp>
      <p:sp>
        <p:nvSpPr>
          <p:cNvPr id="7" name="Footer Placeholder 6"/>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17 - </a:t>
            </a:r>
            <a:fld id="{272A8709-D9AB-4CD2-BF1D-30B8B7A1C46F}" type="slidenum">
              <a:rPr lang="en-US" altLang="en-US" smtClean="0"/>
              <a:t>387</a:t>
            </a:fld>
            <a:endParaRPr lang="en-US" altLang="en-US" dirty="0"/>
          </a:p>
        </p:txBody>
      </p:sp>
    </p:spTree>
    <p:extLst>
      <p:ext uri="{BB962C8B-B14F-4D97-AF65-F5344CB8AC3E}">
        <p14:creationId xmlns:p14="http://schemas.microsoft.com/office/powerpoint/2010/main" val="4146584630"/>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17 - </a:t>
            </a:r>
            <a:fld id="{1DBD244C-F3D9-4623-BB1C-9D0C720908E4}" type="slidenum">
              <a:rPr lang="en-US" altLang="en-US" smtClean="0"/>
              <a:t>388</a:t>
            </a:fld>
            <a:endParaRPr lang="en-US" altLang="en-US" dirty="0"/>
          </a:p>
        </p:txBody>
      </p:sp>
      <p:sp>
        <p:nvSpPr>
          <p:cNvPr id="4" name="Notes Placeholder 3"/>
          <p:cNvSpPr>
            <a:spLocks noGrp="1"/>
          </p:cNvSpPr>
          <p:nvPr>
            <p:ph type="body" idx="1"/>
          </p:nvPr>
        </p:nvSpPr>
        <p:spPr>
          <a:xfrm>
            <a:off x="292608" y="373856"/>
            <a:ext cx="6400800" cy="8267224"/>
          </a:xfrm>
        </p:spPr>
        <p:txBody>
          <a:bodyPr/>
          <a:lstStyle/>
          <a:p>
            <a:pPr lvl="1"/>
            <a:r>
              <a:rPr lang="en-US" altLang="en-US" b="1" dirty="0"/>
              <a:t>Adding a Control File</a:t>
            </a:r>
          </a:p>
          <a:p>
            <a:pPr lvl="1"/>
            <a:r>
              <a:rPr lang="en-US" altLang="en-US" dirty="0"/>
              <a:t>In a database using regular file system storage, adding a control file is a manual operation: </a:t>
            </a:r>
          </a:p>
          <a:p>
            <a:pPr lvl="2">
              <a:buNone/>
            </a:pPr>
            <a:r>
              <a:rPr lang="en-US" altLang="en-US" dirty="0"/>
              <a:t>1.	Alter the SPFILE with the following command specifying the appropriate location of your files: </a:t>
            </a:r>
          </a:p>
          <a:p>
            <a:pPr lvl="4"/>
            <a:r>
              <a:rPr lang="en-US" altLang="en-US" dirty="0"/>
              <a:t>	ALTER SYSTEM SET control_files = </a:t>
            </a:r>
            <a:br>
              <a:rPr lang="en-US" altLang="en-US" dirty="0"/>
            </a:br>
            <a:r>
              <a:rPr lang="en-US" altLang="en-US" dirty="0"/>
              <a:t>	'/u01/app/oracle/oradata/orcl/control01.ctl' , </a:t>
            </a:r>
            <a:br>
              <a:rPr lang="en-US" altLang="en-US" dirty="0"/>
            </a:br>
            <a:r>
              <a:rPr lang="en-US" altLang="en-US" dirty="0"/>
              <a:t>	'/u02/app/oracle/oradata/orcl/control02.ctl' , </a:t>
            </a:r>
            <a:br>
              <a:rPr lang="en-US" altLang="en-US" dirty="0"/>
            </a:br>
            <a:r>
              <a:rPr lang="en-US" altLang="en-US" dirty="0"/>
              <a:t>	'/u03/app/oracle/oradata/orcl/control03.ctl' SCOPE=SPFILE; </a:t>
            </a:r>
          </a:p>
          <a:p>
            <a:pPr lvl="2">
              <a:buNone/>
            </a:pPr>
            <a:r>
              <a:rPr lang="en-US" altLang="en-US" dirty="0"/>
              <a:t>2.	Shut down the database instance.</a:t>
            </a:r>
          </a:p>
          <a:p>
            <a:pPr lvl="2">
              <a:buNone/>
            </a:pPr>
            <a:r>
              <a:rPr lang="en-US" altLang="en-US" dirty="0"/>
              <a:t>3.	Use an operating system command to copy an existing control file to the location you select for your new file.</a:t>
            </a:r>
          </a:p>
          <a:p>
            <a:pPr lvl="2">
              <a:buNone/>
            </a:pPr>
            <a:r>
              <a:rPr lang="en-US" altLang="en-US" dirty="0"/>
              <a:t>4.	Open the database.</a:t>
            </a:r>
          </a:p>
          <a:p>
            <a:pPr lvl="1"/>
            <a:r>
              <a:rPr lang="en-US" altLang="en-US" dirty="0"/>
              <a:t>If you are using ASM as your storage technique, then as long as you have two control files, one in each disk group (such as +DATA and +FRA), you should not require further multiplexing. In a database using Oracle Managed Files (OMF)—such as a database using ASM storage—all additional control files must be created as part of a recovery process using RMAN (or through Enterprise Manager).</a:t>
            </a:r>
          </a:p>
        </p:txBody>
      </p:sp>
    </p:spTree>
    <p:extLst>
      <p:ext uri="{BB962C8B-B14F-4D97-AF65-F5344CB8AC3E}">
        <p14:creationId xmlns:p14="http://schemas.microsoft.com/office/powerpoint/2010/main" val="3925504447"/>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5"/>
          <p:cNvSpPr>
            <a:spLocks noGrp="1" noRot="1" noChangeAspect="1" noTextEdit="1"/>
          </p:cNvSpPr>
          <p:nvPr>
            <p:ph type="sldImg"/>
          </p:nvPr>
        </p:nvSpPr>
        <p:spPr>
          <a:ln/>
        </p:spPr>
      </p:sp>
      <p:sp>
        <p:nvSpPr>
          <p:cNvPr id="2969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Redo log groups are made up of one or more redo log files. Each log file in a group is a duplicate of the others. Oracle Corporation recommends that redo log groups have at least two files per group. If you are using file system storage, then each member should be distributed on separate disks or controllers so that no single equipment failure impacts an entire log group. If you are using ASM storage, then each member should be in a separate disk group, such as +DATA and +FRA.</a:t>
            </a:r>
          </a:p>
          <a:p>
            <a:pPr lvl="1"/>
            <a:r>
              <a:rPr lang="en-US" altLang="en-US" dirty="0"/>
              <a:t>The loss of an entire current log group is one of the most serious media failures because it can result in loss of data. The loss of a single member of a multiple-member log group is trivial and does not affect database operation (other than causing an alert to be published in the alert log). Recovery from the loss of an entire log group requires advanced recovery techniques and is discussed in the course titled </a:t>
            </a:r>
            <a:r>
              <a:rPr lang="en-US" altLang="en-US" i="1" dirty="0"/>
              <a:t>Oracle Database </a:t>
            </a:r>
            <a:r>
              <a:rPr lang="en-US" altLang="en-US" i="1" dirty="0" smtClean="0"/>
              <a:t>19c: </a:t>
            </a:r>
            <a:r>
              <a:rPr lang="en-US" altLang="en-US" i="1" dirty="0"/>
              <a:t>Backup and Recovery Workshop</a:t>
            </a:r>
            <a:r>
              <a:rPr lang="en-US" altLang="en-US" dirty="0"/>
              <a:t>.</a:t>
            </a:r>
          </a:p>
          <a:p>
            <a:pPr lvl="1"/>
            <a:r>
              <a:rPr lang="en-US" altLang="en-US" dirty="0"/>
              <a:t>Remember that multiplexing redo logs may heavily influence database performance because a commit cannot complete until the transaction information has been written to the logs. You must place your redo log files on your fastest disks served by your fastest controllers. If possible, do not place any other database files on the same disks as your redo log files (unless you are using ASM). Because only one group is written to at a given time, there is no performance impact in having members from several groups on the same disk.</a:t>
            </a:r>
          </a:p>
          <a:p>
            <a:pPr lvl="1"/>
            <a:r>
              <a:rPr lang="en-US" altLang="en-US" dirty="0"/>
              <a:t>For information on file placement in a Database Cloud Service database deployment, see “Characteristics of a Newly Created Deployment” in </a:t>
            </a:r>
            <a:r>
              <a:rPr lang="en-US" altLang="en-US" i="1" dirty="0"/>
              <a:t>Administering Oracle Database Cloud Service</a:t>
            </a:r>
            <a:r>
              <a:rPr lang="en-US" altLang="en-US" dirty="0"/>
              <a:t>.</a:t>
            </a:r>
          </a:p>
        </p:txBody>
      </p:sp>
      <p:sp>
        <p:nvSpPr>
          <p:cNvPr id="7" name="Footer Placeholder 6"/>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17 - </a:t>
            </a:r>
            <a:fld id="{36F5199C-F702-4464-B0A2-EC4165C0E744}" type="slidenum">
              <a:rPr lang="en-US" altLang="en-US" smtClean="0"/>
              <a:t>389</a:t>
            </a:fld>
            <a:endParaRPr lang="en-US" altLang="en-US" dirty="0"/>
          </a:p>
        </p:txBody>
      </p:sp>
    </p:spTree>
    <p:extLst>
      <p:ext uri="{BB962C8B-B14F-4D97-AF65-F5344CB8AC3E}">
        <p14:creationId xmlns:p14="http://schemas.microsoft.com/office/powerpoint/2010/main" val="3846217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2 - </a:t>
            </a:r>
            <a:fld id="{8C7DE241-563D-4885-B964-0F72617E6385}" type="slidenum">
              <a:rPr lang="en-US" altLang="en-US" smtClean="0"/>
              <a:t>39</a:t>
            </a:fld>
            <a:endParaRPr lang="en-US" altLang="en-US" dirty="0"/>
          </a:p>
        </p:txBody>
      </p:sp>
      <p:sp>
        <p:nvSpPr>
          <p:cNvPr id="4" name="Notes Placeholder 3"/>
          <p:cNvSpPr>
            <a:spLocks noGrp="1"/>
          </p:cNvSpPr>
          <p:nvPr>
            <p:ph type="body" idx="1"/>
          </p:nvPr>
        </p:nvSpPr>
        <p:spPr>
          <a:xfrm>
            <a:off x="296196" y="490537"/>
            <a:ext cx="6479284" cy="8225913"/>
          </a:xfrm>
        </p:spPr>
        <p:txBody>
          <a:bodyPr/>
          <a:lstStyle/>
          <a:p>
            <a:pPr lvl="1"/>
            <a:r>
              <a:rPr lang="en-US" altLang="en-US" dirty="0"/>
              <a:t>There are three main advantages:</a:t>
            </a:r>
          </a:p>
          <a:p>
            <a:pPr lvl="2"/>
            <a:r>
              <a:rPr lang="en-US" altLang="en-US" dirty="0"/>
              <a:t>Queries run a lot faster: All data can be populated in memory in a compressed columnar format. No index is required and used. Queries run at least 100 times faster than when fetching data from the buffer cache, thanks to the columnar compressed format.</a:t>
            </a:r>
          </a:p>
          <a:p>
            <a:pPr lvl="2"/>
            <a:r>
              <a:rPr lang="en-US" altLang="en-US" dirty="0"/>
              <a:t>DMLs are faster: Analytics indexes can be eliminated by being replaced by scans of the IM column store representation of the table.</a:t>
            </a:r>
          </a:p>
          <a:p>
            <a:pPr lvl="2"/>
            <a:r>
              <a:rPr lang="en-US" altLang="en-US" dirty="0"/>
              <a:t>Arbitrary ad hoc queries run with good performance because the table behaves as if all columns are indexed.</a:t>
            </a:r>
          </a:p>
          <a:p>
            <a:pPr lvl="1"/>
            <a:r>
              <a:rPr lang="en-US" altLang="en-US" b="1" dirty="0"/>
              <a:t>Note:</a:t>
            </a:r>
            <a:r>
              <a:rPr lang="en-US" altLang="en-US" dirty="0"/>
              <a:t> The In-Memory Column Store feature is included with the Oracle Database In-Memory option.</a:t>
            </a:r>
          </a:p>
          <a:p>
            <a:pPr lvl="1"/>
            <a:r>
              <a:rPr lang="en-US" altLang="en-US" dirty="0"/>
              <a:t>Refer to the </a:t>
            </a:r>
            <a:r>
              <a:rPr lang="en-US" altLang="en-US" i="1" dirty="0"/>
              <a:t>Oracle Database Administrator’s Guide</a:t>
            </a:r>
            <a:r>
              <a:rPr lang="en-US" altLang="en-US" dirty="0"/>
              <a:t> for detailed information about this feature.</a:t>
            </a:r>
          </a:p>
        </p:txBody>
      </p:sp>
    </p:spTree>
    <p:extLst>
      <p:ext uri="{BB962C8B-B14F-4D97-AF65-F5344CB8AC3E}">
        <p14:creationId xmlns:p14="http://schemas.microsoft.com/office/powerpoint/2010/main" val="3596655642"/>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5"/>
          <p:cNvSpPr>
            <a:spLocks noGrp="1" noRot="1" noChangeAspect="1" noTextEdit="1"/>
          </p:cNvSpPr>
          <p:nvPr>
            <p:ph type="sldImg"/>
          </p:nvPr>
        </p:nvSpPr>
        <p:spPr>
          <a:ln/>
        </p:spPr>
      </p:sp>
      <p:sp>
        <p:nvSpPr>
          <p:cNvPr id="3072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You can multiplex your redo log by adding a member to an existing log group. To add a member to a redo log group (with open database and no impact on user performance), perform the following steps in Enterprise Manager Database Express:</a:t>
            </a:r>
          </a:p>
          <a:p>
            <a:pPr lvl="2">
              <a:buFont typeface="Times New Roman" panose="02020603050405020304" pitchFamily="18" charset="0"/>
              <a:buNone/>
            </a:pPr>
            <a:r>
              <a:rPr lang="en-US" altLang="en-US" dirty="0"/>
              <a:t>1. 	Select Storage &gt; Redo Log Groups.</a:t>
            </a:r>
          </a:p>
          <a:p>
            <a:pPr lvl="2">
              <a:buFont typeface="Times New Roman" panose="02020603050405020304" pitchFamily="18" charset="0"/>
              <a:buNone/>
            </a:pPr>
            <a:r>
              <a:rPr lang="en-US" altLang="en-US" dirty="0"/>
              <a:t>2. 	Select a group and click Add Member.</a:t>
            </a:r>
          </a:p>
          <a:p>
            <a:pPr lvl="2">
              <a:buFont typeface="Times New Roman" panose="02020603050405020304" pitchFamily="18" charset="0"/>
              <a:buNone/>
            </a:pPr>
            <a:r>
              <a:rPr lang="en-US" altLang="en-US" dirty="0"/>
              <a:t>3. 	The Add Member page appears.</a:t>
            </a:r>
          </a:p>
          <a:p>
            <a:pPr lvl="2">
              <a:buFont typeface="Times New Roman" panose="02020603050405020304" pitchFamily="18" charset="0"/>
              <a:buNone/>
            </a:pPr>
            <a:r>
              <a:rPr lang="en-US" altLang="en-US" dirty="0"/>
              <a:t>4. 	For File System storage, enter the file name and the file directory. Click OK. </a:t>
            </a:r>
          </a:p>
          <a:p>
            <a:pPr lvl="1"/>
            <a:r>
              <a:rPr lang="en-US" altLang="en-US" dirty="0"/>
              <a:t>Repeat these steps for every existing group that you want to multiplex. </a:t>
            </a:r>
          </a:p>
          <a:p>
            <a:pPr lvl="1"/>
            <a:r>
              <a:rPr lang="en-US" altLang="en-US" dirty="0"/>
              <a:t>When you add the redo log member to a group, the member’s status is marked as </a:t>
            </a:r>
            <a:r>
              <a:rPr lang="en-US" altLang="en-US" dirty="0">
                <a:latin typeface="Courier New" panose="02070309020205020404" pitchFamily="49" charset="0"/>
                <a:cs typeface="Courier New" panose="02070309020205020404" pitchFamily="49" charset="0"/>
              </a:rPr>
              <a:t>INVALID</a:t>
            </a:r>
            <a:r>
              <a:rPr lang="en-US" altLang="en-US" dirty="0"/>
              <a:t> (as can be seen in the </a:t>
            </a:r>
            <a:r>
              <a:rPr lang="en-US" altLang="en-US" dirty="0">
                <a:latin typeface="Courier New" panose="02070309020205020404" pitchFamily="49" charset="0"/>
              </a:rPr>
              <a:t>V$LOGFILE</a:t>
            </a:r>
            <a:r>
              <a:rPr lang="en-US" altLang="en-US" dirty="0"/>
              <a:t> view). This is the expected state because the new member of the group has not yet been written to. When a log switch occurs and the group containing the new member becomes </a:t>
            </a:r>
            <a:r>
              <a:rPr lang="en-US" altLang="en-US" dirty="0">
                <a:latin typeface="Courier New" panose="02070309020205020404" pitchFamily="49" charset="0"/>
                <a:cs typeface="Courier New" panose="02070309020205020404" pitchFamily="49" charset="0"/>
              </a:rPr>
              <a:t>CURRENT</a:t>
            </a:r>
            <a:r>
              <a:rPr lang="en-US" altLang="en-US" dirty="0"/>
              <a:t>, the member’s status changes to null.</a:t>
            </a:r>
          </a:p>
        </p:txBody>
      </p:sp>
      <p:sp>
        <p:nvSpPr>
          <p:cNvPr id="7" name="Footer Placeholder 6"/>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17 - </a:t>
            </a:r>
            <a:fld id="{1053FE4F-1DBA-44ED-8981-660EEBE368DC}" type="slidenum">
              <a:rPr lang="en-US" altLang="en-US" smtClean="0"/>
              <a:t>390</a:t>
            </a:fld>
            <a:endParaRPr lang="en-US" altLang="en-US" dirty="0"/>
          </a:p>
        </p:txBody>
      </p:sp>
    </p:spTree>
    <p:extLst>
      <p:ext uri="{BB962C8B-B14F-4D97-AF65-F5344CB8AC3E}">
        <p14:creationId xmlns:p14="http://schemas.microsoft.com/office/powerpoint/2010/main" val="489405508"/>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6"/>
          <p:cNvSpPr>
            <a:spLocks noGrp="1" noRot="1" noChangeAspect="1" noTextEdit="1"/>
          </p:cNvSpPr>
          <p:nvPr>
            <p:ph type="sldImg"/>
          </p:nvPr>
        </p:nvSpPr>
        <p:spPr>
          <a:ln/>
        </p:spPr>
      </p:sp>
      <p:sp>
        <p:nvSpPr>
          <p:cNvPr id="31747" name="Notes Placeholder 7"/>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dirty="0"/>
              <a:t>The Oracle Database server treats the online redo log groups as a circular buffer in which to store transaction information, filling one group and then moving on to the next. After all groups have been written to, the Oracle Database server begins overwriting information in the first log group.</a:t>
            </a:r>
          </a:p>
          <a:p>
            <a:pPr lvl="1" eaLnBrk="1" hangingPunct="1"/>
            <a:r>
              <a:rPr lang="en-US" altLang="en-US" dirty="0"/>
              <a:t>To configure your database for maximum recoverability, you must instruct the Oracle Database server to make a copy of the online redo log group before allowing it to be overwritten. These copies are known as </a:t>
            </a:r>
            <a:r>
              <a:rPr lang="en-US" altLang="en-US" i="1" dirty="0"/>
              <a:t>archived redo log files</a:t>
            </a:r>
            <a:r>
              <a:rPr lang="en-US" altLang="en-US" dirty="0"/>
              <a:t>. </a:t>
            </a:r>
          </a:p>
          <a:p>
            <a:pPr lvl="1" eaLnBrk="1" hangingPunct="1"/>
            <a:r>
              <a:rPr lang="en-US" altLang="en-US" dirty="0"/>
              <a:t>To facilitate the creation of archived redo log files:</a:t>
            </a:r>
          </a:p>
          <a:p>
            <a:pPr lvl="2" eaLnBrk="1" hangingPunct="1">
              <a:buFont typeface="Times New Roman" panose="02020603050405020304" pitchFamily="18" charset="0"/>
              <a:buNone/>
            </a:pPr>
            <a:r>
              <a:rPr lang="en-US" altLang="en-US" dirty="0"/>
              <a:t>1.	Specify a naming convention for your archived redo log files.</a:t>
            </a:r>
          </a:p>
          <a:p>
            <a:pPr lvl="2" eaLnBrk="1" hangingPunct="1">
              <a:buFont typeface="Times New Roman" panose="02020603050405020304" pitchFamily="18" charset="0"/>
              <a:buNone/>
            </a:pPr>
            <a:r>
              <a:rPr lang="en-US" altLang="en-US" dirty="0"/>
              <a:t>2.	Specify a destination or destinations for storing your archived redo log files.</a:t>
            </a:r>
          </a:p>
          <a:p>
            <a:pPr lvl="2" eaLnBrk="1" hangingPunct="1">
              <a:buFont typeface="Times New Roman" panose="02020603050405020304" pitchFamily="18" charset="0"/>
              <a:buNone/>
            </a:pPr>
            <a:r>
              <a:rPr lang="en-US" altLang="en-US" dirty="0"/>
              <a:t>3.	Place the database in </a:t>
            </a:r>
            <a:r>
              <a:rPr lang="en-US" altLang="en-US" dirty="0">
                <a:latin typeface="Courier New" panose="02070309020205020404" pitchFamily="49" charset="0"/>
                <a:cs typeface="Courier New" panose="02070309020205020404" pitchFamily="49" charset="0"/>
              </a:rPr>
              <a:t>ARCHIVELOG</a:t>
            </a:r>
            <a:r>
              <a:rPr lang="en-US" altLang="en-US" dirty="0"/>
              <a:t> mode.</a:t>
            </a:r>
          </a:p>
          <a:p>
            <a:pPr lvl="1" eaLnBrk="1" hangingPunct="1"/>
            <a:r>
              <a:rPr lang="en-US" altLang="en-US" b="1" dirty="0"/>
              <a:t>Note:</a:t>
            </a:r>
            <a:r>
              <a:rPr lang="en-US" altLang="en-US" dirty="0"/>
              <a:t> Steps 1 and 2 are not necessary if you are using a fast recovery area.</a:t>
            </a:r>
          </a:p>
          <a:p>
            <a:pPr lvl="1" eaLnBrk="1" hangingPunct="1"/>
            <a:r>
              <a:rPr lang="en-US" altLang="en-US" dirty="0"/>
              <a:t>The destination should exist before placing the database in </a:t>
            </a:r>
            <a:r>
              <a:rPr lang="en-US" altLang="en-US" dirty="0">
                <a:latin typeface="Courier New" panose="02070309020205020404" pitchFamily="49" charset="0"/>
                <a:cs typeface="Courier New" panose="02070309020205020404" pitchFamily="49" charset="0"/>
              </a:rPr>
              <a:t>ARCHIVELOG</a:t>
            </a:r>
            <a:r>
              <a:rPr lang="en-US" altLang="en-US" dirty="0"/>
              <a:t> mode. When a directory is specified as a destination, there should be a slash at the end of the directory name.</a:t>
            </a:r>
          </a:p>
        </p:txBody>
      </p:sp>
      <p:sp>
        <p:nvSpPr>
          <p:cNvPr id="7" name="Footer Placeholder 6"/>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17 - </a:t>
            </a:r>
            <a:fld id="{E1BAE981-80D9-4888-B8BE-BEAAF68A02F3}" type="slidenum">
              <a:rPr lang="en-US" altLang="en-US" smtClean="0"/>
              <a:t>391</a:t>
            </a:fld>
            <a:endParaRPr lang="en-US" altLang="en-US" dirty="0"/>
          </a:p>
        </p:txBody>
      </p:sp>
    </p:spTree>
    <p:extLst>
      <p:ext uri="{BB962C8B-B14F-4D97-AF65-F5344CB8AC3E}">
        <p14:creationId xmlns:p14="http://schemas.microsoft.com/office/powerpoint/2010/main" val="3910386631"/>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5"/>
          <p:cNvSpPr>
            <a:spLocks noGrp="1" noRot="1" noChangeAspect="1" noTextEdit="1"/>
          </p:cNvSpPr>
          <p:nvPr>
            <p:ph type="sldImg"/>
          </p:nvPr>
        </p:nvSpPr>
        <p:spPr>
          <a:ln/>
        </p:spPr>
      </p:sp>
      <p:sp>
        <p:nvSpPr>
          <p:cNvPr id="3277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ARC</a:t>
            </a:r>
            <a:r>
              <a:rPr lang="en-US" altLang="en-US" i="1" dirty="0"/>
              <a:t>n</a:t>
            </a:r>
            <a:r>
              <a:rPr lang="en-US" altLang="en-US" dirty="0"/>
              <a:t> is a background process that is crucial to the recovery of a database after the loss of a disk. When an online redo log group gets filled, the Oracle Database server begins writing to the next online redo log group. The process of switching from one online redo log group to another is called a </a:t>
            </a:r>
            <a:r>
              <a:rPr lang="en-US" altLang="en-US" i="1" dirty="0"/>
              <a:t>log switch</a:t>
            </a:r>
            <a:r>
              <a:rPr lang="en-US" altLang="en-US" dirty="0"/>
              <a:t>. The ARC</a:t>
            </a:r>
            <a:r>
              <a:rPr lang="en-US" altLang="en-US" i="1" dirty="0"/>
              <a:t>n</a:t>
            </a:r>
            <a:r>
              <a:rPr lang="en-US" altLang="en-US" dirty="0"/>
              <a:t> process initiates archiving of the filled log group at every log switch. It automatically archives the online redo log group before the log group can be reused so that all the changes made to the database are preserved. This enables recovery of the database to the point of failure even if a disk drive is damaged.</a:t>
            </a:r>
          </a:p>
          <a:p>
            <a:pPr lvl="1"/>
            <a:r>
              <a:rPr lang="en-US" altLang="en-US" dirty="0"/>
              <a:t>One of the important decisions that a DBA must make is whether to configure the database to operate in </a:t>
            </a:r>
            <a:r>
              <a:rPr lang="en-US" altLang="en-US" dirty="0">
                <a:latin typeface="Courier New" panose="02070309020205020404" pitchFamily="49" charset="0"/>
              </a:rPr>
              <a:t>ARCHIVELOG</a:t>
            </a:r>
            <a:r>
              <a:rPr lang="en-US" altLang="en-US" dirty="0"/>
              <a:t> mode or in </a:t>
            </a:r>
            <a:r>
              <a:rPr lang="en-US" altLang="en-US" dirty="0">
                <a:latin typeface="Courier New" panose="02070309020205020404" pitchFamily="49" charset="0"/>
              </a:rPr>
              <a:t>NOARCHIVELOG</a:t>
            </a:r>
            <a:r>
              <a:rPr lang="en-US" altLang="en-US" dirty="0"/>
              <a:t> mode.</a:t>
            </a:r>
          </a:p>
          <a:p>
            <a:pPr lvl="2"/>
            <a:r>
              <a:rPr lang="en-US" altLang="en-US" dirty="0"/>
              <a:t>In </a:t>
            </a:r>
            <a:r>
              <a:rPr lang="en-US" altLang="en-US" dirty="0">
                <a:latin typeface="Courier New" panose="02070309020205020404" pitchFamily="49" charset="0"/>
              </a:rPr>
              <a:t>NOARCHIVELOG</a:t>
            </a:r>
            <a:r>
              <a:rPr lang="en-US" altLang="en-US" dirty="0"/>
              <a:t> mode, the online redo log files are overwritten each time a log switch occurs. </a:t>
            </a:r>
          </a:p>
          <a:p>
            <a:pPr lvl="2"/>
            <a:r>
              <a:rPr lang="en-US" altLang="en-US" dirty="0"/>
              <a:t>In </a:t>
            </a:r>
            <a:r>
              <a:rPr lang="en-US" altLang="en-US" dirty="0">
                <a:latin typeface="Courier New" panose="02070309020205020404" pitchFamily="49" charset="0"/>
              </a:rPr>
              <a:t>ARCHIVELOG</a:t>
            </a:r>
            <a:r>
              <a:rPr lang="en-US" altLang="en-US" dirty="0"/>
              <a:t> mode, inactive groups of filled online redo log files must be archived before they can be used again.</a:t>
            </a:r>
          </a:p>
          <a:p>
            <a:pPr lvl="1">
              <a:lnSpc>
                <a:spcPct val="90000"/>
              </a:lnSpc>
            </a:pPr>
            <a:r>
              <a:rPr lang="en-US" altLang="en-US" b="1" dirty="0"/>
              <a:t>Note</a:t>
            </a:r>
            <a:endParaRPr lang="en-US" altLang="en-US" dirty="0"/>
          </a:p>
          <a:p>
            <a:pPr lvl="2"/>
            <a:r>
              <a:rPr lang="en-US" altLang="en-US" dirty="0">
                <a:latin typeface="Courier New" panose="02070309020205020404" pitchFamily="49" charset="0"/>
              </a:rPr>
              <a:t>ARCHIVELOG</a:t>
            </a:r>
            <a:r>
              <a:rPr lang="en-US" altLang="en-US" dirty="0"/>
              <a:t> mode is essential for most backup strategies.</a:t>
            </a:r>
          </a:p>
          <a:p>
            <a:pPr lvl="2"/>
            <a:r>
              <a:rPr lang="en-US" altLang="en-US" dirty="0"/>
              <a:t>If the archived redo log file destination fills up or cannot be written to, the database will eventually come to a halt. Remove archived redo log files from the archived redo log file destination and the database will resume operations.</a:t>
            </a:r>
          </a:p>
        </p:txBody>
      </p:sp>
      <p:sp>
        <p:nvSpPr>
          <p:cNvPr id="7" name="Footer Placeholder 6"/>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17 - </a:t>
            </a:r>
            <a:fld id="{255A1E03-5915-4311-94BF-8D9FD60938D7}" type="slidenum">
              <a:rPr lang="en-US" altLang="en-US" smtClean="0"/>
              <a:t>392</a:t>
            </a:fld>
            <a:endParaRPr lang="en-US" altLang="en-US" dirty="0"/>
          </a:p>
        </p:txBody>
      </p:sp>
    </p:spTree>
    <p:extLst>
      <p:ext uri="{BB962C8B-B14F-4D97-AF65-F5344CB8AC3E}">
        <p14:creationId xmlns:p14="http://schemas.microsoft.com/office/powerpoint/2010/main" val="829088708"/>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Each archived redo log file must have a unique name to avoid overwriting older log files. Specify the naming format as shown in the slide. To help create unique file names, Oracle Database allows several wildcard characters in the name format:</a:t>
            </a:r>
          </a:p>
          <a:p>
            <a:pPr lvl="2"/>
            <a:r>
              <a:rPr lang="en-US" altLang="en-US" b="1" dirty="0">
                <a:latin typeface="Courier New" panose="02070309020205020404" pitchFamily="49" charset="0"/>
                <a:cs typeface="Courier New" panose="02070309020205020404" pitchFamily="49" charset="0"/>
              </a:rPr>
              <a:t>%s</a:t>
            </a:r>
            <a:r>
              <a:rPr lang="en-US" altLang="en-US" b="1" dirty="0"/>
              <a:t>:</a:t>
            </a:r>
            <a:r>
              <a:rPr lang="en-US" altLang="en-US" dirty="0"/>
              <a:t> Includes the log sequence number as part of the file name</a:t>
            </a:r>
          </a:p>
          <a:p>
            <a:pPr lvl="2"/>
            <a:r>
              <a:rPr lang="en-US" altLang="en-US" b="1" dirty="0">
                <a:latin typeface="Courier New" panose="02070309020205020404" pitchFamily="49" charset="0"/>
                <a:cs typeface="Courier New" panose="02070309020205020404" pitchFamily="49" charset="0"/>
              </a:rPr>
              <a:t>%t</a:t>
            </a:r>
            <a:r>
              <a:rPr lang="en-US" altLang="en-US" b="1" dirty="0"/>
              <a:t>:</a:t>
            </a:r>
            <a:r>
              <a:rPr lang="en-US" altLang="en-US" dirty="0"/>
              <a:t> Includes the thread number as part of the file name </a:t>
            </a:r>
          </a:p>
          <a:p>
            <a:pPr lvl="2"/>
            <a:r>
              <a:rPr lang="en-US" altLang="en-US" b="1" dirty="0">
                <a:latin typeface="Courier New" panose="02070309020205020404" pitchFamily="49" charset="0"/>
                <a:cs typeface="Courier New" panose="02070309020205020404" pitchFamily="49" charset="0"/>
              </a:rPr>
              <a:t>%r</a:t>
            </a:r>
            <a:r>
              <a:rPr lang="en-US" altLang="en-US" b="1" dirty="0"/>
              <a:t>:</a:t>
            </a:r>
            <a:r>
              <a:rPr lang="en-US" altLang="en-US" dirty="0"/>
              <a:t> Includes the resetlogs ID to ensure that the archive log file name remains unique (even after certain advanced recovery techniques that reset log sequence numbers)</a:t>
            </a:r>
          </a:p>
          <a:p>
            <a:pPr lvl="2"/>
            <a:r>
              <a:rPr lang="en-US" altLang="en-US" b="1" dirty="0">
                <a:latin typeface="Courier New" panose="02070309020205020404" pitchFamily="49" charset="0"/>
                <a:cs typeface="Courier New" panose="02070309020205020404" pitchFamily="49" charset="0"/>
              </a:rPr>
              <a:t>%d</a:t>
            </a:r>
            <a:r>
              <a:rPr lang="en-US" altLang="en-US" b="1" dirty="0"/>
              <a:t>:</a:t>
            </a:r>
            <a:r>
              <a:rPr lang="en-US" altLang="en-US" dirty="0"/>
              <a:t> Includes the database ID as part of the file name</a:t>
            </a:r>
          </a:p>
          <a:p>
            <a:pPr lvl="1"/>
            <a:r>
              <a:rPr lang="en-US" altLang="en-US" dirty="0"/>
              <a:t>The format should include </a:t>
            </a:r>
            <a:r>
              <a:rPr lang="en-US" altLang="en-US" dirty="0">
                <a:latin typeface="Courier New" panose="02070309020205020404" pitchFamily="49" charset="0"/>
                <a:cs typeface="Courier New" panose="02070309020205020404" pitchFamily="49" charset="0"/>
              </a:rPr>
              <a:t>%s</a:t>
            </a:r>
            <a:r>
              <a:rPr lang="en-US" altLang="en-US" dirty="0"/>
              <a:t>, </a:t>
            </a:r>
            <a:r>
              <a:rPr lang="en-US" altLang="en-US" dirty="0">
                <a:latin typeface="Courier New" panose="02070309020205020404" pitchFamily="49" charset="0"/>
                <a:cs typeface="Courier New" panose="02070309020205020404" pitchFamily="49" charset="0"/>
              </a:rPr>
              <a:t>%t</a:t>
            </a:r>
            <a:r>
              <a:rPr lang="en-US" altLang="en-US" dirty="0"/>
              <a:t>, and </a:t>
            </a:r>
            <a:r>
              <a:rPr lang="en-US" altLang="en-US" dirty="0">
                <a:latin typeface="Courier New" panose="02070309020205020404" pitchFamily="49" charset="0"/>
                <a:cs typeface="Courier New" panose="02070309020205020404" pitchFamily="49" charset="0"/>
              </a:rPr>
              <a:t>%r</a:t>
            </a:r>
            <a:r>
              <a:rPr lang="en-US" altLang="en-US" dirty="0"/>
              <a:t> as best practice (</a:t>
            </a:r>
            <a:r>
              <a:rPr lang="en-US" altLang="en-US" dirty="0">
                <a:latin typeface="Courier New" panose="02070309020205020404" pitchFamily="49" charset="0"/>
                <a:cs typeface="Courier New" panose="02070309020205020404" pitchFamily="49" charset="0"/>
              </a:rPr>
              <a:t>%d</a:t>
            </a:r>
            <a:r>
              <a:rPr lang="en-US" altLang="en-US" dirty="0">
                <a:cs typeface="Arial" panose="020B0604020202020204" pitchFamily="34" charset="0"/>
              </a:rPr>
              <a:t> </a:t>
            </a:r>
            <a:r>
              <a:rPr lang="en-US" altLang="en-US" dirty="0"/>
              <a:t>can also be included if multiple databases share the same archive log destination).</a:t>
            </a:r>
          </a:p>
          <a:p>
            <a:pPr lvl="1"/>
            <a:r>
              <a:rPr lang="en-US" altLang="en-US" dirty="0"/>
              <a:t>By default, if the fast recovery area is enabled, </a:t>
            </a:r>
            <a:r>
              <a:rPr lang="en-US" altLang="en-US" dirty="0">
                <a:latin typeface="Courier New" panose="02070309020205020404" pitchFamily="49" charset="0"/>
                <a:cs typeface="Courier New" panose="02070309020205020404" pitchFamily="49" charset="0"/>
              </a:rPr>
              <a:t>USE_DB_RECOVERY_FILE_DEST</a:t>
            </a:r>
            <a:r>
              <a:rPr lang="en-US" altLang="en-US" dirty="0"/>
              <a:t> is specified as an archived redo log file destination. Archived redo log files can be written to as many as 10 different destinations. Destinations may be local (a directory) or remote (an Oracle Net alias for a standby database). </a:t>
            </a:r>
          </a:p>
        </p:txBody>
      </p:sp>
      <p:sp>
        <p:nvSpPr>
          <p:cNvPr id="33795" name="Slide Image Placeholder 7"/>
          <p:cNvSpPr>
            <a:spLocks noGrp="1" noRot="1" noChangeAspect="1" noTextEdit="1"/>
          </p:cNvSpPr>
          <p:nvPr>
            <p:ph type="sldImg"/>
          </p:nvPr>
        </p:nvSpPr>
        <p:spPr>
          <a:ln/>
        </p:spPr>
      </p:sp>
      <p:sp>
        <p:nvSpPr>
          <p:cNvPr id="7" name="Footer Placeholder 6"/>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17 - </a:t>
            </a:r>
            <a:fld id="{08EBEE8B-C998-4777-A9F5-F43662702275}" type="slidenum">
              <a:rPr lang="en-US" altLang="en-US" smtClean="0"/>
              <a:t>393</a:t>
            </a:fld>
            <a:endParaRPr lang="en-US" altLang="en-US" dirty="0"/>
          </a:p>
        </p:txBody>
      </p:sp>
    </p:spTree>
    <p:extLst>
      <p:ext uri="{BB962C8B-B14F-4D97-AF65-F5344CB8AC3E}">
        <p14:creationId xmlns:p14="http://schemas.microsoft.com/office/powerpoint/2010/main" val="1322075073"/>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Grp="1" noRot="1" noChangeAspect="1" noChangeArrowheads="1" noTextEdit="1"/>
          </p:cNvSpPr>
          <p:nvPr>
            <p:ph type="sldImg"/>
          </p:nvPr>
        </p:nvSpPr>
        <p:spPr>
          <a:ln/>
        </p:spPr>
      </p:sp>
      <p:sp>
        <p:nvSpPr>
          <p:cNvPr id="3584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dirty="0"/>
              <a:t>Placing the database in </a:t>
            </a:r>
            <a:r>
              <a:rPr lang="en-US" altLang="en-US" dirty="0">
                <a:latin typeface="Courier New" panose="02070309020205020404" pitchFamily="49" charset="0"/>
              </a:rPr>
              <a:t>ARCHIVELOG</a:t>
            </a:r>
            <a:r>
              <a:rPr lang="en-US" altLang="en-US" dirty="0"/>
              <a:t> mode prevents redo logs from being overwritten until they have been archived.</a:t>
            </a:r>
          </a:p>
          <a:p>
            <a:pPr lvl="1" eaLnBrk="1" hangingPunct="1"/>
            <a:r>
              <a:rPr lang="en-US" altLang="en-US" dirty="0"/>
              <a:t>To issue the SQL command to put the database in </a:t>
            </a:r>
            <a:r>
              <a:rPr lang="en-US" altLang="en-US" dirty="0">
                <a:latin typeface="Courier New" panose="02070309020205020404" pitchFamily="49" charset="0"/>
              </a:rPr>
              <a:t>ARCHIVELOG</a:t>
            </a:r>
            <a:r>
              <a:rPr lang="en-US" altLang="en-US" dirty="0"/>
              <a:t> mode, the database must be in </a:t>
            </a:r>
            <a:r>
              <a:rPr lang="en-US" altLang="en-US" dirty="0">
                <a:latin typeface="Courier New" panose="02070309020205020404" pitchFamily="49" charset="0"/>
              </a:rPr>
              <a:t>MOUNT</a:t>
            </a:r>
            <a:r>
              <a:rPr lang="en-US" altLang="en-US" dirty="0"/>
              <a:t> mode. If the database is currently open, you must shut it down cleanly (not abort) and then mount it.</a:t>
            </a:r>
          </a:p>
          <a:p>
            <a:pPr lvl="1" eaLnBrk="1" hangingPunct="1"/>
            <a:r>
              <a:rPr lang="en-US" altLang="en-US" dirty="0"/>
              <a:t>With the database in </a:t>
            </a:r>
            <a:r>
              <a:rPr lang="en-US" altLang="en-US" dirty="0">
                <a:latin typeface="Courier New" panose="02070309020205020404" pitchFamily="49" charset="0"/>
              </a:rPr>
              <a:t>NOARCHIVELOG</a:t>
            </a:r>
            <a:r>
              <a:rPr lang="en-US" altLang="en-US" dirty="0"/>
              <a:t> mode (the default), recovery is possible only until the time of the last backup. All transactions made after that backup are lost.</a:t>
            </a:r>
          </a:p>
          <a:p>
            <a:pPr lvl="1" eaLnBrk="1" hangingPunct="1"/>
            <a:r>
              <a:rPr lang="en-US" altLang="en-US" dirty="0"/>
              <a:t>In </a:t>
            </a:r>
            <a:r>
              <a:rPr lang="en-US" altLang="en-US" dirty="0">
                <a:latin typeface="Courier New" panose="02070309020205020404" pitchFamily="49" charset="0"/>
              </a:rPr>
              <a:t>ARCHIVELOG</a:t>
            </a:r>
            <a:r>
              <a:rPr lang="en-US" altLang="en-US" dirty="0"/>
              <a:t> mode, recovery is possible until the time of the last commit. Most production databases are operated in </a:t>
            </a:r>
            <a:r>
              <a:rPr lang="en-US" altLang="en-US" dirty="0">
                <a:latin typeface="Courier New" panose="02070309020205020404" pitchFamily="49" charset="0"/>
              </a:rPr>
              <a:t>ARCHIVELOG</a:t>
            </a:r>
            <a:r>
              <a:rPr lang="en-US" altLang="en-US" dirty="0"/>
              <a:t> mode.</a:t>
            </a:r>
          </a:p>
          <a:p>
            <a:pPr lvl="1" eaLnBrk="1" hangingPunct="1"/>
            <a:r>
              <a:rPr lang="en-US" altLang="en-US" b="1" dirty="0"/>
              <a:t>Note:</a:t>
            </a:r>
            <a:r>
              <a:rPr lang="en-US" altLang="en-US" dirty="0"/>
              <a:t> Back up your database after switching to </a:t>
            </a:r>
            <a:r>
              <a:rPr lang="en-US" altLang="en-US" dirty="0">
                <a:latin typeface="Courier New" panose="02070309020205020404" pitchFamily="49" charset="0"/>
              </a:rPr>
              <a:t>ARCHIVELOG</a:t>
            </a:r>
            <a:r>
              <a:rPr lang="en-US" altLang="en-US" dirty="0"/>
              <a:t> mode because your database is recoverable only from the first backup taken in that mode.</a:t>
            </a:r>
          </a:p>
        </p:txBody>
      </p:sp>
      <p:sp>
        <p:nvSpPr>
          <p:cNvPr id="7" name="Footer Placeholder 6"/>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17 - </a:t>
            </a:r>
            <a:fld id="{2A0493A8-573F-45A4-A480-D89FCC190CCC}" type="slidenum">
              <a:rPr lang="en-US" altLang="en-US" smtClean="0"/>
              <a:t>394</a:t>
            </a:fld>
            <a:endParaRPr lang="en-US" altLang="en-US" dirty="0"/>
          </a:p>
        </p:txBody>
      </p:sp>
    </p:spTree>
    <p:extLst>
      <p:ext uri="{BB962C8B-B14F-4D97-AF65-F5344CB8AC3E}">
        <p14:creationId xmlns:p14="http://schemas.microsoft.com/office/powerpoint/2010/main" val="671729712"/>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17 - </a:t>
            </a:r>
            <a:fld id="{6B9284AD-4F49-4563-A6A1-703ED46B9F51}" type="slidenum">
              <a:rPr lang="en-US" smtClean="0"/>
              <a:t>395</a:t>
            </a:fld>
            <a:endParaRPr lang="en-US" dirty="0"/>
          </a:p>
        </p:txBody>
      </p:sp>
      <p:sp>
        <p:nvSpPr>
          <p:cNvPr id="54276" name="Slide Image Placeholder 11"/>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965068927"/>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a:noFill/>
          <a:ln/>
        </p:spPr>
        <p:txBody>
          <a:bodyPr/>
          <a:lstStyle/>
          <a:p>
            <a:pPr lvl="1"/>
            <a:endParaRPr 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17 - </a:t>
            </a:r>
            <a:fld id="{C6C778E1-05A0-4383-8F42-6A8A449FBEBE}" type="slidenum">
              <a:rPr lang="en-US" smtClean="0"/>
              <a:t>396</a:t>
            </a:fld>
            <a:endParaRPr lang="en-US" dirty="0"/>
          </a:p>
        </p:txBody>
      </p:sp>
      <p:sp>
        <p:nvSpPr>
          <p:cNvPr id="55300"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4065370872"/>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430590193"/>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18 - </a:t>
            </a:r>
            <a:fld id="{3EA39C4D-2CEB-4034-93B3-5240899AF6BF}" type="slidenum">
              <a:rPr lang="en-US" smtClean="0"/>
              <a:t>398</a:t>
            </a:fld>
            <a:endParaRPr lang="en-US" dirty="0"/>
          </a:p>
        </p:txBody>
      </p:sp>
      <p:sp>
        <p:nvSpPr>
          <p:cNvPr id="40964"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957895310"/>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18 - </a:t>
            </a:r>
            <a:fld id="{AF85509E-1D1E-48C7-B17E-11992FCFD1E9}" type="slidenum">
              <a:rPr lang="en-US" smtClean="0"/>
              <a:t>399</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489406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1 - </a:t>
            </a:r>
            <a:fld id="{52FA84AC-A462-466B-A07A-DE6AC00D2BDD}" type="slidenum">
              <a:rPr lang="en-US" smtClean="0"/>
              <a:t>4</a:t>
            </a:fld>
            <a:endParaRPr lang="en-US" dirty="0"/>
          </a:p>
        </p:txBody>
      </p:sp>
      <p:sp>
        <p:nvSpPr>
          <p:cNvPr id="40964"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9798144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in-memory columnar format does not replace the on-disk or buffer cache format. This means that when a segment, such as a table or a partition, is populated into the IM column store, the on-disk format segment is automatically converted into a columnar format and optionally compressed. The columnar format is a pure in-memory format. There is no columnar format storage on disk. It never causes additional writes to disk and therefore does not require any logging or undo space.</a:t>
            </a:r>
          </a:p>
          <a:p>
            <a:pPr lvl="1"/>
            <a:r>
              <a:rPr lang="en-US" altLang="en-US" dirty="0"/>
              <a:t>All data is stored on disk in the traditional row format.</a:t>
            </a:r>
          </a:p>
          <a:p>
            <a:pPr lvl="1"/>
            <a:r>
              <a:rPr lang="en-US" altLang="en-US" dirty="0"/>
              <a:t>Moreover, the columnar format of a segment is a transaction-consistent copy of the segment either on disk or in the buffer cache. Transaction consistency between the two pools is maintained. </a:t>
            </a:r>
          </a:p>
          <a:p>
            <a:pPr lvl="1"/>
            <a:r>
              <a:rPr lang="en-US" altLang="en-US" dirty="0"/>
              <a:t>If sufficient space is allocated to the IM column store in SGA, a query that accesses objects that are populated into the IM column store performs much faster. The improved performance allows more ad hoc analytic queries to be executed directly on real-time transaction data without impacting the existing workload. A lack of IM column store space does not prevent statements from executing against tables that could have been populated into the IM column store. </a:t>
            </a:r>
          </a:p>
        </p:txBody>
      </p:sp>
      <p:sp>
        <p:nvSpPr>
          <p:cNvPr id="76803" name="Slide Image Placeholder 6"/>
          <p:cNvSpPr>
            <a:spLocks noGrp="1" noRot="1" noChangeAspect="1" noTextEdit="1"/>
          </p:cNvSpPr>
          <p:nvPr>
            <p:ph type="sldImg"/>
          </p:nvPr>
        </p:nvSpPr>
        <p:spPr>
          <a:ln/>
        </p:spPr>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F2076F0A-D38E-4975-A2C3-AAC06663B81E}" type="slidenum">
              <a:rPr lang="en-US" altLang="en-US" smtClean="0"/>
              <a:t>40</a:t>
            </a:fld>
            <a:endParaRPr lang="en-US" altLang="en-US" dirty="0"/>
          </a:p>
        </p:txBody>
      </p:sp>
    </p:spTree>
    <p:extLst>
      <p:ext uri="{BB962C8B-B14F-4D97-AF65-F5344CB8AC3E}">
        <p14:creationId xmlns:p14="http://schemas.microsoft.com/office/powerpoint/2010/main" val="4075527028"/>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5"/>
          <p:cNvSpPr>
            <a:spLocks noGrp="1" noRot="1" noChangeAspect="1" noTextEdit="1"/>
          </p:cNvSpPr>
          <p:nvPr>
            <p:ph type="sldImg"/>
          </p:nvPr>
        </p:nvSpPr>
        <p:spPr>
          <a:ln/>
        </p:spPr>
      </p:sp>
      <p:sp>
        <p:nvSpPr>
          <p:cNvPr id="2969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b="1" dirty="0"/>
              <a:t>Whole database backup:</a:t>
            </a:r>
            <a:r>
              <a:rPr lang="en-US" altLang="en-US" dirty="0"/>
              <a:t> Includes all data files and at least one control file (remember that all control files in a database are identical)</a:t>
            </a:r>
          </a:p>
          <a:p>
            <a:pPr lvl="1"/>
            <a:r>
              <a:rPr lang="en-US" altLang="en-US" b="1" dirty="0"/>
              <a:t>Partial database backup:</a:t>
            </a:r>
            <a:r>
              <a:rPr lang="en-US" altLang="en-US" dirty="0"/>
              <a:t> May include zero or more tablespaces and zero or more data files; may or may not include a control file</a:t>
            </a:r>
          </a:p>
          <a:p>
            <a:pPr lvl="1"/>
            <a:r>
              <a:rPr lang="en-US" altLang="en-US" b="1" dirty="0"/>
              <a:t>Full backup:</a:t>
            </a:r>
            <a:r>
              <a:rPr lang="en-US" altLang="en-US" dirty="0"/>
              <a:t> Makes a copy of each data block that contains data and that is within the files being backed up</a:t>
            </a:r>
          </a:p>
          <a:p>
            <a:pPr lvl="1"/>
            <a:r>
              <a:rPr lang="en-US" altLang="en-US" b="1" dirty="0"/>
              <a:t>Incremental backup:</a:t>
            </a:r>
            <a:r>
              <a:rPr lang="en-US" altLang="en-US" dirty="0"/>
              <a:t> Makes a copy of all data blocks that have changed since a previous backup. Oracle Database supports two levels of incremental backup (0 and 1). A level 1 incremental backup can be one of two types: </a:t>
            </a:r>
            <a:r>
              <a:rPr lang="en-US" altLang="en-US" i="1" dirty="0"/>
              <a:t>cumulative</a:t>
            </a:r>
            <a:r>
              <a:rPr lang="en-US" altLang="en-US" dirty="0"/>
              <a:t> or </a:t>
            </a:r>
            <a:r>
              <a:rPr lang="en-US" altLang="en-US" i="1" dirty="0"/>
              <a:t>differential</a:t>
            </a:r>
            <a:r>
              <a:rPr lang="en-US" altLang="en-US" dirty="0"/>
              <a:t>. A cumulative backup backs up all changes since the last level 0 backup. A differential backup backs up all changes since the last incremental backup (which could be either a level 0 or level 1 backup). Change Tracking with RMAN supports incremental backups.</a:t>
            </a:r>
          </a:p>
          <a:p>
            <a:pPr lvl="1"/>
            <a:r>
              <a:rPr lang="en-US" altLang="en-US" b="1" dirty="0"/>
              <a:t>Offline backups</a:t>
            </a:r>
            <a:r>
              <a:rPr lang="en-US" altLang="en-US" dirty="0"/>
              <a:t> (also known as “cold” or </a:t>
            </a:r>
            <a:r>
              <a:rPr lang="en-US" altLang="en-US" i="1" dirty="0"/>
              <a:t>consistent </a:t>
            </a:r>
            <a:r>
              <a:rPr lang="en-US" altLang="en-US" dirty="0"/>
              <a:t>backup)</a:t>
            </a:r>
            <a:r>
              <a:rPr lang="en-US" altLang="en-US" b="1" dirty="0"/>
              <a:t>:</a:t>
            </a:r>
            <a:r>
              <a:rPr lang="en-US" altLang="en-US" dirty="0"/>
              <a:t> Are taken while the database is not open. They are consistent because, at the time of the backup, the system change number (SCN) in data file headers matches the SCN in the control files.</a:t>
            </a:r>
          </a:p>
          <a:p>
            <a:pPr lvl="1"/>
            <a:r>
              <a:rPr lang="en-US" altLang="en-US" b="1" dirty="0"/>
              <a:t>Online backups</a:t>
            </a:r>
            <a:r>
              <a:rPr lang="en-US" altLang="en-US" dirty="0"/>
              <a:t> (also known as “hot” or </a:t>
            </a:r>
            <a:r>
              <a:rPr lang="en-US" altLang="en-US" i="1" dirty="0"/>
              <a:t>inconsistent </a:t>
            </a:r>
            <a:r>
              <a:rPr lang="en-US" altLang="en-US" dirty="0"/>
              <a:t>backup)</a:t>
            </a:r>
            <a:r>
              <a:rPr lang="en-US" altLang="en-US" b="1" dirty="0"/>
              <a:t>:</a:t>
            </a:r>
            <a:r>
              <a:rPr lang="en-US" altLang="en-US" dirty="0"/>
              <a:t> Are taken while the database is open. They are inconsistent because, with the database open, there is no guarantee that the data files are synchronized with the control files. </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18 - </a:t>
            </a:r>
            <a:fld id="{533CB8C5-6B18-4840-AF74-2185B5BC506F}" type="slidenum">
              <a:rPr lang="en-US" altLang="en-US" smtClean="0"/>
              <a:t>400</a:t>
            </a:fld>
            <a:endParaRPr lang="en-US" altLang="en-US" dirty="0"/>
          </a:p>
        </p:txBody>
      </p:sp>
    </p:spTree>
    <p:extLst>
      <p:ext uri="{BB962C8B-B14F-4D97-AF65-F5344CB8AC3E}">
        <p14:creationId xmlns:p14="http://schemas.microsoft.com/office/powerpoint/2010/main" val="1861223501"/>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5"/>
          <p:cNvSpPr>
            <a:spLocks noGrp="1" noRot="1" noChangeAspect="1" noTextEdit="1"/>
          </p:cNvSpPr>
          <p:nvPr>
            <p:ph type="sldImg"/>
          </p:nvPr>
        </p:nvSpPr>
        <p:spPr>
          <a:ln/>
        </p:spPr>
      </p:sp>
      <p:sp>
        <p:nvSpPr>
          <p:cNvPr id="3072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b="1" dirty="0"/>
              <a:t>Image copies:</a:t>
            </a:r>
            <a:r>
              <a:rPr lang="en-US" altLang="en-US" dirty="0"/>
              <a:t> Are duplicates of data or archived log files (similar to simply copying the files by using operating system commands)</a:t>
            </a:r>
          </a:p>
          <a:p>
            <a:pPr lvl="1"/>
            <a:r>
              <a:rPr lang="en-US" altLang="en-US" b="1" dirty="0"/>
              <a:t>Backup sets:</a:t>
            </a:r>
            <a:r>
              <a:rPr lang="en-US" altLang="en-US" dirty="0"/>
              <a:t> Are collections of one or more binary files that contain one or more data files, control files, server parameter files, or archived log files. With backup sets, empty data blocks are not stored, thereby causing backup sets to use less space on the disk or tape. Backup sets can be compressed to further reduce the space requirements of the backup.</a:t>
            </a:r>
          </a:p>
          <a:p>
            <a:pPr lvl="1"/>
            <a:r>
              <a:rPr lang="en-US" altLang="en-US" dirty="0"/>
              <a:t>Image copies must be backed up to the disk. Backup sets can be sent to the disk or directly to the tape.</a:t>
            </a:r>
          </a:p>
          <a:p>
            <a:pPr lvl="1"/>
            <a:r>
              <a:rPr lang="en-US" altLang="en-US" dirty="0"/>
              <a:t>The advantage of creating a backup as an image copy is improved granularity of the restore operation. With an image copy, only the file or files need to be retrieved from your backup location. With backup sets, the entire backup set must be retrieved from your backup location before you extract the file or files that are needed.</a:t>
            </a:r>
          </a:p>
          <a:p>
            <a:pPr lvl="1"/>
            <a:r>
              <a:rPr lang="en-US" altLang="en-US" dirty="0"/>
              <a:t>The advantage of creating backups as backup sets is better space usage. In most databases, 20% or more of the data blocks are empty blocks. Image copies back up every data block, even if the data block is empty. Backup sets significantly reduce the space required by the backup. In most systems, the advantages of backup sets outweigh the advantages of image copies.</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18 - </a:t>
            </a:r>
            <a:fld id="{318775E6-F8AA-47E1-8B3D-8D4E555C052C}" type="slidenum">
              <a:rPr lang="en-US" altLang="en-US" smtClean="0"/>
              <a:t>401</a:t>
            </a:fld>
            <a:endParaRPr lang="en-US" altLang="en-US" dirty="0"/>
          </a:p>
        </p:txBody>
      </p:sp>
    </p:spTree>
    <p:extLst>
      <p:ext uri="{BB962C8B-B14F-4D97-AF65-F5344CB8AC3E}">
        <p14:creationId xmlns:p14="http://schemas.microsoft.com/office/powerpoint/2010/main" val="3727149628"/>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3960813" y="-1588"/>
            <a:ext cx="3032125" cy="46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947" tIns="43973" rIns="87947" bIns="43973"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1747" name="Rectangle 3"/>
          <p:cNvSpPr>
            <a:spLocks noChangeArrowheads="1"/>
          </p:cNvSpPr>
          <p:nvPr/>
        </p:nvSpPr>
        <p:spPr bwMode="auto">
          <a:xfrm>
            <a:off x="-1588" y="-1588"/>
            <a:ext cx="3028951" cy="46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947" tIns="43973" rIns="87947" bIns="43973"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1748" name="Rectangle 6"/>
          <p:cNvSpPr>
            <a:spLocks noGrp="1" noRot="1" noChangeAspect="1" noChangeArrowheads="1" noTextEdit="1"/>
          </p:cNvSpPr>
          <p:nvPr>
            <p:ph type="sldImg"/>
          </p:nvPr>
        </p:nvSpPr>
        <p:spPr>
          <a:ln/>
        </p:spPr>
      </p:sp>
      <p:sp>
        <p:nvSpPr>
          <p:cNvPr id="31749"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b="1" dirty="0"/>
              <a:t>Full Backups</a:t>
            </a:r>
          </a:p>
          <a:p>
            <a:pPr lvl="1"/>
            <a:r>
              <a:rPr lang="en-US" altLang="en-US" dirty="0"/>
              <a:t>A full backup is different from a whole database backup. A full data file backup is a backup that includes every used data block in the file. RMAN copies all blocks into the backup set or image copy, skipping only those data file blocks that are not part of an existing segment. For a full image copy, the entire file contents are reproduced exactly. A full backup cannot be part of an incremental backup strategy; it cannot be the parent for a subsequent incremental backup.</a:t>
            </a:r>
          </a:p>
          <a:p>
            <a:pPr lvl="1"/>
            <a:r>
              <a:rPr lang="en-US" altLang="en-US" b="1" dirty="0"/>
              <a:t>Incremental Backups</a:t>
            </a:r>
          </a:p>
          <a:p>
            <a:pPr lvl="1"/>
            <a:r>
              <a:rPr lang="en-US" altLang="en-US" dirty="0"/>
              <a:t>An incremental backup is either a level 0 backup, which includes every block in the data files except blocks that have never been used, or a level 1 backup, which includes only those blocks that have been changed since a previous backup was taken. A level 0 incremental backup is physically identical to a full backup. The only difference is that the level 0 backup (as well as an image copy) can be used as the base for a level 1 backup, but a full backup can never be used as the base for a level 1 backup.</a:t>
            </a:r>
          </a:p>
          <a:p>
            <a:pPr lvl="1"/>
            <a:r>
              <a:rPr lang="en-US" altLang="en-US" dirty="0"/>
              <a:t>Incremental backups are specified using the </a:t>
            </a:r>
            <a:r>
              <a:rPr lang="en-US" altLang="en-US" dirty="0">
                <a:latin typeface="Courier New" panose="02070309020205020404" pitchFamily="49" charset="0"/>
              </a:rPr>
              <a:t>INCREMENTAL</a:t>
            </a:r>
            <a:r>
              <a:rPr lang="en-US" altLang="en-US" dirty="0"/>
              <a:t> keyword of the </a:t>
            </a:r>
            <a:r>
              <a:rPr lang="en-US" altLang="en-US" dirty="0">
                <a:latin typeface="Courier New" panose="02070309020205020404" pitchFamily="49" charset="0"/>
              </a:rPr>
              <a:t>BACKUP</a:t>
            </a:r>
            <a:r>
              <a:rPr lang="en-US" altLang="en-US" dirty="0"/>
              <a:t> command. You specify </a:t>
            </a:r>
            <a:r>
              <a:rPr lang="en-US" altLang="en-US" dirty="0">
                <a:latin typeface="Courier New" panose="02070309020205020404" pitchFamily="49" charset="0"/>
              </a:rPr>
              <a:t>INCREMENTAL</a:t>
            </a:r>
            <a:r>
              <a:rPr lang="en-US" altLang="en-US" dirty="0"/>
              <a:t> </a:t>
            </a:r>
            <a:r>
              <a:rPr lang="en-US" altLang="en-US" dirty="0">
                <a:latin typeface="Courier New" panose="02070309020205020404" pitchFamily="49" charset="0"/>
              </a:rPr>
              <a:t>LEVEL</a:t>
            </a:r>
            <a:r>
              <a:rPr lang="en-US" altLang="en-US" dirty="0"/>
              <a:t> </a:t>
            </a:r>
            <a:r>
              <a:rPr lang="en-US" altLang="en-US" dirty="0">
                <a:latin typeface="Courier New" panose="02070309020205020404" pitchFamily="49" charset="0"/>
              </a:rPr>
              <a:t>[0 | 1]</a:t>
            </a:r>
            <a:r>
              <a:rPr lang="en-US" altLang="en-US" dirty="0"/>
              <a:t>.</a:t>
            </a:r>
          </a:p>
        </p:txBody>
      </p:sp>
      <p:sp>
        <p:nvSpPr>
          <p:cNvPr id="7" name="Footer Placeholder 6"/>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18 - </a:t>
            </a:r>
            <a:fld id="{ACB448EA-EBDB-4C39-A5F1-77A535510824}" type="slidenum">
              <a:rPr lang="en-US" altLang="en-US" smtClean="0"/>
              <a:t>402</a:t>
            </a:fld>
            <a:endParaRPr lang="en-US" altLang="en-US" dirty="0"/>
          </a:p>
        </p:txBody>
      </p:sp>
    </p:spTree>
    <p:extLst>
      <p:ext uri="{BB962C8B-B14F-4D97-AF65-F5344CB8AC3E}">
        <p14:creationId xmlns:p14="http://schemas.microsoft.com/office/powerpoint/2010/main" val="3759242291"/>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18 - </a:t>
            </a:r>
            <a:fld id="{883C404B-1131-49E2-832F-A5FC89986003}" type="slidenum">
              <a:rPr lang="en-US" altLang="en-US" smtClean="0"/>
              <a:t>403</a:t>
            </a:fld>
            <a:endParaRPr lang="en-US" altLang="en-US" dirty="0"/>
          </a:p>
        </p:txBody>
      </p:sp>
      <p:sp>
        <p:nvSpPr>
          <p:cNvPr id="8" name="Notes Placeholder 7"/>
          <p:cNvSpPr>
            <a:spLocks noGrp="1"/>
          </p:cNvSpPr>
          <p:nvPr>
            <p:ph type="body" idx="1"/>
          </p:nvPr>
        </p:nvSpPr>
        <p:spPr>
          <a:xfrm>
            <a:off x="292608" y="450056"/>
            <a:ext cx="6400800" cy="8191024"/>
          </a:xfrm>
        </p:spPr>
        <p:txBody>
          <a:bodyPr/>
          <a:lstStyle/>
          <a:p>
            <a:pPr lvl="1"/>
            <a:r>
              <a:rPr lang="en-US" altLang="en-US" dirty="0"/>
              <a:t>RMAN can create multilevel incremental backups as follows:</a:t>
            </a:r>
          </a:p>
          <a:p>
            <a:pPr lvl="2"/>
            <a:r>
              <a:rPr lang="en-US" altLang="en-US" b="1" dirty="0"/>
              <a:t>Differential:</a:t>
            </a:r>
            <a:r>
              <a:rPr lang="en-US" altLang="en-US" dirty="0"/>
              <a:t> Is the default type of incremental backup that backs up all blocks changed after the most recent incremental backup at either level 1 or level 0</a:t>
            </a:r>
          </a:p>
          <a:p>
            <a:pPr lvl="2"/>
            <a:r>
              <a:rPr lang="en-US" altLang="en-US" b="1" dirty="0"/>
              <a:t>Cumulative:</a:t>
            </a:r>
            <a:r>
              <a:rPr lang="en-US" altLang="en-US" dirty="0"/>
              <a:t> Backs up all blocks changed after the most recent backup at level 0</a:t>
            </a:r>
          </a:p>
          <a:p>
            <a:pPr lvl="1"/>
            <a:r>
              <a:rPr lang="en-US" altLang="en-US" b="1" dirty="0"/>
              <a:t>Examples </a:t>
            </a:r>
            <a:endParaRPr lang="en-US" altLang="en-US" dirty="0"/>
          </a:p>
          <a:p>
            <a:pPr lvl="2"/>
            <a:r>
              <a:rPr lang="en-US" altLang="en-US" dirty="0"/>
              <a:t>To perform an incremental backup at level 0, use the following command:</a:t>
            </a:r>
          </a:p>
          <a:p>
            <a:pPr lvl="2">
              <a:buNone/>
            </a:pPr>
            <a:r>
              <a:rPr lang="en-US" altLang="en-US" dirty="0">
                <a:latin typeface="Courier New" panose="02070309020205020404" pitchFamily="49" charset="0"/>
              </a:rPr>
              <a:t>		RMAN&gt; BACKUP INCREMENTAL LEVEL 0 DATABASE;</a:t>
            </a:r>
          </a:p>
          <a:p>
            <a:pPr lvl="2"/>
            <a:r>
              <a:rPr lang="en-US" altLang="en-US" dirty="0"/>
              <a:t>To perform a differential incremental backup, use the following command:</a:t>
            </a:r>
          </a:p>
          <a:p>
            <a:pPr lvl="2">
              <a:buNone/>
            </a:pPr>
            <a:r>
              <a:rPr lang="en-US" altLang="en-US" dirty="0">
                <a:latin typeface="Courier New" panose="02070309020205020404" pitchFamily="49" charset="0"/>
              </a:rPr>
              <a:t>		RMAN&gt; BACKUP INCREMENTAL LEVEL 1 DATABASE;</a:t>
            </a:r>
          </a:p>
          <a:p>
            <a:pPr lvl="2"/>
            <a:r>
              <a:rPr lang="en-US" altLang="en-US" dirty="0"/>
              <a:t>To perform a cumulative incremental backup, use the following command: </a:t>
            </a:r>
            <a:endParaRPr lang="en-US" altLang="en-US" dirty="0">
              <a:latin typeface="Courier New" panose="02070309020205020404" pitchFamily="49" charset="0"/>
            </a:endParaRPr>
          </a:p>
          <a:p>
            <a:pPr lvl="2">
              <a:buNone/>
            </a:pPr>
            <a:r>
              <a:rPr lang="en-US" altLang="en-US" dirty="0">
                <a:latin typeface="Courier New" panose="02070309020205020404" pitchFamily="49" charset="0"/>
              </a:rPr>
              <a:t>		RMAN&gt; BACKUP INCREMENTAL LEVEL 1 CUMULATIVE DATABASE;</a:t>
            </a:r>
          </a:p>
          <a:p>
            <a:pPr lvl="1"/>
            <a:r>
              <a:rPr lang="en-US" altLang="en-US" dirty="0"/>
              <a:t>RMAN makes full backups by default if neither </a:t>
            </a:r>
            <a:r>
              <a:rPr lang="en-US" altLang="en-US" dirty="0">
                <a:latin typeface="Courier New" panose="02070309020205020404" pitchFamily="49" charset="0"/>
              </a:rPr>
              <a:t>FULL</a:t>
            </a:r>
            <a:r>
              <a:rPr lang="en-US" altLang="en-US" dirty="0"/>
              <a:t> nor </a:t>
            </a:r>
            <a:r>
              <a:rPr lang="en-US" altLang="en-US" dirty="0">
                <a:latin typeface="Courier New" panose="02070309020205020404" pitchFamily="49" charset="0"/>
              </a:rPr>
              <a:t>INCREMENTAL</a:t>
            </a:r>
            <a:r>
              <a:rPr lang="en-US" altLang="en-US" dirty="0"/>
              <a:t> is specified. Unused block compression causes never-written blocks to be skipped when backing up data files to backup sets, even for full backups. </a:t>
            </a:r>
          </a:p>
          <a:p>
            <a:pPr lvl="1"/>
            <a:r>
              <a:rPr lang="en-US" altLang="en-US" dirty="0"/>
              <a:t>A full backup has no effect on subsequent incremental backups and is not considered part of any incremental backup strategy, although a full image copy backup can be incrementally updated by applying incremental backups with the </a:t>
            </a:r>
            <a:r>
              <a:rPr lang="en-US" altLang="en-US" dirty="0">
                <a:latin typeface="Courier New" panose="02070309020205020404" pitchFamily="49" charset="0"/>
              </a:rPr>
              <a:t>RECOVER</a:t>
            </a:r>
            <a:r>
              <a:rPr lang="en-US" altLang="en-US" dirty="0"/>
              <a:t> command.</a:t>
            </a:r>
          </a:p>
          <a:p>
            <a:pPr lvl="1"/>
            <a:r>
              <a:rPr lang="en-US" altLang="en-US" b="1" dirty="0"/>
              <a:t>Note:</a:t>
            </a:r>
            <a:r>
              <a:rPr lang="en-US" altLang="en-US" dirty="0"/>
              <a:t> It is possible to perform any type of backup (full or incremental) of a database that is in </a:t>
            </a:r>
            <a:r>
              <a:rPr lang="en-US" altLang="en-US" dirty="0">
                <a:latin typeface="Courier New" panose="02070309020205020404" pitchFamily="49" charset="0"/>
              </a:rPr>
              <a:t>NOARCHIVELOG</a:t>
            </a:r>
            <a:r>
              <a:rPr lang="en-US" altLang="en-US" dirty="0"/>
              <a:t> mode</a:t>
            </a:r>
            <a:r>
              <a:rPr lang="en-US" altLang="en-US" dirty="0">
                <a:cs typeface="Times New Roman" panose="02020603050405020304" pitchFamily="18" charset="0"/>
              </a:rPr>
              <a:t>—</a:t>
            </a:r>
            <a:r>
              <a:rPr lang="en-US" altLang="en-US" dirty="0"/>
              <a:t>if, of course, the database is not open. Note also that recovery is limited to the time of the last backup. The database can be recovered to the last committed transaction only when the database is in </a:t>
            </a:r>
            <a:r>
              <a:rPr lang="en-US" altLang="en-US" dirty="0">
                <a:latin typeface="Courier New" panose="02070309020205020404" pitchFamily="49" charset="0"/>
              </a:rPr>
              <a:t>ARCHIVELOG</a:t>
            </a:r>
            <a:r>
              <a:rPr lang="en-US" altLang="en-US" dirty="0"/>
              <a:t> mode. </a:t>
            </a:r>
          </a:p>
        </p:txBody>
      </p:sp>
    </p:spTree>
    <p:extLst>
      <p:ext uri="{BB962C8B-B14F-4D97-AF65-F5344CB8AC3E}">
        <p14:creationId xmlns:p14="http://schemas.microsoft.com/office/powerpoint/2010/main" val="370002184"/>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5"/>
          <p:cNvSpPr>
            <a:spLocks noGrp="1" noRot="1" noChangeAspect="1" noTextEdit="1"/>
          </p:cNvSpPr>
          <p:nvPr>
            <p:ph type="sldImg"/>
          </p:nvPr>
        </p:nvSpPr>
        <p:spPr>
          <a:ln/>
        </p:spPr>
      </p:sp>
      <p:sp>
        <p:nvSpPr>
          <p:cNvPr id="3379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RMAN is the component of the Oracle Database server that is used to perform backup and recovery operations. It can be used to make consistent and inconsistent backups, perform incremental and full backups, and back up either the whole database or a portion of it.</a:t>
            </a:r>
          </a:p>
          <a:p>
            <a:pPr lvl="1"/>
            <a:r>
              <a:rPr lang="en-US" altLang="en-US" dirty="0"/>
              <a:t>RMAN uses its own powerful job control and scripting language, as well as a published API that interfaces RMAN with many popular backup software solutions.</a:t>
            </a:r>
          </a:p>
          <a:p>
            <a:pPr lvl="1"/>
            <a:r>
              <a:rPr lang="en-US" altLang="en-US" dirty="0"/>
              <a:t>RMAN can store backups on the disk for quick recovery or place them on the tape for long-term storage. For RMAN to store backups on the tape, you must either use Oracle Secure Backup or configure an interface to the tape device known as a media management library (MML).</a:t>
            </a:r>
          </a:p>
          <a:p>
            <a:pPr lvl="1"/>
            <a:r>
              <a:rPr lang="en-US" altLang="en-US" dirty="0"/>
              <a:t>By using RMAN commands or the Enterprise Manager Cloud Control interface, you can manage the persistent backup settings that are used for creating backups.</a:t>
            </a:r>
          </a:p>
          <a:p>
            <a:pPr lvl="1"/>
            <a:r>
              <a:rPr lang="en-US" altLang="en-US" dirty="0"/>
              <a:t>Enterprise Manager Cloud Control provides a graphical interface to the most commonly used RMAN functionality. </a:t>
            </a:r>
          </a:p>
          <a:p>
            <a:pPr lvl="1"/>
            <a:r>
              <a:rPr lang="en-US" altLang="en-US" dirty="0"/>
              <a:t>Advanced backup and recovery operations are accessible through RMAN’s command-line client. For more information about advanced RMAN capabilities, see the course titled </a:t>
            </a:r>
            <a:r>
              <a:rPr lang="en-US" altLang="en-US" i="1" dirty="0"/>
              <a:t>Oracle Database </a:t>
            </a:r>
            <a:r>
              <a:rPr lang="en-US" altLang="en-US" i="1" dirty="0" smtClean="0"/>
              <a:t>19c: </a:t>
            </a:r>
            <a:r>
              <a:rPr lang="en-US" altLang="en-US" i="1" dirty="0"/>
              <a:t>Backup and Recovery Workshop</a:t>
            </a:r>
            <a:r>
              <a:rPr lang="en-US" altLang="en-US" dirty="0"/>
              <a:t> or consult the </a:t>
            </a:r>
            <a:r>
              <a:rPr lang="en-US" altLang="en-US" i="1" dirty="0"/>
              <a:t>Oracle Backup and Recovery User’s Guide</a:t>
            </a:r>
            <a:r>
              <a:rPr lang="en-US" altLang="en-US" dirty="0"/>
              <a:t>.</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18 - </a:t>
            </a:r>
            <a:fld id="{555DFADA-5E28-428E-B81E-1202ED9934E0}" type="slidenum">
              <a:rPr lang="en-US" altLang="en-US" smtClean="0"/>
              <a:t>404</a:t>
            </a:fld>
            <a:endParaRPr lang="en-US" altLang="en-US" dirty="0"/>
          </a:p>
        </p:txBody>
      </p:sp>
    </p:spTree>
    <p:extLst>
      <p:ext uri="{BB962C8B-B14F-4D97-AF65-F5344CB8AC3E}">
        <p14:creationId xmlns:p14="http://schemas.microsoft.com/office/powerpoint/2010/main" val="1367359726"/>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5"/>
          <p:cNvSpPr>
            <a:spLocks noGrp="1" noRot="1" noChangeAspect="1" noTextEdit="1"/>
          </p:cNvSpPr>
          <p:nvPr>
            <p:ph type="sldImg"/>
          </p:nvPr>
        </p:nvSpPr>
        <p:spPr>
          <a:ln/>
        </p:spPr>
      </p:sp>
      <p:sp>
        <p:nvSpPr>
          <p:cNvPr id="3891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In Enterprise Manager Database Express, select Storage &gt; Control Files to manage your database’s control files. Control files have an additional backup option; they may be backed up to a trace file. A control file trace backup contains the SQL statement that is required to re-create the control files in the event that all control files are lost. </a:t>
            </a:r>
          </a:p>
          <a:p>
            <a:pPr lvl="1"/>
            <a:r>
              <a:rPr lang="en-US" altLang="en-US" dirty="0"/>
              <a:t>Although it is very unlikely that a properly configured database (with multiple copies of the control file placed on separate disks and separate controllers) would lose all control files at the same time, it is possible. Therefore, you should back up the control file to a trace file after each change to the physical structure of the database (adding tablespaces or data files or adding additional redo log groups).</a:t>
            </a:r>
          </a:p>
          <a:p>
            <a:pPr lvl="1"/>
            <a:r>
              <a:rPr lang="en-US" altLang="en-US" dirty="0"/>
              <a:t>Trace copies of the control file can be created by using Enterprise Manager Database Express, Enterprise Manager Cloud Control, or the following SQL command:</a:t>
            </a:r>
          </a:p>
          <a:p>
            <a:pPr lvl="2">
              <a:buFont typeface="Times New Roman" panose="02020603050405020304" pitchFamily="18" charset="0"/>
              <a:buNone/>
            </a:pPr>
            <a:r>
              <a:rPr lang="en-US" altLang="en-US" dirty="0">
                <a:latin typeface="Courier New" panose="02070309020205020404" pitchFamily="49" charset="0"/>
                <a:cs typeface="Courier New" panose="02070309020205020404" pitchFamily="49" charset="0"/>
              </a:rPr>
              <a:t>ALTER DATABASE BACKUP CONTROLFILE TO TRACE</a:t>
            </a:r>
          </a:p>
          <a:p>
            <a:pPr lvl="1"/>
            <a:r>
              <a:rPr lang="en-US" altLang="en-US" dirty="0"/>
              <a:t>The trace backup is created in the location specified by the </a:t>
            </a:r>
            <a:r>
              <a:rPr lang="en-US" altLang="en-US" dirty="0">
                <a:latin typeface="Courier New" panose="02070309020205020404" pitchFamily="49" charset="0"/>
                <a:cs typeface="Courier New" panose="02070309020205020404" pitchFamily="49" charset="0"/>
              </a:rPr>
              <a:t>DIAGNOSTIC_DEST</a:t>
            </a:r>
            <a:r>
              <a:rPr lang="en-US" altLang="en-US" dirty="0">
                <a:cs typeface="Arial" panose="020B0604020202020204" pitchFamily="34" charset="0"/>
              </a:rPr>
              <a:t> </a:t>
            </a:r>
            <a:r>
              <a:rPr lang="en-US" altLang="en-US" dirty="0"/>
              <a:t>initialization parameter. For example, in this course, the trace file for the </a:t>
            </a:r>
            <a:r>
              <a:rPr lang="en-US" altLang="en-US" dirty="0">
                <a:latin typeface="Courier New" panose="02070309020205020404" pitchFamily="49" charset="0"/>
                <a:cs typeface="Courier New" panose="02070309020205020404" pitchFamily="49" charset="0"/>
              </a:rPr>
              <a:t>orcl</a:t>
            </a:r>
            <a:r>
              <a:rPr lang="en-US" altLang="en-US" dirty="0"/>
              <a:t> database is found in the </a:t>
            </a:r>
            <a:r>
              <a:rPr lang="en-US" altLang="en-US" dirty="0">
                <a:latin typeface="Courier New" panose="02070309020205020404" pitchFamily="49" charset="0"/>
                <a:cs typeface="Courier New" panose="02070309020205020404" pitchFamily="49" charset="0"/>
              </a:rPr>
              <a:t>/u01/app/oracle/diag/rdbms/orcl/orcl/trace</a:t>
            </a:r>
            <a:r>
              <a:rPr lang="en-US" altLang="en-US" dirty="0">
                <a:cs typeface="Arial" panose="020B0604020202020204" pitchFamily="34" charset="0"/>
              </a:rPr>
              <a:t> </a:t>
            </a:r>
            <a:r>
              <a:rPr lang="en-US" altLang="en-US" dirty="0"/>
              <a:t>directory and will have a file name such as </a:t>
            </a:r>
            <a:r>
              <a:rPr lang="en-US" altLang="en-US" dirty="0">
                <a:latin typeface="Courier New" panose="02070309020205020404" pitchFamily="49" charset="0"/>
                <a:cs typeface="Courier New" panose="02070309020205020404" pitchFamily="49" charset="0"/>
              </a:rPr>
              <a:t>orcl_ora_924.trc</a:t>
            </a:r>
            <a:r>
              <a:rPr lang="en-US" altLang="en-US" dirty="0"/>
              <a:t>.</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18 - </a:t>
            </a:r>
            <a:fld id="{95E6D242-499D-4F7A-8E90-8C30A42EEAE1}" type="slidenum">
              <a:rPr lang="en-US" altLang="en-US" smtClean="0"/>
              <a:t>405</a:t>
            </a:fld>
            <a:endParaRPr lang="en-US" altLang="en-US" dirty="0"/>
          </a:p>
        </p:txBody>
      </p:sp>
    </p:spTree>
    <p:extLst>
      <p:ext uri="{BB962C8B-B14F-4D97-AF65-F5344CB8AC3E}">
        <p14:creationId xmlns:p14="http://schemas.microsoft.com/office/powerpoint/2010/main" val="1572890416"/>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5"/>
          <p:cNvSpPr>
            <a:spLocks noGrp="1" noRot="1" noChangeAspect="1" noTextEdit="1"/>
          </p:cNvSpPr>
          <p:nvPr>
            <p:ph type="sldImg"/>
          </p:nvPr>
        </p:nvSpPr>
        <p:spPr>
          <a:ln/>
        </p:spPr>
      </p:sp>
      <p:sp>
        <p:nvSpPr>
          <p:cNvPr id="4096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a:buFont typeface="Times New Roman" panose="02020603050405020304" pitchFamily="18" charset="0"/>
              <a:buNone/>
            </a:pPr>
            <a:r>
              <a:rPr lang="en-US" altLang="en-US" dirty="0"/>
              <a:t>1.	In a terminal session, start RMAN and connect to the target database.</a:t>
            </a:r>
          </a:p>
          <a:p>
            <a:pPr lvl="2">
              <a:buFont typeface="Times New Roman" panose="02020603050405020304" pitchFamily="18" charset="0"/>
              <a:buNone/>
            </a:pPr>
            <a:r>
              <a:rPr lang="en-US" altLang="en-US" dirty="0"/>
              <a:t>2.	Execute configuration commands:</a:t>
            </a:r>
          </a:p>
          <a:p>
            <a:pPr lvl="3">
              <a:lnSpc>
                <a:spcPct val="96000"/>
              </a:lnSpc>
              <a:spcBef>
                <a:spcPts val="150"/>
              </a:spcBef>
              <a:buSzPct val="70000"/>
            </a:pPr>
            <a:r>
              <a:rPr lang="en-US" altLang="en-US" dirty="0">
                <a:latin typeface="Courier New" panose="02070309020205020404" pitchFamily="49" charset="0"/>
              </a:rPr>
              <a:t>CONFIGURE</a:t>
            </a:r>
            <a:r>
              <a:rPr lang="en-US" altLang="en-US" dirty="0"/>
              <a:t> </a:t>
            </a:r>
            <a:r>
              <a:rPr lang="en-US" altLang="en-US" dirty="0">
                <a:latin typeface="Courier New" panose="02070309020205020404" pitchFamily="49" charset="0"/>
              </a:rPr>
              <a:t>DEFAULT</a:t>
            </a:r>
            <a:r>
              <a:rPr lang="en-US" altLang="en-US" dirty="0"/>
              <a:t> </a:t>
            </a:r>
            <a:r>
              <a:rPr lang="en-US" altLang="en-US" dirty="0">
                <a:latin typeface="Courier New" panose="02070309020205020404" pitchFamily="49" charset="0"/>
              </a:rPr>
              <a:t>DEVICE</a:t>
            </a:r>
            <a:r>
              <a:rPr lang="en-US" altLang="en-US" dirty="0"/>
              <a:t> </a:t>
            </a:r>
            <a:r>
              <a:rPr lang="en-US" altLang="en-US" dirty="0">
                <a:latin typeface="Courier New" panose="02070309020205020404" pitchFamily="49" charset="0"/>
              </a:rPr>
              <a:t>TYPE</a:t>
            </a:r>
            <a:r>
              <a:rPr lang="en-US" altLang="en-US" dirty="0"/>
              <a:t> </a:t>
            </a:r>
            <a:r>
              <a:rPr lang="en-US" altLang="en-US" dirty="0">
                <a:latin typeface="Courier New" panose="02070309020205020404" pitchFamily="49" charset="0"/>
              </a:rPr>
              <a:t>TO</a:t>
            </a:r>
            <a:r>
              <a:rPr lang="en-US" altLang="en-US" dirty="0"/>
              <a:t> </a:t>
            </a:r>
            <a:r>
              <a:rPr lang="en-US" altLang="en-US" dirty="0">
                <a:latin typeface="Courier New" panose="02070309020205020404" pitchFamily="49" charset="0"/>
              </a:rPr>
              <a:t>disk</a:t>
            </a:r>
            <a:r>
              <a:rPr lang="en-US" altLang="en-US" dirty="0"/>
              <a:t>;</a:t>
            </a:r>
          </a:p>
          <a:p>
            <a:pPr lvl="3">
              <a:lnSpc>
                <a:spcPct val="96000"/>
              </a:lnSpc>
              <a:spcBef>
                <a:spcPts val="150"/>
              </a:spcBef>
              <a:buSzPct val="70000"/>
            </a:pPr>
            <a:r>
              <a:rPr lang="en-US" altLang="en-US" dirty="0">
                <a:latin typeface="Courier New" panose="02070309020205020404" pitchFamily="49" charset="0"/>
              </a:rPr>
              <a:t>CONFIGURE</a:t>
            </a:r>
            <a:r>
              <a:rPr lang="en-US" altLang="en-US" dirty="0"/>
              <a:t> </a:t>
            </a:r>
            <a:r>
              <a:rPr lang="en-US" altLang="en-US" dirty="0">
                <a:latin typeface="Courier New" panose="02070309020205020404" pitchFamily="49" charset="0"/>
              </a:rPr>
              <a:t>DEVICE</a:t>
            </a:r>
            <a:r>
              <a:rPr lang="en-US" altLang="en-US" dirty="0"/>
              <a:t> </a:t>
            </a:r>
            <a:r>
              <a:rPr lang="en-US" altLang="en-US" dirty="0">
                <a:latin typeface="Courier New" panose="02070309020205020404" pitchFamily="49" charset="0"/>
              </a:rPr>
              <a:t>TYPE</a:t>
            </a:r>
            <a:r>
              <a:rPr lang="en-US" altLang="en-US" dirty="0"/>
              <a:t> </a:t>
            </a:r>
            <a:r>
              <a:rPr lang="en-US" altLang="en-US" dirty="0">
                <a:latin typeface="Courier New" panose="02070309020205020404" pitchFamily="49" charset="0"/>
              </a:rPr>
              <a:t>DISK</a:t>
            </a:r>
            <a:r>
              <a:rPr lang="en-US" altLang="en-US" dirty="0"/>
              <a:t> </a:t>
            </a:r>
            <a:r>
              <a:rPr lang="en-US" altLang="en-US" dirty="0">
                <a:latin typeface="Courier New" panose="02070309020205020404" pitchFamily="49" charset="0"/>
              </a:rPr>
              <a:t>BACKUP</a:t>
            </a:r>
            <a:r>
              <a:rPr lang="en-US" altLang="en-US" dirty="0"/>
              <a:t> </a:t>
            </a:r>
            <a:r>
              <a:rPr lang="en-US" altLang="en-US" dirty="0">
                <a:latin typeface="Courier New" panose="02070309020205020404" pitchFamily="49" charset="0"/>
              </a:rPr>
              <a:t>TYPE</a:t>
            </a:r>
            <a:r>
              <a:rPr lang="en-US" altLang="en-US" dirty="0"/>
              <a:t> </a:t>
            </a:r>
            <a:r>
              <a:rPr lang="en-US" altLang="en-US" dirty="0">
                <a:latin typeface="Courier New" panose="02070309020205020404" pitchFamily="49" charset="0"/>
              </a:rPr>
              <a:t>TO</a:t>
            </a:r>
            <a:r>
              <a:rPr lang="en-US" altLang="en-US" dirty="0"/>
              <a:t> </a:t>
            </a:r>
            <a:r>
              <a:rPr lang="en-US" altLang="en-US" dirty="0">
                <a:latin typeface="Courier New" panose="02070309020205020404" pitchFamily="49" charset="0"/>
              </a:rPr>
              <a:t>COPY</a:t>
            </a:r>
            <a:r>
              <a:rPr lang="en-US" altLang="en-US" dirty="0"/>
              <a:t>;</a:t>
            </a:r>
          </a:p>
          <a:p>
            <a:pPr lvl="2">
              <a:buFont typeface="Times New Roman" panose="02020603050405020304" pitchFamily="18" charset="0"/>
              <a:buNone/>
            </a:pPr>
            <a:r>
              <a:rPr lang="en-US" altLang="en-US" dirty="0"/>
              <a:t>3.	A whole database backup is a copy of all data files and the control file. You can optionally include the server parameter file (SPFILE) and archived redo log files. Using RMAN to make an image copy of all the database files simply requires mounting or opening the database, starting RMAN, and entering the </a:t>
            </a:r>
            <a:r>
              <a:rPr lang="en-US" altLang="en-US" dirty="0">
                <a:latin typeface="Courier New" panose="02070309020205020404" pitchFamily="49" charset="0"/>
              </a:rPr>
              <a:t>BACKUP</a:t>
            </a:r>
            <a:r>
              <a:rPr lang="en-US" altLang="en-US" dirty="0"/>
              <a:t> command shown in the slide. </a:t>
            </a:r>
          </a:p>
          <a:p>
            <a:pPr lvl="2">
              <a:buFont typeface="Times New Roman" panose="02020603050405020304" pitchFamily="18" charset="0"/>
              <a:buNone/>
            </a:pPr>
            <a:r>
              <a:rPr lang="en-US" altLang="en-US" dirty="0"/>
              <a:t>	Optionally, you can supply the </a:t>
            </a:r>
            <a:r>
              <a:rPr lang="en-US" altLang="en-US" dirty="0">
                <a:latin typeface="Courier New" panose="02070309020205020404" pitchFamily="49" charset="0"/>
              </a:rPr>
              <a:t>DELETE INPUT</a:t>
            </a:r>
            <a:r>
              <a:rPr lang="en-US" altLang="en-US" dirty="0"/>
              <a:t> option when backing up archive log files. </a:t>
            </a:r>
            <a:br>
              <a:rPr lang="en-US" altLang="en-US" dirty="0"/>
            </a:br>
            <a:r>
              <a:rPr lang="en-US" altLang="en-US" dirty="0"/>
              <a:t>That causes RMAN to remove the archive log files after backing them up. This is useful especially if you are not using a fast recovery area, which would perform space management for you, deleting files when space pressure grows. In that case, the command in the slide would look like the following:</a:t>
            </a:r>
          </a:p>
          <a:p>
            <a:pPr lvl="4"/>
            <a:r>
              <a:rPr lang="en-US" altLang="en-US" dirty="0"/>
              <a:t>	RMAN&gt; BACKUP DATABASE PLUS ARCHIVELOG DELETE INPUT;</a:t>
            </a:r>
          </a:p>
          <a:p>
            <a:pPr lvl="2">
              <a:lnSpc>
                <a:spcPct val="98000"/>
              </a:lnSpc>
              <a:buFont typeface="Times New Roman" panose="02020603050405020304" pitchFamily="18" charset="0"/>
              <a:buNone/>
            </a:pPr>
            <a:r>
              <a:rPr lang="en-US" altLang="en-US" dirty="0"/>
              <a:t>	You can also create a backup (either a backup set or image copies) of previous image copies of all data files and control files in the database by using the following command:</a:t>
            </a:r>
          </a:p>
          <a:p>
            <a:pPr lvl="4">
              <a:lnSpc>
                <a:spcPct val="98000"/>
              </a:lnSpc>
            </a:pPr>
            <a:r>
              <a:rPr lang="en-US" altLang="en-US" dirty="0"/>
              <a:t>	RMAN&gt; BACKUP COPY OF DATABASE;</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18 - </a:t>
            </a:r>
            <a:fld id="{B719DF5F-A469-47F2-B29B-7C46521CFF37}" type="slidenum">
              <a:rPr lang="en-US" altLang="en-US" smtClean="0"/>
              <a:t>406</a:t>
            </a:fld>
            <a:endParaRPr lang="en-US" altLang="en-US" dirty="0"/>
          </a:p>
        </p:txBody>
      </p:sp>
    </p:spTree>
    <p:extLst>
      <p:ext uri="{BB962C8B-B14F-4D97-AF65-F5344CB8AC3E}">
        <p14:creationId xmlns:p14="http://schemas.microsoft.com/office/powerpoint/2010/main" val="1390635959"/>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By backing up your Database Cloud Service database deployments, you can protect the software, configuration, and database against loss if a failure occurs. You can restore the deployment's software, configuration, and database to their state at the time of the backup.</a:t>
            </a:r>
          </a:p>
          <a:p>
            <a:pPr lvl="1"/>
            <a:r>
              <a:rPr lang="en-US" altLang="en-US" dirty="0">
                <a:latin typeface="Arial" charset="0"/>
              </a:rPr>
              <a:t>To provide this backup feature, Database as a Service relies on system utilities, Oracle Database utilities, and Oracle Database Backup Cloud Service, all of which are installed in the database deployment.</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18 - </a:t>
            </a:r>
            <a:fld id="{725C45DB-3317-410E-BAB0-029A69D1D5D3}" type="slidenum">
              <a:rPr lang="en-US" smtClean="0"/>
              <a:t>407</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780853415"/>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Notes Placeholder 2"/>
          <p:cNvSpPr>
            <a:spLocks noGrp="1"/>
          </p:cNvSpPr>
          <p:nvPr>
            <p:ph type="body" idx="1"/>
          </p:nvPr>
        </p:nvSpPr>
        <p:spPr/>
        <p:txBody>
          <a:bodyPr>
            <a:normAutofit/>
          </a:bodyPr>
          <a:lstStyle/>
          <a:p>
            <a:pPr lvl="1"/>
            <a:r>
              <a:rPr lang="en-US" altLang="en-US" dirty="0"/>
              <a:t>When you create a database deployment, you choose one of the following backup destinations:</a:t>
            </a:r>
          </a:p>
          <a:p>
            <a:pPr lvl="2"/>
            <a:r>
              <a:rPr lang="en-US" altLang="en-US" dirty="0"/>
              <a:t>Both Cloud Storage and Local Storage: Backups are configured to be created automatically, and stored both on local compute node storage and on an Oracle Storage Cloud Service container. The container must have been created before creating the Database as a Service database deployment.</a:t>
            </a:r>
          </a:p>
          <a:p>
            <a:pPr lvl="2"/>
            <a:r>
              <a:rPr lang="en-US" altLang="en-US" dirty="0"/>
              <a:t>Cloud Storage Only: Backups are configured to be created automatically and stored only on an Oracle Storage Cloud Service container.</a:t>
            </a:r>
          </a:p>
          <a:p>
            <a:pPr lvl="2"/>
            <a:r>
              <a:rPr lang="en-US" altLang="en-US" dirty="0"/>
              <a:t>None: No backups are created.</a:t>
            </a:r>
          </a:p>
        </p:txBody>
      </p:sp>
      <p:sp>
        <p:nvSpPr>
          <p:cNvPr id="26628" name="Footer Placeholder 4"/>
          <p:cNvSpPr>
            <a:spLocks noGrp="1"/>
          </p:cNvSpPr>
          <p:nvPr>
            <p:ph type="ftr" sz="quarter" idx="4"/>
          </p:nvPr>
        </p:nvSpPr>
        <p:spPr/>
        <p:txBody>
          <a:bodyPr/>
          <a:lstStyle/>
          <a:p>
            <a:r>
              <a:rPr lang="en-US" altLang="en-US" dirty="0"/>
              <a:t>Oracle Database </a:t>
            </a:r>
            <a:r>
              <a:rPr lang="en-US" altLang="en-US" dirty="0" smtClean="0"/>
              <a:t>19c: </a:t>
            </a:r>
            <a:r>
              <a:rPr lang="en-US" altLang="en-US" dirty="0"/>
              <a:t>Administration Workshop   18 - </a:t>
            </a:r>
            <a:fld id="{766CDF2A-CE89-4F63-B058-1E073612E553}" type="slidenum">
              <a:rPr lang="en-US" altLang="en-US" smtClean="0"/>
              <a:t>408</a:t>
            </a:fld>
            <a:endParaRPr lang="en-US" alt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2141996220"/>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backup configuration created when you choose a destination other than None follows a set of Oracle best-practice guidelines, as listed in the slide.</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18 - </a:t>
            </a:r>
            <a:fld id="{0FEF330B-DBD7-43BA-B770-0057AA4BB922}" type="slidenum">
              <a:rPr lang="en-US" smtClean="0"/>
              <a:t>409</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7745114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2 - </a:t>
            </a:r>
            <a:fld id="{A729548A-BC54-4804-A7E9-68ABB8B8F4CB}" type="slidenum">
              <a:rPr lang="en-US" altLang="en-US" smtClean="0"/>
              <a:t>41</a:t>
            </a:fld>
            <a:endParaRPr lang="en-US" altLang="en-US" dirty="0"/>
          </a:p>
        </p:txBody>
      </p:sp>
      <p:sp>
        <p:nvSpPr>
          <p:cNvPr id="4" name="Notes Placeholder 3"/>
          <p:cNvSpPr>
            <a:spLocks noGrp="1"/>
          </p:cNvSpPr>
          <p:nvPr>
            <p:ph type="body" idx="1"/>
          </p:nvPr>
        </p:nvSpPr>
        <p:spPr>
          <a:xfrm>
            <a:off x="296196" y="490537"/>
            <a:ext cx="6479284" cy="8225913"/>
          </a:xfrm>
        </p:spPr>
        <p:txBody>
          <a:bodyPr/>
          <a:lstStyle/>
          <a:p>
            <a:pPr lvl="1"/>
            <a:r>
              <a:rPr lang="en-US" altLang="en-US" dirty="0"/>
              <a:t>The DBA must decide, according to the types of queries and DMLs that are executed against the segments, which segments should be defined as </a:t>
            </a:r>
            <a:r>
              <a:rPr lang="en-US" altLang="en-US" dirty="0">
                <a:cs typeface="Arial" panose="020B0604020202020204" pitchFamily="34" charset="0"/>
              </a:rPr>
              <a:t>non-in-memory </a:t>
            </a:r>
            <a:r>
              <a:rPr lang="en-US" altLang="en-US" dirty="0"/>
              <a:t>segments and which should be defined as </a:t>
            </a:r>
            <a:r>
              <a:rPr lang="en-US" altLang="en-US" dirty="0">
                <a:cs typeface="Arial" panose="020B0604020202020204" pitchFamily="34" charset="0"/>
              </a:rPr>
              <a:t>in-memory </a:t>
            </a:r>
            <a:r>
              <a:rPr lang="en-US" altLang="en-US" dirty="0"/>
              <a:t>segments. The DBA can also define more precisely which columns are good candidates for IM column store:</a:t>
            </a:r>
          </a:p>
          <a:p>
            <a:pPr lvl="2">
              <a:buFont typeface="Arial" panose="020B0604020202020204" pitchFamily="34" charset="0"/>
              <a:buChar char="•"/>
            </a:pPr>
            <a:r>
              <a:rPr lang="en-US" altLang="en-US" dirty="0"/>
              <a:t>In </a:t>
            </a:r>
            <a:r>
              <a:rPr lang="en-US" altLang="en-US" b="1" dirty="0"/>
              <a:t>row format exclusively:</a:t>
            </a:r>
            <a:r>
              <a:rPr lang="en-US" altLang="en-US" dirty="0"/>
              <a:t> The segments that are being frequently accessed by OLTP-style queries, which operate on few rows returning many columns, are good candidates for the buffer cache. These segments should not necessarily be defined as </a:t>
            </a:r>
            <a:r>
              <a:rPr lang="en-US" altLang="en-US" dirty="0">
                <a:cs typeface="Arial" panose="020B0604020202020204" pitchFamily="34" charset="0"/>
              </a:rPr>
              <a:t>in-memory</a:t>
            </a:r>
            <a:r>
              <a:rPr lang="en-US" altLang="en-US" dirty="0"/>
              <a:t> segments</a:t>
            </a:r>
            <a:r>
              <a:rPr lang="en-US" altLang="en-US" dirty="0">
                <a:cs typeface="Arial" panose="020B0604020202020204" pitchFamily="34" charset="0"/>
              </a:rPr>
              <a:t> </a:t>
            </a:r>
            <a:r>
              <a:rPr lang="en-US" altLang="en-US" dirty="0"/>
              <a:t>and should be sent to the buffer cache only.</a:t>
            </a:r>
          </a:p>
          <a:p>
            <a:pPr lvl="2">
              <a:buFont typeface="Arial" panose="020B0604020202020204" pitchFamily="34" charset="0"/>
              <a:buChar char="•"/>
            </a:pPr>
            <a:r>
              <a:rPr lang="en-US" altLang="en-US" dirty="0"/>
              <a:t>In </a:t>
            </a:r>
            <a:r>
              <a:rPr lang="en-US" altLang="en-US" b="1" dirty="0"/>
              <a:t>dual format simultaneously:</a:t>
            </a:r>
            <a:r>
              <a:rPr lang="en-US" altLang="en-US" dirty="0"/>
              <a:t> The segments that are being frequently accessed by analytical-style queries, which operate on many rows returning a few columns, are good candidates for IM column store. If a segment is defined as an </a:t>
            </a:r>
            <a:r>
              <a:rPr lang="en-US" altLang="en-US" dirty="0">
                <a:cs typeface="Arial" panose="020B0604020202020204" pitchFamily="34" charset="0"/>
              </a:rPr>
              <a:t>in-memory </a:t>
            </a:r>
            <a:r>
              <a:rPr lang="en-US" altLang="en-US" dirty="0"/>
              <a:t>segment but has some columns that are defined as </a:t>
            </a:r>
            <a:r>
              <a:rPr lang="en-US" altLang="en-US" dirty="0">
                <a:cs typeface="Arial" panose="020B0604020202020204" pitchFamily="34" charset="0"/>
              </a:rPr>
              <a:t>non-in-memory columns, </a:t>
            </a:r>
            <a:r>
              <a:rPr lang="en-US" altLang="en-US" dirty="0"/>
              <a:t>the queries that select any </a:t>
            </a:r>
            <a:r>
              <a:rPr lang="en-US" altLang="en-US" dirty="0">
                <a:cs typeface="Arial" panose="020B0604020202020204" pitchFamily="34" charset="0"/>
              </a:rPr>
              <a:t>non-in-memory </a:t>
            </a:r>
            <a:r>
              <a:rPr lang="en-US" altLang="en-US" dirty="0"/>
              <a:t>columns are sent to the buffer cache and those selecting </a:t>
            </a:r>
            <a:r>
              <a:rPr lang="en-US" altLang="en-US" dirty="0">
                <a:cs typeface="Arial" panose="020B0604020202020204" pitchFamily="34" charset="0"/>
              </a:rPr>
              <a:t>in-memory</a:t>
            </a:r>
            <a:r>
              <a:rPr lang="en-US" altLang="en-US" dirty="0">
                <a:latin typeface="Courier New" panose="02070309020205020404" pitchFamily="49" charset="0"/>
                <a:cs typeface="Courier New" panose="02070309020205020404" pitchFamily="49" charset="0"/>
              </a:rPr>
              <a:t> </a:t>
            </a:r>
            <a:r>
              <a:rPr lang="en-US" altLang="en-US" dirty="0"/>
              <a:t>columns only are sent to the IM column store. Any fetch-by-rowid is performed on the segment through the buffer cache. </a:t>
            </a:r>
          </a:p>
          <a:p>
            <a:pPr lvl="1"/>
            <a:r>
              <a:rPr lang="en-US" altLang="en-US" dirty="0"/>
              <a:t>Any DML performed on these objects is executed via the buffer cache.</a:t>
            </a:r>
          </a:p>
        </p:txBody>
      </p:sp>
    </p:spTree>
    <p:extLst>
      <p:ext uri="{BB962C8B-B14F-4D97-AF65-F5344CB8AC3E}">
        <p14:creationId xmlns:p14="http://schemas.microsoft.com/office/powerpoint/2010/main" val="476419118"/>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You can create an on-demand backup of a Database as a Service database deployment from the Oracle Database Cloud Service Instance Administration page.</a:t>
            </a:r>
          </a:p>
          <a:p>
            <a:pPr lvl="1"/>
            <a:r>
              <a:rPr lang="en-US" altLang="en-US" dirty="0">
                <a:latin typeface="Arial" charset="0"/>
              </a:rPr>
              <a:t>You can also create on-demand backups by using command-line utilities. Use the </a:t>
            </a:r>
            <a:r>
              <a:rPr lang="en-US" altLang="en-US" dirty="0">
                <a:latin typeface="Courier New" panose="02070309020205020404" pitchFamily="49" charset="0"/>
                <a:cs typeface="Courier New" panose="02070309020205020404" pitchFamily="49" charset="0"/>
              </a:rPr>
              <a:t>bkup_api</a:t>
            </a:r>
            <a:r>
              <a:rPr lang="en-US" altLang="en-US" dirty="0">
                <a:latin typeface="Arial" charset="0"/>
              </a:rPr>
              <a:t> utility to create an on-demand backup on database deployments hosting single-instance databases. Use the </a:t>
            </a:r>
            <a:r>
              <a:rPr lang="en-US" altLang="en-US" dirty="0">
                <a:latin typeface="Courier New" panose="02070309020205020404" pitchFamily="49" charset="0"/>
                <a:cs typeface="Courier New" panose="02070309020205020404" pitchFamily="49" charset="0"/>
              </a:rPr>
              <a:t>raccli</a:t>
            </a:r>
            <a:r>
              <a:rPr lang="en-US" altLang="en-US" dirty="0">
                <a:latin typeface="Arial" charset="0"/>
              </a:rPr>
              <a:t> utility to create an on-demand backup on database deployments hosting Oracle RAC databases.</a:t>
            </a:r>
          </a:p>
          <a:p>
            <a:pPr lvl="1"/>
            <a:r>
              <a:rPr lang="en-US" altLang="en-US" dirty="0">
                <a:latin typeface="Arial" charset="0"/>
              </a:rPr>
              <a:t>See “Creating an On-Demand Backup” in </a:t>
            </a:r>
            <a:r>
              <a:rPr lang="en-US" altLang="en-US" i="1" dirty="0">
                <a:latin typeface="Arial" charset="0"/>
              </a:rPr>
              <a:t>Administering Oracle Database Cloud Service</a:t>
            </a:r>
            <a:r>
              <a:rPr lang="en-US" altLang="en-US" dirty="0">
                <a:latin typeface="Arial" charset="0"/>
              </a:rPr>
              <a:t> for details.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18 - </a:t>
            </a:r>
            <a:fld id="{BE01CAEF-7630-4982-B811-A2D694FE82FD}" type="slidenum">
              <a:rPr lang="en-US" smtClean="0"/>
              <a:t>410</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885370051"/>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Notes Placeholder 2"/>
          <p:cNvSpPr>
            <a:spLocks noGrp="1"/>
          </p:cNvSpPr>
          <p:nvPr>
            <p:ph type="body" idx="1"/>
          </p:nvPr>
        </p:nvSpPr>
        <p:spPr/>
        <p:txBody>
          <a:bodyPr>
            <a:normAutofit/>
          </a:bodyPr>
          <a:lstStyle/>
          <a:p>
            <a:pPr lvl="1"/>
            <a:r>
              <a:rPr lang="en-US" altLang="en-US" dirty="0"/>
              <a:t>You can customize many of the characteristics of the backup configuration.</a:t>
            </a:r>
          </a:p>
          <a:p>
            <a:pPr lvl="1"/>
            <a:r>
              <a:rPr lang="en-US" altLang="en-US" dirty="0"/>
              <a:t>To change how the Oracle database is backed up, you use the RMAN utility. You should not use the RMAN utility to change the retention period. Instead, use the </a:t>
            </a:r>
            <a:r>
              <a:rPr lang="en-US" altLang="en-US" dirty="0">
                <a:latin typeface="Courier New" panose="02070309020205020404" pitchFamily="49" charset="0"/>
                <a:cs typeface="Courier New" panose="02070309020205020404" pitchFamily="49" charset="0"/>
              </a:rPr>
              <a:t>bkup_api</a:t>
            </a:r>
            <a:r>
              <a:rPr lang="en-US" altLang="en-US" dirty="0"/>
              <a:t> utility.</a:t>
            </a:r>
          </a:p>
          <a:p>
            <a:pPr lvl="1"/>
            <a:r>
              <a:rPr lang="en-US" altLang="en-US" dirty="0"/>
              <a:t>The backup feature provided by Database as a Service backs up files and directories specified in configuration files.</a:t>
            </a:r>
          </a:p>
          <a:p>
            <a:pPr lvl="1"/>
            <a:r>
              <a:rPr lang="en-US" altLang="en-US" dirty="0"/>
              <a:t>You can edit the configuration files to change which files and directories are backed up:</a:t>
            </a:r>
          </a:p>
          <a:p>
            <a:pPr lvl="2"/>
            <a:r>
              <a:rPr lang="en-US" altLang="en-US" dirty="0">
                <a:latin typeface="Courier New" panose="02070309020205020404" pitchFamily="49" charset="0"/>
                <a:cs typeface="Courier New" panose="02070309020205020404" pitchFamily="49" charset="0"/>
              </a:rPr>
              <a:t>/home/oracle/bkup/oscfg.spec</a:t>
            </a:r>
            <a:r>
              <a:rPr lang="en-US" altLang="en-US" dirty="0"/>
              <a:t>: Lists system files and directories to be backed up</a:t>
            </a:r>
          </a:p>
          <a:p>
            <a:pPr lvl="2"/>
            <a:r>
              <a:rPr lang="en-US" altLang="en-US" dirty="0">
                <a:latin typeface="Courier New" panose="02070309020205020404" pitchFamily="49" charset="0"/>
                <a:cs typeface="Courier New" panose="02070309020205020404" pitchFamily="49" charset="0"/>
              </a:rPr>
              <a:t>/home/oracle/bkup/dbcfg.spec</a:t>
            </a:r>
            <a:r>
              <a:rPr lang="en-US" altLang="en-US" dirty="0"/>
              <a:t>: Lists Oracle Database files to be backed up, including the file that contains the keystore (wallet), initialization parameter file, and network configuration files</a:t>
            </a:r>
          </a:p>
          <a:p>
            <a:pPr lvl="1"/>
            <a:r>
              <a:rPr lang="en-US" altLang="en-US" dirty="0"/>
              <a:t>You can use the </a:t>
            </a:r>
            <a:r>
              <a:rPr lang="en-US" altLang="en-US" dirty="0">
                <a:latin typeface="Courier New" panose="02070309020205020404" pitchFamily="49" charset="0"/>
                <a:cs typeface="Courier New" panose="02070309020205020404" pitchFamily="49" charset="0"/>
              </a:rPr>
              <a:t>bkup_api</a:t>
            </a:r>
            <a:r>
              <a:rPr lang="en-US" altLang="en-US" dirty="0"/>
              <a:t> utility to specify:</a:t>
            </a:r>
          </a:p>
          <a:p>
            <a:pPr lvl="2"/>
            <a:r>
              <a:rPr lang="en-US" altLang="en-US" dirty="0"/>
              <a:t>The number of days backups should be retained</a:t>
            </a:r>
          </a:p>
          <a:p>
            <a:pPr lvl="2"/>
            <a:r>
              <a:rPr lang="en-US" altLang="en-US" dirty="0"/>
              <a:t>The number of days in the backup cycle</a:t>
            </a:r>
          </a:p>
          <a:p>
            <a:pPr lvl="1"/>
            <a:r>
              <a:rPr lang="en-US" altLang="en-US" dirty="0"/>
              <a:t>The backup feature provided by Database as a Service uses the Linux </a:t>
            </a:r>
            <a:r>
              <a:rPr lang="en-US" altLang="en-US" dirty="0">
                <a:latin typeface="Courier New" panose="02070309020205020404" pitchFamily="49" charset="0"/>
                <a:cs typeface="Courier New" panose="02070309020205020404" pitchFamily="49" charset="0"/>
              </a:rPr>
              <a:t>cron</a:t>
            </a:r>
            <a:r>
              <a:rPr lang="en-US" altLang="en-US" dirty="0"/>
              <a:t> job scheduler to perform automatic backups. There is an entry in the </a:t>
            </a:r>
            <a:r>
              <a:rPr lang="en-US" altLang="en-US" dirty="0">
                <a:latin typeface="Courier New" panose="02070309020205020404" pitchFamily="49" charset="0"/>
                <a:cs typeface="Courier New" panose="02070309020205020404" pitchFamily="49" charset="0"/>
              </a:rPr>
              <a:t>/etc/crontab</a:t>
            </a:r>
            <a:r>
              <a:rPr lang="en-US" altLang="en-US" dirty="0"/>
              <a:t> file specifying when the </a:t>
            </a:r>
            <a:r>
              <a:rPr lang="en-US" altLang="en-US" dirty="0">
                <a:latin typeface="Courier New" panose="02070309020205020404" pitchFamily="49" charset="0"/>
                <a:cs typeface="Courier New" panose="02070309020205020404" pitchFamily="49" charset="0"/>
              </a:rPr>
              <a:t>bkup_api</a:t>
            </a:r>
            <a:r>
              <a:rPr lang="en-US" altLang="en-US" dirty="0"/>
              <a:t> utility should run. Edit this entry if you want to change the scheduled time.</a:t>
            </a:r>
          </a:p>
        </p:txBody>
      </p:sp>
      <p:sp>
        <p:nvSpPr>
          <p:cNvPr id="26628" name="Footer Placeholder 4"/>
          <p:cNvSpPr>
            <a:spLocks noGrp="1"/>
          </p:cNvSpPr>
          <p:nvPr>
            <p:ph type="ftr" sz="quarter" idx="4"/>
          </p:nvPr>
        </p:nvSpPr>
        <p:spPr/>
        <p:txBody>
          <a:bodyPr/>
          <a:lstStyle/>
          <a:p>
            <a:r>
              <a:rPr lang="en-US" altLang="en-US" dirty="0"/>
              <a:t>Oracle Database </a:t>
            </a:r>
            <a:r>
              <a:rPr lang="en-US" altLang="en-US" dirty="0" smtClean="0"/>
              <a:t>19c: </a:t>
            </a:r>
            <a:r>
              <a:rPr lang="en-US" altLang="en-US" dirty="0"/>
              <a:t>Administration Workshop   18 - </a:t>
            </a:r>
            <a:fld id="{78F0014D-2B8C-4E84-9676-138B036019B3}" type="slidenum">
              <a:rPr lang="en-US" altLang="en-US" smtClean="0"/>
              <a:t>411</a:t>
            </a:fld>
            <a:endParaRPr lang="en-US" alt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2315475634"/>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18 - </a:t>
            </a:r>
            <a:fld id="{BF6C8014-F199-4561-91E5-A8AFF9F26BDF}" type="slidenum">
              <a:rPr lang="en-US" smtClean="0"/>
              <a:t>412</a:t>
            </a:fld>
            <a:endParaRPr lang="en-US" dirty="0"/>
          </a:p>
        </p:txBody>
      </p:sp>
      <p:sp>
        <p:nvSpPr>
          <p:cNvPr id="54276" name="Slide Image Placeholder 11"/>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856537381"/>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a:noFill/>
          <a:ln/>
        </p:spPr>
        <p:txBody>
          <a:bodyPr/>
          <a:lstStyle/>
          <a:p>
            <a:pPr lvl="1"/>
            <a:endParaRPr 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18 - </a:t>
            </a:r>
            <a:fld id="{F64A66CF-2BE2-4DFD-8659-2370D19A9D46}" type="slidenum">
              <a:rPr lang="en-US" smtClean="0"/>
              <a:t>413</a:t>
            </a:fld>
            <a:endParaRPr lang="en-US" dirty="0"/>
          </a:p>
        </p:txBody>
      </p:sp>
      <p:sp>
        <p:nvSpPr>
          <p:cNvPr id="55300"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478292225"/>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539133547"/>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19 - </a:t>
            </a:r>
            <a:fld id="{9AF63081-657A-4371-9A3B-34AFCE291F11}" type="slidenum">
              <a:rPr lang="en-US" smtClean="0"/>
              <a:t>415</a:t>
            </a:fld>
            <a:endParaRPr lang="en-US" dirty="0"/>
          </a:p>
        </p:txBody>
      </p:sp>
      <p:sp>
        <p:nvSpPr>
          <p:cNvPr id="40964"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800751137"/>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5"/>
          <p:cNvSpPr>
            <a:spLocks noGrp="1" noRot="1" noChangeAspect="1" noTextEdit="1"/>
          </p:cNvSpPr>
          <p:nvPr>
            <p:ph type="sldImg"/>
          </p:nvPr>
        </p:nvSpPr>
        <p:spPr>
          <a:ln/>
        </p:spPr>
      </p:sp>
      <p:sp>
        <p:nvSpPr>
          <p:cNvPr id="2355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As a database moves from the shutdown stage to being fully open, it performs internal consistency checks during the following stages:</a:t>
            </a:r>
          </a:p>
          <a:p>
            <a:pPr lvl="2">
              <a:buFont typeface="Courier New" panose="02070309020205020404" pitchFamily="49" charset="0"/>
              <a:buChar char="•"/>
            </a:pPr>
            <a:r>
              <a:rPr lang="en-US" altLang="en-US" b="1" dirty="0">
                <a:cs typeface="Arial" panose="020B0604020202020204" pitchFamily="34" charset="0"/>
              </a:rPr>
              <a:t>NOMOUNT</a:t>
            </a:r>
            <a:r>
              <a:rPr lang="en-US" altLang="en-US" b="1" dirty="0"/>
              <a:t>:</a:t>
            </a:r>
            <a:r>
              <a:rPr lang="en-US" altLang="en-US" dirty="0"/>
              <a:t> For an instance to reach the </a:t>
            </a:r>
            <a:r>
              <a:rPr lang="en-US" altLang="en-US" dirty="0">
                <a:cs typeface="Arial" panose="020B0604020202020204" pitchFamily="34" charset="0"/>
              </a:rPr>
              <a:t>NOMOUNT</a:t>
            </a:r>
            <a:r>
              <a:rPr lang="en-US" altLang="en-US" dirty="0"/>
              <a:t> (also known as </a:t>
            </a:r>
            <a:r>
              <a:rPr lang="en-US" altLang="en-US" dirty="0">
                <a:cs typeface="Arial" panose="020B0604020202020204" pitchFamily="34" charset="0"/>
              </a:rPr>
              <a:t>STARTED</a:t>
            </a:r>
            <a:r>
              <a:rPr lang="en-US" altLang="en-US" dirty="0"/>
              <a:t>) status, the instance must read the initialization parameter file. </a:t>
            </a:r>
            <a:r>
              <a:rPr lang="en-US" altLang="en-US" dirty="0">
                <a:ea typeface="SimSun" panose="02010600030101010101" pitchFamily="2" charset="-122"/>
              </a:rPr>
              <a:t>No database files are checked while the instance enters the </a:t>
            </a:r>
            <a:r>
              <a:rPr lang="en-US" altLang="en-US" dirty="0">
                <a:ea typeface="SimSun" panose="02010600030101010101" pitchFamily="2" charset="-122"/>
                <a:cs typeface="Arial" panose="020B0604020202020204" pitchFamily="34" charset="0"/>
              </a:rPr>
              <a:t>NOMOUNT</a:t>
            </a:r>
            <a:r>
              <a:rPr lang="en-US" altLang="en-US" dirty="0">
                <a:ea typeface="SimSun" panose="02010600030101010101" pitchFamily="2" charset="-122"/>
              </a:rPr>
              <a:t> state</a:t>
            </a:r>
            <a:r>
              <a:rPr lang="en-US" altLang="en-US" dirty="0"/>
              <a:t>.</a:t>
            </a:r>
          </a:p>
          <a:p>
            <a:pPr lvl="2">
              <a:buFont typeface="Courier New" panose="02070309020205020404" pitchFamily="49" charset="0"/>
              <a:buChar char="•"/>
            </a:pPr>
            <a:r>
              <a:rPr lang="en-US" altLang="en-US" b="1" dirty="0">
                <a:cs typeface="Arial" panose="020B0604020202020204" pitchFamily="34" charset="0"/>
              </a:rPr>
              <a:t>MOUNT</a:t>
            </a:r>
            <a:r>
              <a:rPr lang="en-US" altLang="en-US" b="1" dirty="0"/>
              <a:t>:</a:t>
            </a:r>
            <a:r>
              <a:rPr lang="en-US" altLang="en-US" dirty="0"/>
              <a:t> As the instance moves to the </a:t>
            </a:r>
            <a:r>
              <a:rPr lang="en-US" altLang="en-US" dirty="0">
                <a:cs typeface="Arial" panose="020B0604020202020204" pitchFamily="34" charset="0"/>
              </a:rPr>
              <a:t>MOUNT</a:t>
            </a:r>
            <a:r>
              <a:rPr lang="en-US" altLang="en-US" dirty="0"/>
              <a:t> status, it checks whether all control files listed in the initialization parameter file are present and synchronized. If even one control file is missing or corrupt, the instance returns an error (noting the missing control file) to the administrator and remains in the </a:t>
            </a:r>
            <a:r>
              <a:rPr lang="en-US" altLang="en-US" dirty="0">
                <a:cs typeface="Arial" panose="020B0604020202020204" pitchFamily="34" charset="0"/>
              </a:rPr>
              <a:t>NOMOUNT</a:t>
            </a:r>
            <a:r>
              <a:rPr lang="en-US" altLang="en-US" dirty="0"/>
              <a:t> state.</a:t>
            </a:r>
          </a:p>
          <a:p>
            <a:pPr lvl="2">
              <a:buFont typeface="Courier New" panose="02070309020205020404" pitchFamily="49" charset="0"/>
              <a:buChar char="•"/>
            </a:pPr>
            <a:r>
              <a:rPr lang="en-US" altLang="en-US" b="1" dirty="0">
                <a:cs typeface="Arial" panose="020B0604020202020204" pitchFamily="34" charset="0"/>
              </a:rPr>
              <a:t>OPEN</a:t>
            </a:r>
            <a:r>
              <a:rPr lang="en-US" altLang="en-US" b="1" dirty="0"/>
              <a:t>:</a:t>
            </a:r>
            <a:r>
              <a:rPr lang="en-US" altLang="en-US" dirty="0"/>
              <a:t> When the instance moves from the </a:t>
            </a:r>
            <a:r>
              <a:rPr lang="en-US" altLang="en-US" dirty="0">
                <a:cs typeface="Arial" panose="020B0604020202020204" pitchFamily="34" charset="0"/>
              </a:rPr>
              <a:t>MOUNT</a:t>
            </a:r>
            <a:r>
              <a:rPr lang="en-US" altLang="en-US" dirty="0"/>
              <a:t> state to the </a:t>
            </a:r>
            <a:r>
              <a:rPr lang="en-US" altLang="en-US" dirty="0">
                <a:cs typeface="Arial" panose="020B0604020202020204" pitchFamily="34" charset="0"/>
              </a:rPr>
              <a:t>OPEN</a:t>
            </a:r>
            <a:r>
              <a:rPr lang="en-US" altLang="en-US" dirty="0"/>
              <a:t> state, it does the following:</a:t>
            </a:r>
          </a:p>
          <a:p>
            <a:pPr lvl="3"/>
            <a:r>
              <a:rPr lang="en-US" altLang="en-US" dirty="0"/>
              <a:t>Checks whether all redo log groups known to the control file have at least one member present. Any missing members are noted in the alert log.</a:t>
            </a:r>
          </a:p>
          <a:p>
            <a:pPr lvl="3"/>
            <a:r>
              <a:rPr lang="en-US" altLang="en-US" dirty="0"/>
              <a:t>Verifies that all data files known to the control file are present unless they have been taken offline. Offline files are not checked until the administrator tries to bring them online. The administrator may take a data file offline and open the instance if the data file does not belong to the </a:t>
            </a:r>
            <a:r>
              <a:rPr lang="en-US" altLang="en-US" dirty="0">
                <a:latin typeface="Courier New" panose="02070309020205020404" pitchFamily="49" charset="0"/>
                <a:cs typeface="Courier New" panose="02070309020205020404" pitchFamily="49" charset="0"/>
              </a:rPr>
              <a:t>SYSTEM</a:t>
            </a:r>
            <a:r>
              <a:rPr lang="en-US" altLang="en-US" dirty="0"/>
              <a:t> or </a:t>
            </a:r>
            <a:r>
              <a:rPr lang="en-US" altLang="en-US" dirty="0">
                <a:latin typeface="Courier New" panose="02070309020205020404" pitchFamily="49" charset="0"/>
                <a:cs typeface="Courier New" panose="02070309020205020404" pitchFamily="49" charset="0"/>
              </a:rPr>
              <a:t>UNDO</a:t>
            </a:r>
            <a:r>
              <a:rPr lang="en-US" altLang="en-US" dirty="0"/>
              <a:t> tablespaces. If any files are missing, an error noting the first missing file is returned to the administrator and the instance remains in the MOUNT state. When the instance finds files that are missing, only the first file causing a problem appears in the error message. To find all files that need recovery, the administrator can check the </a:t>
            </a:r>
            <a:r>
              <a:rPr lang="en-US" altLang="en-US" dirty="0">
                <a:latin typeface="Courier New" panose="02070309020205020404" pitchFamily="49" charset="0"/>
                <a:cs typeface="Courier New" panose="02070309020205020404" pitchFamily="49" charset="0"/>
              </a:rPr>
              <a:t>V$RECOVER_FILE</a:t>
            </a:r>
            <a:r>
              <a:rPr lang="en-US" altLang="en-US" dirty="0"/>
              <a:t> dynamic performance view to get a complete list of the files that need attention:</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19 - </a:t>
            </a:r>
            <a:fld id="{BFBA81D6-742C-45D7-828D-014428BD2211}" type="slidenum">
              <a:rPr lang="en-US" altLang="en-US" smtClean="0"/>
              <a:t>416</a:t>
            </a:fld>
            <a:endParaRPr lang="en-US" altLang="en-US" dirty="0"/>
          </a:p>
        </p:txBody>
      </p:sp>
    </p:spTree>
    <p:extLst>
      <p:ext uri="{BB962C8B-B14F-4D97-AF65-F5344CB8AC3E}">
        <p14:creationId xmlns:p14="http://schemas.microsoft.com/office/powerpoint/2010/main" val="2632096074"/>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19 - </a:t>
            </a:r>
            <a:fld id="{4E31464B-9B3C-41FE-99D4-EDBCE0B0E2ED}" type="slidenum">
              <a:rPr lang="en-US" altLang="en-US" smtClean="0"/>
              <a:t>417</a:t>
            </a:fld>
            <a:endParaRPr lang="en-US" altLang="en-US" dirty="0"/>
          </a:p>
        </p:txBody>
      </p:sp>
      <p:sp>
        <p:nvSpPr>
          <p:cNvPr id="5" name="Notes Placeholder 4"/>
          <p:cNvSpPr>
            <a:spLocks noGrp="1"/>
          </p:cNvSpPr>
          <p:nvPr>
            <p:ph type="body" idx="1"/>
          </p:nvPr>
        </p:nvSpPr>
        <p:spPr>
          <a:xfrm>
            <a:off x="292608" y="450056"/>
            <a:ext cx="6400800" cy="8191024"/>
          </a:xfrm>
        </p:spPr>
        <p:txBody>
          <a:bodyPr/>
          <a:lstStyle/>
          <a:p>
            <a:pPr lvl="4"/>
            <a:r>
              <a:rPr lang="en-US" altLang="en-US" dirty="0"/>
              <a:t>SQL&gt; startup</a:t>
            </a:r>
          </a:p>
          <a:p>
            <a:pPr lvl="4"/>
            <a:r>
              <a:rPr lang="en-US" altLang="en-US" dirty="0"/>
              <a:t>ORACLE instance started.</a:t>
            </a:r>
          </a:p>
          <a:p>
            <a:pPr lvl="4"/>
            <a:r>
              <a:rPr lang="en-US" altLang="en-US" dirty="0"/>
              <a:t>Total System Global Area  171966464 bytes</a:t>
            </a:r>
          </a:p>
          <a:p>
            <a:pPr lvl="4"/>
            <a:r>
              <a:rPr lang="en-US" altLang="en-US" dirty="0"/>
              <a:t>Fixed Size                   775608 bytes</a:t>
            </a:r>
          </a:p>
          <a:p>
            <a:pPr lvl="4"/>
            <a:r>
              <a:rPr lang="en-US" altLang="en-US" dirty="0"/>
              <a:t>Variable Size             145762888 bytes</a:t>
            </a:r>
          </a:p>
          <a:p>
            <a:pPr lvl="4"/>
            <a:r>
              <a:rPr lang="en-US" altLang="en-US" dirty="0"/>
              <a:t>Database Buffers           25165824 bytes</a:t>
            </a:r>
          </a:p>
          <a:p>
            <a:pPr lvl="4"/>
            <a:r>
              <a:rPr lang="en-US" altLang="en-US" dirty="0"/>
              <a:t>Redo Buffers                 262144 bytes</a:t>
            </a:r>
          </a:p>
          <a:p>
            <a:pPr lvl="4"/>
            <a:r>
              <a:rPr lang="en-US" altLang="en-US" dirty="0"/>
              <a:t>Database mounted.</a:t>
            </a:r>
          </a:p>
          <a:p>
            <a:pPr lvl="4"/>
            <a:r>
              <a:rPr lang="en-US" altLang="en-US" dirty="0"/>
              <a:t>ORA-01157: cannot identify/lock data file 4 - see DBWR trace file</a:t>
            </a:r>
          </a:p>
          <a:p>
            <a:pPr lvl="4"/>
            <a:r>
              <a:rPr lang="en-US" altLang="en-US" dirty="0"/>
              <a:t>ORA-01110: data file 4: '/oracle/oradata/orcl/users01.dbf'</a:t>
            </a:r>
          </a:p>
          <a:p>
            <a:pPr lvl="4"/>
            <a:r>
              <a:rPr lang="en-US" altLang="en-US" dirty="0"/>
              <a:t>SQL&gt; SELECT name, error</a:t>
            </a:r>
          </a:p>
          <a:p>
            <a:pPr lvl="4"/>
            <a:r>
              <a:rPr lang="en-US" altLang="en-US" dirty="0"/>
              <a:t>  2  FROM v$datafile</a:t>
            </a:r>
          </a:p>
          <a:p>
            <a:pPr lvl="4"/>
            <a:r>
              <a:rPr lang="en-US" altLang="en-US" dirty="0"/>
              <a:t>  3  JOIN v$recover_file</a:t>
            </a:r>
          </a:p>
          <a:p>
            <a:pPr lvl="4"/>
            <a:r>
              <a:rPr lang="en-US" altLang="en-US" dirty="0"/>
              <a:t>  4  USING (file#);</a:t>
            </a:r>
          </a:p>
          <a:p>
            <a:pPr lvl="4"/>
            <a:r>
              <a:rPr lang="en-US" altLang="en-US" dirty="0"/>
              <a:t>NAME                                ERROR</a:t>
            </a:r>
          </a:p>
          <a:p>
            <a:pPr lvl="4"/>
            <a:r>
              <a:rPr lang="en-US" altLang="en-US" dirty="0"/>
              <a:t>----------------------------------- ------------------</a:t>
            </a:r>
          </a:p>
          <a:p>
            <a:pPr lvl="4"/>
            <a:r>
              <a:rPr lang="en-US" altLang="en-US" dirty="0"/>
              <a:t>/oracle/oradata/orcl/users01.dbf    FILE NOT FOUND</a:t>
            </a:r>
          </a:p>
          <a:p>
            <a:pPr lvl="4"/>
            <a:r>
              <a:rPr lang="en-US" altLang="en-US" dirty="0"/>
              <a:t>/oracle/oradata/orcl/example01.dbf  FILE NOT FOUND</a:t>
            </a:r>
          </a:p>
          <a:p>
            <a:pPr lvl="3"/>
            <a:r>
              <a:rPr lang="en-US" altLang="en-US" dirty="0"/>
              <a:t>Verifies that all data files that are not offline or read-only are synchronized with the control file. If necessary, instance recovery is automatically performed. However, if a file is out of synchronization to the extent that it cannot be recovered by using the online redo log groups, then the administrator must perform media recovery. If any files require media recovery, an error message noting the first file requiring recovery is returned to the administrator and the instance remains in the </a:t>
            </a:r>
            <a:r>
              <a:rPr lang="en-US" altLang="en-US" dirty="0">
                <a:latin typeface="Courier New" panose="02070309020205020404" pitchFamily="49" charset="0"/>
              </a:rPr>
              <a:t>MOUNT</a:t>
            </a:r>
            <a:r>
              <a:rPr lang="en-US" altLang="en-US" dirty="0"/>
              <a:t> state:</a:t>
            </a:r>
          </a:p>
          <a:p>
            <a:pPr lvl="4"/>
            <a:r>
              <a:rPr lang="it-IT" altLang="en-US" dirty="0"/>
              <a:t>ORA-01113: file 4 needs media recovery</a:t>
            </a:r>
          </a:p>
          <a:p>
            <a:pPr lvl="4"/>
            <a:r>
              <a:rPr lang="it-IT" altLang="en-US" dirty="0"/>
              <a:t>ORA-01110: data file 4: '/oracle/oradata/orcl/users01.dbf'</a:t>
            </a:r>
          </a:p>
          <a:p>
            <a:pPr lvl="3">
              <a:buNone/>
            </a:pPr>
            <a:r>
              <a:rPr lang="en-US" altLang="en-US" dirty="0"/>
              <a:t>	Again, </a:t>
            </a:r>
            <a:r>
              <a:rPr lang="en-US" altLang="en-US" dirty="0">
                <a:latin typeface="Courier New" panose="02070309020205020404" pitchFamily="49" charset="0"/>
              </a:rPr>
              <a:t>V$RECOVER_FILE</a:t>
            </a:r>
            <a:r>
              <a:rPr lang="en-US" altLang="en-US" dirty="0"/>
              <a:t> gives a complete list of files that need attention. Files that are present and require media recovery are listed, but </a:t>
            </a:r>
            <a:r>
              <a:rPr lang="en-US" altLang="en-US" dirty="0">
                <a:ea typeface="SimSun" panose="02010600030101010101" pitchFamily="2" charset="-122"/>
              </a:rPr>
              <a:t>no error message is displayed</a:t>
            </a:r>
            <a:r>
              <a:rPr lang="en-US" altLang="en-US" dirty="0"/>
              <a:t>.</a:t>
            </a:r>
          </a:p>
        </p:txBody>
      </p:sp>
    </p:spTree>
    <p:extLst>
      <p:ext uri="{BB962C8B-B14F-4D97-AF65-F5344CB8AC3E}">
        <p14:creationId xmlns:p14="http://schemas.microsoft.com/office/powerpoint/2010/main" val="3069145258"/>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5"/>
          <p:cNvSpPr>
            <a:spLocks noGrp="1" noRot="1" noChangeAspect="1" noTextEdit="1"/>
          </p:cNvSpPr>
          <p:nvPr>
            <p:ph type="sldImg"/>
          </p:nvPr>
        </p:nvSpPr>
        <p:spPr>
          <a:ln/>
        </p:spPr>
      </p:sp>
      <p:sp>
        <p:nvSpPr>
          <p:cNvPr id="2560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After a database is open, instance failure can be caused by media failure (for example, by the loss of a control file, the loss of an entire redo log group, or the loss of a data file belonging to the </a:t>
            </a:r>
            <a:r>
              <a:rPr lang="en-US" altLang="en-US" dirty="0">
                <a:latin typeface="Courier New" panose="02070309020205020404" pitchFamily="49" charset="0"/>
              </a:rPr>
              <a:t>SYSTEM</a:t>
            </a:r>
            <a:r>
              <a:rPr lang="en-US" altLang="en-US" dirty="0"/>
              <a:t> or </a:t>
            </a:r>
            <a:r>
              <a:rPr lang="en-US" altLang="en-US" dirty="0">
                <a:latin typeface="Courier New" panose="02070309020205020404" pitchFamily="49" charset="0"/>
              </a:rPr>
              <a:t>UNDO</a:t>
            </a:r>
            <a:r>
              <a:rPr lang="en-US" altLang="en-US" dirty="0"/>
              <a:t> tablespaces). Even if an inactive redo log group is lost, the database would eventually fail due to log switches.</a:t>
            </a:r>
          </a:p>
          <a:p>
            <a:pPr lvl="1"/>
            <a:r>
              <a:rPr lang="en-US" altLang="en-US" dirty="0"/>
              <a:t>In many cases, the failed instance does not completely shut down but is unable to continue to perform work. Recovering from these types of media failure must be done with the database down. As a result, the administrator must use the </a:t>
            </a:r>
            <a:r>
              <a:rPr lang="en-US" altLang="en-US" dirty="0">
                <a:latin typeface="Courier New" panose="02070309020205020404" pitchFamily="49" charset="0"/>
              </a:rPr>
              <a:t>SHUTDOWN</a:t>
            </a:r>
            <a:r>
              <a:rPr lang="en-US" altLang="en-US" dirty="0"/>
              <a:t> </a:t>
            </a:r>
            <a:r>
              <a:rPr lang="en-US" altLang="en-US" dirty="0">
                <a:latin typeface="Courier New" panose="02070309020205020404" pitchFamily="49" charset="0"/>
              </a:rPr>
              <a:t>ABORT</a:t>
            </a:r>
            <a:r>
              <a:rPr lang="en-US" altLang="en-US" dirty="0"/>
              <a:t> command before beginning recovery efforts.</a:t>
            </a:r>
          </a:p>
          <a:p>
            <a:pPr lvl="1"/>
            <a:r>
              <a:rPr lang="en-US" altLang="en-US" dirty="0"/>
              <a:t>The loss of data files belonging to other tablespaces does not cause instance failure, and the database can be recovered while open, with work continuing in other tablespaces.</a:t>
            </a:r>
          </a:p>
          <a:p>
            <a:pPr lvl="1"/>
            <a:r>
              <a:rPr lang="en-US" altLang="en-US" dirty="0"/>
              <a:t>These errors can be detected by inspecting the alert log file or by using the Data Recovery Advisor.</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19 - </a:t>
            </a:r>
            <a:fld id="{F2910E09-A979-48F9-8C90-89517D96D6DC}" type="slidenum">
              <a:rPr lang="en-US" altLang="en-US" smtClean="0"/>
              <a:t>418</a:t>
            </a:fld>
            <a:endParaRPr lang="en-US" altLang="en-US" dirty="0"/>
          </a:p>
        </p:txBody>
      </p:sp>
    </p:spTree>
    <p:extLst>
      <p:ext uri="{BB962C8B-B14F-4D97-AF65-F5344CB8AC3E}">
        <p14:creationId xmlns:p14="http://schemas.microsoft.com/office/powerpoint/2010/main" val="2206473661"/>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5"/>
          <p:cNvSpPr>
            <a:spLocks noGrp="1" noRot="1" noChangeAspect="1" noTextEdit="1"/>
          </p:cNvSpPr>
          <p:nvPr>
            <p:ph type="sldImg"/>
          </p:nvPr>
        </p:nvSpPr>
        <p:spPr>
          <a:ln/>
        </p:spPr>
      </p:sp>
      <p:sp>
        <p:nvSpPr>
          <p:cNvPr id="26627"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Data Recovery Advisor automatically gathers data failure information when an error is encountered. In addition, it can proactively check for failures. In this mode, it can potentially detect and analyze data failures before a database process discovers the corruption and signals an error. (Note that repairs are always under human control.) </a:t>
            </a:r>
          </a:p>
          <a:p>
            <a:pPr lvl="1"/>
            <a:r>
              <a:rPr lang="en-US" altLang="en-US" dirty="0"/>
              <a:t>Data failures can be very serious. For example, if your current log files are missing, you cannot open your database. Some data failures (like block corruptions in data files) are not catastrophic because they do not take the database down or prevent you from opening the Oracle database. The Data Recovery Advisor handles both cases: the one when you cannot start the database (because required database files are missing, inconsistent, or corrupted) and the one when file corruptions are discovered during run time. </a:t>
            </a:r>
          </a:p>
          <a:p>
            <a:pPr lvl="1"/>
            <a:r>
              <a:rPr lang="en-US" altLang="en-US" dirty="0"/>
              <a:t>The preferred way to address serious data failures is as follows:</a:t>
            </a:r>
          </a:p>
          <a:p>
            <a:pPr lvl="2">
              <a:buFont typeface="Times New Roman" panose="02020603050405020304" pitchFamily="18" charset="0"/>
              <a:buNone/>
            </a:pPr>
            <a:r>
              <a:rPr lang="en-US" altLang="en-US" dirty="0"/>
              <a:t>1.	Fail over to a standby database if you are in a Data Guard configuration. This allows users to come back online as soon as possible.</a:t>
            </a:r>
          </a:p>
          <a:p>
            <a:pPr lvl="2">
              <a:buFont typeface="Times New Roman" panose="02020603050405020304" pitchFamily="18" charset="0"/>
              <a:buNone/>
            </a:pPr>
            <a:r>
              <a:rPr lang="en-US" altLang="en-US" dirty="0"/>
              <a:t>2.	Repair the primary cause of the data failure.</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19 - </a:t>
            </a:r>
            <a:fld id="{FFB39F9E-91B1-4FA0-A1F9-9252E1843DF7}" type="slidenum">
              <a:rPr lang="en-US" altLang="en-US" smtClean="0"/>
              <a:t>419</a:t>
            </a:fld>
            <a:endParaRPr lang="en-US" altLang="en-US" dirty="0"/>
          </a:p>
        </p:txBody>
      </p:sp>
    </p:spTree>
    <p:extLst>
      <p:ext uri="{BB962C8B-B14F-4D97-AF65-F5344CB8AC3E}">
        <p14:creationId xmlns:p14="http://schemas.microsoft.com/office/powerpoint/2010/main" val="14119984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2 - </a:t>
            </a:r>
            <a:fld id="{D5C58DCC-9500-4424-A0EC-CCCEEF9CE176}" type="slidenum">
              <a:rPr lang="en-US" altLang="en-US" smtClean="0"/>
              <a:t>42</a:t>
            </a:fld>
            <a:endParaRPr lang="en-US" alt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altLang="en-US" dirty="0"/>
              <a:t>The current algorithm for table scans loads a table into the buffer cache only when the table size is less than a small percent of the buffer cache size. For very large tables, the database uses a direct path read, which loads blocks directly into the PGA and bypasses the SGA, to avoid flooding the buffer cache. The DBA must explicitly declare small lookup tables, which are accessed frequently, as </a:t>
            </a:r>
            <a:r>
              <a:rPr lang="en-US" altLang="en-US" dirty="0">
                <a:latin typeface="Courier New" panose="02070309020205020404" pitchFamily="49" charset="0"/>
                <a:cs typeface="Courier New" panose="02070309020205020404" pitchFamily="49" charset="0"/>
              </a:rPr>
              <a:t>CACHE</a:t>
            </a:r>
            <a:r>
              <a:rPr lang="en-US" altLang="en-US" dirty="0">
                <a:cs typeface="Arial" panose="020B0604020202020204" pitchFamily="34" charset="0"/>
              </a:rPr>
              <a:t> </a:t>
            </a:r>
            <a:r>
              <a:rPr lang="en-US" altLang="en-US" dirty="0"/>
              <a:t>to load data into memory and avoid bypassing the SGA. This clause indicates that the blocks retrieved for these tables are placed at the most recently used end of the least recently used (LRU) list in the buffer cache when a full table scan is performed.</a:t>
            </a:r>
          </a:p>
          <a:p>
            <a:pPr lvl="1"/>
            <a:r>
              <a:rPr lang="en-US" altLang="en-US" dirty="0"/>
              <a:t>The Full Database In-memory Caching feature enables an entire database to be cached in memory when the database size (sum of all data files, </a:t>
            </a:r>
            <a:r>
              <a:rPr lang="en-US" altLang="en-US" dirty="0">
                <a:latin typeface="Courier New" panose="02070309020205020404" pitchFamily="49" charset="0"/>
                <a:cs typeface="Courier New" panose="02070309020205020404" pitchFamily="49" charset="0"/>
              </a:rPr>
              <a:t>SYSTEM</a:t>
            </a:r>
            <a:r>
              <a:rPr lang="en-US" altLang="en-US" dirty="0"/>
              <a:t> tablespace, LOB CACHE files minus </a:t>
            </a:r>
            <a:r>
              <a:rPr lang="en-US" altLang="en-US" dirty="0">
                <a:latin typeface="Courier New" panose="02070309020205020404" pitchFamily="49" charset="0"/>
                <a:cs typeface="Courier New" panose="02070309020205020404" pitchFamily="49" charset="0"/>
              </a:rPr>
              <a:t>SYSAUX</a:t>
            </a:r>
            <a:r>
              <a:rPr lang="en-US" altLang="en-US" dirty="0"/>
              <a:t>, </a:t>
            </a:r>
            <a:r>
              <a:rPr lang="en-US" altLang="en-US" dirty="0">
                <a:latin typeface="Courier New" panose="02070309020205020404" pitchFamily="49" charset="0"/>
                <a:cs typeface="Courier New" panose="02070309020205020404" pitchFamily="49" charset="0"/>
              </a:rPr>
              <a:t>TEMP</a:t>
            </a:r>
            <a:r>
              <a:rPr lang="en-US" altLang="en-US" dirty="0"/>
              <a:t>) is smaller than the buffer cache size. Caching and running a database from memory leads to huge performance benefits. Two modes can be used:</a:t>
            </a:r>
            <a:endParaRPr lang="en-US" altLang="en-US" b="1" dirty="0"/>
          </a:p>
          <a:p>
            <a:pPr lvl="2">
              <a:buFont typeface="Arial" panose="020B0604020202020204" pitchFamily="34" charset="0"/>
              <a:buChar char="•"/>
            </a:pPr>
            <a:r>
              <a:rPr lang="en-US" altLang="en-US" b="1" dirty="0"/>
              <a:t>Full Database Caching:</a:t>
            </a:r>
            <a:r>
              <a:rPr lang="en-US" altLang="en-US" dirty="0"/>
              <a:t> Implicit default and automatic mode in which an internal calculation determines if the database can be fully cached for an instance. </a:t>
            </a:r>
            <a:r>
              <a:rPr lang="en-US" altLang="en-US" dirty="0">
                <a:latin typeface="Courier New" panose="02070309020205020404" pitchFamily="49" charset="0"/>
                <a:cs typeface="Courier New" panose="02070309020205020404" pitchFamily="49" charset="0"/>
              </a:rPr>
              <a:t>NOCACHE</a:t>
            </a:r>
            <a:r>
              <a:rPr lang="en-US" altLang="en-US" dirty="0"/>
              <a:t> LOBs are not cached in Full Database Caching. But in Force Full Database Caching mode, even </a:t>
            </a:r>
            <a:r>
              <a:rPr lang="en-US" altLang="en-US" dirty="0">
                <a:latin typeface="Courier New" panose="02070309020205020404" pitchFamily="49" charset="0"/>
                <a:cs typeface="Courier New" panose="02070309020205020404" pitchFamily="49" charset="0"/>
              </a:rPr>
              <a:t>NOCACHE</a:t>
            </a:r>
            <a:r>
              <a:rPr lang="en-US" altLang="en-US" dirty="0"/>
              <a:t> LOBs are cached.</a:t>
            </a:r>
          </a:p>
          <a:p>
            <a:pPr lvl="2">
              <a:buFont typeface="Arial" panose="020B0604020202020204" pitchFamily="34" charset="0"/>
              <a:buChar char="•"/>
            </a:pPr>
            <a:r>
              <a:rPr lang="en-US" altLang="en-US" b="1" dirty="0">
                <a:cs typeface="Arial" panose="020B0604020202020204" pitchFamily="34" charset="0"/>
              </a:rPr>
              <a:t>Force Full Database Caching: </a:t>
            </a:r>
            <a:r>
              <a:rPr lang="en-US" altLang="en-US" dirty="0">
                <a:cs typeface="Arial" panose="020B0604020202020204" pitchFamily="34" charset="0"/>
              </a:rPr>
              <a:t>Neither Full Database Caching nor Force Full Database Caching forces or prefetches data into memory. Workload must access the data first for them to be cached. It considers the entire database as eligible to be completely cached in the buffer cache. This mode requires the DBA to execute the </a:t>
            </a:r>
            <a:r>
              <a:rPr lang="en-US" altLang="en-US" dirty="0">
                <a:latin typeface="Courier New" panose="02070309020205020404" pitchFamily="49" charset="0"/>
                <a:cs typeface="Courier New" panose="02070309020205020404" pitchFamily="49" charset="0"/>
              </a:rPr>
              <a:t>ALTER</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DATABASE</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FORCE</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FULL</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DATABASE</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CACHING</a:t>
            </a:r>
            <a:r>
              <a:rPr lang="en-US" altLang="en-US" dirty="0">
                <a:cs typeface="Arial" panose="020B0604020202020204" pitchFamily="34" charset="0"/>
              </a:rPr>
              <a:t> command. This mode takes precedence over Full Database Caching mode. To revert to traditional caching, use the </a:t>
            </a:r>
            <a:r>
              <a:rPr lang="en-US" altLang="en-US" dirty="0">
                <a:latin typeface="Courier New" panose="02070309020205020404" pitchFamily="49" charset="0"/>
                <a:cs typeface="Courier New" panose="02070309020205020404" pitchFamily="49" charset="0"/>
              </a:rPr>
              <a:t>ALTER</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DATABASE</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NO</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FORCE</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FULL</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DATABASE</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CACHING</a:t>
            </a:r>
            <a:r>
              <a:rPr lang="en-US" altLang="en-US" dirty="0">
                <a:cs typeface="Arial" panose="020B0604020202020204" pitchFamily="34" charset="0"/>
              </a:rPr>
              <a:t> command.</a:t>
            </a:r>
          </a:p>
          <a:p>
            <a:pPr lvl="1"/>
            <a:r>
              <a:rPr lang="en-US" altLang="en-US" dirty="0">
                <a:cs typeface="Arial" panose="020B0604020202020204" pitchFamily="34" charset="0"/>
              </a:rPr>
              <a:t>Refer to </a:t>
            </a:r>
            <a:r>
              <a:rPr lang="en-US" altLang="en-US" i="1" dirty="0">
                <a:cs typeface="Arial" panose="020B0604020202020204" pitchFamily="34" charset="0"/>
              </a:rPr>
              <a:t>Oracle Database Administrators Guide</a:t>
            </a:r>
            <a:r>
              <a:rPr lang="en-US" altLang="en-US" dirty="0">
                <a:cs typeface="Arial" panose="020B0604020202020204" pitchFamily="34" charset="0"/>
              </a:rPr>
              <a:t> and </a:t>
            </a:r>
            <a:r>
              <a:rPr lang="en-US" altLang="en-US" i="1" dirty="0">
                <a:cs typeface="Arial" panose="020B0604020202020204" pitchFamily="34" charset="0"/>
              </a:rPr>
              <a:t>Oracle Database Performance Tuning Guide</a:t>
            </a:r>
            <a:r>
              <a:rPr lang="en-US" altLang="en-US" dirty="0">
                <a:cs typeface="Arial" panose="020B0604020202020204" pitchFamily="34" charset="0"/>
              </a:rPr>
              <a:t> for detailed information about this feature.</a:t>
            </a:r>
          </a:p>
        </p:txBody>
      </p:sp>
    </p:spTree>
    <p:extLst>
      <p:ext uri="{BB962C8B-B14F-4D97-AF65-F5344CB8AC3E}">
        <p14:creationId xmlns:p14="http://schemas.microsoft.com/office/powerpoint/2010/main" val="2366126347"/>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19 - </a:t>
            </a:r>
            <a:fld id="{C34E6D36-D6D3-4C7B-89F4-D4316CB6AEF5}" type="slidenum">
              <a:rPr lang="en-US" altLang="en-US" smtClean="0"/>
              <a:t>420</a:t>
            </a:fld>
            <a:endParaRPr lang="en-US" altLang="en-US" dirty="0"/>
          </a:p>
        </p:txBody>
      </p:sp>
      <p:sp>
        <p:nvSpPr>
          <p:cNvPr id="5" name="Notes Placeholder 4"/>
          <p:cNvSpPr>
            <a:spLocks noGrp="1"/>
          </p:cNvSpPr>
          <p:nvPr>
            <p:ph type="body" idx="1"/>
          </p:nvPr>
        </p:nvSpPr>
        <p:spPr>
          <a:xfrm>
            <a:off x="292608" y="450056"/>
            <a:ext cx="6400800" cy="8191024"/>
          </a:xfrm>
        </p:spPr>
        <p:txBody>
          <a:bodyPr/>
          <a:lstStyle/>
          <a:p>
            <a:pPr lvl="1"/>
            <a:r>
              <a:rPr lang="en-US" altLang="en-US" b="1" dirty="0"/>
              <a:t>User Interfaces</a:t>
            </a:r>
          </a:p>
          <a:p>
            <a:pPr lvl="1"/>
            <a:r>
              <a:rPr lang="en-US" altLang="en-US" dirty="0"/>
              <a:t>The Data Recovery Advisor is available in Enterprise Manager Cloud Control. When failures exist, there are several ways to access the Data Recovery Advisor. </a:t>
            </a:r>
          </a:p>
          <a:p>
            <a:pPr lvl="1"/>
            <a:r>
              <a:rPr lang="en-US" altLang="en-US" dirty="0">
                <a:cs typeface="Times New Roman" panose="02020603050405020304" pitchFamily="18" charset="0"/>
              </a:rPr>
              <a:t>You can also use the Data Recovery Advisor by using the RMAN command line: </a:t>
            </a:r>
          </a:p>
          <a:p>
            <a:pPr lvl="2">
              <a:buNone/>
            </a:pPr>
            <a:r>
              <a:rPr lang="en-US" altLang="en-US" dirty="0">
                <a:latin typeface="Courier New" panose="02070309020205020404" pitchFamily="49" charset="0"/>
                <a:cs typeface="Times New Roman" panose="02020603050405020304" pitchFamily="18" charset="0"/>
              </a:rPr>
              <a:t>rman target / </a:t>
            </a:r>
          </a:p>
          <a:p>
            <a:pPr lvl="2">
              <a:buNone/>
            </a:pPr>
            <a:r>
              <a:rPr lang="en-US" altLang="en-US" dirty="0">
                <a:latin typeface="Courier New" panose="02070309020205020404" pitchFamily="49" charset="0"/>
              </a:rPr>
              <a:t>rman&gt; list failure all;</a:t>
            </a:r>
            <a:endParaRPr lang="en-US" altLang="en-US" dirty="0">
              <a:latin typeface="Courier New" panose="02070309020205020404" pitchFamily="49" charset="0"/>
              <a:cs typeface="Arial" panose="020B0604020202020204" pitchFamily="34" charset="0"/>
            </a:endParaRPr>
          </a:p>
          <a:p>
            <a:pPr lvl="1"/>
            <a:r>
              <a:rPr lang="en-US" altLang="en-US" b="1" dirty="0">
                <a:cs typeface="Arial" panose="020B0604020202020204" pitchFamily="34" charset="0"/>
              </a:rPr>
              <a:t>Supported Database Configurations</a:t>
            </a:r>
          </a:p>
          <a:p>
            <a:pPr lvl="1"/>
            <a:r>
              <a:rPr lang="en-US" altLang="en-US" dirty="0">
                <a:cs typeface="Arial" panose="020B0604020202020204" pitchFamily="34" charset="0"/>
              </a:rPr>
              <a:t>In the current release, the Data Recovery Advisor supports single-instance databases. Oracle Real Application Cluster databases are not supported.</a:t>
            </a:r>
          </a:p>
          <a:p>
            <a:pPr lvl="1"/>
            <a:r>
              <a:rPr lang="en-US" altLang="en-US" dirty="0">
                <a:cs typeface="Arial" panose="020B0604020202020204" pitchFamily="34" charset="0"/>
              </a:rPr>
              <a:t>The Data Recovery Advisor cannot use blocks or files transferred from a standby database to repair failures on a primary database. Furthermore, you cannot use the Data Recovery Advisor to diagnose and repair failures on a standby database. However, the Data Recovery Advisor does support failover to a standby database as a repair option (as mentioned previously).</a:t>
            </a:r>
          </a:p>
        </p:txBody>
      </p:sp>
    </p:spTree>
    <p:extLst>
      <p:ext uri="{BB962C8B-B14F-4D97-AF65-F5344CB8AC3E}">
        <p14:creationId xmlns:p14="http://schemas.microsoft.com/office/powerpoint/2010/main" val="2190256752"/>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5"/>
          <p:cNvSpPr>
            <a:spLocks noGrp="1" noRot="1" noChangeAspect="1" noTextEdit="1"/>
          </p:cNvSpPr>
          <p:nvPr>
            <p:ph type="sldImg"/>
          </p:nvPr>
        </p:nvSpPr>
        <p:spPr>
          <a:ln/>
        </p:spPr>
      </p:sp>
      <p:sp>
        <p:nvSpPr>
          <p:cNvPr id="2867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options for recovery from the loss of a control file depend on the storage configuration of the control files and on whether at least one control file remains or have all been lost. </a:t>
            </a:r>
          </a:p>
          <a:p>
            <a:pPr lvl="1">
              <a:lnSpc>
                <a:spcPct val="98000"/>
              </a:lnSpc>
            </a:pPr>
            <a:r>
              <a:rPr lang="en-US" altLang="en-US" dirty="0"/>
              <a:t>If your control files are stored as regular file system files and at least one control file copy remains, then, while the database is down, you can just copy one of the remaining control files to the missing file’s location. If the media failure is due to the loss of a disk drive or controller, copy one of the remaining control files to some other location and update the instance’s parameter file to point to the new location. Alternatively, you can delete the reference to the missing control file from the initialization parameter file. Remember that Oracle recommends having at least two control files at all times.</a:t>
            </a:r>
          </a:p>
          <a:p>
            <a:pPr lvl="1">
              <a:lnSpc>
                <a:spcPct val="98000"/>
              </a:lnSpc>
            </a:pPr>
            <a:r>
              <a:rPr lang="en-US" altLang="en-US" dirty="0"/>
              <a:t>If you are using ASM storage, and at least one control file copy remains, you can perform guided recovery by using Enterprise Manager Cloud Control or perform manual recovery by using RMAN as follows:</a:t>
            </a:r>
          </a:p>
          <a:p>
            <a:pPr marL="600075" lvl="1" indent="-314325">
              <a:lnSpc>
                <a:spcPct val="98000"/>
              </a:lnSpc>
              <a:buFont typeface="+mj-lt"/>
              <a:buAutoNum type="arabicPeriod"/>
            </a:pPr>
            <a:r>
              <a:rPr lang="en-US" altLang="en-US" dirty="0"/>
              <a:t>Put the database in </a:t>
            </a:r>
            <a:r>
              <a:rPr lang="en-US" altLang="en-US" dirty="0">
                <a:latin typeface="Courier New" panose="02070309020205020404" pitchFamily="49" charset="0"/>
                <a:cs typeface="Courier New" panose="02070309020205020404" pitchFamily="49" charset="0"/>
              </a:rPr>
              <a:t>NOMOUNT</a:t>
            </a:r>
            <a:r>
              <a:rPr lang="en-US" altLang="en-US" dirty="0"/>
              <a:t> mode.</a:t>
            </a:r>
          </a:p>
          <a:p>
            <a:pPr marL="600075" lvl="1" indent="-314325">
              <a:lnSpc>
                <a:spcPct val="98000"/>
              </a:lnSpc>
              <a:buFont typeface="+mj-lt"/>
              <a:buAutoNum type="arabicPeriod"/>
            </a:pPr>
            <a:r>
              <a:rPr lang="en-US" altLang="en-US" dirty="0"/>
              <a:t>Connect to RMAN and issue the </a:t>
            </a:r>
            <a:r>
              <a:rPr lang="en-US" altLang="en-US" dirty="0">
                <a:latin typeface="Courier New" panose="02070309020205020404" pitchFamily="49" charset="0"/>
                <a:cs typeface="Courier New" panose="02070309020205020404" pitchFamily="49" charset="0"/>
              </a:rPr>
              <a:t>RESTORE</a:t>
            </a:r>
            <a:r>
              <a:rPr lang="en-US" altLang="en-US" dirty="0"/>
              <a:t> </a:t>
            </a:r>
            <a:r>
              <a:rPr lang="en-US" altLang="en-US" dirty="0">
                <a:latin typeface="Courier New" panose="02070309020205020404" pitchFamily="49" charset="0"/>
                <a:cs typeface="Courier New" panose="02070309020205020404" pitchFamily="49" charset="0"/>
              </a:rPr>
              <a:t>CONTROLFILE</a:t>
            </a:r>
            <a:r>
              <a:rPr lang="en-US" altLang="en-US" dirty="0"/>
              <a:t> command to restore the control file from an existing control file. For example:</a:t>
            </a:r>
            <a:br>
              <a:rPr lang="en-US" altLang="en-US" dirty="0"/>
            </a:br>
            <a:r>
              <a:rPr lang="en-US" altLang="en-US" dirty="0">
                <a:latin typeface="Courier New" panose="02070309020205020404" pitchFamily="49" charset="0"/>
                <a:cs typeface="Courier New" panose="02070309020205020404" pitchFamily="49" charset="0"/>
              </a:rPr>
              <a:t>restore controlfile from '+DATA/orcl/controlfile/current.260.695209463';</a:t>
            </a:r>
          </a:p>
          <a:p>
            <a:pPr marL="600075" lvl="1" indent="-314325">
              <a:lnSpc>
                <a:spcPct val="98000"/>
              </a:lnSpc>
              <a:buFont typeface="+mj-lt"/>
              <a:buAutoNum type="arabicPeriod"/>
            </a:pPr>
            <a:r>
              <a:rPr lang="en-US" altLang="en-US" dirty="0"/>
              <a:t>After the control file is successfully restored, open the database.</a:t>
            </a:r>
          </a:p>
          <a:p>
            <a:pPr lvl="1">
              <a:lnSpc>
                <a:spcPct val="98000"/>
              </a:lnSpc>
            </a:pPr>
            <a:r>
              <a:rPr lang="en-US" altLang="en-US" b="1" dirty="0"/>
              <a:t>Note:</a:t>
            </a:r>
            <a:r>
              <a:rPr lang="en-US" altLang="en-US" dirty="0"/>
              <a:t> Recovering from the loss of all control files is covered in the course titled </a:t>
            </a:r>
            <a:r>
              <a:rPr lang="en-US" altLang="en-US" i="1" dirty="0"/>
              <a:t>Oracle Database </a:t>
            </a:r>
            <a:r>
              <a:rPr lang="en-US" altLang="en-US" i="1" dirty="0" smtClean="0"/>
              <a:t>19c: </a:t>
            </a:r>
            <a:r>
              <a:rPr lang="en-US" altLang="en-US" i="1" dirty="0"/>
              <a:t>Backup and Recovery Workshop</a:t>
            </a:r>
            <a:r>
              <a:rPr lang="en-US" altLang="en-US" dirty="0"/>
              <a:t>.</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19 - </a:t>
            </a:r>
            <a:fld id="{1041DF56-F776-48ED-B663-30B09789F9EB}" type="slidenum">
              <a:rPr lang="en-US" altLang="en-US" smtClean="0"/>
              <a:t>421</a:t>
            </a:fld>
            <a:endParaRPr lang="en-US" altLang="en-US" dirty="0"/>
          </a:p>
        </p:txBody>
      </p:sp>
    </p:spTree>
    <p:extLst>
      <p:ext uri="{BB962C8B-B14F-4D97-AF65-F5344CB8AC3E}">
        <p14:creationId xmlns:p14="http://schemas.microsoft.com/office/powerpoint/2010/main" val="3597642357"/>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5"/>
          <p:cNvSpPr>
            <a:spLocks noGrp="1" noRot="1" noChangeAspect="1" noTextEdit="1"/>
          </p:cNvSpPr>
          <p:nvPr>
            <p:ph type="sldImg"/>
          </p:nvPr>
        </p:nvSpPr>
        <p:spPr>
          <a:ln/>
        </p:spPr>
      </p:sp>
      <p:sp>
        <p:nvSpPr>
          <p:cNvPr id="2969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Recovering from the loss of a single redo log group member should not affect the running instance.</a:t>
            </a:r>
          </a:p>
          <a:p>
            <a:pPr lvl="1"/>
            <a:r>
              <a:rPr lang="en-US" altLang="en-US" dirty="0">
                <a:ea typeface="SimSun" panose="02010600030101010101" pitchFamily="2" charset="-122"/>
              </a:rPr>
              <a:t>To perform this recovery by using SQL commands:</a:t>
            </a:r>
            <a:r>
              <a:rPr lang="en-US" altLang="en-US" dirty="0"/>
              <a:t> </a:t>
            </a:r>
          </a:p>
          <a:p>
            <a:pPr lvl="2">
              <a:spcBef>
                <a:spcPct val="25000"/>
              </a:spcBef>
              <a:buFont typeface="Times New Roman" panose="02020603050405020304" pitchFamily="18" charset="0"/>
              <a:buNone/>
            </a:pPr>
            <a:r>
              <a:rPr lang="en-US" altLang="en-US" dirty="0"/>
              <a:t>1.	Determine whether there is a missing log file by examining the alert log.</a:t>
            </a:r>
          </a:p>
          <a:p>
            <a:pPr lvl="2">
              <a:buFont typeface="Times New Roman" panose="02020603050405020304" pitchFamily="18" charset="0"/>
              <a:buNone/>
            </a:pPr>
            <a:r>
              <a:rPr lang="en-US" altLang="en-US" dirty="0"/>
              <a:t>2.	Restore the missing file by first dropping the lost redo log member:</a:t>
            </a:r>
            <a:br>
              <a:rPr lang="en-US" altLang="en-US" dirty="0"/>
            </a:br>
            <a:r>
              <a:rPr lang="en-US" altLang="en-US" dirty="0"/>
              <a:t>	</a:t>
            </a:r>
            <a:r>
              <a:rPr lang="en-US" altLang="en-US" dirty="0">
                <a:latin typeface="Courier New" panose="02070309020205020404" pitchFamily="49" charset="0"/>
              </a:rPr>
              <a:t>ALTER DATABASE DROP LOGFILE MEMBER '</a:t>
            </a:r>
            <a:r>
              <a:rPr lang="en-US" altLang="en-US" i="1" dirty="0">
                <a:latin typeface="Courier New" panose="02070309020205020404" pitchFamily="49" charset="0"/>
              </a:rPr>
              <a:t>&lt;filename&gt;</a:t>
            </a:r>
            <a:r>
              <a:rPr lang="en-US" altLang="en-US" dirty="0">
                <a:latin typeface="Courier New" panose="02070309020205020404" pitchFamily="49" charset="0"/>
              </a:rPr>
              <a:t>'</a:t>
            </a:r>
            <a:br>
              <a:rPr lang="en-US" altLang="en-US" dirty="0">
                <a:latin typeface="Courier New" panose="02070309020205020404" pitchFamily="49" charset="0"/>
              </a:rPr>
            </a:br>
            <a:r>
              <a:rPr lang="en-US" altLang="en-US" dirty="0"/>
              <a:t>Then add a new member to replace the lost redo log member:</a:t>
            </a:r>
            <a:br>
              <a:rPr lang="en-US" altLang="en-US" dirty="0"/>
            </a:br>
            <a:r>
              <a:rPr lang="en-US" altLang="en-US" dirty="0"/>
              <a:t>	</a:t>
            </a:r>
            <a:r>
              <a:rPr lang="en-US" altLang="en-US" dirty="0">
                <a:latin typeface="Courier New" panose="02070309020205020404" pitchFamily="49" charset="0"/>
              </a:rPr>
              <a:t>ALTER DATABASE ADD LOGFILE MEMBER '</a:t>
            </a:r>
            <a:r>
              <a:rPr lang="en-US" altLang="en-US" i="1" dirty="0">
                <a:latin typeface="Courier New" panose="02070309020205020404" pitchFamily="49" charset="0"/>
              </a:rPr>
              <a:t>&lt;filename&gt;</a:t>
            </a:r>
            <a:r>
              <a:rPr lang="en-US" altLang="en-US" dirty="0">
                <a:latin typeface="Courier New" panose="02070309020205020404" pitchFamily="49" charset="0"/>
              </a:rPr>
              <a:t>‘</a:t>
            </a:r>
            <a:r>
              <a:rPr lang="en-US" altLang="en-US" i="1" dirty="0">
                <a:latin typeface="Courier New" panose="02070309020205020404" pitchFamily="49" charset="0"/>
              </a:rPr>
              <a:t/>
            </a:r>
            <a:br>
              <a:rPr lang="en-US" altLang="en-US" i="1" dirty="0">
                <a:latin typeface="Courier New" panose="02070309020205020404" pitchFamily="49" charset="0"/>
              </a:rPr>
            </a:br>
            <a:r>
              <a:rPr lang="en-US" altLang="en-US" dirty="0">
                <a:latin typeface="Courier New" panose="02070309020205020404" pitchFamily="49" charset="0"/>
              </a:rPr>
              <a:t>	TO GROUP </a:t>
            </a:r>
            <a:r>
              <a:rPr lang="en-US" altLang="en-US" i="1" dirty="0">
                <a:latin typeface="Courier New" panose="02070309020205020404" pitchFamily="49" charset="0"/>
              </a:rPr>
              <a:t>&lt;integer&gt;</a:t>
            </a:r>
            <a:r>
              <a:rPr lang="en-US" altLang="en-US" dirty="0">
                <a:latin typeface="Courier New" panose="02070309020205020404" pitchFamily="49" charset="0"/>
              </a:rPr>
              <a:t/>
            </a:r>
            <a:br>
              <a:rPr lang="en-US" altLang="en-US" dirty="0">
                <a:latin typeface="Courier New" panose="02070309020205020404" pitchFamily="49" charset="0"/>
              </a:rPr>
            </a:br>
            <a:r>
              <a:rPr lang="en-US" altLang="en-US" b="1" dirty="0"/>
              <a:t>Note: </a:t>
            </a:r>
            <a:r>
              <a:rPr lang="en-US" altLang="en-US" dirty="0"/>
              <a:t>If you are using Oracle Managed Files (OMF) for your redo log files and you use the preceding syntax to add a new redo log member to an existing group, that new redo log member file will not be an OMF file. If you want to ensure that the new redo log member is an OMF file, then the easiest recovery option would be to create a new redo log group and then drop the redo log group that had the missing redo log member. </a:t>
            </a:r>
          </a:p>
          <a:p>
            <a:pPr lvl="2">
              <a:buFont typeface="Times New Roman" panose="02020603050405020304" pitchFamily="18" charset="0"/>
              <a:buNone/>
            </a:pPr>
            <a:r>
              <a:rPr lang="en-US" altLang="en-US" dirty="0"/>
              <a:t>3.	If the media failure is due to the loss of a disk drive or controller, rename the missing file.</a:t>
            </a:r>
          </a:p>
          <a:p>
            <a:pPr lvl="2">
              <a:buFont typeface="Times New Roman" panose="02020603050405020304" pitchFamily="18" charset="0"/>
              <a:buNone/>
            </a:pPr>
            <a:r>
              <a:rPr lang="en-US" altLang="en-US" dirty="0"/>
              <a:t>4.	If the group has already been archived or if you are in </a:t>
            </a:r>
            <a:r>
              <a:rPr lang="en-US" altLang="en-US" dirty="0">
                <a:latin typeface="Courier New" panose="02070309020205020404" pitchFamily="49" charset="0"/>
              </a:rPr>
              <a:t>NOARCHIVELOG</a:t>
            </a:r>
            <a:r>
              <a:rPr lang="en-US" altLang="en-US" dirty="0"/>
              <a:t> mode, you may choose to solve the problem by clearing the log group to re-create the missing file or files. You can clear the affected group manually with the following command:</a:t>
            </a:r>
          </a:p>
          <a:p>
            <a:pPr lvl="4">
              <a:buFontTx/>
              <a:buNone/>
            </a:pPr>
            <a:r>
              <a:rPr lang="en-US" altLang="en-US" dirty="0"/>
              <a:t>	ALTER DATABASE CLEAR LOGFILE GROUP </a:t>
            </a:r>
            <a:r>
              <a:rPr lang="en-US" altLang="en-US" i="1" dirty="0"/>
              <a:t>&lt;integer&gt;</a:t>
            </a:r>
            <a:r>
              <a:rPr lang="en-US" altLang="en-US" dirty="0"/>
              <a:t>;</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19 - </a:t>
            </a:r>
            <a:fld id="{00AF43E8-EE06-4AB8-B9DE-70D20E9C5FCC}" type="slidenum">
              <a:rPr lang="en-US" altLang="en-US" smtClean="0"/>
              <a:t>422</a:t>
            </a:fld>
            <a:endParaRPr lang="en-US" altLang="en-US" dirty="0"/>
          </a:p>
        </p:txBody>
      </p:sp>
    </p:spTree>
    <p:extLst>
      <p:ext uri="{BB962C8B-B14F-4D97-AF65-F5344CB8AC3E}">
        <p14:creationId xmlns:p14="http://schemas.microsoft.com/office/powerpoint/2010/main" val="4099701796"/>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19 - </a:t>
            </a:r>
            <a:fld id="{0FA8585D-4586-4B99-B6DD-A062C5798931}" type="slidenum">
              <a:rPr lang="en-US" altLang="en-US" smtClean="0"/>
              <a:t>423</a:t>
            </a:fld>
            <a:endParaRPr lang="en-US" altLang="en-US" dirty="0"/>
          </a:p>
        </p:txBody>
      </p:sp>
      <p:sp>
        <p:nvSpPr>
          <p:cNvPr id="5" name="Notes Placeholder 4"/>
          <p:cNvSpPr>
            <a:spLocks noGrp="1"/>
          </p:cNvSpPr>
          <p:nvPr>
            <p:ph type="body" idx="1"/>
          </p:nvPr>
        </p:nvSpPr>
        <p:spPr>
          <a:xfrm>
            <a:off x="292608" y="450056"/>
            <a:ext cx="6400800" cy="8191024"/>
          </a:xfrm>
        </p:spPr>
        <p:txBody>
          <a:bodyPr/>
          <a:lstStyle/>
          <a:p>
            <a:pPr lvl="1">
              <a:buFontTx/>
              <a:buNone/>
            </a:pPr>
            <a:r>
              <a:rPr lang="en-US" altLang="en-US" b="1" dirty="0"/>
              <a:t>Note:</a:t>
            </a:r>
            <a:r>
              <a:rPr lang="en-US" altLang="en-US" i="1" dirty="0"/>
              <a:t> </a:t>
            </a:r>
            <a:r>
              <a:rPr lang="en-US" altLang="en-US" dirty="0"/>
              <a:t>Enterprise Manager does not allow you to clear a log group that has not been archived. Doing so breaks the chain of redo information. If you must clear an unarchived log group, you should </a:t>
            </a:r>
            <a:r>
              <a:rPr lang="en-US" altLang="en-US" i="1" dirty="0"/>
              <a:t>immediately</a:t>
            </a:r>
            <a:r>
              <a:rPr lang="en-US" altLang="en-US" dirty="0"/>
              <a:t> take a full backup of the whole database. Failure to do so may result in a loss of data if another failure occurs. To clear an unarchived log group, use the following command:</a:t>
            </a:r>
          </a:p>
          <a:p>
            <a:pPr lvl="4">
              <a:buFontTx/>
              <a:buNone/>
            </a:pPr>
            <a:r>
              <a:rPr lang="en-US" altLang="en-US" dirty="0"/>
              <a:t>ALTER DATABASE CLEAR UNARCHIVED LOGFILE GROUP </a:t>
            </a:r>
            <a:r>
              <a:rPr lang="en-US" altLang="en-US" i="1" dirty="0"/>
              <a:t>&lt;integer&gt;</a:t>
            </a:r>
            <a:endParaRPr lang="en-US" altLang="en-US" dirty="0"/>
          </a:p>
        </p:txBody>
      </p:sp>
    </p:spTree>
    <p:extLst>
      <p:ext uri="{BB962C8B-B14F-4D97-AF65-F5344CB8AC3E}">
        <p14:creationId xmlns:p14="http://schemas.microsoft.com/office/powerpoint/2010/main" val="1557670305"/>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5"/>
          <p:cNvSpPr>
            <a:spLocks noGrp="1" noRot="1" noChangeAspect="1" noTextEdit="1"/>
          </p:cNvSpPr>
          <p:nvPr>
            <p:ph type="sldImg"/>
          </p:nvPr>
        </p:nvSpPr>
        <p:spPr>
          <a:ln/>
        </p:spPr>
      </p:sp>
      <p:sp>
        <p:nvSpPr>
          <p:cNvPr id="31747"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loss of </a:t>
            </a:r>
            <a:r>
              <a:rPr lang="en-US" altLang="en-US" i="1" dirty="0"/>
              <a:t>any</a:t>
            </a:r>
            <a:r>
              <a:rPr lang="en-US" altLang="en-US" dirty="0"/>
              <a:t> data file from a database in </a:t>
            </a:r>
            <a:r>
              <a:rPr lang="en-US" altLang="en-US" dirty="0">
                <a:latin typeface="Courier New" panose="02070309020205020404" pitchFamily="49" charset="0"/>
              </a:rPr>
              <a:t>NOARCHIVELOG</a:t>
            </a:r>
            <a:r>
              <a:rPr lang="en-US" altLang="en-US" dirty="0"/>
              <a:t> mode requires complete restoration of the database, including control files and all data files.</a:t>
            </a:r>
          </a:p>
          <a:p>
            <a:pPr lvl="1"/>
            <a:r>
              <a:rPr lang="en-US" altLang="en-US" dirty="0"/>
              <a:t>With the database in </a:t>
            </a:r>
            <a:r>
              <a:rPr lang="en-US" altLang="en-US" dirty="0">
                <a:latin typeface="Courier New" panose="02070309020205020404" pitchFamily="49" charset="0"/>
              </a:rPr>
              <a:t>NOARCHIVELOG</a:t>
            </a:r>
            <a:r>
              <a:rPr lang="en-US" altLang="en-US" dirty="0"/>
              <a:t> mode, recovery is possible only up to the time of the last backup. So users must re-enter all changes made since that backup. </a:t>
            </a:r>
          </a:p>
          <a:p>
            <a:pPr lvl="1"/>
            <a:r>
              <a:rPr lang="en-US" altLang="en-US" dirty="0"/>
              <a:t>If you have a database in </a:t>
            </a:r>
            <a:r>
              <a:rPr lang="en-US" altLang="en-US" dirty="0">
                <a:latin typeface="Courier New" panose="02070309020205020404" pitchFamily="49" charset="0"/>
              </a:rPr>
              <a:t>NOARCHIVELOG</a:t>
            </a:r>
            <a:r>
              <a:rPr lang="en-US" altLang="en-US" dirty="0"/>
              <a:t> mode that has an incremental backup strategy, RMAN first restores the most recent level 0 and then RMAN recovery applies the incremental backups.</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19 - </a:t>
            </a:r>
            <a:fld id="{A4CEDEBE-1813-498E-AA24-790524E947EA}" type="slidenum">
              <a:rPr lang="en-US" altLang="en-US" smtClean="0"/>
              <a:t>424</a:t>
            </a:fld>
            <a:endParaRPr lang="en-US" altLang="en-US" dirty="0"/>
          </a:p>
        </p:txBody>
      </p:sp>
    </p:spTree>
    <p:extLst>
      <p:ext uri="{BB962C8B-B14F-4D97-AF65-F5344CB8AC3E}">
        <p14:creationId xmlns:p14="http://schemas.microsoft.com/office/powerpoint/2010/main" val="561797252"/>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5"/>
          <p:cNvSpPr>
            <a:spLocks noGrp="1" noRot="1" noChangeAspect="1" noTextEdit="1"/>
          </p:cNvSpPr>
          <p:nvPr>
            <p:ph type="sldImg"/>
          </p:nvPr>
        </p:nvSpPr>
        <p:spPr>
          <a:ln/>
        </p:spPr>
      </p:sp>
      <p:sp>
        <p:nvSpPr>
          <p:cNvPr id="3277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With the database in </a:t>
            </a:r>
            <a:r>
              <a:rPr lang="en-US" altLang="en-US" dirty="0">
                <a:latin typeface="Courier New" panose="02070309020205020404" pitchFamily="49" charset="0"/>
              </a:rPr>
              <a:t>ARCHIVELOG</a:t>
            </a:r>
            <a:r>
              <a:rPr lang="en-US" altLang="en-US" dirty="0"/>
              <a:t> mode, the loss of any data file not belonging to the </a:t>
            </a:r>
            <a:r>
              <a:rPr lang="en-US" altLang="en-US" dirty="0">
                <a:latin typeface="Courier New" panose="02070309020205020404" pitchFamily="49" charset="0"/>
              </a:rPr>
              <a:t>SYSTEM</a:t>
            </a:r>
            <a:r>
              <a:rPr lang="en-US" altLang="en-US" dirty="0"/>
              <a:t> or </a:t>
            </a:r>
            <a:r>
              <a:rPr lang="en-US" altLang="en-US" dirty="0">
                <a:latin typeface="Courier New" panose="02070309020205020404" pitchFamily="49" charset="0"/>
              </a:rPr>
              <a:t>UNDO</a:t>
            </a:r>
            <a:r>
              <a:rPr lang="en-US" altLang="en-US" dirty="0"/>
              <a:t> tablespaces affects only the objects that are in the missing file. The rest of the database remains available for users to continue work. </a:t>
            </a:r>
          </a:p>
          <a:p>
            <a:pPr lvl="1">
              <a:buFontTx/>
              <a:buNone/>
            </a:pPr>
            <a:r>
              <a:rPr lang="en-US" altLang="en-US" dirty="0"/>
              <a:t>Because the database is in </a:t>
            </a:r>
            <a:r>
              <a:rPr lang="en-US" altLang="en-US" dirty="0">
                <a:latin typeface="Courier New" panose="02070309020205020404" pitchFamily="49" charset="0"/>
              </a:rPr>
              <a:t>ARCHIVELOG</a:t>
            </a:r>
            <a:r>
              <a:rPr lang="en-US" altLang="en-US" dirty="0"/>
              <a:t> mode, recovery is possible up to the time of the last commit, and users are not required to re-enter any data.</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19 - </a:t>
            </a:r>
            <a:fld id="{9B4DC2D7-DA20-4CC5-A21A-5BBC1168CDA4}" type="slidenum">
              <a:rPr lang="en-US" altLang="en-US" smtClean="0"/>
              <a:t>425</a:t>
            </a:fld>
            <a:endParaRPr lang="en-US" altLang="en-US" dirty="0"/>
          </a:p>
        </p:txBody>
      </p:sp>
    </p:spTree>
    <p:extLst>
      <p:ext uri="{BB962C8B-B14F-4D97-AF65-F5344CB8AC3E}">
        <p14:creationId xmlns:p14="http://schemas.microsoft.com/office/powerpoint/2010/main" val="1943699029"/>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5"/>
          <p:cNvSpPr>
            <a:spLocks noGrp="1" noRot="1" noChangeAspect="1" noTextEdit="1"/>
          </p:cNvSpPr>
          <p:nvPr>
            <p:ph type="sldImg"/>
          </p:nvPr>
        </p:nvSpPr>
        <p:spPr>
          <a:ln/>
        </p:spPr>
      </p:sp>
      <p:sp>
        <p:nvSpPr>
          <p:cNvPr id="3379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Data files belonging to the </a:t>
            </a:r>
            <a:r>
              <a:rPr lang="en-US" altLang="en-US" dirty="0">
                <a:latin typeface="Courier New" panose="02070309020205020404" pitchFamily="49" charset="0"/>
              </a:rPr>
              <a:t>SYSTEM</a:t>
            </a:r>
            <a:r>
              <a:rPr lang="en-US" altLang="en-US" dirty="0"/>
              <a:t> tablespace or containing </a:t>
            </a:r>
            <a:r>
              <a:rPr lang="en-US" altLang="en-US" dirty="0">
                <a:latin typeface="Courier New" panose="02070309020205020404" pitchFamily="49" charset="0"/>
              </a:rPr>
              <a:t>UNDO</a:t>
            </a:r>
            <a:r>
              <a:rPr lang="en-US" altLang="en-US" dirty="0"/>
              <a:t> data are considered system critical. A loss of one of these files requires the database to be restored from the </a:t>
            </a:r>
            <a:r>
              <a:rPr lang="en-US" altLang="en-US" dirty="0">
                <a:latin typeface="Courier New" panose="02070309020205020404" pitchFamily="49" charset="0"/>
              </a:rPr>
              <a:t>MOUNT</a:t>
            </a:r>
            <a:r>
              <a:rPr lang="en-US" altLang="en-US" dirty="0"/>
              <a:t> state (unlike other data files that may be restored with the database open). </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19 - </a:t>
            </a:r>
            <a:fld id="{586770E0-6C56-4B22-89AF-0E46C83DA2BF}" type="slidenum">
              <a:rPr lang="en-US" altLang="en-US" smtClean="0"/>
              <a:t>426</a:t>
            </a:fld>
            <a:endParaRPr lang="en-US" altLang="en-US" dirty="0"/>
          </a:p>
        </p:txBody>
      </p:sp>
    </p:spTree>
    <p:extLst>
      <p:ext uri="{BB962C8B-B14F-4D97-AF65-F5344CB8AC3E}">
        <p14:creationId xmlns:p14="http://schemas.microsoft.com/office/powerpoint/2010/main" val="3359303203"/>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You can use the Database Cloud Service console to perform recovery as described in the slide. Note that you must have configured backups through Database Cloud Service or taken an on-demand backup through the DBCS console to use the console to perform recovery operations.</a:t>
            </a:r>
          </a:p>
          <a:p>
            <a:pPr lvl="1"/>
            <a:r>
              <a:rPr lang="en-US" altLang="en-US" dirty="0">
                <a:latin typeface="Arial" charset="0"/>
              </a:rPr>
              <a:t>See </a:t>
            </a:r>
            <a:r>
              <a:rPr lang="en-US" altLang="en-US" i="1" dirty="0">
                <a:latin typeface="Arial" charset="0"/>
              </a:rPr>
              <a:t>Administering Oracle Database Cloud Service</a:t>
            </a:r>
            <a:r>
              <a:rPr lang="en-US" altLang="en-US" dirty="0">
                <a:latin typeface="Arial" charset="0"/>
              </a:rPr>
              <a:t> for additional details.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19 - </a:t>
            </a:r>
            <a:fld id="{0B0EB69D-5CA0-4C03-9B75-6FFFED870E36}" type="slidenum">
              <a:rPr lang="en-US" smtClean="0"/>
              <a:t>427</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960755110"/>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To restore from a backup and perform recovery on a Database Cloud Service deployment hosting a single-instance database, you use the </a:t>
            </a:r>
            <a:r>
              <a:rPr lang="en-US" altLang="en-US" dirty="0">
                <a:latin typeface="Courier New" panose="02070309020205020404" pitchFamily="49" charset="0"/>
                <a:cs typeface="Courier New" panose="02070309020205020404" pitchFamily="49" charset="0"/>
              </a:rPr>
              <a:t>orec</a:t>
            </a:r>
            <a:r>
              <a:rPr lang="en-US" altLang="en-US" dirty="0">
                <a:latin typeface="Arial" charset="0"/>
              </a:rPr>
              <a:t> subcommand of the </a:t>
            </a:r>
            <a:r>
              <a:rPr lang="en-US" altLang="en-US" dirty="0">
                <a:latin typeface="Courier New" panose="02070309020205020404" pitchFamily="49" charset="0"/>
                <a:cs typeface="Courier New" panose="02070309020205020404" pitchFamily="49" charset="0"/>
              </a:rPr>
              <a:t>dbaascli</a:t>
            </a:r>
            <a:r>
              <a:rPr lang="en-US" altLang="en-US" dirty="0">
                <a:latin typeface="Arial" charset="0"/>
              </a:rPr>
              <a:t> utility, which is available on the compute node.</a:t>
            </a:r>
          </a:p>
          <a:p>
            <a:pPr lvl="1"/>
            <a:r>
              <a:rPr lang="en-US" altLang="en-US" dirty="0">
                <a:latin typeface="Arial" charset="0"/>
              </a:rPr>
              <a:t>The </a:t>
            </a:r>
            <a:r>
              <a:rPr lang="en-US" altLang="en-US" dirty="0">
                <a:latin typeface="Courier New" panose="02070309020205020404" pitchFamily="49" charset="0"/>
                <a:cs typeface="Courier New" panose="02070309020205020404" pitchFamily="49" charset="0"/>
              </a:rPr>
              <a:t>orec</a:t>
            </a:r>
            <a:r>
              <a:rPr lang="en-US" altLang="en-US" dirty="0">
                <a:latin typeface="Arial" charset="0"/>
              </a:rPr>
              <a:t> subcommand must be run with </a:t>
            </a:r>
            <a:r>
              <a:rPr lang="en-US" altLang="en-US" dirty="0">
                <a:latin typeface="Courier New" panose="02070309020205020404" pitchFamily="49" charset="0"/>
                <a:cs typeface="Courier New" panose="02070309020205020404" pitchFamily="49" charset="0"/>
              </a:rPr>
              <a:t>root</a:t>
            </a:r>
            <a:r>
              <a:rPr lang="en-US" altLang="en-US" dirty="0">
                <a:latin typeface="Arial" charset="0"/>
              </a:rPr>
              <a:t> access. Therefore, you need to connect to the compute node as the </a:t>
            </a:r>
            <a:r>
              <a:rPr lang="en-US" altLang="en-US" dirty="0">
                <a:latin typeface="Courier New" panose="02070309020205020404" pitchFamily="49" charset="0"/>
                <a:cs typeface="Courier New" panose="02070309020205020404" pitchFamily="49" charset="0"/>
              </a:rPr>
              <a:t>opc</a:t>
            </a:r>
            <a:r>
              <a:rPr lang="en-US" altLang="en-US" dirty="0">
                <a:latin typeface="Arial" charset="0"/>
              </a:rPr>
              <a:t> user to perform recovery operations.</a:t>
            </a:r>
          </a:p>
          <a:p>
            <a:pPr lvl="1"/>
            <a:r>
              <a:rPr lang="en-US" altLang="en-US" dirty="0">
                <a:latin typeface="Arial" charset="0"/>
              </a:rPr>
              <a:t>You can restore from the most recent backup, a specific backup, or a specific long-term backup.</a:t>
            </a:r>
          </a:p>
          <a:p>
            <a:pPr lvl="1"/>
            <a:r>
              <a:rPr lang="en-US" altLang="en-US" dirty="0">
                <a:latin typeface="Arial" charset="0"/>
              </a:rPr>
              <a:t>Use the following command to obtain a list of backups, including the backup tag for each:</a:t>
            </a:r>
          </a:p>
          <a:p>
            <a:pPr lvl="1"/>
            <a:r>
              <a:rPr lang="en-US" altLang="en-US" dirty="0">
                <a:latin typeface="Courier New" panose="02070309020205020404" pitchFamily="49" charset="0"/>
                <a:cs typeface="Courier New" panose="02070309020205020404" pitchFamily="49" charset="0"/>
              </a:rPr>
              <a:t># dbaascli orec --args –list</a:t>
            </a:r>
          </a:p>
          <a:p>
            <a:pPr lvl="1"/>
            <a:r>
              <a:rPr lang="en-US" altLang="en-US" dirty="0">
                <a:latin typeface="Arial" charset="0"/>
              </a:rPr>
              <a:t>Use this command to obtain a list of long-term backups, including the backup tag for each:</a:t>
            </a:r>
          </a:p>
          <a:p>
            <a:pPr lvl="1"/>
            <a:r>
              <a:rPr lang="en-US" altLang="en-US" dirty="0">
                <a:latin typeface="Courier New" panose="02070309020205020404" pitchFamily="49" charset="0"/>
                <a:cs typeface="Courier New" panose="02070309020205020404" pitchFamily="49" charset="0"/>
              </a:rPr>
              <a:t># dbaascli orec --args -keep -list</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19 - </a:t>
            </a:r>
            <a:fld id="{A73C26BE-936D-4513-9800-4DFE58C0FCBD}" type="slidenum">
              <a:rPr lang="en-US" smtClean="0"/>
              <a:t>428</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26360703"/>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19 - </a:t>
            </a:r>
            <a:fld id="{EFAFF82F-930B-463F-B91E-A283E3F42729}" type="slidenum">
              <a:rPr lang="en-US" smtClean="0"/>
              <a:t>429</a:t>
            </a:fld>
            <a:endParaRPr lang="en-US" dirty="0"/>
          </a:p>
        </p:txBody>
      </p:sp>
      <p:sp>
        <p:nvSpPr>
          <p:cNvPr id="54276" name="Slide Image Placeholder 11"/>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792141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5"/>
          <p:cNvSpPr>
            <a:spLocks noGrp="1" noRot="1" noChangeAspect="1" noTextEdit="1"/>
          </p:cNvSpPr>
          <p:nvPr>
            <p:ph type="sldImg"/>
          </p:nvPr>
        </p:nvSpPr>
        <p:spPr>
          <a:ln/>
        </p:spPr>
      </p:sp>
      <p:sp>
        <p:nvSpPr>
          <p:cNvPr id="8499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b="1" dirty="0"/>
              <a:t>Server Processes</a:t>
            </a:r>
          </a:p>
          <a:p>
            <a:pPr lvl="1"/>
            <a:r>
              <a:rPr lang="en-US" altLang="en-US" dirty="0"/>
              <a:t>Oracle Database creates server processes to handle the requests of user processes connected to the instance. The user process represents the application or tool that connects to the Oracle database. It may be on the same machine as the Oracle database, or it may exist on a remote client and use a network to reach the Oracle database. The user process first communicates with a listener process that creates a server process in a dedicated environment.</a:t>
            </a:r>
          </a:p>
          <a:p>
            <a:pPr lvl="1"/>
            <a:r>
              <a:rPr lang="en-US" altLang="en-US" dirty="0"/>
              <a:t>Server processes created on behalf of each user’s application can perform one or more of the following:</a:t>
            </a:r>
          </a:p>
          <a:p>
            <a:pPr lvl="2"/>
            <a:r>
              <a:rPr lang="en-US" altLang="en-US" dirty="0"/>
              <a:t>Parse and run SQL statements issued through the application.</a:t>
            </a:r>
          </a:p>
          <a:p>
            <a:pPr lvl="2"/>
            <a:r>
              <a:rPr lang="en-US" altLang="en-US" dirty="0"/>
              <a:t>Read necessary data blocks from data files on disk into the shared database buffers of the SGA (if the blocks are not already present in the SGA).</a:t>
            </a:r>
          </a:p>
          <a:p>
            <a:pPr lvl="2"/>
            <a:r>
              <a:rPr lang="en-US" altLang="en-US" dirty="0"/>
              <a:t>Return results in such a way that the application can process the information.</a:t>
            </a:r>
          </a:p>
          <a:p>
            <a:pPr lvl="1"/>
            <a:r>
              <a:rPr lang="en-US" altLang="en-US" b="1" dirty="0"/>
              <a:t>Background Processes</a:t>
            </a:r>
          </a:p>
          <a:p>
            <a:pPr lvl="1"/>
            <a:r>
              <a:rPr lang="en-US" altLang="en-US" dirty="0"/>
              <a:t>To maximize performance and accommodate many users, a multiprocess Oracle Database system uses some additional Oracle Database processes called </a:t>
            </a:r>
            <a:r>
              <a:rPr lang="en-US" altLang="en-US" i="1" dirty="0"/>
              <a:t>background processes</a:t>
            </a:r>
            <a:r>
              <a:rPr lang="en-US" altLang="en-US" dirty="0"/>
              <a:t>. An Oracle Database instance can have many background processes.</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4972C7E8-A5F9-4390-A9C3-8077133BC267}" type="slidenum">
              <a:rPr lang="en-US" altLang="en-US" smtClean="0"/>
              <a:t>43</a:t>
            </a:fld>
            <a:endParaRPr lang="en-US" altLang="en-US" dirty="0"/>
          </a:p>
        </p:txBody>
      </p:sp>
    </p:spTree>
    <p:extLst>
      <p:ext uri="{BB962C8B-B14F-4D97-AF65-F5344CB8AC3E}">
        <p14:creationId xmlns:p14="http://schemas.microsoft.com/office/powerpoint/2010/main" val="1244089647"/>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a:noFill/>
          <a:ln/>
        </p:spPr>
        <p:txBody>
          <a:bodyPr/>
          <a:lstStyle/>
          <a:p>
            <a:pPr lvl="1"/>
            <a:endParaRPr 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19 - </a:t>
            </a:r>
            <a:fld id="{E7290E33-E9D5-457B-BCFE-D20D9A2354BE}" type="slidenum">
              <a:rPr lang="en-US" smtClean="0"/>
              <a:t>430</a:t>
            </a:fld>
            <a:endParaRPr lang="en-US" dirty="0"/>
          </a:p>
        </p:txBody>
      </p:sp>
      <p:sp>
        <p:nvSpPr>
          <p:cNvPr id="55300"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248572528"/>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938094049"/>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20 - </a:t>
            </a:r>
            <a:fld id="{34E4D2E9-8DF8-4B70-B5EF-315975B1C954}" type="slidenum">
              <a:rPr lang="en-US" smtClean="0"/>
              <a:t>432</a:t>
            </a:fld>
            <a:endParaRPr lang="en-US" dirty="0"/>
          </a:p>
        </p:txBody>
      </p:sp>
      <p:sp>
        <p:nvSpPr>
          <p:cNvPr id="40964"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903199968"/>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5"/>
          <p:cNvSpPr>
            <a:spLocks noGrp="1" noRot="1" noChangeAspect="1" noTextEdit="1"/>
          </p:cNvSpPr>
          <p:nvPr>
            <p:ph type="sldImg"/>
          </p:nvPr>
        </p:nvSpPr>
        <p:spPr>
          <a:ln/>
        </p:spPr>
      </p:sp>
      <p:sp>
        <p:nvSpPr>
          <p:cNvPr id="5325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Performance management includes the following activities:</a:t>
            </a:r>
          </a:p>
          <a:p>
            <a:pPr lvl="2"/>
            <a:r>
              <a:rPr lang="en-US" altLang="en-US" dirty="0"/>
              <a:t>Performance planning is the process of establishing the environment: the hardware, software, operating system, network infrastructure, and so on.</a:t>
            </a:r>
          </a:p>
          <a:p>
            <a:pPr lvl="2"/>
            <a:r>
              <a:rPr lang="en-US" altLang="en-US" dirty="0"/>
              <a:t>Performance monitoring is an activity that helps the DBA locate bottlenecks and correct problem areas.</a:t>
            </a:r>
          </a:p>
          <a:p>
            <a:pPr lvl="2"/>
            <a:r>
              <a:rPr lang="en-US" altLang="en-US" dirty="0"/>
              <a:t>Instance tuning is the actual adjustment of Oracle Database parameters and operating system (OS) parameters to gain better performance of the Oracle Database.</a:t>
            </a:r>
          </a:p>
          <a:p>
            <a:pPr lvl="2"/>
            <a:r>
              <a:rPr lang="en-US" altLang="en-US" dirty="0"/>
              <a:t>SQL tuning involves making your application submit efficient SQL statements. SQL tuning is performed for the application as a whole, as well as for individual statements. At the application level, you want to be sure that different parts of the application are taking advantage of each other’s work and are not competing for resources unnecessarily.</a:t>
            </a:r>
          </a:p>
          <a:p>
            <a:pPr lvl="1"/>
            <a:r>
              <a:rPr lang="en-US" altLang="en-US" dirty="0"/>
              <a:t>A DBA can look at hundreds of performance measurements, covering everything from network performance and disk input/output (I/O) speed to the time spent working on individual application operations. These performance measurements are commonly referred to as database metrics.</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1813F874-D8CE-4552-8F54-DAEDDFCDAD61}" type="slidenum">
              <a:rPr lang="en-US" altLang="en-US" smtClean="0"/>
              <a:t>433</a:t>
            </a:fld>
            <a:endParaRPr lang="en-US" altLang="en-US" dirty="0"/>
          </a:p>
        </p:txBody>
      </p:sp>
    </p:spTree>
    <p:extLst>
      <p:ext uri="{BB962C8B-B14F-4D97-AF65-F5344CB8AC3E}">
        <p14:creationId xmlns:p14="http://schemas.microsoft.com/office/powerpoint/2010/main" val="3019448145"/>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5"/>
          <p:cNvSpPr>
            <a:spLocks noGrp="1" noRot="1" noChangeAspect="1" noTextEdit="1"/>
          </p:cNvSpPr>
          <p:nvPr>
            <p:ph type="sldImg"/>
          </p:nvPr>
        </p:nvSpPr>
        <p:spPr>
          <a:ln/>
        </p:spPr>
      </p:sp>
      <p:sp>
        <p:nvSpPr>
          <p:cNvPr id="2457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There are many facets to performance planning. Planning must include a balance between performance (speed), cost, and reliability.</a:t>
            </a:r>
          </a:p>
          <a:p>
            <a:pPr lvl="1"/>
            <a:r>
              <a:rPr lang="en-US" altLang="en-US" b="1" dirty="0"/>
              <a:t>Investment in System Architecture: </a:t>
            </a:r>
            <a:r>
              <a:rPr lang="en-US" altLang="en-US" dirty="0"/>
              <a:t>You must consider the investment in your system architecture—the hardware and software infrastructure needed to meet your requirements. This, of course, requires analysis to determine the value for your given environment, application, and performance requirements. For example, the number of hard drives and controllers has an impact on the speed of data access.</a:t>
            </a:r>
          </a:p>
          <a:p>
            <a:pPr lvl="1"/>
            <a:r>
              <a:rPr lang="en-US" altLang="en-US" b="1" dirty="0"/>
              <a:t>Scalability: </a:t>
            </a:r>
            <a:r>
              <a:rPr lang="en-US" altLang="en-US" dirty="0"/>
              <a:t>The ability of an application to scale is also important. This means that you are able to handle more and more users, clients, sessions, or transactions without incurring a huge impact on overall system performance. The most obvious violator of scalability is serializing operations among users. If all users go through a single path one at a time, then, as more users are added, there are definitely adverse effects on performance. This is because more and more users line up to go through that path. Poorly written SQL also affects scalability. It requires many users to wait for inefficient SQL to complete, each user competing with the other on a large number of resources that they are not actually in need of.</a:t>
            </a:r>
          </a:p>
          <a:p>
            <a:pPr lvl="1"/>
            <a:r>
              <a:rPr lang="en-US" altLang="en-US" b="1" dirty="0"/>
              <a:t>Application Design Principles: </a:t>
            </a:r>
            <a:r>
              <a:rPr lang="en-US" altLang="en-US" dirty="0"/>
              <a:t>The principles of application design can greatly affect performance. Simplicity of design, use of views and indexes, and data modeling are all very important.</a:t>
            </a:r>
          </a:p>
          <a:p>
            <a:pPr lvl="1"/>
            <a:r>
              <a:rPr lang="en-US" altLang="en-US" b="1" dirty="0"/>
              <a:t>Workload Testing: </a:t>
            </a:r>
            <a:r>
              <a:rPr lang="en-US" altLang="en-US" dirty="0"/>
              <a:t>Any application must be tested under a representative production workload. This requires estimating database size and workload and generating test data and system load.</a:t>
            </a:r>
          </a:p>
          <a:p>
            <a:pPr lvl="1"/>
            <a:r>
              <a:rPr lang="en-US" altLang="en-US" b="1" dirty="0"/>
              <a:t>Deployment of New Applications: </a:t>
            </a:r>
            <a:r>
              <a:rPr lang="en-US" altLang="en-US" dirty="0"/>
              <a:t>Performance must be considered as new applications (or new versions of applications) are deployed. Sometimes, design decisions are made to maintain compatibility with old systems during the rollout. A new database should be configured (on the basis of the production environment) specifically for the applications that it hosts.</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05D0DFAB-4749-47BA-8953-1CAD042AC4F5}" type="slidenum">
              <a:rPr lang="en-US" altLang="en-US" smtClean="0"/>
              <a:t>434</a:t>
            </a:fld>
            <a:endParaRPr lang="en-US" altLang="en-US" dirty="0"/>
          </a:p>
        </p:txBody>
      </p:sp>
    </p:spTree>
    <p:extLst>
      <p:ext uri="{BB962C8B-B14F-4D97-AF65-F5344CB8AC3E}">
        <p14:creationId xmlns:p14="http://schemas.microsoft.com/office/powerpoint/2010/main" val="733272101"/>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20 - </a:t>
            </a:r>
            <a:fld id="{164C1E07-265A-4225-B8F3-1D98789E5690}" type="slidenum">
              <a:rPr lang="en-US" smtClean="0"/>
              <a:t>435</a:t>
            </a:fld>
            <a:endParaRPr lang="en-US" dirty="0"/>
          </a:p>
        </p:txBody>
      </p:sp>
      <p:sp>
        <p:nvSpPr>
          <p:cNvPr id="5" name="Notes Placeholder 4"/>
          <p:cNvSpPr>
            <a:spLocks noGrp="1"/>
          </p:cNvSpPr>
          <p:nvPr>
            <p:ph type="body" idx="1"/>
          </p:nvPr>
        </p:nvSpPr>
        <p:spPr>
          <a:xfrm>
            <a:off x="292608" y="450056"/>
            <a:ext cx="6400800" cy="8191024"/>
          </a:xfrm>
        </p:spPr>
        <p:txBody>
          <a:bodyPr/>
          <a:lstStyle/>
          <a:p>
            <a:pPr marL="0" lvl="1"/>
            <a:r>
              <a:rPr lang="en-US" dirty="0">
                <a:latin typeface="Arial" charset="0"/>
                <a:cs typeface="Arial" charset="0"/>
              </a:rPr>
              <a:t>A difficult and necessary task is testing the existing applications when changing the infrastructure (for example, upgrading the database to a newer version or changing the operating system or server hardware). Before the application is deployed for production in the new configuration, you want to know the impact. The application will almost certainly require additional tuning. You need to know that the critical functionality will perform, without errors.</a:t>
            </a:r>
          </a:p>
        </p:txBody>
      </p:sp>
    </p:spTree>
    <p:extLst>
      <p:ext uri="{BB962C8B-B14F-4D97-AF65-F5344CB8AC3E}">
        <p14:creationId xmlns:p14="http://schemas.microsoft.com/office/powerpoint/2010/main" val="3477484580"/>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5"/>
          <p:cNvSpPr>
            <a:spLocks noGrp="1" noRot="1" noChangeAspect="1" noTextEdit="1"/>
          </p:cNvSpPr>
          <p:nvPr>
            <p:ph type="sldImg"/>
          </p:nvPr>
        </p:nvSpPr>
        <p:spPr>
          <a:ln/>
        </p:spPr>
      </p:sp>
      <p:sp>
        <p:nvSpPr>
          <p:cNvPr id="2560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lnSpc>
                <a:spcPct val="108000"/>
              </a:lnSpc>
            </a:pPr>
            <a:r>
              <a:rPr lang="en-US" altLang="en-US" dirty="0"/>
              <a:t>Proactive database maintenance is made easy by the sophisticated infrastructure of the Oracle Database, including the following main elements:</a:t>
            </a:r>
          </a:p>
          <a:p>
            <a:pPr lvl="2">
              <a:lnSpc>
                <a:spcPct val="108000"/>
              </a:lnSpc>
            </a:pPr>
            <a:r>
              <a:rPr lang="en-US" altLang="en-US" dirty="0"/>
              <a:t>The Automatic Workload Repository (AWR) is a built-in repository in each Oracle database. At regular intervals, the Oracle Database server takes a snapshot of all its vital statistics and workload information and stores this data in the AWR. The captured data can be analyzed by you, by the database server itself, or by both.</a:t>
            </a:r>
          </a:p>
          <a:p>
            <a:pPr lvl="2">
              <a:lnSpc>
                <a:spcPct val="108000"/>
              </a:lnSpc>
            </a:pPr>
            <a:r>
              <a:rPr lang="en-US" altLang="en-US" dirty="0"/>
              <a:t>Using automated tasks, the database server performs routine maintenance operations, such as regular backups, refreshing optimizer statistics, and database health checks.</a:t>
            </a:r>
          </a:p>
          <a:p>
            <a:pPr lvl="1">
              <a:lnSpc>
                <a:spcPct val="108000"/>
              </a:lnSpc>
            </a:pPr>
            <a:r>
              <a:rPr lang="en-US" altLang="en-US" dirty="0"/>
              <a:t>Reactive database maintenance includes critical errors and conditions discovered by database health checkers:</a:t>
            </a:r>
          </a:p>
          <a:p>
            <a:pPr lvl="2">
              <a:lnSpc>
                <a:spcPct val="108000"/>
              </a:lnSpc>
            </a:pPr>
            <a:r>
              <a:rPr lang="en-US" altLang="en-US" dirty="0"/>
              <a:t>For problems that cannot be resolved automatically and require administrators to be notified (such as running out of space), the Oracle Database server provides server-generated alerts. The Oracle Database server, by default, monitors itself and sends out alerts to notify you of problems. The alerts notify you and often also provide recommendations on how to resolve the reported problem. The DBA can also be alerted by users whose transactions are locked by other users' transactions and are waiting for locks to be released.</a:t>
            </a:r>
          </a:p>
          <a:p>
            <a:pPr lvl="2">
              <a:lnSpc>
                <a:spcPct val="108000"/>
              </a:lnSpc>
            </a:pPr>
            <a:r>
              <a:rPr lang="en-US" altLang="en-US" dirty="0"/>
              <a:t>Recommendations are generated from several advisors, each of which is responsible for a subsystem. For example, there are memory, segment, and SQL advisors.</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6984F279-8738-4DB6-A333-CEEF6419593A}" type="slidenum">
              <a:rPr lang="en-US" altLang="en-US" smtClean="0"/>
              <a:t>436</a:t>
            </a:fld>
            <a:endParaRPr lang="en-US" altLang="en-US" dirty="0"/>
          </a:p>
        </p:txBody>
      </p:sp>
    </p:spTree>
    <p:extLst>
      <p:ext uri="{BB962C8B-B14F-4D97-AF65-F5344CB8AC3E}">
        <p14:creationId xmlns:p14="http://schemas.microsoft.com/office/powerpoint/2010/main" val="1694652136"/>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5"/>
          <p:cNvSpPr>
            <a:spLocks noGrp="1" noRot="1" noChangeAspect="1" noTextEdit="1"/>
          </p:cNvSpPr>
          <p:nvPr>
            <p:ph type="sldImg"/>
          </p:nvPr>
        </p:nvSpPr>
        <p:spPr>
          <a:ln/>
        </p:spPr>
      </p:sp>
      <p:sp>
        <p:nvSpPr>
          <p:cNvPr id="26627"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Automatic Workload Repository (AWR) is the infrastructure that provides services to Oracle Database components to collect, maintain, and use statistics for problem detection and self-tuning purposes. You can view it as a data warehouse for database statistics, metrics, and so on.</a:t>
            </a:r>
          </a:p>
          <a:p>
            <a:pPr lvl="1"/>
            <a:r>
              <a:rPr lang="en-US" altLang="en-US" dirty="0"/>
              <a:t>Every 60 minutes (by default), the database automatically captures statistical information from the SGA and stores it in the AWR in the form of snapshots. These snapshots are stored on disk by a background process called Manageability Monitor (MMON). By default, snapshots are retained for eight days. You can modify both the snapshot interval and the retention intervals.</a:t>
            </a:r>
          </a:p>
          <a:p>
            <a:pPr lvl="1"/>
            <a:r>
              <a:rPr lang="en-US" altLang="en-US" dirty="0"/>
              <a:t>The AWR contains hundreds of tables, all belonging to the </a:t>
            </a:r>
            <a:r>
              <a:rPr lang="en-US" altLang="en-US" dirty="0">
                <a:latin typeface="Courier New" panose="02070309020205020404" pitchFamily="49" charset="0"/>
                <a:cs typeface="Courier New" panose="02070309020205020404" pitchFamily="49" charset="0"/>
              </a:rPr>
              <a:t>SYS</a:t>
            </a:r>
            <a:r>
              <a:rPr lang="en-US" altLang="en-US" dirty="0"/>
              <a:t> schema and stored in the </a:t>
            </a:r>
            <a:r>
              <a:rPr lang="en-US" altLang="en-US" dirty="0">
                <a:latin typeface="Courier New" panose="02070309020205020404" pitchFamily="49" charset="0"/>
                <a:cs typeface="Courier New" panose="02070309020205020404" pitchFamily="49" charset="0"/>
              </a:rPr>
              <a:t>SYSAUX</a:t>
            </a:r>
            <a:r>
              <a:rPr lang="en-US" altLang="en-US" dirty="0"/>
              <a:t> tablespace. Oracle recommends that the repository be accessed only through Enterprise Manager or the </a:t>
            </a:r>
            <a:r>
              <a:rPr lang="en-US" altLang="en-US" dirty="0">
                <a:latin typeface="Courier New" panose="02070309020205020404" pitchFamily="49" charset="0"/>
                <a:cs typeface="Courier New" panose="02070309020205020404" pitchFamily="49" charset="0"/>
              </a:rPr>
              <a:t>DBMS_WORKLOAD_REPOSITORY</a:t>
            </a:r>
            <a:r>
              <a:rPr lang="en-US" altLang="en-US" dirty="0"/>
              <a:t> package to work with the AWR. Direct data manipulation language (DML) commands against the repository tables are not supported.</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FA08B6D8-F65A-434A-B876-BC1400DC43B8}" type="slidenum">
              <a:rPr lang="en-US" altLang="en-US" smtClean="0"/>
              <a:t>437</a:t>
            </a:fld>
            <a:endParaRPr lang="en-US" altLang="en-US" dirty="0"/>
          </a:p>
        </p:txBody>
      </p:sp>
    </p:spTree>
    <p:extLst>
      <p:ext uri="{BB962C8B-B14F-4D97-AF65-F5344CB8AC3E}">
        <p14:creationId xmlns:p14="http://schemas.microsoft.com/office/powerpoint/2010/main" val="1177369879"/>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5"/>
          <p:cNvSpPr>
            <a:spLocks noGrp="1" noRot="1" noChangeAspect="1" noTextEdit="1"/>
          </p:cNvSpPr>
          <p:nvPr>
            <p:ph type="sldImg"/>
          </p:nvPr>
        </p:nvSpPr>
        <p:spPr>
          <a:ln/>
        </p:spPr>
      </p:sp>
      <p:sp>
        <p:nvSpPr>
          <p:cNvPr id="2765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Unlike the other advisors, the ADDM runs automatically after each AWR snapshot. Each time a snapshot is taken, the ADDM performs an analysis of the period corresponding to the last two snapshots. The ADDM proactively monitors the instance and detects most bottlenecks before they become a significant problem.</a:t>
            </a:r>
          </a:p>
          <a:p>
            <a:pPr lvl="1"/>
            <a:r>
              <a:rPr lang="en-US" altLang="en-US" dirty="0"/>
              <a:t>In many cases, the ADDM recommends solutions for detected problems and even quantifies the benefits for the recommendations.</a:t>
            </a:r>
          </a:p>
          <a:p>
            <a:pPr lvl="1"/>
            <a:r>
              <a:rPr lang="en-US" altLang="en-US" dirty="0"/>
              <a:t>Some common problems that are detected by the ADDM:</a:t>
            </a:r>
          </a:p>
          <a:p>
            <a:pPr lvl="2"/>
            <a:r>
              <a:rPr lang="en-US" altLang="en-US" dirty="0"/>
              <a:t>CPU bottlenecks</a:t>
            </a:r>
          </a:p>
          <a:p>
            <a:pPr lvl="2"/>
            <a:r>
              <a:rPr lang="en-US" altLang="en-US" dirty="0"/>
              <a:t>Poor Oracle Net connection management</a:t>
            </a:r>
          </a:p>
          <a:p>
            <a:pPr lvl="2"/>
            <a:r>
              <a:rPr lang="en-US" altLang="en-US" dirty="0"/>
              <a:t>Lock contention</a:t>
            </a:r>
          </a:p>
          <a:p>
            <a:pPr lvl="2"/>
            <a:r>
              <a:rPr lang="en-US" altLang="en-US" dirty="0"/>
              <a:t>Input/output (I/O) capacity</a:t>
            </a:r>
          </a:p>
          <a:p>
            <a:pPr lvl="2"/>
            <a:r>
              <a:rPr lang="en-US" altLang="en-US" dirty="0"/>
              <a:t>Undersized database instance memory structures</a:t>
            </a:r>
          </a:p>
          <a:p>
            <a:pPr lvl="2"/>
            <a:r>
              <a:rPr lang="en-US" altLang="en-US" dirty="0"/>
              <a:t>High-load SQL statements</a:t>
            </a:r>
          </a:p>
          <a:p>
            <a:pPr lvl="1"/>
            <a:r>
              <a:rPr lang="en-US" altLang="en-US" dirty="0"/>
              <a:t>The results of each ADDM analysis are stored in the AWR and are also accessible through Enterprise Manager.</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82BF41B0-F39D-47B7-954F-81CC1C1A2E40}" type="slidenum">
              <a:rPr lang="en-US" altLang="en-US" smtClean="0"/>
              <a:t>438</a:t>
            </a:fld>
            <a:endParaRPr lang="en-US" altLang="en-US" dirty="0"/>
          </a:p>
        </p:txBody>
      </p:sp>
    </p:spTree>
    <p:extLst>
      <p:ext uri="{BB962C8B-B14F-4D97-AF65-F5344CB8AC3E}">
        <p14:creationId xmlns:p14="http://schemas.microsoft.com/office/powerpoint/2010/main" val="1409803886"/>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5"/>
          <p:cNvSpPr>
            <a:spLocks noGrp="1" noRot="1" noChangeAspect="1" noTextEdit="1"/>
          </p:cNvSpPr>
          <p:nvPr>
            <p:ph type="sldImg"/>
          </p:nvPr>
        </p:nvSpPr>
        <p:spPr>
          <a:ln/>
        </p:spPr>
      </p:sp>
      <p:sp>
        <p:nvSpPr>
          <p:cNvPr id="5120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Advisors provide you with useful feedback about resource utilization and performance for their respective server components. For example, Memory Advisor provides a recommended value for the </a:t>
            </a:r>
            <a:r>
              <a:rPr lang="en-US" altLang="en-US" dirty="0">
                <a:latin typeface="Courier New" panose="02070309020205020404" pitchFamily="49" charset="0"/>
              </a:rPr>
              <a:t>MEMORY_TARGET</a:t>
            </a:r>
            <a:r>
              <a:rPr lang="en-US" altLang="en-US" dirty="0"/>
              <a:t> initialization parameter, which controls the total amount of memory used by the Oracle database instance.</a:t>
            </a:r>
          </a:p>
          <a:p>
            <a:pPr lvl="1"/>
            <a:r>
              <a:rPr lang="en-US" altLang="en-US" dirty="0"/>
              <a:t>By building on the data captured in the AWR, the ADDM enables the Oracle Database server to diagnose its own performance and determine how identified problems can be resolved. ADDM runs automatically after each AWR statistics capture. It can potentially call other advisors.</a:t>
            </a:r>
          </a:p>
          <a:p>
            <a:pPr lvl="1"/>
            <a:r>
              <a:rPr lang="en-US" altLang="en-US" dirty="0"/>
              <a:t>Here are the major benefits that are provided by the advisor infrastructure:</a:t>
            </a:r>
          </a:p>
          <a:p>
            <a:pPr lvl="2"/>
            <a:r>
              <a:rPr lang="en-US" altLang="en-US" dirty="0"/>
              <a:t>All advisors use a uniform interface.</a:t>
            </a:r>
          </a:p>
          <a:p>
            <a:pPr lvl="2"/>
            <a:r>
              <a:rPr lang="en-US" altLang="en-US" dirty="0"/>
              <a:t>All advisors have a common data source and results storage by using the workload repository.</a:t>
            </a:r>
          </a:p>
          <a:p>
            <a:pPr lvl="1"/>
            <a:r>
              <a:rPr lang="en-US" altLang="en-US" dirty="0"/>
              <a:t>Not all advisors are shown in the slide (for example, Data Recovery Advisor and SQL Repair Advisor are not listed). </a:t>
            </a:r>
          </a:p>
          <a:p>
            <a:pPr lvl="1"/>
            <a:r>
              <a:rPr lang="en-US" altLang="en-US" b="1" dirty="0"/>
              <a:t>Automatic Database Diagnostic Monitor (ADDM)</a:t>
            </a:r>
            <a:endParaRPr lang="en-US" altLang="en-US" dirty="0"/>
          </a:p>
          <a:p>
            <a:pPr lvl="1"/>
            <a:r>
              <a:rPr lang="en-US" altLang="en-US" dirty="0"/>
              <a:t>The ADDM is a server-based expert that reviews database performance every 60 minutes. Its goal is to detect possible system bottlenecks early and recommend fixes before system performance degrades noticeably.</a:t>
            </a:r>
            <a:endParaRPr lang="en-US" altLang="en-US" b="1" dirty="0"/>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1E7A5E3F-0845-4B21-8A51-8E30381D4C25}" type="slidenum">
              <a:rPr lang="en-US" altLang="en-US" smtClean="0"/>
              <a:t>439</a:t>
            </a:fld>
            <a:endParaRPr lang="en-US" altLang="en-US" dirty="0"/>
          </a:p>
        </p:txBody>
      </p:sp>
    </p:spTree>
    <p:extLst>
      <p:ext uri="{BB962C8B-B14F-4D97-AF65-F5344CB8AC3E}">
        <p14:creationId xmlns:p14="http://schemas.microsoft.com/office/powerpoint/2010/main" val="39347475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2 - </a:t>
            </a:r>
            <a:fld id="{8FCAF5D2-AF78-465A-94F6-A45AEE462022}" type="slidenum">
              <a:rPr lang="en-US" altLang="en-US" smtClean="0"/>
              <a:t>44</a:t>
            </a:fld>
            <a:endParaRPr lang="en-US" altLang="en-US" dirty="0"/>
          </a:p>
        </p:txBody>
      </p:sp>
      <p:sp>
        <p:nvSpPr>
          <p:cNvPr id="4" name="Notes Placeholder 3"/>
          <p:cNvSpPr>
            <a:spLocks noGrp="1"/>
          </p:cNvSpPr>
          <p:nvPr>
            <p:ph type="body" idx="1"/>
          </p:nvPr>
        </p:nvSpPr>
        <p:spPr>
          <a:xfrm>
            <a:off x="296196" y="414337"/>
            <a:ext cx="6479284" cy="8302113"/>
          </a:xfrm>
        </p:spPr>
        <p:txBody>
          <a:bodyPr/>
          <a:lstStyle/>
          <a:p>
            <a:pPr lvl="1"/>
            <a:r>
              <a:rPr lang="en-US" altLang="en-US" dirty="0"/>
              <a:t>The background processes </a:t>
            </a:r>
            <a:r>
              <a:rPr lang="en-US" altLang="en-US" dirty="0">
                <a:cs typeface="Arial" panose="020B0604020202020204" pitchFamily="34" charset="0"/>
              </a:rPr>
              <a:t>commonly seen in non-RAC, non-ASM environments </a:t>
            </a:r>
            <a:r>
              <a:rPr lang="en-US" altLang="en-US" dirty="0"/>
              <a:t>can include the following:</a:t>
            </a:r>
          </a:p>
          <a:p>
            <a:pPr lvl="2"/>
            <a:r>
              <a:rPr lang="en-US" altLang="en-US" dirty="0"/>
              <a:t>Database Writer process (DBW</a:t>
            </a:r>
            <a:r>
              <a:rPr lang="en-US" altLang="en-US" i="1" dirty="0"/>
              <a:t>n</a:t>
            </a:r>
            <a:r>
              <a:rPr lang="en-US" altLang="en-US" dirty="0"/>
              <a:t>)</a:t>
            </a:r>
          </a:p>
          <a:p>
            <a:pPr lvl="2"/>
            <a:r>
              <a:rPr lang="en-US" altLang="en-US" dirty="0"/>
              <a:t>Log Writer process (LGWR)</a:t>
            </a:r>
          </a:p>
          <a:p>
            <a:pPr lvl="2"/>
            <a:r>
              <a:rPr lang="en-US" altLang="en-US" dirty="0"/>
              <a:t>Checkpoint process (CKPT)</a:t>
            </a:r>
          </a:p>
          <a:p>
            <a:pPr lvl="2"/>
            <a:r>
              <a:rPr lang="en-US" altLang="en-US" dirty="0"/>
              <a:t>System monitor process (SMON)</a:t>
            </a:r>
          </a:p>
          <a:p>
            <a:pPr lvl="2"/>
            <a:r>
              <a:rPr lang="en-US" altLang="en-US" dirty="0"/>
              <a:t>Process monitor process (PMON)</a:t>
            </a:r>
          </a:p>
          <a:p>
            <a:pPr lvl="2"/>
            <a:r>
              <a:rPr lang="en-US" altLang="en-US" dirty="0"/>
              <a:t>Recoverer process (RECO)</a:t>
            </a:r>
          </a:p>
          <a:p>
            <a:pPr lvl="2"/>
            <a:r>
              <a:rPr lang="en-US" altLang="en-US" dirty="0"/>
              <a:t>Listener registration process (LREG)</a:t>
            </a:r>
          </a:p>
          <a:p>
            <a:pPr lvl="2"/>
            <a:r>
              <a:rPr lang="en-US" altLang="en-US" dirty="0"/>
              <a:t>Manageability monitor process (MMON)</a:t>
            </a:r>
          </a:p>
          <a:p>
            <a:pPr lvl="2"/>
            <a:r>
              <a:rPr lang="en-US" altLang="en-US" dirty="0"/>
              <a:t>Manageability monitor lite process (MMNL)</a:t>
            </a:r>
          </a:p>
          <a:p>
            <a:pPr lvl="2"/>
            <a:r>
              <a:rPr lang="en-US" altLang="en-US" dirty="0"/>
              <a:t>Job queue coordinator (CJQ0)</a:t>
            </a:r>
          </a:p>
          <a:p>
            <a:pPr lvl="2"/>
            <a:r>
              <a:rPr lang="en-US" altLang="en-US" dirty="0"/>
              <a:t>Job slave processes (J</a:t>
            </a:r>
            <a:r>
              <a:rPr lang="en-US" altLang="en-US" i="1" dirty="0"/>
              <a:t>nnn</a:t>
            </a:r>
            <a:r>
              <a:rPr lang="en-US" altLang="en-US" dirty="0"/>
              <a:t>)</a:t>
            </a:r>
          </a:p>
          <a:p>
            <a:pPr lvl="2"/>
            <a:r>
              <a:rPr lang="en-US" altLang="en-US" dirty="0"/>
              <a:t>Archiver processes (ARC</a:t>
            </a:r>
            <a:r>
              <a:rPr lang="en-US" altLang="en-US" i="1" dirty="0"/>
              <a:t>n</a:t>
            </a:r>
            <a:r>
              <a:rPr lang="en-US" altLang="en-US" dirty="0"/>
              <a:t>)</a:t>
            </a:r>
          </a:p>
          <a:p>
            <a:pPr lvl="2"/>
            <a:r>
              <a:rPr lang="en-US" altLang="en-US" dirty="0"/>
              <a:t>Queue monitor processes (QMN</a:t>
            </a:r>
            <a:r>
              <a:rPr lang="en-US" altLang="en-US" i="1" dirty="0"/>
              <a:t>n</a:t>
            </a:r>
            <a:r>
              <a:rPr lang="en-US" altLang="en-US" dirty="0"/>
              <a:t>)</a:t>
            </a:r>
          </a:p>
          <a:p>
            <a:pPr lvl="1"/>
            <a:r>
              <a:rPr lang="en-US" altLang="en-US" dirty="0"/>
              <a:t>Other background processes may be found in more advanced configurations such as RAC. See the </a:t>
            </a:r>
            <a:r>
              <a:rPr lang="en-US" altLang="en-US" dirty="0">
                <a:latin typeface="Courier New" panose="02070309020205020404" pitchFamily="49" charset="0"/>
              </a:rPr>
              <a:t>V$BGPROCESS</a:t>
            </a:r>
            <a:r>
              <a:rPr lang="en-US" altLang="en-US" dirty="0"/>
              <a:t> view for more information on the background processes.</a:t>
            </a:r>
          </a:p>
          <a:p>
            <a:pPr lvl="1"/>
            <a:r>
              <a:rPr lang="en-US" altLang="en-US" dirty="0"/>
              <a:t>Some background processes are created automatically when an instance is started, whereas others are started as required.</a:t>
            </a:r>
          </a:p>
          <a:p>
            <a:pPr lvl="1"/>
            <a:r>
              <a:rPr lang="en-US" altLang="en-US" dirty="0"/>
              <a:t>Other process structures are not specific to a single database, but rather can be shared among many databases on the same server. The Grid Infrastructure and networking processes fall into this category.</a:t>
            </a:r>
          </a:p>
          <a:p>
            <a:pPr lvl="1"/>
            <a:r>
              <a:rPr lang="en-US" altLang="en-US" dirty="0"/>
              <a:t>Oracle Grid Infrastructure processes on Linux and UNIX systems include the following:</a:t>
            </a:r>
          </a:p>
          <a:p>
            <a:pPr lvl="2"/>
            <a:r>
              <a:rPr lang="en-US" altLang="en-US" dirty="0">
                <a:latin typeface="Courier New" panose="02070309020205020404" pitchFamily="49" charset="0"/>
              </a:rPr>
              <a:t>ohasd</a:t>
            </a:r>
            <a:r>
              <a:rPr lang="en-US" altLang="en-US" dirty="0"/>
              <a:t> (Oracle High Availability Service daemon): Is responsible for starting Oracle Clusterware processes</a:t>
            </a:r>
          </a:p>
          <a:p>
            <a:pPr lvl="2"/>
            <a:r>
              <a:rPr lang="en-US" altLang="en-US" dirty="0">
                <a:latin typeface="Courier New" panose="02070309020205020404" pitchFamily="49" charset="0"/>
              </a:rPr>
              <a:t>ocssd</a:t>
            </a:r>
            <a:r>
              <a:rPr lang="en-US" altLang="en-US" dirty="0"/>
              <a:t>: Cluster Synchronization Service daemon</a:t>
            </a:r>
          </a:p>
          <a:p>
            <a:pPr lvl="2"/>
            <a:r>
              <a:rPr lang="en-US" altLang="en-US" dirty="0">
                <a:latin typeface="Courier New" panose="02070309020205020404" pitchFamily="49" charset="0"/>
              </a:rPr>
              <a:t>diskmon</a:t>
            </a:r>
            <a:r>
              <a:rPr lang="en-US" altLang="en-US" dirty="0"/>
              <a:t> (Disk Monitor daemon): Is responsible for input and output fencing for Oracle Exadata Storage</a:t>
            </a:r>
          </a:p>
          <a:p>
            <a:pPr lvl="2"/>
            <a:r>
              <a:rPr lang="en-US" altLang="en-US" dirty="0">
                <a:latin typeface="Courier New" panose="02070309020205020404" pitchFamily="49" charset="0"/>
              </a:rPr>
              <a:t>cssdagent</a:t>
            </a:r>
            <a:r>
              <a:rPr lang="en-US" altLang="en-US" dirty="0"/>
              <a:t>: Starts, stops, and checks the status of the CSS daemon, </a:t>
            </a:r>
            <a:r>
              <a:rPr lang="en-US" altLang="en-US" dirty="0">
                <a:latin typeface="Courier New" panose="02070309020205020404" pitchFamily="49" charset="0"/>
                <a:cs typeface="Courier New" panose="02070309020205020404" pitchFamily="49" charset="0"/>
              </a:rPr>
              <a:t>ocssd</a:t>
            </a:r>
          </a:p>
          <a:p>
            <a:pPr lvl="2"/>
            <a:r>
              <a:rPr lang="en-US" altLang="en-US" dirty="0">
                <a:latin typeface="Courier New" panose="02070309020205020404" pitchFamily="49" charset="0"/>
              </a:rPr>
              <a:t>oraagent</a:t>
            </a:r>
            <a:r>
              <a:rPr lang="en-US" altLang="en-US" dirty="0"/>
              <a:t>: Extends Clusterware to support Oracle-specific requirements and complex resources</a:t>
            </a:r>
          </a:p>
          <a:p>
            <a:pPr lvl="2"/>
            <a:r>
              <a:rPr lang="en-US" altLang="en-US" dirty="0">
                <a:latin typeface="Courier New" panose="02070309020205020404" pitchFamily="49" charset="0"/>
              </a:rPr>
              <a:t>orarootagent</a:t>
            </a:r>
            <a:r>
              <a:rPr lang="en-US" altLang="en-US" dirty="0"/>
              <a:t>: Is a specialized Oracle agent process that helps manage resources owned by root, such as the network</a:t>
            </a:r>
          </a:p>
          <a:p>
            <a:pPr lvl="1"/>
            <a:r>
              <a:rPr lang="en-US" altLang="en-US" b="1" dirty="0"/>
              <a:t>Note:</a:t>
            </a:r>
            <a:r>
              <a:rPr lang="en-US" altLang="en-US" dirty="0"/>
              <a:t> For a more detailed list of the background processes, consult the </a:t>
            </a:r>
            <a:r>
              <a:rPr lang="en-US" altLang="en-US" i="1" dirty="0"/>
              <a:t>Oracle Database Reference</a:t>
            </a:r>
            <a:r>
              <a:rPr lang="en-US" altLang="en-US" dirty="0"/>
              <a:t> guide.</a:t>
            </a:r>
          </a:p>
        </p:txBody>
      </p:sp>
    </p:spTree>
    <p:extLst>
      <p:ext uri="{BB962C8B-B14F-4D97-AF65-F5344CB8AC3E}">
        <p14:creationId xmlns:p14="http://schemas.microsoft.com/office/powerpoint/2010/main" val="2460322827"/>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5"/>
          <p:cNvSpPr>
            <a:spLocks noGrp="1" noRot="1" noChangeAspect="1" noTextEdit="1"/>
          </p:cNvSpPr>
          <p:nvPr>
            <p:ph type="sldImg"/>
          </p:nvPr>
        </p:nvSpPr>
        <p:spPr>
          <a:ln/>
        </p:spPr>
      </p:sp>
      <p:sp>
        <p:nvSpPr>
          <p:cNvPr id="5529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By analyzing the information stored in the AWR, the database server can identify the need to perform routine maintenance tasks, such as optimizer statistics refresh. The automated maintenance tasks infrastructure enables the Oracle Database server to automatically perform such operations. It uses the Scheduler to run such tasks in predefined maintenance windows.</a:t>
            </a:r>
          </a:p>
          <a:p>
            <a:pPr lvl="1"/>
            <a:r>
              <a:rPr lang="en-US" altLang="en-US" dirty="0"/>
              <a:t>By default, the weekday maintenance windows start at 10:00 PM and last four hours. On Saturday and Sunday, the maintenance window starts at 6:00 AM and lasts for 20 hours. All attributes of the maintenance windows are customizable, including the start and end times, frequency, days of the week, and so on. In addition, the impact of automated maintenance tasks on normal database operations can be limited by associating a Database Resource Manager resource plan to the maintenance window.</a:t>
            </a:r>
          </a:p>
          <a:p>
            <a:pPr lvl="1"/>
            <a:r>
              <a:rPr lang="en-US" altLang="en-US" dirty="0"/>
              <a:t>Examples of maintenance:</a:t>
            </a:r>
          </a:p>
          <a:p>
            <a:pPr lvl="2"/>
            <a:r>
              <a:rPr lang="en-US" altLang="en-US" dirty="0"/>
              <a:t>Optimizer statistics are automatically refreshed by using the automatic maintenance task infrastructure.</a:t>
            </a:r>
          </a:p>
          <a:p>
            <a:pPr lvl="2"/>
            <a:r>
              <a:rPr lang="en-US" altLang="en-US" dirty="0"/>
              <a:t>Automatic Segment Advisor has default jobs, which run in the maintenance window.</a:t>
            </a:r>
          </a:p>
          <a:p>
            <a:pPr lvl="2"/>
            <a:r>
              <a:rPr lang="en-US" altLang="en-US" dirty="0"/>
              <a:t>When creating a database with the DBCA, you can initiate regular database backups.</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42D3932F-0C55-4900-9C24-0169A3E4EB38}" type="slidenum">
              <a:rPr lang="en-US" altLang="en-US" smtClean="0"/>
              <a:t>440</a:t>
            </a:fld>
            <a:endParaRPr lang="en-US" altLang="en-US" dirty="0"/>
          </a:p>
        </p:txBody>
      </p:sp>
    </p:spTree>
    <p:extLst>
      <p:ext uri="{BB962C8B-B14F-4D97-AF65-F5344CB8AC3E}">
        <p14:creationId xmlns:p14="http://schemas.microsoft.com/office/powerpoint/2010/main" val="1045808206"/>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5"/>
          <p:cNvSpPr>
            <a:spLocks noGrp="1" noRot="1" noChangeAspect="1" noTextEdit="1"/>
          </p:cNvSpPr>
          <p:nvPr>
            <p:ph type="sldImg"/>
          </p:nvPr>
        </p:nvSpPr>
        <p:spPr>
          <a:ln/>
        </p:spPr>
      </p:sp>
      <p:sp>
        <p:nvSpPr>
          <p:cNvPr id="5837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ts val="350"/>
              </a:spcBef>
            </a:pPr>
            <a:r>
              <a:rPr lang="en-US" altLang="en-US" dirty="0"/>
              <a:t>Alerts are notifications of when a database is in an undesirable state and needs your attention. By default, the Oracle Database server provides alerts via Enterprise Manager. Optionally, Enterprise Manager can be configured to send an email message to the administrator about problem conditions as well as display alert information on the console. </a:t>
            </a:r>
          </a:p>
          <a:p>
            <a:pPr lvl="1">
              <a:spcBef>
                <a:spcPts val="350"/>
              </a:spcBef>
            </a:pPr>
            <a:r>
              <a:rPr lang="en-US" altLang="en-US" dirty="0"/>
              <a:t>You can also set thresholds on many of the pertinent metrics for your system. Oracle Database proactively notifies you if the database deviates sufficiently from normal readings to reach those thresholds. An early notification of potential problems enables you to respond quickly and, in many cases, resolve issues before users even notice them.</a:t>
            </a:r>
          </a:p>
          <a:p>
            <a:pPr lvl="1">
              <a:spcBef>
                <a:spcPts val="350"/>
              </a:spcBef>
            </a:pPr>
            <a:r>
              <a:rPr lang="en-US" altLang="en-US" dirty="0"/>
              <a:t>Approximately 60 metrics are monitored by default, among which are:</a:t>
            </a:r>
          </a:p>
          <a:p>
            <a:pPr lvl="2"/>
            <a:r>
              <a:rPr lang="en-US" altLang="en-US" dirty="0"/>
              <a:t>Broken Job Count</a:t>
            </a:r>
          </a:p>
          <a:p>
            <a:pPr lvl="2"/>
            <a:r>
              <a:rPr lang="en-US" altLang="en-US" dirty="0"/>
              <a:t>Database Time Spent Waiting (%)</a:t>
            </a:r>
          </a:p>
          <a:p>
            <a:pPr lvl="2"/>
            <a:r>
              <a:rPr lang="en-US" altLang="en-US" dirty="0"/>
              <a:t>Dump Area Used (%)</a:t>
            </a:r>
          </a:p>
          <a:p>
            <a:pPr lvl="2"/>
            <a:r>
              <a:rPr lang="en-US" altLang="en-US" dirty="0"/>
              <a:t>SQL Response Time (%) Compared to Baseline</a:t>
            </a:r>
          </a:p>
          <a:p>
            <a:pPr lvl="2"/>
            <a:r>
              <a:rPr lang="en-US" altLang="en-US" dirty="0"/>
              <a:t>Tablespace Used (%)</a:t>
            </a:r>
          </a:p>
          <a:p>
            <a:pPr lvl="2"/>
            <a:r>
              <a:rPr lang="en-US" altLang="en-US" dirty="0"/>
              <a:t>Generic Incident</a:t>
            </a:r>
          </a:p>
          <a:p>
            <a:pPr lvl="1">
              <a:spcBef>
                <a:spcPts val="350"/>
              </a:spcBef>
            </a:pPr>
            <a:r>
              <a:rPr lang="en-US" altLang="en-US" dirty="0"/>
              <a:t>A few additional key metrics can provide early problem notification:</a:t>
            </a:r>
          </a:p>
          <a:p>
            <a:pPr lvl="2"/>
            <a:r>
              <a:rPr lang="en-US" altLang="en-US" dirty="0"/>
              <a:t>Average File Read Time (centiseconds)</a:t>
            </a:r>
          </a:p>
          <a:p>
            <a:pPr lvl="2"/>
            <a:r>
              <a:rPr lang="en-US" altLang="en-US" dirty="0"/>
              <a:t>Response Time (per transaction)</a:t>
            </a:r>
          </a:p>
          <a:p>
            <a:pPr lvl="2"/>
            <a:r>
              <a:rPr lang="en-US" altLang="en-US" dirty="0"/>
              <a:t>Wait Time (%)</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B9DF9EC6-E077-4595-BCCA-CD2E1071D46B}" type="slidenum">
              <a:rPr lang="en-US" altLang="en-US" smtClean="0"/>
              <a:t>441</a:t>
            </a:fld>
            <a:endParaRPr lang="en-US" altLang="en-US" dirty="0"/>
          </a:p>
        </p:txBody>
      </p:sp>
    </p:spTree>
    <p:extLst>
      <p:ext uri="{BB962C8B-B14F-4D97-AF65-F5344CB8AC3E}">
        <p14:creationId xmlns:p14="http://schemas.microsoft.com/office/powerpoint/2010/main" val="3752220679"/>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5"/>
          <p:cNvSpPr>
            <a:spLocks noGrp="1" noRot="1" noChangeAspect="1" noTextEdit="1"/>
          </p:cNvSpPr>
          <p:nvPr>
            <p:ph type="sldImg"/>
          </p:nvPr>
        </p:nvSpPr>
        <p:spPr>
          <a:ln/>
        </p:spPr>
      </p:sp>
      <p:sp>
        <p:nvSpPr>
          <p:cNvPr id="5939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To access the Metric and Collection Settings page, expand the Oracle Database menu and select Metric and Collection Settings from the Monitoring submenu.</a:t>
            </a:r>
          </a:p>
          <a:p>
            <a:pPr lvl="1"/>
            <a:r>
              <a:rPr lang="en-US" altLang="en-US" dirty="0"/>
              <a:t>Enter your desired warning and critical threshold values for the metric. The appropriate alerts appear when the database reaches your specified values. </a:t>
            </a:r>
          </a:p>
          <a:p>
            <a:pPr lvl="1"/>
            <a:r>
              <a:rPr lang="en-US" altLang="en-US" dirty="0"/>
              <a:t>The thresholds that are already set appear in the “Metrics with thresholds” list. By default, approximately 60 metrics have preset thresholds; you may change these as needed. The “All metrics” list shows the metrics that do not have thresholds set. </a:t>
            </a:r>
          </a:p>
          <a:p>
            <a:pPr lvl="1"/>
            <a:r>
              <a:rPr lang="en-US" altLang="en-US" dirty="0"/>
              <a:t>Click the Edit icon to access a page where you can specify additional corrective actions for either warning or critical thresholds. </a:t>
            </a:r>
          </a:p>
          <a:p>
            <a:pPr lvl="1"/>
            <a:r>
              <a:rPr lang="en-US" altLang="en-US" dirty="0"/>
              <a:t>Click a Collection Schedule link to change the scheduled collection interval. Be aware that each schedule affects a group of metrics.</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46DBC157-0563-4182-AF6C-1EB89915D548}" type="slidenum">
              <a:rPr lang="en-US" altLang="en-US" smtClean="0"/>
              <a:t>442</a:t>
            </a:fld>
            <a:endParaRPr lang="en-US" altLang="en-US" dirty="0"/>
          </a:p>
        </p:txBody>
      </p:sp>
    </p:spTree>
    <p:extLst>
      <p:ext uri="{BB962C8B-B14F-4D97-AF65-F5344CB8AC3E}">
        <p14:creationId xmlns:p14="http://schemas.microsoft.com/office/powerpoint/2010/main" val="4160644366"/>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5"/>
          <p:cNvSpPr>
            <a:spLocks noGrp="1" noRot="1" noChangeAspect="1" noTextEdit="1"/>
          </p:cNvSpPr>
          <p:nvPr>
            <p:ph type="sldImg"/>
          </p:nvPr>
        </p:nvSpPr>
        <p:spPr>
          <a:ln/>
        </p:spPr>
      </p:sp>
      <p:sp>
        <p:nvSpPr>
          <p:cNvPr id="6041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When you receive an alert, follow the recommendations that it provides. You can also consider running the ADDM (or another advisor as appropriate) to obtain more detailed diagnostics of system or object behavior. </a:t>
            </a:r>
          </a:p>
          <a:p>
            <a:pPr lvl="1"/>
            <a:r>
              <a:rPr lang="en-US" altLang="en-US" dirty="0"/>
              <a:t>Alerts and incidents are generated for critical errors. Critical errors usually generate incidents that are collected into problems. You use the Support Workbench to investigate and possibly report the problem to Oracle Support. </a:t>
            </a:r>
          </a:p>
          <a:p>
            <a:pPr lvl="1"/>
            <a:r>
              <a:rPr lang="en-US" altLang="en-US" dirty="0"/>
              <a:t>Most alerts (such as “Out of Space”) are cleared automatically when the cause of the problem disappears. However, other alerts (such as Generic Alert Log Error) are sent to you for notification and must be acknowledged by you. After taking the necessary corrective measures, you acknowledge an alert by clearing or purging it. Clearing an alert sends the alert to the Alert History, which is accessible from the Monitoring submenu. Purging an alert removes it from the Alert History.</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94E12A7F-50CE-4BCD-91B6-7113A396A041}" type="slidenum">
              <a:rPr lang="en-US" altLang="en-US" smtClean="0"/>
              <a:t>443</a:t>
            </a:fld>
            <a:endParaRPr lang="en-US" altLang="en-US" dirty="0"/>
          </a:p>
        </p:txBody>
      </p:sp>
    </p:spTree>
    <p:extLst>
      <p:ext uri="{BB962C8B-B14F-4D97-AF65-F5344CB8AC3E}">
        <p14:creationId xmlns:p14="http://schemas.microsoft.com/office/powerpoint/2010/main" val="399179987"/>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5"/>
          <p:cNvSpPr>
            <a:spLocks noGrp="1" noRot="1" noChangeAspect="1" noTextEdit="1"/>
          </p:cNvSpPr>
          <p:nvPr>
            <p:ph type="sldImg"/>
          </p:nvPr>
        </p:nvSpPr>
        <p:spPr>
          <a:ln/>
        </p:spPr>
      </p:sp>
      <p:sp>
        <p:nvSpPr>
          <p:cNvPr id="6144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There are two kinds of server-generated alerts: threshold and nonthreshold. </a:t>
            </a:r>
          </a:p>
          <a:p>
            <a:pPr lvl="1"/>
            <a:r>
              <a:rPr lang="en-US" altLang="en-US" dirty="0"/>
              <a:t>Most server-generated alerts are configured by setting a warning and critical threshold values on database metrics. You can define thresholds for more than 120 metrics, including the following:</a:t>
            </a:r>
          </a:p>
          <a:p>
            <a:pPr lvl="2"/>
            <a:r>
              <a:rPr lang="en-US" altLang="en-US" dirty="0"/>
              <a:t>Physical Reads Per Sec</a:t>
            </a:r>
          </a:p>
          <a:p>
            <a:pPr lvl="2"/>
            <a:r>
              <a:rPr lang="en-US" altLang="en-US" dirty="0"/>
              <a:t>User Commits Per Sec</a:t>
            </a:r>
          </a:p>
          <a:p>
            <a:pPr lvl="2"/>
            <a:r>
              <a:rPr lang="en-US" altLang="en-US" dirty="0"/>
              <a:t>SQL Service Response Time</a:t>
            </a:r>
          </a:p>
          <a:p>
            <a:pPr lvl="1"/>
            <a:r>
              <a:rPr lang="en-US" altLang="en-US" dirty="0"/>
              <a:t>Except for the Tablespace Space Usage metric, which is database related, the other metrics are instance related. Threshold alerts are also referred to as </a:t>
            </a:r>
            <a:r>
              <a:rPr lang="en-US" altLang="en-US" i="1" dirty="0"/>
              <a:t>stateful alerts</a:t>
            </a:r>
            <a:r>
              <a:rPr lang="en-US" altLang="en-US" dirty="0"/>
              <a:t>,</a:t>
            </a:r>
            <a:r>
              <a:rPr lang="en-US" altLang="en-US" i="1" dirty="0"/>
              <a:t> </a:t>
            </a:r>
            <a:r>
              <a:rPr lang="en-US" altLang="en-US" dirty="0"/>
              <a:t>which are automatically cleared when an alert condition clears. Stateful alerts appear in </a:t>
            </a:r>
            <a:r>
              <a:rPr lang="en-US" altLang="en-US" dirty="0">
                <a:latin typeface="Courier New" panose="02070309020205020404" pitchFamily="49" charset="0"/>
              </a:rPr>
              <a:t>DBA_OUTSTANDING_ALERTS</a:t>
            </a:r>
            <a:r>
              <a:rPr lang="en-US" altLang="en-US" dirty="0"/>
              <a:t> and, when cleared, go to </a:t>
            </a:r>
            <a:r>
              <a:rPr lang="en-US" altLang="en-US" dirty="0">
                <a:latin typeface="Courier New" panose="02070309020205020404" pitchFamily="49" charset="0"/>
              </a:rPr>
              <a:t>DBA_ALERT_HISTORY</a:t>
            </a:r>
            <a:r>
              <a:rPr lang="en-US" altLang="en-US" dirty="0"/>
              <a:t>. </a:t>
            </a:r>
          </a:p>
          <a:p>
            <a:pPr lvl="1"/>
            <a:r>
              <a:rPr lang="en-US" altLang="en-US" dirty="0"/>
              <a:t>Other server-generated alerts correspond to specific database events, such as </a:t>
            </a:r>
            <a:r>
              <a:rPr lang="en-US" altLang="en-US" dirty="0">
                <a:latin typeface="Courier New" panose="02070309020205020404" pitchFamily="49" charset="0"/>
              </a:rPr>
              <a:t>ORA-*</a:t>
            </a:r>
            <a:r>
              <a:rPr lang="en-US" altLang="en-US" dirty="0"/>
              <a:t> errors, “Snapshot too old” errors, Recovery Area Low On Free Space, and Resumable Session Suspended. These are non-threshold-based alerts, also referred to as </a:t>
            </a:r>
            <a:r>
              <a:rPr lang="en-US" altLang="en-US" i="1" dirty="0"/>
              <a:t>stateless alerts</a:t>
            </a:r>
            <a:r>
              <a:rPr lang="en-US" altLang="en-US" dirty="0"/>
              <a:t>. Stateless alerts go directly to the History table</a:t>
            </a:r>
            <a:r>
              <a:rPr lang="en-US" altLang="en-US" dirty="0">
                <a:solidFill>
                  <a:schemeClr val="tx1"/>
                </a:solidFill>
              </a:rPr>
              <a:t>.</a:t>
            </a:r>
            <a:r>
              <a:rPr lang="en-US" altLang="en-US" dirty="0">
                <a:solidFill>
                  <a:srgbClr val="FF0000"/>
                </a:solidFill>
              </a:rPr>
              <a:t> </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F39D6DCA-6FE4-40E5-90D8-0B4435257637}" type="slidenum">
              <a:rPr lang="en-US" altLang="en-US" smtClean="0"/>
              <a:t>444</a:t>
            </a:fld>
            <a:endParaRPr lang="en-US" altLang="en-US" dirty="0"/>
          </a:p>
        </p:txBody>
      </p:sp>
    </p:spTree>
    <p:extLst>
      <p:ext uri="{BB962C8B-B14F-4D97-AF65-F5344CB8AC3E}">
        <p14:creationId xmlns:p14="http://schemas.microsoft.com/office/powerpoint/2010/main" val="1531001655"/>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5"/>
          <p:cNvSpPr>
            <a:spLocks noGrp="1" noRot="1" noChangeAspect="1" noTextEdit="1"/>
          </p:cNvSpPr>
          <p:nvPr>
            <p:ph type="sldImg"/>
          </p:nvPr>
        </p:nvSpPr>
        <p:spPr>
          <a:ln/>
        </p:spPr>
      </p:sp>
      <p:sp>
        <p:nvSpPr>
          <p:cNvPr id="3481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Oracle Database server software captures information about its own operation. Three major types of data are collected: cumulative statistics, metrics, and sampled statistics.</a:t>
            </a:r>
          </a:p>
          <a:p>
            <a:pPr lvl="1"/>
            <a:r>
              <a:rPr lang="en-US" altLang="en-US" dirty="0"/>
              <a:t>Cumulative statistics are counts and timing information of a variety of events that occur in the database server. Some are quite important, such as buffer busy waits. Others have little impact on tuning, such as index block split. The most important events for tuning are usually the ones showing the greatest cumulative time values. The statistics in Oracle Database are correlated by the use of a time model. The time model statistics are based on a percentage of DB time, giving them a common basis for comparison.</a:t>
            </a:r>
          </a:p>
          <a:p>
            <a:pPr lvl="1"/>
            <a:r>
              <a:rPr lang="en-US" altLang="en-US" dirty="0"/>
              <a:t>Metrics are statistic counts per unit. The unit could be time (such as seconds), transaction, or session. Metrics provide a base to proactively monitor performance. You can set thresholds on a metric, causing an alert to be generated. For example, you can set thresholds for when the reads per millisecond exceed a previously recorded peak value or when the archive log area is 95% full.</a:t>
            </a:r>
          </a:p>
          <a:p>
            <a:pPr lvl="1"/>
            <a:r>
              <a:rPr lang="en-US" altLang="en-US" dirty="0"/>
              <a:t>Sampled statistics are gathered automatically when </a:t>
            </a:r>
            <a:r>
              <a:rPr lang="en-US" altLang="en-US" dirty="0">
                <a:latin typeface="Courier New" panose="02070309020205020404" pitchFamily="49" charset="0"/>
                <a:cs typeface="Courier New" panose="02070309020205020404" pitchFamily="49" charset="0"/>
              </a:rPr>
              <a:t>STATISTICS_LEVEL</a:t>
            </a:r>
            <a:r>
              <a:rPr lang="en-US" altLang="en-US" dirty="0"/>
              <a:t> is set to </a:t>
            </a:r>
            <a:r>
              <a:rPr lang="en-US" altLang="en-US" dirty="0">
                <a:latin typeface="Courier New" panose="02070309020205020404" pitchFamily="49" charset="0"/>
                <a:cs typeface="Courier New" panose="02070309020205020404" pitchFamily="49" charset="0"/>
              </a:rPr>
              <a:t>TYPICAL</a:t>
            </a:r>
            <a:r>
              <a:rPr lang="en-US" altLang="en-US" dirty="0"/>
              <a:t> or </a:t>
            </a:r>
            <a:r>
              <a:rPr lang="en-US" altLang="en-US" dirty="0">
                <a:latin typeface="Courier New" panose="02070309020205020404" pitchFamily="49" charset="0"/>
                <a:cs typeface="Courier New" panose="02070309020205020404" pitchFamily="49" charset="0"/>
              </a:rPr>
              <a:t>ALL</a:t>
            </a:r>
            <a:r>
              <a:rPr lang="en-US" altLang="en-US" dirty="0"/>
              <a:t>. Sampled statistics allow you to look back in time. You can view session and system statistics that were gathered in the past, in various dimensions, even if you had not thought of specifying data collection for these beforehand.</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4DC3886D-328F-40DF-B46E-FA77162164A3}" type="slidenum">
              <a:rPr lang="en-US" altLang="en-US" smtClean="0"/>
              <a:t>445</a:t>
            </a:fld>
            <a:endParaRPr lang="en-US" altLang="en-US" dirty="0"/>
          </a:p>
        </p:txBody>
      </p:sp>
    </p:spTree>
    <p:extLst>
      <p:ext uri="{BB962C8B-B14F-4D97-AF65-F5344CB8AC3E}">
        <p14:creationId xmlns:p14="http://schemas.microsoft.com/office/powerpoint/2010/main" val="940912766"/>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5"/>
          <p:cNvSpPr>
            <a:spLocks noGrp="1" noRot="1" noChangeAspect="1" noTextEdit="1"/>
          </p:cNvSpPr>
          <p:nvPr>
            <p:ph type="sldImg"/>
          </p:nvPr>
        </p:nvSpPr>
        <p:spPr>
          <a:ln/>
        </p:spPr>
      </p:sp>
      <p:sp>
        <p:nvSpPr>
          <p:cNvPr id="2867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You can respond to changes in performance only if you know the performance has changed. Oracle Database provides several ways to monitor the current performance of the database instance.</a:t>
            </a:r>
          </a:p>
          <a:p>
            <a:pPr lvl="2"/>
            <a:r>
              <a:rPr lang="en-US" altLang="en-US" b="1" dirty="0"/>
              <a:t>Enterprise Manager Database Express: </a:t>
            </a:r>
            <a:r>
              <a:rPr lang="en-US" altLang="en-US" dirty="0"/>
              <a:t>The database home page provides a quick check of the health of the instance and the server, with graphs showing CPU usage, active sessions, memory, and data storage usage. The home page also shows any alerts that have been triggered. Additional details are available on the Performance Hub page. As mentioned earlier in the lesson, the ADDM analysis results are accessible through Enterprise Manager.</a:t>
            </a:r>
          </a:p>
          <a:p>
            <a:pPr lvl="2"/>
            <a:r>
              <a:rPr lang="en-US" altLang="en-US" b="1" dirty="0"/>
              <a:t>Enterprise Manager Cloud Control: </a:t>
            </a:r>
            <a:r>
              <a:rPr lang="en-US" altLang="en-US" dirty="0"/>
              <a:t>Enterprise Manager Cloud Control also provides performance monitoring capabilities.</a:t>
            </a:r>
          </a:p>
          <a:p>
            <a:pPr lvl="2"/>
            <a:r>
              <a:rPr lang="en-US" altLang="en-US" b="1" dirty="0"/>
              <a:t>Performance views: </a:t>
            </a:r>
            <a:r>
              <a:rPr lang="en-US" altLang="en-US" dirty="0"/>
              <a:t>You can access these views directly with SQL*Plus. Occasionally, you may need to access these views for some details about the raw statistics.</a:t>
            </a:r>
          </a:p>
          <a:p>
            <a:pPr lvl="1"/>
            <a:r>
              <a:rPr lang="en-US" altLang="en-US" dirty="0"/>
              <a:t>See </a:t>
            </a:r>
            <a:r>
              <a:rPr lang="en-US" altLang="en-US" i="1" dirty="0"/>
              <a:t>Oracle Database Performance Tuning Guide</a:t>
            </a:r>
            <a:r>
              <a:rPr lang="en-US" altLang="en-US" dirty="0"/>
              <a:t> and </a:t>
            </a:r>
            <a:r>
              <a:rPr lang="en-US" altLang="en-US" i="1" dirty="0"/>
              <a:t>Oracle Database Reference</a:t>
            </a:r>
            <a:r>
              <a:rPr lang="en-US" altLang="en-US" dirty="0"/>
              <a:t> for details and examples.</a:t>
            </a:r>
          </a:p>
          <a:p>
            <a:pPr lvl="1"/>
            <a:endParaRPr lang="en-US" altLang="en-US" dirty="0"/>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F39FF40C-ABCE-495B-858C-7CF03C86366F}" type="slidenum">
              <a:rPr lang="en-US" altLang="en-US" smtClean="0"/>
              <a:t>446</a:t>
            </a:fld>
            <a:endParaRPr lang="en-US" altLang="en-US" dirty="0"/>
          </a:p>
        </p:txBody>
      </p:sp>
    </p:spTree>
    <p:extLst>
      <p:ext uri="{BB962C8B-B14F-4D97-AF65-F5344CB8AC3E}">
        <p14:creationId xmlns:p14="http://schemas.microsoft.com/office/powerpoint/2010/main" val="120453251"/>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20 - </a:t>
            </a:r>
            <a:fld id="{6672709E-5256-4935-9A5D-B1DA6C862A55}" type="slidenum">
              <a:rPr lang="en-US" altLang="en-US" smtClean="0"/>
              <a:t>447</a:t>
            </a:fld>
            <a:endParaRPr lang="en-US" altLang="en-US" dirty="0"/>
          </a:p>
        </p:txBody>
      </p:sp>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a:xfrm>
            <a:off x="292608" y="4434840"/>
            <a:ext cx="6400800" cy="4473416"/>
          </a:xfrm>
        </p:spPr>
        <p:txBody>
          <a:bodyPr/>
          <a:lstStyle/>
          <a:p>
            <a:pPr lvl="1">
              <a:lnSpc>
                <a:spcPct val="95000"/>
              </a:lnSpc>
            </a:pPr>
            <a:r>
              <a:rPr lang="en-US" altLang="en-US" dirty="0"/>
              <a:t>To effectively diagnose performance problems, statistics must be available. The Oracle Database instance generates many types of cumulative statistics for the system, sessions, and individual SQL statements at the instance level. The Oracle Database server also tracks cumulative statistics on segments and services. When analyzing a performance problem in any of these scopes, you typically look at the change in statistics (delta value) over the period of time you are interested in.</a:t>
            </a:r>
          </a:p>
          <a:p>
            <a:pPr lvl="1">
              <a:lnSpc>
                <a:spcPct val="95000"/>
              </a:lnSpc>
            </a:pPr>
            <a:r>
              <a:rPr lang="en-US" altLang="en-US" b="1" dirty="0"/>
              <a:t>Note</a:t>
            </a:r>
            <a:r>
              <a:rPr lang="en-US" altLang="en-US" dirty="0"/>
              <a:t>: Instance statistics are dynamic and are reset at every instance startup. These statistics can be captured at a point in time and held in the database in the form of snapshots.</a:t>
            </a:r>
          </a:p>
          <a:p>
            <a:pPr lvl="1">
              <a:lnSpc>
                <a:spcPct val="95000"/>
              </a:lnSpc>
            </a:pPr>
            <a:r>
              <a:rPr lang="en-US" altLang="en-US" b="1" dirty="0"/>
              <a:t>Wait Event Statistics</a:t>
            </a:r>
          </a:p>
          <a:p>
            <a:pPr lvl="1">
              <a:lnSpc>
                <a:spcPct val="95000"/>
              </a:lnSpc>
            </a:pPr>
            <a:r>
              <a:rPr lang="en-US" altLang="en-US" dirty="0"/>
              <a:t>All the possible wait events are cataloged in the </a:t>
            </a:r>
            <a:r>
              <a:rPr lang="en-US" altLang="en-US" dirty="0">
                <a:latin typeface="Courier New" panose="02070309020205020404" pitchFamily="49" charset="0"/>
                <a:cs typeface="Courier New" panose="02070309020205020404" pitchFamily="49" charset="0"/>
              </a:rPr>
              <a:t>V$EVENT_NAME</a:t>
            </a:r>
            <a:r>
              <a:rPr lang="en-US" altLang="en-US" dirty="0"/>
              <a:t> view.</a:t>
            </a:r>
          </a:p>
          <a:p>
            <a:pPr lvl="1">
              <a:lnSpc>
                <a:spcPct val="95000"/>
              </a:lnSpc>
            </a:pPr>
            <a:r>
              <a:rPr lang="en-US" altLang="en-US" dirty="0"/>
              <a:t>Cumulative statistics for all sessions are stored in </a:t>
            </a:r>
            <a:r>
              <a:rPr lang="en-US" altLang="en-US" dirty="0">
                <a:latin typeface="Courier New" panose="02070309020205020404" pitchFamily="49" charset="0"/>
                <a:cs typeface="Courier New" panose="02070309020205020404" pitchFamily="49" charset="0"/>
              </a:rPr>
              <a:t>V$SYSTEM_EVENT</a:t>
            </a:r>
            <a:r>
              <a:rPr lang="en-US" altLang="en-US" dirty="0"/>
              <a:t>, which shows the total waits for a particular event since instance startup.</a:t>
            </a:r>
          </a:p>
          <a:p>
            <a:pPr lvl="1">
              <a:lnSpc>
                <a:spcPct val="95000"/>
              </a:lnSpc>
            </a:pPr>
            <a:r>
              <a:rPr lang="en-US" altLang="en-US" dirty="0"/>
              <a:t>When you are troubleshooting, you need to know whether a process has waited for any resource.</a:t>
            </a:r>
          </a:p>
          <a:p>
            <a:pPr lvl="1">
              <a:lnSpc>
                <a:spcPct val="95000"/>
              </a:lnSpc>
            </a:pPr>
            <a:r>
              <a:rPr lang="en-US" altLang="en-US" b="1" dirty="0"/>
              <a:t>System-Wide Statistics</a:t>
            </a:r>
          </a:p>
          <a:p>
            <a:pPr lvl="1">
              <a:lnSpc>
                <a:spcPct val="95000"/>
              </a:lnSpc>
            </a:pPr>
            <a:r>
              <a:rPr lang="en-US" altLang="en-US" dirty="0"/>
              <a:t>All the system-wide statistics are cataloged in the </a:t>
            </a:r>
            <a:r>
              <a:rPr lang="en-US" altLang="en-US" dirty="0">
                <a:latin typeface="Courier New" panose="02070309020205020404" pitchFamily="49" charset="0"/>
                <a:cs typeface="Courier New" panose="02070309020205020404" pitchFamily="49" charset="0"/>
              </a:rPr>
              <a:t>V$STATNAME</a:t>
            </a:r>
            <a:r>
              <a:rPr lang="en-US" altLang="en-US" dirty="0"/>
              <a:t> view. Over 400 statistics are available in Oracle Database.</a:t>
            </a:r>
          </a:p>
          <a:p>
            <a:pPr lvl="1">
              <a:lnSpc>
                <a:spcPct val="95000"/>
              </a:lnSpc>
            </a:pPr>
            <a:r>
              <a:rPr lang="en-US" altLang="en-US" dirty="0"/>
              <a:t>The server displays all calculated system statistics in the </a:t>
            </a:r>
            <a:r>
              <a:rPr lang="en-US" altLang="en-US" dirty="0">
                <a:latin typeface="Courier New" panose="02070309020205020404" pitchFamily="49" charset="0"/>
                <a:cs typeface="Courier New" panose="02070309020205020404" pitchFamily="49" charset="0"/>
              </a:rPr>
              <a:t>V$SYSSTAT</a:t>
            </a:r>
            <a:r>
              <a:rPr lang="en-US" altLang="en-US" dirty="0"/>
              <a:t> view. You can query this view to find cumulative totals since the instance started.</a:t>
            </a:r>
          </a:p>
          <a:p>
            <a:pPr lvl="1">
              <a:lnSpc>
                <a:spcPct val="95000"/>
              </a:lnSpc>
            </a:pPr>
            <a:r>
              <a:rPr lang="en-US" altLang="en-US" dirty="0"/>
              <a:t>System-wide statistics are classified by the tuning topic and the debugging purpose. The classes include general instance activity, redo log buffer activity, locking, database buffer cache activity, and so on. Each of the system statistics can belong to more than one class, so you cannot do a simple join on </a:t>
            </a:r>
            <a:r>
              <a:rPr lang="en-US" altLang="en-US" dirty="0">
                <a:latin typeface="Courier New" panose="02070309020205020404" pitchFamily="49" charset="0"/>
                <a:cs typeface="Courier New" panose="02070309020205020404" pitchFamily="49" charset="0"/>
              </a:rPr>
              <a:t>V$SYSSTATS.CLASS</a:t>
            </a:r>
            <a:r>
              <a:rPr lang="en-US" altLang="en-US" dirty="0"/>
              <a:t> and </a:t>
            </a:r>
            <a:r>
              <a:rPr lang="en-US" altLang="en-US" dirty="0">
                <a:latin typeface="Courier New" panose="02070309020205020404" pitchFamily="49" charset="0"/>
                <a:cs typeface="Courier New" panose="02070309020205020404" pitchFamily="49" charset="0"/>
              </a:rPr>
              <a:t>V$SYSTEM_WAIT_CLASS.WAIT_CLASS#</a:t>
            </a:r>
            <a:r>
              <a:rPr lang="en-US" altLang="en-US" dirty="0"/>
              <a:t>.</a:t>
            </a:r>
          </a:p>
          <a:p>
            <a:pPr lvl="1">
              <a:lnSpc>
                <a:spcPct val="95000"/>
              </a:lnSpc>
            </a:pPr>
            <a:r>
              <a:rPr lang="en-US" altLang="en-US" dirty="0"/>
              <a:t>You can also view all wait events for a particular wait class by querying </a:t>
            </a:r>
            <a:r>
              <a:rPr lang="en-US" altLang="en-US" dirty="0">
                <a:latin typeface="Courier New" panose="02070309020205020404" pitchFamily="49" charset="0"/>
                <a:cs typeface="Courier New" panose="02070309020205020404" pitchFamily="49" charset="0"/>
              </a:rPr>
              <a:t>V$SYSTEM_WAIT_CLASS</a:t>
            </a:r>
            <a:r>
              <a:rPr lang="en-US" altLang="en-US" dirty="0"/>
              <a:t>.</a:t>
            </a:r>
          </a:p>
        </p:txBody>
      </p:sp>
    </p:spTree>
    <p:extLst>
      <p:ext uri="{BB962C8B-B14F-4D97-AF65-F5344CB8AC3E}">
        <p14:creationId xmlns:p14="http://schemas.microsoft.com/office/powerpoint/2010/main" val="4052173283"/>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20 - </a:t>
            </a:r>
            <a:fld id="{5B20B043-3440-4614-987B-36DDB3AF7D05}" type="slidenum">
              <a:rPr lang="en-US" smtClean="0"/>
              <a:t>448</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Arial" charset="0"/>
                <a:cs typeface="Arial" charset="0"/>
              </a:rPr>
              <a:t>SGA Global Statistics</a:t>
            </a:r>
          </a:p>
          <a:p>
            <a:pPr lvl="1" eaLnBrk="1" hangingPunct="1"/>
            <a:r>
              <a:rPr lang="en-US" dirty="0">
                <a:latin typeface="Arial" charset="0"/>
                <a:cs typeface="Arial" charset="0"/>
              </a:rPr>
              <a:t>The server displays all calculated memory statistics in the </a:t>
            </a:r>
            <a:r>
              <a:rPr lang="en-US" dirty="0">
                <a:latin typeface="Courier New" panose="02070309020205020404" pitchFamily="49" charset="0"/>
                <a:cs typeface="Courier New" panose="02070309020205020404" pitchFamily="49" charset="0"/>
              </a:rPr>
              <a:t>V$SGASTAT</a:t>
            </a:r>
            <a:r>
              <a:rPr lang="en-US" dirty="0">
                <a:latin typeface="Arial" charset="0"/>
                <a:cs typeface="Arial" charset="0"/>
              </a:rPr>
              <a:t> view. You can query this view to find cumulative totals of detailed SGA usage since the instance started.</a:t>
            </a:r>
          </a:p>
          <a:p>
            <a:pPr lvl="1" eaLnBrk="1" hangingPunct="1"/>
            <a:r>
              <a:rPr lang="en-US" dirty="0">
                <a:latin typeface="Arial" charset="0"/>
                <a:cs typeface="Arial" charset="0"/>
              </a:rPr>
              <a:t>When the </a:t>
            </a:r>
            <a:r>
              <a:rPr lang="en-US" dirty="0">
                <a:latin typeface="Courier New" panose="02070309020205020404" pitchFamily="49" charset="0"/>
                <a:cs typeface="Courier New" panose="02070309020205020404" pitchFamily="49" charset="0"/>
              </a:rPr>
              <a:t>STATISTICS_LEVEL</a:t>
            </a:r>
            <a:r>
              <a:rPr lang="en-US" dirty="0">
                <a:latin typeface="Arial" charset="0"/>
                <a:cs typeface="Arial" charset="0"/>
              </a:rPr>
              <a:t> parameter is set to </a:t>
            </a:r>
            <a:r>
              <a:rPr lang="en-US" dirty="0">
                <a:latin typeface="Courier New" panose="02070309020205020404" pitchFamily="49" charset="0"/>
                <a:cs typeface="Courier New" panose="02070309020205020404" pitchFamily="49" charset="0"/>
              </a:rPr>
              <a:t>BASIC</a:t>
            </a:r>
            <a:r>
              <a:rPr lang="en-US" dirty="0">
                <a:latin typeface="Arial" charset="0"/>
                <a:cs typeface="Arial" charset="0"/>
              </a:rPr>
              <a:t>, the value of the </a:t>
            </a:r>
            <a:r>
              <a:rPr lang="en-US" dirty="0">
                <a:latin typeface="Courier New" panose="02070309020205020404" pitchFamily="49" charset="0"/>
                <a:cs typeface="Courier New" panose="02070309020205020404" pitchFamily="49" charset="0"/>
              </a:rPr>
              <a:t>TIMED_STATISTICS</a:t>
            </a:r>
            <a:r>
              <a:rPr lang="en-US" dirty="0">
                <a:latin typeface="Arial" charset="0"/>
                <a:cs typeface="Arial" charset="0"/>
              </a:rPr>
              <a:t> parameter defaults to </a:t>
            </a:r>
            <a:r>
              <a:rPr lang="en-US" dirty="0">
                <a:latin typeface="Courier New" panose="02070309020205020404" pitchFamily="49" charset="0"/>
                <a:cs typeface="Courier New" panose="02070309020205020404" pitchFamily="49" charset="0"/>
              </a:rPr>
              <a:t>FALSE</a:t>
            </a:r>
            <a:r>
              <a:rPr lang="en-US" dirty="0">
                <a:latin typeface="Arial" charset="0"/>
                <a:cs typeface="Arial" charset="0"/>
              </a:rPr>
              <a:t>. Timing information is not collected for wait events, and much of the performance-monitoring capability of the database is disabled. The explicit setting of </a:t>
            </a:r>
            <a:r>
              <a:rPr lang="en-US" dirty="0">
                <a:latin typeface="Courier New" panose="02070309020205020404" pitchFamily="49" charset="0"/>
                <a:cs typeface="Courier New" panose="02070309020205020404" pitchFamily="49" charset="0"/>
              </a:rPr>
              <a:t>TIMED_STATISTICS</a:t>
            </a:r>
            <a:r>
              <a:rPr lang="en-US" dirty="0">
                <a:latin typeface="Arial" charset="0"/>
                <a:cs typeface="Arial" charset="0"/>
              </a:rPr>
              <a:t> overrides the value derived from </a:t>
            </a:r>
            <a:r>
              <a:rPr lang="en-US" dirty="0">
                <a:latin typeface="Courier New" panose="02070309020205020404" pitchFamily="49" charset="0"/>
                <a:cs typeface="Courier New" panose="02070309020205020404" pitchFamily="49" charset="0"/>
              </a:rPr>
              <a:t>STATISTICS_LEVEL</a:t>
            </a:r>
            <a:r>
              <a:rPr lang="en-US" dirty="0">
                <a:latin typeface="Arial" charset="0"/>
                <a:cs typeface="Arial" charset="0"/>
              </a:rPr>
              <a:t>.</a:t>
            </a:r>
          </a:p>
        </p:txBody>
      </p:sp>
    </p:spTree>
    <p:extLst>
      <p:ext uri="{BB962C8B-B14F-4D97-AF65-F5344CB8AC3E}">
        <p14:creationId xmlns:p14="http://schemas.microsoft.com/office/powerpoint/2010/main" val="3927779889"/>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5"/>
          <p:cNvSpPr>
            <a:spLocks noGrp="1" noRot="1" noChangeAspect="1" noTextEdit="1"/>
          </p:cNvSpPr>
          <p:nvPr>
            <p:ph type="sldImg"/>
          </p:nvPr>
        </p:nvSpPr>
        <p:spPr>
          <a:ln/>
        </p:spPr>
      </p:sp>
      <p:sp>
        <p:nvSpPr>
          <p:cNvPr id="31747"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Wait events are statistics that are incremented by a server process or thread to indicate that it had to wait for an event to complete before being able to continue processing. Wait event data reveals various symptoms of problems that might be impacting performance, such as latch contention, buffer contention, and I/O contention. Remember that these are only symptoms of problems, not the actual causes.</a:t>
            </a:r>
          </a:p>
          <a:p>
            <a:pPr lvl="1"/>
            <a:r>
              <a:rPr lang="en-US" altLang="en-US" dirty="0"/>
              <a:t>A collection of wait events provides information about the sessions or processes that had to wait or must wait for different reasons.</a:t>
            </a:r>
          </a:p>
          <a:p>
            <a:pPr lvl="1"/>
            <a:r>
              <a:rPr lang="en-US" altLang="en-US" dirty="0"/>
              <a:t>Wait events are grouped into classes. The wait event classes include: Administrative, Application, Cluster, Commit, Concurrency, Configuration, Idle, Network, Other, Scheduler, System I/O, and User I/O.</a:t>
            </a:r>
          </a:p>
          <a:p>
            <a:pPr lvl="1"/>
            <a:r>
              <a:rPr lang="en-US" altLang="en-US" dirty="0"/>
              <a:t>Wait events are listed in the </a:t>
            </a:r>
            <a:r>
              <a:rPr lang="en-US" altLang="en-US" dirty="0">
                <a:latin typeface="Courier New" panose="02070309020205020404" pitchFamily="49" charset="0"/>
                <a:cs typeface="Courier New" panose="02070309020205020404" pitchFamily="49" charset="0"/>
              </a:rPr>
              <a:t>V$EVENT_NAME</a:t>
            </a:r>
            <a:r>
              <a:rPr lang="en-US" altLang="en-US" dirty="0"/>
              <a:t> view. There are more than 800 wait events in the Oracle Database, including free buffer wait, latch free, buffer busy waits, DB file sequential read, and DB file scattered read.</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F670BC67-15D9-4027-8148-3043ED7CF102}" type="slidenum">
              <a:rPr lang="en-US" altLang="en-US" smtClean="0"/>
              <a:t>449</a:t>
            </a:fld>
            <a:endParaRPr lang="en-US" altLang="en-US" dirty="0"/>
          </a:p>
        </p:txBody>
      </p:sp>
    </p:spTree>
    <p:extLst>
      <p:ext uri="{BB962C8B-B14F-4D97-AF65-F5344CB8AC3E}">
        <p14:creationId xmlns:p14="http://schemas.microsoft.com/office/powerpoint/2010/main" val="18876862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Rot="1" noChangeAspect="1" noChangeArrowheads="1" noTextEdit="1"/>
          </p:cNvSpPr>
          <p:nvPr>
            <p:ph type="sldImg"/>
          </p:nvPr>
        </p:nvSpPr>
        <p:spPr>
          <a:ln/>
        </p:spPr>
      </p:sp>
      <p:sp>
        <p:nvSpPr>
          <p:cNvPr id="8704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Database Writer process (DBW</a:t>
            </a:r>
            <a:r>
              <a:rPr lang="en-US" altLang="en-US" i="1" dirty="0"/>
              <a:t>n</a:t>
            </a:r>
            <a:r>
              <a:rPr lang="en-US" altLang="en-US" dirty="0"/>
              <a:t>) writes the contents of buffers to data files. The DBW</a:t>
            </a:r>
            <a:r>
              <a:rPr lang="en-US" altLang="en-US" i="1" dirty="0"/>
              <a:t>n</a:t>
            </a:r>
            <a:r>
              <a:rPr lang="en-US" altLang="en-US" dirty="0"/>
              <a:t> processes are responsible for writing modified (dirty) buffers in the database buffer cache to disk. Although one Database Writer process (DBW</a:t>
            </a:r>
            <a:r>
              <a:rPr lang="en-US" altLang="en-US" i="1" dirty="0"/>
              <a:t>0</a:t>
            </a:r>
            <a:r>
              <a:rPr lang="en-US" altLang="en-US" dirty="0"/>
              <a:t>) is adequate for most systems, you can configure additional processes to improve write performance if your system modifies data heavily. The additional processes are named DBW1 through DBW9, DBWa through DBWz, and BW36-BW99. These additional DBW</a:t>
            </a:r>
            <a:r>
              <a:rPr lang="en-US" altLang="en-US" i="1" dirty="0"/>
              <a:t>n</a:t>
            </a:r>
            <a:r>
              <a:rPr lang="en-US" altLang="en-US" dirty="0"/>
              <a:t> processes are not useful on uniprocessor systems.</a:t>
            </a:r>
          </a:p>
          <a:p>
            <a:pPr lvl="1"/>
            <a:r>
              <a:rPr lang="en-US" altLang="en-US" dirty="0"/>
              <a:t>When a buffer in the database buffer cache is modified, it is marked dirty and added to the head of the checkpoint queue that is kept in system change number (SCN) order. This order, therefore, matches the order of redo that is written to the redo logs for these changed buffers. When the number of available buffers in the buffer cache falls below an internal threshold (to the extent that server processes find it difficult to obtain available buffers), DBW</a:t>
            </a:r>
            <a:r>
              <a:rPr lang="en-US" altLang="en-US" i="1" dirty="0"/>
              <a:t>n</a:t>
            </a:r>
            <a:r>
              <a:rPr lang="en-US" altLang="en-US" dirty="0"/>
              <a:t> writes nonfrequently used buffers to the data files from the tail of the LRU list so that processes can replace buffers when they need them. DBW</a:t>
            </a:r>
            <a:r>
              <a:rPr lang="en-US" altLang="en-US" i="1" dirty="0"/>
              <a:t>n</a:t>
            </a:r>
            <a:r>
              <a:rPr lang="en-US" altLang="en-US" dirty="0"/>
              <a:t> also writes from the tail of the checkpoint queue to keep the checkpoint advancing.</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E98105B0-20B9-488E-88AE-109A9F3D500E}" type="slidenum">
              <a:rPr lang="en-US" altLang="en-US" smtClean="0"/>
              <a:t>45</a:t>
            </a:fld>
            <a:endParaRPr lang="en-US" altLang="en-US" dirty="0"/>
          </a:p>
        </p:txBody>
      </p:sp>
    </p:spTree>
    <p:extLst>
      <p:ext uri="{BB962C8B-B14F-4D97-AF65-F5344CB8AC3E}">
        <p14:creationId xmlns:p14="http://schemas.microsoft.com/office/powerpoint/2010/main" val="1999488923"/>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You can display current session information for each user logged on by querying </a:t>
            </a:r>
            <a:r>
              <a:rPr lang="en-US" altLang="en-US" dirty="0">
                <a:latin typeface="Courier New" panose="02070309020205020404" pitchFamily="49" charset="0"/>
                <a:cs typeface="Courier New" panose="02070309020205020404" pitchFamily="49" charset="0"/>
              </a:rPr>
              <a:t>V$SESSION</a:t>
            </a:r>
            <a:r>
              <a:rPr lang="en-US" altLang="en-US" dirty="0"/>
              <a:t>. For example, you can use </a:t>
            </a:r>
            <a:r>
              <a:rPr lang="en-US" altLang="en-US" dirty="0">
                <a:latin typeface="Courier New" panose="02070309020205020404" pitchFamily="49" charset="0"/>
                <a:cs typeface="Courier New" panose="02070309020205020404" pitchFamily="49" charset="0"/>
              </a:rPr>
              <a:t>V$SESSION</a:t>
            </a:r>
            <a:r>
              <a:rPr lang="en-US" altLang="en-US" dirty="0"/>
              <a:t> to determine whether a session represents a user session, or was created by a database server process (background).</a:t>
            </a:r>
          </a:p>
          <a:p>
            <a:pPr lvl="1"/>
            <a:r>
              <a:rPr lang="en-US" altLang="en-US" dirty="0"/>
              <a:t>You can query either </a:t>
            </a:r>
            <a:r>
              <a:rPr lang="en-US" altLang="en-US" dirty="0">
                <a:latin typeface="Courier New" panose="02070309020205020404" pitchFamily="49" charset="0"/>
                <a:cs typeface="Courier New" panose="02070309020205020404" pitchFamily="49" charset="0"/>
              </a:rPr>
              <a:t>V$SESSION</a:t>
            </a:r>
            <a:r>
              <a:rPr lang="en-US" altLang="en-US" dirty="0"/>
              <a:t> or </a:t>
            </a:r>
            <a:r>
              <a:rPr lang="en-US" altLang="en-US" dirty="0">
                <a:latin typeface="Courier New" panose="02070309020205020404" pitchFamily="49" charset="0"/>
                <a:cs typeface="Courier New" panose="02070309020205020404" pitchFamily="49" charset="0"/>
              </a:rPr>
              <a:t>V$SESSION_WAIT</a:t>
            </a:r>
            <a:r>
              <a:rPr lang="en-US" altLang="en-US" dirty="0"/>
              <a:t> to determine the resources or events for which active sessions are waiting.</a:t>
            </a:r>
          </a:p>
          <a:p>
            <a:pPr lvl="1"/>
            <a:r>
              <a:rPr lang="en-US" altLang="en-US" dirty="0"/>
              <a:t>You can view user session statistics in </a:t>
            </a:r>
            <a:r>
              <a:rPr lang="en-US" altLang="en-US" dirty="0">
                <a:latin typeface="Courier New" panose="02070309020205020404" pitchFamily="49" charset="0"/>
                <a:cs typeface="Courier New" panose="02070309020205020404" pitchFamily="49" charset="0"/>
              </a:rPr>
              <a:t>V$SESSTAT</a:t>
            </a:r>
            <a:r>
              <a:rPr lang="en-US" altLang="en-US" dirty="0"/>
              <a:t>. The </a:t>
            </a:r>
            <a:r>
              <a:rPr lang="en-US" altLang="en-US" dirty="0">
                <a:latin typeface="Courier New" panose="02070309020205020404" pitchFamily="49" charset="0"/>
                <a:cs typeface="Courier New" panose="02070309020205020404" pitchFamily="49" charset="0"/>
              </a:rPr>
              <a:t>V$SESSION_EVENT</a:t>
            </a:r>
            <a:r>
              <a:rPr lang="en-US" altLang="en-US" dirty="0"/>
              <a:t> view lists information about waits for an event by session.</a:t>
            </a:r>
          </a:p>
          <a:p>
            <a:pPr lvl="1"/>
            <a:r>
              <a:rPr lang="en-US" altLang="en-US" dirty="0"/>
              <a:t>Cumulative values for instance statistics are generally available through dynamic performance views, such as </a:t>
            </a:r>
            <a:r>
              <a:rPr lang="en-US" altLang="en-US" dirty="0">
                <a:latin typeface="Courier New" panose="02070309020205020404" pitchFamily="49" charset="0"/>
                <a:cs typeface="Courier New" panose="02070309020205020404" pitchFamily="49" charset="0"/>
              </a:rPr>
              <a:t>V$SESSTAT</a:t>
            </a:r>
            <a:r>
              <a:rPr lang="en-US" altLang="en-US" dirty="0"/>
              <a:t> and </a:t>
            </a:r>
            <a:r>
              <a:rPr lang="en-US" altLang="en-US" dirty="0">
                <a:latin typeface="Courier New" panose="02070309020205020404" pitchFamily="49" charset="0"/>
                <a:cs typeface="Courier New" panose="02070309020205020404" pitchFamily="49" charset="0"/>
              </a:rPr>
              <a:t>V$SYSSTAT</a:t>
            </a:r>
            <a:r>
              <a:rPr lang="en-US" altLang="en-US" dirty="0"/>
              <a:t>. Note that the cumulative values in dynamic views are reset when the database instance is shut down.</a:t>
            </a:r>
          </a:p>
          <a:p>
            <a:pPr lvl="1"/>
            <a:r>
              <a:rPr lang="en-US" altLang="en-US" dirty="0"/>
              <a:t>The </a:t>
            </a:r>
            <a:r>
              <a:rPr lang="en-US" altLang="en-US" dirty="0">
                <a:latin typeface="Courier New" panose="02070309020205020404" pitchFamily="49" charset="0"/>
                <a:cs typeface="Courier New" panose="02070309020205020404" pitchFamily="49" charset="0"/>
              </a:rPr>
              <a:t>V$MYSTAT</a:t>
            </a:r>
            <a:r>
              <a:rPr lang="en-US" altLang="en-US" dirty="0"/>
              <a:t> view displays the statistics of the current session.</a:t>
            </a:r>
          </a:p>
          <a:p>
            <a:pPr lvl="1"/>
            <a:r>
              <a:rPr lang="en-US" altLang="en-US" dirty="0"/>
              <a:t>You can also query </a:t>
            </a:r>
            <a:r>
              <a:rPr lang="en-US" altLang="en-US" dirty="0">
                <a:latin typeface="Courier New" panose="02070309020205020404" pitchFamily="49" charset="0"/>
                <a:cs typeface="Courier New" panose="02070309020205020404" pitchFamily="49" charset="0"/>
              </a:rPr>
              <a:t>V$SESSMETRIC</a:t>
            </a:r>
            <a:r>
              <a:rPr lang="en-US" altLang="en-US" dirty="0"/>
              <a:t> to display the performance metric values for all active sessions. This view lists performance metrics, such as CPU usage, number of physical reads, number of hard parses, and the logical read ratio.</a:t>
            </a:r>
          </a:p>
        </p:txBody>
      </p:sp>
      <p:sp>
        <p:nvSpPr>
          <p:cNvPr id="29699" name="Slide Image Placeholder 9"/>
          <p:cNvSpPr>
            <a:spLocks noGrp="1" noRot="1" noChangeAspect="1" noTextEdit="1"/>
          </p:cNvSpPr>
          <p:nvPr>
            <p:ph type="sldImg"/>
          </p:nvPr>
        </p:nvSpPr>
        <p:spPr>
          <a:ln/>
        </p:spPr>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42026A6D-0A28-4550-8ABF-3D986A059021}" type="slidenum">
              <a:rPr lang="en-US" altLang="en-US" smtClean="0"/>
              <a:t>450</a:t>
            </a:fld>
            <a:endParaRPr lang="en-US" altLang="en-US" dirty="0"/>
          </a:p>
        </p:txBody>
      </p:sp>
    </p:spTree>
    <p:extLst>
      <p:ext uri="{BB962C8B-B14F-4D97-AF65-F5344CB8AC3E}">
        <p14:creationId xmlns:p14="http://schemas.microsoft.com/office/powerpoint/2010/main" val="3107359311"/>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5"/>
          <p:cNvSpPr>
            <a:spLocks noGrp="1" noRot="1" noChangeAspect="1" noTextEdit="1"/>
          </p:cNvSpPr>
          <p:nvPr>
            <p:ph type="sldImg"/>
          </p:nvPr>
        </p:nvSpPr>
        <p:spPr>
          <a:ln/>
        </p:spPr>
      </p:sp>
      <p:sp>
        <p:nvSpPr>
          <p:cNvPr id="3072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In a multi-tier environment where there is an application server that is pooling database connections, viewing sessions may not provide the information you need to analyze performance. Grouping sessions into service names enables you to monitor performance more accurately. Regardless of the session that was used for a particular request, if it connected via one of these services, the performance data of the session is captured under that service name.</a:t>
            </a:r>
          </a:p>
          <a:p>
            <a:pPr lvl="1"/>
            <a:r>
              <a:rPr lang="en-US" altLang="en-US" dirty="0"/>
              <a:t>You can define a service in the database by using the </a:t>
            </a:r>
            <a:r>
              <a:rPr lang="en-US" altLang="en-US" dirty="0">
                <a:latin typeface="Courier New" panose="02070309020205020404" pitchFamily="49" charset="0"/>
                <a:cs typeface="Courier New" panose="02070309020205020404" pitchFamily="49" charset="0"/>
              </a:rPr>
              <a:t>DBMS_SERVICE</a:t>
            </a:r>
            <a:r>
              <a:rPr lang="en-US" altLang="en-US" dirty="0"/>
              <a:t> package and can use the net service name to assign applications to a service.</a:t>
            </a:r>
          </a:p>
          <a:p>
            <a:pPr lvl="1"/>
            <a:r>
              <a:rPr lang="en-US" altLang="en-US" dirty="0"/>
              <a:t>Two views provide the same information that their like-named session counterparts provide, except that the information is presented at the service level rather than at the session level.</a:t>
            </a:r>
          </a:p>
          <a:p>
            <a:pPr lvl="2"/>
            <a:r>
              <a:rPr lang="en-US" altLang="en-US" dirty="0">
                <a:latin typeface="Courier New" panose="02070309020205020404" pitchFamily="49" charset="0"/>
                <a:cs typeface="Courier New" panose="02070309020205020404" pitchFamily="49" charset="0"/>
              </a:rPr>
              <a:t>V$SERVICE_WAIT_CLASS</a:t>
            </a:r>
            <a:r>
              <a:rPr lang="en-US" altLang="en-US" dirty="0"/>
              <a:t> shows wait statistics for each service, broken down by wait class.</a:t>
            </a:r>
          </a:p>
          <a:p>
            <a:pPr lvl="2"/>
            <a:r>
              <a:rPr lang="en-US" altLang="en-US" dirty="0">
                <a:latin typeface="Courier New" panose="02070309020205020404" pitchFamily="49" charset="0"/>
                <a:cs typeface="Courier New" panose="02070309020205020404" pitchFamily="49" charset="0"/>
              </a:rPr>
              <a:t>V$SERVICE_EVENT</a:t>
            </a:r>
            <a:r>
              <a:rPr lang="en-US" altLang="en-US" dirty="0"/>
              <a:t> shows the same information as </a:t>
            </a:r>
            <a:r>
              <a:rPr lang="en-US" altLang="en-US" dirty="0">
                <a:latin typeface="Courier New" panose="02070309020205020404" pitchFamily="49" charset="0"/>
                <a:cs typeface="Courier New" panose="02070309020205020404" pitchFamily="49" charset="0"/>
              </a:rPr>
              <a:t>V$SERVICE_WAIT_CLASS</a:t>
            </a:r>
            <a:r>
              <a:rPr lang="en-US" altLang="en-US" dirty="0"/>
              <a:t>, except that it is further broken down by event ID.</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89F274BD-863B-4B3F-B639-40B0C9DCEB55}" type="slidenum">
              <a:rPr lang="en-US" altLang="en-US" smtClean="0"/>
              <a:t>451</a:t>
            </a:fld>
            <a:endParaRPr lang="en-US" altLang="en-US" dirty="0"/>
          </a:p>
        </p:txBody>
      </p:sp>
    </p:spTree>
    <p:extLst>
      <p:ext uri="{BB962C8B-B14F-4D97-AF65-F5344CB8AC3E}">
        <p14:creationId xmlns:p14="http://schemas.microsoft.com/office/powerpoint/2010/main" val="1328785115"/>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5"/>
          <p:cNvSpPr>
            <a:spLocks noGrp="1" noRot="1" noChangeAspect="1" noTextEdit="1"/>
          </p:cNvSpPr>
          <p:nvPr>
            <p:ph type="sldImg"/>
          </p:nvPr>
        </p:nvSpPr>
        <p:spPr>
          <a:ln/>
        </p:spPr>
      </p:sp>
      <p:sp>
        <p:nvSpPr>
          <p:cNvPr id="3379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Oracle has developed a tuning methodology based on years of experience. The basic steps are:</a:t>
            </a:r>
          </a:p>
          <a:p>
            <a:pPr lvl="2">
              <a:buFont typeface="+mj-lt"/>
              <a:buAutoNum type="arabicPeriod"/>
            </a:pPr>
            <a:r>
              <a:rPr lang="en-US" altLang="en-US" dirty="0"/>
              <a:t>Check the OS statistics and general machine health before tuning the instance to be sure that the problem is in the database.</a:t>
            </a:r>
          </a:p>
          <a:p>
            <a:pPr lvl="2">
              <a:buFont typeface="+mj-lt"/>
              <a:buAutoNum type="arabicPeriod"/>
            </a:pPr>
            <a:r>
              <a:rPr lang="en-US" altLang="en-US" dirty="0"/>
              <a:t>Tune from the top down. Start with the design, then the application, and then the instance. For example, try to eliminate full table scans that cause I/O contention before tuning the tablespace layout on disk. This activity often requires access to the application code.</a:t>
            </a:r>
          </a:p>
          <a:p>
            <a:pPr lvl="2">
              <a:buFont typeface="+mj-lt"/>
              <a:buAutoNum type="arabicPeriod"/>
            </a:pPr>
            <a:r>
              <a:rPr lang="en-US" altLang="en-US" dirty="0"/>
              <a:t>Tune the area with the greatest potential benefit. The tuning methodology presented in this course is simple. Identify the biggest bottleneck and tune it. Repeat this step. All the various tuning tools have some way to identify the SQL statements, resource contention, or services that are taking the most time. The Oracle database provides a time model and metrics to automate the process of identifying bottlenecks. The advisors available in Oracle Database use this methodology.</a:t>
            </a:r>
          </a:p>
          <a:p>
            <a:pPr lvl="2">
              <a:buFont typeface="+mj-lt"/>
              <a:buAutoNum type="arabicPeriod"/>
            </a:pPr>
            <a:r>
              <a:rPr lang="en-US" altLang="en-US" dirty="0"/>
              <a:t>Stop tuning when you meet your goal. This step implies that you set tuning goals.</a:t>
            </a:r>
          </a:p>
          <a:p>
            <a:pPr lvl="1"/>
            <a:r>
              <a:rPr lang="en-US" altLang="en-US" dirty="0"/>
              <a:t>This is a general approach to tuning the database instance and may require multiple passes.</a:t>
            </a:r>
          </a:p>
        </p:txBody>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4AFE6825-638E-438A-8B3D-BF1FD6336625}" type="slidenum">
              <a:rPr lang="en-US" altLang="en-US" smtClean="0"/>
              <a:t>452</a:t>
            </a:fld>
            <a:endParaRPr lang="en-US" altLang="en-US" dirty="0"/>
          </a:p>
        </p:txBody>
      </p:sp>
    </p:spTree>
    <p:extLst>
      <p:ext uri="{BB962C8B-B14F-4D97-AF65-F5344CB8AC3E}">
        <p14:creationId xmlns:p14="http://schemas.microsoft.com/office/powerpoint/2010/main" val="3419125111"/>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5"/>
          <p:cNvSpPr>
            <a:spLocks noGrp="1" noRot="1" noChangeAspect="1" noTextEdit="1"/>
          </p:cNvSpPr>
          <p:nvPr>
            <p:ph type="sldImg"/>
          </p:nvPr>
        </p:nvSpPr>
        <p:spPr>
          <a:ln/>
        </p:spPr>
      </p:sp>
      <p:sp>
        <p:nvSpPr>
          <p:cNvPr id="3584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Because there is a finite amount of memory available on a database server and an Oracle Database instance, you must pay attention to how memory is allocated. If too much memory is allowed to be used by a particular area that does not need it, other areas may not function properly because of lack of memory. With the ability to have memory allocation automatically determined and maintained for you, the task is simplified greatly. But even automatically tuned memory needs to be monitored for optimization and may need to be manually configured to some extent.</a:t>
            </a:r>
          </a:p>
          <a:p>
            <a:pPr lvl="1"/>
            <a:r>
              <a:rPr lang="en-US" altLang="en-US" dirty="0"/>
              <a:t>Guidelines for efficient memory usage include the following.</a:t>
            </a:r>
          </a:p>
          <a:p>
            <a:pPr lvl="2"/>
            <a:r>
              <a:rPr lang="en-US" altLang="en-US" b="1" dirty="0"/>
              <a:t>Fit the SGA into physical memory: </a:t>
            </a:r>
            <a:r>
              <a:rPr lang="en-US" altLang="en-US" dirty="0"/>
              <a:t>If possible, it is best to fit the SGA into physical memory, which provides the fastest access. Even though the OS may provide additional virtual memory, this memory, by its nature, can often be swapped out to disk. On some platforms, you can use the </a:t>
            </a:r>
            <a:r>
              <a:rPr lang="en-US" altLang="en-US" dirty="0">
                <a:latin typeface="Courier New" panose="02070309020205020404" pitchFamily="49" charset="0"/>
                <a:cs typeface="Courier New" panose="02070309020205020404" pitchFamily="49" charset="0"/>
              </a:rPr>
              <a:t>LOCK_SGA</a:t>
            </a:r>
            <a:r>
              <a:rPr lang="en-US" altLang="en-US" dirty="0"/>
              <a:t> initialization parameter to lock the SGA into physical memory. This parameter cannot be used in conjunction with Automatic Memory Management (AMM) or Automatic Shared Memory Management (ASMM).</a:t>
            </a:r>
          </a:p>
          <a:p>
            <a:pPr lvl="2"/>
            <a:r>
              <a:rPr lang="en-US" altLang="en-US" b="1" dirty="0"/>
              <a:t>Tune for the most efficient use of memory: </a:t>
            </a:r>
            <a:r>
              <a:rPr lang="en-US" altLang="en-US" dirty="0"/>
              <a:t>When a SQL statement executes, data blocks are requested for reading or writing, or both. This is considered a logical I/O. As the block is requested, it is checked to see whether it already exists in memory. If it is not in memory, it is read from disk, which is called a physical I/O. When the block is found in memory, the cost is several orders of magnitude less than the cost of reading the block from disk. The size of the SGA components in combination with the workload has a large effect on the number of physical reads. A simple view of this implies that you should increase the memory for the SGA components as much as possible. A larger SGA is not always better. There is a point where adding more memory yields diminishing returns. This principle applies to the buffer cache, the shared pool, and other SGA components. In practice, you find that</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C58342A5-8FED-4CAF-84F8-23821C0DA851}" type="slidenum">
              <a:rPr lang="en-US" altLang="en-US" smtClean="0"/>
              <a:t>453</a:t>
            </a:fld>
            <a:endParaRPr lang="en-US" altLang="en-US" dirty="0"/>
          </a:p>
        </p:txBody>
      </p:sp>
    </p:spTree>
    <p:extLst>
      <p:ext uri="{BB962C8B-B14F-4D97-AF65-F5344CB8AC3E}">
        <p14:creationId xmlns:p14="http://schemas.microsoft.com/office/powerpoint/2010/main" val="1045450937"/>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20 - </a:t>
            </a:r>
            <a:fld id="{D6863E26-4C39-43D5-837C-239FF685EC46}" type="slidenum">
              <a:rPr lang="en-US" smtClean="0"/>
              <a:t>454</a:t>
            </a:fld>
            <a:endParaRPr lang="en-US" dirty="0"/>
          </a:p>
        </p:txBody>
      </p:sp>
      <p:sp>
        <p:nvSpPr>
          <p:cNvPr id="8" name="Notes Placeholder 7"/>
          <p:cNvSpPr>
            <a:spLocks noGrp="1"/>
          </p:cNvSpPr>
          <p:nvPr>
            <p:ph type="body" idx="1"/>
          </p:nvPr>
        </p:nvSpPr>
        <p:spPr>
          <a:xfrm>
            <a:off x="292608" y="450056"/>
            <a:ext cx="6400800" cy="8191024"/>
          </a:xfrm>
        </p:spPr>
        <p:txBody>
          <a:bodyPr/>
          <a:lstStyle/>
          <a:p>
            <a:pPr marL="304746" lvl="2" indent="0" eaLnBrk="1" hangingPunct="1">
              <a:buNone/>
            </a:pPr>
            <a:r>
              <a:rPr lang="en-US" dirty="0">
                <a:latin typeface="Arial" charset="0"/>
                <a:cs typeface="Arial" charset="0"/>
              </a:rPr>
              <a:t>shifting memory from one SGA component to another may increase overall performance, without changing the total amount of memory given to the SGA depending on the characteristics of the workload. Memory has an upper limit in all current machines. That limit may be imposed by the hardware, operating system, or the cost of the memory. The goal of memory tuning is to produce the most efficient use of existing memory. When the workload changes often, the most efficient division of memory between the SGA components will change. There is also the amount of memory allocated to SGA and PGA. Online transaction processing (OLTP) systems typically use very little PGA memory compared to data warehouse (DW) or decision support systems (DSS). Using the existing memory efficiently also includes tuning the applications. A poorly tuned application can use large quantities of memory. For example, an application that uses frequent full table scans because indexes do not exist or are unusable can cause a large amount of I/O, reducing performance. The first and most effective tuning technique is to tune high cost SQL statements.</a:t>
            </a:r>
          </a:p>
          <a:p>
            <a:pPr lvl="1" eaLnBrk="1" hangingPunct="1"/>
            <a:r>
              <a:rPr lang="en-US" dirty="0">
                <a:latin typeface="Arial" charset="0"/>
                <a:cs typeface="Arial" charset="0"/>
              </a:rPr>
              <a:t>Enterprise Manager Cloud Control and Enterprise Manager Database Express both provide Memory Advisors. These tools monitor the memory usage by the SGA components and PGA and project the differences in terms of efficiency for increased and decreased memory allocations. These projections use the current workload. They can help you size the SGA based on the activity in your particular database. The advisors make sizing recommendations for manual settings, when the automatic memory management is disabled. These same advisors provide input to automatic memory management to determine the most efficient component sizes.</a:t>
            </a:r>
          </a:p>
        </p:txBody>
      </p:sp>
    </p:spTree>
    <p:extLst>
      <p:ext uri="{BB962C8B-B14F-4D97-AF65-F5344CB8AC3E}">
        <p14:creationId xmlns:p14="http://schemas.microsoft.com/office/powerpoint/2010/main" val="681679863"/>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Automatic Memory Management (AMM) allows the Oracle Database server to manage SGA memory and instance PGA memory sizing automatically. To do so (on most platforms), you set only a target memory size initialization parameter (</a:t>
            </a:r>
            <a:r>
              <a:rPr lang="en-US" altLang="en-US" dirty="0">
                <a:latin typeface="Courier New" panose="02070309020205020404" pitchFamily="49" charset="0"/>
                <a:cs typeface="Courier New" panose="02070309020205020404" pitchFamily="49" charset="0"/>
              </a:rPr>
              <a:t>MEMORY_TARGET</a:t>
            </a:r>
            <a:r>
              <a:rPr lang="en-US" altLang="en-US" dirty="0"/>
              <a:t>) and a maximum memory size initialization parameter (</a:t>
            </a:r>
            <a:r>
              <a:rPr lang="en-US" altLang="en-US" dirty="0">
                <a:latin typeface="Courier New" panose="02070309020205020404" pitchFamily="49" charset="0"/>
                <a:cs typeface="Courier New" panose="02070309020205020404" pitchFamily="49" charset="0"/>
              </a:rPr>
              <a:t>MEMORY_MAX_TARGET</a:t>
            </a:r>
            <a:r>
              <a:rPr lang="en-US" altLang="en-US" dirty="0"/>
              <a:t>), and the database server dynamically exchanges memory between the SGA and the instance PGA, as needed, to meet processing demands.</a:t>
            </a:r>
          </a:p>
          <a:p>
            <a:pPr lvl="1"/>
            <a:r>
              <a:rPr lang="en-US" altLang="en-US" dirty="0"/>
              <a:t>With this memory management method, the database server also dynamically tunes the sizes of the individual SGA components and the sizes of the individual PGAs.</a:t>
            </a:r>
          </a:p>
          <a:p>
            <a:pPr lvl="1"/>
            <a:r>
              <a:rPr lang="en-US" altLang="en-US" dirty="0"/>
              <a:t>Because the target memory initialization parameter is dynamic, you can change the target memory size at any time without restarting the database instance. The maximum memory size serves as an upper limit so that you cannot accidentally set the target memory size too high. Because certain SGA components either cannot easily shrink or must remain at a minimum size, the database server also prevents you from setting the target memory size too low.</a:t>
            </a:r>
          </a:p>
          <a:p>
            <a:pPr lvl="1"/>
            <a:r>
              <a:rPr lang="en-US" altLang="en-US" dirty="0"/>
              <a:t>This indirect memory transfer relies on the operating system (OS) mechanism of freeing shared memory. After memory is released to the OS, the other components can allocate memory by requesting memory from the OS. Currently, Automatic Memory Management is implemented on Linux, Solaris, HPUX, AIX, and Windows.</a:t>
            </a:r>
          </a:p>
          <a:p>
            <a:pPr lvl="1"/>
            <a:r>
              <a:rPr lang="en-US" altLang="en-US" dirty="0"/>
              <a:t>Oracle recommends the use of AMM unless you have special requirements.</a:t>
            </a:r>
          </a:p>
        </p:txBody>
      </p:sp>
      <p:sp>
        <p:nvSpPr>
          <p:cNvPr id="36867" name="Slide Image Placeholder 9"/>
          <p:cNvSpPr>
            <a:spLocks noGrp="1" noRot="1" noChangeAspect="1" noTextEdit="1"/>
          </p:cNvSpPr>
          <p:nvPr>
            <p:ph type="sldImg"/>
          </p:nvPr>
        </p:nvSpPr>
        <p:spPr>
          <a:ln/>
        </p:spPr>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93885CB2-4B7D-4EBA-AC5C-80EA595FC85C}" type="slidenum">
              <a:rPr lang="en-US" altLang="en-US" smtClean="0"/>
              <a:t>455</a:t>
            </a:fld>
            <a:endParaRPr lang="en-US" altLang="en-US" dirty="0"/>
          </a:p>
        </p:txBody>
      </p:sp>
    </p:spTree>
    <p:extLst>
      <p:ext uri="{BB962C8B-B14F-4D97-AF65-F5344CB8AC3E}">
        <p14:creationId xmlns:p14="http://schemas.microsoft.com/office/powerpoint/2010/main" val="550919903"/>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20 - </a:t>
            </a:r>
            <a:fld id="{46F37E07-840B-416E-8B9B-B76938B6EB1F}" type="slidenum">
              <a:rPr lang="en-US" smtClean="0"/>
              <a:t>456</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dirty="0">
                <a:latin typeface="Arial" charset="0"/>
                <a:cs typeface="Arial" charset="0"/>
              </a:rPr>
              <a:t>Use the following views to monitor Automatic Memory Management:</a:t>
            </a:r>
          </a:p>
          <a:p>
            <a:pPr lvl="2" eaLnBrk="1" hangingPunct="1"/>
            <a:r>
              <a:rPr lang="en-US" dirty="0">
                <a:latin typeface="Courier New" panose="02070309020205020404" pitchFamily="49" charset="0"/>
                <a:cs typeface="Courier New" panose="02070309020205020404" pitchFamily="49" charset="0"/>
              </a:rPr>
              <a:t>V$MEMORY_DYNAMIC_COMPONENTS</a:t>
            </a:r>
            <a:r>
              <a:rPr lang="en-US" dirty="0">
                <a:latin typeface="Arial" charset="0"/>
                <a:cs typeface="Arial" charset="0"/>
              </a:rPr>
              <a:t>: Shows the current sizes of all dynamically tuned memory components, including the total sizes of the SGA and instance PGA</a:t>
            </a:r>
          </a:p>
          <a:p>
            <a:pPr lvl="2" eaLnBrk="1" hangingPunct="1"/>
            <a:r>
              <a:rPr lang="en-US" dirty="0">
                <a:latin typeface="Courier New" panose="02070309020205020404" pitchFamily="49" charset="0"/>
                <a:cs typeface="Courier New" panose="02070309020205020404" pitchFamily="49" charset="0"/>
              </a:rPr>
              <a:t>V$MEMORY_RESIZE_OPS</a:t>
            </a:r>
            <a:r>
              <a:rPr lang="en-US" dirty="0">
                <a:latin typeface="Arial" charset="0"/>
                <a:cs typeface="Arial" charset="0"/>
              </a:rPr>
              <a:t>: Shows a circular history buffer of the last 800 memory resize requests</a:t>
            </a:r>
          </a:p>
          <a:p>
            <a:pPr lvl="2" eaLnBrk="1" hangingPunct="1"/>
            <a:r>
              <a:rPr lang="en-US" dirty="0">
                <a:latin typeface="Courier New" panose="02070309020205020404" pitchFamily="49" charset="0"/>
                <a:cs typeface="Courier New" panose="02070309020205020404" pitchFamily="49" charset="0"/>
              </a:rPr>
              <a:t>V$MEMORY_TARGET_ADVICE</a:t>
            </a:r>
            <a:r>
              <a:rPr lang="en-US" dirty="0">
                <a:latin typeface="Arial" charset="0"/>
                <a:cs typeface="Arial" charset="0"/>
              </a:rPr>
              <a:t>: Provides tuning advice for the </a:t>
            </a:r>
            <a:r>
              <a:rPr lang="en-US" dirty="0">
                <a:latin typeface="Courier New" panose="02070309020205020404" pitchFamily="49" charset="0"/>
                <a:cs typeface="Courier New" panose="02070309020205020404" pitchFamily="49" charset="0"/>
              </a:rPr>
              <a:t>MEMORY_TARGET</a:t>
            </a:r>
            <a:r>
              <a:rPr lang="en-US" dirty="0">
                <a:latin typeface="Arial" charset="0"/>
                <a:cs typeface="Arial" charset="0"/>
              </a:rPr>
              <a:t> initialization parameter</a:t>
            </a:r>
          </a:p>
        </p:txBody>
      </p:sp>
    </p:spTree>
    <p:extLst>
      <p:ext uri="{BB962C8B-B14F-4D97-AF65-F5344CB8AC3E}">
        <p14:creationId xmlns:p14="http://schemas.microsoft.com/office/powerpoint/2010/main" val="2536492534"/>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If you need a fixed PGA, consider the use of Automatic Shared Memory Management (ASMM), which also simplifies SGA memory management. You specify the total amount of SGA memory available to an instance by using the </a:t>
            </a:r>
            <a:r>
              <a:rPr lang="en-US" altLang="en-US" dirty="0">
                <a:latin typeface="Courier New" panose="02070309020205020404" pitchFamily="49" charset="0"/>
                <a:cs typeface="Courier New" panose="02070309020205020404" pitchFamily="49" charset="0"/>
              </a:rPr>
              <a:t>SGA_TARGET</a:t>
            </a:r>
            <a:r>
              <a:rPr lang="en-US" altLang="en-US" dirty="0"/>
              <a:t> initialization parameter, and the Oracle Database server automatically distributes this memory among the various SGA components to ensure the most effective memory utilization.</a:t>
            </a:r>
          </a:p>
          <a:p>
            <a:pPr lvl="1"/>
            <a:r>
              <a:rPr lang="en-US" altLang="en-US" dirty="0"/>
              <a:t>For example, in a system that runs large online transactional processing (OLTP) jobs during the day (requiring a large buffer cache) and runs parallel batch jobs at night (requiring a large value for the large pool), you would have to simultaneously configure both the buffer cache and the large pool to accommodate your peak requirements.</a:t>
            </a:r>
          </a:p>
          <a:p>
            <a:pPr lvl="1"/>
            <a:r>
              <a:rPr lang="en-US" altLang="en-US" dirty="0"/>
              <a:t>With ASMM, when the OLTP job runs, the buffer cache uses most of the memory to allow for good I/O performance. When the data analysis and reporting batch job starts up later, the memory is automatically migrated to the large pool so that it can be used by parallel query operations without producing memory overflow errors.</a:t>
            </a:r>
          </a:p>
          <a:p>
            <a:pPr lvl="1"/>
            <a:r>
              <a:rPr lang="en-US" altLang="en-US" dirty="0"/>
              <a:t>The Oracle Database server remembers the sizes of the automatically tuned components across instance shutdowns if you are using a server parameter file (SPFILE). As a result, the system needs to learn the characteristics of the workload again each time an instance is started. It can begin with information from the past instance and continue evaluating the workload where it left off at the last shutdown.</a:t>
            </a:r>
          </a:p>
          <a:p>
            <a:pPr lvl="1"/>
            <a:r>
              <a:rPr lang="en-US" altLang="en-US" dirty="0"/>
              <a:t>The Automatic Shared Memory Management feature uses the SGA memory broker that is implemented by two background processes: Manageability Monitor (MMON) and Memory Manager (MMAN). Statistics and memory advisory data are periodically captured in memory by MMON. MMAN coordinates the sizing of the memory components according to MMON decisions. The SGA memory broker keeps track of the sizes of the components and pending resize operations.</a:t>
            </a:r>
          </a:p>
        </p:txBody>
      </p:sp>
      <p:sp>
        <p:nvSpPr>
          <p:cNvPr id="37891" name="Slide Image Placeholder 12"/>
          <p:cNvSpPr>
            <a:spLocks noGrp="1" noRot="1" noChangeAspect="1" noTextEdit="1"/>
          </p:cNvSpPr>
          <p:nvPr>
            <p:ph type="sldImg"/>
          </p:nvPr>
        </p:nvSpPr>
        <p:spPr>
          <a:ln/>
        </p:spPr>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F56B277F-9648-49E4-B673-7B715A643D05}" type="slidenum">
              <a:rPr lang="en-US" altLang="en-US" smtClean="0"/>
              <a:t>457</a:t>
            </a:fld>
            <a:endParaRPr lang="en-US" altLang="en-US" dirty="0"/>
          </a:p>
        </p:txBody>
      </p:sp>
    </p:spTree>
    <p:extLst>
      <p:ext uri="{BB962C8B-B14F-4D97-AF65-F5344CB8AC3E}">
        <p14:creationId xmlns:p14="http://schemas.microsoft.com/office/powerpoint/2010/main" val="1175369116"/>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20 - </a:t>
            </a:r>
            <a:fld id="{CC0168F7-9D09-41D9-99D5-04B152831108}" type="slidenum">
              <a:rPr lang="en-US" smtClean="0"/>
              <a:t>458</a:t>
            </a:fld>
            <a:endParaRPr lang="en-US" dirty="0"/>
          </a:p>
        </p:txBody>
      </p:sp>
      <p:sp>
        <p:nvSpPr>
          <p:cNvPr id="8" name="Notes Placeholder 7"/>
          <p:cNvSpPr>
            <a:spLocks noGrp="1"/>
          </p:cNvSpPr>
          <p:nvPr>
            <p:ph type="body" idx="1"/>
          </p:nvPr>
        </p:nvSpPr>
        <p:spPr>
          <a:xfrm>
            <a:off x="292608" y="450056"/>
            <a:ext cx="6400800" cy="8191024"/>
          </a:xfrm>
        </p:spPr>
        <p:txBody>
          <a:bodyPr/>
          <a:lstStyle/>
          <a:p>
            <a:pPr lvl="1" eaLnBrk="1" hangingPunct="1"/>
            <a:r>
              <a:rPr lang="en-US" dirty="0">
                <a:latin typeface="Arial" charset="0"/>
                <a:cs typeface="Arial" charset="0"/>
              </a:rPr>
              <a:t>The SGA memory broker observes the system and workload in order to determine the ideal distribution of memory. It performs this check every few minutes so that memory can always be present where needed. In the absence of Automatic Shared Memory Management, components had to be sized to anticipate their individual worst-case memory requirements.</a:t>
            </a:r>
          </a:p>
          <a:p>
            <a:pPr lvl="1" eaLnBrk="1" hangingPunct="1"/>
            <a:r>
              <a:rPr lang="en-US" dirty="0">
                <a:latin typeface="Arial" charset="0"/>
                <a:cs typeface="Arial" charset="0"/>
              </a:rPr>
              <a:t>On the basis of workload information, Automatic Shared Memory Management:</a:t>
            </a:r>
          </a:p>
          <a:p>
            <a:pPr lvl="2" eaLnBrk="1" hangingPunct="1"/>
            <a:r>
              <a:rPr lang="en-US" dirty="0">
                <a:latin typeface="Arial" charset="0"/>
                <a:cs typeface="Arial" charset="0"/>
              </a:rPr>
              <a:t>Captures statistics periodically in the background</a:t>
            </a:r>
          </a:p>
          <a:p>
            <a:pPr lvl="2" eaLnBrk="1" hangingPunct="1"/>
            <a:r>
              <a:rPr lang="en-US" dirty="0">
                <a:latin typeface="Arial" charset="0"/>
                <a:cs typeface="Arial" charset="0"/>
              </a:rPr>
              <a:t>Uses memory advisors</a:t>
            </a:r>
          </a:p>
          <a:p>
            <a:pPr lvl="2" eaLnBrk="1" hangingPunct="1"/>
            <a:r>
              <a:rPr lang="en-US" dirty="0">
                <a:latin typeface="Arial" charset="0"/>
                <a:cs typeface="Arial" charset="0"/>
              </a:rPr>
              <a:t>Performs what-if analysis to determine the best distribution of memory</a:t>
            </a:r>
          </a:p>
          <a:p>
            <a:pPr lvl="2" eaLnBrk="1" hangingPunct="1"/>
            <a:r>
              <a:rPr lang="en-US" dirty="0">
                <a:latin typeface="Arial" charset="0"/>
                <a:cs typeface="Arial" charset="0"/>
              </a:rPr>
              <a:t>Moves memory to where it is most needed</a:t>
            </a:r>
          </a:p>
          <a:p>
            <a:pPr lvl="2" eaLnBrk="1" hangingPunct="1"/>
            <a:r>
              <a:rPr lang="en-US" dirty="0">
                <a:latin typeface="Arial" charset="0"/>
                <a:cs typeface="Arial" charset="0"/>
              </a:rPr>
              <a:t>Saves component sizes after shutdown if an SPFILE is used (the sizes can be resurrected from before the last shutdown)</a:t>
            </a:r>
          </a:p>
        </p:txBody>
      </p:sp>
    </p:spTree>
    <p:extLst>
      <p:ext uri="{BB962C8B-B14F-4D97-AF65-F5344CB8AC3E}">
        <p14:creationId xmlns:p14="http://schemas.microsoft.com/office/powerpoint/2010/main" val="833646905"/>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cs typeface="Arial" panose="020B0604020202020204" pitchFamily="34" charset="0"/>
              </a:rPr>
              <a:t>In a CDB, there is one SGA allocation for the instance, shared by all containers including the CDB root and all PDBs. Most of the SGA is a cache that favors frequently accessed objects in the buffer cache, the shared pool, and the in-memory column store. In Oracle Database 12c Release 1, active PDBs dominate the space in the SGA cache. In the graphic, the Support PDB has an active memory-intensive workload. It monopolizes the SGA. The Marketing PDB needs very little SGA. Sales PDB performance depends on critical buffer cache data and parsed cursors. The Support PDB is more active and is evicting its data.</a:t>
            </a:r>
          </a:p>
          <a:p>
            <a:pPr lvl="1"/>
            <a:r>
              <a:rPr lang="en-US" altLang="en-US" dirty="0">
                <a:cs typeface="Arial" panose="020B0604020202020204" pitchFamily="34" charset="0"/>
              </a:rPr>
              <a:t>Oracle Database 12c Release 2 provides SGA and PGA memory management at the PDB level:</a:t>
            </a:r>
          </a:p>
          <a:p>
            <a:pPr lvl="2"/>
            <a:r>
              <a:rPr lang="en-US" altLang="en-US" dirty="0">
                <a:cs typeface="Arial" panose="020B0604020202020204" pitchFamily="34" charset="0"/>
              </a:rPr>
              <a:t>Setting an </a:t>
            </a:r>
            <a:r>
              <a:rPr lang="en-US" altLang="en-US" dirty="0">
                <a:latin typeface="Courier New" panose="02070309020205020404" pitchFamily="49" charset="0"/>
                <a:cs typeface="Courier New" panose="02070309020205020404" pitchFamily="49" charset="0"/>
              </a:rPr>
              <a:t>SGA_TARGET</a:t>
            </a:r>
            <a:r>
              <a:rPr lang="en-US" altLang="en-US" dirty="0">
                <a:cs typeface="Arial" panose="020B0604020202020204" pitchFamily="34" charset="0"/>
              </a:rPr>
              <a:t> for a PDB enforces a hard limit for the PDB’s SGA and provides more SGA for the other containers within the CDB. The sum of all PDB </a:t>
            </a:r>
            <a:r>
              <a:rPr lang="en-US" altLang="en-US" dirty="0">
                <a:latin typeface="Courier New" panose="02070309020205020404" pitchFamily="49" charset="0"/>
                <a:cs typeface="Courier New" panose="02070309020205020404" pitchFamily="49" charset="0"/>
              </a:rPr>
              <a:t>SGA_TARGET</a:t>
            </a:r>
            <a:r>
              <a:rPr lang="en-US" altLang="en-US" dirty="0">
                <a:cs typeface="Arial" panose="020B0604020202020204" pitchFamily="34" charset="0"/>
              </a:rPr>
              <a:t> parameter values does not necessarily need to be less than the instance </a:t>
            </a:r>
            <a:r>
              <a:rPr lang="en-US" altLang="en-US" dirty="0">
                <a:latin typeface="Courier New" panose="02070309020205020404" pitchFamily="49" charset="0"/>
                <a:cs typeface="Courier New" panose="02070309020205020404" pitchFamily="49" charset="0"/>
              </a:rPr>
              <a:t>SGA_TARGET</a:t>
            </a:r>
            <a:r>
              <a:rPr lang="en-US" altLang="en-US" dirty="0">
                <a:cs typeface="Arial" panose="020B0604020202020204" pitchFamily="34" charset="0"/>
              </a:rPr>
              <a:t> value, but each PDB </a:t>
            </a:r>
            <a:r>
              <a:rPr lang="en-US" altLang="en-US" dirty="0">
                <a:latin typeface="Courier New" panose="02070309020205020404" pitchFamily="49" charset="0"/>
                <a:cs typeface="Courier New" panose="02070309020205020404" pitchFamily="49" charset="0"/>
              </a:rPr>
              <a:t>SGA_TARGET</a:t>
            </a:r>
            <a:r>
              <a:rPr lang="en-US" altLang="en-US" dirty="0">
                <a:cs typeface="Arial" panose="020B0604020202020204" pitchFamily="34" charset="0"/>
              </a:rPr>
              <a:t> value cannot exceed the instance </a:t>
            </a:r>
            <a:r>
              <a:rPr lang="en-US" altLang="en-US" dirty="0">
                <a:latin typeface="Courier New" panose="02070309020205020404" pitchFamily="49" charset="0"/>
                <a:cs typeface="Courier New" panose="02070309020205020404" pitchFamily="49" charset="0"/>
              </a:rPr>
              <a:t>SGA_TARGET,</a:t>
            </a:r>
            <a:r>
              <a:rPr lang="en-US" altLang="en-US" dirty="0">
                <a:cs typeface="Arial" panose="020B0604020202020204" pitchFamily="34" charset="0"/>
              </a:rPr>
              <a:t> nor </a:t>
            </a:r>
            <a:r>
              <a:rPr lang="en-US" altLang="en-US" dirty="0">
                <a:latin typeface="Courier New" panose="02070309020205020404" pitchFamily="49" charset="0"/>
                <a:cs typeface="Courier New" panose="02070309020205020404" pitchFamily="49" charset="0"/>
              </a:rPr>
              <a:t>SGA_MAX_SIZE</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SGA_TARGET</a:t>
            </a:r>
            <a:r>
              <a:rPr lang="en-US" altLang="en-US" dirty="0">
                <a:cs typeface="Arial" panose="020B0604020202020204" pitchFamily="34" charset="0"/>
              </a:rPr>
              <a:t> for PDBs works only if the CDB’s </a:t>
            </a:r>
            <a:r>
              <a:rPr lang="en-US" altLang="en-US" dirty="0">
                <a:latin typeface="Courier New" panose="02070309020205020404" pitchFamily="49" charset="0"/>
                <a:cs typeface="Courier New" panose="02070309020205020404" pitchFamily="49" charset="0"/>
              </a:rPr>
              <a:t>SGA_TARGET</a:t>
            </a:r>
            <a:r>
              <a:rPr lang="en-US" altLang="en-US" dirty="0">
                <a:cs typeface="Arial" panose="020B0604020202020204" pitchFamily="34" charset="0"/>
              </a:rPr>
              <a:t> parameter is set.</a:t>
            </a:r>
          </a:p>
          <a:p>
            <a:pPr lvl="2"/>
            <a:r>
              <a:rPr lang="en-US" altLang="en-US" dirty="0">
                <a:cs typeface="Arial" panose="020B0604020202020204" pitchFamily="34" charset="0"/>
              </a:rPr>
              <a:t>Setting </a:t>
            </a:r>
            <a:r>
              <a:rPr lang="en-US" altLang="en-US" dirty="0">
                <a:latin typeface="Courier New" panose="02070309020205020404" pitchFamily="49" charset="0"/>
                <a:cs typeface="Courier New" panose="02070309020205020404" pitchFamily="49" charset="0"/>
              </a:rPr>
              <a:t>DB_CACHE_SIZE</a:t>
            </a:r>
            <a:r>
              <a:rPr lang="en-US" altLang="en-US" dirty="0">
                <a:cs typeface="Arial" panose="020B0604020202020204" pitchFamily="34" charset="0"/>
              </a:rPr>
              <a:t> and </a:t>
            </a:r>
            <a:r>
              <a:rPr lang="en-US" altLang="en-US" dirty="0">
                <a:latin typeface="Courier New" panose="02070309020205020404" pitchFamily="49" charset="0"/>
                <a:cs typeface="Courier New" panose="02070309020205020404" pitchFamily="49" charset="0"/>
              </a:rPr>
              <a:t>SHARED_POOL_SIZE</a:t>
            </a:r>
            <a:r>
              <a:rPr lang="en-US" altLang="en-US" dirty="0">
                <a:cs typeface="Arial" panose="020B0604020202020204" pitchFamily="34" charset="0"/>
              </a:rPr>
              <a:t> guarantees minimum sizes for the PDB.</a:t>
            </a:r>
          </a:p>
          <a:p>
            <a:pPr lvl="2"/>
            <a:r>
              <a:rPr lang="en-US" altLang="en-US" dirty="0">
                <a:cs typeface="Arial" panose="020B0604020202020204" pitchFamily="34" charset="0"/>
              </a:rPr>
              <a:t>Setting an </a:t>
            </a:r>
            <a:r>
              <a:rPr lang="en-US" altLang="en-US" dirty="0">
                <a:latin typeface="Courier New" panose="02070309020205020404" pitchFamily="49" charset="0"/>
                <a:cs typeface="Courier New" panose="02070309020205020404" pitchFamily="49" charset="0"/>
              </a:rPr>
              <a:t>SGA_MIN_SIZE</a:t>
            </a:r>
            <a:r>
              <a:rPr lang="en-US" altLang="en-US" dirty="0">
                <a:cs typeface="Arial" panose="020B0604020202020204" pitchFamily="34" charset="0"/>
              </a:rPr>
              <a:t> for a PDB guarantees the SGA space for the PDB.</a:t>
            </a:r>
          </a:p>
          <a:p>
            <a:pPr lvl="1"/>
            <a:r>
              <a:rPr lang="en-US" altLang="en-US" dirty="0">
                <a:latin typeface="Courier New" panose="02070309020205020404" pitchFamily="49" charset="0"/>
                <a:cs typeface="Courier New" panose="02070309020205020404" pitchFamily="49" charset="0"/>
              </a:rPr>
              <a:t>SGA_TARGET</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DB_CACHE_SIZE</a:t>
            </a:r>
            <a:r>
              <a:rPr lang="en-US" altLang="en-US" dirty="0">
                <a:cs typeface="Arial" panose="020B0604020202020204" pitchFamily="34" charset="0"/>
              </a:rPr>
              <a:t>, and </a:t>
            </a:r>
            <a:r>
              <a:rPr lang="en-US" altLang="en-US" dirty="0">
                <a:latin typeface="Courier New" panose="02070309020205020404" pitchFamily="49" charset="0"/>
                <a:cs typeface="Courier New" panose="02070309020205020404" pitchFamily="49" charset="0"/>
              </a:rPr>
              <a:t>SHARED_POOL_SIZE</a:t>
            </a:r>
            <a:r>
              <a:rPr lang="en-US" altLang="en-US" dirty="0">
                <a:cs typeface="Arial" panose="020B0604020202020204" pitchFamily="34" charset="0"/>
              </a:rPr>
              <a:t> do not work if </a:t>
            </a:r>
            <a:r>
              <a:rPr lang="en-US" altLang="en-US" dirty="0">
                <a:latin typeface="Courier New" panose="02070309020205020404" pitchFamily="49" charset="0"/>
                <a:cs typeface="Courier New" panose="02070309020205020404" pitchFamily="49" charset="0"/>
              </a:rPr>
              <a:t>MEMORY_TARGET</a:t>
            </a:r>
            <a:r>
              <a:rPr lang="en-US" altLang="en-US" dirty="0">
                <a:cs typeface="Arial" panose="020B0604020202020204" pitchFamily="34" charset="0"/>
              </a:rPr>
              <a:t> is set for the CDB.</a:t>
            </a:r>
          </a:p>
          <a:p>
            <a:pPr lvl="1"/>
            <a:r>
              <a:rPr lang="en-US" altLang="en-US" dirty="0">
                <a:cs typeface="Arial" panose="020B0604020202020204" pitchFamily="34" charset="0"/>
              </a:rPr>
              <a:t>No more than 50% of the memory can be set aside for the PDB minimums: </a:t>
            </a:r>
            <a:r>
              <a:rPr lang="en-US" altLang="en-US" dirty="0">
                <a:latin typeface="Courier New" panose="02070309020205020404" pitchFamily="49" charset="0"/>
                <a:cs typeface="Courier New" panose="02070309020205020404" pitchFamily="49" charset="0"/>
              </a:rPr>
              <a:t>SGA_MIN_SIZE</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DB_CACHE_SIZE</a:t>
            </a:r>
            <a:r>
              <a:rPr lang="en-US" altLang="en-US" dirty="0">
                <a:cs typeface="Arial" panose="020B0604020202020204" pitchFamily="34" charset="0"/>
              </a:rPr>
              <a:t>, and </a:t>
            </a:r>
            <a:r>
              <a:rPr lang="en-US" altLang="en-US" dirty="0">
                <a:latin typeface="Courier New" panose="02070309020205020404" pitchFamily="49" charset="0"/>
                <a:cs typeface="Courier New" panose="02070309020205020404" pitchFamily="49" charset="0"/>
              </a:rPr>
              <a:t>SHARED_POOL_SIZE</a:t>
            </a:r>
            <a:r>
              <a:rPr lang="en-US" altLang="en-US" dirty="0">
                <a:cs typeface="Arial" panose="020B0604020202020204" pitchFamily="34" charset="0"/>
              </a:rPr>
              <a:t>.</a:t>
            </a:r>
          </a:p>
        </p:txBody>
      </p:sp>
      <p:sp>
        <p:nvSpPr>
          <p:cNvPr id="4" name="Footer Placeholder 3"/>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6EB39A77-BCA6-4858-9017-7357BDAE6EAB}" type="slidenum">
              <a:rPr lang="en-US" altLang="en-US" smtClean="0"/>
              <a:t>459</a:t>
            </a:fld>
            <a:endParaRPr lang="en-US" altLang="en-US" dirty="0"/>
          </a:p>
        </p:txBody>
      </p:sp>
    </p:spTree>
    <p:extLst>
      <p:ext uri="{BB962C8B-B14F-4D97-AF65-F5344CB8AC3E}">
        <p14:creationId xmlns:p14="http://schemas.microsoft.com/office/powerpoint/2010/main" val="40116117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2 - </a:t>
            </a:r>
            <a:fld id="{A133DBCB-EA3B-4293-B49D-66D376CCB204}" type="slidenum">
              <a:rPr lang="en-US" altLang="en-US" smtClean="0"/>
              <a:t>46</a:t>
            </a:fld>
            <a:endParaRPr lang="en-US" altLang="en-US" dirty="0"/>
          </a:p>
        </p:txBody>
      </p:sp>
      <p:sp>
        <p:nvSpPr>
          <p:cNvPr id="4" name="Notes Placeholder 3"/>
          <p:cNvSpPr>
            <a:spLocks noGrp="1"/>
          </p:cNvSpPr>
          <p:nvPr>
            <p:ph type="body" idx="1"/>
          </p:nvPr>
        </p:nvSpPr>
        <p:spPr>
          <a:xfrm>
            <a:off x="296196" y="414337"/>
            <a:ext cx="6479284" cy="8302113"/>
          </a:xfrm>
        </p:spPr>
        <p:txBody>
          <a:bodyPr/>
          <a:lstStyle/>
          <a:p>
            <a:pPr lvl="1"/>
            <a:r>
              <a:rPr lang="en-US" altLang="en-US" dirty="0">
                <a:cs typeface="Times New Roman" panose="02020603050405020304" pitchFamily="18" charset="0"/>
              </a:rPr>
              <a:t>The SGA contains a memory structure that has the redo byte address (RBA) of the position in the redo stream where recovery should begin in case of an instance failure. This structure acts as a pointer into the redo and is written to the control file by the CKPT process once every three seconds. Because the DBW</a:t>
            </a:r>
            <a:r>
              <a:rPr lang="en-US" altLang="en-US" i="1" dirty="0">
                <a:cs typeface="Times New Roman" panose="02020603050405020304" pitchFamily="18" charset="0"/>
              </a:rPr>
              <a:t>n</a:t>
            </a:r>
            <a:r>
              <a:rPr lang="en-US" altLang="en-US" dirty="0">
                <a:cs typeface="Times New Roman" panose="02020603050405020304" pitchFamily="18" charset="0"/>
              </a:rPr>
              <a:t> writes dirty buffers in SCN order, and because the redo is in SCN order, every time DBW</a:t>
            </a:r>
            <a:r>
              <a:rPr lang="en-US" altLang="en-US" i="1" dirty="0">
                <a:cs typeface="Times New Roman" panose="02020603050405020304" pitchFamily="18" charset="0"/>
              </a:rPr>
              <a:t>n</a:t>
            </a:r>
            <a:r>
              <a:rPr lang="en-US" altLang="en-US" dirty="0">
                <a:cs typeface="Times New Roman" panose="02020603050405020304" pitchFamily="18" charset="0"/>
              </a:rPr>
              <a:t> writes dirty buffers from the LRU list, it also advances the pointer held in the SGA memory structure so that instance recovery (if required) begins reading the redo from approximately the correct location and avoids unnecessary I/O. This is known as </a:t>
            </a:r>
            <a:r>
              <a:rPr lang="en-US" altLang="en-US" i="1" dirty="0">
                <a:cs typeface="Times New Roman" panose="02020603050405020304" pitchFamily="18" charset="0"/>
              </a:rPr>
              <a:t>incremental checkpointing</a:t>
            </a:r>
            <a:r>
              <a:rPr lang="en-US" altLang="en-US" dirty="0">
                <a:cs typeface="Times New Roman" panose="02020603050405020304" pitchFamily="18" charset="0"/>
              </a:rPr>
              <a:t>. </a:t>
            </a:r>
          </a:p>
          <a:p>
            <a:pPr lvl="1"/>
            <a:r>
              <a:rPr lang="en-US" altLang="en-US" b="1" dirty="0">
                <a:cs typeface="Times New Roman" panose="02020603050405020304" pitchFamily="18" charset="0"/>
              </a:rPr>
              <a:t>Note:</a:t>
            </a:r>
            <a:r>
              <a:rPr lang="en-US" altLang="en-US" dirty="0">
                <a:cs typeface="Times New Roman" panose="02020603050405020304" pitchFamily="18" charset="0"/>
              </a:rPr>
              <a:t> There are other cases when DBW</a:t>
            </a:r>
            <a:r>
              <a:rPr lang="en-US" altLang="en-US" i="1" dirty="0">
                <a:cs typeface="Times New Roman" panose="02020603050405020304" pitchFamily="18" charset="0"/>
              </a:rPr>
              <a:t>n</a:t>
            </a:r>
            <a:r>
              <a:rPr lang="en-US" altLang="en-US" dirty="0">
                <a:cs typeface="Times New Roman" panose="02020603050405020304" pitchFamily="18" charset="0"/>
              </a:rPr>
              <a:t> may write (for example, when tablespaces are made read-only or are placed offline). In such cases, no incremental checkpoint occurs because dirty buffers belonging only to the corresponding data files are written to the database unrelated to the SCN order</a:t>
            </a:r>
            <a:r>
              <a:rPr lang="en-US" altLang="en-US" dirty="0"/>
              <a:t>.</a:t>
            </a:r>
          </a:p>
          <a:p>
            <a:pPr lvl="1"/>
            <a:r>
              <a:rPr lang="en-US" altLang="en-US" dirty="0"/>
              <a:t>The LRU algorithm keeps more frequently accessed blocks in the buffer cache to minimize disk reads. A </a:t>
            </a:r>
            <a:r>
              <a:rPr lang="en-US" altLang="en-US" dirty="0">
                <a:latin typeface="Courier New" panose="02070309020205020404" pitchFamily="49" charset="0"/>
              </a:rPr>
              <a:t>CACHE</a:t>
            </a:r>
            <a:r>
              <a:rPr lang="en-US" altLang="en-US" dirty="0"/>
              <a:t> option can be placed on tables to help retain blocks even longer in memory.</a:t>
            </a:r>
          </a:p>
          <a:p>
            <a:pPr lvl="1"/>
            <a:r>
              <a:rPr lang="en-US" altLang="en-US" dirty="0"/>
              <a:t>The </a:t>
            </a:r>
            <a:r>
              <a:rPr lang="en-US" altLang="en-US" dirty="0">
                <a:latin typeface="Courier New" panose="02070309020205020404" pitchFamily="49" charset="0"/>
                <a:cs typeface="Courier New" panose="02070309020205020404" pitchFamily="49" charset="0"/>
              </a:rPr>
              <a:t>DB_WRITER_PROCESSES</a:t>
            </a:r>
            <a:r>
              <a:rPr lang="en-US" altLang="en-US" dirty="0"/>
              <a:t> initialization parameter specifies the number of DBW</a:t>
            </a:r>
            <a:r>
              <a:rPr lang="en-US" altLang="en-US" i="1" dirty="0"/>
              <a:t>n</a:t>
            </a:r>
            <a:r>
              <a:rPr lang="en-US" altLang="en-US" dirty="0"/>
              <a:t> processes. </a:t>
            </a:r>
            <a:r>
              <a:rPr lang="en-US" altLang="en-US" dirty="0">
                <a:solidFill>
                  <a:schemeClr val="tx1"/>
                </a:solidFill>
              </a:rPr>
              <a:t>The maximum number of Database Writer processes is 100. </a:t>
            </a:r>
            <a:r>
              <a:rPr lang="en-US" altLang="en-US" dirty="0"/>
              <a:t>If it is not specified by the user during startup, Oracle Database determines how to set </a:t>
            </a:r>
            <a:r>
              <a:rPr lang="en-US" altLang="en-US" dirty="0">
                <a:latin typeface="Courier New" panose="02070309020205020404" pitchFamily="49" charset="0"/>
                <a:cs typeface="Courier New" panose="02070309020205020404" pitchFamily="49" charset="0"/>
              </a:rPr>
              <a:t>DB_WRITER_PROCESSES</a:t>
            </a:r>
            <a:r>
              <a:rPr lang="en-US" altLang="en-US" dirty="0"/>
              <a:t> based on the number of CPUs and processor groups. </a:t>
            </a:r>
          </a:p>
          <a:p>
            <a:pPr lvl="1"/>
            <a:r>
              <a:rPr lang="en-US" altLang="en-US" dirty="0"/>
              <a:t>The DBW</a:t>
            </a:r>
            <a:r>
              <a:rPr lang="en-US" altLang="en-US" i="1" dirty="0"/>
              <a:t>n</a:t>
            </a:r>
            <a:r>
              <a:rPr lang="en-US" altLang="en-US" dirty="0"/>
              <a:t> process writes dirty buffers to disk under the following conditions:</a:t>
            </a:r>
          </a:p>
          <a:p>
            <a:pPr lvl="2"/>
            <a:r>
              <a:rPr lang="en-US" altLang="en-US" dirty="0"/>
              <a:t>When a server process cannot find a clean reusable buffer after scanning a threshold number of buffers, it signals DBW</a:t>
            </a:r>
            <a:r>
              <a:rPr lang="en-US" altLang="en-US" i="1" dirty="0"/>
              <a:t>n</a:t>
            </a:r>
            <a:r>
              <a:rPr lang="en-US" altLang="en-US" dirty="0"/>
              <a:t> to write. DBW</a:t>
            </a:r>
            <a:r>
              <a:rPr lang="en-US" altLang="en-US" i="1" dirty="0"/>
              <a:t>n</a:t>
            </a:r>
            <a:r>
              <a:rPr lang="en-US" altLang="en-US" dirty="0"/>
              <a:t> writes dirty buffers to disk asynchronously while performing other processing.</a:t>
            </a:r>
          </a:p>
          <a:p>
            <a:pPr lvl="2"/>
            <a:r>
              <a:rPr lang="en-US" altLang="en-US" dirty="0"/>
              <a:t>DBW</a:t>
            </a:r>
            <a:r>
              <a:rPr lang="en-US" altLang="en-US" i="1" dirty="0"/>
              <a:t>n</a:t>
            </a:r>
            <a:r>
              <a:rPr lang="en-US" altLang="en-US" dirty="0"/>
              <a:t> writes buffers to advance the checkpoint, which is the position in the redo thread (log) from which instance recovery begins. This log position is determined by the oldest dirty buffer in the buffer cache.</a:t>
            </a:r>
          </a:p>
          <a:p>
            <a:pPr lvl="1">
              <a:spcBef>
                <a:spcPct val="25000"/>
              </a:spcBef>
            </a:pPr>
            <a:r>
              <a:rPr lang="en-US" altLang="en-US" dirty="0">
                <a:cs typeface="Arial" panose="020B0604020202020204" pitchFamily="34" charset="0"/>
              </a:rPr>
              <a:t>In all cases, DBW</a:t>
            </a:r>
            <a:r>
              <a:rPr lang="en-US" altLang="en-US" i="1" dirty="0">
                <a:cs typeface="Arial" panose="020B0604020202020204" pitchFamily="34" charset="0"/>
              </a:rPr>
              <a:t>n</a:t>
            </a:r>
            <a:r>
              <a:rPr lang="en-US" altLang="en-US" dirty="0">
                <a:cs typeface="Arial" panose="020B0604020202020204" pitchFamily="34" charset="0"/>
              </a:rPr>
              <a:t> performs batched (multiblock) writes to improve efficiency. The number of blocks written in a multiblock write varies by operating system.</a:t>
            </a:r>
          </a:p>
        </p:txBody>
      </p:sp>
    </p:spTree>
    <p:extLst>
      <p:ext uri="{BB962C8B-B14F-4D97-AF65-F5344CB8AC3E}">
        <p14:creationId xmlns:p14="http://schemas.microsoft.com/office/powerpoint/2010/main" val="1335410666"/>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3959225" y="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956" tIns="43978" rIns="87956" bIns="4397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9939" name="Rectangle 3"/>
          <p:cNvSpPr>
            <a:spLocks noChangeArrowheads="1"/>
          </p:cNvSpPr>
          <p:nvPr/>
        </p:nvSpPr>
        <p:spPr bwMode="auto">
          <a:xfrm>
            <a:off x="0" y="8816975"/>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956" tIns="43978" rIns="87956" bIns="4397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9940" name="Rectangle 4"/>
          <p:cNvSpPr>
            <a:spLocks noChangeArrowheads="1"/>
          </p:cNvSpPr>
          <p:nvPr/>
        </p:nvSpPr>
        <p:spPr bwMode="auto">
          <a:xfrm>
            <a:off x="0" y="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956" tIns="43978" rIns="87956" bIns="4397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9941" name="Rectangle 5"/>
          <p:cNvSpPr>
            <a:spLocks noChangeArrowheads="1"/>
          </p:cNvSpPr>
          <p:nvPr/>
        </p:nvSpPr>
        <p:spPr bwMode="auto">
          <a:xfrm>
            <a:off x="3959225" y="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956" tIns="43978" rIns="87956" bIns="4397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9942" name="Rectangle 6"/>
          <p:cNvSpPr>
            <a:spLocks noChangeArrowheads="1"/>
          </p:cNvSpPr>
          <p:nvPr/>
        </p:nvSpPr>
        <p:spPr bwMode="auto">
          <a:xfrm>
            <a:off x="0" y="8816975"/>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956" tIns="43978" rIns="87956" bIns="4397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9943" name="Rectangle 7"/>
          <p:cNvSpPr>
            <a:spLocks noChangeArrowheads="1"/>
          </p:cNvSpPr>
          <p:nvPr/>
        </p:nvSpPr>
        <p:spPr bwMode="auto">
          <a:xfrm>
            <a:off x="0" y="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956" tIns="43978" rIns="87956" bIns="4397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9944" name="Rectangle 9"/>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program global area (PGA) is a memory region that contains data and control information for a server process. It is nonshared memory created by the Oracle server when a server process is started. Access to it is exclusive to that server process. The total PGA memory allocated by all server processes attached to an Oracle instance is also referred to as the aggregated PGA memory allocated by the instance.</a:t>
            </a:r>
          </a:p>
          <a:p>
            <a:pPr lvl="1"/>
            <a:r>
              <a:rPr lang="en-US" altLang="en-US" dirty="0"/>
              <a:t>Part of the PGA can be located in the SGA when using shared servers.</a:t>
            </a:r>
          </a:p>
          <a:p>
            <a:pPr lvl="1"/>
            <a:r>
              <a:rPr lang="en-US" altLang="en-US" dirty="0"/>
              <a:t>PGA memory typically contains the following:</a:t>
            </a:r>
          </a:p>
          <a:p>
            <a:pPr lvl="2"/>
            <a:r>
              <a:rPr lang="en-US" altLang="en-US" b="1" dirty="0"/>
              <a:t>Private SQL Area: </a:t>
            </a:r>
            <a:r>
              <a:rPr lang="en-US" altLang="en-US" dirty="0"/>
              <a:t>A private SQL area, also called the user global area (UGA), contains data, such as bind information and runtime memory structures. This information is specific to each session’s invocation of the SQL statement; bind variables hold different values, and the state of the cursor is different, among other things. Each session that issues a SQL statement has a private SQL area. Each user that submits the same SQL statement has his or her own private SQL area that uses a single shared SQL area. Thus, many private SQL areas can be associated with the same shared SQL area. The location of a private SQL area depends on the type of connection established for a session. If a session is connected through a dedicated server, private SQL areas are located in the server process’s PGA. However, if a session is connected through a shared server, part of the private SQL area is kept in the SGA.</a:t>
            </a:r>
          </a:p>
          <a:p>
            <a:pPr lvl="2"/>
            <a:r>
              <a:rPr lang="en-US" altLang="en-US" b="1" dirty="0"/>
              <a:t>Cursor and SQL Areas: </a:t>
            </a:r>
            <a:r>
              <a:rPr lang="en-US" altLang="en-US" dirty="0"/>
              <a:t>The application developer of an Oracle Pro*C program or Oracle Call Interface (OCI) program can explicitly open cursors or handles to specific private SQL areas and use them as a named resource throughout the execution of the program. Recursive cursors that the database issues implicitly for some SQL statements also use shared SQL areas.</a:t>
            </a:r>
          </a:p>
        </p:txBody>
      </p:sp>
      <p:sp>
        <p:nvSpPr>
          <p:cNvPr id="39945" name="Slide Image Placeholder 15"/>
          <p:cNvSpPr>
            <a:spLocks noGrp="1" noRot="1" noChangeAspect="1" noTextEdit="1"/>
          </p:cNvSpPr>
          <p:nvPr>
            <p:ph type="sldImg"/>
          </p:nvPr>
        </p:nvSpPr>
        <p:spPr>
          <a:ln/>
        </p:spPr>
      </p:sp>
      <p:sp>
        <p:nvSpPr>
          <p:cNvPr id="11" name="Footer Placeholder 10"/>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7FA348FB-3CC7-42FE-A538-8FD7F8A7E548}" type="slidenum">
              <a:rPr lang="en-US" altLang="en-US" smtClean="0"/>
              <a:t>460</a:t>
            </a:fld>
            <a:endParaRPr lang="en-US" altLang="en-US" dirty="0"/>
          </a:p>
        </p:txBody>
      </p:sp>
    </p:spTree>
    <p:extLst>
      <p:ext uri="{BB962C8B-B14F-4D97-AF65-F5344CB8AC3E}">
        <p14:creationId xmlns:p14="http://schemas.microsoft.com/office/powerpoint/2010/main" val="1632210115"/>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20 - </a:t>
            </a:r>
            <a:fld id="{2F78D8E8-99EB-40FA-9BE3-E48C68CE700C}" type="slidenum">
              <a:rPr lang="en-US" smtClean="0"/>
              <a:t>461</a:t>
            </a:fld>
            <a:endParaRPr lang="en-US" dirty="0"/>
          </a:p>
        </p:txBody>
      </p:sp>
      <p:sp>
        <p:nvSpPr>
          <p:cNvPr id="5" name="Notes Placeholder 4"/>
          <p:cNvSpPr>
            <a:spLocks noGrp="1"/>
          </p:cNvSpPr>
          <p:nvPr>
            <p:ph type="body" idx="1"/>
          </p:nvPr>
        </p:nvSpPr>
        <p:spPr>
          <a:xfrm>
            <a:off x="292608" y="450056"/>
            <a:ext cx="6400800" cy="8191024"/>
          </a:xfrm>
        </p:spPr>
        <p:txBody>
          <a:bodyPr/>
          <a:lstStyle/>
          <a:p>
            <a:pPr lvl="2" eaLnBrk="1" hangingPunct="1"/>
            <a:r>
              <a:rPr lang="en-US" b="1" dirty="0">
                <a:latin typeface="Arial" charset="0"/>
                <a:cs typeface="Arial" charset="0"/>
              </a:rPr>
              <a:t>Work Area: </a:t>
            </a:r>
            <a:r>
              <a:rPr lang="en-US" dirty="0">
                <a:latin typeface="Arial" charset="0"/>
                <a:cs typeface="Arial" charset="0"/>
              </a:rPr>
              <a:t>For complex queries (for example, decision support queries), a big portion of the PGA is dedicated to work areas allocated by memory-intensive operators. A sort operator uses a work area (the sort area) to perform the in-memory sort of a set of rows. Similarly, a hash-join operator uses a work area (the hash area) to build a hash table from its left input. The size of a work area can be controlled and tuned. Generally, bigger work areas can significantly improve the performance of a particular operator at the cost of higher memory consumption.</a:t>
            </a:r>
          </a:p>
          <a:p>
            <a:pPr lvl="2" eaLnBrk="1" hangingPunct="1"/>
            <a:r>
              <a:rPr lang="en-US" b="1" dirty="0">
                <a:latin typeface="Arial" charset="0"/>
                <a:cs typeface="Arial" charset="0"/>
              </a:rPr>
              <a:t>Session Memory: </a:t>
            </a:r>
            <a:r>
              <a:rPr lang="en-US" dirty="0">
                <a:latin typeface="Arial" charset="0"/>
                <a:cs typeface="Arial" charset="0"/>
              </a:rPr>
              <a:t>Session memory is the memory allocated to hold a session’s variables (logon information) and other information related to the session. For a shared server, the session memory is shared and not private.</a:t>
            </a:r>
          </a:p>
          <a:p>
            <a:pPr lvl="1" eaLnBrk="1" hangingPunct="1"/>
            <a:r>
              <a:rPr lang="en-US" dirty="0">
                <a:latin typeface="Arial" charset="0"/>
                <a:cs typeface="Arial" charset="0"/>
              </a:rPr>
              <a:t>By default, Oracle Database automatically and globally manages the total amount of memory dedicated to the instance PGA. You can control this amount by setting the </a:t>
            </a:r>
            <a:r>
              <a:rPr lang="en-US" dirty="0">
                <a:latin typeface="Courier New" panose="02070309020205020404" pitchFamily="49" charset="0"/>
                <a:cs typeface="Courier New" panose="02070309020205020404" pitchFamily="49" charset="0"/>
              </a:rPr>
              <a:t>PGA_AGGREGATE_TARGET</a:t>
            </a:r>
            <a:r>
              <a:rPr lang="en-US" dirty="0">
                <a:latin typeface="Arial" charset="0"/>
                <a:cs typeface="Arial" charset="0"/>
              </a:rPr>
              <a:t> initialization parameter. Oracle Database then tries to ensure that the total amount of PGA memory allocated across all database server processes and background processes never exceeds this target. But this is a target value and not a hard limit. </a:t>
            </a:r>
            <a:r>
              <a:rPr lang="en-US" dirty="0">
                <a:latin typeface="Courier New" panose="02070309020205020404" pitchFamily="49" charset="0"/>
                <a:cs typeface="Courier New" panose="02070309020205020404" pitchFamily="49" charset="0"/>
              </a:rPr>
              <a:t>PGA_AGGREGATE_LIMIT</a:t>
            </a:r>
            <a:r>
              <a:rPr lang="en-US" dirty="0">
                <a:latin typeface="Arial" charset="0"/>
                <a:cs typeface="Arial" charset="0"/>
              </a:rPr>
              <a:t> sets a hard limit for the amount of PGA that can be used. The minimum value is 1024 MB and the maximum is 120% of physical memory minus the total SGA, and it must be at least as large as </a:t>
            </a:r>
            <a:r>
              <a:rPr lang="en-US" dirty="0">
                <a:latin typeface="Courier New" panose="02070309020205020404" pitchFamily="49" charset="0"/>
                <a:cs typeface="Courier New" panose="02070309020205020404" pitchFamily="49" charset="0"/>
              </a:rPr>
              <a:t>PGA_AGGREGATE_TARGET</a:t>
            </a:r>
            <a:r>
              <a:rPr lang="en-US" dirty="0">
                <a:latin typeface="Arial" charset="0"/>
                <a:cs typeface="Arial" charset="0"/>
              </a:rPr>
              <a:t>. If </a:t>
            </a:r>
            <a:r>
              <a:rPr lang="en-US" dirty="0">
                <a:latin typeface="Courier New" panose="02070309020205020404" pitchFamily="49" charset="0"/>
                <a:cs typeface="Courier New" panose="02070309020205020404" pitchFamily="49" charset="0"/>
              </a:rPr>
              <a:t>PGA_AGGREGATE_LIMIT</a:t>
            </a:r>
            <a:r>
              <a:rPr lang="en-US" dirty="0">
                <a:latin typeface="Arial" charset="0"/>
                <a:cs typeface="Arial" charset="0"/>
              </a:rPr>
              <a:t> is not set, it defaults to 200% of </a:t>
            </a:r>
            <a:r>
              <a:rPr lang="en-US" dirty="0">
                <a:latin typeface="Courier New" panose="02070309020205020404" pitchFamily="49" charset="0"/>
                <a:cs typeface="Courier New" panose="02070309020205020404" pitchFamily="49" charset="0"/>
              </a:rPr>
              <a:t>PGA_AGGREGATE_TARGET</a:t>
            </a:r>
            <a:r>
              <a:rPr lang="en-US" dirty="0">
                <a:latin typeface="Arial" charset="0"/>
                <a:cs typeface="Arial" charset="0"/>
              </a:rPr>
              <a:t> within the same minimum and maximum as stated. When </a:t>
            </a:r>
            <a:r>
              <a:rPr lang="en-US" dirty="0">
                <a:latin typeface="Courier New" panose="02070309020205020404" pitchFamily="49" charset="0"/>
                <a:cs typeface="Courier New" panose="02070309020205020404" pitchFamily="49" charset="0"/>
              </a:rPr>
              <a:t>PGA_AGGREGATE_LIMIT</a:t>
            </a:r>
            <a:r>
              <a:rPr lang="en-US" dirty="0">
                <a:latin typeface="Arial" charset="0"/>
                <a:cs typeface="Arial" charset="0"/>
              </a:rPr>
              <a:t> is exceeded, the sessions using the most memory will have their calls aborted. Parallel queries will be treated as a unit. If the total PGA memory usage is still over the limit, sessions using the most memory will be terminated. SYS processes and fatal background processes are exempt from this limit.</a:t>
            </a:r>
          </a:p>
        </p:txBody>
      </p:sp>
    </p:spTree>
    <p:extLst>
      <p:ext uri="{BB962C8B-B14F-4D97-AF65-F5344CB8AC3E}">
        <p14:creationId xmlns:p14="http://schemas.microsoft.com/office/powerpoint/2010/main" val="1757517205"/>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You can set the following the parameters at the PDB level:</a:t>
            </a:r>
          </a:p>
          <a:p>
            <a:pPr lvl="2"/>
            <a:r>
              <a:rPr lang="en-US" altLang="en-US" dirty="0">
                <a:latin typeface="Courier New" panose="02070309020205020404" pitchFamily="49" charset="0"/>
                <a:cs typeface="Courier New" panose="02070309020205020404" pitchFamily="49" charset="0"/>
              </a:rPr>
              <a:t>PGA_AGGREGATE_TARGET</a:t>
            </a:r>
            <a:r>
              <a:rPr lang="en-US" altLang="en-US" dirty="0"/>
              <a:t>: Specifies the target aggregate PGA memory available to all server processes attached to the instance</a:t>
            </a:r>
          </a:p>
          <a:p>
            <a:pPr lvl="2"/>
            <a:r>
              <a:rPr lang="en-US" altLang="en-US" dirty="0">
                <a:latin typeface="Courier New" panose="02070309020205020404" pitchFamily="49" charset="0"/>
                <a:cs typeface="Courier New" panose="02070309020205020404" pitchFamily="49" charset="0"/>
              </a:rPr>
              <a:t>PGA_AGGREGATE_LIMIT</a:t>
            </a:r>
            <a:r>
              <a:rPr lang="en-US" altLang="en-US" dirty="0"/>
              <a:t>: Specifies a hard limit for aggregate PGA memory</a:t>
            </a:r>
          </a:p>
        </p:txBody>
      </p:sp>
      <p:sp>
        <p:nvSpPr>
          <p:cNvPr id="4" name="Footer Placeholder 3"/>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20 - </a:t>
            </a:r>
            <a:fld id="{3AEAE7FC-75FF-4E60-A578-DEEA5E0A2779}" type="slidenum">
              <a:rPr lang="en-US" altLang="en-US" smtClean="0"/>
              <a:t>462</a:t>
            </a:fld>
            <a:endParaRPr lang="en-US" altLang="en-US" dirty="0"/>
          </a:p>
        </p:txBody>
      </p:sp>
    </p:spTree>
    <p:extLst>
      <p:ext uri="{BB962C8B-B14F-4D97-AF65-F5344CB8AC3E}">
        <p14:creationId xmlns:p14="http://schemas.microsoft.com/office/powerpoint/2010/main" val="2132863973"/>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20 - </a:t>
            </a:r>
            <a:fld id="{23998C0B-83FB-45A9-B5E8-969C4334AAEC}" type="slidenum">
              <a:rPr lang="en-US" smtClean="0"/>
              <a:t>463</a:t>
            </a:fld>
            <a:endParaRPr lang="en-US" dirty="0"/>
          </a:p>
        </p:txBody>
      </p:sp>
      <p:sp>
        <p:nvSpPr>
          <p:cNvPr id="54276" name="Slide Image Placeholder 11"/>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688211530"/>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a:noFill/>
          <a:ln/>
        </p:spPr>
        <p:txBody>
          <a:bodyPr/>
          <a:lstStyle/>
          <a:p>
            <a:pPr lvl="1"/>
            <a:endParaRPr 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20 - </a:t>
            </a:r>
            <a:fld id="{F582FD53-6015-4B12-8276-C194CC97BBAB}" type="slidenum">
              <a:rPr lang="en-US" smtClean="0"/>
              <a:t>464</a:t>
            </a:fld>
            <a:endParaRPr lang="en-US" dirty="0"/>
          </a:p>
        </p:txBody>
      </p:sp>
      <p:sp>
        <p:nvSpPr>
          <p:cNvPr id="55300"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325576435"/>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823255538"/>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21 - </a:t>
            </a:r>
            <a:fld id="{DD410152-007C-4A46-B0F9-C0221F14D334}" type="slidenum">
              <a:rPr lang="en-US" smtClean="0"/>
              <a:t>466</a:t>
            </a:fld>
            <a:endParaRPr lang="en-US" dirty="0"/>
          </a:p>
        </p:txBody>
      </p:sp>
      <p:sp>
        <p:nvSpPr>
          <p:cNvPr id="40964"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432289185"/>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21 - </a:t>
            </a:r>
            <a:fld id="{7236AC8B-70EF-4728-A45C-FB14AEC42C34}" type="slidenum">
              <a:rPr lang="en-US" altLang="en-US" smtClean="0"/>
              <a:t>467</a:t>
            </a:fld>
            <a:endParaRPr lang="en-US" altLang="en-US" dirty="0"/>
          </a:p>
        </p:txBody>
      </p:sp>
      <p:sp>
        <p:nvSpPr>
          <p:cNvPr id="16388" name="Notes Placeholder 7"/>
          <p:cNvSpPr>
            <a:spLocks noGrp="1"/>
          </p:cNvSpPr>
          <p:nvPr>
            <p:ph type="body" idx="1"/>
          </p:nvPr>
        </p:nvSpPr>
        <p:spPr/>
        <p:txBody>
          <a:bodyPr/>
          <a:lstStyle/>
          <a:p>
            <a:pPr lvl="1"/>
            <a:r>
              <a:rPr lang="en-US" altLang="en-US" dirty="0"/>
              <a:t>SQL Tuning Process</a:t>
            </a:r>
          </a:p>
          <a:p>
            <a:pPr marL="304746" lvl="2" indent="0">
              <a:buNone/>
            </a:pPr>
            <a:r>
              <a:rPr lang="en-US" altLang="en-US" dirty="0"/>
              <a:t>1.</a:t>
            </a:r>
            <a:r>
              <a:rPr lang="en-US" altLang="en-US" b="1" dirty="0"/>
              <a:t>	Identify poorly tuned SQL statements: </a:t>
            </a:r>
            <a:r>
              <a:rPr lang="en-US" altLang="en-US" dirty="0"/>
              <a:t>Generally, the tuning effort that yields the most 	benefit is SQL tuning. Poorly tuned SQL uses more resources than required. This inefficiency 	prevents scalability, uses more OS and database resources, and increases response time. 	To tune poorly tuned SQL statements, they must be identified and then tuned. SQL 	statements can be tuned individually, but often the solution that optimizes one statement can 	hurt the performance of several others. The SQL statements that use the most resources are, 	by definition, the statements in need of tuning. These are statements that have the longest 	elapsed time, use the most CPU, or do the most physical or logical reads. Automatic 	Database Diagnostic Monitor (ADDM) can detect high-load SQL statements.</a:t>
            </a:r>
          </a:p>
          <a:p>
            <a:pPr marL="304746" lvl="2" indent="0">
              <a:buNone/>
            </a:pPr>
            <a:r>
              <a:rPr lang="en-US" altLang="en-US" dirty="0"/>
              <a:t>2.	</a:t>
            </a:r>
            <a:r>
              <a:rPr lang="en-US" altLang="en-US" b="1" dirty="0"/>
              <a:t>Tune the individual statements: </a:t>
            </a:r>
            <a:r>
              <a:rPr lang="en-US" altLang="en-US" dirty="0"/>
              <a:t>Tune the individual statements by checking the optimizer 	statistics, check the explain plan for the most efficient access path, test alternative SQL 	constructions, and test possible new indexes, materialized views, and partitioning. SQL 	Tuning Advisor and SQL Access Advisor, described later in this lesson, can help with this 	task.</a:t>
            </a:r>
          </a:p>
          <a:p>
            <a:pPr marL="304746" lvl="2" indent="0">
              <a:buNone/>
            </a:pPr>
            <a:r>
              <a:rPr lang="en-US" altLang="en-US" dirty="0"/>
              <a:t>3.	</a:t>
            </a:r>
            <a:r>
              <a:rPr lang="en-US" altLang="en-US" b="1" dirty="0"/>
              <a:t>Tune the application as a whole: </a:t>
            </a:r>
            <a:r>
              <a:rPr lang="en-US" altLang="en-US" dirty="0"/>
              <a:t>Test the application as a whole by using the tuned SQL 	statements. Is the overall performance better?</a:t>
            </a:r>
          </a:p>
          <a:p>
            <a:pPr lvl="1"/>
            <a:r>
              <a:rPr lang="en-US" altLang="en-US" dirty="0"/>
              <a:t>The methodology is sound, but tedious. Tuning an individual statement is not difficult. Testing the overall impact of the individual statement tuning on an application can be very difficult.</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4047617139"/>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21 - </a:t>
            </a:r>
            <a:fld id="{B304B052-9DAA-46F2-A70F-7A4CC8750C74}" type="slidenum">
              <a:rPr lang="en-US" altLang="en-US" smtClean="0"/>
              <a:t>468</a:t>
            </a:fld>
            <a:endParaRPr lang="en-US" altLang="en-US" dirty="0"/>
          </a:p>
        </p:txBody>
      </p:sp>
      <p:sp>
        <p:nvSpPr>
          <p:cNvPr id="17411" name="Slide Image Placeholder 6"/>
          <p:cNvSpPr>
            <a:spLocks noGrp="1" noRot="1" noChangeAspect="1" noTextEdit="1"/>
          </p:cNvSpPr>
          <p:nvPr>
            <p:ph type="sldImg"/>
          </p:nvPr>
        </p:nvSpPr>
        <p:spPr>
          <a:ln/>
        </p:spPr>
      </p:sp>
      <p:sp>
        <p:nvSpPr>
          <p:cNvPr id="17412" name="Notes Placeholder 7"/>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optimizer is the part of the Oracle Database server that creates the execution plan for a SQL statement. The determination of the execution plan is an important step in the processing of any SQL statement and can greatly affect execution time.</a:t>
            </a:r>
          </a:p>
          <a:p>
            <a:pPr lvl="1"/>
            <a:r>
              <a:rPr lang="en-US" altLang="en-US" dirty="0"/>
              <a:t>The execution plan is a series of operations that are performed in sequence to execute the statement. The optimizer considers many factors related to the referenced objects and the conditions specified in the query. The information necessary to the optimizer includes:</a:t>
            </a:r>
          </a:p>
          <a:p>
            <a:pPr lvl="2"/>
            <a:r>
              <a:rPr lang="en-US" altLang="en-US" dirty="0"/>
              <a:t>Statistics gathered for the system (I/O, CPU, and so on) as well as schema objects (number of rows, index, and so on)</a:t>
            </a:r>
          </a:p>
          <a:p>
            <a:pPr lvl="2"/>
            <a:r>
              <a:rPr lang="en-US" altLang="en-US" dirty="0"/>
              <a:t>Information in the dictionary</a:t>
            </a:r>
          </a:p>
          <a:p>
            <a:pPr lvl="2"/>
            <a:r>
              <a:rPr lang="en-US" altLang="en-US" dirty="0">
                <a:latin typeface="Courier New" panose="02070309020205020404" pitchFamily="49" charset="0"/>
                <a:cs typeface="Courier New" panose="02070309020205020404" pitchFamily="49" charset="0"/>
              </a:rPr>
              <a:t>WHERE</a:t>
            </a:r>
            <a:r>
              <a:rPr lang="en-US" altLang="en-US" dirty="0"/>
              <a:t> clause qualifiers</a:t>
            </a:r>
          </a:p>
          <a:p>
            <a:pPr lvl="2"/>
            <a:r>
              <a:rPr lang="en-US" altLang="en-US" dirty="0"/>
              <a:t>Hints supplied by the developer</a:t>
            </a:r>
          </a:p>
          <a:p>
            <a:pPr lvl="1"/>
            <a:r>
              <a:rPr lang="en-US" altLang="en-US" dirty="0"/>
              <a:t>The optimizer:</a:t>
            </a:r>
          </a:p>
          <a:p>
            <a:pPr lvl="2"/>
            <a:r>
              <a:rPr lang="en-US" altLang="en-US" dirty="0"/>
              <a:t>Evaluates expressions and conditions</a:t>
            </a:r>
          </a:p>
          <a:p>
            <a:pPr lvl="2"/>
            <a:r>
              <a:rPr lang="en-US" altLang="en-US" dirty="0"/>
              <a:t>Uses object and system statistics</a:t>
            </a:r>
          </a:p>
          <a:p>
            <a:pPr lvl="2"/>
            <a:r>
              <a:rPr lang="en-US" altLang="en-US" dirty="0"/>
              <a:t>Decides how to access the data and join tables</a:t>
            </a:r>
          </a:p>
          <a:p>
            <a:pPr lvl="2"/>
            <a:r>
              <a:rPr lang="en-US" altLang="en-US" dirty="0"/>
              <a:t>Determines the most efficient path</a:t>
            </a:r>
          </a:p>
          <a:p>
            <a:pPr lvl="1"/>
            <a:r>
              <a:rPr lang="en-US" altLang="en-US" dirty="0"/>
              <a:t>When you use diagnostic tools, such as Enterprise Manager, </a:t>
            </a:r>
            <a:r>
              <a:rPr lang="en-US" altLang="en-US" dirty="0">
                <a:latin typeface="Courier New" panose="02070309020205020404" pitchFamily="49" charset="0"/>
                <a:cs typeface="Courier New" panose="02070309020205020404" pitchFamily="49" charset="0"/>
              </a:rPr>
              <a:t>EXPLAIN</a:t>
            </a:r>
            <a:r>
              <a:rPr lang="en-US" altLang="en-US" dirty="0"/>
              <a:t> </a:t>
            </a:r>
            <a:r>
              <a:rPr lang="en-US" altLang="en-US" dirty="0">
                <a:latin typeface="Courier New" panose="02070309020205020404" pitchFamily="49" charset="0"/>
                <a:cs typeface="Courier New" panose="02070309020205020404" pitchFamily="49" charset="0"/>
              </a:rPr>
              <a:t>PLAN</a:t>
            </a:r>
            <a:r>
              <a:rPr lang="en-US" altLang="en-US" dirty="0"/>
              <a:t>, and SQL*Plus </a:t>
            </a:r>
            <a:r>
              <a:rPr lang="en-US" altLang="en-US" dirty="0">
                <a:latin typeface="Courier New" panose="02070309020205020404" pitchFamily="49" charset="0"/>
                <a:cs typeface="Courier New" panose="02070309020205020404" pitchFamily="49" charset="0"/>
              </a:rPr>
              <a:t>AUTOTRACE</a:t>
            </a:r>
            <a:r>
              <a:rPr lang="en-US" altLang="en-US" dirty="0"/>
              <a:t>, you can see the execution plan that the optimizer chooses.</a:t>
            </a:r>
          </a:p>
        </p:txBody>
      </p:sp>
    </p:spTree>
    <p:extLst>
      <p:ext uri="{BB962C8B-B14F-4D97-AF65-F5344CB8AC3E}">
        <p14:creationId xmlns:p14="http://schemas.microsoft.com/office/powerpoint/2010/main" val="2745152850"/>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21 - </a:t>
            </a:r>
            <a:fld id="{596504DD-396A-4C26-BD00-A53158DA5FAF}" type="slidenum">
              <a:rPr lang="en-US" altLang="en-US" smtClean="0"/>
              <a:t>469</a:t>
            </a:fld>
            <a:endParaRPr lang="en-US" altLang="en-US" dirty="0"/>
          </a:p>
        </p:txBody>
      </p:sp>
      <p:sp>
        <p:nvSpPr>
          <p:cNvPr id="18435" name="Slide Image Placeholder 6"/>
          <p:cNvSpPr>
            <a:spLocks noGrp="1" noRot="1" noChangeAspect="1" noTextEdit="1"/>
          </p:cNvSpPr>
          <p:nvPr>
            <p:ph type="sldImg"/>
          </p:nvPr>
        </p:nvSpPr>
        <p:spPr>
          <a:ln/>
        </p:spPr>
      </p:sp>
      <p:sp>
        <p:nvSpPr>
          <p:cNvPr id="18436" name="Notes Placeholder 7"/>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Optimizer statistics include table, column, index, and system statistics. Statistics for tables and indexes are stored in the data dictionary. These statistics are not intended to provide real-time data. They provide the optimizer a statistically correct snapshot of data storage and distribution, which the optimizer uses to make decisions on how to access data.</a:t>
            </a:r>
          </a:p>
          <a:p>
            <a:pPr lvl="1"/>
            <a:r>
              <a:rPr lang="en-US" altLang="en-US" dirty="0"/>
              <a:t>The statistics that are collected include:</a:t>
            </a:r>
          </a:p>
          <a:p>
            <a:pPr lvl="2"/>
            <a:r>
              <a:rPr lang="en-US" altLang="en-US" dirty="0"/>
              <a:t>Size of the table or index in database blocks</a:t>
            </a:r>
          </a:p>
          <a:p>
            <a:pPr lvl="2"/>
            <a:r>
              <a:rPr lang="en-US" altLang="en-US" dirty="0"/>
              <a:t>Number of rows</a:t>
            </a:r>
          </a:p>
          <a:p>
            <a:pPr lvl="2"/>
            <a:r>
              <a:rPr lang="en-US" altLang="en-US" dirty="0"/>
              <a:t>Average row size and chain count (tables only)</a:t>
            </a:r>
          </a:p>
          <a:p>
            <a:pPr lvl="2"/>
            <a:r>
              <a:rPr lang="en-US" altLang="en-US" dirty="0"/>
              <a:t>Height and number of deleted leaf rows (indexes only)</a:t>
            </a:r>
          </a:p>
          <a:p>
            <a:pPr lvl="1"/>
            <a:r>
              <a:rPr lang="en-US" altLang="en-US" dirty="0"/>
              <a:t>As data is inserted, deleted, and modified, these statistics change. Because the performance impact of maintaining real-time data distribution statistics is prohibitive, these statistics are updated by periodically gathering statistics on tables and indexes.</a:t>
            </a:r>
          </a:p>
          <a:p>
            <a:pPr lvl="1"/>
            <a:r>
              <a:rPr lang="en-US" altLang="en-US" dirty="0"/>
              <a:t>Optimizer statistics are collected automatically by an automatic maintenance job that runs during predefined maintenance windows once daily by default. System statistics are operating system characteristics that are used by the optimizer. These statistics are not collected automatically. For details about collecting system statistics, see the </a:t>
            </a:r>
            <a:r>
              <a:rPr lang="en-US" altLang="en-US" i="1" dirty="0"/>
              <a:t>Oracle Database Performance Tuning Guide</a:t>
            </a:r>
            <a:r>
              <a:rPr lang="en-US" altLang="en-US" dirty="0"/>
              <a:t>.</a:t>
            </a:r>
          </a:p>
          <a:p>
            <a:pPr lvl="1"/>
            <a:r>
              <a:rPr lang="en-US" altLang="en-US" dirty="0"/>
              <a:t>Optimizer statistics are not the same as the database performance statistics that are gathered in the Automatic Workload Repository (AWR) snapshot.</a:t>
            </a:r>
          </a:p>
        </p:txBody>
      </p:sp>
    </p:spTree>
    <p:extLst>
      <p:ext uri="{BB962C8B-B14F-4D97-AF65-F5344CB8AC3E}">
        <p14:creationId xmlns:p14="http://schemas.microsoft.com/office/powerpoint/2010/main" val="16834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5"/>
          <p:cNvSpPr>
            <a:spLocks noGrp="1" noRot="1" noChangeAspect="1" noTextEdit="1"/>
          </p:cNvSpPr>
          <p:nvPr>
            <p:ph type="sldImg"/>
          </p:nvPr>
        </p:nvSpPr>
        <p:spPr>
          <a:ln/>
        </p:spPr>
      </p:sp>
      <p:sp>
        <p:nvSpPr>
          <p:cNvPr id="8909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Log Writer process (LGWR) is responsible for redo log buffer management by writing the redo log buffer entries to a redo log file on disk. LGWR writes all redo entries that have been copied into the buffer since the last time it wrote.</a:t>
            </a:r>
          </a:p>
          <a:p>
            <a:pPr lvl="1"/>
            <a:r>
              <a:rPr lang="en-US" altLang="en-US" dirty="0">
                <a:solidFill>
                  <a:schemeClr val="tx1"/>
                </a:solidFill>
              </a:rPr>
              <a:t>LGWR starts and coordinates multiple helper processes that concurrently perform some of the work. LGWR handles the operations that are very fast or must be coordinated and delegates operations to the LG</a:t>
            </a:r>
            <a:r>
              <a:rPr lang="en-US" altLang="en-US" i="1" dirty="0">
                <a:solidFill>
                  <a:schemeClr val="tx1"/>
                </a:solidFill>
              </a:rPr>
              <a:t>nn</a:t>
            </a:r>
            <a:r>
              <a:rPr lang="en-US" altLang="en-US" dirty="0">
                <a:solidFill>
                  <a:schemeClr val="tx1"/>
                </a:solidFill>
              </a:rPr>
              <a:t> that could benefit from concurrent operations, primarily writing the redo from the log buffer to the redo log file and posting the completed write to the foreground process that is waiting.</a:t>
            </a:r>
          </a:p>
          <a:p>
            <a:pPr lvl="1"/>
            <a:r>
              <a:rPr lang="en-US" altLang="en-US" dirty="0">
                <a:solidFill>
                  <a:schemeClr val="tx1"/>
                </a:solidFill>
              </a:rPr>
              <a:t>Because LG</a:t>
            </a:r>
            <a:r>
              <a:rPr lang="en-US" altLang="en-US" i="1" dirty="0">
                <a:solidFill>
                  <a:schemeClr val="tx1"/>
                </a:solidFill>
              </a:rPr>
              <a:t>nn</a:t>
            </a:r>
            <a:r>
              <a:rPr lang="en-US" altLang="en-US" dirty="0">
                <a:solidFill>
                  <a:schemeClr val="tx1"/>
                </a:solidFill>
              </a:rPr>
              <a:t> processes work concurrently and certain operations must be performed in order, LGWR forces ordering so that even if the writes complete out of order, the posting to the foreground processes will be in the correct order.</a:t>
            </a:r>
          </a:p>
          <a:p>
            <a:pPr lvl="1"/>
            <a:r>
              <a:rPr lang="en-US" altLang="en-US" dirty="0"/>
              <a:t>The redo log buffer is a circular buffer. When LGWR writes redo entries from the redo log buffer to a redo log file, server processes can then copy new entries over the entries in the redo log buffer that have been written to disk. LGWR normally writes fast enough to ensure that space is always available in the buffer for new entries, even when access to the redo log is heavy. LGWR writes one contiguous portion of the buffer to disk.</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ECE89AE5-B4D1-423F-A112-FE647E12FECC}" type="slidenum">
              <a:rPr lang="en-US" altLang="en-US" smtClean="0"/>
              <a:t>47</a:t>
            </a:fld>
            <a:endParaRPr lang="en-US" altLang="en-US" dirty="0"/>
          </a:p>
        </p:txBody>
      </p:sp>
    </p:spTree>
    <p:extLst>
      <p:ext uri="{BB962C8B-B14F-4D97-AF65-F5344CB8AC3E}">
        <p14:creationId xmlns:p14="http://schemas.microsoft.com/office/powerpoint/2010/main" val="1907945131"/>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21 - </a:t>
            </a:r>
            <a:fld id="{FA08BCD4-2B10-4A0B-9F03-0627122869D5}" type="slidenum">
              <a:rPr lang="en-US" altLang="en-US" smtClean="0"/>
              <a:t>470</a:t>
            </a:fld>
            <a:endParaRPr lang="en-US" altLang="en-US" dirty="0"/>
          </a:p>
        </p:txBody>
      </p:sp>
      <p:sp>
        <p:nvSpPr>
          <p:cNvPr id="19459" name="Slide Image Placeholder 6"/>
          <p:cNvSpPr>
            <a:spLocks noGrp="1" noRot="1" noChangeAspect="1" noTextEdit="1"/>
          </p:cNvSpPr>
          <p:nvPr>
            <p:ph type="sldImg"/>
          </p:nvPr>
        </p:nvSpPr>
        <p:spPr>
          <a:ln/>
        </p:spPr>
      </p:sp>
      <p:sp>
        <p:nvSpPr>
          <p:cNvPr id="19460" name="Notes Placeholder 7"/>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Optimizer statistics are collections of data that are specific details about database objects. These statistics are essential for the query optimizer to choose the best execution plan for each SQL statement. These statistics are gathered periodically and do not change between gatherings.</a:t>
            </a:r>
          </a:p>
          <a:p>
            <a:pPr lvl="1"/>
            <a:r>
              <a:rPr lang="en-US" altLang="en-US" dirty="0"/>
              <a:t>Statistics can be collected in the following ways:</a:t>
            </a:r>
          </a:p>
          <a:p>
            <a:pPr lvl="2"/>
            <a:r>
              <a:rPr lang="en-US" altLang="en-US" dirty="0"/>
              <a:t>Automatically: Automatic Maintenance Tasks</a:t>
            </a:r>
          </a:p>
          <a:p>
            <a:pPr lvl="2"/>
            <a:r>
              <a:rPr lang="en-US" altLang="en-US" dirty="0"/>
              <a:t>Manually: </a:t>
            </a:r>
            <a:r>
              <a:rPr lang="en-US" altLang="en-US" dirty="0">
                <a:latin typeface="Courier New" panose="02070309020205020404" pitchFamily="49" charset="0"/>
                <a:cs typeface="Courier New" panose="02070309020205020404" pitchFamily="49" charset="0"/>
              </a:rPr>
              <a:t>DBMS_STATS</a:t>
            </a:r>
            <a:r>
              <a:rPr lang="en-US" altLang="en-US" dirty="0"/>
              <a:t> package</a:t>
            </a:r>
          </a:p>
          <a:p>
            <a:pPr lvl="2"/>
            <a:r>
              <a:rPr lang="en-US" altLang="en-US" dirty="0"/>
              <a:t>By setting database initialization parameters</a:t>
            </a:r>
          </a:p>
          <a:p>
            <a:pPr lvl="2"/>
            <a:r>
              <a:rPr lang="en-US" altLang="en-US" dirty="0"/>
              <a:t>By importing statistics from another database</a:t>
            </a:r>
          </a:p>
          <a:p>
            <a:pPr lvl="1"/>
            <a:r>
              <a:rPr lang="en-US" altLang="en-US" dirty="0"/>
              <a:t>The recommended approach to gathering optimizer statistics is to allow the Oracle Database server to automatically gather the statistics. Automatic Maintenance Tasks can be created automatically at database creation time and is managed by the Scheduler. It gathers statistics on all objects in the database that have either missing or stale optimizer statistics by default. You can change the default configuration through the Automatic Maintenance Tasks page.</a:t>
            </a:r>
          </a:p>
          <a:p>
            <a:pPr lvl="1"/>
            <a:r>
              <a:rPr lang="en-US" altLang="en-US" dirty="0"/>
              <a:t>System statistics describe the system’s hardware characteristics, such as I/O and CPU performance and utilization, to the query optimizer. When choosing an execution plan, the optimizer estimates the I/O and CPU resources required for each query. System statistics enable the query optimizer to more accurately estimate I/O and CPU costs and thereby choose a better execution plan. System statistics are collected by using the </a:t>
            </a:r>
            <a:r>
              <a:rPr lang="en-US" altLang="en-US" dirty="0">
                <a:latin typeface="Courier New" panose="02070309020205020404" pitchFamily="49" charset="0"/>
                <a:cs typeface="Courier New" panose="02070309020205020404" pitchFamily="49" charset="0"/>
              </a:rPr>
              <a:t>DBMS_STATS.GATHER_SYSTEM_STATS</a:t>
            </a:r>
            <a:r>
              <a:rPr lang="en-US" altLang="en-US" dirty="0"/>
              <a:t> procedure. When the Oracle Database server gathers system statistics, it analyzes system activity in a specified period of time. System statistics are not automatically gathered. Oracle Corporation recommends that you use the </a:t>
            </a:r>
            <a:r>
              <a:rPr lang="en-US" altLang="en-US" dirty="0">
                <a:latin typeface="Courier New" panose="02070309020205020404" pitchFamily="49" charset="0"/>
                <a:cs typeface="Courier New" panose="02070309020205020404" pitchFamily="49" charset="0"/>
              </a:rPr>
              <a:t>DBMS_STATS</a:t>
            </a:r>
            <a:r>
              <a:rPr lang="en-US" altLang="en-US" dirty="0"/>
              <a:t> package to gather system statistics.</a:t>
            </a:r>
          </a:p>
        </p:txBody>
      </p:sp>
    </p:spTree>
    <p:extLst>
      <p:ext uri="{BB962C8B-B14F-4D97-AF65-F5344CB8AC3E}">
        <p14:creationId xmlns:p14="http://schemas.microsoft.com/office/powerpoint/2010/main" val="3497068187"/>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21 - </a:t>
            </a:r>
            <a:fld id="{DE91BD71-F656-4FC3-9A2C-ACBFEC926ADF}" type="slidenum">
              <a:rPr lang="en-US" smtClean="0"/>
              <a:t>471</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dirty="0">
                <a:latin typeface="Arial" charset="0"/>
                <a:cs typeface="Arial" charset="0"/>
              </a:rPr>
              <a:t>If you choose not to use automatic statistics gathering, you must manually collect statistics in all schemas, including system schemas. If the data in your database changes regularly, you also need to gather statistics regularly to ensure that the statistics accurately represent characteristics of your database objects. To manually collect statistics, use the </a:t>
            </a:r>
            <a:r>
              <a:rPr lang="en-US" dirty="0">
                <a:latin typeface="Courier New" panose="02070309020205020404" pitchFamily="49" charset="0"/>
                <a:cs typeface="Courier New" panose="02070309020205020404" pitchFamily="49" charset="0"/>
              </a:rPr>
              <a:t>DBMS_STATS</a:t>
            </a:r>
            <a:r>
              <a:rPr lang="en-US" dirty="0">
                <a:latin typeface="Arial" charset="0"/>
                <a:cs typeface="Arial" charset="0"/>
              </a:rPr>
              <a:t> package. This PL/SQL package is also used to modify, view, export, import, and delete statistics.</a:t>
            </a:r>
          </a:p>
          <a:p>
            <a:pPr lvl="1" eaLnBrk="1" hangingPunct="1"/>
            <a:r>
              <a:rPr lang="en-US" dirty="0">
                <a:latin typeface="Arial" charset="0"/>
                <a:cs typeface="Arial" charset="0"/>
              </a:rPr>
              <a:t>You can also manage optimizer and system statistics collection through database initialization parameters. For example:</a:t>
            </a:r>
          </a:p>
          <a:p>
            <a:pPr lvl="2" eaLnBrk="1" hangingPunct="1"/>
            <a:r>
              <a:rPr lang="en-US" dirty="0">
                <a:latin typeface="Arial" charset="0"/>
                <a:cs typeface="Arial" charset="0"/>
              </a:rPr>
              <a:t>The </a:t>
            </a:r>
            <a:r>
              <a:rPr lang="en-US" dirty="0">
                <a:latin typeface="Courier New" panose="02070309020205020404" pitchFamily="49" charset="0"/>
                <a:cs typeface="Courier New" panose="02070309020205020404" pitchFamily="49" charset="0"/>
              </a:rPr>
              <a:t>OPTIMIZER_DYNAMIC_SAMPLING</a:t>
            </a:r>
            <a:r>
              <a:rPr lang="en-US" dirty="0">
                <a:latin typeface="Arial" charset="0"/>
                <a:cs typeface="Arial" charset="0"/>
              </a:rPr>
              <a:t> parameter controls the level of dynamic sampling performed by the optimizer. You can use dynamic sampling to estimate statistics for tables and relevant indexes when they are not available or are too out of date to trust. Dynamic sampling also estimates single-table predicate selectivity when collected statistics cannot be used or are likely to lead to significant errors in estimation.</a:t>
            </a:r>
          </a:p>
          <a:p>
            <a:pPr lvl="2" eaLnBrk="1" hangingPunct="1"/>
            <a:r>
              <a:rPr lang="en-US" dirty="0">
                <a:latin typeface="Arial" charset="0"/>
                <a:cs typeface="Arial" charset="0"/>
              </a:rPr>
              <a:t>The </a:t>
            </a:r>
            <a:r>
              <a:rPr lang="en-US" dirty="0">
                <a:latin typeface="Courier New" panose="02070309020205020404" pitchFamily="49" charset="0"/>
                <a:cs typeface="Courier New" panose="02070309020205020404" pitchFamily="49" charset="0"/>
              </a:rPr>
              <a:t>STATISTICS_LEVEL</a:t>
            </a:r>
            <a:r>
              <a:rPr lang="en-US" dirty="0">
                <a:latin typeface="Arial" charset="0"/>
                <a:cs typeface="Arial" charset="0"/>
              </a:rPr>
              <a:t> parameter controls all major statistics collections or advisories in the database and sets the statistics collection level for the database. The values for this parameter are </a:t>
            </a:r>
            <a:r>
              <a:rPr lang="en-US" dirty="0">
                <a:latin typeface="Courier New" panose="02070309020205020404" pitchFamily="49" charset="0"/>
                <a:cs typeface="Courier New" panose="02070309020205020404" pitchFamily="49" charset="0"/>
              </a:rPr>
              <a:t>BASIC</a:t>
            </a:r>
            <a:r>
              <a:rPr lang="en-US" dirty="0">
                <a:latin typeface="Arial" charset="0"/>
                <a:cs typeface="Arial" charset="0"/>
              </a:rPr>
              <a:t>, </a:t>
            </a:r>
            <a:r>
              <a:rPr lang="en-US" dirty="0">
                <a:latin typeface="Courier New" panose="02070309020205020404" pitchFamily="49" charset="0"/>
                <a:cs typeface="Courier New" panose="02070309020205020404" pitchFamily="49" charset="0"/>
              </a:rPr>
              <a:t>TYPICAL</a:t>
            </a:r>
            <a:r>
              <a:rPr lang="en-US" dirty="0">
                <a:latin typeface="Arial" charset="0"/>
                <a:cs typeface="Arial" charset="0"/>
              </a:rPr>
              <a:t>, and </a:t>
            </a:r>
            <a:r>
              <a:rPr lang="en-US" dirty="0">
                <a:latin typeface="Courier New" panose="02070309020205020404" pitchFamily="49" charset="0"/>
                <a:cs typeface="Courier New" panose="02070309020205020404" pitchFamily="49" charset="0"/>
              </a:rPr>
              <a:t>ALL</a:t>
            </a:r>
            <a:r>
              <a:rPr lang="en-US" dirty="0">
                <a:latin typeface="Arial" charset="0"/>
                <a:cs typeface="Arial" charset="0"/>
              </a:rPr>
              <a:t>. You can query the </a:t>
            </a:r>
            <a:r>
              <a:rPr lang="en-US" dirty="0">
                <a:latin typeface="Courier New" panose="02070309020205020404" pitchFamily="49" charset="0"/>
                <a:cs typeface="Courier New" panose="02070309020205020404" pitchFamily="49" charset="0"/>
              </a:rPr>
              <a:t>V$STATISTICS_LEVEL</a:t>
            </a:r>
            <a:r>
              <a:rPr lang="en-US" dirty="0">
                <a:latin typeface="Arial" charset="0"/>
                <a:cs typeface="Arial" charset="0"/>
              </a:rPr>
              <a:t> view to determine which parameters are affected by the </a:t>
            </a:r>
            <a:r>
              <a:rPr lang="en-US" dirty="0">
                <a:latin typeface="Courier New" panose="02070309020205020404" pitchFamily="49" charset="0"/>
                <a:cs typeface="Courier New" panose="02070309020205020404" pitchFamily="49" charset="0"/>
              </a:rPr>
              <a:t>STATISTICS_LEVEL</a:t>
            </a:r>
            <a:r>
              <a:rPr lang="en-US" dirty="0">
                <a:latin typeface="Arial" charset="0"/>
                <a:cs typeface="Arial" charset="0"/>
              </a:rPr>
              <a:t> parameter.</a:t>
            </a:r>
          </a:p>
          <a:p>
            <a:pPr lvl="1" eaLnBrk="1" hangingPunct="1"/>
            <a:r>
              <a:rPr lang="en-US" b="1" dirty="0">
                <a:latin typeface="Arial" charset="0"/>
                <a:cs typeface="Arial" charset="0"/>
              </a:rPr>
              <a:t>Note:</a:t>
            </a:r>
            <a:r>
              <a:rPr lang="en-US" dirty="0">
                <a:latin typeface="Arial" charset="0"/>
                <a:cs typeface="Arial" charset="0"/>
              </a:rPr>
              <a:t> Setting </a:t>
            </a:r>
            <a:r>
              <a:rPr lang="en-US" dirty="0">
                <a:latin typeface="Courier New" panose="02070309020205020404" pitchFamily="49" charset="0"/>
                <a:cs typeface="Courier New" panose="02070309020205020404" pitchFamily="49" charset="0"/>
              </a:rPr>
              <a:t>STATISTICS_LEVEL</a:t>
            </a:r>
            <a:r>
              <a:rPr lang="en-US" dirty="0">
                <a:latin typeface="Arial" charset="0"/>
                <a:cs typeface="Arial" charset="0"/>
              </a:rPr>
              <a:t> to </a:t>
            </a:r>
            <a:r>
              <a:rPr lang="en-US" dirty="0">
                <a:latin typeface="Courier New" panose="02070309020205020404" pitchFamily="49" charset="0"/>
                <a:cs typeface="Courier New" panose="02070309020205020404" pitchFamily="49" charset="0"/>
              </a:rPr>
              <a:t>BASIC</a:t>
            </a:r>
            <a:r>
              <a:rPr lang="en-US" dirty="0">
                <a:latin typeface="Arial" charset="0"/>
                <a:cs typeface="Arial" charset="0"/>
              </a:rPr>
              <a:t> disables many automatic features and is not recommended.</a:t>
            </a:r>
          </a:p>
        </p:txBody>
      </p:sp>
    </p:spTree>
    <p:extLst>
      <p:ext uri="{BB962C8B-B14F-4D97-AF65-F5344CB8AC3E}">
        <p14:creationId xmlns:p14="http://schemas.microsoft.com/office/powerpoint/2010/main" val="2155344480"/>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21 - </a:t>
            </a:r>
            <a:fld id="{63FA98E6-6DED-49A8-A3DE-BDC8963C9D95}" type="slidenum">
              <a:rPr lang="en-US" altLang="en-US" smtClean="0"/>
              <a:t>472</a:t>
            </a:fld>
            <a:endParaRPr lang="en-US" altLang="en-US" dirty="0"/>
          </a:p>
        </p:txBody>
      </p:sp>
      <p:sp>
        <p:nvSpPr>
          <p:cNvPr id="20483" name="Slide Image Placeholder 6"/>
          <p:cNvSpPr>
            <a:spLocks noGrp="1" noRot="1" noChangeAspect="1" noTextEdit="1"/>
          </p:cNvSpPr>
          <p:nvPr>
            <p:ph type="sldImg"/>
          </p:nvPr>
        </p:nvSpPr>
        <p:spPr>
          <a:ln/>
        </p:spPr>
      </p:sp>
      <p:sp>
        <p:nvSpPr>
          <p:cNvPr id="20484" name="Notes Placeholder 7"/>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a:t>
            </a:r>
            <a:r>
              <a:rPr lang="en-US" altLang="en-US" dirty="0">
                <a:latin typeface="Courier New" panose="02070309020205020404" pitchFamily="49" charset="0"/>
                <a:cs typeface="Courier New" panose="02070309020205020404" pitchFamily="49" charset="0"/>
              </a:rPr>
              <a:t>DBMS_STATS.GATHER_*_STATS</a:t>
            </a:r>
            <a:r>
              <a:rPr lang="en-US" altLang="en-US" dirty="0"/>
              <a:t> procedures can be called at various levels to gather statistics for an entire database or for individual objects, such as tables. When the </a:t>
            </a:r>
            <a:r>
              <a:rPr lang="en-US" altLang="en-US" dirty="0">
                <a:latin typeface="Courier New" panose="02070309020205020404" pitchFamily="49" charset="0"/>
                <a:cs typeface="Courier New" panose="02070309020205020404" pitchFamily="49" charset="0"/>
              </a:rPr>
              <a:t>GATHER_*_STATS</a:t>
            </a:r>
            <a:r>
              <a:rPr lang="en-US" altLang="en-US" dirty="0"/>
              <a:t> procedures are called, several of the parameters are often allowed to default. The supplied defaults work well for most of the objects in the database, but for some objects or schemas, the defaults need to be changed. Instead of running manual jobs for each of these objects, Oracle Database enables you to set values (called preferences) for individual objects, schemas, or databases or to change the default values with a global-level command.</a:t>
            </a:r>
          </a:p>
          <a:p>
            <a:pPr lvl="1"/>
            <a:r>
              <a:rPr lang="en-US" altLang="en-US" dirty="0"/>
              <a:t>The preferences specify the parameters that are given to the gather procedures. The </a:t>
            </a:r>
            <a:r>
              <a:rPr lang="en-US" altLang="en-US" dirty="0">
                <a:latin typeface="Courier New" panose="02070309020205020404" pitchFamily="49" charset="0"/>
                <a:cs typeface="Courier New" panose="02070309020205020404" pitchFamily="49" charset="0"/>
              </a:rPr>
              <a:t>SET_*_PREFS</a:t>
            </a:r>
            <a:r>
              <a:rPr lang="en-US" altLang="en-US" dirty="0"/>
              <a:t> procedures create preference values for any object that is not owned by </a:t>
            </a:r>
            <a:r>
              <a:rPr lang="en-US" altLang="en-US" dirty="0">
                <a:latin typeface="Courier New" panose="02070309020205020404" pitchFamily="49" charset="0"/>
                <a:cs typeface="Courier New" panose="02070309020205020404" pitchFamily="49" charset="0"/>
              </a:rPr>
              <a:t>SYS</a:t>
            </a:r>
            <a:r>
              <a:rPr lang="en-US" altLang="en-US" dirty="0"/>
              <a:t> or </a:t>
            </a:r>
            <a:r>
              <a:rPr lang="en-US" altLang="en-US" dirty="0">
                <a:latin typeface="Courier New" panose="02070309020205020404" pitchFamily="49" charset="0"/>
                <a:cs typeface="Courier New" panose="02070309020205020404" pitchFamily="49" charset="0"/>
              </a:rPr>
              <a:t>SYSTEM</a:t>
            </a:r>
            <a:r>
              <a:rPr lang="en-US" altLang="en-US" dirty="0"/>
              <a:t>. The expected use is that the DBA will set the global preferences for any parameters that should be database-wide. These will be applied for any parameter that is allowed to default.</a:t>
            </a:r>
          </a:p>
          <a:p>
            <a:pPr lvl="1"/>
            <a:r>
              <a:rPr lang="en-US" altLang="en-US" dirty="0"/>
              <a:t>The </a:t>
            </a:r>
            <a:r>
              <a:rPr lang="en-US" altLang="en-US" dirty="0">
                <a:latin typeface="Courier New" panose="02070309020205020404" pitchFamily="49" charset="0"/>
                <a:cs typeface="Courier New" panose="02070309020205020404" pitchFamily="49" charset="0"/>
              </a:rPr>
              <a:t>SET_DATATBASE_PREFS</a:t>
            </a:r>
            <a:r>
              <a:rPr lang="en-US" altLang="en-US" dirty="0"/>
              <a:t> procedure iterates over all the tables and schemas in the database, setting the specified preference. </a:t>
            </a:r>
            <a:r>
              <a:rPr lang="en-US" altLang="en-US" dirty="0">
                <a:latin typeface="Courier New" panose="02070309020205020404" pitchFamily="49" charset="0"/>
                <a:cs typeface="Courier New" panose="02070309020205020404" pitchFamily="49" charset="0"/>
              </a:rPr>
              <a:t>SET_SCHEMA_PREFS</a:t>
            </a:r>
            <a:r>
              <a:rPr lang="en-US" altLang="en-US" dirty="0"/>
              <a:t> iterates over the tables in the specified schema. </a:t>
            </a:r>
            <a:r>
              <a:rPr lang="en-US" altLang="en-US" dirty="0">
                <a:latin typeface="Courier New" panose="02070309020205020404" pitchFamily="49" charset="0"/>
                <a:cs typeface="Courier New" panose="02070309020205020404" pitchFamily="49" charset="0"/>
              </a:rPr>
              <a:t>SET_TABLE_PREFS</a:t>
            </a:r>
            <a:r>
              <a:rPr lang="en-US" altLang="en-US" dirty="0"/>
              <a:t> sets the preference value for a single table.</a:t>
            </a:r>
          </a:p>
          <a:p>
            <a:pPr lvl="1"/>
            <a:r>
              <a:rPr lang="en-US" altLang="en-US" dirty="0"/>
              <a:t>All object preferences—whether set at the database, schema, or table level—are held in a single table. Changing the preferences at the schema level overwrites the preferences that were previously set at the table level.</a:t>
            </a:r>
          </a:p>
          <a:p>
            <a:pPr lvl="1"/>
            <a:r>
              <a:rPr lang="en-US" altLang="en-US" dirty="0"/>
              <a:t>When the various gather procedures execute, they retrieve the object-level preferences that were set for each object. You can view the object-level preferences in the </a:t>
            </a:r>
            <a:r>
              <a:rPr lang="en-US" altLang="en-US" dirty="0">
                <a:latin typeface="Courier New" panose="02070309020205020404" pitchFamily="49" charset="0"/>
                <a:cs typeface="Courier New" panose="02070309020205020404" pitchFamily="49" charset="0"/>
              </a:rPr>
              <a:t>DBA_TAB_STAT_PREFS</a:t>
            </a:r>
            <a:r>
              <a:rPr lang="en-US" altLang="en-US" dirty="0"/>
              <a:t> view. Any preferences that are not set at the object level will be set to the global-level preferences. You can see the global preferences by calling the </a:t>
            </a:r>
            <a:r>
              <a:rPr lang="en-US" altLang="en-US" dirty="0">
                <a:latin typeface="Courier New" panose="02070309020205020404" pitchFamily="49" charset="0"/>
                <a:cs typeface="Courier New" panose="02070309020205020404" pitchFamily="49" charset="0"/>
              </a:rPr>
              <a:t>DBMS_STATS.GET_PREFS</a:t>
            </a:r>
            <a:r>
              <a:rPr lang="en-US" altLang="en-US" dirty="0"/>
              <a:t> procedure for each preference.</a:t>
            </a:r>
          </a:p>
        </p:txBody>
      </p:sp>
    </p:spTree>
    <p:extLst>
      <p:ext uri="{BB962C8B-B14F-4D97-AF65-F5344CB8AC3E}">
        <p14:creationId xmlns:p14="http://schemas.microsoft.com/office/powerpoint/2010/main" val="1682109377"/>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21 - </a:t>
            </a:r>
            <a:fld id="{A6AC3EB6-A1E1-4BB6-AC19-B7F7563C9B5B}" type="slidenum">
              <a:rPr lang="en-US" smtClean="0"/>
              <a:t>473</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dirty="0">
                <a:latin typeface="Arial" charset="0"/>
                <a:cs typeface="Arial" charset="0"/>
              </a:rPr>
              <a:t>For details about these preferences, see the </a:t>
            </a:r>
            <a:r>
              <a:rPr lang="en-US" dirty="0">
                <a:latin typeface="Courier New" panose="02070309020205020404" pitchFamily="49" charset="0"/>
                <a:cs typeface="Courier New" panose="02070309020205020404" pitchFamily="49" charset="0"/>
              </a:rPr>
              <a:t>DBMS_STATS</a:t>
            </a:r>
            <a:r>
              <a:rPr lang="en-US" dirty="0">
                <a:latin typeface="Arial" charset="0"/>
                <a:cs typeface="Arial" charset="0"/>
              </a:rPr>
              <a:t> documentation in the </a:t>
            </a:r>
            <a:r>
              <a:rPr lang="en-US" i="1" dirty="0">
                <a:latin typeface="Arial" charset="0"/>
                <a:cs typeface="Arial" charset="0"/>
              </a:rPr>
              <a:t>Oracle Database PL/SQL Packages and Types Reference</a:t>
            </a:r>
            <a:r>
              <a:rPr lang="en-US" dirty="0">
                <a:latin typeface="Arial" charset="0"/>
                <a:cs typeface="Arial" charset="0"/>
              </a:rPr>
              <a:t>.</a:t>
            </a:r>
          </a:p>
          <a:p>
            <a:pPr lvl="1" eaLnBrk="1" hangingPunct="1"/>
            <a:r>
              <a:rPr lang="en-US" dirty="0">
                <a:latin typeface="Arial" charset="0"/>
                <a:cs typeface="Arial" charset="0"/>
              </a:rPr>
              <a:t>Preferences may be deleted with the </a:t>
            </a:r>
            <a:r>
              <a:rPr lang="en-US" dirty="0">
                <a:latin typeface="Courier New" panose="02070309020205020404" pitchFamily="49" charset="0"/>
                <a:cs typeface="Courier New" panose="02070309020205020404" pitchFamily="49" charset="0"/>
              </a:rPr>
              <a:t>DBMS_STATS.DELETE_*_PREFS</a:t>
            </a:r>
            <a:r>
              <a:rPr lang="en-US" dirty="0">
                <a:latin typeface="Arial" charset="0"/>
                <a:cs typeface="Arial" charset="0"/>
              </a:rPr>
              <a:t> procedures at the table, schema, and database levels. You can reset the global preferences to the recommended values with the </a:t>
            </a:r>
            <a:r>
              <a:rPr lang="en-US" dirty="0">
                <a:latin typeface="Courier New" panose="02070309020205020404" pitchFamily="49" charset="0"/>
                <a:cs typeface="Courier New" panose="02070309020205020404" pitchFamily="49" charset="0"/>
              </a:rPr>
              <a:t>DBMS_STATS.RESET_PARAM_DEFAULTS</a:t>
            </a:r>
            <a:r>
              <a:rPr lang="en-US" dirty="0">
                <a:latin typeface="Arial" charset="0"/>
                <a:cs typeface="Arial" charset="0"/>
              </a:rPr>
              <a:t> procedure.</a:t>
            </a:r>
          </a:p>
        </p:txBody>
      </p:sp>
    </p:spTree>
    <p:extLst>
      <p:ext uri="{BB962C8B-B14F-4D97-AF65-F5344CB8AC3E}">
        <p14:creationId xmlns:p14="http://schemas.microsoft.com/office/powerpoint/2010/main" val="3578430579"/>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Since the introduction of the cost-based optimizer, optimizer statistics play a significant part in determining the execution plan for queries. Therefore, it is critical for the optimizer to have accurate and up-to-date statistics. The </a:t>
            </a:r>
            <a:r>
              <a:rPr lang="en-US" altLang="en-US" dirty="0">
                <a:latin typeface="Courier New" panose="02070309020205020404" pitchFamily="49" charset="0"/>
                <a:cs typeface="Courier New" panose="02070309020205020404" pitchFamily="49" charset="0"/>
              </a:rPr>
              <a:t>DBMS_STATS</a:t>
            </a:r>
            <a:r>
              <a:rPr lang="en-US" altLang="en-US" dirty="0"/>
              <a:t> package serves this purpose and is improved in every release by adding new features. However, under many circumstances, these new features have not been fully utilized by customers or are being used in incorrect ways. Customers often use scripts and settings from one release to the next, based on earlier experience. These settings and methods may have been superseded or produce statistics that no longer give the most effective optimizer results.</a:t>
            </a:r>
          </a:p>
          <a:p>
            <a:pPr lvl="1"/>
            <a:r>
              <a:rPr lang="en-US" altLang="en-US" dirty="0"/>
              <a:t>Optimizer Statistics Advisor uses rules consistent with the current release to recommend changes to the way statistics are being gathered.</a:t>
            </a:r>
          </a:p>
          <a:p>
            <a:pPr lvl="1"/>
            <a:r>
              <a:rPr lang="en-US" altLang="en-US" dirty="0"/>
              <a:t>The advisor has a set of rules or recommended practices that are compared against the current statistics to generate findings. The rules are applied at the system, operation, or object level, such as whether the Automatic Gather Statistics jobs are scheduled, the statistics gathering procedures are using default parameters, and statistics are consistent across related objects. These rules check on issues related to the gathering of statistics</a:t>
            </a:r>
            <a:r>
              <a:rPr lang="en-US" altLang="en-US" dirty="0">
                <a:latin typeface="Arial Narrow" panose="020B0606020202030204" pitchFamily="34" charset="0"/>
              </a:rPr>
              <a:t>—</a:t>
            </a:r>
            <a:r>
              <a:rPr lang="en-US" altLang="en-US" dirty="0"/>
              <a:t>the schedules, parameters, and errors related to the automatic statistics gathering jobs. The rules include a variety of object-related issues, including whether incremental mode setting is efficient.</a:t>
            </a:r>
          </a:p>
        </p:txBody>
      </p:sp>
      <p:sp>
        <p:nvSpPr>
          <p:cNvPr id="30724"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21 - </a:t>
            </a:r>
            <a:fld id="{A0B4B04C-4A1D-4C6D-889D-5EEB7A8D9166}" type="slidenum">
              <a:rPr lang="en-US" altLang="en-US" smtClean="0"/>
              <a:t>474</a:t>
            </a:fld>
            <a:endParaRPr lang="en-US" altLang="en-US" dirty="0"/>
          </a:p>
        </p:txBody>
      </p:sp>
    </p:spTree>
    <p:extLst>
      <p:ext uri="{BB962C8B-B14F-4D97-AF65-F5344CB8AC3E}">
        <p14:creationId xmlns:p14="http://schemas.microsoft.com/office/powerpoint/2010/main" val="1601156377"/>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lvl="1">
              <a:defRPr/>
            </a:pPr>
            <a:r>
              <a:rPr lang="en-US" dirty="0"/>
              <a:t>The Optimizer Statistics Advisor report has four basic concepts: </a:t>
            </a:r>
          </a:p>
          <a:p>
            <a:pPr lvl="2">
              <a:defRPr/>
            </a:pPr>
            <a:r>
              <a:rPr lang="en-US" b="1" dirty="0"/>
              <a:t>Rules: </a:t>
            </a:r>
            <a:r>
              <a:rPr lang="en-US" dirty="0"/>
              <a:t>Check the current configuration, history, and current statistics. Rules are added and changed by release to reflect best practices. </a:t>
            </a:r>
          </a:p>
          <a:p>
            <a:pPr lvl="2">
              <a:defRPr/>
            </a:pPr>
            <a:r>
              <a:rPr lang="en-US" b="1" dirty="0"/>
              <a:t>Findings: </a:t>
            </a:r>
            <a:r>
              <a:rPr lang="en-US" dirty="0"/>
              <a:t>They are generated when rules are not followed. An individual rule may generate many findings, but each finding is generated by only one rule. Some findings may be informational only, such as object staleness. </a:t>
            </a:r>
          </a:p>
          <a:p>
            <a:pPr lvl="2">
              <a:defRPr/>
            </a:pPr>
            <a:r>
              <a:rPr lang="en-US" b="1" dirty="0"/>
              <a:t>Recommendations: </a:t>
            </a:r>
            <a:r>
              <a:rPr lang="en-US" dirty="0"/>
              <a:t>They are responses the customer could make to resolve the finding. It is possible that several recommendations could be generated, and further investigation would be required by the customer. One or more rationales are given for each recommendation. Not all findings generate recommendations.</a:t>
            </a:r>
          </a:p>
          <a:p>
            <a:pPr lvl="2">
              <a:defRPr/>
            </a:pPr>
            <a:r>
              <a:rPr lang="en-US" b="1" dirty="0"/>
              <a:t>Actions: </a:t>
            </a:r>
            <a:r>
              <a:rPr lang="en-US" dirty="0"/>
              <a:t>They are PL/SQL statements or commands that the user can simply run in the command line to solve problems. They are provided in the form of scripts. Not all recommendations generate actions. For some recommendations, it is not possible to generate an action. </a:t>
            </a:r>
          </a:p>
          <a:p>
            <a:pPr lvl="1">
              <a:defRPr/>
            </a:pPr>
            <a:r>
              <a:rPr lang="en-US" dirty="0"/>
              <a:t>The report has sections for header, summary, errors, and findings. The header includes the advisor task parameters. The summary lists findings, and the errors section lists any errors the task encountered. The findings section includes the rule, findings, recommendations, and actions for each rule that produces a finding.  </a:t>
            </a:r>
          </a:p>
        </p:txBody>
      </p:sp>
      <p:sp>
        <p:nvSpPr>
          <p:cNvPr id="31748"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21 - </a:t>
            </a:r>
            <a:fld id="{F54AF67F-A35E-44CB-B317-85BAA805A90A}" type="slidenum">
              <a:rPr lang="en-US" altLang="en-US" smtClean="0"/>
              <a:t>475</a:t>
            </a:fld>
            <a:endParaRPr lang="en-US" altLang="en-US" dirty="0"/>
          </a:p>
        </p:txBody>
      </p:sp>
    </p:spTree>
    <p:extLst>
      <p:ext uri="{BB962C8B-B14F-4D97-AF65-F5344CB8AC3E}">
        <p14:creationId xmlns:p14="http://schemas.microsoft.com/office/powerpoint/2010/main" val="3909887819"/>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An Optimizer Statistics Advisor task can be executed with PL/SQL calls. Each task must be provided a unique task name. The definition of the </a:t>
            </a:r>
            <a:r>
              <a:rPr lang="en-US" altLang="en-US" dirty="0">
                <a:latin typeface="Courier New" panose="02070309020205020404" pitchFamily="49" charset="0"/>
                <a:cs typeface="Courier New" panose="02070309020205020404" pitchFamily="49" charset="0"/>
              </a:rPr>
              <a:t>CREATE_ADVISOR_TASK()</a:t>
            </a:r>
            <a:r>
              <a:rPr lang="en-US" altLang="en-US" dirty="0"/>
              <a:t> function parameters are:</a:t>
            </a:r>
          </a:p>
          <a:p>
            <a:pPr lvl="2"/>
            <a:r>
              <a:rPr lang="en-US" altLang="en-US" dirty="0">
                <a:latin typeface="Courier New" panose="02070309020205020404" pitchFamily="49" charset="0"/>
                <a:cs typeface="Courier New" panose="02070309020205020404" pitchFamily="49" charset="0"/>
              </a:rPr>
              <a:t>TASK_NAME</a:t>
            </a:r>
            <a:r>
              <a:rPr lang="en-US" altLang="en-US" dirty="0"/>
              <a:t>: Name of the Statistics Advisor task</a:t>
            </a:r>
          </a:p>
          <a:p>
            <a:pPr lvl="2"/>
            <a:r>
              <a:rPr lang="en-US" altLang="en-US" dirty="0">
                <a:latin typeface="Courier New" panose="02070309020205020404" pitchFamily="49" charset="0"/>
                <a:cs typeface="Courier New" panose="02070309020205020404" pitchFamily="49" charset="0"/>
              </a:rPr>
              <a:t>TIME_LIMIT</a:t>
            </a:r>
            <a:r>
              <a:rPr lang="en-US" altLang="en-US" dirty="0"/>
              <a:t>: The maximum duration the task can run</a:t>
            </a:r>
          </a:p>
          <a:p>
            <a:pPr lvl="1" eaLnBrk="1" hangingPunct="1"/>
            <a:r>
              <a:rPr lang="en-US" dirty="0">
                <a:latin typeface="Arial" charset="0"/>
                <a:cs typeface="Arial" charset="0"/>
              </a:rPr>
              <a:t>A filter list can be applied to the task to limit the scope of an advisor task using inclusion or exclusion lists for a user-specified set of rules, schemas, or operations. System rules are always checked. For example, you can configure an advisor task to include only recommendations for the SH schema. Also, you could exclude all violations of the rule for stale statistics.</a:t>
            </a:r>
          </a:p>
          <a:p>
            <a:pPr lvl="1" eaLnBrk="1" hangingPunct="1"/>
            <a:r>
              <a:rPr lang="en-US" dirty="0">
                <a:latin typeface="Arial" charset="0"/>
                <a:cs typeface="Arial" charset="0"/>
              </a:rPr>
              <a:t>You can create filters with the following </a:t>
            </a:r>
            <a:r>
              <a:rPr lang="en-US" dirty="0">
                <a:latin typeface="Courier New" panose="02070309020205020404" pitchFamily="49" charset="0"/>
                <a:cs typeface="Courier New" panose="02070309020205020404" pitchFamily="49" charset="0"/>
              </a:rPr>
              <a:t>DBMS_STATS</a:t>
            </a:r>
            <a:r>
              <a:rPr lang="en-US" dirty="0">
                <a:latin typeface="Arial" charset="0"/>
                <a:cs typeface="Arial" charset="0"/>
              </a:rPr>
              <a:t> procedures either individually or in combination: </a:t>
            </a:r>
            <a:r>
              <a:rPr lang="en-US" dirty="0">
                <a:latin typeface="Courier New" panose="02070309020205020404" pitchFamily="49" charset="0"/>
                <a:cs typeface="Courier New" panose="02070309020205020404" pitchFamily="49" charset="0"/>
              </a:rPr>
              <a:t>CONFIGURE_ADVISOR_OBJ_FILTER</a:t>
            </a:r>
            <a:r>
              <a:rPr lang="en-US" dirty="0">
                <a:latin typeface="Arial" charset="0"/>
                <a:cs typeface="Arial" charset="0"/>
              </a:rPr>
              <a:t>, </a:t>
            </a:r>
            <a:r>
              <a:rPr lang="en-US" dirty="0">
                <a:latin typeface="Courier New" panose="02070309020205020404" pitchFamily="49" charset="0"/>
                <a:cs typeface="Courier New" panose="02070309020205020404" pitchFamily="49" charset="0"/>
              </a:rPr>
              <a:t>CONFIGURE_ADVISOR_RULE_FILTER,</a:t>
            </a:r>
            <a:r>
              <a:rPr lang="en-US" dirty="0">
                <a:latin typeface="Arial" charset="0"/>
                <a:cs typeface="Arial" charset="0"/>
              </a:rPr>
              <a:t> and </a:t>
            </a:r>
            <a:r>
              <a:rPr lang="en-US" dirty="0">
                <a:latin typeface="Courier New" panose="02070309020205020404" pitchFamily="49" charset="0"/>
                <a:cs typeface="Courier New" panose="02070309020205020404" pitchFamily="49" charset="0"/>
              </a:rPr>
              <a:t>CONFIGURE_ADVISOR_OPR_FILTER</a:t>
            </a:r>
            <a:r>
              <a:rPr lang="en-US" dirty="0">
                <a:latin typeface="Arial" charset="0"/>
                <a:cs typeface="Arial" charset="0"/>
              </a:rPr>
              <a:t>. An Optimizer Statistics Advisor report can be generated with PL/SQL calls. The </a:t>
            </a:r>
            <a:r>
              <a:rPr lang="en-US" dirty="0">
                <a:latin typeface="Courier New" panose="02070309020205020404" pitchFamily="49" charset="0"/>
                <a:cs typeface="Courier New" panose="02070309020205020404" pitchFamily="49" charset="0"/>
              </a:rPr>
              <a:t>REPORT_ADVISOR_TASK</a:t>
            </a:r>
            <a:r>
              <a:rPr lang="en-US" dirty="0">
                <a:latin typeface="Arial" charset="0"/>
                <a:cs typeface="Arial" charset="0"/>
              </a:rPr>
              <a:t> function produces a report in text, HTML, or XML format. The </a:t>
            </a:r>
            <a:r>
              <a:rPr lang="en-US" dirty="0">
                <a:latin typeface="Courier New" panose="02070309020205020404" pitchFamily="49" charset="0"/>
                <a:cs typeface="Courier New" panose="02070309020205020404" pitchFamily="49" charset="0"/>
              </a:rPr>
              <a:t>IMPLEMENT_ADVISOR_TASK</a:t>
            </a:r>
            <a:r>
              <a:rPr lang="en-US" dirty="0">
                <a:latin typeface="Arial" charset="0"/>
                <a:cs typeface="Arial" charset="0"/>
              </a:rPr>
              <a:t> implements the recommendations of the task based on the filters in place. An additional parameter, </a:t>
            </a:r>
            <a:r>
              <a:rPr lang="en-US" dirty="0">
                <a:latin typeface="Courier New" panose="02070309020205020404" pitchFamily="49" charset="0"/>
                <a:cs typeface="Courier New" panose="02070309020205020404" pitchFamily="49" charset="0"/>
              </a:rPr>
              <a:t>LEVEL</a:t>
            </a:r>
            <a:r>
              <a:rPr lang="en-US" dirty="0">
                <a:latin typeface="Arial" charset="0"/>
                <a:cs typeface="Arial" charset="0"/>
              </a:rPr>
              <a:t>, can be set to either </a:t>
            </a:r>
            <a:r>
              <a:rPr lang="en-US" dirty="0">
                <a:latin typeface="Courier New" panose="02070309020205020404" pitchFamily="49" charset="0"/>
                <a:cs typeface="Courier New" panose="02070309020205020404" pitchFamily="49" charset="0"/>
              </a:rPr>
              <a:t>TYPICAL</a:t>
            </a:r>
            <a:r>
              <a:rPr lang="en-US" dirty="0">
                <a:latin typeface="Arial" charset="0"/>
                <a:cs typeface="Arial" charset="0"/>
              </a:rPr>
              <a:t> or </a:t>
            </a:r>
            <a:r>
              <a:rPr lang="en-US" dirty="0">
                <a:latin typeface="Courier New" panose="02070309020205020404" pitchFamily="49" charset="0"/>
                <a:cs typeface="Courier New" panose="02070309020205020404" pitchFamily="49" charset="0"/>
              </a:rPr>
              <a:t>ALL</a:t>
            </a:r>
            <a:r>
              <a:rPr lang="en-US" dirty="0">
                <a:latin typeface="Arial" charset="0"/>
                <a:cs typeface="Arial" charset="0"/>
              </a:rPr>
              <a:t>. </a:t>
            </a:r>
            <a:r>
              <a:rPr lang="en-US" dirty="0">
                <a:latin typeface="Courier New" panose="02070309020205020404" pitchFamily="49" charset="0"/>
                <a:cs typeface="Courier New" panose="02070309020205020404" pitchFamily="49" charset="0"/>
              </a:rPr>
              <a:t>TYPICAL</a:t>
            </a:r>
            <a:r>
              <a:rPr lang="en-US" dirty="0">
                <a:latin typeface="Arial" charset="0"/>
                <a:cs typeface="Arial" charset="0"/>
              </a:rPr>
              <a:t> is the default. </a:t>
            </a:r>
            <a:r>
              <a:rPr lang="en-US" dirty="0">
                <a:latin typeface="Courier New" panose="02070309020205020404" pitchFamily="49" charset="0"/>
                <a:cs typeface="Courier New" panose="02070309020205020404" pitchFamily="49" charset="0"/>
              </a:rPr>
              <a:t>ALL</a:t>
            </a:r>
            <a:r>
              <a:rPr lang="en-US" dirty="0">
                <a:latin typeface="Arial" charset="0"/>
                <a:cs typeface="Arial" charset="0"/>
              </a:rPr>
              <a:t> ignores the filters.</a:t>
            </a:r>
          </a:p>
        </p:txBody>
      </p:sp>
      <p:sp>
        <p:nvSpPr>
          <p:cNvPr id="21508"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21 - </a:t>
            </a:r>
            <a:fld id="{A6CA0A2A-B158-43A6-8412-15E70C3073C9}" type="slidenum">
              <a:rPr lang="en-US" altLang="en-US" smtClean="0"/>
              <a:t>476</a:t>
            </a:fld>
            <a:endParaRPr lang="en-US" altLang="en-US" dirty="0"/>
          </a:p>
        </p:txBody>
      </p:sp>
    </p:spTree>
    <p:extLst>
      <p:ext uri="{BB962C8B-B14F-4D97-AF65-F5344CB8AC3E}">
        <p14:creationId xmlns:p14="http://schemas.microsoft.com/office/powerpoint/2010/main" val="3733147062"/>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21 - </a:t>
            </a:r>
            <a:fld id="{7431AA24-F8AB-4728-8C71-26A76E25DE9D}" type="slidenum">
              <a:rPr lang="en-US" altLang="en-US" smtClean="0"/>
              <a:t>477</a:t>
            </a:fld>
            <a:endParaRPr lang="en-US" altLang="en-US" dirty="0"/>
          </a:p>
        </p:txBody>
      </p:sp>
      <p:sp>
        <p:nvSpPr>
          <p:cNvPr id="22531" name="Slide Image Placeholder 6"/>
          <p:cNvSpPr>
            <a:spLocks noGrp="1" noRot="1" noChangeAspect="1" noTextEdit="1"/>
          </p:cNvSpPr>
          <p:nvPr>
            <p:ph type="sldImg"/>
          </p:nvPr>
        </p:nvSpPr>
        <p:spPr>
          <a:ln/>
        </p:spPr>
      </p:sp>
      <p:sp>
        <p:nvSpPr>
          <p:cNvPr id="22532" name="Notes Placeholder 7"/>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Oracle Database 12c server can use a SQL plan directive, which is additional information and instructions that the optimizer can use to generate a more optimal plan. For example, a SQL plan directive might instruct the optimizer to collect missing statistics, create column group statistics, or perform dynamic sampling. During SQL compilation or execution, the database analyzes the query expressions that are missing statistics or that misestimate optimizer cardinality to create SQL plan directives. When the optimizer generates an execution plan, the directives give the optimizer additional information about objects that are referenced in the plan.</a:t>
            </a:r>
          </a:p>
          <a:p>
            <a:pPr lvl="1"/>
            <a:r>
              <a:rPr lang="en-US" altLang="en-US" dirty="0"/>
              <a:t>SQL plan directives are not tied to a specific SQL statement or SQL ID. The optimizer can use SQL plan directives for SQL statements that are nearly identical because SQL plan directives are defined on a query expression. For example, directives can help the optimizer with queries that use similar patterns, such as web-based queries that are the same except for a select list item. The database stores SQL plan directives persistently in the SYSAUX tablespace. When generating an execution plan, the optimizer can use SQL plan directives to obtain more information about the objects that are accessed in the plan.</a:t>
            </a:r>
          </a:p>
          <a:p>
            <a:pPr lvl="1"/>
            <a:r>
              <a:rPr lang="en-US" altLang="en-US" dirty="0"/>
              <a:t>Directives are automatically maintained, created as needed, and purged if not used after a year.</a:t>
            </a:r>
          </a:p>
          <a:p>
            <a:pPr lvl="1"/>
            <a:r>
              <a:rPr lang="en-US" altLang="en-US" dirty="0"/>
              <a:t>Directives can be monitored in </a:t>
            </a:r>
            <a:r>
              <a:rPr lang="en-US" altLang="en-US" dirty="0">
                <a:latin typeface="Courier New" panose="02070309020205020404" pitchFamily="49" charset="0"/>
                <a:cs typeface="Courier New" panose="02070309020205020404" pitchFamily="49" charset="0"/>
              </a:rPr>
              <a:t>DBA_SQL_PLAN_DIR_OBJECTS. SQL</a:t>
            </a:r>
            <a:r>
              <a:rPr lang="en-US" altLang="en-US" dirty="0"/>
              <a:t> plan directives improve plan accuracy by persisting both compilation and execution statistics in the </a:t>
            </a:r>
            <a:r>
              <a:rPr lang="en-US" altLang="en-US" dirty="0">
                <a:latin typeface="Courier New" panose="02070309020205020404" pitchFamily="49" charset="0"/>
                <a:cs typeface="Courier New" panose="02070309020205020404" pitchFamily="49" charset="0"/>
              </a:rPr>
              <a:t>SYSAUX</a:t>
            </a:r>
            <a:r>
              <a:rPr lang="en-US" altLang="en-US" dirty="0"/>
              <a:t> tablespace, allowing them to be used by multiple SQL statements.</a:t>
            </a:r>
          </a:p>
        </p:txBody>
      </p:sp>
    </p:spTree>
    <p:extLst>
      <p:ext uri="{BB962C8B-B14F-4D97-AF65-F5344CB8AC3E}">
        <p14:creationId xmlns:p14="http://schemas.microsoft.com/office/powerpoint/2010/main" val="2828745286"/>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21 - </a:t>
            </a:r>
            <a:fld id="{E4540C1A-FB66-4895-A3AC-E05A7BB64156}" type="slidenum">
              <a:rPr lang="en-US" altLang="en-US" smtClean="0"/>
              <a:t>478</a:t>
            </a:fld>
            <a:endParaRPr lang="en-US" altLang="en-US" dirty="0"/>
          </a:p>
        </p:txBody>
      </p:sp>
      <p:sp>
        <p:nvSpPr>
          <p:cNvPr id="23555" name="Slide Image Placeholder 6"/>
          <p:cNvSpPr>
            <a:spLocks noGrp="1" noRot="1" noChangeAspect="1" noTextEdit="1"/>
          </p:cNvSpPr>
          <p:nvPr>
            <p:ph type="sldImg"/>
          </p:nvPr>
        </p:nvSpPr>
        <p:spPr>
          <a:ln/>
        </p:spPr>
      </p:sp>
      <p:sp>
        <p:nvSpPr>
          <p:cNvPr id="23556" name="Notes Placeholder 7"/>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Adaptive Execution Plans feature enables the optimizer to automatically adapt a poorly performing execution plan at run time and prevent a poor plan from being chosen on subsequent executions. The optimizer instruments its chosen plan so that at run time, it can be detected if the optimizer’s estimates are not optimal. Then the plan can be automatically adapted to the actual conditions. An adaptive plan is a plan that changes after optimization when optimizer estimates prove inaccurate.</a:t>
            </a:r>
          </a:p>
          <a:p>
            <a:pPr lvl="1"/>
            <a:r>
              <a:rPr lang="en-US" altLang="en-US" dirty="0"/>
              <a:t>The optimizer can adapt plans based on statistics that are collected during statement execution. All adaptive mechanisms can execute a plan that differs from the plan that was originally determined during hard parse. This improves the ability of the query-processing engine (compilation and execution) to generate better execution plans.</a:t>
            </a:r>
          </a:p>
          <a:p>
            <a:pPr lvl="1"/>
            <a:r>
              <a:rPr lang="en-US" altLang="en-US" dirty="0"/>
              <a:t>The two Adaptive Execution Plan techniques are:</a:t>
            </a:r>
          </a:p>
          <a:p>
            <a:pPr lvl="2"/>
            <a:r>
              <a:rPr lang="en-US" altLang="en-US" b="1" dirty="0"/>
              <a:t>Dynamic plans: </a:t>
            </a:r>
            <a:r>
              <a:rPr lang="en-US" altLang="en-US" dirty="0"/>
              <a:t>A dynamic plan chooses among </a:t>
            </a:r>
            <a:r>
              <a:rPr lang="en-US" altLang="en-US" dirty="0" err="1"/>
              <a:t>subplans</a:t>
            </a:r>
            <a:r>
              <a:rPr lang="en-US" altLang="en-US" dirty="0"/>
              <a:t> during statement execution. For dynamic plans, the optimizer must decide which </a:t>
            </a:r>
            <a:r>
              <a:rPr lang="en-US" altLang="en-US" dirty="0" err="1"/>
              <a:t>subplans</a:t>
            </a:r>
            <a:r>
              <a:rPr lang="en-US" altLang="en-US" dirty="0"/>
              <a:t> to include in a dynamic plan, which statistics to collect to choose a </a:t>
            </a:r>
            <a:r>
              <a:rPr lang="en-US" altLang="en-US" dirty="0" err="1"/>
              <a:t>subplan</a:t>
            </a:r>
            <a:r>
              <a:rPr lang="en-US" altLang="en-US" dirty="0"/>
              <a:t>, and thresholds for this choice.</a:t>
            </a:r>
          </a:p>
          <a:p>
            <a:pPr lvl="2"/>
            <a:r>
              <a:rPr lang="en-US" altLang="en-US" b="1" dirty="0"/>
              <a:t>Re-optimization: </a:t>
            </a:r>
            <a:r>
              <a:rPr lang="en-US" altLang="en-US" dirty="0"/>
              <a:t>In contrast, re-optimization changes a plan for executions after the current execution. For re-optimization, the optimizer must decide which statistics to collect at which points in a plan and when re-optimization is feasible.</a:t>
            </a:r>
          </a:p>
          <a:p>
            <a:pPr lvl="1"/>
            <a:r>
              <a:rPr lang="en-US" altLang="en-US" b="1" dirty="0"/>
              <a:t>Note:</a:t>
            </a:r>
            <a:r>
              <a:rPr lang="en-US" altLang="en-US" dirty="0"/>
              <a:t> </a:t>
            </a:r>
            <a:r>
              <a:rPr lang="en-US" altLang="en-US" dirty="0">
                <a:latin typeface="Courier New" panose="02070309020205020404" pitchFamily="49" charset="0"/>
                <a:cs typeface="Courier New" panose="02070309020205020404" pitchFamily="49" charset="0"/>
              </a:rPr>
              <a:t>OPTIMIZER_ADAPTIVE_REPORTING_ONLY</a:t>
            </a:r>
            <a:r>
              <a:rPr lang="en-US" altLang="en-US" dirty="0"/>
              <a:t> controls reporting-only mode for adaptive optimizations. When set to </a:t>
            </a:r>
            <a:r>
              <a:rPr lang="en-US" altLang="en-US" dirty="0">
                <a:latin typeface="Courier New" panose="02070309020205020404" pitchFamily="49" charset="0"/>
                <a:cs typeface="Courier New" panose="02070309020205020404" pitchFamily="49" charset="0"/>
              </a:rPr>
              <a:t>TRUE</a:t>
            </a:r>
            <a:r>
              <a:rPr lang="en-US" altLang="en-US" dirty="0"/>
              <a:t>, adaptive optimizations run in reporting-only mode where the information required for an adaptive optimization is gathered, but no action is taken to change the plan.</a:t>
            </a:r>
          </a:p>
        </p:txBody>
      </p:sp>
    </p:spTree>
    <p:extLst>
      <p:ext uri="{BB962C8B-B14F-4D97-AF65-F5344CB8AC3E}">
        <p14:creationId xmlns:p14="http://schemas.microsoft.com/office/powerpoint/2010/main" val="3510546754"/>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21 - </a:t>
            </a:r>
            <a:fld id="{7B57AB53-BE16-4A38-800B-E3C822C21081}" type="slidenum">
              <a:rPr lang="en-US" smtClean="0"/>
              <a:t>479</a:t>
            </a:fld>
            <a:endParaRPr lang="en-US" dirty="0"/>
          </a:p>
        </p:txBody>
      </p:sp>
      <p:sp>
        <p:nvSpPr>
          <p:cNvPr id="5" name="Notes Placeholder 4"/>
          <p:cNvSpPr>
            <a:spLocks noGrp="1"/>
          </p:cNvSpPr>
          <p:nvPr>
            <p:ph type="body" idx="1"/>
          </p:nvPr>
        </p:nvSpPr>
        <p:spPr>
          <a:xfrm>
            <a:off x="292608" y="450056"/>
            <a:ext cx="6400800" cy="8191024"/>
          </a:xfrm>
        </p:spPr>
        <p:txBody>
          <a:bodyPr/>
          <a:lstStyle/>
          <a:p>
            <a:pPr marL="114300" lvl="1"/>
            <a:r>
              <a:rPr lang="en-US" dirty="0">
                <a:latin typeface="Arial" charset="0"/>
                <a:cs typeface="Arial" charset="0"/>
              </a:rPr>
              <a:t>The optimizer can pick the best-performing plan during any execution of the statement, not just the first execution. If the underlying data changes, or if queries re-execute with different input data, then the optimizer can adapt its plan to match the statistics gathered in the current execution. The continuous adaptive query plan adapts for every execution of the same cursor instead of only once.</a:t>
            </a:r>
          </a:p>
        </p:txBody>
      </p:sp>
    </p:spTree>
    <p:extLst>
      <p:ext uri="{BB962C8B-B14F-4D97-AF65-F5344CB8AC3E}">
        <p14:creationId xmlns:p14="http://schemas.microsoft.com/office/powerpoint/2010/main" val="40692932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5"/>
          <p:cNvSpPr>
            <a:spLocks noGrp="1" noRot="1" noChangeAspect="1" noTextEdit="1"/>
          </p:cNvSpPr>
          <p:nvPr>
            <p:ph type="sldImg"/>
          </p:nvPr>
        </p:nvSpPr>
        <p:spPr>
          <a:ln/>
        </p:spPr>
      </p:sp>
      <p:sp>
        <p:nvSpPr>
          <p:cNvPr id="9113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 </a:t>
            </a:r>
            <a:r>
              <a:rPr lang="en-US" altLang="en-US" i="1" dirty="0"/>
              <a:t>checkpoint</a:t>
            </a:r>
            <a:r>
              <a:rPr lang="en-US" altLang="en-US" dirty="0"/>
              <a:t> is a data structure that defines a system change number (SCN) in the redo thread of a database. Checkpoints are recorded in the control file and in each data file header. They are a crucial element of recovery.</a:t>
            </a:r>
          </a:p>
          <a:p>
            <a:pPr lvl="1"/>
            <a:r>
              <a:rPr lang="en-US" altLang="en-US" dirty="0"/>
              <a:t>When a checkpoint occurs, Oracle Database must update the headers of all data files to record the details of the checkpoint. This is done by the CKPT process. The CKPT process does not write blocks to disk; DBW</a:t>
            </a:r>
            <a:r>
              <a:rPr lang="en-US" altLang="en-US" i="1" dirty="0"/>
              <a:t>n</a:t>
            </a:r>
            <a:r>
              <a:rPr lang="en-US" altLang="en-US" dirty="0"/>
              <a:t> always performs that work. </a:t>
            </a:r>
            <a:r>
              <a:rPr lang="en-US" altLang="en-US" dirty="0">
                <a:cs typeface="Arial" panose="020B0604020202020204" pitchFamily="34" charset="0"/>
              </a:rPr>
              <a:t>The SCNs recorded in the file headers guarantee that all changes made to database blocks before that SCN have been written to disk.</a:t>
            </a:r>
            <a:endParaRPr lang="en-US" altLang="en-US" dirty="0"/>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72902421-4B6E-4FFA-A683-640B09EEE69C}" type="slidenum">
              <a:rPr lang="en-US" altLang="en-US" smtClean="0"/>
              <a:t>48</a:t>
            </a:fld>
            <a:endParaRPr lang="en-US" altLang="en-US" dirty="0"/>
          </a:p>
        </p:txBody>
      </p:sp>
    </p:spTree>
    <p:extLst>
      <p:ext uri="{BB962C8B-B14F-4D97-AF65-F5344CB8AC3E}">
        <p14:creationId xmlns:p14="http://schemas.microsoft.com/office/powerpoint/2010/main" val="671015826"/>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SQL Tuning Advisor is the primary driver of the tuning process. It performs several types of analyses:</a:t>
            </a:r>
          </a:p>
          <a:p>
            <a:pPr lvl="2"/>
            <a:r>
              <a:rPr lang="en-US" altLang="en-US" b="1" dirty="0"/>
              <a:t>Statistics Analysis:</a:t>
            </a:r>
            <a:r>
              <a:rPr lang="en-US" altLang="en-US" dirty="0"/>
              <a:t> Checks each query object for missing or stale statistics and makes recommendations to gather relevant statistics</a:t>
            </a:r>
          </a:p>
          <a:p>
            <a:pPr lvl="2"/>
            <a:r>
              <a:rPr lang="en-US" altLang="en-US" b="1" dirty="0"/>
              <a:t>SQL Profiling:</a:t>
            </a:r>
            <a:r>
              <a:rPr lang="en-US" altLang="en-US" dirty="0"/>
              <a:t> The optimizer verifies its own estimates and collects auxiliary information to remove estimation errors. It builds a SQL profile by using the auxiliary information and makes a recommendation to create it. When a SQL profile is created, it enables the query optimizer to generate a well-tuned plan.</a:t>
            </a:r>
          </a:p>
          <a:p>
            <a:pPr lvl="2"/>
            <a:r>
              <a:rPr lang="en-US" altLang="en-US" b="1" dirty="0"/>
              <a:t>Access Path Analysis:</a:t>
            </a:r>
            <a:r>
              <a:rPr lang="en-US" altLang="en-US" dirty="0"/>
              <a:t> New indexes are considered if they significantly improve access to each table in the query. When appropriate, recommendations to create such objects are made.</a:t>
            </a:r>
          </a:p>
          <a:p>
            <a:pPr lvl="2"/>
            <a:r>
              <a:rPr lang="en-US" altLang="en-US" b="1" dirty="0"/>
              <a:t>SQL Structure Analysis:</a:t>
            </a:r>
            <a:r>
              <a:rPr lang="en-US" altLang="en-US" dirty="0"/>
              <a:t> SQL statements that use bad plans are identified and relevant suggestions are made to restructure them. The suggested changes can be syntactic as well as semantic.</a:t>
            </a:r>
          </a:p>
          <a:p>
            <a:pPr lvl="1"/>
            <a:r>
              <a:rPr lang="en-US" altLang="en-US" dirty="0"/>
              <a:t>SQL Tuning Advisor considers each SQL statement included in the advisor task independently. Creating a new index may help a query, but may hurt the response time of DML. So, a recommended index or other object should be checked with SQL Access Advisor over a workload (a set of SQL statements) to determine whether there is a net gain in performance.</a:t>
            </a:r>
          </a:p>
          <a:p>
            <a:pPr lvl="1"/>
            <a:r>
              <a:rPr lang="en-US" altLang="en-US" dirty="0"/>
              <a:t>SQL Tuning Advisor runs automatically every night as the Automatic SQL Tuning Task. There may be times when a SQL statement needs immediate tuning action. You can use SQL Tuning Advisor to analyze SQL statements and obtain performance recommendations at any time. Typically, you run this advisor as an ADDM performance-finding action.</a:t>
            </a:r>
          </a:p>
        </p:txBody>
      </p:sp>
      <p:sp>
        <p:nvSpPr>
          <p:cNvPr id="24579" name="Slide Image Placeholder 6"/>
          <p:cNvSpPr>
            <a:spLocks noGrp="1" noRot="1" noChangeAspect="1" noTextEdit="1"/>
          </p:cNvSpPr>
          <p:nvPr>
            <p:ph type="sldImg"/>
          </p:nvPr>
        </p:nvSpPr>
        <p:spPr>
          <a:ln/>
        </p:spPr>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21 - </a:t>
            </a:r>
            <a:fld id="{E2F41C3D-1835-4FA4-BDC9-8810193A583E}" type="slidenum">
              <a:rPr lang="en-US" altLang="en-US" smtClean="0"/>
              <a:t>480</a:t>
            </a:fld>
            <a:endParaRPr lang="en-US" altLang="en-US" dirty="0"/>
          </a:p>
        </p:txBody>
      </p:sp>
    </p:spTree>
    <p:extLst>
      <p:ext uri="{BB962C8B-B14F-4D97-AF65-F5344CB8AC3E}">
        <p14:creationId xmlns:p14="http://schemas.microsoft.com/office/powerpoint/2010/main" val="934743499"/>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21 - </a:t>
            </a:r>
            <a:fld id="{C7651ED0-7706-4464-95B4-B0D06235CDF7}" type="slidenum">
              <a:rPr lang="en-US" smtClean="0"/>
              <a:t>481</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dirty="0">
                <a:latin typeface="Arial" charset="0"/>
                <a:cs typeface="Arial" charset="0"/>
              </a:rPr>
              <a:t>Additionally, you can run SQL Tuning Advisor when you want to analyze the top SQL statements consuming the most CPU time, I/O, and memory.</a:t>
            </a:r>
          </a:p>
          <a:p>
            <a:pPr lvl="1" eaLnBrk="1" hangingPunct="1"/>
            <a:r>
              <a:rPr lang="en-US" dirty="0">
                <a:latin typeface="Arial" charset="0"/>
                <a:cs typeface="Arial" charset="0"/>
              </a:rPr>
              <a:t>Even though you can submit multiple statements to be analyzed in a single task, each statement is analyzed independently. To obtain tuning recommendations that consider the overall performance of a set of SQL, use SQL Access Advisor.</a:t>
            </a:r>
          </a:p>
        </p:txBody>
      </p:sp>
    </p:spTree>
    <p:extLst>
      <p:ext uri="{BB962C8B-B14F-4D97-AF65-F5344CB8AC3E}">
        <p14:creationId xmlns:p14="http://schemas.microsoft.com/office/powerpoint/2010/main" val="2569159654"/>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SQL Access Advisor can recommend the proper set of materialized views, materialized view logs, partitioning, and indexes for a given workload. Understanding and using these structures is essential when optimizing SQL because they can result in significant performance improvements in data retrieval.</a:t>
            </a:r>
          </a:p>
          <a:p>
            <a:pPr lvl="1"/>
            <a:r>
              <a:rPr lang="en-US" altLang="en-US" dirty="0"/>
              <a:t>SQL Access Advisor recommends bitmap, function-based, and B-tree indexes. A bitmap index offers a reduced response time for many types of ad hoc queries and reduced storage requirements compared to other indexing techniques. B-tree indexes are most commonly used in a data warehouse to index unique or near-unique keys.</a:t>
            </a:r>
          </a:p>
          <a:p>
            <a:pPr lvl="1"/>
            <a:r>
              <a:rPr lang="en-US" altLang="en-US" dirty="0"/>
              <a:t>Another component of SQL Access Advisor also recommends how to optimize materialized views so that they can be fast refreshable and take advantage of general query rewrite.</a:t>
            </a:r>
          </a:p>
          <a:p>
            <a:pPr lvl="1"/>
            <a:r>
              <a:rPr lang="en-US" altLang="en-US" b="1" dirty="0"/>
              <a:t>Note:</a:t>
            </a:r>
            <a:r>
              <a:rPr lang="en-US" altLang="en-US" dirty="0"/>
              <a:t> For more information about materialized views and query rewrite, see </a:t>
            </a:r>
            <a:r>
              <a:rPr lang="en-US" altLang="en-US" i="1" dirty="0"/>
              <a:t>Oracle Database Performance Tuning Guide</a:t>
            </a:r>
            <a:r>
              <a:rPr lang="en-US" altLang="en-US" dirty="0"/>
              <a:t>.</a:t>
            </a:r>
          </a:p>
        </p:txBody>
      </p:sp>
      <p:sp>
        <p:nvSpPr>
          <p:cNvPr id="25603" name="Slide Image Placeholder 9"/>
          <p:cNvSpPr>
            <a:spLocks noGrp="1" noRot="1" noChangeAspect="1" noTextEdit="1"/>
          </p:cNvSpPr>
          <p:nvPr>
            <p:ph type="sldImg"/>
          </p:nvPr>
        </p:nvSpPr>
        <p:spPr>
          <a:ln/>
        </p:spPr>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21 - </a:t>
            </a:r>
            <a:fld id="{B0D6DA3F-396D-462D-A7EA-BF00F2C3DA86}" type="slidenum">
              <a:rPr lang="en-US" altLang="en-US" smtClean="0"/>
              <a:t>482</a:t>
            </a:fld>
            <a:endParaRPr lang="en-US" altLang="en-US" dirty="0"/>
          </a:p>
        </p:txBody>
      </p:sp>
    </p:spTree>
    <p:extLst>
      <p:ext uri="{BB962C8B-B14F-4D97-AF65-F5344CB8AC3E}">
        <p14:creationId xmlns:p14="http://schemas.microsoft.com/office/powerpoint/2010/main" val="1272184799"/>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Oracle Database includes SQL Performance Analyzer, which gives you an exact and accurate assessment of the impact of change on the SQL statements that make up the workload. SQL Performance Analyzer helps you forecast the impact of a potential change on the performance of a SQL query workload. This capability provides you with detailed information about the performance of SQL statements, such as before-and-after execution statistics, and statements with performance improvement or degradation. This enables you (for example) to make changes in a test environment to determine whether the workload performance will be improved through a database upgrade.</a:t>
            </a:r>
          </a:p>
          <a:p>
            <a:pPr lvl="1"/>
            <a:r>
              <a:rPr lang="en-US" altLang="en-US" dirty="0"/>
              <a:t>SQL Performance Analyzer includes the following capabilities:</a:t>
            </a:r>
          </a:p>
          <a:p>
            <a:pPr lvl="2"/>
            <a:r>
              <a:rPr lang="en-US" altLang="en-US" dirty="0"/>
              <a:t>Helps predict the impact of system changes on SQL workload response time</a:t>
            </a:r>
          </a:p>
          <a:p>
            <a:pPr lvl="2"/>
            <a:r>
              <a:rPr lang="en-US" altLang="en-US" dirty="0"/>
              <a:t>Builds different versions of SQL workload performance (that is, SQL execution plans and execution statistics)</a:t>
            </a:r>
          </a:p>
          <a:p>
            <a:pPr lvl="2"/>
            <a:r>
              <a:rPr lang="en-US" altLang="en-US" dirty="0"/>
              <a:t>Executes SQL serially (concurrency not honored)</a:t>
            </a:r>
          </a:p>
          <a:p>
            <a:pPr lvl="2"/>
            <a:r>
              <a:rPr lang="en-US" altLang="en-US" dirty="0"/>
              <a:t>Analyzes performance differences</a:t>
            </a:r>
          </a:p>
          <a:p>
            <a:pPr lvl="2"/>
            <a:r>
              <a:rPr lang="en-US" altLang="en-US" dirty="0"/>
              <a:t>Offers fine-grained performance analysis on individual SQL</a:t>
            </a:r>
          </a:p>
          <a:p>
            <a:pPr lvl="2"/>
            <a:r>
              <a:rPr lang="en-US" altLang="en-US" dirty="0"/>
              <a:t>Is integrated with SQL Tuning Advisor to tune regressions</a:t>
            </a:r>
          </a:p>
        </p:txBody>
      </p:sp>
      <p:sp>
        <p:nvSpPr>
          <p:cNvPr id="26627" name="Slide Image Placeholder 6"/>
          <p:cNvSpPr>
            <a:spLocks noGrp="1" noRot="1" noChangeAspect="1" noTextEdit="1"/>
          </p:cNvSpPr>
          <p:nvPr>
            <p:ph type="sldImg"/>
          </p:nvPr>
        </p:nvSpPr>
        <p:spPr>
          <a:ln/>
        </p:spPr>
      </p:sp>
      <p:sp>
        <p:nvSpPr>
          <p:cNvPr id="5" name="Footer Placeholder 4"/>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21 - </a:t>
            </a:r>
            <a:fld id="{ED17A2EE-0891-428B-8906-9613C3B24198}" type="slidenum">
              <a:rPr lang="en-US" altLang="en-US" smtClean="0"/>
              <a:t>483</a:t>
            </a:fld>
            <a:endParaRPr lang="en-US" altLang="en-US" dirty="0"/>
          </a:p>
        </p:txBody>
      </p:sp>
    </p:spTree>
    <p:extLst>
      <p:ext uri="{BB962C8B-B14F-4D97-AF65-F5344CB8AC3E}">
        <p14:creationId xmlns:p14="http://schemas.microsoft.com/office/powerpoint/2010/main" val="1933929063"/>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21 - </a:t>
            </a:r>
            <a:fld id="{5E74D2B1-32FC-4DFD-9A75-B78ADF2DBAE8}" type="slidenum">
              <a:rPr lang="en-US" smtClean="0"/>
              <a:t>484</a:t>
            </a:fld>
            <a:endParaRPr lang="en-US" dirty="0"/>
          </a:p>
        </p:txBody>
      </p:sp>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Arial" charset="0"/>
                <a:cs typeface="Arial" charset="0"/>
              </a:rPr>
              <a:t>Use Cases</a:t>
            </a:r>
          </a:p>
          <a:p>
            <a:pPr lvl="1" eaLnBrk="1" hangingPunct="1"/>
            <a:r>
              <a:rPr lang="en-US" dirty="0">
                <a:latin typeface="Arial" charset="0"/>
                <a:cs typeface="Arial" charset="0"/>
              </a:rPr>
              <a:t>SQL Performance Analyzer can be used to predict and prevent potential performance problems for any database environment change that affects the structure of the SQL execution plans. The changes can include (but are not limited to) any of the following:</a:t>
            </a:r>
          </a:p>
          <a:p>
            <a:pPr lvl="2" eaLnBrk="1" hangingPunct="1"/>
            <a:r>
              <a:rPr lang="en-US" dirty="0">
                <a:latin typeface="Arial" charset="0"/>
                <a:cs typeface="Arial" charset="0"/>
              </a:rPr>
              <a:t>Database upgrades</a:t>
            </a:r>
          </a:p>
          <a:p>
            <a:pPr lvl="2" eaLnBrk="1" hangingPunct="1"/>
            <a:r>
              <a:rPr lang="en-US" dirty="0">
                <a:latin typeface="Arial" charset="0"/>
                <a:cs typeface="Arial" charset="0"/>
              </a:rPr>
              <a:t>Implementation of tuning recommendations</a:t>
            </a:r>
          </a:p>
          <a:p>
            <a:pPr lvl="2" eaLnBrk="1" hangingPunct="1"/>
            <a:r>
              <a:rPr lang="en-US" dirty="0">
                <a:latin typeface="Arial" charset="0"/>
                <a:cs typeface="Arial" charset="0"/>
              </a:rPr>
              <a:t>Schema changes</a:t>
            </a:r>
          </a:p>
          <a:p>
            <a:pPr lvl="2" eaLnBrk="1" hangingPunct="1"/>
            <a:r>
              <a:rPr lang="en-US" dirty="0">
                <a:latin typeface="Arial" charset="0"/>
                <a:cs typeface="Arial" charset="0"/>
              </a:rPr>
              <a:t>Statistics gathering</a:t>
            </a:r>
          </a:p>
          <a:p>
            <a:pPr lvl="2" eaLnBrk="1" hangingPunct="1"/>
            <a:r>
              <a:rPr lang="en-US" dirty="0">
                <a:latin typeface="Arial" charset="0"/>
                <a:cs typeface="Arial" charset="0"/>
              </a:rPr>
              <a:t>Database parameter changes</a:t>
            </a:r>
          </a:p>
          <a:p>
            <a:pPr lvl="2" eaLnBrk="1" hangingPunct="1"/>
            <a:r>
              <a:rPr lang="en-US" dirty="0">
                <a:latin typeface="Arial" charset="0"/>
                <a:cs typeface="Arial" charset="0"/>
              </a:rPr>
              <a:t>OS and hardware changes</a:t>
            </a:r>
          </a:p>
          <a:p>
            <a:pPr lvl="1" eaLnBrk="1" hangingPunct="1"/>
            <a:r>
              <a:rPr lang="en-US" dirty="0">
                <a:latin typeface="Arial" charset="0"/>
                <a:cs typeface="Arial" charset="0"/>
              </a:rPr>
              <a:t>You can use SQL Performance Analyzer to predict SQL performance changes that result from changes for even the most complex environments. As applications evolve through the development life cycle, database application developers can test changes to schemas, database objects, and rewritten applications to mitigate any potential performance impact.</a:t>
            </a:r>
          </a:p>
          <a:p>
            <a:pPr lvl="1" eaLnBrk="1" hangingPunct="1"/>
            <a:r>
              <a:rPr lang="en-US" dirty="0">
                <a:latin typeface="Arial" charset="0"/>
                <a:cs typeface="Arial" charset="0"/>
              </a:rPr>
              <a:t>SQL Performance Analyzer also enables the comparison of SQL performance statistics.</a:t>
            </a:r>
          </a:p>
          <a:p>
            <a:pPr lvl="1" eaLnBrk="1" hangingPunct="1"/>
            <a:r>
              <a:rPr lang="en-US" dirty="0">
                <a:latin typeface="Arial" charset="0"/>
                <a:cs typeface="Arial" charset="0"/>
              </a:rPr>
              <a:t>You can access SQL Performance Analyzer through Enterprise Manager or by using the </a:t>
            </a:r>
            <a:r>
              <a:rPr lang="en-US" dirty="0">
                <a:latin typeface="Courier New" panose="02070309020205020404" pitchFamily="49" charset="0"/>
                <a:cs typeface="Courier New" panose="02070309020205020404" pitchFamily="49" charset="0"/>
              </a:rPr>
              <a:t>DBMS_SQLPA</a:t>
            </a:r>
            <a:r>
              <a:rPr lang="en-US" dirty="0">
                <a:latin typeface="Arial" charset="0"/>
                <a:cs typeface="Arial" charset="0"/>
              </a:rPr>
              <a:t> package.</a:t>
            </a:r>
          </a:p>
          <a:p>
            <a:pPr lvl="1" eaLnBrk="1" hangingPunct="1"/>
            <a:r>
              <a:rPr lang="en-US" dirty="0">
                <a:latin typeface="Arial" charset="0"/>
                <a:cs typeface="Arial" charset="0"/>
              </a:rPr>
              <a:t>For details about the </a:t>
            </a:r>
            <a:r>
              <a:rPr lang="en-US" dirty="0">
                <a:latin typeface="Courier New" panose="02070309020205020404" pitchFamily="49" charset="0"/>
                <a:cs typeface="Courier New" panose="02070309020205020404" pitchFamily="49" charset="0"/>
              </a:rPr>
              <a:t>DBMS_SQLPA</a:t>
            </a:r>
            <a:r>
              <a:rPr lang="en-US" dirty="0">
                <a:latin typeface="Arial" charset="0"/>
                <a:cs typeface="Arial" charset="0"/>
              </a:rPr>
              <a:t> package, see the </a:t>
            </a:r>
            <a:r>
              <a:rPr lang="en-US" i="1" dirty="0">
                <a:latin typeface="Arial" charset="0"/>
                <a:cs typeface="Arial" charset="0"/>
              </a:rPr>
              <a:t>Oracle Database PL/SQL Packages and Types Reference Guide</a:t>
            </a:r>
            <a:r>
              <a:rPr lang="en-US" dirty="0">
                <a:latin typeface="Arial" charset="0"/>
                <a:cs typeface="Arial" charset="0"/>
              </a:rPr>
              <a:t>.</a:t>
            </a:r>
          </a:p>
        </p:txBody>
      </p:sp>
    </p:spTree>
    <p:extLst>
      <p:ext uri="{BB962C8B-B14F-4D97-AF65-F5344CB8AC3E}">
        <p14:creationId xmlns:p14="http://schemas.microsoft.com/office/powerpoint/2010/main" val="867926"/>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21 - </a:t>
            </a:r>
            <a:fld id="{0BE9D661-3EDA-462E-AD59-9B57277C5389}" type="slidenum">
              <a:rPr lang="en-US" smtClean="0"/>
              <a:t>485</a:t>
            </a:fld>
            <a:endParaRPr lang="en-US" dirty="0"/>
          </a:p>
        </p:txBody>
      </p:sp>
      <p:sp>
        <p:nvSpPr>
          <p:cNvPr id="54276" name="Slide Image Placeholder 11"/>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682880239"/>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a:noFill/>
          <a:ln/>
        </p:spPr>
        <p:txBody>
          <a:bodyPr/>
          <a:lstStyle/>
          <a:p>
            <a:pPr lvl="1"/>
            <a:endParaRPr 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21 - </a:t>
            </a:r>
            <a:fld id="{C5FF7D66-3D63-44D6-A656-A94EC5A2E639}" type="slidenum">
              <a:rPr lang="en-US" smtClean="0"/>
              <a:t>486</a:t>
            </a:fld>
            <a:endParaRPr lang="en-US" dirty="0"/>
          </a:p>
        </p:txBody>
      </p:sp>
      <p:sp>
        <p:nvSpPr>
          <p:cNvPr id="55300"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4767501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5"/>
          <p:cNvSpPr>
            <a:spLocks noGrp="1" noRot="1" noChangeAspect="1" noTextEdit="1"/>
          </p:cNvSpPr>
          <p:nvPr>
            <p:ph type="sldImg"/>
          </p:nvPr>
        </p:nvSpPr>
        <p:spPr>
          <a:ln/>
        </p:spPr>
      </p:sp>
      <p:sp>
        <p:nvSpPr>
          <p:cNvPr id="9216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System Monitor process (SMON) performs recovery at instance startup if necessary. SMON is also responsible for cleaning up temporary segments that are no longer in use. If any terminated transactions were skipped during instance recovery because of file-read or offline errors, SMON recovers them when the tablespace or file is brought back online. </a:t>
            </a:r>
          </a:p>
          <a:p>
            <a:pPr lvl="1"/>
            <a:r>
              <a:rPr lang="en-US" altLang="en-US" dirty="0">
                <a:solidFill>
                  <a:schemeClr val="tx1"/>
                </a:solidFill>
              </a:rPr>
              <a:t>SMON checks regularly to see whether the process is needed. </a:t>
            </a:r>
            <a:r>
              <a:rPr lang="en-US" altLang="en-US" dirty="0"/>
              <a:t>Other processes can call SMON if they detect a need for it.</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CC98EB5F-33F8-4935-A1B8-FCF9FF2897EA}" type="slidenum">
              <a:rPr lang="en-US" altLang="en-US" smtClean="0"/>
              <a:t>49</a:t>
            </a:fld>
            <a:endParaRPr lang="en-US" altLang="en-US" dirty="0"/>
          </a:p>
        </p:txBody>
      </p:sp>
    </p:spTree>
    <p:extLst>
      <p:ext uri="{BB962C8B-B14F-4D97-AF65-F5344CB8AC3E}">
        <p14:creationId xmlns:p14="http://schemas.microsoft.com/office/powerpoint/2010/main" val="2943044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1 - </a:t>
            </a:r>
            <a:fld id="{52FA84AC-A462-466B-A07A-DE6AC00D2BDD}" type="slidenum">
              <a:rPr lang="en-US" smtClean="0"/>
              <a:t>5</a:t>
            </a:fld>
            <a:endParaRPr lang="en-US" dirty="0"/>
          </a:p>
        </p:txBody>
      </p:sp>
      <p:sp>
        <p:nvSpPr>
          <p:cNvPr id="40964"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8269022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5"/>
          <p:cNvSpPr>
            <a:spLocks noGrp="1" noRot="1" noChangeAspect="1" noTextEdit="1"/>
          </p:cNvSpPr>
          <p:nvPr>
            <p:ph type="sldImg"/>
          </p:nvPr>
        </p:nvSpPr>
        <p:spPr>
          <a:ln/>
        </p:spPr>
      </p:sp>
      <p:sp>
        <p:nvSpPr>
          <p:cNvPr id="93187"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Process Monitor process (PMON) performs process recovery when a user process fails. PMON is responsible for cleaning up the database buffer cache and freeing resources that the user process was using. For example, it resets the status of the active transaction table, releases locks, and removes the process ID from the list of active processes.</a:t>
            </a:r>
          </a:p>
          <a:p>
            <a:pPr lvl="1"/>
            <a:r>
              <a:rPr lang="en-US" altLang="en-US" dirty="0"/>
              <a:t>PMON periodically checks the status of dispatcher and server processes and restarts any that have stopped running (but not any that Oracle Database has terminated intentionally). </a:t>
            </a:r>
          </a:p>
          <a:p>
            <a:pPr lvl="1"/>
            <a:r>
              <a:rPr lang="en-US" altLang="en-US" dirty="0"/>
              <a:t>Like SMON, PMON checks regularly to see whether it is needed; it can be called if another process detects the need for it.</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D52AC684-22B5-4663-B6ED-A654DC06D6C7}" type="slidenum">
              <a:rPr lang="en-US" altLang="en-US" smtClean="0"/>
              <a:t>50</a:t>
            </a:fld>
            <a:endParaRPr lang="en-US" altLang="en-US" dirty="0"/>
          </a:p>
        </p:txBody>
      </p:sp>
    </p:spTree>
    <p:extLst>
      <p:ext uri="{BB962C8B-B14F-4D97-AF65-F5344CB8AC3E}">
        <p14:creationId xmlns:p14="http://schemas.microsoft.com/office/powerpoint/2010/main" val="31155295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5"/>
          <p:cNvSpPr>
            <a:spLocks noGrp="1" noRot="1" noChangeAspect="1" noTextEdit="1"/>
          </p:cNvSpPr>
          <p:nvPr>
            <p:ph type="sldImg"/>
          </p:nvPr>
        </p:nvSpPr>
        <p:spPr>
          <a:ln/>
        </p:spPr>
      </p:sp>
      <p:sp>
        <p:nvSpPr>
          <p:cNvPr id="9421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Recoverer process (RECO) is a background process used with the distributed database configuration that automatically resolves failures involving distributed transactions. The RECO process of an instance automatically connects to other databases involved in an in-doubt distributed transaction. When the RECO process reestablishes a connection between involved database servers, it automatically resolves all in-doubt transactions, removing from each database’s pending transaction table any rows that correspond to the resolved in-doubt transactions.</a:t>
            </a:r>
          </a:p>
          <a:p>
            <a:pPr lvl="1"/>
            <a:r>
              <a:rPr lang="en-US" altLang="en-US" dirty="0"/>
              <a:t>If the RECO process fails to connect with a remote server, RECO automatically tries to connect again after a timed interval. However, RECO waits an increasing amount of time (growing exponentially) before it attempts another connection.</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5D3DEF8E-0573-4CFD-A6D5-45A7BC0CFDA6}" type="slidenum">
              <a:rPr lang="en-US" altLang="en-US" smtClean="0"/>
              <a:t>51</a:t>
            </a:fld>
            <a:endParaRPr lang="en-US" altLang="en-US" dirty="0"/>
          </a:p>
        </p:txBody>
      </p:sp>
    </p:spTree>
    <p:extLst>
      <p:ext uri="{BB962C8B-B14F-4D97-AF65-F5344CB8AC3E}">
        <p14:creationId xmlns:p14="http://schemas.microsoft.com/office/powerpoint/2010/main" val="40199237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8"/>
          <p:cNvSpPr>
            <a:spLocks noGrp="1" noRot="1" noChangeAspect="1" noChangeArrowheads="1" noTextEdit="1"/>
          </p:cNvSpPr>
          <p:nvPr>
            <p:ph type="sldImg"/>
          </p:nvPr>
        </p:nvSpPr>
        <p:spPr>
          <a:ln/>
        </p:spPr>
      </p:sp>
      <p:sp>
        <p:nvSpPr>
          <p:cNvPr id="95235" name="Rectangle 19"/>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dirty="0"/>
              <a:t>The Listener Registration process (LREG) registers information about the database instance and dispatcher processes with the Oracle Net Listener. LREG provides the listener with the following information:</a:t>
            </a:r>
          </a:p>
          <a:p>
            <a:pPr lvl="2" eaLnBrk="1" hangingPunct="1"/>
            <a:r>
              <a:rPr lang="en-US" altLang="en-US" dirty="0"/>
              <a:t>Names of the database services</a:t>
            </a:r>
          </a:p>
          <a:p>
            <a:pPr lvl="2" eaLnBrk="1" hangingPunct="1"/>
            <a:r>
              <a:rPr lang="en-US" altLang="en-US" dirty="0"/>
              <a:t>Name of the database instance associated with the services, and its current and maximum load</a:t>
            </a:r>
          </a:p>
          <a:p>
            <a:pPr lvl="2" eaLnBrk="1" hangingPunct="1"/>
            <a:r>
              <a:rPr lang="en-US" altLang="en-US" dirty="0"/>
              <a:t>Service handlers (dispatchers and dedicated servers) available for the instance, including their type, protocol addresses, and current and maximum load</a:t>
            </a:r>
          </a:p>
          <a:p>
            <a:pPr lvl="1" eaLnBrk="1" hangingPunct="1"/>
            <a:r>
              <a:rPr lang="en-US" altLang="en-US" dirty="0"/>
              <a:t>When the instance starts, LREG attempts to connect to the listener. If the listener is running, LREG passes information to it. If the listener is not running, LREG periodically attempts to connect to it. It may take up to 60 seconds for LREG to register the database instance with the listener after the listener has started.</a:t>
            </a:r>
          </a:p>
          <a:p>
            <a:pPr lvl="1" eaLnBrk="1" hangingPunct="1"/>
            <a:r>
              <a:rPr lang="en-US" altLang="en-US" dirty="0"/>
              <a:t>You can use the </a:t>
            </a:r>
            <a:r>
              <a:rPr lang="en-US" altLang="en-US" dirty="0">
                <a:latin typeface="Courier New" panose="02070309020205020404" pitchFamily="49" charset="0"/>
                <a:cs typeface="Courier New" panose="02070309020205020404" pitchFamily="49" charset="0"/>
              </a:rPr>
              <a:t>ALTER</a:t>
            </a:r>
            <a:r>
              <a:rPr lang="en-US" altLang="en-US" dirty="0"/>
              <a:t> </a:t>
            </a:r>
            <a:r>
              <a:rPr lang="en-US" altLang="en-US" dirty="0">
                <a:latin typeface="Courier New" panose="02070309020205020404" pitchFamily="49" charset="0"/>
                <a:cs typeface="Courier New" panose="02070309020205020404" pitchFamily="49" charset="0"/>
              </a:rPr>
              <a:t>SYSTEM</a:t>
            </a:r>
            <a:r>
              <a:rPr lang="en-US" altLang="en-US" dirty="0"/>
              <a:t> </a:t>
            </a:r>
            <a:r>
              <a:rPr lang="en-US" altLang="en-US" dirty="0">
                <a:latin typeface="Courier New" panose="02070309020205020404" pitchFamily="49" charset="0"/>
                <a:cs typeface="Courier New" panose="02070309020205020404" pitchFamily="49" charset="0"/>
              </a:rPr>
              <a:t>REGISTER</a:t>
            </a:r>
            <a:r>
              <a:rPr lang="en-US" altLang="en-US" dirty="0"/>
              <a:t> command to immediately initiate service registration after starting the listener.</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8534593B-4659-432E-852C-B270FBE003B1}" type="slidenum">
              <a:rPr lang="en-US" altLang="en-US" smtClean="0"/>
              <a:t>52</a:t>
            </a:fld>
            <a:endParaRPr lang="en-US" altLang="en-US" dirty="0"/>
          </a:p>
        </p:txBody>
      </p:sp>
    </p:spTree>
    <p:extLst>
      <p:ext uri="{BB962C8B-B14F-4D97-AF65-F5344CB8AC3E}">
        <p14:creationId xmlns:p14="http://schemas.microsoft.com/office/powerpoint/2010/main" val="15141494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5"/>
          <p:cNvSpPr>
            <a:spLocks noGrp="1" noRot="1" noChangeAspect="1" noTextEdit="1"/>
          </p:cNvSpPr>
          <p:nvPr>
            <p:ph type="sldImg"/>
          </p:nvPr>
        </p:nvSpPr>
        <p:spPr>
          <a:ln/>
        </p:spPr>
      </p:sp>
      <p:sp>
        <p:nvSpPr>
          <p:cNvPr id="9625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Archiver processes (ARC</a:t>
            </a:r>
            <a:r>
              <a:rPr lang="en-US" altLang="en-US" i="1" dirty="0"/>
              <a:t>n</a:t>
            </a:r>
            <a:r>
              <a:rPr lang="en-US" altLang="en-US" dirty="0"/>
              <a:t>) copy redo log files to a designated storage device after a log switch has occurred. ARC</a:t>
            </a:r>
            <a:r>
              <a:rPr lang="en-US" altLang="en-US" i="1" dirty="0"/>
              <a:t>n</a:t>
            </a:r>
            <a:r>
              <a:rPr lang="en-US" altLang="en-US" dirty="0"/>
              <a:t> processes are present only when the database is in </a:t>
            </a:r>
            <a:r>
              <a:rPr lang="en-US" altLang="en-US" dirty="0">
                <a:latin typeface="Courier New" panose="02070309020205020404" pitchFamily="49" charset="0"/>
              </a:rPr>
              <a:t>ARCHIVELOG</a:t>
            </a:r>
            <a:r>
              <a:rPr lang="en-US" altLang="en-US" dirty="0"/>
              <a:t> mode and automatic archiving is enabled.</a:t>
            </a:r>
          </a:p>
          <a:p>
            <a:pPr lvl="1"/>
            <a:r>
              <a:rPr lang="en-US" altLang="en-US" dirty="0"/>
              <a:t>If you anticipate a heavy workload for archiving (such as during bulk loading of data), you can increase the maximum number of Archiver processes. There can also be multiple archive log destinations. It is recommended that there be at least one Archiver process for each destination. The default is to have four Archiver processes.</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F5446C72-495F-4E33-A4D3-652B1A934E27}" type="slidenum">
              <a:rPr lang="en-US" altLang="en-US" smtClean="0"/>
              <a:t>53</a:t>
            </a:fld>
            <a:endParaRPr lang="en-US" altLang="en-US" dirty="0"/>
          </a:p>
        </p:txBody>
      </p:sp>
    </p:spTree>
    <p:extLst>
      <p:ext uri="{BB962C8B-B14F-4D97-AF65-F5344CB8AC3E}">
        <p14:creationId xmlns:p14="http://schemas.microsoft.com/office/powerpoint/2010/main" val="11293902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5"/>
          <p:cNvSpPr>
            <a:spLocks noGrp="1" noRot="1" noChangeAspect="1" noTextEdit="1"/>
          </p:cNvSpPr>
          <p:nvPr>
            <p:ph type="sldImg"/>
          </p:nvPr>
        </p:nvSpPr>
        <p:spPr>
          <a:ln/>
        </p:spPr>
      </p:sp>
      <p:sp>
        <p:nvSpPr>
          <p:cNvPr id="9728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files that comprise an Oracle database are as follows:</a:t>
            </a:r>
            <a:endParaRPr lang="en-US" altLang="en-US" dirty="0">
              <a:solidFill>
                <a:srgbClr val="FF0000"/>
              </a:solidFill>
            </a:endParaRPr>
          </a:p>
          <a:p>
            <a:pPr lvl="2"/>
            <a:r>
              <a:rPr lang="en-US" altLang="en-US" b="1" dirty="0"/>
              <a:t>Control files:</a:t>
            </a:r>
            <a:r>
              <a:rPr lang="en-US" altLang="en-US" dirty="0"/>
              <a:t> Each database has one unique control file that contains data about the database itself (that is, physical database structure information). Multiple copies may be maintained to protect against total loss. It can also contain metadata related to backups. The control file is critical to the database. Without the control file, the database cannot be opened.</a:t>
            </a:r>
            <a:endParaRPr lang="en-US" altLang="en-US" i="1" dirty="0">
              <a:solidFill>
                <a:srgbClr val="FF0000"/>
              </a:solidFill>
            </a:endParaRPr>
          </a:p>
          <a:p>
            <a:pPr lvl="2"/>
            <a:r>
              <a:rPr lang="en-US" altLang="en-US" b="1" dirty="0"/>
              <a:t>Data files:</a:t>
            </a:r>
            <a:r>
              <a:rPr lang="en-US" altLang="en-US" dirty="0"/>
              <a:t> They contain the user or application data of the database, as well as metadata and the data dictionary.</a:t>
            </a:r>
          </a:p>
          <a:p>
            <a:pPr lvl="2"/>
            <a:r>
              <a:rPr lang="en-US" altLang="en-US" b="1" dirty="0"/>
              <a:t>Online redo log files:</a:t>
            </a:r>
            <a:r>
              <a:rPr lang="en-US" altLang="en-US" dirty="0"/>
              <a:t> They allow for instance recovery of the database. If the database server crashes and does not lose any data files, the instance can recover the database with the information in these files.</a:t>
            </a:r>
          </a:p>
          <a:p>
            <a:pPr lvl="1"/>
            <a:r>
              <a:rPr lang="en-US" altLang="en-US" dirty="0"/>
              <a:t>The following additional files are used during the operation of the database:</a:t>
            </a:r>
          </a:p>
          <a:p>
            <a:pPr lvl="2"/>
            <a:r>
              <a:rPr lang="en-US" altLang="en-US" b="1" dirty="0"/>
              <a:t>Initialization parameter file:</a:t>
            </a:r>
            <a:r>
              <a:rPr lang="en-US" altLang="en-US" dirty="0"/>
              <a:t> Is used to define how the instance is configured when it starts up</a:t>
            </a:r>
          </a:p>
          <a:p>
            <a:pPr lvl="2"/>
            <a:r>
              <a:rPr lang="en-US" altLang="en-US" b="1" dirty="0"/>
              <a:t>Password file:</a:t>
            </a:r>
            <a:r>
              <a:rPr lang="en-US" altLang="en-US" dirty="0"/>
              <a:t> Allows users using the </a:t>
            </a:r>
            <a:r>
              <a:rPr lang="en-US" altLang="en-US" dirty="0">
                <a:latin typeface="Courier New" panose="02070309020205020404" pitchFamily="49" charset="0"/>
                <a:cs typeface="Arial" panose="020B0604020202020204" pitchFamily="34" charset="0"/>
              </a:rPr>
              <a:t>SYSDBA</a:t>
            </a:r>
            <a:r>
              <a:rPr lang="en-US" altLang="en-US" dirty="0">
                <a:cs typeface="Arial" panose="020B0604020202020204" pitchFamily="34" charset="0"/>
              </a:rPr>
              <a:t>, </a:t>
            </a:r>
            <a:r>
              <a:rPr lang="en-US" altLang="en-US" dirty="0">
                <a:latin typeface="Courier New" panose="02070309020205020404" pitchFamily="49" charset="0"/>
                <a:cs typeface="Arial" panose="020B0604020202020204" pitchFamily="34" charset="0"/>
              </a:rPr>
              <a:t>SYSOPER</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SYSBACKUP</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SYSDG</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SYSKM</a:t>
            </a:r>
            <a:r>
              <a:rPr lang="en-US" altLang="en-US" dirty="0">
                <a:cs typeface="Arial" panose="020B0604020202020204" pitchFamily="34" charset="0"/>
              </a:rPr>
              <a:t>, and </a:t>
            </a:r>
            <a:r>
              <a:rPr lang="en-US" altLang="en-US" dirty="0">
                <a:latin typeface="Courier New" panose="02070309020205020404" pitchFamily="49" charset="0"/>
                <a:cs typeface="Arial" panose="020B0604020202020204" pitchFamily="34" charset="0"/>
              </a:rPr>
              <a:t>SYSASM</a:t>
            </a:r>
            <a:r>
              <a:rPr lang="en-US" altLang="en-US" dirty="0">
                <a:cs typeface="Arial" panose="020B0604020202020204" pitchFamily="34" charset="0"/>
              </a:rPr>
              <a:t> roles </a:t>
            </a:r>
            <a:r>
              <a:rPr lang="en-US" altLang="en-US" dirty="0"/>
              <a:t>to connect remotely to the instance and perform administrative tasks </a:t>
            </a:r>
          </a:p>
          <a:p>
            <a:pPr lvl="2"/>
            <a:r>
              <a:rPr lang="en-US" altLang="en-US" b="1" dirty="0"/>
              <a:t>Backup files:</a:t>
            </a:r>
            <a:r>
              <a:rPr lang="en-US" altLang="en-US" dirty="0"/>
              <a:t> Are used for database recovery. You typically restore a backup file when a media failure or user error has damaged or deleted the original file.</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1AFE0A4A-84DA-47B7-8246-44B01BC3DEA5}" type="slidenum">
              <a:rPr lang="en-US" altLang="en-US" smtClean="0"/>
              <a:t>54</a:t>
            </a:fld>
            <a:endParaRPr lang="en-US" altLang="en-US" dirty="0"/>
          </a:p>
        </p:txBody>
      </p:sp>
    </p:spTree>
    <p:extLst>
      <p:ext uri="{BB962C8B-B14F-4D97-AF65-F5344CB8AC3E}">
        <p14:creationId xmlns:p14="http://schemas.microsoft.com/office/powerpoint/2010/main" val="17808574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2 - </a:t>
            </a:r>
            <a:fld id="{AB687E8D-C379-493D-8D6F-83BFE74C5EA1}" type="slidenum">
              <a:rPr lang="en-US" altLang="en-US" smtClean="0"/>
              <a:t>55</a:t>
            </a:fld>
            <a:endParaRPr lang="en-US" altLang="en-US" dirty="0"/>
          </a:p>
        </p:txBody>
      </p:sp>
      <p:sp>
        <p:nvSpPr>
          <p:cNvPr id="4" name="Notes Placeholder 3"/>
          <p:cNvSpPr>
            <a:spLocks noGrp="1"/>
          </p:cNvSpPr>
          <p:nvPr>
            <p:ph type="body" idx="1"/>
          </p:nvPr>
        </p:nvSpPr>
        <p:spPr>
          <a:xfrm>
            <a:off x="296196" y="490537"/>
            <a:ext cx="6479284" cy="8225913"/>
          </a:xfrm>
        </p:spPr>
        <p:txBody>
          <a:bodyPr/>
          <a:lstStyle/>
          <a:p>
            <a:pPr lvl="2">
              <a:spcBef>
                <a:spcPct val="25000"/>
              </a:spcBef>
            </a:pPr>
            <a:r>
              <a:rPr lang="en-US" altLang="en-US" b="1" dirty="0"/>
              <a:t>Archived redo log files: </a:t>
            </a:r>
            <a:r>
              <a:rPr lang="en-US" altLang="en-US" dirty="0"/>
              <a:t>Contain an ongoing history of the data changes (redo) that are generated by the instance. Using these files and a backup of the database, you can recover a lost data file. That is, archive logs enable the recovery of restored data files.</a:t>
            </a:r>
          </a:p>
          <a:p>
            <a:pPr lvl="2">
              <a:spcBef>
                <a:spcPct val="25000"/>
              </a:spcBef>
            </a:pPr>
            <a:r>
              <a:rPr lang="en-US" altLang="en-US" b="1" dirty="0"/>
              <a:t>Trace files:</a:t>
            </a:r>
            <a:r>
              <a:rPr lang="en-US" altLang="en-US" dirty="0"/>
              <a:t> Each server and background process can write to an associated trace file. When an internal error is detected by a process, the process dumps information about the error to its trace file. Some of the information written to a trace file is intended for the database administrator, whereas other information is for Oracle Support Services. </a:t>
            </a:r>
          </a:p>
          <a:p>
            <a:pPr lvl="2"/>
            <a:r>
              <a:rPr lang="en-US" altLang="en-US" b="1" dirty="0"/>
              <a:t>Alert log file:</a:t>
            </a:r>
            <a:r>
              <a:rPr lang="en-US" altLang="en-US" dirty="0"/>
              <a:t> These are special trace entries. The alert log of a database is a chronological log of messages and errors. Oracle recommends that you review the alert log periodically.</a:t>
            </a:r>
          </a:p>
          <a:p>
            <a:pPr lvl="1"/>
            <a:r>
              <a:rPr lang="en-US" altLang="en-US" b="1" dirty="0"/>
              <a:t>Note:</a:t>
            </a:r>
            <a:r>
              <a:rPr lang="en-US" altLang="en-US" dirty="0"/>
              <a:t> Parameter, password, alert, and trace files are covered in other lessons.</a:t>
            </a:r>
          </a:p>
        </p:txBody>
      </p:sp>
    </p:spTree>
    <p:extLst>
      <p:ext uri="{BB962C8B-B14F-4D97-AF65-F5344CB8AC3E}">
        <p14:creationId xmlns:p14="http://schemas.microsoft.com/office/powerpoint/2010/main" val="1134229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5"/>
          <p:cNvSpPr>
            <a:spLocks noGrp="1" noRot="1" noChangeAspect="1" noTextEdit="1"/>
          </p:cNvSpPr>
          <p:nvPr>
            <p:ph type="sldImg"/>
          </p:nvPr>
        </p:nvSpPr>
        <p:spPr>
          <a:ln/>
        </p:spPr>
      </p:sp>
      <p:sp>
        <p:nvSpPr>
          <p:cNvPr id="9933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database has logical structures and physical structures. </a:t>
            </a:r>
          </a:p>
          <a:p>
            <a:pPr lvl="1"/>
            <a:r>
              <a:rPr lang="en-US" altLang="en-US" b="1" dirty="0"/>
              <a:t>Databases, Tablespaces, and Data Files</a:t>
            </a:r>
          </a:p>
          <a:p>
            <a:pPr lvl="1"/>
            <a:r>
              <a:rPr lang="en-US" altLang="en-US" dirty="0"/>
              <a:t>The relationship among databases, tablespaces, and data files is illustrated in the slide. Each database is logically divided into two or more tablespaces. One or more data files are explicitly created for each tablespace to physically store the data of all segments in a tablespace. If it is a </a:t>
            </a:r>
            <a:r>
              <a:rPr lang="en-US" altLang="en-US" dirty="0">
                <a:latin typeface="Courier New" panose="02070309020205020404" pitchFamily="49" charset="0"/>
              </a:rPr>
              <a:t>TEMPORARY</a:t>
            </a:r>
            <a:r>
              <a:rPr lang="en-US" altLang="en-US" dirty="0"/>
              <a:t> tablespace, it has a temporary file instead of a data file. A tablespace’s data file can be physically stored on any supported storage technology.</a:t>
            </a:r>
          </a:p>
          <a:p>
            <a:pPr lvl="1"/>
            <a:r>
              <a:rPr lang="en-US" altLang="en-US" b="1" dirty="0"/>
              <a:t>Tablespaces</a:t>
            </a:r>
          </a:p>
          <a:p>
            <a:pPr lvl="1"/>
            <a:r>
              <a:rPr lang="en-US" altLang="en-US" dirty="0"/>
              <a:t>A database is divided into logical storage units called </a:t>
            </a:r>
            <a:r>
              <a:rPr lang="en-US" altLang="en-US" i="1" dirty="0"/>
              <a:t>tablespaces</a:t>
            </a:r>
            <a:r>
              <a:rPr lang="en-US" altLang="en-US" dirty="0"/>
              <a:t>, which group related logical structures or data files together. For example, tablespaces commonly group all of an application’s segments to simplify some administrative operations.</a:t>
            </a:r>
          </a:p>
          <a:p>
            <a:pPr lvl="1"/>
            <a:r>
              <a:rPr lang="en-US" altLang="en-US" b="1" dirty="0"/>
              <a:t>Data Blocks</a:t>
            </a:r>
          </a:p>
          <a:p>
            <a:pPr lvl="1"/>
            <a:r>
              <a:rPr lang="en-US" altLang="en-US" dirty="0"/>
              <a:t>At the finest level of granularity, an Oracle database’s data is stored in </a:t>
            </a:r>
            <a:r>
              <a:rPr lang="en-US" altLang="en-US" i="1" dirty="0"/>
              <a:t>data blocks</a:t>
            </a:r>
            <a:r>
              <a:rPr lang="en-US" altLang="en-US" dirty="0"/>
              <a:t>. One data block corresponds to a specific number of bytes of physical space on the disk. A data block size is specified for each tablespace when it is created. A database uses and allocates free database space in Oracle data blocks.</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D2EA3028-253D-47FE-8889-2286B3DF19FD}" type="slidenum">
              <a:rPr lang="en-US" altLang="en-US" smtClean="0"/>
              <a:t>56</a:t>
            </a:fld>
            <a:endParaRPr lang="en-US" altLang="en-US" dirty="0"/>
          </a:p>
        </p:txBody>
      </p:sp>
    </p:spTree>
    <p:extLst>
      <p:ext uri="{BB962C8B-B14F-4D97-AF65-F5344CB8AC3E}">
        <p14:creationId xmlns:p14="http://schemas.microsoft.com/office/powerpoint/2010/main" val="10956183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2 - </a:t>
            </a:r>
            <a:fld id="{50F27203-3283-4EEF-93A8-4A0248B9F843}" type="slidenum">
              <a:rPr lang="en-US" altLang="en-US" smtClean="0"/>
              <a:t>57</a:t>
            </a:fld>
            <a:endParaRPr lang="en-US" altLang="en-US" dirty="0"/>
          </a:p>
        </p:txBody>
      </p:sp>
      <p:sp>
        <p:nvSpPr>
          <p:cNvPr id="4" name="Notes Placeholder 3"/>
          <p:cNvSpPr>
            <a:spLocks noGrp="1"/>
          </p:cNvSpPr>
          <p:nvPr>
            <p:ph type="body" idx="1"/>
          </p:nvPr>
        </p:nvSpPr>
        <p:spPr>
          <a:xfrm>
            <a:off x="296196" y="414337"/>
            <a:ext cx="6479284" cy="8302113"/>
          </a:xfrm>
        </p:spPr>
        <p:txBody>
          <a:bodyPr/>
          <a:lstStyle/>
          <a:p>
            <a:pPr lvl="1"/>
            <a:r>
              <a:rPr lang="en-US" altLang="en-US" b="1" dirty="0"/>
              <a:t>Extents </a:t>
            </a:r>
          </a:p>
          <a:p>
            <a:pPr lvl="1"/>
            <a:r>
              <a:rPr lang="en-US" altLang="en-US" dirty="0"/>
              <a:t>The next level of logical database space is an </a:t>
            </a:r>
            <a:r>
              <a:rPr lang="en-US" altLang="en-US" i="1" dirty="0"/>
              <a:t>extent</a:t>
            </a:r>
            <a:r>
              <a:rPr lang="en-US" altLang="en-US" dirty="0"/>
              <a:t>. An extent is a specific number of contiguous Oracle data blocks (obtained in a single allocation) that are used to store a specific type of information. Oracle data blocks in an extent are logically contiguous but can be physically spread out on disk because of RAID striping and file system implementations.</a:t>
            </a:r>
          </a:p>
          <a:p>
            <a:pPr lvl="1"/>
            <a:r>
              <a:rPr lang="en-US" altLang="en-US" b="1" dirty="0"/>
              <a:t>Segments </a:t>
            </a:r>
          </a:p>
          <a:p>
            <a:pPr lvl="1"/>
            <a:r>
              <a:rPr lang="en-US" altLang="en-US" dirty="0"/>
              <a:t>The level of logical database storage above an extent is called a </a:t>
            </a:r>
            <a:r>
              <a:rPr lang="en-US" altLang="en-US" i="1" dirty="0"/>
              <a:t>segment</a:t>
            </a:r>
            <a:r>
              <a:rPr lang="en-US" altLang="en-US" dirty="0"/>
              <a:t>. A segment is a set of extents allocated for a certain logical structure. For example:</a:t>
            </a:r>
          </a:p>
          <a:p>
            <a:pPr lvl="2"/>
            <a:r>
              <a:rPr lang="en-US" altLang="en-US" b="1" dirty="0"/>
              <a:t>Data segments:</a:t>
            </a:r>
            <a:r>
              <a:rPr lang="en-US" altLang="en-US" i="1" dirty="0"/>
              <a:t> </a:t>
            </a:r>
            <a:r>
              <a:rPr lang="en-US" altLang="en-US" dirty="0"/>
              <a:t>Each nonclustered, non-index-organized table has a data segment, except external tables, global temporary tables, and partitioned tables (in which each table has one or more segments). All the table’s data is stored in the extents of its data segment. For a partitioned table, each partition has a data segment. Each cluster has a data segment. The data of every table in the cluster is stored in the cluster’s data segment. </a:t>
            </a:r>
          </a:p>
          <a:p>
            <a:pPr lvl="2"/>
            <a:r>
              <a:rPr lang="en-US" altLang="en-US" b="1" dirty="0"/>
              <a:t>Index segments:</a:t>
            </a:r>
            <a:r>
              <a:rPr lang="en-US" altLang="en-US" i="1" dirty="0"/>
              <a:t> </a:t>
            </a:r>
            <a:r>
              <a:rPr lang="en-US" altLang="en-US" dirty="0"/>
              <a:t>Each index has an index segment that stores all its data. For a partitioned index, each partition has an index segment.</a:t>
            </a:r>
          </a:p>
          <a:p>
            <a:pPr lvl="2"/>
            <a:r>
              <a:rPr lang="en-US" altLang="en-US" b="1" dirty="0"/>
              <a:t>Undo segments:</a:t>
            </a:r>
            <a:r>
              <a:rPr lang="en-US" altLang="en-US" i="1" dirty="0"/>
              <a:t> </a:t>
            </a:r>
            <a:r>
              <a:rPr lang="en-US" altLang="en-US" dirty="0"/>
              <a:t>One </a:t>
            </a:r>
            <a:r>
              <a:rPr lang="en-US" altLang="en-US" dirty="0">
                <a:latin typeface="Courier New" panose="02070309020205020404" pitchFamily="49" charset="0"/>
              </a:rPr>
              <a:t>UNDO</a:t>
            </a:r>
            <a:r>
              <a:rPr lang="en-US" altLang="en-US" dirty="0"/>
              <a:t> tablespace is created for each database instance. This tablespace contains numerous undo segments to temporarily store undo information. The information in an undo segment is used to generate read-consistent database information and, during database recovery, roll back uncommitted transactions for users.</a:t>
            </a:r>
          </a:p>
          <a:p>
            <a:pPr lvl="2"/>
            <a:r>
              <a:rPr lang="en-US" altLang="en-US" b="1" dirty="0"/>
              <a:t>Temporary segments:</a:t>
            </a:r>
            <a:r>
              <a:rPr lang="en-US" altLang="en-US" dirty="0"/>
              <a:t> Temporary segments are created by the Oracle database when a SQL statement needs a temporary work area to complete execution. When the statement finishes execution, the temporary segment’s extents are returned to the database for future use. Specify either a default temporary tablespace for every user or a default temporary tablespace that is used databasewide.</a:t>
            </a:r>
          </a:p>
          <a:p>
            <a:pPr lvl="1"/>
            <a:r>
              <a:rPr lang="en-US" altLang="en-US" b="1" dirty="0"/>
              <a:t>Note:</a:t>
            </a:r>
            <a:r>
              <a:rPr lang="en-US" altLang="en-US" dirty="0"/>
              <a:t> There are other types of segments not listed here. There are also schema objects such as views, packages, and triggers that are not considered segments even though they are database objects. A segment owns its respective disk space allocation. The other objects exist as rows stored in a system metadata segment.</a:t>
            </a:r>
          </a:p>
          <a:p>
            <a:pPr lvl="1"/>
            <a:r>
              <a:rPr lang="en-US" altLang="en-US" dirty="0"/>
              <a:t>The Oracle Database server dynamically allocates space. When the existing extents of a segment are full, additional extents are added. Because extents are allocated as needed, the extents of a segment may or may not be contiguous on the disk, and they can come from different data files belonging to the same tablespace.</a:t>
            </a:r>
          </a:p>
        </p:txBody>
      </p:sp>
    </p:spTree>
    <p:extLst>
      <p:ext uri="{BB962C8B-B14F-4D97-AF65-F5344CB8AC3E}">
        <p14:creationId xmlns:p14="http://schemas.microsoft.com/office/powerpoint/2010/main" val="6295500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5"/>
          <p:cNvSpPr>
            <a:spLocks noGrp="1" noRot="1" noChangeAspect="1" noTextEdit="1"/>
          </p:cNvSpPr>
          <p:nvPr>
            <p:ph type="sldImg"/>
          </p:nvPr>
        </p:nvSpPr>
        <p:spPr>
          <a:ln/>
        </p:spPr>
      </p:sp>
      <p:sp>
        <p:nvSpPr>
          <p:cNvPr id="10137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 subset of database objects, such as tables and indexes, are stored as segments in tablespaces. Each segment contains one or more extents. An extent consists of contiguous data blocks, which means that each extent can exist only in one data file. Data blocks are the smallest unit of I/O in the database.</a:t>
            </a:r>
          </a:p>
          <a:p>
            <a:pPr lvl="1"/>
            <a:r>
              <a:rPr lang="en-US" altLang="en-US" dirty="0"/>
              <a:t>When the database requests a set of data blocks from the operating system (OS), the OS maps this to an actual file system or disk block on the storage device. Because of this, you do not need to know the physical address of any of the data in your database. This also means that a data file can be striped or mirrored on several disks.</a:t>
            </a:r>
          </a:p>
          <a:p>
            <a:pPr lvl="1"/>
            <a:r>
              <a:rPr lang="en-US" altLang="en-US" dirty="0"/>
              <a:t>The size of the data block can be set at the time of database creation. The default size of 8 KB is adequate for most databases. If your database supports a data warehouse application that has large tables and indexes, a larger block size may be beneficial.</a:t>
            </a:r>
          </a:p>
          <a:p>
            <a:pPr lvl="1"/>
            <a:r>
              <a:rPr lang="en-US" altLang="en-US" dirty="0"/>
              <a:t>If your database supports a transactional application in which reads and writes are random, specifying a smaller block size may be beneficial. The maximum block size depends on your OS. The minimum Oracle block size is 2 KB; it should rarely (if ever) be used.</a:t>
            </a:r>
          </a:p>
          <a:p>
            <a:pPr lvl="1"/>
            <a:r>
              <a:rPr lang="en-US" altLang="en-US" dirty="0"/>
              <a:t>You can have tablespaces with a nonstandard block size. For details, see </a:t>
            </a:r>
            <a:r>
              <a:rPr lang="en-US" altLang="en-US" i="1" dirty="0"/>
              <a:t>Oracle Database Administrator’s Guide</a:t>
            </a:r>
            <a:r>
              <a:rPr lang="en-US" altLang="en-US" dirty="0"/>
              <a:t>.</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90A983BA-DA35-4B63-A443-43360B4D15F1}" type="slidenum">
              <a:rPr lang="en-US" altLang="en-US" smtClean="0"/>
              <a:t>58</a:t>
            </a:fld>
            <a:endParaRPr lang="en-US" altLang="en-US" dirty="0"/>
          </a:p>
        </p:txBody>
      </p:sp>
    </p:spTree>
    <p:extLst>
      <p:ext uri="{BB962C8B-B14F-4D97-AF65-F5344CB8AC3E}">
        <p14:creationId xmlns:p14="http://schemas.microsoft.com/office/powerpoint/2010/main" val="25522594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5"/>
          <p:cNvSpPr>
            <a:spLocks noGrp="1" noRot="1" noChangeAspect="1" noTextEdit="1"/>
          </p:cNvSpPr>
          <p:nvPr>
            <p:ph type="sldImg"/>
          </p:nvPr>
        </p:nvSpPr>
        <p:spPr>
          <a:ln/>
        </p:spPr>
      </p:sp>
      <p:sp>
        <p:nvSpPr>
          <p:cNvPr id="10240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 database is divided into </a:t>
            </a:r>
            <a:r>
              <a:rPr lang="en-US" altLang="en-US" i="1" dirty="0"/>
              <a:t>tablespaces</a:t>
            </a:r>
            <a:r>
              <a:rPr lang="en-US" altLang="en-US" dirty="0"/>
              <a:t>, which are logical storage units that can be used to group related logical structures. One or more data files are explicitly created for each tablespace to physically store the data of all logical structures in a tablespace.</a:t>
            </a:r>
          </a:p>
          <a:p>
            <a:pPr lvl="1"/>
            <a:r>
              <a:rPr lang="en-US" altLang="en-US" dirty="0"/>
              <a:t>The graphic in the slide illustrates tablespace 1, composed of two data files. A segment of 128 KB size, composed of two extents, is spanning the two data files. The first extent of size 64 KB is in the first data file and the second extent, also of size 64 KB, is in the second data file. Both extents are formed from contiguous 8 KB Oracle blocks.</a:t>
            </a:r>
          </a:p>
          <a:p>
            <a:pPr lvl="1"/>
            <a:r>
              <a:rPr lang="en-US" altLang="en-US" b="1" dirty="0"/>
              <a:t>Note:</a:t>
            </a:r>
            <a:r>
              <a:rPr lang="en-US" altLang="en-US" dirty="0"/>
              <a:t> You can also create bigfile tablespaces, which have only one file that is often very large. The file may be of any size up to the maximum that the row ID architecture permits. The maximum size of the single data file or temp file is 128 terabytes (TB) for a tablespace with 32 K blocks and 32 TB for a tablespace with 8 K blocks.</a:t>
            </a:r>
          </a:p>
          <a:p>
            <a:pPr lvl="1"/>
            <a:r>
              <a:rPr lang="en-US" altLang="en-US" dirty="0"/>
              <a:t>Traditional smallfile tablespaces (which are the default) may contain multiple data files, but the files cannot be as large. For more information about bigfile tablespaces, see </a:t>
            </a:r>
            <a:r>
              <a:rPr lang="en-US" altLang="en-US" i="1" dirty="0"/>
              <a:t>Oracle</a:t>
            </a:r>
            <a:r>
              <a:rPr lang="en-US" altLang="en-US" dirty="0"/>
              <a:t> </a:t>
            </a:r>
            <a:r>
              <a:rPr lang="en-US" altLang="en-US" i="1" dirty="0"/>
              <a:t>Database Administrator’s Guide</a:t>
            </a:r>
            <a:r>
              <a:rPr lang="en-US" altLang="en-US" dirty="0"/>
              <a:t>.</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667B5202-D865-45D0-BCA9-03B63CFBBD04}" type="slidenum">
              <a:rPr lang="en-US" altLang="en-US" smtClean="0"/>
              <a:t>59</a:t>
            </a:fld>
            <a:endParaRPr lang="en-US" altLang="en-US" dirty="0"/>
          </a:p>
        </p:txBody>
      </p:sp>
    </p:spTree>
    <p:extLst>
      <p:ext uri="{BB962C8B-B14F-4D97-AF65-F5344CB8AC3E}">
        <p14:creationId xmlns:p14="http://schemas.microsoft.com/office/powerpoint/2010/main" val="1760783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1 - </a:t>
            </a:r>
            <a:fld id="{20F6E040-6A16-425A-BA2E-038319790008}" type="slidenum">
              <a:rPr lang="en-US" smtClean="0"/>
              <a:t>6</a:t>
            </a:fld>
            <a:endParaRPr lang="en-US" dirty="0"/>
          </a:p>
        </p:txBody>
      </p:sp>
      <p:sp>
        <p:nvSpPr>
          <p:cNvPr id="40964"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0548504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p>
            <a:r>
              <a:rPr lang="en-US" dirty="0"/>
              <a:t>Oracle Database </a:t>
            </a:r>
            <a:r>
              <a:rPr lang="en-US" dirty="0" smtClean="0"/>
              <a:t>19c: </a:t>
            </a:r>
            <a:r>
              <a:rPr lang="en-US" dirty="0"/>
              <a:t>Administration Workshop   2 - </a:t>
            </a:r>
            <a:fld id="{ABAE6F49-6EC1-42D2-A8C0-DD52B6C8AD4B}" type="slidenum">
              <a:rPr lang="en-US" smtClean="0"/>
              <a:t>60</a:t>
            </a:fld>
            <a:endParaRPr lang="en-US" dirty="0"/>
          </a:p>
        </p:txBody>
      </p:sp>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pPr lvl="1"/>
            <a:r>
              <a:rPr lang="en-US" dirty="0">
                <a:latin typeface="Courier New" panose="02070309020205020404" pitchFamily="49" charset="0"/>
                <a:cs typeface="Courier New" panose="02070309020205020404" pitchFamily="49" charset="0"/>
              </a:rPr>
              <a:t>SYSTEM</a:t>
            </a:r>
            <a:r>
              <a:rPr lang="en-US" dirty="0">
                <a:latin typeface="Arial" charset="0"/>
              </a:rPr>
              <a:t>: It stores the data dictionary (metadata that describes the objects in the database) and tables that contain administrative information about the database. All this information is contained in the </a:t>
            </a:r>
            <a:r>
              <a:rPr lang="en-US" dirty="0">
                <a:latin typeface="Courier New" panose="02070309020205020404" pitchFamily="49" charset="0"/>
                <a:cs typeface="Courier New" panose="02070309020205020404" pitchFamily="49" charset="0"/>
              </a:rPr>
              <a:t>SYS</a:t>
            </a:r>
            <a:r>
              <a:rPr lang="en-US" dirty="0">
                <a:latin typeface="Arial" charset="0"/>
              </a:rPr>
              <a:t> schema and can be accessed only by the </a:t>
            </a:r>
            <a:r>
              <a:rPr lang="en-US" dirty="0">
                <a:latin typeface="Courier New" panose="02070309020205020404" pitchFamily="49" charset="0"/>
                <a:cs typeface="Courier New" panose="02070309020205020404" pitchFamily="49" charset="0"/>
              </a:rPr>
              <a:t>SYS</a:t>
            </a:r>
            <a:r>
              <a:rPr lang="en-US" dirty="0">
                <a:latin typeface="Arial" charset="0"/>
              </a:rPr>
              <a:t> user or other administrative users with the required privilege. </a:t>
            </a:r>
          </a:p>
          <a:p>
            <a:pPr lvl="1"/>
            <a:r>
              <a:rPr lang="en-US" dirty="0">
                <a:latin typeface="Courier New" panose="02070309020205020404" pitchFamily="49" charset="0"/>
                <a:cs typeface="Courier New" panose="02070309020205020404" pitchFamily="49" charset="0"/>
              </a:rPr>
              <a:t>SYSAUX</a:t>
            </a:r>
            <a:r>
              <a:rPr lang="en-US" dirty="0">
                <a:latin typeface="Arial" charset="0"/>
              </a:rPr>
              <a:t>: The </a:t>
            </a:r>
            <a:r>
              <a:rPr lang="en-US" dirty="0">
                <a:latin typeface="Courier New" panose="02070309020205020404" pitchFamily="49" charset="0"/>
                <a:cs typeface="Courier New" panose="02070309020205020404" pitchFamily="49" charset="0"/>
              </a:rPr>
              <a:t>SYSAUX</a:t>
            </a:r>
            <a:r>
              <a:rPr lang="en-US" dirty="0">
                <a:latin typeface="Arial" charset="0"/>
              </a:rPr>
              <a:t> tablespace is an auxiliary tablespace to the </a:t>
            </a:r>
            <a:r>
              <a:rPr lang="en-US" dirty="0">
                <a:latin typeface="Courier New" panose="02070309020205020404" pitchFamily="49" charset="0"/>
                <a:cs typeface="Courier New" panose="02070309020205020404" pitchFamily="49" charset="0"/>
              </a:rPr>
              <a:t>SYSTEM</a:t>
            </a:r>
            <a:r>
              <a:rPr lang="en-US" dirty="0">
                <a:latin typeface="Arial" charset="0"/>
              </a:rPr>
              <a:t> tablespace and helps reduce the load on the </a:t>
            </a:r>
            <a:r>
              <a:rPr lang="en-US" dirty="0">
                <a:latin typeface="Courier New" panose="02070309020205020404" pitchFamily="49" charset="0"/>
                <a:cs typeface="Courier New" panose="02070309020205020404" pitchFamily="49" charset="0"/>
              </a:rPr>
              <a:t>SYSTEM</a:t>
            </a:r>
            <a:r>
              <a:rPr lang="en-US" dirty="0">
                <a:latin typeface="Arial" charset="0"/>
              </a:rPr>
              <a:t> tablespace. Some components and products that have used the </a:t>
            </a:r>
            <a:r>
              <a:rPr lang="en-US" dirty="0">
                <a:latin typeface="Courier New" panose="02070309020205020404" pitchFamily="49" charset="0"/>
                <a:cs typeface="Courier New" panose="02070309020205020404" pitchFamily="49" charset="0"/>
              </a:rPr>
              <a:t>SYSTEM</a:t>
            </a:r>
            <a:r>
              <a:rPr lang="en-US" dirty="0">
                <a:latin typeface="Arial" charset="0"/>
              </a:rPr>
              <a:t> tablespace or their own tablespaces in earlier releases of Oracle Database now use the </a:t>
            </a:r>
            <a:r>
              <a:rPr lang="en-US" dirty="0">
                <a:latin typeface="Courier New" panose="02070309020205020404" pitchFamily="49" charset="0"/>
                <a:cs typeface="Courier New" panose="02070309020205020404" pitchFamily="49" charset="0"/>
              </a:rPr>
              <a:t>SYSAUX</a:t>
            </a:r>
            <a:r>
              <a:rPr lang="en-US" dirty="0">
                <a:latin typeface="Arial" charset="0"/>
              </a:rPr>
              <a:t> tablespace. </a:t>
            </a:r>
          </a:p>
          <a:p>
            <a:pPr lvl="1"/>
            <a:r>
              <a:rPr lang="en-US" dirty="0">
                <a:latin typeface="Courier New" panose="02070309020205020404" pitchFamily="49" charset="0"/>
                <a:cs typeface="Courier New" panose="02070309020205020404" pitchFamily="49" charset="0"/>
              </a:rPr>
              <a:t>TEMP</a:t>
            </a:r>
            <a:r>
              <a:rPr lang="en-US" dirty="0">
                <a:latin typeface="Arial" charset="0"/>
              </a:rPr>
              <a:t>: The </a:t>
            </a:r>
            <a:r>
              <a:rPr lang="en-US" dirty="0">
                <a:latin typeface="Courier New" panose="02070309020205020404" pitchFamily="49" charset="0"/>
                <a:cs typeface="Courier New" panose="02070309020205020404" pitchFamily="49" charset="0"/>
              </a:rPr>
              <a:t>TEMP</a:t>
            </a:r>
            <a:r>
              <a:rPr lang="en-US" dirty="0">
                <a:latin typeface="Arial" charset="0"/>
              </a:rPr>
              <a:t> tablespace contains schema objects only for a session's duration. Objects in temporary tablespaces are stored in temp files. Your temporary tablespace is used when you execute a SQL statement that requires the creation of temporary segments (such as a large sort or the creation of an index). Just as each user is assigned a default tablespace for storing created data objects, each user is assigned a temporary tablespace.</a:t>
            </a:r>
          </a:p>
          <a:p>
            <a:pPr lvl="1"/>
            <a:r>
              <a:rPr lang="en-US" dirty="0">
                <a:latin typeface="Courier New" panose="02070309020205020404" pitchFamily="49" charset="0"/>
                <a:cs typeface="Courier New" panose="02070309020205020404" pitchFamily="49" charset="0"/>
              </a:rPr>
              <a:t>UNDO</a:t>
            </a:r>
            <a:r>
              <a:rPr lang="en-US" dirty="0">
                <a:latin typeface="Arial" charset="0"/>
              </a:rPr>
              <a:t>: The </a:t>
            </a:r>
            <a:r>
              <a:rPr lang="en-US" dirty="0">
                <a:latin typeface="Courier New" panose="02070309020205020404" pitchFamily="49" charset="0"/>
                <a:cs typeface="Courier New" panose="02070309020205020404" pitchFamily="49" charset="0"/>
              </a:rPr>
              <a:t>UNDO</a:t>
            </a:r>
            <a:r>
              <a:rPr lang="en-US" dirty="0">
                <a:latin typeface="Arial" charset="0"/>
              </a:rPr>
              <a:t> tablespace stores the data needed to roll back, or undo, changes to the database. </a:t>
            </a:r>
            <a:r>
              <a:rPr lang="en-US" dirty="0">
                <a:latin typeface="Courier New" panose="02070309020205020404" pitchFamily="49" charset="0"/>
                <a:cs typeface="Courier New" panose="02070309020205020404" pitchFamily="49" charset="0"/>
              </a:rPr>
              <a:t>USERS</a:t>
            </a:r>
            <a:r>
              <a:rPr lang="en-US" dirty="0">
                <a:latin typeface="Arial" charset="0"/>
              </a:rPr>
              <a:t>: The </a:t>
            </a:r>
            <a:r>
              <a:rPr lang="en-US" dirty="0">
                <a:latin typeface="Courier New" panose="02070309020205020404" pitchFamily="49" charset="0"/>
                <a:cs typeface="Courier New" panose="02070309020205020404" pitchFamily="49" charset="0"/>
              </a:rPr>
              <a:t>USERS</a:t>
            </a:r>
            <a:r>
              <a:rPr lang="en-US" dirty="0">
                <a:latin typeface="Arial" charset="0"/>
              </a:rPr>
              <a:t> tablespace stores user objects and data. If no default tablespace is specified when a user is created, then the </a:t>
            </a:r>
            <a:r>
              <a:rPr lang="en-US" dirty="0">
                <a:latin typeface="Courier New" panose="02070309020205020404" pitchFamily="49" charset="0"/>
                <a:cs typeface="Courier New" panose="02070309020205020404" pitchFamily="49" charset="0"/>
              </a:rPr>
              <a:t>USERS</a:t>
            </a:r>
            <a:r>
              <a:rPr lang="en-US" dirty="0">
                <a:latin typeface="Arial" charset="0"/>
              </a:rPr>
              <a:t> tablespace is the default tablespace for all objects created by that user. For the </a:t>
            </a:r>
            <a:r>
              <a:rPr lang="en-US" dirty="0">
                <a:latin typeface="Courier New" panose="02070309020205020404" pitchFamily="49" charset="0"/>
                <a:cs typeface="Courier New" panose="02070309020205020404" pitchFamily="49" charset="0"/>
              </a:rPr>
              <a:t>SYS</a:t>
            </a:r>
            <a:r>
              <a:rPr lang="en-US" dirty="0">
                <a:latin typeface="Arial" charset="0"/>
              </a:rPr>
              <a:t> and </a:t>
            </a:r>
            <a:r>
              <a:rPr lang="en-US" dirty="0">
                <a:latin typeface="Courier New" panose="02070309020205020404" pitchFamily="49" charset="0"/>
                <a:cs typeface="Courier New" panose="02070309020205020404" pitchFamily="49" charset="0"/>
              </a:rPr>
              <a:t>SYSTEM</a:t>
            </a:r>
            <a:r>
              <a:rPr lang="en-US" dirty="0">
                <a:latin typeface="Arial" charset="0"/>
              </a:rPr>
              <a:t> users, the default permanent tablespace is </a:t>
            </a:r>
            <a:r>
              <a:rPr lang="en-US" dirty="0">
                <a:latin typeface="Courier New" panose="02070309020205020404" pitchFamily="49" charset="0"/>
                <a:cs typeface="Courier New" panose="02070309020205020404" pitchFamily="49" charset="0"/>
              </a:rPr>
              <a:t>SYSTEM</a:t>
            </a:r>
            <a:r>
              <a:rPr lang="en-US" dirty="0">
                <a:latin typeface="Arial" charset="0"/>
              </a:rPr>
              <a:t>.</a:t>
            </a:r>
          </a:p>
        </p:txBody>
      </p:sp>
    </p:spTree>
    <p:extLst>
      <p:ext uri="{BB962C8B-B14F-4D97-AF65-F5344CB8AC3E}">
        <p14:creationId xmlns:p14="http://schemas.microsoft.com/office/powerpoint/2010/main" val="13193272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5"/>
          <p:cNvSpPr>
            <a:spLocks noGrp="1" noRot="1" noChangeAspect="1" noTextEdit="1"/>
          </p:cNvSpPr>
          <p:nvPr>
            <p:ph type="sldImg"/>
          </p:nvPr>
        </p:nvSpPr>
        <p:spPr>
          <a:ln/>
        </p:spPr>
      </p:sp>
      <p:sp>
        <p:nvSpPr>
          <p:cNvPr id="103427"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Each Oracle database must contain a </a:t>
            </a:r>
            <a:r>
              <a:rPr lang="en-US" altLang="en-US" dirty="0">
                <a:latin typeface="Courier New" panose="02070309020205020404" pitchFamily="49" charset="0"/>
              </a:rPr>
              <a:t>SYSTEM</a:t>
            </a:r>
            <a:r>
              <a:rPr lang="en-US" altLang="en-US" dirty="0"/>
              <a:t> tablespace and a </a:t>
            </a:r>
            <a:r>
              <a:rPr lang="en-US" altLang="en-US" dirty="0">
                <a:latin typeface="Courier New" panose="02070309020205020404" pitchFamily="49" charset="0"/>
              </a:rPr>
              <a:t>SYSAUX</a:t>
            </a:r>
            <a:r>
              <a:rPr lang="en-US" altLang="en-US" dirty="0"/>
              <a:t> tablespace. They are automatically created when the database is created. The system default is to create a smallfile tablespace. You can also create bigfile tablespaces, which enable the Oracle database to manage ultralarge files.</a:t>
            </a:r>
          </a:p>
          <a:p>
            <a:pPr lvl="1"/>
            <a:r>
              <a:rPr lang="en-US" altLang="en-US" dirty="0"/>
              <a:t>A tablespace can be online (accessible) or offline (not accessible). The </a:t>
            </a:r>
            <a:r>
              <a:rPr lang="en-US" altLang="en-US" dirty="0">
                <a:latin typeface="Courier New" panose="02070309020205020404" pitchFamily="49" charset="0"/>
              </a:rPr>
              <a:t>SYSTEM</a:t>
            </a:r>
            <a:r>
              <a:rPr lang="en-US" altLang="en-US" dirty="0"/>
              <a:t> tablespace is always online when the database is open. It stores tables that support the core functionality of the database, such as the data dictionary tables.</a:t>
            </a:r>
          </a:p>
          <a:p>
            <a:pPr lvl="1"/>
            <a:r>
              <a:rPr lang="en-US" altLang="en-US" dirty="0"/>
              <a:t>The </a:t>
            </a:r>
            <a:r>
              <a:rPr lang="en-US" altLang="en-US" dirty="0">
                <a:latin typeface="Courier New" panose="02070309020205020404" pitchFamily="49" charset="0"/>
              </a:rPr>
              <a:t>SYSAUX</a:t>
            </a:r>
            <a:r>
              <a:rPr lang="en-US" altLang="en-US" dirty="0"/>
              <a:t> tablespace is an auxiliary tablespace to the </a:t>
            </a:r>
            <a:r>
              <a:rPr lang="en-US" altLang="en-US" dirty="0">
                <a:latin typeface="Courier New" panose="02070309020205020404" pitchFamily="49" charset="0"/>
              </a:rPr>
              <a:t>SYSTEM</a:t>
            </a:r>
            <a:r>
              <a:rPr lang="en-US" altLang="en-US" dirty="0"/>
              <a:t> tablespace. The </a:t>
            </a:r>
            <a:r>
              <a:rPr lang="en-US" altLang="en-US" dirty="0">
                <a:latin typeface="Courier New" panose="02070309020205020404" pitchFamily="49" charset="0"/>
              </a:rPr>
              <a:t>SYSAUX</a:t>
            </a:r>
            <a:r>
              <a:rPr lang="en-US" altLang="en-US" dirty="0"/>
              <a:t> tablespace stores many database components and must be online for the correct functioning of all database components. The </a:t>
            </a:r>
            <a:r>
              <a:rPr lang="en-US" altLang="en-US" dirty="0">
                <a:latin typeface="Courier New" panose="02070309020205020404" pitchFamily="49" charset="0"/>
              </a:rPr>
              <a:t>SYSTEM</a:t>
            </a:r>
            <a:r>
              <a:rPr lang="en-US" altLang="en-US" dirty="0"/>
              <a:t> and </a:t>
            </a:r>
            <a:r>
              <a:rPr lang="en-US" altLang="en-US" dirty="0">
                <a:latin typeface="Courier New" panose="02070309020205020404" pitchFamily="49" charset="0"/>
              </a:rPr>
              <a:t>SYSAUX</a:t>
            </a:r>
            <a:r>
              <a:rPr lang="en-US" altLang="en-US" dirty="0"/>
              <a:t> tablespaces are not recommended for storing an application’s data. Additional tablespaces can be created for this purpose.</a:t>
            </a:r>
          </a:p>
          <a:p>
            <a:pPr lvl="1"/>
            <a:r>
              <a:rPr lang="en-US" altLang="en-US" b="1" dirty="0"/>
              <a:t>Note:</a:t>
            </a:r>
            <a:r>
              <a:rPr lang="en-US" altLang="en-US" dirty="0"/>
              <a:t> The </a:t>
            </a:r>
            <a:r>
              <a:rPr lang="en-US" altLang="en-US" dirty="0">
                <a:latin typeface="Courier New" panose="02070309020205020404" pitchFamily="49" charset="0"/>
                <a:cs typeface="Arial" panose="020B0604020202020204" pitchFamily="34" charset="0"/>
              </a:rPr>
              <a:t>SYSAUX</a:t>
            </a:r>
            <a:r>
              <a:rPr lang="en-US" altLang="en-US" dirty="0">
                <a:cs typeface="Arial" panose="020B0604020202020204" pitchFamily="34" charset="0"/>
              </a:rPr>
              <a:t> tablespace may be taken offline to perform tablespace recovery, whereas this is not possible for the </a:t>
            </a:r>
            <a:r>
              <a:rPr lang="en-US" altLang="en-US" dirty="0">
                <a:latin typeface="Courier New" panose="02070309020205020404" pitchFamily="49" charset="0"/>
                <a:cs typeface="Arial" panose="020B0604020202020204" pitchFamily="34" charset="0"/>
              </a:rPr>
              <a:t>SYSTEM</a:t>
            </a:r>
            <a:r>
              <a:rPr lang="en-US" altLang="en-US" dirty="0">
                <a:cs typeface="Arial" panose="020B0604020202020204" pitchFamily="34" charset="0"/>
              </a:rPr>
              <a:t> tablespace. Neither of them may be made read-only.</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7C907067-6049-425A-AC76-66433DF13D40}" type="slidenum">
              <a:rPr lang="en-US" altLang="en-US" smtClean="0"/>
              <a:t>61</a:t>
            </a:fld>
            <a:endParaRPr lang="en-US" altLang="en-US" dirty="0"/>
          </a:p>
        </p:txBody>
      </p:sp>
    </p:spTree>
    <p:extLst>
      <p:ext uri="{BB962C8B-B14F-4D97-AF65-F5344CB8AC3E}">
        <p14:creationId xmlns:p14="http://schemas.microsoft.com/office/powerpoint/2010/main" val="19254191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p>
            <a:r>
              <a:rPr lang="en-US" dirty="0"/>
              <a:t>Oracle Database </a:t>
            </a:r>
            <a:r>
              <a:rPr lang="en-US" dirty="0" smtClean="0"/>
              <a:t>19c: </a:t>
            </a:r>
            <a:r>
              <a:rPr lang="en-US" dirty="0"/>
              <a:t>Administration Workshop   2 - </a:t>
            </a:r>
            <a:fld id="{20CACF5D-6C24-40E6-8A73-2559A466C242}" type="slidenum">
              <a:rPr lang="en-US" smtClean="0"/>
              <a:t>62</a:t>
            </a:fld>
            <a:endParaRPr lang="en-US" dirty="0"/>
          </a:p>
        </p:txBody>
      </p:sp>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b="1" dirty="0">
                <a:latin typeface="Arial" charset="0"/>
              </a:rPr>
              <a:t>Oracle Managed Files</a:t>
            </a:r>
          </a:p>
          <a:p>
            <a:pPr lvl="1"/>
            <a:r>
              <a:rPr lang="en-US" altLang="en-US" dirty="0">
                <a:latin typeface="Arial" charset="0"/>
              </a:rPr>
              <a:t>Oracle Managed Files (OMF) eliminates the need for you to directly manage the operating system files in an Oracle database. You specify operations in terms of database objects rather than file names. The database internally uses standard file system interfaces to create and delete files as needed for the following database structures:</a:t>
            </a:r>
          </a:p>
          <a:p>
            <a:pPr lvl="2"/>
            <a:r>
              <a:rPr lang="en-US" altLang="en-US" dirty="0">
                <a:latin typeface="Arial" charset="0"/>
              </a:rPr>
              <a:t>Tablespaces</a:t>
            </a:r>
          </a:p>
          <a:p>
            <a:pPr lvl="2"/>
            <a:r>
              <a:rPr lang="en-US" altLang="en-US" dirty="0">
                <a:latin typeface="Arial" charset="0"/>
              </a:rPr>
              <a:t>Redo log files</a:t>
            </a:r>
          </a:p>
          <a:p>
            <a:pPr lvl="2"/>
            <a:r>
              <a:rPr lang="en-US" altLang="en-US" dirty="0">
                <a:latin typeface="Arial" charset="0"/>
              </a:rPr>
              <a:t>Control files</a:t>
            </a:r>
          </a:p>
          <a:p>
            <a:pPr lvl="2"/>
            <a:r>
              <a:rPr lang="en-US" altLang="en-US" dirty="0">
                <a:latin typeface="Arial" charset="0"/>
              </a:rPr>
              <a:t>Archived logs</a:t>
            </a:r>
          </a:p>
          <a:p>
            <a:pPr lvl="2"/>
            <a:r>
              <a:rPr lang="en-US" altLang="en-US" dirty="0">
                <a:latin typeface="Arial" charset="0"/>
              </a:rPr>
              <a:t>Block change tracking files</a:t>
            </a:r>
          </a:p>
          <a:p>
            <a:pPr lvl="2"/>
            <a:r>
              <a:rPr lang="en-US" altLang="en-US" dirty="0">
                <a:latin typeface="Arial" charset="0"/>
              </a:rPr>
              <a:t>Flashback logs</a:t>
            </a:r>
          </a:p>
          <a:p>
            <a:pPr lvl="2"/>
            <a:r>
              <a:rPr lang="en-US" altLang="en-US" dirty="0">
                <a:latin typeface="Arial" charset="0"/>
              </a:rPr>
              <a:t>RMAN backups</a:t>
            </a:r>
          </a:p>
          <a:p>
            <a:pPr lvl="1"/>
            <a:r>
              <a:rPr lang="en-US" altLang="en-US" dirty="0">
                <a:latin typeface="Arial" charset="0"/>
              </a:rPr>
              <a:t>A database can have a mixture of Oracle-managed and Oracle-unmanaged files. The file system directory specified by either of these parameters must already exist; the database does not create it. The directory must also have permissions for the database to create the files in it.</a:t>
            </a:r>
          </a:p>
          <a:p>
            <a:pPr lvl="1"/>
            <a:r>
              <a:rPr lang="en-US" altLang="en-US" dirty="0">
                <a:latin typeface="Arial" charset="0"/>
              </a:rPr>
              <a:t>The table in the slide lists three initialization parameters that are used with OMF. The example in the slide shows that after the </a:t>
            </a:r>
            <a:r>
              <a:rPr lang="en-US" altLang="en-US" dirty="0">
                <a:latin typeface="Courier New" panose="02070309020205020404" pitchFamily="49" charset="0"/>
                <a:cs typeface="Courier New" panose="02070309020205020404" pitchFamily="49" charset="0"/>
              </a:rPr>
              <a:t>DB_CREATE_FILE_DEST</a:t>
            </a:r>
            <a:r>
              <a:rPr lang="en-US" altLang="en-US" dirty="0">
                <a:latin typeface="Arial" charset="0"/>
              </a:rPr>
              <a:t> initialization parameter is set, you can omit the </a:t>
            </a:r>
            <a:r>
              <a:rPr lang="en-US" altLang="en-US" dirty="0">
                <a:latin typeface="Courier New" panose="02070309020205020404" pitchFamily="49" charset="0"/>
                <a:cs typeface="Courier New" panose="02070309020205020404" pitchFamily="49" charset="0"/>
              </a:rPr>
              <a:t>DATAFILE </a:t>
            </a:r>
            <a:r>
              <a:rPr lang="en-US" altLang="en-US" dirty="0">
                <a:latin typeface="Arial" charset="0"/>
              </a:rPr>
              <a:t>clause from the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TABLESPACE</a:t>
            </a:r>
            <a:r>
              <a:rPr lang="en-US" altLang="en-US" dirty="0">
                <a:latin typeface="Arial" charset="0"/>
              </a:rPr>
              <a:t> statement. The data file is created in the location specified by </a:t>
            </a:r>
            <a:r>
              <a:rPr lang="en-US" altLang="en-US" dirty="0">
                <a:latin typeface="Courier New" panose="02070309020205020404" pitchFamily="49" charset="0"/>
                <a:cs typeface="Courier New" panose="02070309020205020404" pitchFamily="49" charset="0"/>
              </a:rPr>
              <a:t>DB_CREATE_FILE_DEST</a:t>
            </a:r>
            <a:r>
              <a:rPr lang="en-US" altLang="en-US" dirty="0">
                <a:latin typeface="Arial" charset="0"/>
              </a:rPr>
              <a:t>.</a:t>
            </a:r>
          </a:p>
          <a:p>
            <a:pPr lvl="1"/>
            <a:r>
              <a:rPr lang="en-US" altLang="en-US" dirty="0">
                <a:latin typeface="Arial" charset="0"/>
              </a:rPr>
              <a:t>In Oracle Database Cloud Service, OMF is enabled by default.</a:t>
            </a:r>
          </a:p>
        </p:txBody>
      </p:sp>
    </p:spTree>
    <p:extLst>
      <p:ext uri="{BB962C8B-B14F-4D97-AF65-F5344CB8AC3E}">
        <p14:creationId xmlns:p14="http://schemas.microsoft.com/office/powerpoint/2010/main" val="14780752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2 - </a:t>
            </a:r>
            <a:fld id="{31F6502D-5938-4C3A-B434-2086A15BA7B5}" type="slidenum">
              <a:rPr lang="en-US" smtClean="0"/>
              <a:t>63</a:t>
            </a:fld>
            <a:endParaRPr lang="en-US" dirty="0"/>
          </a:p>
        </p:txBody>
      </p:sp>
      <p:sp>
        <p:nvSpPr>
          <p:cNvPr id="5" name="Notes Placeholder 4"/>
          <p:cNvSpPr>
            <a:spLocks noGrp="1"/>
          </p:cNvSpPr>
          <p:nvPr>
            <p:ph type="body" idx="1"/>
          </p:nvPr>
        </p:nvSpPr>
        <p:spPr>
          <a:xfrm>
            <a:off x="296196" y="414337"/>
            <a:ext cx="6479284" cy="8302113"/>
          </a:xfrm>
        </p:spPr>
        <p:txBody>
          <a:bodyPr/>
          <a:lstStyle/>
          <a:p>
            <a:pPr lvl="1" eaLnBrk="1" hangingPunct="1"/>
            <a:r>
              <a:rPr lang="en-US" b="1" dirty="0">
                <a:latin typeface="Arial" charset="0"/>
              </a:rPr>
              <a:t>Naming Formats</a:t>
            </a:r>
          </a:p>
          <a:p>
            <a:pPr lvl="1" eaLnBrk="1" hangingPunct="1"/>
            <a:r>
              <a:rPr lang="en-US" dirty="0">
                <a:latin typeface="Arial" charset="0"/>
              </a:rPr>
              <a:t>Oracle-managed files have a specific naming format. For example, on Linux- and UNIX-based systems, the following format is used:</a:t>
            </a:r>
          </a:p>
          <a:p>
            <a:pPr lvl="1" eaLnBrk="1" hangingPunct="1"/>
            <a:r>
              <a:rPr lang="en-US" dirty="0">
                <a:latin typeface="Courier New" panose="02070309020205020404" pitchFamily="49" charset="0"/>
                <a:cs typeface="Courier New" panose="02070309020205020404" pitchFamily="49" charset="0"/>
              </a:rPr>
              <a:t>&lt;destination_prefix&gt;/o1_mf_%t_%u_.dbf</a:t>
            </a:r>
          </a:p>
          <a:p>
            <a:pPr lvl="1" eaLnBrk="1" hangingPunct="1"/>
            <a:r>
              <a:rPr lang="en-US" dirty="0">
                <a:latin typeface="Arial" charset="0"/>
              </a:rPr>
              <a:t>Do not rename an Oracle-managed file. The database identifies an Oracle-managed file based on its name. If you rename the file, the database will no longer be able to recognize it as an Oracle-managed file and will not manage the file accordingly.</a:t>
            </a:r>
          </a:p>
          <a:p>
            <a:pPr lvl="1" eaLnBrk="1" hangingPunct="1"/>
            <a:r>
              <a:rPr lang="en-US" b="1" dirty="0">
                <a:latin typeface="Arial" charset="0"/>
              </a:rPr>
              <a:t>File Size</a:t>
            </a:r>
          </a:p>
          <a:p>
            <a:pPr lvl="1" eaLnBrk="1" hangingPunct="1"/>
            <a:r>
              <a:rPr lang="en-US" dirty="0">
                <a:latin typeface="Arial" charset="0"/>
              </a:rPr>
              <a:t>By default, Oracle-managed data files, including those for the </a:t>
            </a:r>
            <a:r>
              <a:rPr lang="en-US" dirty="0">
                <a:latin typeface="Courier New" panose="02070309020205020404" pitchFamily="49" charset="0"/>
                <a:cs typeface="Courier New" panose="02070309020205020404" pitchFamily="49" charset="0"/>
              </a:rPr>
              <a:t>SYSTEM</a:t>
            </a:r>
            <a:r>
              <a:rPr lang="en-US" dirty="0">
                <a:latin typeface="Arial" charset="0"/>
              </a:rPr>
              <a:t> and </a:t>
            </a:r>
            <a:r>
              <a:rPr lang="en-US" dirty="0">
                <a:latin typeface="Courier New" panose="02070309020205020404" pitchFamily="49" charset="0"/>
                <a:cs typeface="Courier New" panose="02070309020205020404" pitchFamily="49" charset="0"/>
              </a:rPr>
              <a:t>SYSAUX</a:t>
            </a:r>
            <a:r>
              <a:rPr lang="en-US" dirty="0">
                <a:latin typeface="Arial" charset="0"/>
              </a:rPr>
              <a:t> tablespaces, are 100 MB and auto-extensible.</a:t>
            </a:r>
          </a:p>
          <a:p>
            <a:pPr lvl="1" eaLnBrk="1" hangingPunct="1"/>
            <a:r>
              <a:rPr lang="en-US" b="1" dirty="0">
                <a:latin typeface="Arial" charset="0"/>
              </a:rPr>
              <a:t>Note: </a:t>
            </a:r>
            <a:r>
              <a:rPr lang="en-US" dirty="0">
                <a:latin typeface="Arial" charset="0"/>
              </a:rPr>
              <a:t>By default, Automatic Storage Management (ASM) uses OMF files, but if you specify an alias name for an ASM data file at tablespace creation time or when adding an ASM data file to an existing tablespace, then that file will not be OMF.</a:t>
            </a:r>
          </a:p>
        </p:txBody>
      </p:sp>
    </p:spTree>
    <p:extLst>
      <p:ext uri="{BB962C8B-B14F-4D97-AF65-F5344CB8AC3E}">
        <p14:creationId xmlns:p14="http://schemas.microsoft.com/office/powerpoint/2010/main" val="17339811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4"/>
          <p:cNvSpPr>
            <a:spLocks noGrp="1" noRot="1" noChangeAspect="1" noChangeArrowheads="1" noTextEdit="1"/>
          </p:cNvSpPr>
          <p:nvPr>
            <p:ph type="sldImg"/>
          </p:nvPr>
        </p:nvSpPr>
        <p:spPr>
          <a:ln/>
        </p:spPr>
      </p:sp>
      <p:sp>
        <p:nvSpPr>
          <p:cNvPr id="10445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 pluggable database (PDB) is a set of database schemas that appears logically to users and applications as a separate database. But at the physical level, the multitenant container database (CDB) has a database instance and database files, just as a noncontainer database does.</a:t>
            </a:r>
          </a:p>
          <a:p>
            <a:pPr lvl="1"/>
            <a:r>
              <a:rPr lang="en-US" altLang="en-US" dirty="0"/>
              <a:t>It is easy to plug non-CDBs into a CDB.</a:t>
            </a:r>
          </a:p>
          <a:p>
            <a:pPr lvl="1"/>
            <a:r>
              <a:rPr lang="en-US" altLang="en-US" dirty="0"/>
              <a:t>A CDB avoids redundancy of:</a:t>
            </a:r>
          </a:p>
          <a:p>
            <a:pPr lvl="2"/>
            <a:r>
              <a:rPr lang="en-US" altLang="en-US" dirty="0"/>
              <a:t>Background processes</a:t>
            </a:r>
          </a:p>
          <a:p>
            <a:pPr lvl="2"/>
            <a:r>
              <a:rPr lang="en-US" altLang="en-US" dirty="0"/>
              <a:t>Memory allocation</a:t>
            </a:r>
          </a:p>
          <a:p>
            <a:pPr lvl="2"/>
            <a:r>
              <a:rPr lang="en-US" altLang="en-US" dirty="0"/>
              <a:t>Oracle metadata in several data dictionaries</a:t>
            </a:r>
          </a:p>
          <a:p>
            <a:pPr lvl="1"/>
            <a:r>
              <a:rPr lang="en-US" altLang="en-US" dirty="0"/>
              <a:t>A CDB grouping several applications has one instance, one set of background processes, one SGA allocation, and one data dictionary in the root container, common for all PDBs, each PDB maintaining its own application data dictionary.</a:t>
            </a:r>
          </a:p>
          <a:p>
            <a:pPr lvl="1"/>
            <a:r>
              <a:rPr lang="en-US" altLang="en-US" dirty="0"/>
              <a:t>When applications need to be patched or upgraded, the maintenance operation is performed only once on the CDB, and consequently, all applications are updated at the same time.</a:t>
            </a:r>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600CEA25-40F3-4F36-BEF1-1B08745E8379}" type="slidenum">
              <a:rPr lang="en-US" altLang="en-US" smtClean="0"/>
              <a:t>64</a:t>
            </a:fld>
            <a:endParaRPr lang="en-US" altLang="en-US" dirty="0"/>
          </a:p>
        </p:txBody>
      </p:sp>
    </p:spTree>
    <p:extLst>
      <p:ext uri="{BB962C8B-B14F-4D97-AF65-F5344CB8AC3E}">
        <p14:creationId xmlns:p14="http://schemas.microsoft.com/office/powerpoint/2010/main" val="1293806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You can design your database to be a multitenant container database (CDB). A CDB, as illustrated in the slide, is made up of one root container, one seed pluggable database (seed PDB), and one or more user-created pluggable databases (simply referred to as PDBs). To a user or application, PDBs appear logically as separate databases. You can still configure the database the old way by using the noncontainer database (non-CDB) architecture, if needed.</a:t>
            </a:r>
          </a:p>
          <a:p>
            <a:pPr lvl="2"/>
            <a:r>
              <a:rPr lang="en-US" dirty="0">
                <a:latin typeface="Arial" charset="0"/>
              </a:rPr>
              <a:t>The root container, named </a:t>
            </a:r>
            <a:r>
              <a:rPr lang="en-US" dirty="0">
                <a:latin typeface="Courier New" panose="02070309020205020404" pitchFamily="49" charset="0"/>
                <a:cs typeface="Courier New" panose="02070309020205020404" pitchFamily="49" charset="0"/>
              </a:rPr>
              <a:t>CDB$ROOT</a:t>
            </a:r>
            <a:r>
              <a:rPr lang="en-US" dirty="0">
                <a:latin typeface="Arial" charset="0"/>
              </a:rPr>
              <a:t>, contains multiple data files. The data files store Oracle-supplied metadata and common users (users that are known in every container). This information is shared with all PDBs.</a:t>
            </a:r>
          </a:p>
          <a:p>
            <a:pPr lvl="2"/>
            <a:r>
              <a:rPr lang="en-US" dirty="0">
                <a:latin typeface="Arial" charset="0"/>
              </a:rPr>
              <a:t>The seed PDB, named </a:t>
            </a:r>
            <a:r>
              <a:rPr lang="en-US" dirty="0">
                <a:latin typeface="Courier New" panose="02070309020205020404" pitchFamily="49" charset="0"/>
                <a:cs typeface="Courier New" panose="02070309020205020404" pitchFamily="49" charset="0"/>
              </a:rPr>
              <a:t>PDB$SEED</a:t>
            </a:r>
            <a:r>
              <a:rPr lang="en-US" dirty="0">
                <a:latin typeface="Arial" charset="0"/>
              </a:rPr>
              <a:t>, is a system-supplied PDB template containing multiple data files that you can use to create new PDBs.</a:t>
            </a:r>
          </a:p>
          <a:p>
            <a:pPr lvl="2"/>
            <a:r>
              <a:rPr lang="en-US" dirty="0">
                <a:latin typeface="Arial" charset="0"/>
              </a:rPr>
              <a:t>The user-created PDB contains multiple data files that contain the data and code required to support an application (for example, a Human Resources application). Users interact only with the PDBs, and not the seed PDB or root container. For example, in the slide, there are two PDBs—one for the sales organization (named </a:t>
            </a:r>
            <a:r>
              <a:rPr lang="en-US" dirty="0">
                <a:latin typeface="Courier New" panose="02070309020205020404" pitchFamily="49" charset="0"/>
                <a:cs typeface="Courier New" panose="02070309020205020404" pitchFamily="49" charset="0"/>
              </a:rPr>
              <a:t>SALES</a:t>
            </a:r>
            <a:r>
              <a:rPr lang="en-US" dirty="0">
                <a:latin typeface="Arial" charset="0"/>
              </a:rPr>
              <a:t>) and another for the Human Resources department (named </a:t>
            </a:r>
            <a:r>
              <a:rPr lang="en-US" dirty="0">
                <a:latin typeface="Courier New" panose="02070309020205020404" pitchFamily="49" charset="0"/>
                <a:cs typeface="Courier New" panose="02070309020205020404" pitchFamily="49" charset="0"/>
              </a:rPr>
              <a:t>HR</a:t>
            </a:r>
            <a:r>
              <a:rPr lang="en-US" dirty="0">
                <a:latin typeface="Arial" charset="0"/>
              </a:rPr>
              <a:t>). You can create multiple PDBs in a CDB. One of the goals of the multitenant architecture is that each PDB has a one-to-one relationship with an application.</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2 - </a:t>
            </a:r>
            <a:fld id="{6DA071F8-7281-400F-899B-ACF621BCE0DA}" type="slidenum">
              <a:rPr lang="en-US" smtClean="0"/>
              <a:t>65</a:t>
            </a:fld>
            <a:endParaRPr lang="en-US" dirty="0"/>
          </a:p>
        </p:txBody>
      </p:sp>
      <p:sp>
        <p:nvSpPr>
          <p:cNvPr id="49156" name="Slide Image Placeholder 7"/>
          <p:cNvSpPr>
            <a:spLocks noGrp="1" noRot="1" noChangeAspect="1" noTextEdit="1"/>
          </p:cNvSpPr>
          <p:nvPr>
            <p:ph type="sldImg"/>
          </p:nvPr>
        </p:nvSpPr>
        <p:spPr>
          <a:xfrm>
            <a:off x="233363" y="444500"/>
            <a:ext cx="6610350" cy="3719513"/>
          </a:xfrm>
          <a:ln/>
        </p:spPr>
      </p:sp>
    </p:spTree>
    <p:extLst>
      <p:ext uri="{BB962C8B-B14F-4D97-AF65-F5344CB8AC3E}">
        <p14:creationId xmlns:p14="http://schemas.microsoft.com/office/powerpoint/2010/main" val="36363402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graphic in the slide shows a CDB with four containers: the </a:t>
            </a:r>
            <a:r>
              <a:rPr lang="en-US" altLang="en-US" dirty="0">
                <a:cs typeface="Courier New" panose="02070309020205020404" pitchFamily="49" charset="0"/>
              </a:rPr>
              <a:t>root</a:t>
            </a:r>
            <a:r>
              <a:rPr lang="en-US" altLang="en-US" dirty="0"/>
              <a:t>, the </a:t>
            </a:r>
            <a:r>
              <a:rPr lang="en-US" altLang="en-US" dirty="0">
                <a:cs typeface="Courier New" panose="02070309020205020404" pitchFamily="49" charset="0"/>
              </a:rPr>
              <a:t>seed</a:t>
            </a:r>
            <a:r>
              <a:rPr lang="en-US" altLang="en-US" dirty="0"/>
              <a:t>, and two PDBs. The two applications (HR and SALES) use a single instance and are maintained separately.</a:t>
            </a:r>
          </a:p>
          <a:p>
            <a:pPr lvl="1"/>
            <a:r>
              <a:rPr lang="en-US" altLang="en-US" dirty="0"/>
              <a:t>At the physical level, the CDB has a database instance and database files, just as a non-CDB does. </a:t>
            </a:r>
          </a:p>
          <a:p>
            <a:pPr lvl="2">
              <a:buFont typeface="Arial" panose="020B0604020202020204" pitchFamily="34" charset="0"/>
              <a:buChar char="•"/>
            </a:pPr>
            <a:r>
              <a:rPr lang="en-US" altLang="en-US" dirty="0"/>
              <a:t>The redo log files are common for the whole CDB. The information it contains is annotated with the identity of the PDB where a change occurs. Oracle GoldenGate is enhanced to understand the format of the redo log for a CDB. All PDBs in a CDB share the ARCHIVELOG mode of the CDB.</a:t>
            </a:r>
          </a:p>
          <a:p>
            <a:pPr lvl="2">
              <a:buFont typeface="Arial" panose="020B0604020202020204" pitchFamily="34" charset="0"/>
              <a:buChar char="•"/>
            </a:pPr>
            <a:r>
              <a:rPr lang="en-US" altLang="en-US" dirty="0"/>
              <a:t>The control files are common for the whole CDB. The control files are updated to reflect any additional tablespace and data files of plugged PDBs.</a:t>
            </a:r>
          </a:p>
          <a:p>
            <a:pPr lvl="2">
              <a:buFont typeface="Arial" panose="020B0604020202020204" pitchFamily="34" charset="0"/>
              <a:buChar char="•"/>
            </a:pPr>
            <a:r>
              <a:rPr lang="en-US" altLang="en-US" dirty="0"/>
              <a:t>The UNDO tablespace is common for all containers.</a:t>
            </a:r>
          </a:p>
          <a:p>
            <a:pPr lvl="2">
              <a:buFont typeface="Arial" panose="020B0604020202020204" pitchFamily="34" charset="0"/>
              <a:buChar char="•"/>
            </a:pPr>
            <a:r>
              <a:rPr lang="en-US" altLang="en-US" dirty="0"/>
              <a:t>A temporary tablespace common to all containers is required. But each PDB can hold its own temporary tablespace for its own local users.</a:t>
            </a:r>
          </a:p>
          <a:p>
            <a:pPr lvl="2">
              <a:buFont typeface="Arial" panose="020B0604020202020204" pitchFamily="34" charset="0"/>
              <a:buChar char="•"/>
            </a:pPr>
            <a:r>
              <a:rPr lang="en-US" altLang="en-US" dirty="0"/>
              <a:t>Each container has its own data dictionary stored in its proper </a:t>
            </a:r>
            <a:r>
              <a:rPr lang="en-US" altLang="en-US" dirty="0">
                <a:latin typeface="Courier New" panose="02070309020205020404" pitchFamily="49" charset="0"/>
                <a:cs typeface="Courier New" panose="02070309020205020404" pitchFamily="49" charset="0"/>
              </a:rPr>
              <a:t>SYSTEM</a:t>
            </a:r>
            <a:r>
              <a:rPr lang="en-US" altLang="en-US" dirty="0"/>
              <a:t> tablespace, containing its own metadata, and a </a:t>
            </a:r>
            <a:r>
              <a:rPr lang="en-US" altLang="en-US" dirty="0">
                <a:latin typeface="Courier New" panose="02070309020205020404" pitchFamily="49" charset="0"/>
                <a:cs typeface="Courier New" panose="02070309020205020404" pitchFamily="49" charset="0"/>
              </a:rPr>
              <a:t>SYSAUX</a:t>
            </a:r>
            <a:r>
              <a:rPr lang="en-US" altLang="en-US" dirty="0"/>
              <a:t> tablespace.</a:t>
            </a:r>
          </a:p>
          <a:p>
            <a:pPr lvl="2">
              <a:buFont typeface="Arial" panose="020B0604020202020204" pitchFamily="34" charset="0"/>
              <a:buChar char="•"/>
            </a:pPr>
            <a:r>
              <a:rPr lang="en-US" altLang="en-US" dirty="0"/>
              <a:t>The PDBs can create tablespaces within the PDB according to application needs.</a:t>
            </a:r>
          </a:p>
          <a:p>
            <a:pPr lvl="2">
              <a:buFont typeface="Arial" panose="020B0604020202020204" pitchFamily="34" charset="0"/>
              <a:buChar char="•"/>
            </a:pPr>
            <a:r>
              <a:rPr lang="en-US" altLang="en-US" dirty="0"/>
              <a:t>Each data file is associated with a specific container, named </a:t>
            </a:r>
            <a:r>
              <a:rPr lang="en-US" altLang="en-US" i="1" dirty="0">
                <a:latin typeface="Courier New" panose="02070309020205020404" pitchFamily="49" charset="0"/>
                <a:cs typeface="Courier New" panose="02070309020205020404" pitchFamily="49" charset="0"/>
              </a:rPr>
              <a:t>CON_ID</a:t>
            </a:r>
            <a:r>
              <a:rPr lang="en-US" altLang="en-US" dirty="0"/>
              <a:t>.</a:t>
            </a:r>
          </a:p>
        </p:txBody>
      </p:sp>
      <p:sp>
        <p:nvSpPr>
          <p:cNvPr id="105475" name="Slide Image Placeholder 6"/>
          <p:cNvSpPr>
            <a:spLocks noGrp="1" noRot="1" noChangeAspect="1" noTextEdit="1"/>
          </p:cNvSpPr>
          <p:nvPr>
            <p:ph type="sldImg"/>
          </p:nvPr>
        </p:nvSpPr>
        <p:spPr>
          <a:ln/>
        </p:spPr>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EB8DDAF4-553C-4E44-B3B4-54C550C7AAD0}" type="slidenum">
              <a:rPr lang="en-US" altLang="en-US" smtClean="0"/>
              <a:t>66</a:t>
            </a:fld>
            <a:endParaRPr lang="en-US" altLang="en-US" dirty="0"/>
          </a:p>
        </p:txBody>
      </p:sp>
    </p:spTree>
    <p:extLst>
      <p:ext uri="{BB962C8B-B14F-4D97-AF65-F5344CB8AC3E}">
        <p14:creationId xmlns:p14="http://schemas.microsoft.com/office/powerpoint/2010/main" val="2014118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4"/>
          </p:nvPr>
        </p:nvSpPr>
        <p:spPr/>
        <p:txBody>
          <a:bodyPr/>
          <a:lstStyle/>
          <a:p>
            <a:r>
              <a:rPr lang="en-US" dirty="0"/>
              <a:t>Oracle Database </a:t>
            </a:r>
            <a:r>
              <a:rPr lang="en-US" dirty="0" smtClean="0"/>
              <a:t>19c: </a:t>
            </a:r>
            <a:r>
              <a:rPr lang="en-US" dirty="0"/>
              <a:t>Administration Workshop   2 - </a:t>
            </a:r>
            <a:fld id="{043AFF9B-FE81-4E23-8C1C-226A9D63C6EC}" type="slidenum">
              <a:rPr lang="en-US" smtClean="0"/>
              <a:t>67</a:t>
            </a:fld>
            <a:endParaRPr lang="en-US" dirty="0"/>
          </a:p>
        </p:txBody>
      </p:sp>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dirty="0">
                <a:latin typeface="Courier New" panose="02070309020205020404" pitchFamily="49" charset="0"/>
                <a:cs typeface="Courier New" panose="02070309020205020404" pitchFamily="49" charset="0"/>
              </a:rPr>
              <a:t>SYSTEM</a:t>
            </a:r>
            <a:r>
              <a:rPr lang="en-US" dirty="0">
                <a:latin typeface="Arial" charset="0"/>
              </a:rPr>
              <a:t>: In the root container, it stores Oracle-supplied metadata, whereas in a PDB, it stores user metadata. Pointers from the PDBs to the Oracle-supplied objects allow the “system” objects to be accessed without duplicating them in the PDBs.</a:t>
            </a:r>
          </a:p>
          <a:p>
            <a:pPr lvl="1"/>
            <a:r>
              <a:rPr lang="en-US" dirty="0">
                <a:latin typeface="Courier New" panose="02070309020205020404" pitchFamily="49" charset="0"/>
                <a:cs typeface="Courier New" panose="02070309020205020404" pitchFamily="49" charset="0"/>
              </a:rPr>
              <a:t>SYSAUX</a:t>
            </a:r>
            <a:r>
              <a:rPr lang="en-US" dirty="0">
                <a:latin typeface="Arial" charset="0"/>
              </a:rPr>
              <a:t>: The </a:t>
            </a:r>
            <a:r>
              <a:rPr lang="en-US" dirty="0">
                <a:latin typeface="Courier New" panose="02070309020205020404" pitchFamily="49" charset="0"/>
                <a:cs typeface="Courier New" panose="02070309020205020404" pitchFamily="49" charset="0"/>
              </a:rPr>
              <a:t>SYSAUX</a:t>
            </a:r>
            <a:r>
              <a:rPr lang="en-US" dirty="0">
                <a:latin typeface="Arial" charset="0"/>
              </a:rPr>
              <a:t> tablespace exists in the root container and in each PDB.</a:t>
            </a:r>
          </a:p>
          <a:p>
            <a:pPr lvl="1"/>
            <a:r>
              <a:rPr lang="en-US" dirty="0">
                <a:latin typeface="Courier New" panose="02070309020205020404" pitchFamily="49" charset="0"/>
                <a:cs typeface="Courier New" panose="02070309020205020404" pitchFamily="49" charset="0"/>
              </a:rPr>
              <a:t>TEMP</a:t>
            </a:r>
            <a:r>
              <a:rPr lang="en-US" dirty="0">
                <a:latin typeface="Arial" charset="0"/>
              </a:rPr>
              <a:t>: By default, the root container has a single default temporary tablespace named </a:t>
            </a:r>
            <a:r>
              <a:rPr lang="en-US" dirty="0">
                <a:latin typeface="Courier New" panose="02070309020205020404" pitchFamily="49" charset="0"/>
                <a:cs typeface="Courier New" panose="02070309020205020404" pitchFamily="49" charset="0"/>
              </a:rPr>
              <a:t>TEMP</a:t>
            </a:r>
            <a:r>
              <a:rPr lang="en-US" dirty="0">
                <a:latin typeface="Arial" charset="0"/>
              </a:rPr>
              <a:t> that every PDB uses; however, if needed, you can create separate </a:t>
            </a:r>
            <a:r>
              <a:rPr lang="en-US" dirty="0">
                <a:latin typeface="Courier New" panose="02070309020205020404" pitchFamily="49" charset="0"/>
                <a:cs typeface="Courier New" panose="02070309020205020404" pitchFamily="49" charset="0"/>
              </a:rPr>
              <a:t>TEMP</a:t>
            </a:r>
            <a:r>
              <a:rPr lang="en-US" dirty="0">
                <a:latin typeface="Arial" charset="0"/>
              </a:rPr>
              <a:t> tablespaces in PDBs.</a:t>
            </a:r>
          </a:p>
          <a:p>
            <a:pPr lvl="1"/>
            <a:r>
              <a:rPr lang="en-US" dirty="0">
                <a:latin typeface="Courier New" panose="02070309020205020404" pitchFamily="49" charset="0"/>
                <a:cs typeface="Courier New" panose="02070309020205020404" pitchFamily="49" charset="0"/>
              </a:rPr>
              <a:t>UNDO</a:t>
            </a:r>
            <a:r>
              <a:rPr lang="en-US" dirty="0">
                <a:latin typeface="Arial" charset="0"/>
              </a:rPr>
              <a:t>: In a single-instance CDB, one active </a:t>
            </a:r>
            <a:r>
              <a:rPr lang="en-US" dirty="0">
                <a:latin typeface="Courier New" panose="02070309020205020404" pitchFamily="49" charset="0"/>
                <a:cs typeface="Courier New" panose="02070309020205020404" pitchFamily="49" charset="0"/>
              </a:rPr>
              <a:t>UNDO</a:t>
            </a:r>
            <a:r>
              <a:rPr lang="en-US" dirty="0">
                <a:latin typeface="Arial" charset="0"/>
              </a:rPr>
              <a:t> tablespace exists in the root container. It is optional, but recommended, to have a local </a:t>
            </a:r>
            <a:r>
              <a:rPr lang="en-US" dirty="0">
                <a:latin typeface="Courier New" panose="02070309020205020404" pitchFamily="49" charset="0"/>
                <a:cs typeface="Courier New" panose="02070309020205020404" pitchFamily="49" charset="0"/>
              </a:rPr>
              <a:t>UNDO</a:t>
            </a:r>
            <a:r>
              <a:rPr lang="en-US" dirty="0">
                <a:latin typeface="Arial" charset="0"/>
              </a:rPr>
              <a:t> tablespace in a PDB.</a:t>
            </a:r>
          </a:p>
          <a:p>
            <a:pPr lvl="1"/>
            <a:r>
              <a:rPr lang="en-US" dirty="0">
                <a:latin typeface="Courier New" panose="02070309020205020404" pitchFamily="49" charset="0"/>
                <a:cs typeface="Courier New" panose="02070309020205020404" pitchFamily="49" charset="0"/>
              </a:rPr>
              <a:t>USERS</a:t>
            </a:r>
            <a:r>
              <a:rPr lang="en-US" dirty="0">
                <a:latin typeface="Arial" charset="0"/>
              </a:rPr>
              <a:t>: The root container and each PDB have their own </a:t>
            </a:r>
            <a:r>
              <a:rPr lang="en-US" dirty="0">
                <a:latin typeface="Courier New" panose="02070309020205020404" pitchFamily="49" charset="0"/>
                <a:cs typeface="Courier New" panose="02070309020205020404" pitchFamily="49" charset="0"/>
              </a:rPr>
              <a:t>USERS</a:t>
            </a:r>
            <a:r>
              <a:rPr lang="en-US" dirty="0">
                <a:latin typeface="Arial" charset="0"/>
              </a:rPr>
              <a:t> tablespace.</a:t>
            </a:r>
          </a:p>
          <a:p>
            <a:endParaRPr lang="en-US" dirty="0"/>
          </a:p>
        </p:txBody>
      </p:sp>
    </p:spTree>
    <p:extLst>
      <p:ext uri="{BB962C8B-B14F-4D97-AF65-F5344CB8AC3E}">
        <p14:creationId xmlns:p14="http://schemas.microsoft.com/office/powerpoint/2010/main" val="37446762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An application container is a collection of PDBs within a CDB, storing data for an application. You create application containers to have a single master application definition. An application container, as shown in the slide, consists of an application root container, an optional application seed PDB, and application PDBs.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2 - </a:t>
            </a:r>
            <a:fld id="{EB2DA526-5FC2-49F3-B241-5E1058BDD40F}" type="slidenum">
              <a:rPr lang="en-US" smtClean="0"/>
              <a:t>68</a:t>
            </a:fld>
            <a:endParaRPr lang="en-US" dirty="0"/>
          </a:p>
        </p:txBody>
      </p:sp>
      <p:sp>
        <p:nvSpPr>
          <p:cNvPr id="49156" name="Slide Image Placeholder 7"/>
          <p:cNvSpPr>
            <a:spLocks noGrp="1" noRot="1" noChangeAspect="1" noTextEdit="1"/>
          </p:cNvSpPr>
          <p:nvPr>
            <p:ph type="sldImg"/>
          </p:nvPr>
        </p:nvSpPr>
        <p:spPr>
          <a:xfrm>
            <a:off x="233363" y="444500"/>
            <a:ext cx="6610350" cy="3719513"/>
          </a:xfrm>
          <a:ln/>
        </p:spPr>
      </p:sp>
    </p:spTree>
    <p:extLst>
      <p:ext uri="{BB962C8B-B14F-4D97-AF65-F5344CB8AC3E}">
        <p14:creationId xmlns:p14="http://schemas.microsoft.com/office/powerpoint/2010/main" val="20930240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57858D14-2C57-4A6F-A773-8C8E1B2CBC4C}" type="slidenum">
              <a:rPr lang="en-US" altLang="en-US" smtClean="0"/>
              <a:t>69</a:t>
            </a:fld>
            <a:endParaRPr lang="en-US" altLang="en-US" dirty="0"/>
          </a:p>
        </p:txBody>
      </p:sp>
      <p:sp>
        <p:nvSpPr>
          <p:cNvPr id="105475" name="Slide Image Placeholder 5"/>
          <p:cNvSpPr>
            <a:spLocks noGrp="1" noRot="1" noChangeAspect="1" noTextEdit="1"/>
          </p:cNvSpPr>
          <p:nvPr>
            <p:ph type="sldImg"/>
          </p:nvPr>
        </p:nvSpPr>
        <p:spPr>
          <a:ln/>
        </p:spPr>
      </p:sp>
      <p:sp>
        <p:nvSpPr>
          <p:cNvPr id="105476"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Automatic Storage Management (ASM) provides vertical integration of the file system and the volume manager for Oracle database files. ASM can provide management for single symmetric multiprocessing (SMP) machines or across multiple nodes of a cluster for Oracle Real Application Clusters (RAC) support.</a:t>
            </a:r>
          </a:p>
          <a:p>
            <a:pPr lvl="1"/>
            <a:r>
              <a:rPr lang="en-US" altLang="en-US" dirty="0"/>
              <a:t>Oracle ASM Cluster File System (ACFS) is a multiplatform, scalable file system, and storage management technology that extends ASM functionality to support application files outside the Oracle Database, such as executables, reports, BFILEs, video, audio, text, images, and other general-purpose application file data.</a:t>
            </a:r>
          </a:p>
          <a:p>
            <a:pPr lvl="1"/>
            <a:r>
              <a:rPr lang="en-US" altLang="en-US" dirty="0"/>
              <a:t>ASM distributes input/output (I/O) load across all available resources to optimize performance while removing the need for manual I/O tuning. ASM helps database administrators (DBAs) manage a dynamic database environment by enabling them to increase the database size without having to shut down the database to adjust storage allocation.</a:t>
            </a:r>
          </a:p>
          <a:p>
            <a:pPr lvl="1"/>
            <a:r>
              <a:rPr lang="en-US" altLang="en-US" dirty="0"/>
              <a:t>ASM can maintain redundant copies of data to provide fault tolerance, or it can be built on top of vendor-supplied storage mechanisms. Data management is done by selecting the desired reliability and performance characteristics for classes of data rather than with human interaction on a per-file basis.</a:t>
            </a:r>
          </a:p>
          <a:p>
            <a:pPr lvl="1"/>
            <a:r>
              <a:rPr lang="en-US" altLang="en-US" dirty="0"/>
              <a:t>ASM capabilities save the DBA’s time by automating manual storage and thereby increasing the administrator’s ability to manage more and larger databases with increased efficiency.</a:t>
            </a:r>
          </a:p>
        </p:txBody>
      </p:sp>
    </p:spTree>
    <p:extLst>
      <p:ext uri="{BB962C8B-B14F-4D97-AF65-F5344CB8AC3E}">
        <p14:creationId xmlns:p14="http://schemas.microsoft.com/office/powerpoint/2010/main" val="1336231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Oracle Database is a relational database management system (RDBMS). You can use Oracle Database in your own environment by installing the software. In the cloud, Oracle hosts Oracle Database and all its components (for example, networking and storage components) for you. </a:t>
            </a:r>
          </a:p>
          <a:p>
            <a:pPr lvl="1"/>
            <a:r>
              <a:rPr lang="en-US" altLang="en-US" dirty="0">
                <a:latin typeface="Arial" charset="0"/>
              </a:rPr>
              <a:t>Oracle Database enables you to store, organize, and retrieve data for your applications. For example, a Human Resources department has a custom software application that uses Oracle Database on the back end to store its data about employees. The application is the front end and provides a user-friendly interface where users can update data in the database and retrieve data to create reports.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1 - </a:t>
            </a:r>
            <a:fld id="{1E2CE948-9B9A-498D-BB2C-3CD4AFB16B91}" type="slidenum">
              <a:rPr lang="en-US" smtClean="0"/>
              <a:t>7</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7061034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1DC208B4-7BD2-42BF-8DA0-5848A1A1E0E8}" type="slidenum">
              <a:rPr lang="en-US" altLang="en-US" smtClean="0"/>
              <a:t>70</a:t>
            </a:fld>
            <a:endParaRPr lang="en-US" altLang="en-US" dirty="0"/>
          </a:p>
        </p:txBody>
      </p:sp>
      <p:sp>
        <p:nvSpPr>
          <p:cNvPr id="106499" name="Slide Image Placeholder 5"/>
          <p:cNvSpPr>
            <a:spLocks noGrp="1" noRot="1" noChangeAspect="1" noTextEdit="1"/>
          </p:cNvSpPr>
          <p:nvPr>
            <p:ph type="sldImg"/>
          </p:nvPr>
        </p:nvSpPr>
        <p:spPr>
          <a:ln/>
        </p:spPr>
      </p:sp>
      <p:sp>
        <p:nvSpPr>
          <p:cNvPr id="106500"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ASM does not eliminate any existing database functionality. Existing databases are able to operate as they always have. New files may be created as ASM files, whereas existing ones are administered in the old way or can be migrated to ASM.</a:t>
            </a:r>
          </a:p>
          <a:p>
            <a:pPr lvl="1"/>
            <a:r>
              <a:rPr lang="en-US" altLang="en-US" dirty="0"/>
              <a:t>The diagram illustrates the relationships between an Oracle database data file and the ASM storage components. The crow’s foot notation represents a one-to-many relationship. An Oracle Database data file has a one-to-one relationship with either a file stored on the operating system in a file system or an ASM file.</a:t>
            </a:r>
          </a:p>
          <a:p>
            <a:pPr lvl="1"/>
            <a:r>
              <a:rPr lang="en-US" altLang="en-US" dirty="0"/>
              <a:t>An Oracle ASM disk group is a collection of one or more Oracle ASM disks managed as a logical unit. The data structures in a disk group are self-contained using some of the space for metadata needs. Oracle ASM disks are the storage devices provisioned to an Oracle ASM disk group and can be a physical disk or partitions, a Logical Unit Number (LUN) from a storage array, a logical volume (LV), or a network-attached file. Each ASM disk is divided into many ASM allocation units, the smallest contiguous amount of disk space that ASM allocates. When you create an ASM disk group, you can set the ASM allocation unit size to 1, 2, 4, 8, 16, 32, or 64 MB, depending on the disk group compatibility level. One or more ASM allocation units form an ASM extent. An Oracle ASM extent is the raw storage used to hold the contents of an Oracle ASM file. An Oracle ASM file consists of one or more file extents. Variable extent sizes of 1*AU size, 4*AU size, and 16*AU size are used for supporting very large ASM files.</a:t>
            </a:r>
          </a:p>
        </p:txBody>
      </p:sp>
    </p:spTree>
    <p:extLst>
      <p:ext uri="{BB962C8B-B14F-4D97-AF65-F5344CB8AC3E}">
        <p14:creationId xmlns:p14="http://schemas.microsoft.com/office/powerpoint/2010/main" val="5442403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5"/>
          <p:cNvSpPr>
            <a:spLocks noGrp="1" noRot="1" noChangeAspect="1" noTextEdit="1"/>
          </p:cNvSpPr>
          <p:nvPr>
            <p:ph type="sldImg"/>
          </p:nvPr>
        </p:nvSpPr>
        <p:spPr>
          <a:ln/>
        </p:spPr>
      </p:sp>
      <p:sp>
        <p:nvSpPr>
          <p:cNvPr id="108547"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following example describes Oracle database operations at the most basic level. It illustrates an Oracle database configuration in which the user and associated server process are on separate computers, connected through a network.</a:t>
            </a:r>
          </a:p>
          <a:p>
            <a:pPr lvl="2">
              <a:buFont typeface="+mj-lt"/>
              <a:buAutoNum type="arabicPeriod"/>
            </a:pPr>
            <a:r>
              <a:rPr lang="en-US" altLang="en-US" dirty="0"/>
              <a:t>An instance has started on a node where Oracle Database is installed, often called the </a:t>
            </a:r>
            <a:r>
              <a:rPr lang="en-US" altLang="en-US" i="1" dirty="0"/>
              <a:t>host</a:t>
            </a:r>
            <a:r>
              <a:rPr lang="en-US" altLang="en-US" dirty="0"/>
              <a:t> or </a:t>
            </a:r>
            <a:r>
              <a:rPr lang="en-US" altLang="en-US" i="1" dirty="0"/>
              <a:t>database server</a:t>
            </a:r>
            <a:r>
              <a:rPr lang="en-US" altLang="en-US" dirty="0"/>
              <a:t>.</a:t>
            </a:r>
          </a:p>
          <a:p>
            <a:pPr lvl="2">
              <a:buFont typeface="+mj-lt"/>
              <a:buAutoNum type="arabicPeriod"/>
            </a:pPr>
            <a:r>
              <a:rPr lang="en-US" altLang="en-US" dirty="0"/>
              <a:t>A user starts an application spawning a user process. The application attempts to establish a connection to the server. (The connection may be local, client/server, or a three-tier connection from a middle tier.)</a:t>
            </a:r>
          </a:p>
          <a:p>
            <a:pPr lvl="2">
              <a:buFont typeface="+mj-lt"/>
              <a:buAutoNum type="arabicPeriod"/>
            </a:pPr>
            <a:r>
              <a:rPr lang="en-US" altLang="en-US" dirty="0"/>
              <a:t>The server runs a listener that has the appropriate Oracle Net Services handler. The listener detects the connection request from the application and creates a dedicated server process on behalf of the user process.</a:t>
            </a:r>
          </a:p>
          <a:p>
            <a:pPr lvl="2">
              <a:buFont typeface="+mj-lt"/>
              <a:buAutoNum type="arabicPeriod"/>
            </a:pPr>
            <a:r>
              <a:rPr lang="en-US" altLang="en-US" dirty="0"/>
              <a:t>The user runs a DML-type SQL statement and commits the transaction. For example, the user changes the address of a customer in a table and commits the change.</a:t>
            </a:r>
          </a:p>
          <a:p>
            <a:pPr lvl="2">
              <a:buFont typeface="Times New Roman" panose="02020603050405020304" pitchFamily="18" charset="0"/>
              <a:buAutoNum type="arabicPeriod" startAt="5"/>
            </a:pPr>
            <a:r>
              <a:rPr lang="en-US" altLang="en-US" dirty="0"/>
              <a:t>The server process receives the statement and checks the shared pool (an SGA component) for any shared SQL area that contains an identical SQL statement. If a shared SQL area is found, the server process checks the user’s access privileges to the requested data, and the existing shared SQL area is used to process the statement. If a shared SQL area is not found, a new shared SQL area is allocated for the statement so that it can be parsed and processed.</a:t>
            </a:r>
          </a:p>
          <a:p>
            <a:pPr lvl="2">
              <a:buFont typeface="Times New Roman" panose="02020603050405020304" pitchFamily="18" charset="0"/>
              <a:buAutoNum type="arabicPeriod" startAt="5"/>
            </a:pPr>
            <a:r>
              <a:rPr lang="en-US" altLang="en-US" dirty="0"/>
              <a:t>The server process retrieves any necessary data values, either from the actual data file (table) or from values stored in the database buffer cache.</a:t>
            </a:r>
          </a:p>
          <a:p>
            <a:pPr lvl="2">
              <a:buFont typeface="Times New Roman" panose="02020603050405020304" pitchFamily="18" charset="0"/>
              <a:buAutoNum type="arabicPeriod" startAt="5"/>
            </a:pPr>
            <a:r>
              <a:rPr lang="en-US" altLang="en-US" dirty="0"/>
              <a:t>The server process modifies data in the SGA. Because the transaction is committed, the Log Writer process (LGWR) immediately records the transaction in the redo log file. The Database Writer process (DBWn) writes modified blocks permanently to disk when it is efficient to do so.</a:t>
            </a:r>
          </a:p>
          <a:p>
            <a:pPr lvl="2">
              <a:buFont typeface="Times New Roman" panose="02020603050405020304" pitchFamily="18" charset="0"/>
              <a:buAutoNum type="arabicPeriod" startAt="5"/>
            </a:pPr>
            <a:endParaRPr lang="en-US" altLang="en-US" dirty="0"/>
          </a:p>
        </p:txBody>
      </p:sp>
      <p:sp>
        <p:nvSpPr>
          <p:cNvPr id="9" name="Footer Placeholder 8"/>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Oracle Database </a:t>
            </a:r>
            <a:r>
              <a:rPr lang="en-US" altLang="en-US" dirty="0" smtClean="0"/>
              <a:t>19c: </a:t>
            </a:r>
            <a:r>
              <a:rPr lang="en-US" altLang="en-US" dirty="0"/>
              <a:t>Administration Workshop   2 - </a:t>
            </a:r>
            <a:fld id="{1C708E55-974B-4554-BEE7-65E88DCFCFA8}" type="slidenum">
              <a:rPr lang="en-US" altLang="en-US" smtClean="0"/>
              <a:t>71</a:t>
            </a:fld>
            <a:endParaRPr lang="en-US" altLang="en-US" dirty="0"/>
          </a:p>
        </p:txBody>
      </p:sp>
    </p:spTree>
    <p:extLst>
      <p:ext uri="{BB962C8B-B14F-4D97-AF65-F5344CB8AC3E}">
        <p14:creationId xmlns:p14="http://schemas.microsoft.com/office/powerpoint/2010/main" val="19247322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4"/>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Oracle Database </a:t>
            </a:r>
            <a:r>
              <a:rPr lang="en-US" altLang="en-US" dirty="0" smtClean="0"/>
              <a:t>19c: </a:t>
            </a:r>
            <a:r>
              <a:rPr lang="en-US" altLang="en-US" dirty="0"/>
              <a:t>Administration Workshop   2 - </a:t>
            </a:r>
            <a:fld id="{F376C266-15CE-4AE7-8A72-26101C472F37}" type="slidenum">
              <a:rPr lang="en-US" altLang="en-US" smtClean="0"/>
              <a:t>72</a:t>
            </a:fld>
            <a:endParaRPr lang="en-US" altLang="en-US" dirty="0"/>
          </a:p>
        </p:txBody>
      </p:sp>
      <p:sp>
        <p:nvSpPr>
          <p:cNvPr id="4" name="Notes Placeholder 3"/>
          <p:cNvSpPr>
            <a:spLocks noGrp="1"/>
          </p:cNvSpPr>
          <p:nvPr>
            <p:ph type="body" idx="1"/>
          </p:nvPr>
        </p:nvSpPr>
        <p:spPr>
          <a:xfrm>
            <a:off x="296196" y="414337"/>
            <a:ext cx="6479284" cy="8302113"/>
          </a:xfrm>
        </p:spPr>
        <p:txBody>
          <a:bodyPr/>
          <a:lstStyle/>
          <a:p>
            <a:pPr lvl="2">
              <a:spcBef>
                <a:spcPct val="25000"/>
              </a:spcBef>
              <a:buFont typeface="+mj-lt"/>
              <a:buAutoNum type="arabicPeriod" startAt="8"/>
            </a:pPr>
            <a:r>
              <a:rPr lang="en-US" altLang="en-US" dirty="0"/>
              <a:t>If the transaction is successful, the server process sends a message across the network to the application. If it is not successful, an error message is transmitted.</a:t>
            </a:r>
          </a:p>
          <a:p>
            <a:pPr lvl="2">
              <a:spcBef>
                <a:spcPct val="25000"/>
              </a:spcBef>
              <a:buFont typeface="+mj-lt"/>
              <a:buAutoNum type="arabicPeriod" startAt="8"/>
            </a:pPr>
            <a:r>
              <a:rPr lang="en-US" altLang="en-US" dirty="0"/>
              <a:t>Throughout this entire procedure, the other background processes run, watching for conditions that require intervention. In addition, the database server manages other users’ transactions and prevents contention between transactions that request the same data.</a:t>
            </a:r>
          </a:p>
        </p:txBody>
      </p:sp>
    </p:spTree>
    <p:extLst>
      <p:ext uri="{BB962C8B-B14F-4D97-AF65-F5344CB8AC3E}">
        <p14:creationId xmlns:p14="http://schemas.microsoft.com/office/powerpoint/2010/main" val="19504734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2 - </a:t>
            </a:r>
            <a:fld id="{32781B38-1183-488F-807D-7F5FDBF84C9A}" type="slidenum">
              <a:rPr lang="en-US" smtClean="0"/>
              <a:t>73</a:t>
            </a:fld>
            <a:endParaRPr lang="en-US" dirty="0"/>
          </a:p>
        </p:txBody>
      </p:sp>
      <p:sp>
        <p:nvSpPr>
          <p:cNvPr id="54276" name="Slide Image Placeholder 11"/>
          <p:cNvSpPr>
            <a:spLocks noGrp="1" noRot="1" noChangeAspect="1" noTextEdit="1"/>
          </p:cNvSpPr>
          <p:nvPr>
            <p:ph type="sldImg"/>
          </p:nvPr>
        </p:nvSpPr>
        <p:spPr>
          <a:xfrm>
            <a:off x="233363" y="444500"/>
            <a:ext cx="6610350" cy="3719513"/>
          </a:xfrm>
          <a:ln/>
        </p:spPr>
      </p:sp>
    </p:spTree>
    <p:extLst>
      <p:ext uri="{BB962C8B-B14F-4D97-AF65-F5344CB8AC3E}">
        <p14:creationId xmlns:p14="http://schemas.microsoft.com/office/powerpoint/2010/main" val="34556653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6301219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5997466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4 - </a:t>
            </a:r>
            <a:fld id="{2BB11797-2C12-4627-B4C9-D65723E8F485}" type="slidenum">
              <a:rPr lang="en-US" smtClean="0"/>
              <a:t>76</a:t>
            </a:fld>
            <a:endParaRPr lang="en-US" dirty="0"/>
          </a:p>
        </p:txBody>
      </p:sp>
      <p:sp>
        <p:nvSpPr>
          <p:cNvPr id="40964"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1841197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lvl="1"/>
            <a:r>
              <a:rPr lang="en-US" dirty="0"/>
              <a:t>The Create Oracle Database Cloud Service Instance wizard is used to create a new database deployment. After requesting the creation of the database deployment, the steps shown in the gray box happen automatically. When the creation and configuration are complete, the database deployment is ready for use.</a:t>
            </a:r>
          </a:p>
        </p:txBody>
      </p:sp>
      <p:sp>
        <p:nvSpPr>
          <p:cNvPr id="4" name="Footer Placeholder 3"/>
          <p:cNvSpPr>
            <a:spLocks noGrp="1"/>
          </p:cNvSpPr>
          <p:nvPr>
            <p:ph type="ftr" sz="quarter" idx="10"/>
          </p:nvPr>
        </p:nvSpPr>
        <p:spPr/>
        <p:txBody>
          <a:bodyPr/>
          <a:lstStyle/>
          <a:p>
            <a:r>
              <a:rPr lang="en-US" dirty="0"/>
              <a:t>Oracle Database </a:t>
            </a:r>
            <a:r>
              <a:rPr lang="en-US" dirty="0" smtClean="0"/>
              <a:t>19c: </a:t>
            </a:r>
            <a:r>
              <a:rPr lang="en-US" dirty="0"/>
              <a:t>Administration Workshop   4 - </a:t>
            </a:r>
            <a:fld id="{DBA824C2-967F-4A74-AAA6-11C19DA6B9B8}" type="slidenum">
              <a:rPr lang="en-US" smtClean="0"/>
              <a:t>77</a:t>
            </a:fld>
            <a:endParaRPr 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9628471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See “Creating a Database Deployment” in </a:t>
            </a:r>
            <a:r>
              <a:rPr lang="en-US" altLang="en-US" i="1" dirty="0">
                <a:latin typeface="Arial" charset="0"/>
              </a:rPr>
              <a:t>Administering Oracle Database Cloud Service</a:t>
            </a:r>
            <a:r>
              <a:rPr lang="en-US" altLang="en-US" dirty="0">
                <a:latin typeface="Arial" charset="0"/>
              </a:rPr>
              <a:t> for the most current information about using the wizard.</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4 - </a:t>
            </a:r>
            <a:fld id="{64F37422-4CFD-463D-88AE-470403320363}" type="slidenum">
              <a:rPr lang="en-US" smtClean="0"/>
              <a:t>78</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1197912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By default, network access to the compute nodes associated with Oracle Database Cloud Service is provided by Secure Shell (SSH) connections on port 22. SSH is a cryptographic network protocol that uses two keys, one public and one private, to provide secure communication between two networked computers. Port 22 is the standard TCP/IP port that is assigned to SSH servers.</a:t>
            </a:r>
          </a:p>
          <a:p>
            <a:pPr lvl="1"/>
            <a:r>
              <a:rPr lang="en-US" dirty="0">
                <a:latin typeface="Arial" charset="0"/>
              </a:rPr>
              <a:t>See “About Network Access to Database Cloud Service” in </a:t>
            </a:r>
            <a:r>
              <a:rPr lang="en-US" i="1" dirty="0">
                <a:latin typeface="Arial" charset="0"/>
              </a:rPr>
              <a:t>Administering Oracle Database Cloud Service</a:t>
            </a:r>
            <a:r>
              <a:rPr lang="en-US" dirty="0">
                <a:latin typeface="Arial" charset="0"/>
              </a:rPr>
              <a:t> for additional information.</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4 - </a:t>
            </a:r>
            <a:fld id="{BEF33CEE-8C01-42B5-9BA1-32CCF1380DF0}" type="slidenum">
              <a:rPr lang="en-US" smtClean="0"/>
              <a:t>79</a:t>
            </a:fld>
            <a:endParaRPr lang="en-US" dirty="0"/>
          </a:p>
        </p:txBody>
      </p:sp>
      <p:sp>
        <p:nvSpPr>
          <p:cNvPr id="4915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83783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Beginning with Oracle Database </a:t>
            </a:r>
            <a:r>
              <a:rPr lang="en-US" dirty="0" smtClean="0"/>
              <a:t>19c, </a:t>
            </a:r>
            <a:r>
              <a:rPr lang="en-US" dirty="0"/>
              <a:t>Oracle will deliver annual releases and quarterly updates of Oracle Database.  </a:t>
            </a:r>
          </a:p>
        </p:txBody>
      </p:sp>
      <p:sp>
        <p:nvSpPr>
          <p:cNvPr id="4" name="Footer Placeholder 3"/>
          <p:cNvSpPr>
            <a:spLocks noGrp="1"/>
          </p:cNvSpPr>
          <p:nvPr>
            <p:ph type="ftr" sz="quarter" idx="10"/>
          </p:nvPr>
        </p:nvSpPr>
        <p:spPr/>
        <p:txBody>
          <a:bodyPr/>
          <a:lstStyle/>
          <a:p>
            <a:pPr>
              <a:defRPr/>
            </a:pPr>
            <a:r>
              <a:rPr lang="en-US" dirty="0"/>
              <a:t>Oracle Database </a:t>
            </a:r>
            <a:r>
              <a:rPr lang="en-US" dirty="0" smtClean="0"/>
              <a:t>19c: </a:t>
            </a:r>
            <a:r>
              <a:rPr lang="en-US" dirty="0"/>
              <a:t>Administration Workshop   1 - </a:t>
            </a:r>
            <a:fld id="{48571694-4E26-4D66-A8C6-653AE095B90D}" type="slidenum">
              <a:rPr lang="en-US" smtClean="0"/>
              <a:t>8</a:t>
            </a:fld>
            <a:endParaRPr lang="en-US" dirty="0"/>
          </a:p>
        </p:txBody>
      </p:sp>
    </p:spTree>
    <p:extLst>
      <p:ext uri="{BB962C8B-B14F-4D97-AF65-F5344CB8AC3E}">
        <p14:creationId xmlns:p14="http://schemas.microsoft.com/office/powerpoint/2010/main" val="38955872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When you create a database deployment, you can create an SSH key pair through the wizard or you can upload a public key file that you have created by using a utility.</a:t>
            </a:r>
          </a:p>
          <a:p>
            <a:pPr lvl="1"/>
            <a:r>
              <a:rPr lang="en-US" altLang="en-US" dirty="0">
                <a:latin typeface="Arial" charset="0"/>
              </a:rPr>
              <a:t>See “Generating a Secure Shell (SSH) Public/Private Key Pair” in </a:t>
            </a:r>
            <a:r>
              <a:rPr lang="en-US" altLang="en-US" i="1" dirty="0">
                <a:latin typeface="Arial" charset="0"/>
              </a:rPr>
              <a:t>Administering Oracle Database Cloud Service</a:t>
            </a:r>
            <a:r>
              <a:rPr lang="en-US" altLang="en-US" dirty="0">
                <a:latin typeface="Arial" charset="0"/>
              </a:rPr>
              <a:t> for additional information.</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4 - </a:t>
            </a:r>
            <a:fld id="{224D8A7A-0618-4C4B-8796-5FC4570F24B3}" type="slidenum">
              <a:rPr lang="en-US" smtClean="0"/>
              <a:t>80</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6122572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Notes Placeholder 2"/>
          <p:cNvSpPr>
            <a:spLocks noGrp="1"/>
          </p:cNvSpPr>
          <p:nvPr>
            <p:ph type="body" idx="1"/>
          </p:nvPr>
        </p:nvSpPr>
        <p:spPr/>
        <p:txBody>
          <a:bodyPr>
            <a:normAutofit/>
          </a:bodyPr>
          <a:lstStyle/>
          <a:p>
            <a:pPr lvl="1"/>
            <a:r>
              <a:rPr lang="en-US" altLang="en-US" dirty="0"/>
              <a:t>When a database deployment is created, Oracle Cloud Service storage volumes are created and allocated to the database deployment's compute node.</a:t>
            </a:r>
          </a:p>
          <a:p>
            <a:pPr lvl="1"/>
            <a:r>
              <a:rPr lang="en-US" altLang="en-US" dirty="0"/>
              <a:t>See “Storage Volumes and File System Layout” in </a:t>
            </a:r>
            <a:r>
              <a:rPr lang="en-US" altLang="en-US" i="1" dirty="0"/>
              <a:t>Administering Oracle Database Cloud Service</a:t>
            </a:r>
            <a:r>
              <a:rPr lang="en-US" altLang="en-US" dirty="0"/>
              <a:t> for additional information.</a:t>
            </a:r>
          </a:p>
        </p:txBody>
      </p:sp>
      <p:sp>
        <p:nvSpPr>
          <p:cNvPr id="26628" name="Footer Placeholder 4"/>
          <p:cNvSpPr>
            <a:spLocks noGrp="1"/>
          </p:cNvSpPr>
          <p:nvPr>
            <p:ph type="ftr" sz="quarter" idx="4"/>
          </p:nvPr>
        </p:nvSpPr>
        <p:spPr/>
        <p:txBody>
          <a:bodyPr/>
          <a:lstStyle/>
          <a:p>
            <a:r>
              <a:rPr lang="en-US" altLang="en-US" dirty="0"/>
              <a:t>Oracle Database </a:t>
            </a:r>
            <a:r>
              <a:rPr lang="en-US" altLang="en-US" dirty="0" smtClean="0"/>
              <a:t>19c: </a:t>
            </a:r>
            <a:r>
              <a:rPr lang="en-US" altLang="en-US" dirty="0"/>
              <a:t>Administration Workshop   4 - </a:t>
            </a:r>
            <a:fld id="{84686CCF-A2D8-4F26-8355-626FB597D848}" type="slidenum">
              <a:rPr lang="en-US" altLang="en-US" smtClean="0"/>
              <a:t>81</a:t>
            </a:fld>
            <a:endParaRPr lang="en-US" alt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28889770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4 - </a:t>
            </a:r>
            <a:fld id="{5237669E-EF04-4FFC-BB61-FE21133D96F8}" type="slidenum">
              <a:rPr lang="en-US" smtClean="0"/>
              <a:t>82</a:t>
            </a:fld>
            <a:endParaRPr lang="en-US" dirty="0"/>
          </a:p>
        </p:txBody>
      </p:sp>
      <p:sp>
        <p:nvSpPr>
          <p:cNvPr id="54276" name="Slide Image Placeholder 11"/>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9533021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a:noFill/>
          <a:ln/>
        </p:spPr>
        <p:txBody>
          <a:bodyPr/>
          <a:lstStyle/>
          <a:p>
            <a:pPr lvl="1"/>
            <a:endParaRPr 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4 - </a:t>
            </a:r>
            <a:fld id="{0E0B4429-29E5-4FB0-BAA0-0C7C65175DF7}" type="slidenum">
              <a:rPr lang="en-US" smtClean="0"/>
              <a:t>83</a:t>
            </a:fld>
            <a:endParaRPr lang="en-US" dirty="0"/>
          </a:p>
        </p:txBody>
      </p:sp>
      <p:sp>
        <p:nvSpPr>
          <p:cNvPr id="55300"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153936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3 - </a:t>
            </a:r>
            <a:fld id="{F3AB68A3-A1AE-4054-8CB9-54E2EABBEC35}" type="slidenum">
              <a:rPr lang="en-US" smtClean="0"/>
              <a:t>84</a:t>
            </a:fld>
            <a:endParaRPr lang="en-US" dirty="0"/>
          </a:p>
        </p:txBody>
      </p:sp>
      <p:sp>
        <p:nvSpPr>
          <p:cNvPr id="40964"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3256901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Oracle Cloud is the industry’s broadest and most integrated public cloud. It offers best-in-class services across software as a service (SaaS), platform as a service (</a:t>
            </a:r>
            <a:r>
              <a:rPr lang="en-US" altLang="en-US" dirty="0" err="1">
                <a:latin typeface="Arial" charset="0"/>
              </a:rPr>
              <a:t>PaaS</a:t>
            </a:r>
            <a:r>
              <a:rPr lang="en-US" altLang="en-US" dirty="0">
                <a:latin typeface="Arial" charset="0"/>
              </a:rPr>
              <a:t>), and infrastructure as a service (</a:t>
            </a:r>
            <a:r>
              <a:rPr lang="en-US" altLang="en-US" dirty="0" err="1">
                <a:latin typeface="Arial" charset="0"/>
              </a:rPr>
              <a:t>IaaS</a:t>
            </a:r>
            <a:r>
              <a:rPr lang="en-US" altLang="en-US" dirty="0">
                <a:latin typeface="Arial" charset="0"/>
              </a:rPr>
              <a:t>).</a:t>
            </a:r>
          </a:p>
          <a:p>
            <a:pPr lvl="1"/>
            <a:r>
              <a:rPr lang="en-US" altLang="en-US">
                <a:latin typeface="Arial" charset="0"/>
              </a:rPr>
              <a:t>For additional information, see the Oracle Cloud website at https://cloud.oracle.com.</a:t>
            </a:r>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3 - </a:t>
            </a:r>
            <a:fld id="{BDD51C59-8FF8-4AE6-880E-6A574348548E}" type="slidenum">
              <a:rPr lang="en-US" smtClean="0"/>
              <a:t>85</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962740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Oracle Database Cloud Service: Oracle offers general-purpose and high-memory compute shapes to provide the full power of the Oracle Database in the cloud for any type of application. You can use all standard network connections and have administrative control.</a:t>
            </a:r>
          </a:p>
          <a:p>
            <a:pPr lvl="1"/>
            <a:r>
              <a:rPr lang="en-US" altLang="en-US" dirty="0">
                <a:latin typeface="Arial" charset="0"/>
              </a:rPr>
              <a:t>Oracle Database Exadata Cloud Service: Oracle Database Exadata Cloud Service delivers the world’s best cloud database platform by combining the world’s #1 database with Exadata, the most powerful database platform, and adding all the simplicity and cost effectiveness of the public cloud.</a:t>
            </a:r>
          </a:p>
          <a:p>
            <a:pPr lvl="1"/>
            <a:r>
              <a:rPr lang="en-US" altLang="en-US" dirty="0">
                <a:latin typeface="Arial" charset="0"/>
              </a:rPr>
              <a:t>Oracle Database Exadata Express Cloud Service: Exadata Express provides your own Oracle Database Enterprise Edition running the latest database release on Exadata for a full Oracle experience. It’s a fully managed service packed with features for modern application development and great for small- to medium-sized data.</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3 - </a:t>
            </a:r>
            <a:fld id="{D246979B-8197-4389-9582-B0EE952C0BCA}" type="slidenum">
              <a:rPr lang="en-US" smtClean="0"/>
              <a:t>86</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4294440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You can create Oracle Database Cloud Service database deployments in Oracle Cloud Infrastructure Classic (OCI Classic) and in Oracle Cloud Infrastructure (OCI).</a:t>
            </a:r>
          </a:p>
          <a:p>
            <a:pPr lvl="1"/>
            <a:r>
              <a:rPr lang="en-US" altLang="en-US" dirty="0">
                <a:latin typeface="Arial" charset="0"/>
              </a:rPr>
              <a:t>OCI Classic is an integrated infrastructure service that enables businesses to optimally run Oracle workloads in an enterprise cloud managed, hosted, and supported by Oracle. See </a:t>
            </a:r>
            <a:r>
              <a:rPr lang="en-US" altLang="en-US" dirty="0">
                <a:latin typeface="Arial" charset="0"/>
                <a:hlinkClick r:id="rId3"/>
              </a:rPr>
              <a:t>https://cloud.oracle.com/classic</a:t>
            </a:r>
            <a:r>
              <a:rPr lang="en-US" altLang="en-US" dirty="0">
                <a:latin typeface="Arial" charset="0"/>
              </a:rPr>
              <a:t> for detailed information on OCI Classic.</a:t>
            </a:r>
          </a:p>
          <a:p>
            <a:pPr lvl="1"/>
            <a:r>
              <a:rPr lang="en-US" altLang="en-US" dirty="0">
                <a:latin typeface="Arial" charset="0"/>
              </a:rPr>
              <a:t>OCI, Oracle’s second-generation cloud infrastructure, combines the elasticity and utility of public cloud with the granular control, security, and predictability of on-premises infrastructure to deliver high-performance, high-availability and cost-effective infrastructure services. See </a:t>
            </a:r>
            <a:r>
              <a:rPr lang="en-US" altLang="en-US" dirty="0">
                <a:latin typeface="Arial" charset="0"/>
                <a:hlinkClick r:id="rId4"/>
              </a:rPr>
              <a:t>https://cloud.oracle.com/cloud-infrastructure</a:t>
            </a:r>
            <a:r>
              <a:rPr lang="en-US" altLang="en-US" dirty="0">
                <a:latin typeface="Arial" charset="0"/>
              </a:rPr>
              <a:t> for detailed information on OCI.</a:t>
            </a:r>
          </a:p>
          <a:p>
            <a:pPr lvl="1"/>
            <a:r>
              <a:rPr lang="en-US" altLang="en-US" dirty="0">
                <a:latin typeface="Arial" charset="0"/>
              </a:rPr>
              <a:t>The Oracle Database environment in either type of infrastructure is substantially the same. There are a few differences in the underlying infrastructure components and in the supported capabilities. Awareness of these differences will help you choose an appropriate infrastructure when creating a database deployment.</a:t>
            </a:r>
          </a:p>
          <a:p>
            <a:pPr lvl="1"/>
            <a:r>
              <a:rPr lang="en-US" altLang="en-US" dirty="0">
                <a:latin typeface="Arial" charset="0"/>
              </a:rPr>
              <a:t>See “About Database Deployments in Oracle Cloud Infrastructure” in </a:t>
            </a:r>
            <a:r>
              <a:rPr lang="en-US" altLang="en-US" i="1" dirty="0">
                <a:latin typeface="Arial" charset="0"/>
              </a:rPr>
              <a:t>Administering Oracle Database Cloud Service</a:t>
            </a:r>
            <a:r>
              <a:rPr lang="en-US" altLang="en-US" dirty="0">
                <a:latin typeface="Arial" charset="0"/>
              </a:rPr>
              <a:t> for additional information.</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3 - </a:t>
            </a:r>
            <a:fld id="{BB7FED4C-954B-4B04-A9FE-C2BC6B92A679}" type="slidenum">
              <a:rPr lang="en-US" smtClean="0"/>
              <a:t>87</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2536185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lvl="1"/>
            <a:r>
              <a:rPr lang="en-US" dirty="0"/>
              <a:t>Oracle Database Cloud Service provides you the ability to deploy Oracle databases in the cloud, with each database deployment containing a single Oracle database. You have full access to the features and operations available with Oracle Database, but with Oracle providing the computing power, physical storage, and (optionally) tooling to simplify routine database maintenance and management operations.</a:t>
            </a:r>
          </a:p>
          <a:p>
            <a:pPr lvl="1"/>
            <a:r>
              <a:rPr lang="en-US" dirty="0"/>
              <a:t>When you create database deployments, Database Cloud Service creates compute nodes to host the database by using computing and storage resources provided by Oracle Compute Cloud Service. Additionally, it provides access to the compute nodes (and thus to the database) by using networking resources provided by Oracle Compute Cloud Service.</a:t>
            </a:r>
          </a:p>
          <a:p>
            <a:pPr lvl="1"/>
            <a:r>
              <a:rPr lang="en-US" dirty="0"/>
              <a:t>Oracle Database Cloud Service includes Oracle Database and supporting software. An Oracle database is created by using values you provide when creating the database deployment, and the database is started. Additionally, you can direct Database Cloud Service to set up automatic backups. Finally, the deployment includes cloud tooling that simplifies backup, recovery, patching, and upgrade operations.</a:t>
            </a:r>
          </a:p>
          <a:p>
            <a:pPr lvl="1"/>
            <a:r>
              <a:rPr lang="en-US" b="1" dirty="0"/>
              <a:t>Note:</a:t>
            </a:r>
            <a:r>
              <a:rPr lang="en-US" dirty="0"/>
              <a:t> In this course, the OCI Classic infrastructure is used.</a:t>
            </a:r>
          </a:p>
        </p:txBody>
      </p:sp>
      <p:sp>
        <p:nvSpPr>
          <p:cNvPr id="4" name="Footer Placeholder 3"/>
          <p:cNvSpPr>
            <a:spLocks noGrp="1"/>
          </p:cNvSpPr>
          <p:nvPr>
            <p:ph type="ftr" sz="quarter" idx="10"/>
          </p:nvPr>
        </p:nvSpPr>
        <p:spPr/>
        <p:txBody>
          <a:bodyPr/>
          <a:lstStyle/>
          <a:p>
            <a:r>
              <a:rPr lang="en-US" dirty="0"/>
              <a:t>Oracle Database </a:t>
            </a:r>
            <a:r>
              <a:rPr lang="en-US" dirty="0" smtClean="0"/>
              <a:t>19c: </a:t>
            </a:r>
            <a:r>
              <a:rPr lang="en-US" dirty="0"/>
              <a:t>Administration Workshop   3 - </a:t>
            </a:r>
            <a:fld id="{502735B6-C934-48DE-9883-A70CCF94CB4B}" type="slidenum">
              <a:rPr lang="en-US" smtClean="0"/>
              <a:t>88</a:t>
            </a:fld>
            <a:endParaRPr 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22932155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a:t>Oracle Database Cloud Service includes the following features and tools:</a:t>
            </a:r>
          </a:p>
          <a:p>
            <a:pPr lvl="2"/>
            <a:r>
              <a:rPr lang="en-US" b="1" dirty="0"/>
              <a:t>Simple Provisioning: </a:t>
            </a:r>
            <a:r>
              <a:rPr lang="en-US" dirty="0"/>
              <a:t>The Create Database Cloud Service Instance wizard is used to create a new database deployment.</a:t>
            </a:r>
          </a:p>
          <a:p>
            <a:pPr lvl="2"/>
            <a:r>
              <a:rPr lang="en-US" b="1" dirty="0"/>
              <a:t>Automated Patching: </a:t>
            </a:r>
            <a:r>
              <a:rPr lang="en-US" dirty="0"/>
              <a:t>Available patches are displayed through the Database Cloud Service console and can be applied with a single click.</a:t>
            </a:r>
          </a:p>
          <a:p>
            <a:pPr lvl="2"/>
            <a:r>
              <a:rPr lang="en-US" b="1" dirty="0"/>
              <a:t>Automated Backups: </a:t>
            </a:r>
            <a:r>
              <a:rPr lang="en-US" dirty="0"/>
              <a:t>Automatic backups can be set up. Cloud tooling provides for simplified backup and recovery operations.</a:t>
            </a:r>
          </a:p>
          <a:p>
            <a:pPr lvl="2"/>
            <a:r>
              <a:rPr lang="en-US" b="1" dirty="0"/>
              <a:t>Any Language: </a:t>
            </a:r>
            <a:r>
              <a:rPr lang="en-US" dirty="0"/>
              <a:t>Database Cloud Service supports any language.</a:t>
            </a:r>
          </a:p>
          <a:p>
            <a:pPr lvl="2"/>
            <a:r>
              <a:rPr lang="en-US" b="1" dirty="0"/>
              <a:t>Advanced Security: </a:t>
            </a:r>
            <a:r>
              <a:rPr lang="en-US" dirty="0"/>
              <a:t>Comprehensive security, including encryption of data at rest and data in transit.</a:t>
            </a:r>
          </a:p>
          <a:p>
            <a:pPr lvl="2"/>
            <a:r>
              <a:rPr lang="en-US" b="1" dirty="0"/>
              <a:t>Local and Remote Management: </a:t>
            </a:r>
            <a:r>
              <a:rPr lang="en-US" dirty="0"/>
              <a:t>Enterprise Manager Database Control for Oracle Database 11</a:t>
            </a:r>
            <a:r>
              <a:rPr lang="en-US" i="1" dirty="0"/>
              <a:t>g</a:t>
            </a:r>
            <a:r>
              <a:rPr lang="en-US" dirty="0"/>
              <a:t> databases and Enterprise Manager Database Express for Oracle Database 12c and </a:t>
            </a:r>
            <a:r>
              <a:rPr lang="en-US" dirty="0" smtClean="0"/>
              <a:t>19c </a:t>
            </a:r>
            <a:r>
              <a:rPr lang="en-US" dirty="0"/>
              <a:t>databases are part of the installation and can be used to monitor and manage the database. Enterprise Manager Cloud Control 13</a:t>
            </a:r>
            <a:r>
              <a:rPr lang="en-US" i="1" dirty="0"/>
              <a:t>c</a:t>
            </a:r>
            <a:r>
              <a:rPr lang="en-US" dirty="0"/>
              <a:t> can also be used to manage the database.</a:t>
            </a:r>
          </a:p>
        </p:txBody>
      </p:sp>
      <p:sp>
        <p:nvSpPr>
          <p:cNvPr id="4" name="Footer Placeholder 3"/>
          <p:cNvSpPr>
            <a:spLocks noGrp="1"/>
          </p:cNvSpPr>
          <p:nvPr>
            <p:ph type="ftr" sz="quarter" idx="10"/>
          </p:nvPr>
        </p:nvSpPr>
        <p:spPr/>
        <p:txBody>
          <a:bodyPr/>
          <a:lstStyle/>
          <a:p>
            <a:pPr>
              <a:defRPr/>
            </a:pPr>
            <a:r>
              <a:rPr lang="en-US" dirty="0"/>
              <a:t>Oracle Database </a:t>
            </a:r>
            <a:r>
              <a:rPr lang="en-US" dirty="0" smtClean="0"/>
              <a:t>19c: </a:t>
            </a:r>
            <a:r>
              <a:rPr lang="en-US" dirty="0"/>
              <a:t>Administration Workshop   3 - </a:t>
            </a:r>
            <a:fld id="{CE5DE644-3B3D-4A91-8667-0948747BCB3A}" type="slidenum">
              <a:rPr lang="en-US" smtClean="0"/>
              <a:t>89</a:t>
            </a:fld>
            <a:endParaRPr lang="en-US" dirty="0"/>
          </a:p>
        </p:txBody>
      </p:sp>
    </p:spTree>
    <p:extLst>
      <p:ext uri="{BB962C8B-B14F-4D97-AF65-F5344CB8AC3E}">
        <p14:creationId xmlns:p14="http://schemas.microsoft.com/office/powerpoint/2010/main" val="2799579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Oracle Database Personal Edition</a:t>
            </a:r>
          </a:p>
          <a:p>
            <a:pPr lvl="1"/>
            <a:r>
              <a:rPr lang="en-US" altLang="en-US" dirty="0">
                <a:latin typeface="Arial" charset="0"/>
              </a:rPr>
              <a:t>Oracle Database Personal Edition supports single-user development and deployment environments that require full compatibility with Oracle Database Standard Edition One, Oracle Database Standard Edition, and Oracle Database Enterprise Edition.</a:t>
            </a:r>
          </a:p>
          <a:p>
            <a:pPr lvl="1"/>
            <a:r>
              <a:rPr lang="en-US" altLang="en-US" dirty="0">
                <a:latin typeface="Arial" charset="0"/>
              </a:rPr>
              <a:t>Personal Edition includes all the components that are included with Enterprise Edition, as well as all the options that are available with Enterprise Edition. Personal Edition is available on Windows platforms only. The Management Packs are not included in Personal Edition.</a:t>
            </a:r>
          </a:p>
          <a:p>
            <a:pPr lvl="1"/>
            <a:r>
              <a:rPr lang="en-US" altLang="en-US" b="1" dirty="0">
                <a:latin typeface="Arial" charset="0"/>
              </a:rPr>
              <a:t>Note: </a:t>
            </a:r>
            <a:r>
              <a:rPr lang="en-US" altLang="en-US" dirty="0">
                <a:latin typeface="Arial" charset="0"/>
              </a:rPr>
              <a:t>You cannot use the Oracle Real Application Clusters option with Personal Edition.</a:t>
            </a:r>
          </a:p>
          <a:p>
            <a:pPr lvl="1"/>
            <a:r>
              <a:rPr lang="en-US" altLang="en-US" b="1" dirty="0">
                <a:latin typeface="Arial" charset="0"/>
              </a:rPr>
              <a:t>Oracle Database Standard Edition 2</a:t>
            </a:r>
          </a:p>
          <a:p>
            <a:pPr lvl="1"/>
            <a:r>
              <a:rPr lang="en-US" altLang="en-US" dirty="0">
                <a:latin typeface="Arial" charset="0"/>
              </a:rPr>
              <a:t>Before SE2, there is SE (Standard Edition) and SE1 (Standard Edition1).</a:t>
            </a:r>
          </a:p>
          <a:p>
            <a:pPr lvl="1"/>
            <a:r>
              <a:rPr lang="en-US" altLang="en-US" dirty="0">
                <a:latin typeface="Arial" charset="0"/>
              </a:rPr>
              <a:t>Oracle Database Standard Edition delivers the unprecedented ease of use, power, and performance of Standard Edition One, with support for larger machines and clustering of services with Oracle Real Application Clusters (Oracle RAC). Oracle RAC is not included in the Standard Edition of releases before Oracle Database 10</a:t>
            </a:r>
            <a:r>
              <a:rPr lang="en-US" altLang="en-US" i="1" dirty="0">
                <a:latin typeface="Arial" charset="0"/>
              </a:rPr>
              <a:t>g</a:t>
            </a:r>
            <a:r>
              <a:rPr lang="en-US" altLang="en-US" dirty="0">
                <a:latin typeface="Arial" charset="0"/>
              </a:rPr>
              <a:t>, nor is it an available option with those earlier releases.</a:t>
            </a:r>
          </a:p>
          <a:p>
            <a:pPr lvl="1"/>
            <a:r>
              <a:rPr lang="en-US" altLang="en-US" dirty="0">
                <a:latin typeface="Arial" charset="0"/>
              </a:rPr>
              <a:t>Oracle Database Standard Edition One delivers unprecedented ease of use, power, and performance for workgroup, department-level, and web applications. From single-server environments for small business to highly distributed branch environments, Oracle Database Standard Edition One includes all the facilities necessary to build business-critical applications.</a:t>
            </a:r>
          </a:p>
          <a:p>
            <a:pPr lvl="1"/>
            <a:r>
              <a:rPr lang="en-US" altLang="en-US" dirty="0">
                <a:latin typeface="Arial" charset="0"/>
              </a:rPr>
              <a:t>SE2 starts with Oracle Database 12c Release 1 (12.1.0.2).</a:t>
            </a:r>
          </a:p>
          <a:p>
            <a:pPr lvl="1"/>
            <a:r>
              <a:rPr lang="en-US" altLang="en-US" dirty="0">
                <a:latin typeface="Arial" charset="0"/>
              </a:rPr>
              <a:t>SE2 supports Oracle RAC.</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1 - </a:t>
            </a:r>
            <a:fld id="{78AA3446-EC50-4B7F-B901-9D51E1D595D0}" type="slidenum">
              <a:rPr lang="en-US" smtClean="0"/>
              <a:t>9</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6285495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lvl="1"/>
            <a:r>
              <a:rPr lang="en-US"/>
              <a:t>The Create Oracle Database Cloud Service Instance wizard is used to create a new database deployment.</a:t>
            </a:r>
          </a:p>
          <a:p>
            <a:pPr lvl="1"/>
            <a:r>
              <a:rPr lang="en-US"/>
              <a:t>After requesting the creation of the database deployment, the steps shown in the gray box happen automatically.</a:t>
            </a:r>
          </a:p>
          <a:p>
            <a:pPr lvl="1"/>
            <a:r>
              <a:rPr lang="en-US"/>
              <a:t>When the creation and configuration is complete, the database deployment is ready for use.</a:t>
            </a:r>
            <a:endParaRPr lang="en-US" dirty="0"/>
          </a:p>
        </p:txBody>
      </p:sp>
      <p:sp>
        <p:nvSpPr>
          <p:cNvPr id="4" name="Footer Placeholder 3"/>
          <p:cNvSpPr>
            <a:spLocks noGrp="1"/>
          </p:cNvSpPr>
          <p:nvPr>
            <p:ph type="ftr" sz="quarter" idx="10"/>
          </p:nvPr>
        </p:nvSpPr>
        <p:spPr/>
        <p:txBody>
          <a:bodyPr/>
          <a:lstStyle/>
          <a:p>
            <a:r>
              <a:rPr lang="en-US" dirty="0"/>
              <a:t>Oracle Database </a:t>
            </a:r>
            <a:r>
              <a:rPr lang="en-US" dirty="0" smtClean="0"/>
              <a:t>19c: </a:t>
            </a:r>
            <a:r>
              <a:rPr lang="en-US" dirty="0"/>
              <a:t>Administration Workshop   3 - </a:t>
            </a:r>
            <a:fld id="{0A6EDA50-83B9-4D47-B245-580534CA436D}" type="slidenum">
              <a:rPr lang="en-US" smtClean="0"/>
              <a:t>90</a:t>
            </a:fld>
            <a:endParaRPr lang="en-US" dirty="0"/>
          </a:p>
        </p:txBody>
      </p:sp>
      <p:sp>
        <p:nvSpPr>
          <p:cNvPr id="8" name="Slide Image Placeholder 7"/>
          <p:cNvSpPr>
            <a:spLocks noGrp="1" noRot="1" noChangeAspect="1"/>
          </p:cNvSpPr>
          <p:nvPr>
            <p:ph type="sldImg"/>
          </p:nvPr>
        </p:nvSpPr>
        <p:spPr/>
      </p:sp>
    </p:spTree>
    <p:extLst>
      <p:ext uri="{BB962C8B-B14F-4D97-AF65-F5344CB8AC3E}">
        <p14:creationId xmlns:p14="http://schemas.microsoft.com/office/powerpoint/2010/main" val="34062776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Notes Placeholder 2"/>
          <p:cNvSpPr>
            <a:spLocks noGrp="1"/>
          </p:cNvSpPr>
          <p:nvPr>
            <p:ph type="body" idx="1"/>
          </p:nvPr>
        </p:nvSpPr>
        <p:spPr>
          <a:xfrm>
            <a:off x="292608" y="4434840"/>
            <a:ext cx="6400800" cy="4397216"/>
          </a:xfrm>
        </p:spPr>
        <p:txBody>
          <a:bodyPr>
            <a:noAutofit/>
          </a:bodyPr>
          <a:lstStyle/>
          <a:p>
            <a:pPr lvl="1" eaLnBrk="1" hangingPunct="1"/>
            <a:r>
              <a:rPr lang="en-US" altLang="en-US" b="1" dirty="0">
                <a:latin typeface="Arial" charset="0"/>
              </a:rPr>
              <a:t>Oracle Data Guard</a:t>
            </a:r>
          </a:p>
          <a:p>
            <a:pPr lvl="1" eaLnBrk="1" hangingPunct="1"/>
            <a:r>
              <a:rPr lang="en-US" altLang="en-US" dirty="0">
                <a:latin typeface="Arial" charset="0"/>
              </a:rPr>
              <a:t>You can optionally create an Oracle Data Guard configuration when you create a database deployment.</a:t>
            </a:r>
          </a:p>
          <a:p>
            <a:pPr lvl="1" eaLnBrk="1" hangingPunct="1"/>
            <a:r>
              <a:rPr lang="en-US" altLang="en-US" dirty="0">
                <a:latin typeface="Arial" charset="0"/>
              </a:rPr>
              <a:t>Oracle Data Guard enables production Oracle databases to survive disasters and data corruptions by providing a comprehensive set of services that create, maintain, manage, and monitor a standby database. Oracle Data Guard maintains the standby database as a copy of the production database. If the production database becomes unavailable because of a planned or an unplanned outage, you can switch the standby database to the production role, minimizing the down time associated with the outage.</a:t>
            </a:r>
          </a:p>
          <a:p>
            <a:pPr lvl="1" eaLnBrk="1" hangingPunct="1"/>
            <a:r>
              <a:rPr lang="en-US" altLang="en-US" dirty="0">
                <a:latin typeface="Arial" charset="0"/>
              </a:rPr>
              <a:t>See </a:t>
            </a:r>
            <a:r>
              <a:rPr lang="en-US" altLang="en-US" i="1" dirty="0">
                <a:latin typeface="Arial" charset="0"/>
              </a:rPr>
              <a:t>Using Oracle Data Guard in Database as a Service</a:t>
            </a:r>
            <a:r>
              <a:rPr lang="en-US" altLang="en-US" dirty="0">
                <a:latin typeface="Arial" charset="0"/>
              </a:rPr>
              <a:t> for additional information.</a:t>
            </a:r>
          </a:p>
          <a:p>
            <a:pPr lvl="1" eaLnBrk="1" hangingPunct="1"/>
            <a:r>
              <a:rPr lang="en-US" altLang="en-US" b="1" dirty="0">
                <a:latin typeface="Arial" charset="0"/>
              </a:rPr>
              <a:t>Oracle Real Application Clusters</a:t>
            </a:r>
          </a:p>
          <a:p>
            <a:pPr lvl="1" eaLnBrk="1" hangingPunct="1"/>
            <a:r>
              <a:rPr lang="en-US" altLang="en-US" dirty="0">
                <a:latin typeface="Arial" charset="0"/>
              </a:rPr>
              <a:t>You can optionally create an Oracle Real Application Clusters (RAC) database when you create a database deployment.</a:t>
            </a:r>
          </a:p>
          <a:p>
            <a:pPr lvl="1" eaLnBrk="1" hangingPunct="1"/>
            <a:r>
              <a:rPr lang="en-US" altLang="en-US" dirty="0">
                <a:latin typeface="Arial" charset="0"/>
              </a:rPr>
              <a:t>Oracle RAC enhances Oracle Database capabilities so that you can concurrently use multiple database instances on different compute nodes. This allows you to scale workload across multiple database instances to efficiently store, update, and retrieve data.</a:t>
            </a:r>
          </a:p>
          <a:p>
            <a:pPr lvl="1" eaLnBrk="1" hangingPunct="1"/>
            <a:r>
              <a:rPr lang="en-US" altLang="en-US" dirty="0">
                <a:latin typeface="Arial" charset="0"/>
              </a:rPr>
              <a:t>Oracle RAC provides the software that manages multiple servers and database instances as a single set of servers, called a cluster. The data files that comprise the database reside on shared storage that is accessible from all servers that are part of the cluster. Each server in the cluster runs the Oracle RAC software.</a:t>
            </a:r>
          </a:p>
          <a:p>
            <a:pPr lvl="1" eaLnBrk="1" hangingPunct="1"/>
            <a:r>
              <a:rPr lang="en-US" altLang="en-US" dirty="0">
                <a:latin typeface="Arial" charset="0"/>
              </a:rPr>
              <a:t>See </a:t>
            </a:r>
            <a:r>
              <a:rPr lang="en-US" altLang="en-US" i="1" dirty="0">
                <a:latin typeface="Arial" charset="0"/>
              </a:rPr>
              <a:t>Using Oracle Real Application Clusters (RAC) in Database as a Service</a:t>
            </a:r>
            <a:r>
              <a:rPr lang="en-US" altLang="en-US" dirty="0">
                <a:latin typeface="Arial" charset="0"/>
              </a:rPr>
              <a:t> for additional information.</a:t>
            </a:r>
          </a:p>
        </p:txBody>
      </p:sp>
      <p:sp>
        <p:nvSpPr>
          <p:cNvPr id="7" name="Slide Image Placeholder 6"/>
          <p:cNvSpPr>
            <a:spLocks noGrp="1" noRot="1" noChangeAspect="1"/>
          </p:cNvSpPr>
          <p:nvPr>
            <p:ph type="sldImg"/>
          </p:nvPr>
        </p:nvSpPr>
        <p:spPr/>
      </p:sp>
      <p:sp>
        <p:nvSpPr>
          <p:cNvPr id="5" name="Footer Placeholder 4"/>
          <p:cNvSpPr>
            <a:spLocks noGrp="1"/>
          </p:cNvSpPr>
          <p:nvPr>
            <p:ph type="ftr" sz="quarter" idx="10"/>
          </p:nvPr>
        </p:nvSpPr>
        <p:spPr/>
        <p:txBody>
          <a:bodyPr/>
          <a:lstStyle/>
          <a:p>
            <a:pPr>
              <a:defRPr/>
            </a:pPr>
            <a:r>
              <a:rPr lang="en-US" dirty="0"/>
              <a:t>Oracle Database </a:t>
            </a:r>
            <a:r>
              <a:rPr lang="en-US" dirty="0" smtClean="0"/>
              <a:t>19c: </a:t>
            </a:r>
            <a:r>
              <a:rPr lang="en-US" dirty="0"/>
              <a:t>Administration Workshop   3 - </a:t>
            </a:r>
            <a:fld id="{E4266835-CB06-4740-B8EB-957EE5CC86EC}" type="slidenum">
              <a:rPr lang="en-US" smtClean="0"/>
              <a:t>91</a:t>
            </a:fld>
            <a:endParaRPr lang="en-US" dirty="0"/>
          </a:p>
        </p:txBody>
      </p:sp>
    </p:spTree>
    <p:extLst>
      <p:ext uri="{BB962C8B-B14F-4D97-AF65-F5344CB8AC3E}">
        <p14:creationId xmlns:p14="http://schemas.microsoft.com/office/powerpoint/2010/main" val="37274578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3 - </a:t>
            </a:r>
            <a:fld id="{D8A6F09B-1BAC-4BF5-8A01-43A1A16499B9}" type="slidenum">
              <a:rPr lang="en-US" smtClean="0"/>
              <a:t>92</a:t>
            </a:fld>
            <a:endParaRPr lang="en-US" dirty="0"/>
          </a:p>
        </p:txBody>
      </p:sp>
      <p:sp>
        <p:nvSpPr>
          <p:cNvPr id="54276" name="Slide Image Placeholder 11"/>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7484300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a:noFill/>
          <a:ln/>
        </p:spPr>
        <p:txBody>
          <a:bodyPr/>
          <a:lstStyle/>
          <a:p>
            <a:pPr lvl="1"/>
            <a:endParaRPr 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3 - </a:t>
            </a:r>
            <a:fld id="{64429F53-AB59-433B-BD7F-88823BB4E26F}" type="slidenum">
              <a:rPr lang="en-US" smtClean="0"/>
              <a:t>93</a:t>
            </a:fld>
            <a:endParaRPr lang="en-US" dirty="0"/>
          </a:p>
        </p:txBody>
      </p:sp>
      <p:sp>
        <p:nvSpPr>
          <p:cNvPr id="55300"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7501421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1480425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endParaRPr lang="en-US" altLang="en-US" dirty="0">
              <a:latin typeface="Arial" charset="0"/>
            </a:endParaRP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5 - </a:t>
            </a:r>
            <a:fld id="{D04061CE-E2CB-47EA-A2E9-F361650DAB35}" type="slidenum">
              <a:rPr lang="en-US" smtClean="0"/>
              <a:t>95</a:t>
            </a:fld>
            <a:endParaRPr lang="en-US" dirty="0"/>
          </a:p>
        </p:txBody>
      </p:sp>
      <p:sp>
        <p:nvSpPr>
          <p:cNvPr id="40964"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6700224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Connections Compared With Sessions</a:t>
            </a:r>
          </a:p>
          <a:p>
            <a:pPr lvl="1"/>
            <a:r>
              <a:rPr lang="en-US" altLang="en-US" dirty="0">
                <a:latin typeface="Arial" charset="0"/>
              </a:rPr>
              <a:t>You connect client applications to database instances (not databases).</a:t>
            </a:r>
          </a:p>
          <a:p>
            <a:pPr lvl="1"/>
            <a:r>
              <a:rPr lang="en-US" altLang="en-US" dirty="0">
                <a:latin typeface="Arial" charset="0"/>
              </a:rPr>
              <a:t>A connection is the physical communication pathway between a client process and a database instance.</a:t>
            </a:r>
          </a:p>
          <a:p>
            <a:pPr lvl="1"/>
            <a:r>
              <a:rPr lang="en-US" altLang="en-US" dirty="0">
                <a:latin typeface="Arial" charset="0"/>
              </a:rPr>
              <a:t>A user session is a logical entity that represents the state of the current user login to the database instance. A session lasts from the time the user is authenticated by the database instance until the time the user disconnects or exits the client application.</a:t>
            </a:r>
          </a:p>
          <a:p>
            <a:pPr lvl="1"/>
            <a:r>
              <a:rPr lang="en-US" altLang="en-US" b="1" dirty="0">
                <a:latin typeface="Arial" charset="0"/>
              </a:rPr>
              <a:t>Connecting to CDBs by Using Operating System Authentication</a:t>
            </a:r>
          </a:p>
          <a:p>
            <a:pPr lvl="1"/>
            <a:r>
              <a:rPr lang="en-US" altLang="en-US" dirty="0">
                <a:latin typeface="Arial" charset="0"/>
              </a:rPr>
              <a:t>As a database administrator, you can quickly start SQL*Plus and connect to a root container without a password by using the </a:t>
            </a:r>
            <a:r>
              <a:rPr lang="en-US" dirty="0">
                <a:latin typeface="Courier New" panose="02070309020205020404" pitchFamily="49" charset="0"/>
                <a:cs typeface="Courier New" panose="02070309020205020404" pitchFamily="49" charset="0"/>
              </a:rPr>
              <a:t>$ sqlplus / as sysdba</a:t>
            </a:r>
            <a:r>
              <a:rPr lang="en-US" altLang="en-US" dirty="0">
                <a:latin typeface="Courier New" panose="02070309020205020404" pitchFamily="49" charset="0"/>
                <a:cs typeface="Courier New" panose="02070309020205020404" pitchFamily="49" charset="0"/>
              </a:rPr>
              <a:t> </a:t>
            </a:r>
            <a:r>
              <a:rPr lang="en-US" altLang="en-US" dirty="0">
                <a:latin typeface="Arial" charset="0"/>
              </a:rPr>
              <a:t>command. This command enables you to connect to the database as the </a:t>
            </a:r>
            <a:r>
              <a:rPr lang="en-US" altLang="en-US" dirty="0">
                <a:latin typeface="Courier New" panose="02070309020205020404" pitchFamily="49" charset="0"/>
                <a:cs typeface="Courier New" panose="02070309020205020404" pitchFamily="49" charset="0"/>
              </a:rPr>
              <a:t>SYS</a:t>
            </a:r>
            <a:r>
              <a:rPr lang="en-US" altLang="en-US" dirty="0">
                <a:latin typeface="Arial" charset="0"/>
              </a:rPr>
              <a:t> user with the </a:t>
            </a:r>
            <a:r>
              <a:rPr lang="en-US" altLang="en-US" dirty="0">
                <a:latin typeface="Courier New" panose="02070309020205020404" pitchFamily="49" charset="0"/>
                <a:cs typeface="Courier New" panose="02070309020205020404" pitchFamily="49" charset="0"/>
              </a:rPr>
              <a:t>SYSDBA</a:t>
            </a:r>
            <a:r>
              <a:rPr lang="en-US" altLang="en-US" dirty="0">
                <a:latin typeface="Arial" charset="0"/>
              </a:rPr>
              <a:t> privilege. There are some rules: You must be on the same machine as the database instance, and the current operating system user must be a member of the privileged </a:t>
            </a:r>
            <a:r>
              <a:rPr lang="en-US" altLang="en-US" dirty="0">
                <a:latin typeface="Courier New" panose="02070309020205020404" pitchFamily="49" charset="0"/>
                <a:cs typeface="Courier New" panose="02070309020205020404" pitchFamily="49" charset="0"/>
              </a:rPr>
              <a:t>OSDBA</a:t>
            </a:r>
            <a:r>
              <a:rPr lang="en-US" altLang="en-US" dirty="0">
                <a:latin typeface="Arial" charset="0"/>
              </a:rPr>
              <a:t> group.</a:t>
            </a:r>
          </a:p>
          <a:p>
            <a:pPr lvl="1"/>
            <a:r>
              <a:rPr lang="en-US" altLang="en-US" b="1" dirty="0">
                <a:latin typeface="Arial" charset="0"/>
              </a:rPr>
              <a:t>Connecting to PDBs by Using the Easy Connect Syntax</a:t>
            </a:r>
          </a:p>
          <a:p>
            <a:pPr lvl="1"/>
            <a:r>
              <a:rPr lang="en-US" altLang="en-US" dirty="0">
                <a:latin typeface="Arial" charset="0"/>
              </a:rPr>
              <a:t>There are many ways to connect to a PDB; however, using the Easy Connect syntax in SQL*Plus is the easiest because it's already enabled on the database server by default and doesn't require any client-side configuration. This syntax supports TCP protocol only (no SSL). It offers no support for advanced connection options such as connect-time failover, source routing, and load balancing.</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5 - </a:t>
            </a:r>
            <a:fld id="{658FE053-EE9F-4BE9-B934-D1463AD65220}" type="slidenum">
              <a:rPr lang="en-US" smtClean="0"/>
              <a:t>96</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27761982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r>
              <a:rPr lang="en-US" dirty="0"/>
              <a:t>Oracle Database </a:t>
            </a:r>
            <a:r>
              <a:rPr lang="en-US" dirty="0" smtClean="0"/>
              <a:t>19c: </a:t>
            </a:r>
            <a:r>
              <a:rPr lang="en-US" dirty="0"/>
              <a:t>Administration Workshop   5 - </a:t>
            </a:r>
            <a:fld id="{BE49D4B2-07B9-41EA-A9B0-7236FB298DB5}" type="slidenum">
              <a:rPr lang="en-US" smtClean="0"/>
              <a:t>97</a:t>
            </a:fld>
            <a:endParaRPr lang="en-US" dirty="0"/>
          </a:p>
        </p:txBody>
      </p:sp>
      <p:sp>
        <p:nvSpPr>
          <p:cNvPr id="8" name="Notes Placeholder 7"/>
          <p:cNvSpPr>
            <a:spLocks noGrp="1"/>
          </p:cNvSpPr>
          <p:nvPr>
            <p:ph type="body" idx="1"/>
          </p:nvPr>
        </p:nvSpPr>
        <p:spPr>
          <a:xfrm>
            <a:off x="292608" y="450056"/>
            <a:ext cx="6400800" cy="8191024"/>
          </a:xfrm>
        </p:spPr>
        <p:txBody>
          <a:bodyPr/>
          <a:lstStyle/>
          <a:p>
            <a:pPr lvl="1" eaLnBrk="1" hangingPunct="1"/>
            <a:r>
              <a:rPr lang="en-US" dirty="0">
                <a:latin typeface="Arial" charset="0"/>
                <a:cs typeface="Arial" charset="0"/>
              </a:rPr>
              <a:t>Easy Connect connection strings take the following form:</a:t>
            </a:r>
          </a:p>
          <a:p>
            <a:pPr lvl="1" eaLnBrk="1" hangingPunct="1"/>
            <a:r>
              <a:rPr lang="en-US" dirty="0">
                <a:latin typeface="Courier New" panose="02070309020205020404" pitchFamily="49" charset="0"/>
                <a:cs typeface="Courier New" panose="02070309020205020404" pitchFamily="49" charset="0"/>
              </a:rPr>
              <a:t>SQL&gt; CONNECT &lt;username&gt;/&lt;password&gt;@&lt;listener hostname&gt;:&lt;listener port&gt;/&lt;service name&gt;</a:t>
            </a:r>
          </a:p>
          <a:p>
            <a:pPr lvl="1" eaLnBrk="1" hangingPunct="1"/>
            <a:r>
              <a:rPr lang="en-US" dirty="0">
                <a:latin typeface="Arial" charset="0"/>
                <a:cs typeface="Arial" charset="0"/>
              </a:rPr>
              <a:t>For example, the </a:t>
            </a:r>
            <a:r>
              <a:rPr lang="en-US" dirty="0">
                <a:latin typeface="Courier New" panose="02070309020205020404" pitchFamily="49" charset="0"/>
                <a:cs typeface="Courier New" panose="02070309020205020404" pitchFamily="49" charset="0"/>
              </a:rPr>
              <a:t>SYSTEM</a:t>
            </a:r>
            <a:r>
              <a:rPr lang="en-US" dirty="0">
                <a:latin typeface="Arial" charset="0"/>
                <a:cs typeface="Arial" charset="0"/>
              </a:rPr>
              <a:t> user requests a connection to the database service named </a:t>
            </a:r>
            <a:r>
              <a:rPr lang="en-US" dirty="0">
                <a:latin typeface="Courier New" panose="02070309020205020404" pitchFamily="49" charset="0"/>
                <a:cs typeface="Courier New" panose="02070309020205020404" pitchFamily="49" charset="0"/>
              </a:rPr>
              <a:t>db.example.com</a:t>
            </a:r>
            <a:r>
              <a:rPr lang="en-US" dirty="0">
                <a:latin typeface="Arial" charset="0"/>
                <a:cs typeface="Arial" charset="0"/>
              </a:rPr>
              <a:t>. The listener is located on a machine named </a:t>
            </a:r>
            <a:r>
              <a:rPr lang="en-US" dirty="0">
                <a:latin typeface="Courier New" panose="02070309020205020404" pitchFamily="49" charset="0"/>
                <a:cs typeface="Courier New" panose="02070309020205020404" pitchFamily="49" charset="0"/>
              </a:rPr>
              <a:t>host01.example.com</a:t>
            </a:r>
            <a:r>
              <a:rPr lang="en-US" dirty="0">
                <a:latin typeface="Arial" charset="0"/>
                <a:cs typeface="Arial" charset="0"/>
              </a:rPr>
              <a:t> and listens on port 1521.</a:t>
            </a:r>
          </a:p>
          <a:p>
            <a:pPr lvl="1" eaLnBrk="1" hangingPunct="1"/>
            <a:r>
              <a:rPr lang="en-US" dirty="0">
                <a:latin typeface="Courier New" panose="02070309020205020404" pitchFamily="49" charset="0"/>
                <a:cs typeface="Courier New" panose="02070309020205020404" pitchFamily="49" charset="0"/>
              </a:rPr>
              <a:t>SQL&gt; CONNECT </a:t>
            </a:r>
            <a:r>
              <a:rPr lang="en-US" dirty="0">
                <a:latin typeface="Courier New" panose="02070309020205020404" pitchFamily="49" charset="0"/>
                <a:cs typeface="Courier New" panose="02070309020205020404" pitchFamily="49" charset="0"/>
                <a:hlinkClick r:id="rId3"/>
              </a:rPr>
              <a:t>hr/hr@host1.example.com:1521/db.example.com</a:t>
            </a:r>
            <a:endParaRPr lang="en-US" dirty="0">
              <a:latin typeface="Courier New" panose="02070309020205020404" pitchFamily="49" charset="0"/>
              <a:cs typeface="Courier New" panose="02070309020205020404" pitchFamily="49" charset="0"/>
            </a:endParaRPr>
          </a:p>
          <a:p>
            <a:pPr lvl="1" eaLnBrk="1" hangingPunct="1"/>
            <a:r>
              <a:rPr lang="en-US" dirty="0">
                <a:latin typeface="Arial" charset="0"/>
                <a:cs typeface="Arial" charset="0"/>
              </a:rPr>
              <a:t>If you're starting from a command prompt, you can start SQL*Plus and log in at the same time:</a:t>
            </a:r>
          </a:p>
          <a:p>
            <a:pPr lvl="1" eaLnBrk="1" hangingPunct="1"/>
            <a:r>
              <a:rPr lang="en-US" dirty="0">
                <a:latin typeface="Courier New" panose="02070309020205020404" pitchFamily="49" charset="0"/>
                <a:cs typeface="Courier New" panose="02070309020205020404" pitchFamily="49" charset="0"/>
              </a:rPr>
              <a:t>$ sqlplus </a:t>
            </a:r>
            <a:r>
              <a:rPr lang="en-US" dirty="0">
                <a:latin typeface="Courier New" panose="02070309020205020404" pitchFamily="49" charset="0"/>
                <a:cs typeface="Courier New" panose="02070309020205020404" pitchFamily="49" charset="0"/>
                <a:hlinkClick r:id="rId3"/>
              </a:rPr>
              <a:t>hr/hr@host1.example.com:1521/db.example.com</a:t>
            </a:r>
            <a:endParaRPr lang="en-US" dirty="0">
              <a:latin typeface="Courier New" panose="02070309020205020404" pitchFamily="49" charset="0"/>
              <a:cs typeface="Courier New" panose="02070309020205020404" pitchFamily="49" charset="0"/>
            </a:endParaRPr>
          </a:p>
          <a:p>
            <a:pPr lvl="1" eaLnBrk="1" hangingPunct="1"/>
            <a:r>
              <a:rPr lang="en-US" dirty="0">
                <a:latin typeface="Arial" charset="0"/>
                <a:cs typeface="Arial" charset="0"/>
              </a:rPr>
              <a:t>The listener port and service name are optional. If the listener port is not provided, Oracle Net assumes that the default port of 1521 is being used. If the service name is not provided, Oracle Net assumes that the database service name and host name provided in the connect string are identical. For example, assuming that the listener uses TCP to listen on port 1521, the connection string above can be shortened.</a:t>
            </a:r>
          </a:p>
          <a:p>
            <a:pPr lvl="1" eaLnBrk="1" hangingPunct="1"/>
            <a:r>
              <a:rPr lang="en-US" dirty="0">
                <a:latin typeface="Arial" charset="0"/>
                <a:cs typeface="Arial" charset="0"/>
              </a:rPr>
              <a:t>For example, a connection string like this:</a:t>
            </a:r>
          </a:p>
          <a:p>
            <a:pPr lvl="1" eaLnBrk="1" hangingPunct="1"/>
            <a:r>
              <a:rPr lang="en-US" dirty="0">
                <a:latin typeface="Courier New" panose="02070309020205020404" pitchFamily="49" charset="0"/>
                <a:cs typeface="Courier New" panose="02070309020205020404" pitchFamily="49" charset="0"/>
              </a:rPr>
              <a:t>SQL&gt; CONNECT hr/hr@db.example.com:1521/db.example.com</a:t>
            </a:r>
            <a:r>
              <a:rPr lang="en-US" dirty="0">
                <a:latin typeface="Arial" charset="0"/>
                <a:cs typeface="Arial" charset="0"/>
              </a:rPr>
              <a:t> </a:t>
            </a:r>
          </a:p>
          <a:p>
            <a:pPr lvl="1" eaLnBrk="1" hangingPunct="1"/>
            <a:r>
              <a:rPr lang="en-US" dirty="0">
                <a:latin typeface="Arial" charset="0"/>
                <a:cs typeface="Arial" charset="0"/>
              </a:rPr>
              <a:t>...can be shortened to:</a:t>
            </a:r>
          </a:p>
          <a:p>
            <a:pPr lvl="1" eaLnBrk="1" hangingPunct="1"/>
            <a:r>
              <a:rPr lang="en-US" dirty="0">
                <a:latin typeface="Courier New" panose="02070309020205020404" pitchFamily="49" charset="0"/>
                <a:cs typeface="Courier New" panose="02070309020205020404" pitchFamily="49" charset="0"/>
              </a:rPr>
              <a:t>SQL&gt; CONNECT hr/hr@ db.example.com</a:t>
            </a:r>
            <a:r>
              <a:rPr lang="en-US" dirty="0">
                <a:latin typeface="Arial" charset="0"/>
                <a:cs typeface="Arial" charset="0"/>
              </a:rPr>
              <a:t> </a:t>
            </a:r>
          </a:p>
          <a:p>
            <a:pPr lvl="1" eaLnBrk="1" hangingPunct="1"/>
            <a:r>
              <a:rPr lang="en-US" b="1" dirty="0">
                <a:latin typeface="Arial" charset="0"/>
                <a:cs typeface="Arial" charset="0"/>
              </a:rPr>
              <a:t>Disconnecting from the Database Instance</a:t>
            </a:r>
          </a:p>
          <a:p>
            <a:pPr lvl="1" eaLnBrk="1" hangingPunct="1"/>
            <a:r>
              <a:rPr lang="en-US" dirty="0">
                <a:latin typeface="Arial" charset="0"/>
                <a:cs typeface="Arial" charset="0"/>
              </a:rPr>
              <a:t>Use the </a:t>
            </a:r>
            <a:r>
              <a:rPr lang="en-US" dirty="0">
                <a:latin typeface="Courier New" panose="02070309020205020404" pitchFamily="49" charset="0"/>
                <a:cs typeface="Courier New" panose="02070309020205020404" pitchFamily="49" charset="0"/>
              </a:rPr>
              <a:t>EXIT</a:t>
            </a:r>
            <a:r>
              <a:rPr lang="en-US" dirty="0">
                <a:latin typeface="Arial" charset="0"/>
                <a:cs typeface="Arial" charset="0"/>
              </a:rPr>
              <a:t> command to exit SQL*Plus, disconnect from the database instance, and end all sessions in the database instance memory.</a:t>
            </a:r>
          </a:p>
        </p:txBody>
      </p:sp>
    </p:spTree>
    <p:extLst>
      <p:ext uri="{BB962C8B-B14F-4D97-AF65-F5344CB8AC3E}">
        <p14:creationId xmlns:p14="http://schemas.microsoft.com/office/powerpoint/2010/main" val="42525827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Oracle Database includes the following tools:</a:t>
            </a:r>
          </a:p>
          <a:p>
            <a:pPr lvl="2"/>
            <a:r>
              <a:rPr lang="en-US" altLang="en-US" b="1" dirty="0">
                <a:latin typeface="Arial" charset="0"/>
              </a:rPr>
              <a:t>SQL*Plus: </a:t>
            </a:r>
            <a:r>
              <a:rPr lang="en-US" altLang="en-US" dirty="0">
                <a:latin typeface="Arial" charset="0"/>
              </a:rPr>
              <a:t>Use this command-line tool to access a database.</a:t>
            </a:r>
          </a:p>
          <a:p>
            <a:pPr lvl="2"/>
            <a:r>
              <a:rPr lang="en-US" altLang="en-US" b="1" dirty="0">
                <a:latin typeface="Arial" charset="0"/>
              </a:rPr>
              <a:t>SQL Developer: </a:t>
            </a:r>
            <a:r>
              <a:rPr lang="en-US" altLang="en-US" dirty="0">
                <a:latin typeface="Arial" charset="0"/>
              </a:rPr>
              <a:t>Use this graphical user interface (GUI) tool to access a database and perform DBA actions.</a:t>
            </a:r>
          </a:p>
          <a:p>
            <a:pPr lvl="2"/>
            <a:r>
              <a:rPr lang="en-US" altLang="en-US" b="1" dirty="0">
                <a:latin typeface="Arial" charset="0"/>
              </a:rPr>
              <a:t>SQL Developer Command Line (SQLcl): </a:t>
            </a:r>
            <a:r>
              <a:rPr lang="en-US" altLang="en-US" dirty="0">
                <a:latin typeface="Arial" charset="0"/>
              </a:rPr>
              <a:t>Use this tool to access a database.</a:t>
            </a:r>
          </a:p>
          <a:p>
            <a:pPr lvl="2"/>
            <a:r>
              <a:rPr lang="en-US" altLang="en-US" b="1" dirty="0">
                <a:latin typeface="Arial" charset="0"/>
              </a:rPr>
              <a:t>Database Configuration Assistant (DBCA): </a:t>
            </a:r>
            <a:r>
              <a:rPr lang="en-US" altLang="en-US" dirty="0">
                <a:latin typeface="Arial" charset="0"/>
              </a:rPr>
              <a:t>Use this GUI tool to create databases. To use DBCA, you must be on the server to launch the tool from the operating system that houses the CDB.</a:t>
            </a:r>
          </a:p>
          <a:p>
            <a:pPr lvl="2"/>
            <a:r>
              <a:rPr lang="en-US" altLang="en-US" b="1" dirty="0">
                <a:latin typeface="Arial" charset="0"/>
              </a:rPr>
              <a:t>Oracle Enterprise Manager Database Express (EM Express): </a:t>
            </a:r>
            <a:r>
              <a:rPr lang="en-US" altLang="en-US" dirty="0">
                <a:latin typeface="Arial" charset="0"/>
              </a:rPr>
              <a:t>Use this GUI tool to perform database administration tasks on one database instance at a time.</a:t>
            </a:r>
          </a:p>
          <a:p>
            <a:pPr lvl="2"/>
            <a:r>
              <a:rPr lang="en-US" altLang="en-US" b="1" dirty="0">
                <a:latin typeface="Arial" charset="0"/>
              </a:rPr>
              <a:t>Oracle Enterprise Manager Cloud Control (EM Cloud Control): </a:t>
            </a:r>
            <a:r>
              <a:rPr lang="en-US" altLang="en-US" dirty="0">
                <a:latin typeface="Arial" charset="0"/>
              </a:rPr>
              <a:t>Use this GUI tool to perform database administration tasks on several targets (database instances, listeners, and so on) at the same time.</a:t>
            </a:r>
          </a:p>
          <a:p>
            <a:pPr lvl="2"/>
            <a:r>
              <a:rPr lang="en-US" altLang="en-US" b="1" dirty="0">
                <a:latin typeface="Arial" charset="0"/>
              </a:rPr>
              <a:t>Others: </a:t>
            </a:r>
            <a:r>
              <a:rPr lang="en-US" altLang="en-US" dirty="0">
                <a:latin typeface="Arial" charset="0"/>
              </a:rPr>
              <a:t>Many specialized utilities are used to assist with database administration. The ones used in this course may include Listener Control (</a:t>
            </a:r>
            <a:r>
              <a:rPr lang="en-US" altLang="en-US" dirty="0">
                <a:latin typeface="Courier New" panose="02070309020205020404" pitchFamily="49" charset="0"/>
                <a:cs typeface="Courier New" panose="02070309020205020404" pitchFamily="49" charset="0"/>
              </a:rPr>
              <a:t>lsnrctl</a:t>
            </a:r>
            <a:r>
              <a:rPr lang="en-US" altLang="en-US" dirty="0">
                <a:latin typeface="Arial" charset="0"/>
              </a:rPr>
              <a:t>), Oracle Net Configuration Assistant (</a:t>
            </a:r>
            <a:r>
              <a:rPr lang="en-US" altLang="en-US" dirty="0">
                <a:latin typeface="Courier New" panose="02070309020205020404" pitchFamily="49" charset="0"/>
                <a:cs typeface="Courier New" panose="02070309020205020404" pitchFamily="49" charset="0"/>
              </a:rPr>
              <a:t>netca</a:t>
            </a:r>
            <a:r>
              <a:rPr lang="en-US" altLang="en-US" dirty="0">
                <a:latin typeface="Arial" charset="0"/>
              </a:rPr>
              <a:t>), Oracle Net Manager (</a:t>
            </a:r>
            <a:r>
              <a:rPr lang="en-US" altLang="en-US" dirty="0">
                <a:latin typeface="Courier New" panose="02070309020205020404" pitchFamily="49" charset="0"/>
                <a:cs typeface="Courier New" panose="02070309020205020404" pitchFamily="49" charset="0"/>
              </a:rPr>
              <a:t>netmgr</a:t>
            </a:r>
            <a:r>
              <a:rPr lang="en-US" altLang="en-US" dirty="0">
                <a:latin typeface="Arial" charset="0"/>
              </a:rPr>
              <a:t>), ADR Command Interpreter (</a:t>
            </a:r>
            <a:r>
              <a:rPr lang="en-US" altLang="en-US" dirty="0">
                <a:latin typeface="Courier New" panose="02070309020205020404" pitchFamily="49" charset="0"/>
                <a:cs typeface="Courier New" panose="02070309020205020404" pitchFamily="49" charset="0"/>
              </a:rPr>
              <a:t>adcri</a:t>
            </a:r>
            <a:r>
              <a:rPr lang="en-US" altLang="en-US" dirty="0">
                <a:latin typeface="Arial" charset="0"/>
              </a:rPr>
              <a:t>), SQL*Loader (</a:t>
            </a:r>
            <a:r>
              <a:rPr lang="en-US" altLang="en-US" dirty="0">
                <a:latin typeface="Courier New" panose="02070309020205020404" pitchFamily="49" charset="0"/>
                <a:cs typeface="Courier New" panose="02070309020205020404" pitchFamily="49" charset="0"/>
              </a:rPr>
              <a:t>sqlldr</a:t>
            </a:r>
            <a:r>
              <a:rPr lang="en-US" altLang="en-US" dirty="0">
                <a:latin typeface="Arial" charset="0"/>
              </a:rPr>
              <a:t>), Oracle Data Pump Import (</a:t>
            </a:r>
            <a:r>
              <a:rPr lang="en-US" altLang="en-US" dirty="0">
                <a:latin typeface="Courier New" panose="02070309020205020404" pitchFamily="49" charset="0"/>
                <a:cs typeface="Courier New" panose="02070309020205020404" pitchFamily="49" charset="0"/>
              </a:rPr>
              <a:t>impdp</a:t>
            </a:r>
            <a:r>
              <a:rPr lang="en-US" altLang="en-US" dirty="0">
                <a:latin typeface="Arial" charset="0"/>
              </a:rPr>
              <a:t>), and Oracle Data Pump Export (</a:t>
            </a:r>
            <a:r>
              <a:rPr lang="en-US" altLang="en-US" dirty="0">
                <a:latin typeface="Courier New" panose="02070309020205020404" pitchFamily="49" charset="0"/>
                <a:cs typeface="Courier New" panose="02070309020205020404" pitchFamily="49" charset="0"/>
              </a:rPr>
              <a:t>expdp</a:t>
            </a:r>
            <a:r>
              <a:rPr lang="en-US" altLang="en-US" dirty="0">
                <a:latin typeface="Arial" charset="0"/>
              </a:rPr>
              <a:t>). This list does not cover all the utilities available.</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5 - </a:t>
            </a:r>
            <a:fld id="{E5B34583-DE67-4EC7-B38D-928A88E5CA74}" type="slidenum">
              <a:rPr lang="en-US" smtClean="0"/>
              <a:t>98</a:t>
            </a:fld>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9254167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7"/>
          <p:cNvSpPr>
            <a:spLocks noGrp="1" noChangeArrowheads="1"/>
          </p:cNvSpPr>
          <p:nvPr>
            <p:ph type="body" idx="1"/>
          </p:nvPr>
        </p:nvSpPr>
        <p:spPr>
          <a:noFill/>
          <a:ln/>
        </p:spPr>
        <p:txBody>
          <a:bodyPr/>
          <a:lstStyle/>
          <a:p>
            <a:pPr lvl="1"/>
            <a:r>
              <a:rPr lang="en-US" dirty="0">
                <a:latin typeface="Arial" charset="0"/>
              </a:rPr>
              <a:t>The table shows you at a glance which tool can be used to perform which tasks.</a:t>
            </a:r>
          </a:p>
        </p:txBody>
      </p:sp>
      <p:sp>
        <p:nvSpPr>
          <p:cNvPr id="5" name="Footer Placeholder 4"/>
          <p:cNvSpPr>
            <a:spLocks noGrp="1"/>
          </p:cNvSpPr>
          <p:nvPr>
            <p:ph type="ftr" sz="quarter" idx="4"/>
          </p:nvPr>
        </p:nvSpPr>
        <p:spPr/>
        <p:txBody>
          <a:bodyPr/>
          <a:lstStyle/>
          <a:p>
            <a:pPr>
              <a:defRPr/>
            </a:pPr>
            <a:r>
              <a:rPr lang="en-US" dirty="0"/>
              <a:t>Oracle Database </a:t>
            </a:r>
            <a:r>
              <a:rPr lang="en-US" dirty="0" smtClean="0"/>
              <a:t>19c: </a:t>
            </a:r>
            <a:r>
              <a:rPr lang="en-US" dirty="0"/>
              <a:t>Administration Workshop   5 - </a:t>
            </a:r>
            <a:fld id="{6AD6D7D0-B1FB-49B1-B5F8-BBE950E49C43}" type="slidenum">
              <a:rPr lang="en-US" smtClean="0"/>
              <a:t>99</a:t>
            </a:fld>
            <a:endParaRPr lang="en-US" dirty="0"/>
          </a:p>
        </p:txBody>
      </p:sp>
      <p:sp>
        <p:nvSpPr>
          <p:cNvPr id="48132"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15000826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smtClean="0"/>
              <a:t>Click to edit Master title style</a:t>
            </a:r>
            <a:endParaRPr lang=""/>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mtClean="0"/>
              <a:t>Click to edit Master subtitle style</a:t>
            </a:r>
            <a:endParaRPr lang=""/>
          </a:p>
        </p:txBody>
      </p:sp>
      <p:sp>
        <p:nvSpPr>
          <p:cNvPr id="4" name="Date Placeholder 3"/>
          <p:cNvSpPr>
            <a:spLocks noGrp="1"/>
          </p:cNvSpPr>
          <p:nvPr>
            <p:ph type="dt" sz="half" idx="10"/>
          </p:nvPr>
        </p:nvSpPr>
        <p:spPr/>
        <p:txBody>
          <a:bodyPr/>
          <a:lstStyle/>
          <a:p>
            <a:fld id="{86EABDA6-DE07-4A78-B116-D2A22D422E4A}" type="datetime1">
              <a:rPr lang="" smtClean="0"/>
              <a:t>01/08/2021</a:t>
            </a:fld>
            <a:endParaRPr lang=""/>
          </a:p>
        </p:txBody>
      </p:sp>
      <p:sp>
        <p:nvSpPr>
          <p:cNvPr id="5" name="Footer Placeholder 4"/>
          <p:cNvSpPr>
            <a:spLocks noGrp="1"/>
          </p:cNvSpPr>
          <p:nvPr>
            <p:ph type="ftr" sz="quarter" idx="11"/>
          </p:nvPr>
        </p:nvSpPr>
        <p:spPr/>
        <p:txBody>
          <a:bodyPr/>
          <a:lstStyle/>
          <a:p>
            <a:endParaRPr lang=""/>
          </a:p>
        </p:txBody>
      </p:sp>
      <p:sp>
        <p:nvSpPr>
          <p:cNvPr id="6" name="Slide Number Placeholder 5"/>
          <p:cNvSpPr>
            <a:spLocks noGrp="1"/>
          </p:cNvSpPr>
          <p:nvPr>
            <p:ph type="sldNum" sz="quarter" idx="12"/>
          </p:nvPr>
        </p:nvSpPr>
        <p:spPr/>
        <p:txBody>
          <a:bodyPr/>
          <a:lstStyle/>
          <a:p>
            <a:fld id="{0D1E9C62-5A59-433B-A292-EC595ABBBF45}" type="slidenum">
              <a:rPr lang="" smtClean="0"/>
              <a:t>‹#›</a:t>
            </a:fld>
            <a:endParaRPr lang=""/>
          </a:p>
        </p:txBody>
      </p:sp>
      <p:grpSp>
        <p:nvGrpSpPr>
          <p:cNvPr id="7" name="Group 16" hidden="1"/>
          <p:cNvGrpSpPr>
            <a:grpSpLocks/>
          </p:cNvGrpSpPr>
          <p:nvPr userDrawn="1"/>
        </p:nvGrpSpPr>
        <p:grpSpPr bwMode="auto">
          <a:xfrm>
            <a:off x="203147" y="302685"/>
            <a:ext cx="11799460" cy="6007100"/>
            <a:chOff x="152400" y="301083"/>
            <a:chExt cx="8851392" cy="6008894"/>
          </a:xfrm>
        </p:grpSpPr>
        <p:sp>
          <p:nvSpPr>
            <p:cNvPr id="8"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304747">
                <a:buClr>
                  <a:srgbClr val="000000"/>
                </a:buClr>
                <a:buFont typeface="Arial" pitchFamily="34" charset="0"/>
                <a:buNone/>
                <a:defRPr/>
              </a:pPr>
              <a:r>
                <a:rPr lang="en-US" b="1" dirty="0">
                  <a:solidFill>
                    <a:schemeClr val="accent5"/>
                  </a:solidFill>
                  <a:latin typeface="Arial" pitchFamily="34" charset="0"/>
                  <a:cs typeface="+mn-cs"/>
                </a:rPr>
                <a:t>Insert the correct lesson number in the Title Master.</a:t>
              </a:r>
            </a:p>
          </p:txBody>
        </p:sp>
        <p:grpSp>
          <p:nvGrpSpPr>
            <p:cNvPr id="9" name="Group 14" hidden="1"/>
            <p:cNvGrpSpPr>
              <a:grpSpLocks/>
            </p:cNvGrpSpPr>
            <p:nvPr userDrawn="1"/>
          </p:nvGrpSpPr>
          <p:grpSpPr bwMode="auto">
            <a:xfrm>
              <a:off x="152400" y="301083"/>
              <a:ext cx="8851392" cy="6008894"/>
              <a:chOff x="152400" y="301083"/>
              <a:chExt cx="8851392" cy="6008894"/>
            </a:xfrm>
          </p:grpSpPr>
          <p:sp>
            <p:nvSpPr>
              <p:cNvPr id="11"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dirty="0">
                  <a:latin typeface="Arial" pitchFamily="34" charset="0"/>
                  <a:cs typeface="+mn-cs"/>
                </a:endParaRPr>
              </a:p>
            </p:txBody>
          </p:sp>
          <p:sp>
            <p:nvSpPr>
              <p:cNvPr id="12"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1100" dirty="0">
                    <a:solidFill>
                      <a:schemeClr val="folHlink"/>
                    </a:solidFill>
                    <a:latin typeface="Arial" pitchFamily="34" charset="0"/>
                  </a:rPr>
                  <a:t>[ Use "CD Tools &gt; Guides" macro to hide and show otherwise go to the Slide Master and hide the shape]</a:t>
                </a:r>
              </a:p>
            </p:txBody>
          </p:sp>
        </p:grpSp>
        <p:sp>
          <p:nvSpPr>
            <p:cNvPr id="10" name="Isosceles Triangle 9"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304747">
                <a:spcBef>
                  <a:spcPct val="20000"/>
                </a:spcBef>
                <a:buClr>
                  <a:srgbClr val="FF0000"/>
                </a:buClr>
                <a:buFont typeface="Arial" pitchFamily="34" charset="0"/>
                <a:buNone/>
                <a:defRPr/>
              </a:pPr>
              <a:endParaRPr lang="en-US" dirty="0">
                <a:latin typeface="Arial" pitchFamily="34" charset="0"/>
              </a:endParaRPr>
            </a:p>
          </p:txBody>
        </p:sp>
      </p:grpSp>
      <p:grpSp>
        <p:nvGrpSpPr>
          <p:cNvPr id="13" name="Flag Bottom"/>
          <p:cNvGrpSpPr>
            <a:grpSpLocks/>
          </p:cNvGrpSpPr>
          <p:nvPr userDrawn="1"/>
        </p:nvGrpSpPr>
        <p:grpSpPr bwMode="auto">
          <a:xfrm>
            <a:off x="9751061" y="1420151"/>
            <a:ext cx="1656919" cy="651933"/>
            <a:chOff x="6948488" y="1524000"/>
            <a:chExt cx="1609725" cy="653144"/>
          </a:xfrm>
        </p:grpSpPr>
        <p:sp>
          <p:nvSpPr>
            <p:cNvPr id="14" name="Right Triangle 13"/>
            <p:cNvSpPr/>
            <p:nvPr userDrawn="1"/>
          </p:nvSpPr>
          <p:spPr bwMode="auto">
            <a:xfrm flipV="1">
              <a:off x="6948488" y="1524000"/>
              <a:ext cx="859342" cy="653144"/>
            </a:xfrm>
            <a:prstGeom prst="rtTriangle">
              <a:avLst/>
            </a:prstGeom>
            <a:solidFill>
              <a:schemeClr val="accent5"/>
            </a:solidFill>
            <a:ln w="28575" cap="flat" cmpd="sng" algn="ctr">
              <a:noFill/>
              <a:prstDash val="solid"/>
              <a:round/>
              <a:headEnd type="none" w="sm" len="sm"/>
              <a:tailEnd type="none" w="sm" len="sm"/>
            </a:ln>
            <a:effectLst/>
          </p:spPr>
          <p:txBody>
            <a:bodyPr/>
            <a:lstStyle/>
            <a:p>
              <a:pPr algn="ctr" defTabSz="304747">
                <a:spcBef>
                  <a:spcPct val="20000"/>
                </a:spcBef>
                <a:buClr>
                  <a:srgbClr val="FF0000"/>
                </a:buClr>
                <a:buFont typeface="Arial" pitchFamily="34" charset="0"/>
                <a:buNone/>
                <a:defRPr/>
              </a:pPr>
              <a:endParaRPr lang="en-US" dirty="0">
                <a:latin typeface="Arial" pitchFamily="34" charset="0"/>
              </a:endParaRPr>
            </a:p>
          </p:txBody>
        </p:sp>
        <p:sp>
          <p:nvSpPr>
            <p:cNvPr id="15" name="Right Triangle 14"/>
            <p:cNvSpPr/>
            <p:nvPr userDrawn="1"/>
          </p:nvSpPr>
          <p:spPr bwMode="auto">
            <a:xfrm flipH="1" flipV="1">
              <a:off x="7698871" y="1524000"/>
              <a:ext cx="859342" cy="653144"/>
            </a:xfrm>
            <a:prstGeom prst="rtTriangle">
              <a:avLst/>
            </a:prstGeom>
            <a:solidFill>
              <a:schemeClr val="accent5"/>
            </a:solidFill>
            <a:ln w="28575" cap="flat" cmpd="sng" algn="ctr">
              <a:noFill/>
              <a:prstDash val="solid"/>
              <a:round/>
              <a:headEnd type="none" w="sm" len="sm"/>
              <a:tailEnd type="none" w="sm" len="sm"/>
            </a:ln>
            <a:effectLst/>
          </p:spPr>
          <p:txBody>
            <a:bodyPr/>
            <a:lstStyle/>
            <a:p>
              <a:pPr algn="ctr" defTabSz="304747">
                <a:spcBef>
                  <a:spcPct val="20000"/>
                </a:spcBef>
                <a:buClr>
                  <a:srgbClr val="FF0000"/>
                </a:buClr>
                <a:buFont typeface="Arial" pitchFamily="34" charset="0"/>
                <a:buNone/>
                <a:defRPr/>
              </a:pPr>
              <a:endParaRPr lang="en-US" dirty="0">
                <a:latin typeface="Arial" pitchFamily="34" charset="0"/>
              </a:endParaRPr>
            </a:p>
          </p:txBody>
        </p:sp>
      </p:grpSp>
      <p:pic>
        <p:nvPicPr>
          <p:cNvPr id="16" name="Picture 15"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6952" y="6303237"/>
            <a:ext cx="1516474" cy="554763"/>
          </a:xfrm>
          <a:prstGeom prst="rect">
            <a:avLst/>
          </a:prstGeom>
        </p:spPr>
      </p:pic>
    </p:spTree>
    <p:extLst>
      <p:ext uri="{BB962C8B-B14F-4D97-AF65-F5344CB8AC3E}">
        <p14:creationId xmlns:p14="http://schemas.microsoft.com/office/powerpoint/2010/main" val="3093015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
          </a:p>
        </p:txBody>
      </p:sp>
      <p:sp>
        <p:nvSpPr>
          <p:cNvPr id="4" name="Date Placeholder 3"/>
          <p:cNvSpPr>
            <a:spLocks noGrp="1"/>
          </p:cNvSpPr>
          <p:nvPr>
            <p:ph type="dt" sz="half" idx="10"/>
          </p:nvPr>
        </p:nvSpPr>
        <p:spPr/>
        <p:txBody>
          <a:bodyPr/>
          <a:lstStyle/>
          <a:p>
            <a:fld id="{C0B33B9B-BB2E-4906-832A-563D794723A0}" type="datetime1">
              <a:rPr lang="" smtClean="0"/>
              <a:t>01/08/2021</a:t>
            </a:fld>
            <a:endParaRPr lang=""/>
          </a:p>
        </p:txBody>
      </p:sp>
      <p:sp>
        <p:nvSpPr>
          <p:cNvPr id="5" name="Footer Placeholder 4"/>
          <p:cNvSpPr>
            <a:spLocks noGrp="1"/>
          </p:cNvSpPr>
          <p:nvPr>
            <p:ph type="ftr" sz="quarter" idx="11"/>
          </p:nvPr>
        </p:nvSpPr>
        <p:spPr/>
        <p:txBody>
          <a:bodyPr/>
          <a:lstStyle/>
          <a:p>
            <a:endParaRPr lang=""/>
          </a:p>
        </p:txBody>
      </p:sp>
      <p:sp>
        <p:nvSpPr>
          <p:cNvPr id="6" name="Slide Number Placeholder 5"/>
          <p:cNvSpPr>
            <a:spLocks noGrp="1"/>
          </p:cNvSpPr>
          <p:nvPr>
            <p:ph type="sldNum" sz="quarter" idx="12"/>
          </p:nvPr>
        </p:nvSpPr>
        <p:spPr/>
        <p:txBody>
          <a:bodyPr/>
          <a:lstStyle/>
          <a:p>
            <a:fld id="{0D1E9C62-5A59-433B-A292-EC595ABBBF45}" type="slidenum">
              <a:rPr lang="" smtClean="0"/>
              <a:t>‹#›</a:t>
            </a:fld>
            <a:endParaRPr lang=""/>
          </a:p>
        </p:txBody>
      </p:sp>
    </p:spTree>
    <p:extLst>
      <p:ext uri="{BB962C8B-B14F-4D97-AF65-F5344CB8AC3E}">
        <p14:creationId xmlns:p14="http://schemas.microsoft.com/office/powerpoint/2010/main" val="660014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smtClean="0"/>
              <a:t>Click to edit Master title style</a:t>
            </a:r>
            <a:endParaRPr lang=""/>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
          </a:p>
        </p:txBody>
      </p:sp>
      <p:sp>
        <p:nvSpPr>
          <p:cNvPr id="4" name="Date Placeholder 3"/>
          <p:cNvSpPr>
            <a:spLocks noGrp="1"/>
          </p:cNvSpPr>
          <p:nvPr>
            <p:ph type="dt" sz="half" idx="10"/>
          </p:nvPr>
        </p:nvSpPr>
        <p:spPr/>
        <p:txBody>
          <a:bodyPr/>
          <a:lstStyle/>
          <a:p>
            <a:fld id="{FA0671FF-0D51-44F6-8E0C-9D9413E14BC5}" type="datetime1">
              <a:rPr lang="" smtClean="0"/>
              <a:t>01/08/2021</a:t>
            </a:fld>
            <a:endParaRPr lang=""/>
          </a:p>
        </p:txBody>
      </p:sp>
      <p:sp>
        <p:nvSpPr>
          <p:cNvPr id="5" name="Footer Placeholder 4"/>
          <p:cNvSpPr>
            <a:spLocks noGrp="1"/>
          </p:cNvSpPr>
          <p:nvPr>
            <p:ph type="ftr" sz="quarter" idx="11"/>
          </p:nvPr>
        </p:nvSpPr>
        <p:spPr/>
        <p:txBody>
          <a:bodyPr/>
          <a:lstStyle/>
          <a:p>
            <a:endParaRPr lang=""/>
          </a:p>
        </p:txBody>
      </p:sp>
      <p:sp>
        <p:nvSpPr>
          <p:cNvPr id="6" name="Slide Number Placeholder 5"/>
          <p:cNvSpPr>
            <a:spLocks noGrp="1"/>
          </p:cNvSpPr>
          <p:nvPr>
            <p:ph type="sldNum" sz="quarter" idx="12"/>
          </p:nvPr>
        </p:nvSpPr>
        <p:spPr/>
        <p:txBody>
          <a:bodyPr/>
          <a:lstStyle/>
          <a:p>
            <a:fld id="{0D1E9C62-5A59-433B-A292-EC595ABBBF45}" type="slidenum">
              <a:rPr lang="" smtClean="0"/>
              <a:t>‹#›</a:t>
            </a:fld>
            <a:endParaRPr lang=""/>
          </a:p>
        </p:txBody>
      </p:sp>
    </p:spTree>
    <p:extLst>
      <p:ext uri="{BB962C8B-B14F-4D97-AF65-F5344CB8AC3E}">
        <p14:creationId xmlns:p14="http://schemas.microsoft.com/office/powerpoint/2010/main" val="2067023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mbered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21630" y="1243585"/>
            <a:ext cx="10945565" cy="1831606"/>
          </a:xfrm>
        </p:spPr>
        <p:txBody>
          <a:bodyPr/>
          <a:lstStyle>
            <a:lvl2pPr>
              <a:buFont typeface="+mj-lt"/>
              <a:buAutoNum type="arabicPeriod"/>
              <a:defRPr/>
            </a:lvl2pPr>
            <a:lvl3pPr marL="1280160" indent="-36576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mber and Alpha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21630" y="1243585"/>
            <a:ext cx="10945565" cy="1831606"/>
          </a:xfrm>
        </p:spPr>
        <p:txBody>
          <a:bodyPr/>
          <a:lstStyle>
            <a:lvl2pPr>
              <a:buFont typeface="+mj-lt"/>
              <a:buAutoNum type="arabicPeriod"/>
              <a:defRPr/>
            </a:lvl2pPr>
            <a:lvl3pPr marL="1280160" indent="-365760">
              <a:buFont typeface="+mj-lt"/>
              <a:buAutoNum type="alphaLcPeriod"/>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621630" y="1278893"/>
            <a:ext cx="3542885" cy="1659251"/>
          </a:xfrm>
        </p:spPr>
        <p:txBody>
          <a:bodyPr/>
          <a:lstStyle>
            <a:lvl1pPr>
              <a:defRPr sz="1800"/>
            </a:lvl1pPr>
            <a:lvl2pPr marL="461353" indent="-308979">
              <a:defRPr sz="1800"/>
            </a:lvl2pPr>
            <a:lvl3pPr marL="757634" indent="-300514">
              <a:defRPr sz="1600"/>
            </a:lvl3pPr>
            <a:lvl4pPr marL="1064498" indent="-306864">
              <a:defRPr sz="1600"/>
            </a:lvl4pPr>
            <a:lvl5pPr marL="1373477" indent="-308979">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0"/>
          </p:nvPr>
        </p:nvSpPr>
        <p:spPr>
          <a:xfrm>
            <a:off x="4516927" y="1280859"/>
            <a:ext cx="3542885" cy="1628473"/>
          </a:xfrm>
        </p:spPr>
        <p:txBody>
          <a:bodyPr/>
          <a:lstStyle>
            <a:lvl1pPr>
              <a:defRPr sz="1800"/>
            </a:lvl1pPr>
            <a:lvl2pPr marL="457120" indent="-304747">
              <a:defRPr sz="1800"/>
            </a:lvl2pPr>
            <a:lvl3pPr marL="757634" indent="-300514">
              <a:defRPr sz="1600"/>
            </a:lvl3pPr>
            <a:lvl4pPr marL="1064498" indent="-306864">
              <a:defRPr sz="1600"/>
            </a:lvl4pPr>
            <a:lvl5pPr marL="1373477" indent="-308979">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11"/>
          </p:nvPr>
        </p:nvSpPr>
        <p:spPr>
          <a:xfrm>
            <a:off x="8405200" y="1282824"/>
            <a:ext cx="3542885" cy="1628473"/>
          </a:xfrm>
        </p:spPr>
        <p:txBody>
          <a:bodyPr/>
          <a:lstStyle>
            <a:lvl1pPr>
              <a:defRPr sz="1800"/>
            </a:lvl1pPr>
            <a:lvl2pPr marL="457120" indent="-304747">
              <a:defRPr sz="1800"/>
            </a:lvl2pPr>
            <a:lvl3pPr marL="757634" indent="-300514">
              <a:defRPr sz="1600"/>
            </a:lvl3pPr>
            <a:lvl4pPr marL="1064498" indent="-306864">
              <a:defRPr sz="1600"/>
            </a:lvl4pPr>
            <a:lvl5pPr marL="1373477" indent="-308979">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
          </a:p>
        </p:txBody>
      </p:sp>
      <p:sp>
        <p:nvSpPr>
          <p:cNvPr id="4" name="Date Placeholder 3"/>
          <p:cNvSpPr>
            <a:spLocks noGrp="1"/>
          </p:cNvSpPr>
          <p:nvPr>
            <p:ph type="dt" sz="half" idx="10"/>
          </p:nvPr>
        </p:nvSpPr>
        <p:spPr/>
        <p:txBody>
          <a:bodyPr/>
          <a:lstStyle/>
          <a:p>
            <a:fld id="{F5E7D5A0-D566-4302-BA21-9AE63A95C577}" type="datetime1">
              <a:rPr lang="" smtClean="0"/>
              <a:t>01/08/2021</a:t>
            </a:fld>
            <a:endParaRPr lang=""/>
          </a:p>
        </p:txBody>
      </p:sp>
      <p:sp>
        <p:nvSpPr>
          <p:cNvPr id="5" name="Footer Placeholder 4"/>
          <p:cNvSpPr>
            <a:spLocks noGrp="1"/>
          </p:cNvSpPr>
          <p:nvPr>
            <p:ph type="ftr" sz="quarter" idx="11"/>
          </p:nvPr>
        </p:nvSpPr>
        <p:spPr/>
        <p:txBody>
          <a:bodyPr/>
          <a:lstStyle/>
          <a:p>
            <a:endParaRPr lang=""/>
          </a:p>
        </p:txBody>
      </p:sp>
      <p:sp>
        <p:nvSpPr>
          <p:cNvPr id="6" name="Slide Number Placeholder 5"/>
          <p:cNvSpPr>
            <a:spLocks noGrp="1"/>
          </p:cNvSpPr>
          <p:nvPr>
            <p:ph type="sldNum" sz="quarter" idx="12"/>
          </p:nvPr>
        </p:nvSpPr>
        <p:spPr/>
        <p:txBody>
          <a:bodyPr/>
          <a:lstStyle/>
          <a:p>
            <a:fld id="{0D1E9C62-5A59-433B-A292-EC595ABBBF45}" type="slidenum">
              <a:rPr lang="" smtClean="0"/>
              <a:t>‹#›</a:t>
            </a:fld>
            <a:endParaRPr lang=""/>
          </a:p>
        </p:txBody>
      </p:sp>
    </p:spTree>
    <p:extLst>
      <p:ext uri="{BB962C8B-B14F-4D97-AF65-F5344CB8AC3E}">
        <p14:creationId xmlns:p14="http://schemas.microsoft.com/office/powerpoint/2010/main" val="1304148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smtClean="0"/>
              <a:t>Click to edit Master title style</a:t>
            </a:r>
            <a:endParaRPr lang=""/>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596BC6-4717-4B42-93E5-52B9FE8FF7A4}" type="datetime1">
              <a:rPr lang="" smtClean="0"/>
              <a:t>01/08/2021</a:t>
            </a:fld>
            <a:endParaRPr lang=""/>
          </a:p>
        </p:txBody>
      </p:sp>
      <p:sp>
        <p:nvSpPr>
          <p:cNvPr id="5" name="Footer Placeholder 4"/>
          <p:cNvSpPr>
            <a:spLocks noGrp="1"/>
          </p:cNvSpPr>
          <p:nvPr>
            <p:ph type="ftr" sz="quarter" idx="11"/>
          </p:nvPr>
        </p:nvSpPr>
        <p:spPr/>
        <p:txBody>
          <a:bodyPr/>
          <a:lstStyle/>
          <a:p>
            <a:endParaRPr lang=""/>
          </a:p>
        </p:txBody>
      </p:sp>
      <p:sp>
        <p:nvSpPr>
          <p:cNvPr id="6" name="Slide Number Placeholder 5"/>
          <p:cNvSpPr>
            <a:spLocks noGrp="1"/>
          </p:cNvSpPr>
          <p:nvPr>
            <p:ph type="sldNum" sz="quarter" idx="12"/>
          </p:nvPr>
        </p:nvSpPr>
        <p:spPr/>
        <p:txBody>
          <a:bodyPr/>
          <a:lstStyle/>
          <a:p>
            <a:fld id="{0D1E9C62-5A59-433B-A292-EC595ABBBF45}" type="slidenum">
              <a:rPr lang="" smtClean="0"/>
              <a:t>‹#›</a:t>
            </a:fld>
            <a:endParaRPr lang=""/>
          </a:p>
        </p:txBody>
      </p:sp>
    </p:spTree>
    <p:extLst>
      <p:ext uri="{BB962C8B-B14F-4D97-AF65-F5344CB8AC3E}">
        <p14:creationId xmlns:p14="http://schemas.microsoft.com/office/powerpoint/2010/main" val="1111624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
          </a:p>
        </p:txBody>
      </p:sp>
      <p:sp>
        <p:nvSpPr>
          <p:cNvPr id="3" name="Content Placeholder 2"/>
          <p:cNvSpPr>
            <a:spLocks noGrp="1"/>
          </p:cNvSpPr>
          <p:nvPr>
            <p:ph sz="half" idx="1"/>
          </p:nvPr>
        </p:nvSpPr>
        <p:spPr>
          <a:xfrm>
            <a:off x="837982" y="1825625"/>
            <a:ext cx="5180251"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
          </a:p>
        </p:txBody>
      </p:sp>
      <p:sp>
        <p:nvSpPr>
          <p:cNvPr id="4" name="Content Placeholder 3"/>
          <p:cNvSpPr>
            <a:spLocks noGrp="1"/>
          </p:cNvSpPr>
          <p:nvPr>
            <p:ph sz="half" idx="2"/>
          </p:nvPr>
        </p:nvSpPr>
        <p:spPr>
          <a:xfrm>
            <a:off x="6170592" y="1825625"/>
            <a:ext cx="5180251"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
          </a:p>
        </p:txBody>
      </p:sp>
      <p:sp>
        <p:nvSpPr>
          <p:cNvPr id="5" name="Date Placeholder 4"/>
          <p:cNvSpPr>
            <a:spLocks noGrp="1"/>
          </p:cNvSpPr>
          <p:nvPr>
            <p:ph type="dt" sz="half" idx="10"/>
          </p:nvPr>
        </p:nvSpPr>
        <p:spPr/>
        <p:txBody>
          <a:bodyPr/>
          <a:lstStyle/>
          <a:p>
            <a:fld id="{83877656-AA39-47A4-B6AE-7D9CDEB130ED}" type="datetime1">
              <a:rPr lang="" smtClean="0"/>
              <a:t>01/08/2021</a:t>
            </a:fld>
            <a:endParaRPr lang=""/>
          </a:p>
        </p:txBody>
      </p:sp>
      <p:sp>
        <p:nvSpPr>
          <p:cNvPr id="6" name="Footer Placeholder 5"/>
          <p:cNvSpPr>
            <a:spLocks noGrp="1"/>
          </p:cNvSpPr>
          <p:nvPr>
            <p:ph type="ftr" sz="quarter" idx="11"/>
          </p:nvPr>
        </p:nvSpPr>
        <p:spPr/>
        <p:txBody>
          <a:bodyPr/>
          <a:lstStyle/>
          <a:p>
            <a:endParaRPr lang=""/>
          </a:p>
        </p:txBody>
      </p:sp>
      <p:sp>
        <p:nvSpPr>
          <p:cNvPr id="7" name="Slide Number Placeholder 6"/>
          <p:cNvSpPr>
            <a:spLocks noGrp="1"/>
          </p:cNvSpPr>
          <p:nvPr>
            <p:ph type="sldNum" sz="quarter" idx="12"/>
          </p:nvPr>
        </p:nvSpPr>
        <p:spPr/>
        <p:txBody>
          <a:bodyPr/>
          <a:lstStyle/>
          <a:p>
            <a:fld id="{0D1E9C62-5A59-433B-A292-EC595ABBBF45}" type="slidenum">
              <a:rPr lang="" smtClean="0"/>
              <a:t>‹#›</a:t>
            </a:fld>
            <a:endParaRPr lang=""/>
          </a:p>
        </p:txBody>
      </p:sp>
    </p:spTree>
    <p:extLst>
      <p:ext uri="{BB962C8B-B14F-4D97-AF65-F5344CB8AC3E}">
        <p14:creationId xmlns:p14="http://schemas.microsoft.com/office/powerpoint/2010/main" val="4079391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
          </a:p>
        </p:txBody>
      </p:sp>
      <p:sp>
        <p:nvSpPr>
          <p:cNvPr id="7" name="Date Placeholder 6"/>
          <p:cNvSpPr>
            <a:spLocks noGrp="1"/>
          </p:cNvSpPr>
          <p:nvPr>
            <p:ph type="dt" sz="half" idx="10"/>
          </p:nvPr>
        </p:nvSpPr>
        <p:spPr/>
        <p:txBody>
          <a:bodyPr/>
          <a:lstStyle/>
          <a:p>
            <a:fld id="{3C28FA8B-BEB0-4CE8-AC3E-AE43E0F2025B}" type="datetime1">
              <a:rPr lang="" smtClean="0"/>
              <a:t>01/08/2021</a:t>
            </a:fld>
            <a:endParaRPr lang=""/>
          </a:p>
        </p:txBody>
      </p:sp>
      <p:sp>
        <p:nvSpPr>
          <p:cNvPr id="8" name="Footer Placeholder 7"/>
          <p:cNvSpPr>
            <a:spLocks noGrp="1"/>
          </p:cNvSpPr>
          <p:nvPr>
            <p:ph type="ftr" sz="quarter" idx="11"/>
          </p:nvPr>
        </p:nvSpPr>
        <p:spPr/>
        <p:txBody>
          <a:bodyPr/>
          <a:lstStyle/>
          <a:p>
            <a:endParaRPr lang=""/>
          </a:p>
        </p:txBody>
      </p:sp>
      <p:sp>
        <p:nvSpPr>
          <p:cNvPr id="9" name="Slide Number Placeholder 8"/>
          <p:cNvSpPr>
            <a:spLocks noGrp="1"/>
          </p:cNvSpPr>
          <p:nvPr>
            <p:ph type="sldNum" sz="quarter" idx="12"/>
          </p:nvPr>
        </p:nvSpPr>
        <p:spPr/>
        <p:txBody>
          <a:bodyPr/>
          <a:lstStyle/>
          <a:p>
            <a:fld id="{0D1E9C62-5A59-433B-A292-EC595ABBBF45}" type="slidenum">
              <a:rPr lang="" smtClean="0"/>
              <a:t>‹#›</a:t>
            </a:fld>
            <a:endParaRPr lang=""/>
          </a:p>
        </p:txBody>
      </p:sp>
    </p:spTree>
    <p:extLst>
      <p:ext uri="{BB962C8B-B14F-4D97-AF65-F5344CB8AC3E}">
        <p14:creationId xmlns:p14="http://schemas.microsoft.com/office/powerpoint/2010/main" val="1941074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
          </a:p>
        </p:txBody>
      </p:sp>
      <p:sp>
        <p:nvSpPr>
          <p:cNvPr id="3" name="Date Placeholder 2"/>
          <p:cNvSpPr>
            <a:spLocks noGrp="1"/>
          </p:cNvSpPr>
          <p:nvPr>
            <p:ph type="dt" sz="half" idx="10"/>
          </p:nvPr>
        </p:nvSpPr>
        <p:spPr/>
        <p:txBody>
          <a:bodyPr/>
          <a:lstStyle/>
          <a:p>
            <a:fld id="{F22362F6-286D-484E-AFB9-4C42292CB071}" type="datetime1">
              <a:rPr lang="" smtClean="0"/>
              <a:t>01/08/2021</a:t>
            </a:fld>
            <a:endParaRPr lang=""/>
          </a:p>
        </p:txBody>
      </p:sp>
      <p:sp>
        <p:nvSpPr>
          <p:cNvPr id="4" name="Footer Placeholder 3"/>
          <p:cNvSpPr>
            <a:spLocks noGrp="1"/>
          </p:cNvSpPr>
          <p:nvPr>
            <p:ph type="ftr" sz="quarter" idx="11"/>
          </p:nvPr>
        </p:nvSpPr>
        <p:spPr/>
        <p:txBody>
          <a:bodyPr/>
          <a:lstStyle/>
          <a:p>
            <a:endParaRPr lang=""/>
          </a:p>
        </p:txBody>
      </p:sp>
      <p:sp>
        <p:nvSpPr>
          <p:cNvPr id="5" name="Slide Number Placeholder 4"/>
          <p:cNvSpPr>
            <a:spLocks noGrp="1"/>
          </p:cNvSpPr>
          <p:nvPr>
            <p:ph type="sldNum" sz="quarter" idx="12"/>
          </p:nvPr>
        </p:nvSpPr>
        <p:spPr/>
        <p:txBody>
          <a:bodyPr/>
          <a:lstStyle/>
          <a:p>
            <a:fld id="{0D1E9C62-5A59-433B-A292-EC595ABBBF45}" type="slidenum">
              <a:rPr lang="" smtClean="0"/>
              <a:t>‹#›</a:t>
            </a:fld>
            <a:endParaRPr lang=""/>
          </a:p>
        </p:txBody>
      </p:sp>
    </p:spTree>
    <p:extLst>
      <p:ext uri="{BB962C8B-B14F-4D97-AF65-F5344CB8AC3E}">
        <p14:creationId xmlns:p14="http://schemas.microsoft.com/office/powerpoint/2010/main" val="2927971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8963D4-D8B2-42EE-A68A-234F1E21B2CB}" type="datetime1">
              <a:rPr lang="" smtClean="0"/>
              <a:t>01/08/2021</a:t>
            </a:fld>
            <a:endParaRPr lang=""/>
          </a:p>
        </p:txBody>
      </p:sp>
      <p:sp>
        <p:nvSpPr>
          <p:cNvPr id="3" name="Footer Placeholder 2"/>
          <p:cNvSpPr>
            <a:spLocks noGrp="1"/>
          </p:cNvSpPr>
          <p:nvPr>
            <p:ph type="ftr" sz="quarter" idx="11"/>
          </p:nvPr>
        </p:nvSpPr>
        <p:spPr/>
        <p:txBody>
          <a:bodyPr/>
          <a:lstStyle/>
          <a:p>
            <a:endParaRPr lang=""/>
          </a:p>
        </p:txBody>
      </p:sp>
      <p:sp>
        <p:nvSpPr>
          <p:cNvPr id="4" name="Slide Number Placeholder 3"/>
          <p:cNvSpPr>
            <a:spLocks noGrp="1"/>
          </p:cNvSpPr>
          <p:nvPr>
            <p:ph type="sldNum" sz="quarter" idx="12"/>
          </p:nvPr>
        </p:nvSpPr>
        <p:spPr/>
        <p:txBody>
          <a:bodyPr/>
          <a:lstStyle/>
          <a:p>
            <a:fld id="{0D1E9C62-5A59-433B-A292-EC595ABBBF45}" type="slidenum">
              <a:rPr lang="" smtClean="0"/>
              <a:t>‹#›</a:t>
            </a:fld>
            <a:endParaRPr lang=""/>
          </a:p>
        </p:txBody>
      </p:sp>
    </p:spTree>
    <p:extLst>
      <p:ext uri="{BB962C8B-B14F-4D97-AF65-F5344CB8AC3E}">
        <p14:creationId xmlns:p14="http://schemas.microsoft.com/office/powerpoint/2010/main" val="1757672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12B518-565E-49B3-9AF1-F0590F091373}" type="datetime1">
              <a:rPr lang="" smtClean="0"/>
              <a:t>01/08/2021</a:t>
            </a:fld>
            <a:endParaRPr lang=""/>
          </a:p>
        </p:txBody>
      </p:sp>
      <p:sp>
        <p:nvSpPr>
          <p:cNvPr id="6" name="Footer Placeholder 5"/>
          <p:cNvSpPr>
            <a:spLocks noGrp="1"/>
          </p:cNvSpPr>
          <p:nvPr>
            <p:ph type="ftr" sz="quarter" idx="11"/>
          </p:nvPr>
        </p:nvSpPr>
        <p:spPr/>
        <p:txBody>
          <a:bodyPr/>
          <a:lstStyle/>
          <a:p>
            <a:endParaRPr lang=""/>
          </a:p>
        </p:txBody>
      </p:sp>
      <p:sp>
        <p:nvSpPr>
          <p:cNvPr id="7" name="Slide Number Placeholder 6"/>
          <p:cNvSpPr>
            <a:spLocks noGrp="1"/>
          </p:cNvSpPr>
          <p:nvPr>
            <p:ph type="sldNum" sz="quarter" idx="12"/>
          </p:nvPr>
        </p:nvSpPr>
        <p:spPr/>
        <p:txBody>
          <a:bodyPr/>
          <a:lstStyle/>
          <a:p>
            <a:fld id="{0D1E9C62-5A59-433B-A292-EC595ABBBF45}" type="slidenum">
              <a:rPr lang="" smtClean="0"/>
              <a:t>‹#›</a:t>
            </a:fld>
            <a:endParaRPr lang=""/>
          </a:p>
        </p:txBody>
      </p:sp>
    </p:spTree>
    <p:extLst>
      <p:ext uri="{BB962C8B-B14F-4D97-AF65-F5344CB8AC3E}">
        <p14:creationId xmlns:p14="http://schemas.microsoft.com/office/powerpoint/2010/main" val="525876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5A245F-D4EE-4CA7-99A6-2DC496259F33}" type="datetime1">
              <a:rPr lang="" smtClean="0"/>
              <a:t>01/08/2021</a:t>
            </a:fld>
            <a:endParaRPr lang=""/>
          </a:p>
        </p:txBody>
      </p:sp>
      <p:sp>
        <p:nvSpPr>
          <p:cNvPr id="6" name="Footer Placeholder 5"/>
          <p:cNvSpPr>
            <a:spLocks noGrp="1"/>
          </p:cNvSpPr>
          <p:nvPr>
            <p:ph type="ftr" sz="quarter" idx="11"/>
          </p:nvPr>
        </p:nvSpPr>
        <p:spPr/>
        <p:txBody>
          <a:bodyPr/>
          <a:lstStyle/>
          <a:p>
            <a:endParaRPr lang=""/>
          </a:p>
        </p:txBody>
      </p:sp>
      <p:sp>
        <p:nvSpPr>
          <p:cNvPr id="7" name="Slide Number Placeholder 6"/>
          <p:cNvSpPr>
            <a:spLocks noGrp="1"/>
          </p:cNvSpPr>
          <p:nvPr>
            <p:ph type="sldNum" sz="quarter" idx="12"/>
          </p:nvPr>
        </p:nvSpPr>
        <p:spPr/>
        <p:txBody>
          <a:bodyPr/>
          <a:lstStyle/>
          <a:p>
            <a:fld id="{0D1E9C62-5A59-433B-A292-EC595ABBBF45}" type="slidenum">
              <a:rPr lang="" smtClean="0"/>
              <a:t>‹#›</a:t>
            </a:fld>
            <a:endParaRPr lang=""/>
          </a:p>
        </p:txBody>
      </p:sp>
    </p:spTree>
    <p:extLst>
      <p:ext uri="{BB962C8B-B14F-4D97-AF65-F5344CB8AC3E}">
        <p14:creationId xmlns:p14="http://schemas.microsoft.com/office/powerpoint/2010/main" val="1072090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2B1B43-7E58-40AB-87AE-56DDCAD71AF0}" type="datetime1">
              <a:rPr lang="" smtClean="0"/>
              <a:t>01/08/2021</a:t>
            </a:fld>
            <a:endParaRPr lang=""/>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1E9C62-5A59-433B-A292-EC595ABBBF45}" type="slidenum">
              <a:rPr lang="" smtClean="0"/>
              <a:t>‹#›</a:t>
            </a:fld>
            <a:endParaRPr lang=""/>
          </a:p>
        </p:txBody>
      </p:sp>
    </p:spTree>
    <p:extLst>
      <p:ext uri="{BB962C8B-B14F-4D97-AF65-F5344CB8AC3E}">
        <p14:creationId xmlns:p14="http://schemas.microsoft.com/office/powerpoint/2010/main" val="4097458865"/>
      </p:ext>
    </p:extLst>
  </p:cSld>
  <p:clrMap bg1="lt1" tx1="dk1" bg2="lt2" tx2="dk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06" r:id="rId12"/>
    <p:sldLayoutId id="2147484107" r:id="rId13"/>
    <p:sldLayoutId id="2147484113" r:id="rId14"/>
  </p:sldLayoutIdLst>
  <p:hf hdr="0" ftr="0" dt="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tags" Target="../tags/tag120.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6.xml"/><Relationship Id="rId1" Type="http://schemas.openxmlformats.org/officeDocument/2006/relationships/tags" Target="../tags/tag121.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6.xml"/><Relationship Id="rId1" Type="http://schemas.openxmlformats.org/officeDocument/2006/relationships/tags" Target="../tags/tag122.xml"/><Relationship Id="rId4" Type="http://schemas.openxmlformats.org/officeDocument/2006/relationships/image" Target="../media/image99.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6.xml"/><Relationship Id="rId1" Type="http://schemas.openxmlformats.org/officeDocument/2006/relationships/tags" Target="../tags/tag123.xml"/><Relationship Id="rId5" Type="http://schemas.openxmlformats.org/officeDocument/2006/relationships/image" Target="../media/image101.png"/><Relationship Id="rId4" Type="http://schemas.openxmlformats.org/officeDocument/2006/relationships/image" Target="../media/image100.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tags" Target="../tags/tag124.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tags" Target="../tags/tag125.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6.xml"/><Relationship Id="rId1" Type="http://schemas.openxmlformats.org/officeDocument/2006/relationships/tags" Target="../tags/tag126.xml"/><Relationship Id="rId4" Type="http://schemas.openxmlformats.org/officeDocument/2006/relationships/image" Target="../media/image11.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6.xml"/><Relationship Id="rId1" Type="http://schemas.openxmlformats.org/officeDocument/2006/relationships/tags" Target="../tags/tag127.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tags" Target="../tags/tag128.xml"/><Relationship Id="rId4" Type="http://schemas.openxmlformats.org/officeDocument/2006/relationships/image" Target="../media/image102.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6.xml"/><Relationship Id="rId1" Type="http://schemas.openxmlformats.org/officeDocument/2006/relationships/tags" Target="../tags/tag129.xml"/><Relationship Id="rId4" Type="http://schemas.openxmlformats.org/officeDocument/2006/relationships/image" Target="../media/image10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7.xml"/><Relationship Id="rId1" Type="http://schemas.openxmlformats.org/officeDocument/2006/relationships/tags" Target="../tags/tag130.xml"/></Relationships>
</file>

<file path=ppt/slides/_rels/slide111.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notesSlide" Target="../notesSlides/notesSlide111.xml"/><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slideLayout" Target="../slideLayouts/slideLayout6.xml"/><Relationship Id="rId1" Type="http://schemas.openxmlformats.org/officeDocument/2006/relationships/tags" Target="../tags/tag131.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1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12.xml"/><Relationship Id="rId7"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132.xml"/><Relationship Id="rId6" Type="http://schemas.openxmlformats.org/officeDocument/2006/relationships/image" Target="../media/image86.png"/><Relationship Id="rId5" Type="http://schemas.openxmlformats.org/officeDocument/2006/relationships/image" Target="../media/image37.png"/><Relationship Id="rId4" Type="http://schemas.openxmlformats.org/officeDocument/2006/relationships/image" Target="../media/image85.png"/><Relationship Id="rId9"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6.xml"/><Relationship Id="rId1" Type="http://schemas.openxmlformats.org/officeDocument/2006/relationships/tags" Target="../tags/tag133.xml"/><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tags" Target="../tags/tag134.xml"/><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notesSlide" Target="../notesSlides/notesSlide115.xml"/><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slideLayout" Target="../slideLayouts/slideLayout2.xml"/><Relationship Id="rId1" Type="http://schemas.openxmlformats.org/officeDocument/2006/relationships/tags" Target="../tags/tag135.xml"/><Relationship Id="rId6" Type="http://schemas.openxmlformats.org/officeDocument/2006/relationships/image" Target="../media/image115.png"/><Relationship Id="rId11" Type="http://schemas.openxmlformats.org/officeDocument/2006/relationships/image" Target="../media/image120.png"/><Relationship Id="rId5" Type="http://schemas.microsoft.com/office/2007/relationships/hdphoto" Target="../media/hdphoto2.wdp"/><Relationship Id="rId15" Type="http://schemas.openxmlformats.org/officeDocument/2006/relationships/image" Target="../media/image6.png"/><Relationship Id="rId10" Type="http://schemas.openxmlformats.org/officeDocument/2006/relationships/image" Target="../media/image119.png"/><Relationship Id="rId4" Type="http://schemas.openxmlformats.org/officeDocument/2006/relationships/image" Target="../media/image114.png"/><Relationship Id="rId9" Type="http://schemas.openxmlformats.org/officeDocument/2006/relationships/image" Target="../media/image118.png"/><Relationship Id="rId14" Type="http://schemas.openxmlformats.org/officeDocument/2006/relationships/hyperlink" Target="http://www.oracle.com/pls/topic/lookup?ctx=cloud&amp;id=CSDBI-GUID-F90BABF1-F0D9-49E4-A649-A94A6A587310" TargetMode="Externa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tags" Target="../tags/tag136.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tags" Target="../tags/tag137.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6.xml"/><Relationship Id="rId1" Type="http://schemas.openxmlformats.org/officeDocument/2006/relationships/tags" Target="../tags/tag138.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tags" Target="../tags/tag13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6.xml"/><Relationship Id="rId1" Type="http://schemas.openxmlformats.org/officeDocument/2006/relationships/tags" Target="../tags/tag140.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tags" Target="../tags/tag141.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tags" Target="../tags/tag14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6.xml"/><Relationship Id="rId1" Type="http://schemas.openxmlformats.org/officeDocument/2006/relationships/tags" Target="../tags/tag143.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tags" Target="../tags/tag144.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tags" Target="../tags/tag145.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tags" Target="../tags/tag146.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tags" Target="../tags/tag147.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6.xml"/><Relationship Id="rId1" Type="http://schemas.openxmlformats.org/officeDocument/2006/relationships/tags" Target="../tags/tag14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15.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tags" Target="../tags/tag150.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6.xml"/><Relationship Id="rId1" Type="http://schemas.openxmlformats.org/officeDocument/2006/relationships/tags" Target="../tags/tag151.xml"/><Relationship Id="rId4" Type="http://schemas.openxmlformats.org/officeDocument/2006/relationships/image" Target="../media/image123.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6.xml"/><Relationship Id="rId1" Type="http://schemas.openxmlformats.org/officeDocument/2006/relationships/tags" Target="../tags/tag15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tags" Target="../tags/tag153.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6.xml"/><Relationship Id="rId1" Type="http://schemas.openxmlformats.org/officeDocument/2006/relationships/tags" Target="../tags/tag154.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2.xml"/><Relationship Id="rId1" Type="http://schemas.openxmlformats.org/officeDocument/2006/relationships/tags" Target="../tags/tag155.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6.xml"/><Relationship Id="rId1" Type="http://schemas.openxmlformats.org/officeDocument/2006/relationships/tags" Target="../tags/tag156.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tags" Target="../tags/tag157.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6.xml"/><Relationship Id="rId1" Type="http://schemas.openxmlformats.org/officeDocument/2006/relationships/tags" Target="../tags/tag158.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6.xml"/><Relationship Id="rId1" Type="http://schemas.openxmlformats.org/officeDocument/2006/relationships/tags" Target="../tags/tag159.xml"/><Relationship Id="rId4" Type="http://schemas.openxmlformats.org/officeDocument/2006/relationships/image" Target="../media/image12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16.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2.xml"/><Relationship Id="rId1" Type="http://schemas.openxmlformats.org/officeDocument/2006/relationships/tags" Target="../tags/tag160.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6.xml"/><Relationship Id="rId1" Type="http://schemas.openxmlformats.org/officeDocument/2006/relationships/tags" Target="../tags/tag161.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6.xml"/><Relationship Id="rId1" Type="http://schemas.openxmlformats.org/officeDocument/2006/relationships/tags" Target="../tags/tag162.xml"/><Relationship Id="rId4" Type="http://schemas.openxmlformats.org/officeDocument/2006/relationships/image" Target="../media/image125.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6.xml"/><Relationship Id="rId1" Type="http://schemas.openxmlformats.org/officeDocument/2006/relationships/tags" Target="../tags/tag163.xml"/><Relationship Id="rId4" Type="http://schemas.openxmlformats.org/officeDocument/2006/relationships/image" Target="../media/image126.pn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2.xml"/><Relationship Id="rId1" Type="http://schemas.openxmlformats.org/officeDocument/2006/relationships/tags" Target="../tags/tag164.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2.xml"/><Relationship Id="rId1" Type="http://schemas.openxmlformats.org/officeDocument/2006/relationships/tags" Target="../tags/tag165.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2.xml"/><Relationship Id="rId1" Type="http://schemas.openxmlformats.org/officeDocument/2006/relationships/tags" Target="../tags/tag166.xml"/><Relationship Id="rId4" Type="http://schemas.openxmlformats.org/officeDocument/2006/relationships/image" Target="../media/image11.png"/></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2.xml"/><Relationship Id="rId1" Type="http://schemas.openxmlformats.org/officeDocument/2006/relationships/tags" Target="../tags/tag167.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2.xml"/><Relationship Id="rId1" Type="http://schemas.openxmlformats.org/officeDocument/2006/relationships/tags" Target="../tags/tag168.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6.xml"/><Relationship Id="rId1" Type="http://schemas.openxmlformats.org/officeDocument/2006/relationships/tags" Target="../tags/tag169.xml"/></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15.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2.xml"/><Relationship Id="rId1" Type="http://schemas.openxmlformats.org/officeDocument/2006/relationships/tags" Target="../tags/tag170.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xml"/><Relationship Id="rId1" Type="http://schemas.openxmlformats.org/officeDocument/2006/relationships/tags" Target="../tags/tag171.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2.xml"/><Relationship Id="rId1" Type="http://schemas.openxmlformats.org/officeDocument/2006/relationships/tags" Target="../tags/tag172.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2.xml"/><Relationship Id="rId1" Type="http://schemas.openxmlformats.org/officeDocument/2006/relationships/tags" Target="../tags/tag173.xml"/><Relationship Id="rId4" Type="http://schemas.openxmlformats.org/officeDocument/2006/relationships/image" Target="../media/image10.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6.xml"/><Relationship Id="rId1" Type="http://schemas.openxmlformats.org/officeDocument/2006/relationships/tags" Target="../tags/tag174.xml"/><Relationship Id="rId4" Type="http://schemas.openxmlformats.org/officeDocument/2006/relationships/image" Target="../media/image127.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6.xml"/><Relationship Id="rId1" Type="http://schemas.openxmlformats.org/officeDocument/2006/relationships/tags" Target="../tags/tag175.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xml"/><Relationship Id="rId1" Type="http://schemas.openxmlformats.org/officeDocument/2006/relationships/tags" Target="../tags/tag176.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2.xml"/><Relationship Id="rId1" Type="http://schemas.openxmlformats.org/officeDocument/2006/relationships/tags" Target="../tags/tag177.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6.xml"/><Relationship Id="rId1" Type="http://schemas.openxmlformats.org/officeDocument/2006/relationships/tags" Target="../tags/tag178.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2.xml"/><Relationship Id="rId1" Type="http://schemas.openxmlformats.org/officeDocument/2006/relationships/tags" Target="../tags/tag17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png"/></Relationships>
</file>

<file path=ppt/slides/_rels/slide16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160.xml"/><Relationship Id="rId7" Type="http://schemas.openxmlformats.org/officeDocument/2006/relationships/image" Target="../media/image129.png"/><Relationship Id="rId2" Type="http://schemas.openxmlformats.org/officeDocument/2006/relationships/slideLayout" Target="../slideLayouts/slideLayout6.xml"/><Relationship Id="rId1" Type="http://schemas.openxmlformats.org/officeDocument/2006/relationships/tags" Target="../tags/tag180.xml"/><Relationship Id="rId6" Type="http://schemas.openxmlformats.org/officeDocument/2006/relationships/image" Target="../media/image27.png"/><Relationship Id="rId5" Type="http://schemas.openxmlformats.org/officeDocument/2006/relationships/image" Target="../media/image9.png"/><Relationship Id="rId4" Type="http://schemas.openxmlformats.org/officeDocument/2006/relationships/image" Target="../media/image128.png"/></Relationships>
</file>

<file path=ppt/slides/_rels/slide161.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notesSlide" Target="../notesSlides/notesSlide161.xml"/><Relationship Id="rId7" Type="http://schemas.openxmlformats.org/officeDocument/2006/relationships/image" Target="../media/image131.png"/><Relationship Id="rId2" Type="http://schemas.openxmlformats.org/officeDocument/2006/relationships/slideLayout" Target="../slideLayouts/slideLayout6.xml"/><Relationship Id="rId1" Type="http://schemas.openxmlformats.org/officeDocument/2006/relationships/tags" Target="../tags/tag181.xml"/><Relationship Id="rId6" Type="http://schemas.openxmlformats.org/officeDocument/2006/relationships/image" Target="../media/image130.png"/><Relationship Id="rId5" Type="http://schemas.openxmlformats.org/officeDocument/2006/relationships/image" Target="../media/image27.png"/><Relationship Id="rId4" Type="http://schemas.openxmlformats.org/officeDocument/2006/relationships/image" Target="../media/image128.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2.xml"/><Relationship Id="rId1" Type="http://schemas.openxmlformats.org/officeDocument/2006/relationships/tags" Target="../tags/tag182.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2.xml"/><Relationship Id="rId1" Type="http://schemas.openxmlformats.org/officeDocument/2006/relationships/tags" Target="../tags/tag183.xml"/><Relationship Id="rId6" Type="http://schemas.openxmlformats.org/officeDocument/2006/relationships/image" Target="../media/image129.png"/><Relationship Id="rId5" Type="http://schemas.openxmlformats.org/officeDocument/2006/relationships/image" Target="../media/image18.png"/><Relationship Id="rId4" Type="http://schemas.openxmlformats.org/officeDocument/2006/relationships/image" Target="../media/image10.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2.xml"/><Relationship Id="rId1" Type="http://schemas.openxmlformats.org/officeDocument/2006/relationships/tags" Target="../tags/tag184.xml"/><Relationship Id="rId6" Type="http://schemas.openxmlformats.org/officeDocument/2006/relationships/image" Target="../media/image9.png"/><Relationship Id="rId5" Type="http://schemas.openxmlformats.org/officeDocument/2006/relationships/image" Target="../media/image128.png"/><Relationship Id="rId4" Type="http://schemas.openxmlformats.org/officeDocument/2006/relationships/image" Target="../media/image132.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65.xml"/><Relationship Id="rId7" Type="http://schemas.openxmlformats.org/officeDocument/2006/relationships/image" Target="../media/image129.png"/><Relationship Id="rId2" Type="http://schemas.openxmlformats.org/officeDocument/2006/relationships/slideLayout" Target="../slideLayouts/slideLayout2.xml"/><Relationship Id="rId1" Type="http://schemas.openxmlformats.org/officeDocument/2006/relationships/tags" Target="../tags/tag185.xml"/><Relationship Id="rId6" Type="http://schemas.openxmlformats.org/officeDocument/2006/relationships/image" Target="../media/image132.png"/><Relationship Id="rId5" Type="http://schemas.openxmlformats.org/officeDocument/2006/relationships/image" Target="../media/image9.png"/><Relationship Id="rId4" Type="http://schemas.openxmlformats.org/officeDocument/2006/relationships/image" Target="../media/image128.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66.xml"/><Relationship Id="rId7" Type="http://schemas.openxmlformats.org/officeDocument/2006/relationships/image" Target="../media/image129.png"/><Relationship Id="rId2" Type="http://schemas.openxmlformats.org/officeDocument/2006/relationships/slideLayout" Target="../slideLayouts/slideLayout6.xml"/><Relationship Id="rId1" Type="http://schemas.openxmlformats.org/officeDocument/2006/relationships/tags" Target="../tags/tag186.xml"/><Relationship Id="rId6" Type="http://schemas.openxmlformats.org/officeDocument/2006/relationships/image" Target="../media/image18.png"/><Relationship Id="rId5" Type="http://schemas.openxmlformats.org/officeDocument/2006/relationships/image" Target="../media/image10.png"/><Relationship Id="rId4" Type="http://schemas.openxmlformats.org/officeDocument/2006/relationships/image" Target="../media/image133.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7.xml"/><Relationship Id="rId7" Type="http://schemas.openxmlformats.org/officeDocument/2006/relationships/image" Target="../media/image129.png"/><Relationship Id="rId2" Type="http://schemas.openxmlformats.org/officeDocument/2006/relationships/slideLayout" Target="../slideLayouts/slideLayout6.xml"/><Relationship Id="rId1" Type="http://schemas.openxmlformats.org/officeDocument/2006/relationships/tags" Target="../tags/tag187.xml"/><Relationship Id="rId6" Type="http://schemas.openxmlformats.org/officeDocument/2006/relationships/image" Target="../media/image10.png"/><Relationship Id="rId5" Type="http://schemas.openxmlformats.org/officeDocument/2006/relationships/image" Target="../media/image18.png"/><Relationship Id="rId4" Type="http://schemas.openxmlformats.org/officeDocument/2006/relationships/image" Target="../media/image133.png"/></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2.xml"/><Relationship Id="rId1" Type="http://schemas.openxmlformats.org/officeDocument/2006/relationships/tags" Target="../tags/tag188.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6.xml"/><Relationship Id="rId1" Type="http://schemas.openxmlformats.org/officeDocument/2006/relationships/tags" Target="../tags/tag18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19.xml"/><Relationship Id="rId4" Type="http://schemas.openxmlformats.org/officeDocument/2006/relationships/image" Target="../media/image6.pn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xml"/><Relationship Id="rId1" Type="http://schemas.openxmlformats.org/officeDocument/2006/relationships/tags" Target="../tags/tag190.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6.xml"/><Relationship Id="rId1" Type="http://schemas.openxmlformats.org/officeDocument/2006/relationships/tags" Target="../tags/tag191.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2.xml"/><Relationship Id="rId1" Type="http://schemas.openxmlformats.org/officeDocument/2006/relationships/tags" Target="../tags/tag192.xml"/><Relationship Id="rId6" Type="http://schemas.openxmlformats.org/officeDocument/2006/relationships/image" Target="../media/image11.png"/><Relationship Id="rId5" Type="http://schemas.openxmlformats.org/officeDocument/2006/relationships/image" Target="../media/image27.png"/><Relationship Id="rId4" Type="http://schemas.openxmlformats.org/officeDocument/2006/relationships/image" Target="../media/image131.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73.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93.xml"/><Relationship Id="rId6" Type="http://schemas.openxmlformats.org/officeDocument/2006/relationships/image" Target="../media/image21.png"/><Relationship Id="rId5" Type="http://schemas.openxmlformats.org/officeDocument/2006/relationships/image" Target="../media/image27.png"/><Relationship Id="rId4" Type="http://schemas.openxmlformats.org/officeDocument/2006/relationships/image" Target="../media/image131.pn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2.xml"/><Relationship Id="rId1" Type="http://schemas.openxmlformats.org/officeDocument/2006/relationships/tags" Target="../tags/tag194.xml"/><Relationship Id="rId6" Type="http://schemas.openxmlformats.org/officeDocument/2006/relationships/image" Target="../media/image11.png"/><Relationship Id="rId5" Type="http://schemas.openxmlformats.org/officeDocument/2006/relationships/image" Target="../media/image27.png"/><Relationship Id="rId4" Type="http://schemas.openxmlformats.org/officeDocument/2006/relationships/image" Target="../media/image131.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7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95.xml"/><Relationship Id="rId6" Type="http://schemas.openxmlformats.org/officeDocument/2006/relationships/image" Target="../media/image27.png"/><Relationship Id="rId5" Type="http://schemas.openxmlformats.org/officeDocument/2006/relationships/image" Target="../media/image131.png"/><Relationship Id="rId4" Type="http://schemas.openxmlformats.org/officeDocument/2006/relationships/image" Target="../media/image134.pn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2.xml"/><Relationship Id="rId1" Type="http://schemas.openxmlformats.org/officeDocument/2006/relationships/tags" Target="../tags/tag196.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6.xml"/><Relationship Id="rId1" Type="http://schemas.openxmlformats.org/officeDocument/2006/relationships/tags" Target="../tags/tag197.xml"/></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2.xml"/><Relationship Id="rId1" Type="http://schemas.openxmlformats.org/officeDocument/2006/relationships/tags" Target="../tags/tag198.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2.xml"/><Relationship Id="rId1" Type="http://schemas.openxmlformats.org/officeDocument/2006/relationships/tags" Target="../tags/tag19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2.xml"/><Relationship Id="rId1" Type="http://schemas.openxmlformats.org/officeDocument/2006/relationships/tags" Target="../tags/tag200.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6.xml"/><Relationship Id="rId1" Type="http://schemas.openxmlformats.org/officeDocument/2006/relationships/tags" Target="../tags/tag201.xm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6.xml"/><Relationship Id="rId1" Type="http://schemas.openxmlformats.org/officeDocument/2006/relationships/tags" Target="../tags/tag202.xml"/><Relationship Id="rId4" Type="http://schemas.openxmlformats.org/officeDocument/2006/relationships/image" Target="../media/image135.png"/></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6.xml"/><Relationship Id="rId1" Type="http://schemas.openxmlformats.org/officeDocument/2006/relationships/tags" Target="../tags/tag203.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2.xml"/><Relationship Id="rId1" Type="http://schemas.openxmlformats.org/officeDocument/2006/relationships/tags" Target="../tags/tag204.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2.xml"/><Relationship Id="rId1" Type="http://schemas.openxmlformats.org/officeDocument/2006/relationships/tags" Target="../tags/tag205.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6.xml"/><Relationship Id="rId1" Type="http://schemas.openxmlformats.org/officeDocument/2006/relationships/tags" Target="../tags/tag206.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2.xml"/><Relationship Id="rId1" Type="http://schemas.openxmlformats.org/officeDocument/2006/relationships/tags" Target="../tags/tag207.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88.xml"/><Relationship Id="rId7" Type="http://schemas.openxmlformats.org/officeDocument/2006/relationships/image" Target="../media/image137.png"/><Relationship Id="rId2" Type="http://schemas.openxmlformats.org/officeDocument/2006/relationships/slideLayout" Target="../slideLayouts/slideLayout2.xml"/><Relationship Id="rId1" Type="http://schemas.openxmlformats.org/officeDocument/2006/relationships/tags" Target="../tags/tag208.xml"/><Relationship Id="rId6" Type="http://schemas.openxmlformats.org/officeDocument/2006/relationships/image" Target="../media/image136.png"/><Relationship Id="rId5" Type="http://schemas.openxmlformats.org/officeDocument/2006/relationships/hyperlink" Target="http://www.oracle.com/pls/topic/lookup?ctx=E38328-01&amp;id=CSGSG117" TargetMode="External"/><Relationship Id="rId4" Type="http://schemas.openxmlformats.org/officeDocument/2006/relationships/image" Target="../media/image6.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2.xml"/><Relationship Id="rId1" Type="http://schemas.openxmlformats.org/officeDocument/2006/relationships/tags" Target="../tags/tag209.xml"/><Relationship Id="rId6" Type="http://schemas.openxmlformats.org/officeDocument/2006/relationships/hyperlink" Target="http://www.oracle.com/pls/topic/lookup?ctx=E38328-01&amp;id=CSGSG178" TargetMode="External"/><Relationship Id="rId5" Type="http://schemas.openxmlformats.org/officeDocument/2006/relationships/image" Target="../media/image138.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21.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2.xml"/><Relationship Id="rId1" Type="http://schemas.openxmlformats.org/officeDocument/2006/relationships/tags" Target="../tags/tag210.xml"/><Relationship Id="rId4" Type="http://schemas.openxmlformats.org/officeDocument/2006/relationships/image" Target="../media/image6.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6.xml"/><Relationship Id="rId1" Type="http://schemas.openxmlformats.org/officeDocument/2006/relationships/tags" Target="../tags/tag211.xml"/><Relationship Id="rId4" Type="http://schemas.openxmlformats.org/officeDocument/2006/relationships/image" Target="../media/image139.png"/></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6.xml"/><Relationship Id="rId1" Type="http://schemas.openxmlformats.org/officeDocument/2006/relationships/tags" Target="../tags/tag212.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6.xml"/><Relationship Id="rId1" Type="http://schemas.openxmlformats.org/officeDocument/2006/relationships/tags" Target="../tags/tag213.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6.xml"/><Relationship Id="rId1" Type="http://schemas.openxmlformats.org/officeDocument/2006/relationships/tags" Target="../tags/tag214.xml"/><Relationship Id="rId4" Type="http://schemas.openxmlformats.org/officeDocument/2006/relationships/image" Target="../media/image140.png"/></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2.xml"/><Relationship Id="rId1" Type="http://schemas.openxmlformats.org/officeDocument/2006/relationships/tags" Target="../tags/tag215.xml"/></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2.xml"/><Relationship Id="rId1" Type="http://schemas.openxmlformats.org/officeDocument/2006/relationships/tags" Target="../tags/tag216.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2.xml"/><Relationship Id="rId1" Type="http://schemas.openxmlformats.org/officeDocument/2006/relationships/tags" Target="../tags/tag217.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2.xml"/><Relationship Id="rId1" Type="http://schemas.openxmlformats.org/officeDocument/2006/relationships/tags" Target="../tags/tag218.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2.xml"/><Relationship Id="rId1" Type="http://schemas.openxmlformats.org/officeDocument/2006/relationships/tags" Target="../tags/tag2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22.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6.xml"/><Relationship Id="rId1" Type="http://schemas.openxmlformats.org/officeDocument/2006/relationships/tags" Target="../tags/tag220.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6.xml"/><Relationship Id="rId1" Type="http://schemas.openxmlformats.org/officeDocument/2006/relationships/tags" Target="../tags/tag221.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2.xml"/><Relationship Id="rId1" Type="http://schemas.openxmlformats.org/officeDocument/2006/relationships/tags" Target="../tags/tag222.xml"/><Relationship Id="rId4" Type="http://schemas.openxmlformats.org/officeDocument/2006/relationships/image" Target="../media/image18.pn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2.xml"/><Relationship Id="rId1" Type="http://schemas.openxmlformats.org/officeDocument/2006/relationships/tags" Target="../tags/tag223.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6.xml"/><Relationship Id="rId1" Type="http://schemas.openxmlformats.org/officeDocument/2006/relationships/tags" Target="../tags/tag224.xml"/></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6.xml"/><Relationship Id="rId1" Type="http://schemas.openxmlformats.org/officeDocument/2006/relationships/tags" Target="../tags/tag225.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2.xml"/><Relationship Id="rId1" Type="http://schemas.openxmlformats.org/officeDocument/2006/relationships/tags" Target="../tags/tag226.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6.xml"/><Relationship Id="rId1" Type="http://schemas.openxmlformats.org/officeDocument/2006/relationships/tags" Target="../tags/tag227.xml"/><Relationship Id="rId4" Type="http://schemas.openxmlformats.org/officeDocument/2006/relationships/image" Target="../media/image141.pn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6.xml"/><Relationship Id="rId1" Type="http://schemas.openxmlformats.org/officeDocument/2006/relationships/tags" Target="../tags/tag228.xml"/></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6.xml"/><Relationship Id="rId1" Type="http://schemas.openxmlformats.org/officeDocument/2006/relationships/tags" Target="../tags/tag229.xml"/><Relationship Id="rId4" Type="http://schemas.openxmlformats.org/officeDocument/2006/relationships/image" Target="../media/image14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23.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6.xml"/><Relationship Id="rId1" Type="http://schemas.openxmlformats.org/officeDocument/2006/relationships/tags" Target="../tags/tag230.xml"/><Relationship Id="rId4" Type="http://schemas.openxmlformats.org/officeDocument/2006/relationships/image" Target="../media/image143.png"/></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2.xml"/><Relationship Id="rId1" Type="http://schemas.openxmlformats.org/officeDocument/2006/relationships/tags" Target="../tags/tag231.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6.xml"/><Relationship Id="rId1" Type="http://schemas.openxmlformats.org/officeDocument/2006/relationships/tags" Target="../tags/tag232.xml"/><Relationship Id="rId5" Type="http://schemas.openxmlformats.org/officeDocument/2006/relationships/image" Target="../media/image132.png"/><Relationship Id="rId4" Type="http://schemas.openxmlformats.org/officeDocument/2006/relationships/image" Target="../media/image18.png"/></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6.xml"/><Relationship Id="rId1" Type="http://schemas.openxmlformats.org/officeDocument/2006/relationships/tags" Target="../tags/tag233.xml"/></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6.xml"/><Relationship Id="rId1" Type="http://schemas.openxmlformats.org/officeDocument/2006/relationships/tags" Target="../tags/tag234.xml"/><Relationship Id="rId4" Type="http://schemas.openxmlformats.org/officeDocument/2006/relationships/image" Target="../media/image144.png"/></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6.xml"/><Relationship Id="rId1" Type="http://schemas.openxmlformats.org/officeDocument/2006/relationships/tags" Target="../tags/tag235.xml"/></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2.xml"/><Relationship Id="rId1" Type="http://schemas.openxmlformats.org/officeDocument/2006/relationships/tags" Target="../tags/tag236.x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2.xml"/><Relationship Id="rId1" Type="http://schemas.openxmlformats.org/officeDocument/2006/relationships/tags" Target="../tags/tag237.xml"/></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6.xml"/><Relationship Id="rId1" Type="http://schemas.openxmlformats.org/officeDocument/2006/relationships/tags" Target="../tags/tag238.xml"/></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2.xml"/><Relationship Id="rId1" Type="http://schemas.openxmlformats.org/officeDocument/2006/relationships/tags" Target="../tags/tag23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2.xml"/><Relationship Id="rId1" Type="http://schemas.openxmlformats.org/officeDocument/2006/relationships/tags" Target="../tags/tag240.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6.xml"/><Relationship Id="rId1" Type="http://schemas.openxmlformats.org/officeDocument/2006/relationships/tags" Target="../tags/tag241.xml"/><Relationship Id="rId4" Type="http://schemas.openxmlformats.org/officeDocument/2006/relationships/image" Target="../media/image145.png"/></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6.xml"/><Relationship Id="rId1" Type="http://schemas.openxmlformats.org/officeDocument/2006/relationships/tags" Target="../tags/tag242.xml"/></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2.xml"/><Relationship Id="rId1" Type="http://schemas.openxmlformats.org/officeDocument/2006/relationships/tags" Target="../tags/tag243.xml"/></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6.xml"/><Relationship Id="rId1" Type="http://schemas.openxmlformats.org/officeDocument/2006/relationships/tags" Target="../tags/tag244.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2.xml"/><Relationship Id="rId1" Type="http://schemas.openxmlformats.org/officeDocument/2006/relationships/tags" Target="../tags/tag245.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6.xml"/><Relationship Id="rId1" Type="http://schemas.openxmlformats.org/officeDocument/2006/relationships/tags" Target="../tags/tag246.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2.xml"/><Relationship Id="rId1" Type="http://schemas.openxmlformats.org/officeDocument/2006/relationships/tags" Target="../tags/tag247.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6.xml"/><Relationship Id="rId1" Type="http://schemas.openxmlformats.org/officeDocument/2006/relationships/tags" Target="../tags/tag248.xml"/></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2.xml"/><Relationship Id="rId1" Type="http://schemas.openxmlformats.org/officeDocument/2006/relationships/tags" Target="../tags/tag24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25.xml"/></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2.xml"/><Relationship Id="rId1" Type="http://schemas.openxmlformats.org/officeDocument/2006/relationships/tags" Target="../tags/tag250.xml"/></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231.xml"/><Relationship Id="rId2" Type="http://schemas.openxmlformats.org/officeDocument/2006/relationships/slideLayout" Target="../slideLayouts/slideLayout2.xml"/><Relationship Id="rId1" Type="http://schemas.openxmlformats.org/officeDocument/2006/relationships/tags" Target="../tags/tag251.xml"/></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2.xml"/><Relationship Id="rId1" Type="http://schemas.openxmlformats.org/officeDocument/2006/relationships/tags" Target="../tags/tag252.xml"/></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6.xml"/><Relationship Id="rId1" Type="http://schemas.openxmlformats.org/officeDocument/2006/relationships/tags" Target="../tags/tag253.xml"/></Relationships>
</file>

<file path=ppt/slides/_rels/slide234.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notesSlide" Target="../notesSlides/notesSlide234.xml"/><Relationship Id="rId7" Type="http://schemas.openxmlformats.org/officeDocument/2006/relationships/image" Target="../media/image149.png"/><Relationship Id="rId2" Type="http://schemas.openxmlformats.org/officeDocument/2006/relationships/slideLayout" Target="../slideLayouts/slideLayout2.xml"/><Relationship Id="rId1" Type="http://schemas.openxmlformats.org/officeDocument/2006/relationships/tags" Target="../tags/tag254.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6.xml"/><Relationship Id="rId1" Type="http://schemas.openxmlformats.org/officeDocument/2006/relationships/tags" Target="../tags/tag255.xml"/><Relationship Id="rId4" Type="http://schemas.openxmlformats.org/officeDocument/2006/relationships/image" Target="../media/image149.png"/></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236.xml"/><Relationship Id="rId2" Type="http://schemas.openxmlformats.org/officeDocument/2006/relationships/slideLayout" Target="../slideLayouts/slideLayout2.xml"/><Relationship Id="rId1" Type="http://schemas.openxmlformats.org/officeDocument/2006/relationships/tags" Target="../tags/tag256.xml"/></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2.xml"/><Relationship Id="rId1" Type="http://schemas.openxmlformats.org/officeDocument/2006/relationships/tags" Target="../tags/tag257.xml"/></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6.xml"/><Relationship Id="rId1" Type="http://schemas.openxmlformats.org/officeDocument/2006/relationships/tags" Target="../tags/tag258.xml"/></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39.xml"/><Relationship Id="rId2" Type="http://schemas.openxmlformats.org/officeDocument/2006/relationships/slideLayout" Target="../slideLayouts/slideLayout2.xml"/><Relationship Id="rId1" Type="http://schemas.openxmlformats.org/officeDocument/2006/relationships/tags" Target="../tags/tag25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2.xml"/><Relationship Id="rId1" Type="http://schemas.openxmlformats.org/officeDocument/2006/relationships/tags" Target="../tags/tag260.xml"/></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2.xml"/><Relationship Id="rId1" Type="http://schemas.openxmlformats.org/officeDocument/2006/relationships/tags" Target="../tags/tag261.xml"/><Relationship Id="rId4" Type="http://schemas.openxmlformats.org/officeDocument/2006/relationships/image" Target="../media/image151.png"/></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2.xml"/><Relationship Id="rId1" Type="http://schemas.openxmlformats.org/officeDocument/2006/relationships/tags" Target="../tags/tag262.xml"/></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243.xml"/><Relationship Id="rId2" Type="http://schemas.openxmlformats.org/officeDocument/2006/relationships/slideLayout" Target="../slideLayouts/slideLayout2.xml"/><Relationship Id="rId1" Type="http://schemas.openxmlformats.org/officeDocument/2006/relationships/tags" Target="../tags/tag263.xml"/></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2.xml"/><Relationship Id="rId1" Type="http://schemas.openxmlformats.org/officeDocument/2006/relationships/tags" Target="../tags/tag264.xml"/><Relationship Id="rId4" Type="http://schemas.openxmlformats.org/officeDocument/2006/relationships/image" Target="../media/image152.png"/></Relationships>
</file>

<file path=ppt/slides/_rels/slide245.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267.xml"/><Relationship Id="rId7" Type="http://schemas.openxmlformats.org/officeDocument/2006/relationships/tags" Target="../tags/tag271.xml"/><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tags" Target="../tags/tag270.xml"/><Relationship Id="rId5" Type="http://schemas.openxmlformats.org/officeDocument/2006/relationships/tags" Target="../tags/tag269.xml"/><Relationship Id="rId10" Type="http://schemas.openxmlformats.org/officeDocument/2006/relationships/image" Target="../media/image10.png"/><Relationship Id="rId4" Type="http://schemas.openxmlformats.org/officeDocument/2006/relationships/tags" Target="../tags/tag268.xml"/><Relationship Id="rId9"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2.xml"/><Relationship Id="rId1" Type="http://schemas.openxmlformats.org/officeDocument/2006/relationships/tags" Target="../tags/tag272.xml"/><Relationship Id="rId4" Type="http://schemas.openxmlformats.org/officeDocument/2006/relationships/image" Target="../media/image153.png"/></Relationships>
</file>

<file path=ppt/slides/_rels/slide247.xml.rels><?xml version="1.0" encoding="UTF-8" standalone="yes"?>
<Relationships xmlns="http://schemas.openxmlformats.org/package/2006/relationships"><Relationship Id="rId8" Type="http://schemas.openxmlformats.org/officeDocument/2006/relationships/tags" Target="../tags/tag280.xml"/><Relationship Id="rId3" Type="http://schemas.openxmlformats.org/officeDocument/2006/relationships/tags" Target="../tags/tag275.xml"/><Relationship Id="rId7" Type="http://schemas.openxmlformats.org/officeDocument/2006/relationships/tags" Target="../tags/tag279.xml"/><Relationship Id="rId12" Type="http://schemas.openxmlformats.org/officeDocument/2006/relationships/image" Target="../media/image10.png"/><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tags" Target="../tags/tag278.xml"/><Relationship Id="rId11" Type="http://schemas.openxmlformats.org/officeDocument/2006/relationships/notesSlide" Target="../notesSlides/notesSlide247.xml"/><Relationship Id="rId5" Type="http://schemas.openxmlformats.org/officeDocument/2006/relationships/tags" Target="../tags/tag277.xml"/><Relationship Id="rId10" Type="http://schemas.openxmlformats.org/officeDocument/2006/relationships/slideLayout" Target="../slideLayouts/slideLayout6.xml"/><Relationship Id="rId4" Type="http://schemas.openxmlformats.org/officeDocument/2006/relationships/tags" Target="../tags/tag276.xml"/><Relationship Id="rId9" Type="http://schemas.openxmlformats.org/officeDocument/2006/relationships/tags" Target="../tags/tag281.xml"/></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2.xml"/><Relationship Id="rId1" Type="http://schemas.openxmlformats.org/officeDocument/2006/relationships/tags" Target="../tags/tag282.xml"/></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2.xml"/><Relationship Id="rId1" Type="http://schemas.openxmlformats.org/officeDocument/2006/relationships/tags" Target="../tags/tag28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2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2.xml"/><Relationship Id="rId1" Type="http://schemas.openxmlformats.org/officeDocument/2006/relationships/tags" Target="../tags/tag284.xml"/></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51.xml"/><Relationship Id="rId2" Type="http://schemas.openxmlformats.org/officeDocument/2006/relationships/slideLayout" Target="../slideLayouts/slideLayout2.xml"/><Relationship Id="rId1" Type="http://schemas.openxmlformats.org/officeDocument/2006/relationships/tags" Target="../tags/tag285.xml"/></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252.xml"/><Relationship Id="rId2" Type="http://schemas.openxmlformats.org/officeDocument/2006/relationships/slideLayout" Target="../slideLayouts/slideLayout6.xml"/><Relationship Id="rId1" Type="http://schemas.openxmlformats.org/officeDocument/2006/relationships/tags" Target="../tags/tag286.xml"/></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253.xml"/><Relationship Id="rId2" Type="http://schemas.openxmlformats.org/officeDocument/2006/relationships/slideLayout" Target="../slideLayouts/slideLayout2.xml"/><Relationship Id="rId1" Type="http://schemas.openxmlformats.org/officeDocument/2006/relationships/tags" Target="../tags/tag287.xml"/></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254.xml"/><Relationship Id="rId2" Type="http://schemas.openxmlformats.org/officeDocument/2006/relationships/slideLayout" Target="../slideLayouts/slideLayout2.xml"/><Relationship Id="rId1" Type="http://schemas.openxmlformats.org/officeDocument/2006/relationships/tags" Target="../tags/tag288.xml"/><Relationship Id="rId4" Type="http://schemas.openxmlformats.org/officeDocument/2006/relationships/image" Target="../media/image6.png"/></Relationships>
</file>

<file path=ppt/slides/_rels/slide255.xml.rels><?xml version="1.0" encoding="UTF-8" standalone="yes"?>
<Relationships xmlns="http://schemas.openxmlformats.org/package/2006/relationships"><Relationship Id="rId3" Type="http://schemas.openxmlformats.org/officeDocument/2006/relationships/notesSlide" Target="../notesSlides/notesSlide255.xml"/><Relationship Id="rId7" Type="http://schemas.openxmlformats.org/officeDocument/2006/relationships/image" Target="../media/image18.png"/><Relationship Id="rId2" Type="http://schemas.openxmlformats.org/officeDocument/2006/relationships/slideLayout" Target="../slideLayouts/slideLayout6.xml"/><Relationship Id="rId1" Type="http://schemas.openxmlformats.org/officeDocument/2006/relationships/tags" Target="../tags/tag289.xml"/><Relationship Id="rId6" Type="http://schemas.openxmlformats.org/officeDocument/2006/relationships/image" Target="../media/image155.png"/><Relationship Id="rId5" Type="http://schemas.openxmlformats.org/officeDocument/2006/relationships/image" Target="../media/image10.png"/><Relationship Id="rId4" Type="http://schemas.openxmlformats.org/officeDocument/2006/relationships/image" Target="../media/image154.png"/></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256.xml"/><Relationship Id="rId2" Type="http://schemas.openxmlformats.org/officeDocument/2006/relationships/slideLayout" Target="../slideLayouts/slideLayout2.xml"/><Relationship Id="rId1" Type="http://schemas.openxmlformats.org/officeDocument/2006/relationships/tags" Target="../tags/tag290.xml"/></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57.xml"/><Relationship Id="rId7" Type="http://schemas.openxmlformats.org/officeDocument/2006/relationships/image" Target="../media/image18.png"/><Relationship Id="rId2" Type="http://schemas.openxmlformats.org/officeDocument/2006/relationships/slideLayout" Target="../slideLayouts/slideLayout6.xml"/><Relationship Id="rId1" Type="http://schemas.openxmlformats.org/officeDocument/2006/relationships/tags" Target="../tags/tag291.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0.png"/></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258.xml"/><Relationship Id="rId7" Type="http://schemas.openxmlformats.org/officeDocument/2006/relationships/image" Target="../media/image159.png"/><Relationship Id="rId2" Type="http://schemas.openxmlformats.org/officeDocument/2006/relationships/slideLayout" Target="../slideLayouts/slideLayout2.xml"/><Relationship Id="rId1" Type="http://schemas.openxmlformats.org/officeDocument/2006/relationships/tags" Target="../tags/tag292.xml"/><Relationship Id="rId6" Type="http://schemas.openxmlformats.org/officeDocument/2006/relationships/image" Target="../media/image158.png"/><Relationship Id="rId5" Type="http://schemas.openxmlformats.org/officeDocument/2006/relationships/image" Target="../media/image156.png"/><Relationship Id="rId4" Type="http://schemas.openxmlformats.org/officeDocument/2006/relationships/image" Target="../media/image10.png"/></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259.xml"/><Relationship Id="rId2" Type="http://schemas.openxmlformats.org/officeDocument/2006/relationships/slideLayout" Target="../slideLayouts/slideLayout2.xml"/><Relationship Id="rId1" Type="http://schemas.openxmlformats.org/officeDocument/2006/relationships/tags" Target="../tags/tag293.xml"/><Relationship Id="rId6" Type="http://schemas.openxmlformats.org/officeDocument/2006/relationships/image" Target="../media/image156.png"/><Relationship Id="rId5" Type="http://schemas.openxmlformats.org/officeDocument/2006/relationships/image" Target="../media/image10.png"/><Relationship Id="rId4" Type="http://schemas.openxmlformats.org/officeDocument/2006/relationships/image" Target="../media/image15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28.xml"/><Relationship Id="rId5" Type="http://schemas.openxmlformats.org/officeDocument/2006/relationships/image" Target="../media/image10.png"/><Relationship Id="rId4" Type="http://schemas.openxmlformats.org/officeDocument/2006/relationships/image" Target="../media/image9.png"/></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60.xml"/><Relationship Id="rId2" Type="http://schemas.openxmlformats.org/officeDocument/2006/relationships/slideLayout" Target="../slideLayouts/slideLayout12.xml"/><Relationship Id="rId1" Type="http://schemas.openxmlformats.org/officeDocument/2006/relationships/tags" Target="../tags/tag294.xml"/></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261.xml"/><Relationship Id="rId2" Type="http://schemas.openxmlformats.org/officeDocument/2006/relationships/slideLayout" Target="../slideLayouts/slideLayout12.xml"/><Relationship Id="rId1" Type="http://schemas.openxmlformats.org/officeDocument/2006/relationships/tags" Target="../tags/tag295.xml"/></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62.xml"/><Relationship Id="rId2" Type="http://schemas.openxmlformats.org/officeDocument/2006/relationships/slideLayout" Target="../slideLayouts/slideLayout2.xml"/><Relationship Id="rId1" Type="http://schemas.openxmlformats.org/officeDocument/2006/relationships/tags" Target="../tags/tag296.xml"/></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263.xml"/><Relationship Id="rId2" Type="http://schemas.openxmlformats.org/officeDocument/2006/relationships/slideLayout" Target="../slideLayouts/slideLayout2.xml"/><Relationship Id="rId1" Type="http://schemas.openxmlformats.org/officeDocument/2006/relationships/tags" Target="../tags/tag297.xml"/></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264.xml"/><Relationship Id="rId2" Type="http://schemas.openxmlformats.org/officeDocument/2006/relationships/slideLayout" Target="../slideLayouts/slideLayout6.xml"/><Relationship Id="rId1" Type="http://schemas.openxmlformats.org/officeDocument/2006/relationships/tags" Target="../tags/tag298.xml"/></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265.xml"/><Relationship Id="rId2" Type="http://schemas.openxmlformats.org/officeDocument/2006/relationships/slideLayout" Target="../slideLayouts/slideLayout2.xml"/><Relationship Id="rId1" Type="http://schemas.openxmlformats.org/officeDocument/2006/relationships/tags" Target="../tags/tag299.xml"/></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266.xml"/><Relationship Id="rId2" Type="http://schemas.openxmlformats.org/officeDocument/2006/relationships/slideLayout" Target="../slideLayouts/slideLayout6.xml"/><Relationship Id="rId1" Type="http://schemas.openxmlformats.org/officeDocument/2006/relationships/tags" Target="../tags/tag300.xml"/><Relationship Id="rId4" Type="http://schemas.openxmlformats.org/officeDocument/2006/relationships/image" Target="../media/image160.png"/></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67.xml"/><Relationship Id="rId2" Type="http://schemas.openxmlformats.org/officeDocument/2006/relationships/slideLayout" Target="../slideLayouts/slideLayout6.xml"/><Relationship Id="rId1" Type="http://schemas.openxmlformats.org/officeDocument/2006/relationships/tags" Target="../tags/tag301.xml"/></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268.xml"/><Relationship Id="rId2" Type="http://schemas.openxmlformats.org/officeDocument/2006/relationships/slideLayout" Target="../slideLayouts/slideLayout2.xml"/><Relationship Id="rId1" Type="http://schemas.openxmlformats.org/officeDocument/2006/relationships/tags" Target="../tags/tag302.xml"/></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269.xml"/><Relationship Id="rId2" Type="http://schemas.openxmlformats.org/officeDocument/2006/relationships/slideLayout" Target="../slideLayouts/slideLayout6.xml"/><Relationship Id="rId1" Type="http://schemas.openxmlformats.org/officeDocument/2006/relationships/tags" Target="../tags/tag30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12.png"/><Relationship Id="rId4" Type="http://schemas.openxmlformats.org/officeDocument/2006/relationships/image" Target="../media/image10.png"/></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270.xml"/><Relationship Id="rId2" Type="http://schemas.openxmlformats.org/officeDocument/2006/relationships/slideLayout" Target="../slideLayouts/slideLayout6.xml"/><Relationship Id="rId1" Type="http://schemas.openxmlformats.org/officeDocument/2006/relationships/tags" Target="../tags/tag304.xml"/></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71.xml"/><Relationship Id="rId2" Type="http://schemas.openxmlformats.org/officeDocument/2006/relationships/slideLayout" Target="../slideLayouts/slideLayout2.xml"/><Relationship Id="rId1" Type="http://schemas.openxmlformats.org/officeDocument/2006/relationships/tags" Target="../tags/tag305.xml"/></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272.xml"/><Relationship Id="rId2" Type="http://schemas.openxmlformats.org/officeDocument/2006/relationships/slideLayout" Target="../slideLayouts/slideLayout2.xml"/><Relationship Id="rId1" Type="http://schemas.openxmlformats.org/officeDocument/2006/relationships/tags" Target="../tags/tag306.xml"/></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273.xml"/><Relationship Id="rId2" Type="http://schemas.openxmlformats.org/officeDocument/2006/relationships/slideLayout" Target="../slideLayouts/slideLayout6.xml"/><Relationship Id="rId1" Type="http://schemas.openxmlformats.org/officeDocument/2006/relationships/tags" Target="../tags/tag307.xml"/></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274.xml"/><Relationship Id="rId2" Type="http://schemas.openxmlformats.org/officeDocument/2006/relationships/slideLayout" Target="../slideLayouts/slideLayout2.xml"/><Relationship Id="rId1" Type="http://schemas.openxmlformats.org/officeDocument/2006/relationships/tags" Target="../tags/tag308.xml"/></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275.xml"/><Relationship Id="rId2" Type="http://schemas.openxmlformats.org/officeDocument/2006/relationships/slideLayout" Target="../slideLayouts/slideLayout2.xml"/><Relationship Id="rId1" Type="http://schemas.openxmlformats.org/officeDocument/2006/relationships/tags" Target="../tags/tag309.xml"/></Relationships>
</file>

<file path=ppt/slides/_rels/slide276.xml.rels><?xml version="1.0" encoding="UTF-8" standalone="yes"?>
<Relationships xmlns="http://schemas.openxmlformats.org/package/2006/relationships"><Relationship Id="rId3" Type="http://schemas.openxmlformats.org/officeDocument/2006/relationships/notesSlide" Target="../notesSlides/notesSlide276.xml"/><Relationship Id="rId2" Type="http://schemas.openxmlformats.org/officeDocument/2006/relationships/slideLayout" Target="../slideLayouts/slideLayout6.xml"/><Relationship Id="rId1" Type="http://schemas.openxmlformats.org/officeDocument/2006/relationships/tags" Target="../tags/tag310.xml"/></Relationships>
</file>

<file path=ppt/slides/_rels/slide277.xml.rels><?xml version="1.0" encoding="UTF-8" standalone="yes"?>
<Relationships xmlns="http://schemas.openxmlformats.org/package/2006/relationships"><Relationship Id="rId3" Type="http://schemas.openxmlformats.org/officeDocument/2006/relationships/notesSlide" Target="../notesSlides/notesSlide277.xml"/><Relationship Id="rId2" Type="http://schemas.openxmlformats.org/officeDocument/2006/relationships/slideLayout" Target="../slideLayouts/slideLayout6.xml"/><Relationship Id="rId1" Type="http://schemas.openxmlformats.org/officeDocument/2006/relationships/tags" Target="../tags/tag311.xml"/><Relationship Id="rId4" Type="http://schemas.openxmlformats.org/officeDocument/2006/relationships/image" Target="../media/image161.png"/></Relationships>
</file>

<file path=ppt/slides/_rels/slide278.xml.rels><?xml version="1.0" encoding="UTF-8" standalone="yes"?>
<Relationships xmlns="http://schemas.openxmlformats.org/package/2006/relationships"><Relationship Id="rId3" Type="http://schemas.openxmlformats.org/officeDocument/2006/relationships/notesSlide" Target="../notesSlides/notesSlide278.xml"/><Relationship Id="rId2" Type="http://schemas.openxmlformats.org/officeDocument/2006/relationships/slideLayout" Target="../slideLayouts/slideLayout2.xml"/><Relationship Id="rId1" Type="http://schemas.openxmlformats.org/officeDocument/2006/relationships/tags" Target="../tags/tag312.xml"/></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279.xml"/><Relationship Id="rId2" Type="http://schemas.openxmlformats.org/officeDocument/2006/relationships/slideLayout" Target="../slideLayouts/slideLayout2.xml"/><Relationship Id="rId1" Type="http://schemas.openxmlformats.org/officeDocument/2006/relationships/tags" Target="../tags/tag313.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30.xml"/></Relationships>
</file>

<file path=ppt/slides/_rels/slide280.xml.rels><?xml version="1.0" encoding="UTF-8" standalone="yes"?>
<Relationships xmlns="http://schemas.openxmlformats.org/package/2006/relationships"><Relationship Id="rId3" Type="http://schemas.openxmlformats.org/officeDocument/2006/relationships/notesSlide" Target="../notesSlides/notesSlide280.xml"/><Relationship Id="rId2" Type="http://schemas.openxmlformats.org/officeDocument/2006/relationships/slideLayout" Target="../slideLayouts/slideLayout2.xml"/><Relationship Id="rId1" Type="http://schemas.openxmlformats.org/officeDocument/2006/relationships/tags" Target="../tags/tag314.xml"/></Relationships>
</file>

<file path=ppt/slides/_rels/slide281.xml.rels><?xml version="1.0" encoding="UTF-8" standalone="yes"?>
<Relationships xmlns="http://schemas.openxmlformats.org/package/2006/relationships"><Relationship Id="rId3" Type="http://schemas.openxmlformats.org/officeDocument/2006/relationships/notesSlide" Target="../notesSlides/notesSlide281.xml"/><Relationship Id="rId2" Type="http://schemas.openxmlformats.org/officeDocument/2006/relationships/slideLayout" Target="../slideLayouts/slideLayout2.xml"/><Relationship Id="rId1" Type="http://schemas.openxmlformats.org/officeDocument/2006/relationships/tags" Target="../tags/tag315.xml"/><Relationship Id="rId4" Type="http://schemas.openxmlformats.org/officeDocument/2006/relationships/image" Target="../media/image6.png"/></Relationships>
</file>

<file path=ppt/slides/_rels/slide282.xml.rels><?xml version="1.0" encoding="UTF-8" standalone="yes"?>
<Relationships xmlns="http://schemas.openxmlformats.org/package/2006/relationships"><Relationship Id="rId3" Type="http://schemas.openxmlformats.org/officeDocument/2006/relationships/notesSlide" Target="../notesSlides/notesSlide282.xml"/><Relationship Id="rId2" Type="http://schemas.openxmlformats.org/officeDocument/2006/relationships/slideLayout" Target="../slideLayouts/slideLayout2.xml"/><Relationship Id="rId1" Type="http://schemas.openxmlformats.org/officeDocument/2006/relationships/tags" Target="../tags/tag316.xml"/></Relationships>
</file>

<file path=ppt/slides/_rels/slide283.xml.rels><?xml version="1.0" encoding="UTF-8" standalone="yes"?>
<Relationships xmlns="http://schemas.openxmlformats.org/package/2006/relationships"><Relationship Id="rId3" Type="http://schemas.openxmlformats.org/officeDocument/2006/relationships/notesSlide" Target="../notesSlides/notesSlide283.xml"/><Relationship Id="rId2" Type="http://schemas.openxmlformats.org/officeDocument/2006/relationships/slideLayout" Target="../slideLayouts/slideLayout2.xml"/><Relationship Id="rId1" Type="http://schemas.openxmlformats.org/officeDocument/2006/relationships/tags" Target="../tags/tag317.xml"/></Relationships>
</file>

<file path=ppt/slides/_rels/slide284.xml.rels><?xml version="1.0" encoding="UTF-8" standalone="yes"?>
<Relationships xmlns="http://schemas.openxmlformats.org/package/2006/relationships"><Relationship Id="rId3" Type="http://schemas.openxmlformats.org/officeDocument/2006/relationships/notesSlide" Target="../notesSlides/notesSlide284.xml"/><Relationship Id="rId2" Type="http://schemas.openxmlformats.org/officeDocument/2006/relationships/slideLayout" Target="../slideLayouts/slideLayout2.xml"/><Relationship Id="rId1" Type="http://schemas.openxmlformats.org/officeDocument/2006/relationships/tags" Target="../tags/tag318.xml"/></Relationships>
</file>

<file path=ppt/slides/_rels/slide285.xml.rels><?xml version="1.0" encoding="UTF-8" standalone="yes"?>
<Relationships xmlns="http://schemas.openxmlformats.org/package/2006/relationships"><Relationship Id="rId3" Type="http://schemas.openxmlformats.org/officeDocument/2006/relationships/notesSlide" Target="../notesSlides/notesSlide285.xml"/><Relationship Id="rId2" Type="http://schemas.openxmlformats.org/officeDocument/2006/relationships/slideLayout" Target="../slideLayouts/slideLayout6.xml"/><Relationship Id="rId1" Type="http://schemas.openxmlformats.org/officeDocument/2006/relationships/tags" Target="../tags/tag319.xml"/></Relationships>
</file>

<file path=ppt/slides/_rels/slide286.xml.rels><?xml version="1.0" encoding="UTF-8" standalone="yes"?>
<Relationships xmlns="http://schemas.openxmlformats.org/package/2006/relationships"><Relationship Id="rId3" Type="http://schemas.openxmlformats.org/officeDocument/2006/relationships/notesSlide" Target="../notesSlides/notesSlide286.xml"/><Relationship Id="rId2" Type="http://schemas.openxmlformats.org/officeDocument/2006/relationships/slideLayout" Target="../slideLayouts/slideLayout2.xml"/><Relationship Id="rId1" Type="http://schemas.openxmlformats.org/officeDocument/2006/relationships/tags" Target="../tags/tag320.xml"/></Relationships>
</file>

<file path=ppt/slides/_rels/slide287.xml.rels><?xml version="1.0" encoding="UTF-8" standalone="yes"?>
<Relationships xmlns="http://schemas.openxmlformats.org/package/2006/relationships"><Relationship Id="rId3" Type="http://schemas.openxmlformats.org/officeDocument/2006/relationships/notesSlide" Target="../notesSlides/notesSlide287.xml"/><Relationship Id="rId2" Type="http://schemas.openxmlformats.org/officeDocument/2006/relationships/slideLayout" Target="../slideLayouts/slideLayout2.xml"/><Relationship Id="rId1" Type="http://schemas.openxmlformats.org/officeDocument/2006/relationships/tags" Target="../tags/tag321.xml"/></Relationships>
</file>

<file path=ppt/slides/_rels/slide288.xml.rels><?xml version="1.0" encoding="UTF-8" standalone="yes"?>
<Relationships xmlns="http://schemas.openxmlformats.org/package/2006/relationships"><Relationship Id="rId3" Type="http://schemas.openxmlformats.org/officeDocument/2006/relationships/notesSlide" Target="../notesSlides/notesSlide288.xml"/><Relationship Id="rId2" Type="http://schemas.openxmlformats.org/officeDocument/2006/relationships/slideLayout" Target="../slideLayouts/slideLayout6.xml"/><Relationship Id="rId1" Type="http://schemas.openxmlformats.org/officeDocument/2006/relationships/tags" Target="../tags/tag322.xml"/></Relationships>
</file>

<file path=ppt/slides/_rels/slide289.xml.rels><?xml version="1.0" encoding="UTF-8" standalone="yes"?>
<Relationships xmlns="http://schemas.openxmlformats.org/package/2006/relationships"><Relationship Id="rId3" Type="http://schemas.openxmlformats.org/officeDocument/2006/relationships/notesSlide" Target="../notesSlides/notesSlide289.xml"/><Relationship Id="rId2" Type="http://schemas.openxmlformats.org/officeDocument/2006/relationships/slideLayout" Target="../slideLayouts/slideLayout2.xml"/><Relationship Id="rId1" Type="http://schemas.openxmlformats.org/officeDocument/2006/relationships/tags" Target="../tags/tag32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90.xml.rels><?xml version="1.0" encoding="UTF-8" standalone="yes"?>
<Relationships xmlns="http://schemas.openxmlformats.org/package/2006/relationships"><Relationship Id="rId3" Type="http://schemas.openxmlformats.org/officeDocument/2006/relationships/notesSlide" Target="../notesSlides/notesSlide290.xml"/><Relationship Id="rId2" Type="http://schemas.openxmlformats.org/officeDocument/2006/relationships/slideLayout" Target="../slideLayouts/slideLayout2.xml"/><Relationship Id="rId1" Type="http://schemas.openxmlformats.org/officeDocument/2006/relationships/tags" Target="../tags/tag324.xml"/></Relationships>
</file>

<file path=ppt/slides/_rels/slide291.xml.rels><?xml version="1.0" encoding="UTF-8" standalone="yes"?>
<Relationships xmlns="http://schemas.openxmlformats.org/package/2006/relationships"><Relationship Id="rId3" Type="http://schemas.openxmlformats.org/officeDocument/2006/relationships/notesSlide" Target="../notesSlides/notesSlide291.xml"/><Relationship Id="rId2" Type="http://schemas.openxmlformats.org/officeDocument/2006/relationships/slideLayout" Target="../slideLayouts/slideLayout2.xml"/><Relationship Id="rId1" Type="http://schemas.openxmlformats.org/officeDocument/2006/relationships/tags" Target="../tags/tag325.xml"/></Relationships>
</file>

<file path=ppt/slides/_rels/slide292.xml.rels><?xml version="1.0" encoding="UTF-8" standalone="yes"?>
<Relationships xmlns="http://schemas.openxmlformats.org/package/2006/relationships"><Relationship Id="rId3" Type="http://schemas.openxmlformats.org/officeDocument/2006/relationships/notesSlide" Target="../notesSlides/notesSlide292.xml"/><Relationship Id="rId2" Type="http://schemas.openxmlformats.org/officeDocument/2006/relationships/slideLayout" Target="../slideLayouts/slideLayout2.xml"/><Relationship Id="rId1" Type="http://schemas.openxmlformats.org/officeDocument/2006/relationships/tags" Target="../tags/tag326.xml"/></Relationships>
</file>

<file path=ppt/slides/_rels/slide293.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notesSlide" Target="../notesSlides/notesSlide293.xml"/><Relationship Id="rId7" Type="http://schemas.openxmlformats.org/officeDocument/2006/relationships/image" Target="../media/image164.png"/><Relationship Id="rId2" Type="http://schemas.openxmlformats.org/officeDocument/2006/relationships/slideLayout" Target="../slideLayouts/slideLayout2.xml"/><Relationship Id="rId1" Type="http://schemas.openxmlformats.org/officeDocument/2006/relationships/tags" Target="../tags/tag327.xml"/><Relationship Id="rId6" Type="http://schemas.openxmlformats.org/officeDocument/2006/relationships/image" Target="../media/image163.png"/><Relationship Id="rId5" Type="http://schemas.openxmlformats.org/officeDocument/2006/relationships/image" Target="../media/image21.png"/><Relationship Id="rId4" Type="http://schemas.openxmlformats.org/officeDocument/2006/relationships/image" Target="../media/image162.png"/></Relationships>
</file>

<file path=ppt/slides/_rels/slide294.xml.rels><?xml version="1.0" encoding="UTF-8" standalone="yes"?>
<Relationships xmlns="http://schemas.openxmlformats.org/package/2006/relationships"><Relationship Id="rId3" Type="http://schemas.openxmlformats.org/officeDocument/2006/relationships/notesSlide" Target="../notesSlides/notesSlide294.xml"/><Relationship Id="rId2" Type="http://schemas.openxmlformats.org/officeDocument/2006/relationships/slideLayout" Target="../slideLayouts/slideLayout2.xml"/><Relationship Id="rId1" Type="http://schemas.openxmlformats.org/officeDocument/2006/relationships/tags" Target="../tags/tag328.xml"/></Relationships>
</file>

<file path=ppt/slides/_rels/slide295.xml.rels><?xml version="1.0" encoding="UTF-8" standalone="yes"?>
<Relationships xmlns="http://schemas.openxmlformats.org/package/2006/relationships"><Relationship Id="rId3" Type="http://schemas.openxmlformats.org/officeDocument/2006/relationships/notesSlide" Target="../notesSlides/notesSlide295.xml"/><Relationship Id="rId2" Type="http://schemas.openxmlformats.org/officeDocument/2006/relationships/slideLayout" Target="../slideLayouts/slideLayout2.xml"/><Relationship Id="rId1" Type="http://schemas.openxmlformats.org/officeDocument/2006/relationships/tags" Target="../tags/tag329.xml"/></Relationships>
</file>

<file path=ppt/slides/_rels/slide296.xml.rels><?xml version="1.0" encoding="UTF-8" standalone="yes"?>
<Relationships xmlns="http://schemas.openxmlformats.org/package/2006/relationships"><Relationship Id="rId3" Type="http://schemas.openxmlformats.org/officeDocument/2006/relationships/notesSlide" Target="../notesSlides/notesSlide296.xml"/><Relationship Id="rId2" Type="http://schemas.openxmlformats.org/officeDocument/2006/relationships/slideLayout" Target="../slideLayouts/slideLayout2.xml"/><Relationship Id="rId1" Type="http://schemas.openxmlformats.org/officeDocument/2006/relationships/tags" Target="../tags/tag330.xml"/></Relationships>
</file>

<file path=ppt/slides/_rels/slide297.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notesSlide" Target="../notesSlides/notesSlide297.xml"/><Relationship Id="rId7" Type="http://schemas.openxmlformats.org/officeDocument/2006/relationships/image" Target="../media/image169.jpeg"/><Relationship Id="rId2" Type="http://schemas.openxmlformats.org/officeDocument/2006/relationships/slideLayout" Target="../slideLayouts/slideLayout2.xml"/><Relationship Id="rId1" Type="http://schemas.openxmlformats.org/officeDocument/2006/relationships/tags" Target="../tags/tag331.xml"/><Relationship Id="rId6" Type="http://schemas.openxmlformats.org/officeDocument/2006/relationships/image" Target="../media/image168.png"/><Relationship Id="rId5" Type="http://schemas.openxmlformats.org/officeDocument/2006/relationships/image" Target="../media/image167.jpeg"/><Relationship Id="rId4" Type="http://schemas.openxmlformats.org/officeDocument/2006/relationships/image" Target="../media/image166.png"/><Relationship Id="rId9" Type="http://schemas.openxmlformats.org/officeDocument/2006/relationships/image" Target="../media/image171.png"/></Relationships>
</file>

<file path=ppt/slides/_rels/slide298.xml.rels><?xml version="1.0" encoding="UTF-8" standalone="yes"?>
<Relationships xmlns="http://schemas.openxmlformats.org/package/2006/relationships"><Relationship Id="rId3" Type="http://schemas.openxmlformats.org/officeDocument/2006/relationships/notesSlide" Target="../notesSlides/notesSlide298.xml"/><Relationship Id="rId2" Type="http://schemas.openxmlformats.org/officeDocument/2006/relationships/slideLayout" Target="../slideLayouts/slideLayout2.xml"/><Relationship Id="rId1" Type="http://schemas.openxmlformats.org/officeDocument/2006/relationships/tags" Target="../tags/tag332.xml"/></Relationships>
</file>

<file path=ppt/slides/_rels/slide299.xml.rels><?xml version="1.0" encoding="UTF-8" standalone="yes"?>
<Relationships xmlns="http://schemas.openxmlformats.org/package/2006/relationships"><Relationship Id="rId3" Type="http://schemas.openxmlformats.org/officeDocument/2006/relationships/notesSlide" Target="../notesSlides/notesSlide299.xml"/><Relationship Id="rId2" Type="http://schemas.openxmlformats.org/officeDocument/2006/relationships/slideLayout" Target="../slideLayouts/slideLayout2.xml"/><Relationship Id="rId1" Type="http://schemas.openxmlformats.org/officeDocument/2006/relationships/tags" Target="../tags/tag33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300.xml.rels><?xml version="1.0" encoding="UTF-8" standalone="yes"?>
<Relationships xmlns="http://schemas.openxmlformats.org/package/2006/relationships"><Relationship Id="rId3" Type="http://schemas.openxmlformats.org/officeDocument/2006/relationships/notesSlide" Target="../notesSlides/notesSlide300.xml"/><Relationship Id="rId2" Type="http://schemas.openxmlformats.org/officeDocument/2006/relationships/slideLayout" Target="../slideLayouts/slideLayout2.xml"/><Relationship Id="rId1" Type="http://schemas.openxmlformats.org/officeDocument/2006/relationships/tags" Target="../tags/tag334.xml"/></Relationships>
</file>

<file path=ppt/slides/_rels/slide301.xml.rels><?xml version="1.0" encoding="UTF-8" standalone="yes"?>
<Relationships xmlns="http://schemas.openxmlformats.org/package/2006/relationships"><Relationship Id="rId3" Type="http://schemas.openxmlformats.org/officeDocument/2006/relationships/notesSlide" Target="../notesSlides/notesSlide301.xml"/><Relationship Id="rId2" Type="http://schemas.openxmlformats.org/officeDocument/2006/relationships/slideLayout" Target="../slideLayouts/slideLayout2.xml"/><Relationship Id="rId1" Type="http://schemas.openxmlformats.org/officeDocument/2006/relationships/tags" Target="../tags/tag335.xml"/></Relationships>
</file>

<file path=ppt/slides/_rels/slide302.xml.rels><?xml version="1.0" encoding="UTF-8" standalone="yes"?>
<Relationships xmlns="http://schemas.openxmlformats.org/package/2006/relationships"><Relationship Id="rId3" Type="http://schemas.openxmlformats.org/officeDocument/2006/relationships/notesSlide" Target="../notesSlides/notesSlide302.xml"/><Relationship Id="rId2" Type="http://schemas.openxmlformats.org/officeDocument/2006/relationships/slideLayout" Target="../slideLayouts/slideLayout2.xml"/><Relationship Id="rId1" Type="http://schemas.openxmlformats.org/officeDocument/2006/relationships/tags" Target="../tags/tag336.xml"/></Relationships>
</file>

<file path=ppt/slides/_rels/slide303.xml.rels><?xml version="1.0" encoding="UTF-8" standalone="yes"?>
<Relationships xmlns="http://schemas.openxmlformats.org/package/2006/relationships"><Relationship Id="rId3" Type="http://schemas.openxmlformats.org/officeDocument/2006/relationships/notesSlide" Target="../notesSlides/notesSlide303.xml"/><Relationship Id="rId2" Type="http://schemas.openxmlformats.org/officeDocument/2006/relationships/slideLayout" Target="../slideLayouts/slideLayout2.xml"/><Relationship Id="rId1" Type="http://schemas.openxmlformats.org/officeDocument/2006/relationships/tags" Target="../tags/tag337.xml"/><Relationship Id="rId5" Type="http://schemas.openxmlformats.org/officeDocument/2006/relationships/image" Target="../media/image18.png"/><Relationship Id="rId4" Type="http://schemas.openxmlformats.org/officeDocument/2006/relationships/image" Target="../media/image172.png"/></Relationships>
</file>

<file path=ppt/slides/_rels/slide304.xml.rels><?xml version="1.0" encoding="UTF-8" standalone="yes"?>
<Relationships xmlns="http://schemas.openxmlformats.org/package/2006/relationships"><Relationship Id="rId3" Type="http://schemas.openxmlformats.org/officeDocument/2006/relationships/notesSlide" Target="../notesSlides/notesSlide304.xml"/><Relationship Id="rId2" Type="http://schemas.openxmlformats.org/officeDocument/2006/relationships/slideLayout" Target="../slideLayouts/slideLayout2.xml"/><Relationship Id="rId1" Type="http://schemas.openxmlformats.org/officeDocument/2006/relationships/tags" Target="../tags/tag338.xml"/><Relationship Id="rId4" Type="http://schemas.openxmlformats.org/officeDocument/2006/relationships/image" Target="../media/image172.png"/></Relationships>
</file>

<file path=ppt/slides/_rels/slide305.xml.rels><?xml version="1.0" encoding="UTF-8" standalone="yes"?>
<Relationships xmlns="http://schemas.openxmlformats.org/package/2006/relationships"><Relationship Id="rId3" Type="http://schemas.openxmlformats.org/officeDocument/2006/relationships/notesSlide" Target="../notesSlides/notesSlide305.xml"/><Relationship Id="rId2" Type="http://schemas.openxmlformats.org/officeDocument/2006/relationships/slideLayout" Target="../slideLayouts/slideLayout2.xml"/><Relationship Id="rId1" Type="http://schemas.openxmlformats.org/officeDocument/2006/relationships/tags" Target="../tags/tag339.xml"/></Relationships>
</file>

<file path=ppt/slides/_rels/slide306.xml.rels><?xml version="1.0" encoding="UTF-8" standalone="yes"?>
<Relationships xmlns="http://schemas.openxmlformats.org/package/2006/relationships"><Relationship Id="rId3" Type="http://schemas.openxmlformats.org/officeDocument/2006/relationships/notesSlide" Target="../notesSlides/notesSlide306.xml"/><Relationship Id="rId2" Type="http://schemas.openxmlformats.org/officeDocument/2006/relationships/slideLayout" Target="../slideLayouts/slideLayout2.xml"/><Relationship Id="rId1" Type="http://schemas.openxmlformats.org/officeDocument/2006/relationships/tags" Target="../tags/tag340.xml"/></Relationships>
</file>

<file path=ppt/slides/_rels/slide307.xml.rels><?xml version="1.0" encoding="UTF-8" standalone="yes"?>
<Relationships xmlns="http://schemas.openxmlformats.org/package/2006/relationships"><Relationship Id="rId3" Type="http://schemas.openxmlformats.org/officeDocument/2006/relationships/notesSlide" Target="../notesSlides/notesSlide307.xml"/><Relationship Id="rId2" Type="http://schemas.openxmlformats.org/officeDocument/2006/relationships/slideLayout" Target="../slideLayouts/slideLayout2.xml"/><Relationship Id="rId1" Type="http://schemas.openxmlformats.org/officeDocument/2006/relationships/tags" Target="../tags/tag341.xml"/><Relationship Id="rId5" Type="http://schemas.openxmlformats.org/officeDocument/2006/relationships/image" Target="../media/image173.png"/><Relationship Id="rId4" Type="http://schemas.openxmlformats.org/officeDocument/2006/relationships/image" Target="../media/image18.png"/></Relationships>
</file>

<file path=ppt/slides/_rels/slide308.xml.rels><?xml version="1.0" encoding="UTF-8" standalone="yes"?>
<Relationships xmlns="http://schemas.openxmlformats.org/package/2006/relationships"><Relationship Id="rId3" Type="http://schemas.openxmlformats.org/officeDocument/2006/relationships/notesSlide" Target="../notesSlides/notesSlide308.xml"/><Relationship Id="rId2" Type="http://schemas.openxmlformats.org/officeDocument/2006/relationships/slideLayout" Target="../slideLayouts/slideLayout2.xml"/><Relationship Id="rId1" Type="http://schemas.openxmlformats.org/officeDocument/2006/relationships/tags" Target="../tags/tag342.xml"/></Relationships>
</file>

<file path=ppt/slides/_rels/slide309.xml.rels><?xml version="1.0" encoding="UTF-8" standalone="yes"?>
<Relationships xmlns="http://schemas.openxmlformats.org/package/2006/relationships"><Relationship Id="rId3" Type="http://schemas.openxmlformats.org/officeDocument/2006/relationships/notesSlide" Target="../notesSlides/notesSlide309.xml"/><Relationship Id="rId2" Type="http://schemas.openxmlformats.org/officeDocument/2006/relationships/slideLayout" Target="../slideLayouts/slideLayout2.xml"/><Relationship Id="rId1" Type="http://schemas.openxmlformats.org/officeDocument/2006/relationships/tags" Target="../tags/tag34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310.xml.rels><?xml version="1.0" encoding="UTF-8" standalone="yes"?>
<Relationships xmlns="http://schemas.openxmlformats.org/package/2006/relationships"><Relationship Id="rId3" Type="http://schemas.openxmlformats.org/officeDocument/2006/relationships/notesSlide" Target="../notesSlides/notesSlide310.xml"/><Relationship Id="rId2" Type="http://schemas.openxmlformats.org/officeDocument/2006/relationships/slideLayout" Target="../slideLayouts/slideLayout6.xml"/><Relationship Id="rId1" Type="http://schemas.openxmlformats.org/officeDocument/2006/relationships/tags" Target="../tags/tag344.xml"/></Relationships>
</file>

<file path=ppt/slides/_rels/slide311.xml.rels><?xml version="1.0" encoding="UTF-8" standalone="yes"?>
<Relationships xmlns="http://schemas.openxmlformats.org/package/2006/relationships"><Relationship Id="rId3" Type="http://schemas.openxmlformats.org/officeDocument/2006/relationships/notesSlide" Target="../notesSlides/notesSlide311.xml"/><Relationship Id="rId2" Type="http://schemas.openxmlformats.org/officeDocument/2006/relationships/slideLayout" Target="../slideLayouts/slideLayout6.xml"/><Relationship Id="rId1" Type="http://schemas.openxmlformats.org/officeDocument/2006/relationships/tags" Target="../tags/tag345.xml"/><Relationship Id="rId4" Type="http://schemas.openxmlformats.org/officeDocument/2006/relationships/image" Target="../media/image174.png"/></Relationships>
</file>

<file path=ppt/slides/_rels/slide312.xml.rels><?xml version="1.0" encoding="UTF-8" standalone="yes"?>
<Relationships xmlns="http://schemas.openxmlformats.org/package/2006/relationships"><Relationship Id="rId3" Type="http://schemas.openxmlformats.org/officeDocument/2006/relationships/notesSlide" Target="../notesSlides/notesSlide312.xml"/><Relationship Id="rId2" Type="http://schemas.openxmlformats.org/officeDocument/2006/relationships/slideLayout" Target="../slideLayouts/slideLayout6.xml"/><Relationship Id="rId1" Type="http://schemas.openxmlformats.org/officeDocument/2006/relationships/tags" Target="../tags/tag346.xml"/></Relationships>
</file>

<file path=ppt/slides/_rels/slide313.xml.rels><?xml version="1.0" encoding="UTF-8" standalone="yes"?>
<Relationships xmlns="http://schemas.openxmlformats.org/package/2006/relationships"><Relationship Id="rId3" Type="http://schemas.openxmlformats.org/officeDocument/2006/relationships/notesSlide" Target="../notesSlides/notesSlide313.xml"/><Relationship Id="rId2" Type="http://schemas.openxmlformats.org/officeDocument/2006/relationships/slideLayout" Target="../slideLayouts/slideLayout2.xml"/><Relationship Id="rId1" Type="http://schemas.openxmlformats.org/officeDocument/2006/relationships/tags" Target="../tags/tag347.xml"/></Relationships>
</file>

<file path=ppt/slides/_rels/slide314.xml.rels><?xml version="1.0" encoding="UTF-8" standalone="yes"?>
<Relationships xmlns="http://schemas.openxmlformats.org/package/2006/relationships"><Relationship Id="rId3" Type="http://schemas.openxmlformats.org/officeDocument/2006/relationships/notesSlide" Target="../notesSlides/notesSlide314.xml"/><Relationship Id="rId2" Type="http://schemas.openxmlformats.org/officeDocument/2006/relationships/slideLayout" Target="../slideLayouts/slideLayout2.xml"/><Relationship Id="rId1" Type="http://schemas.openxmlformats.org/officeDocument/2006/relationships/tags" Target="../tags/tag348.xml"/></Relationships>
</file>

<file path=ppt/slides/_rels/slide315.xml.rels><?xml version="1.0" encoding="UTF-8" standalone="yes"?>
<Relationships xmlns="http://schemas.openxmlformats.org/package/2006/relationships"><Relationship Id="rId3" Type="http://schemas.openxmlformats.org/officeDocument/2006/relationships/notesSlide" Target="../notesSlides/notesSlide315.xml"/><Relationship Id="rId2" Type="http://schemas.openxmlformats.org/officeDocument/2006/relationships/slideLayout" Target="../slideLayouts/slideLayout2.xml"/><Relationship Id="rId1" Type="http://schemas.openxmlformats.org/officeDocument/2006/relationships/tags" Target="../tags/tag349.xml"/></Relationships>
</file>

<file path=ppt/slides/_rels/slide316.xml.rels><?xml version="1.0" encoding="UTF-8" standalone="yes"?>
<Relationships xmlns="http://schemas.openxmlformats.org/package/2006/relationships"><Relationship Id="rId3" Type="http://schemas.openxmlformats.org/officeDocument/2006/relationships/notesSlide" Target="../notesSlides/notesSlide316.xml"/><Relationship Id="rId2" Type="http://schemas.openxmlformats.org/officeDocument/2006/relationships/slideLayout" Target="../slideLayouts/slideLayout6.xml"/><Relationship Id="rId1" Type="http://schemas.openxmlformats.org/officeDocument/2006/relationships/tags" Target="../tags/tag350.xml"/></Relationships>
</file>

<file path=ppt/slides/_rels/slide317.xml.rels><?xml version="1.0" encoding="UTF-8" standalone="yes"?>
<Relationships xmlns="http://schemas.openxmlformats.org/package/2006/relationships"><Relationship Id="rId3" Type="http://schemas.openxmlformats.org/officeDocument/2006/relationships/notesSlide" Target="../notesSlides/notesSlide317.xml"/><Relationship Id="rId2" Type="http://schemas.openxmlformats.org/officeDocument/2006/relationships/slideLayout" Target="../slideLayouts/slideLayout2.xml"/><Relationship Id="rId1" Type="http://schemas.openxmlformats.org/officeDocument/2006/relationships/tags" Target="../tags/tag351.xml"/></Relationships>
</file>

<file path=ppt/slides/_rels/slide318.xml.rels><?xml version="1.0" encoding="UTF-8" standalone="yes"?>
<Relationships xmlns="http://schemas.openxmlformats.org/package/2006/relationships"><Relationship Id="rId3" Type="http://schemas.openxmlformats.org/officeDocument/2006/relationships/notesSlide" Target="../notesSlides/notesSlide318.xml"/><Relationship Id="rId2" Type="http://schemas.openxmlformats.org/officeDocument/2006/relationships/slideLayout" Target="../slideLayouts/slideLayout2.xml"/><Relationship Id="rId1" Type="http://schemas.openxmlformats.org/officeDocument/2006/relationships/tags" Target="../tags/tag352.xml"/></Relationships>
</file>

<file path=ppt/slides/_rels/slide319.xml.rels><?xml version="1.0" encoding="UTF-8" standalone="yes"?>
<Relationships xmlns="http://schemas.openxmlformats.org/package/2006/relationships"><Relationship Id="rId3" Type="http://schemas.openxmlformats.org/officeDocument/2006/relationships/notesSlide" Target="../notesSlides/notesSlide319.xml"/><Relationship Id="rId2" Type="http://schemas.openxmlformats.org/officeDocument/2006/relationships/slideLayout" Target="../slideLayouts/slideLayout6.xml"/><Relationship Id="rId1" Type="http://schemas.openxmlformats.org/officeDocument/2006/relationships/tags" Target="../tags/tag35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320.xml.rels><?xml version="1.0" encoding="UTF-8" standalone="yes"?>
<Relationships xmlns="http://schemas.openxmlformats.org/package/2006/relationships"><Relationship Id="rId3" Type="http://schemas.openxmlformats.org/officeDocument/2006/relationships/notesSlide" Target="../notesSlides/notesSlide320.xml"/><Relationship Id="rId2" Type="http://schemas.openxmlformats.org/officeDocument/2006/relationships/slideLayout" Target="../slideLayouts/slideLayout2.xml"/><Relationship Id="rId1" Type="http://schemas.openxmlformats.org/officeDocument/2006/relationships/tags" Target="../tags/tag354.xml"/><Relationship Id="rId4" Type="http://schemas.openxmlformats.org/officeDocument/2006/relationships/image" Target="../media/image175.png"/></Relationships>
</file>

<file path=ppt/slides/_rels/slide321.xml.rels><?xml version="1.0" encoding="UTF-8" standalone="yes"?>
<Relationships xmlns="http://schemas.openxmlformats.org/package/2006/relationships"><Relationship Id="rId3" Type="http://schemas.openxmlformats.org/officeDocument/2006/relationships/notesSlide" Target="../notesSlides/notesSlide321.xml"/><Relationship Id="rId2" Type="http://schemas.openxmlformats.org/officeDocument/2006/relationships/slideLayout" Target="../slideLayouts/slideLayout2.xml"/><Relationship Id="rId1" Type="http://schemas.openxmlformats.org/officeDocument/2006/relationships/tags" Target="../tags/tag355.xml"/></Relationships>
</file>

<file path=ppt/slides/_rels/slide322.xml.rels><?xml version="1.0" encoding="UTF-8" standalone="yes"?>
<Relationships xmlns="http://schemas.openxmlformats.org/package/2006/relationships"><Relationship Id="rId3" Type="http://schemas.openxmlformats.org/officeDocument/2006/relationships/notesSlide" Target="../notesSlides/notesSlide322.xml"/><Relationship Id="rId2" Type="http://schemas.openxmlformats.org/officeDocument/2006/relationships/slideLayout" Target="../slideLayouts/slideLayout6.xml"/><Relationship Id="rId1" Type="http://schemas.openxmlformats.org/officeDocument/2006/relationships/tags" Target="../tags/tag356.xml"/><Relationship Id="rId4" Type="http://schemas.openxmlformats.org/officeDocument/2006/relationships/image" Target="../media/image176.png"/></Relationships>
</file>

<file path=ppt/slides/_rels/slide323.xml.rels><?xml version="1.0" encoding="UTF-8" standalone="yes"?>
<Relationships xmlns="http://schemas.openxmlformats.org/package/2006/relationships"><Relationship Id="rId3" Type="http://schemas.openxmlformats.org/officeDocument/2006/relationships/notesSlide" Target="../notesSlides/notesSlide323.xml"/><Relationship Id="rId2" Type="http://schemas.openxmlformats.org/officeDocument/2006/relationships/slideLayout" Target="../slideLayouts/slideLayout2.xml"/><Relationship Id="rId1" Type="http://schemas.openxmlformats.org/officeDocument/2006/relationships/tags" Target="../tags/tag357.xml"/></Relationships>
</file>

<file path=ppt/slides/_rels/slide324.xml.rels><?xml version="1.0" encoding="UTF-8" standalone="yes"?>
<Relationships xmlns="http://schemas.openxmlformats.org/package/2006/relationships"><Relationship Id="rId3" Type="http://schemas.openxmlformats.org/officeDocument/2006/relationships/notesSlide" Target="../notesSlides/notesSlide324.xml"/><Relationship Id="rId2" Type="http://schemas.openxmlformats.org/officeDocument/2006/relationships/slideLayout" Target="../slideLayouts/slideLayout2.xml"/><Relationship Id="rId1" Type="http://schemas.openxmlformats.org/officeDocument/2006/relationships/tags" Target="../tags/tag358.xml"/><Relationship Id="rId4" Type="http://schemas.openxmlformats.org/officeDocument/2006/relationships/image" Target="../media/image177.png"/></Relationships>
</file>

<file path=ppt/slides/_rels/slide325.xml.rels><?xml version="1.0" encoding="UTF-8" standalone="yes"?>
<Relationships xmlns="http://schemas.openxmlformats.org/package/2006/relationships"><Relationship Id="rId3" Type="http://schemas.openxmlformats.org/officeDocument/2006/relationships/notesSlide" Target="../notesSlides/notesSlide325.xml"/><Relationship Id="rId2" Type="http://schemas.openxmlformats.org/officeDocument/2006/relationships/slideLayout" Target="../slideLayouts/slideLayout2.xml"/><Relationship Id="rId1" Type="http://schemas.openxmlformats.org/officeDocument/2006/relationships/tags" Target="../tags/tag359.xml"/></Relationships>
</file>

<file path=ppt/slides/_rels/slide326.xml.rels><?xml version="1.0" encoding="UTF-8" standalone="yes"?>
<Relationships xmlns="http://schemas.openxmlformats.org/package/2006/relationships"><Relationship Id="rId3" Type="http://schemas.openxmlformats.org/officeDocument/2006/relationships/notesSlide" Target="../notesSlides/notesSlide326.xml"/><Relationship Id="rId2" Type="http://schemas.openxmlformats.org/officeDocument/2006/relationships/slideLayout" Target="../slideLayouts/slideLayout6.xml"/><Relationship Id="rId1" Type="http://schemas.openxmlformats.org/officeDocument/2006/relationships/tags" Target="../tags/tag360.xml"/></Relationships>
</file>

<file path=ppt/slides/_rels/slide327.xml.rels><?xml version="1.0" encoding="UTF-8" standalone="yes"?>
<Relationships xmlns="http://schemas.openxmlformats.org/package/2006/relationships"><Relationship Id="rId3" Type="http://schemas.openxmlformats.org/officeDocument/2006/relationships/notesSlide" Target="../notesSlides/notesSlide327.xml"/><Relationship Id="rId2" Type="http://schemas.openxmlformats.org/officeDocument/2006/relationships/slideLayout" Target="../slideLayouts/slideLayout6.xml"/><Relationship Id="rId1" Type="http://schemas.openxmlformats.org/officeDocument/2006/relationships/tags" Target="../tags/tag361.xml"/><Relationship Id="rId4" Type="http://schemas.openxmlformats.org/officeDocument/2006/relationships/image" Target="../media/image178.png"/></Relationships>
</file>

<file path=ppt/slides/_rels/slide328.xml.rels><?xml version="1.0" encoding="UTF-8" standalone="yes"?>
<Relationships xmlns="http://schemas.openxmlformats.org/package/2006/relationships"><Relationship Id="rId3" Type="http://schemas.openxmlformats.org/officeDocument/2006/relationships/notesSlide" Target="../notesSlides/notesSlide328.xml"/><Relationship Id="rId2" Type="http://schemas.openxmlformats.org/officeDocument/2006/relationships/slideLayout" Target="../slideLayouts/slideLayout2.xml"/><Relationship Id="rId1" Type="http://schemas.openxmlformats.org/officeDocument/2006/relationships/tags" Target="../tags/tag362.xml"/></Relationships>
</file>

<file path=ppt/slides/_rels/slide329.xml.rels><?xml version="1.0" encoding="UTF-8" standalone="yes"?>
<Relationships xmlns="http://schemas.openxmlformats.org/package/2006/relationships"><Relationship Id="rId3" Type="http://schemas.openxmlformats.org/officeDocument/2006/relationships/notesSlide" Target="../notesSlides/notesSlide329.xml"/><Relationship Id="rId2" Type="http://schemas.openxmlformats.org/officeDocument/2006/relationships/slideLayout" Target="../slideLayouts/slideLayout6.xml"/><Relationship Id="rId1" Type="http://schemas.openxmlformats.org/officeDocument/2006/relationships/tags" Target="../tags/tag363.xml"/><Relationship Id="rId4" Type="http://schemas.openxmlformats.org/officeDocument/2006/relationships/image" Target="../media/image17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330.xml.rels><?xml version="1.0" encoding="UTF-8" standalone="yes"?>
<Relationships xmlns="http://schemas.openxmlformats.org/package/2006/relationships"><Relationship Id="rId3" Type="http://schemas.openxmlformats.org/officeDocument/2006/relationships/notesSlide" Target="../notesSlides/notesSlide330.xml"/><Relationship Id="rId2" Type="http://schemas.openxmlformats.org/officeDocument/2006/relationships/slideLayout" Target="../slideLayouts/slideLayout2.xml"/><Relationship Id="rId1" Type="http://schemas.openxmlformats.org/officeDocument/2006/relationships/tags" Target="../tags/tag364.xml"/></Relationships>
</file>

<file path=ppt/slides/_rels/slide331.xml.rels><?xml version="1.0" encoding="UTF-8" standalone="yes"?>
<Relationships xmlns="http://schemas.openxmlformats.org/package/2006/relationships"><Relationship Id="rId3" Type="http://schemas.openxmlformats.org/officeDocument/2006/relationships/notesSlide" Target="../notesSlides/notesSlide331.xml"/><Relationship Id="rId2" Type="http://schemas.openxmlformats.org/officeDocument/2006/relationships/slideLayout" Target="../slideLayouts/slideLayout2.xml"/><Relationship Id="rId1" Type="http://schemas.openxmlformats.org/officeDocument/2006/relationships/tags" Target="../tags/tag365.xml"/></Relationships>
</file>

<file path=ppt/slides/_rels/slide332.xml.rels><?xml version="1.0" encoding="UTF-8" standalone="yes"?>
<Relationships xmlns="http://schemas.openxmlformats.org/package/2006/relationships"><Relationship Id="rId3" Type="http://schemas.openxmlformats.org/officeDocument/2006/relationships/notesSlide" Target="../notesSlides/notesSlide332.xml"/><Relationship Id="rId2" Type="http://schemas.openxmlformats.org/officeDocument/2006/relationships/slideLayout" Target="../slideLayouts/slideLayout6.xml"/><Relationship Id="rId1" Type="http://schemas.openxmlformats.org/officeDocument/2006/relationships/tags" Target="../tags/tag366.xml"/></Relationships>
</file>

<file path=ppt/slides/_rels/slide333.xml.rels><?xml version="1.0" encoding="UTF-8" standalone="yes"?>
<Relationships xmlns="http://schemas.openxmlformats.org/package/2006/relationships"><Relationship Id="rId3" Type="http://schemas.openxmlformats.org/officeDocument/2006/relationships/notesSlide" Target="../notesSlides/notesSlide333.xml"/><Relationship Id="rId2" Type="http://schemas.openxmlformats.org/officeDocument/2006/relationships/slideLayout" Target="../slideLayouts/slideLayout6.xml"/><Relationship Id="rId1" Type="http://schemas.openxmlformats.org/officeDocument/2006/relationships/tags" Target="../tags/tag367.xml"/><Relationship Id="rId4" Type="http://schemas.openxmlformats.org/officeDocument/2006/relationships/image" Target="../media/image180.png"/></Relationships>
</file>

<file path=ppt/slides/_rels/slide334.xml.rels><?xml version="1.0" encoding="UTF-8" standalone="yes"?>
<Relationships xmlns="http://schemas.openxmlformats.org/package/2006/relationships"><Relationship Id="rId3" Type="http://schemas.openxmlformats.org/officeDocument/2006/relationships/notesSlide" Target="../notesSlides/notesSlide334.xml"/><Relationship Id="rId7" Type="http://schemas.openxmlformats.org/officeDocument/2006/relationships/image" Target="../media/image184.png"/><Relationship Id="rId2" Type="http://schemas.openxmlformats.org/officeDocument/2006/relationships/slideLayout" Target="../slideLayouts/slideLayout6.xml"/><Relationship Id="rId1" Type="http://schemas.openxmlformats.org/officeDocument/2006/relationships/tags" Target="../tags/tag368.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335.xml.rels><?xml version="1.0" encoding="UTF-8" standalone="yes"?>
<Relationships xmlns="http://schemas.openxmlformats.org/package/2006/relationships"><Relationship Id="rId3" Type="http://schemas.openxmlformats.org/officeDocument/2006/relationships/notesSlide" Target="../notesSlides/notesSlide335.xml"/><Relationship Id="rId2" Type="http://schemas.openxmlformats.org/officeDocument/2006/relationships/slideLayout" Target="../slideLayouts/slideLayout2.xml"/><Relationship Id="rId1" Type="http://schemas.openxmlformats.org/officeDocument/2006/relationships/tags" Target="../tags/tag369.xml"/></Relationships>
</file>

<file path=ppt/slides/_rels/slide336.xml.rels><?xml version="1.0" encoding="UTF-8" standalone="yes"?>
<Relationships xmlns="http://schemas.openxmlformats.org/package/2006/relationships"><Relationship Id="rId3" Type="http://schemas.openxmlformats.org/officeDocument/2006/relationships/notesSlide" Target="../notesSlides/notesSlide336.xml"/><Relationship Id="rId2" Type="http://schemas.openxmlformats.org/officeDocument/2006/relationships/slideLayout" Target="../slideLayouts/slideLayout2.xml"/><Relationship Id="rId1" Type="http://schemas.openxmlformats.org/officeDocument/2006/relationships/tags" Target="../tags/tag370.xml"/></Relationships>
</file>

<file path=ppt/slides/_rels/slide337.xml.rels><?xml version="1.0" encoding="UTF-8" standalone="yes"?>
<Relationships xmlns="http://schemas.openxmlformats.org/package/2006/relationships"><Relationship Id="rId3" Type="http://schemas.openxmlformats.org/officeDocument/2006/relationships/notesSlide" Target="../notesSlides/notesSlide337.xml"/><Relationship Id="rId2" Type="http://schemas.openxmlformats.org/officeDocument/2006/relationships/slideLayout" Target="../slideLayouts/slideLayout6.xml"/><Relationship Id="rId1" Type="http://schemas.openxmlformats.org/officeDocument/2006/relationships/tags" Target="../tags/tag371.xml"/></Relationships>
</file>

<file path=ppt/slides/_rels/slide338.xml.rels><?xml version="1.0" encoding="UTF-8" standalone="yes"?>
<Relationships xmlns="http://schemas.openxmlformats.org/package/2006/relationships"><Relationship Id="rId3" Type="http://schemas.openxmlformats.org/officeDocument/2006/relationships/notesSlide" Target="../notesSlides/notesSlide338.xml"/><Relationship Id="rId2" Type="http://schemas.openxmlformats.org/officeDocument/2006/relationships/slideLayout" Target="../slideLayouts/slideLayout2.xml"/><Relationship Id="rId1" Type="http://schemas.openxmlformats.org/officeDocument/2006/relationships/tags" Target="../tags/tag372.xml"/></Relationships>
</file>

<file path=ppt/slides/_rels/slide339.xml.rels><?xml version="1.0" encoding="UTF-8" standalone="yes"?>
<Relationships xmlns="http://schemas.openxmlformats.org/package/2006/relationships"><Relationship Id="rId3" Type="http://schemas.openxmlformats.org/officeDocument/2006/relationships/notesSlide" Target="../notesSlides/notesSlide339.xml"/><Relationship Id="rId2" Type="http://schemas.openxmlformats.org/officeDocument/2006/relationships/slideLayout" Target="../slideLayouts/slideLayout6.xml"/><Relationship Id="rId1" Type="http://schemas.openxmlformats.org/officeDocument/2006/relationships/tags" Target="../tags/tag373.xml"/><Relationship Id="rId4" Type="http://schemas.openxmlformats.org/officeDocument/2006/relationships/image" Target="../media/image18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40.xml.rels><?xml version="1.0" encoding="UTF-8" standalone="yes"?>
<Relationships xmlns="http://schemas.openxmlformats.org/package/2006/relationships"><Relationship Id="rId3" Type="http://schemas.openxmlformats.org/officeDocument/2006/relationships/notesSlide" Target="../notesSlides/notesSlide340.xml"/><Relationship Id="rId2" Type="http://schemas.openxmlformats.org/officeDocument/2006/relationships/slideLayout" Target="../slideLayouts/slideLayout2.xml"/><Relationship Id="rId1" Type="http://schemas.openxmlformats.org/officeDocument/2006/relationships/tags" Target="../tags/tag374.xml"/></Relationships>
</file>

<file path=ppt/slides/_rels/slide341.xml.rels><?xml version="1.0" encoding="UTF-8" standalone="yes"?>
<Relationships xmlns="http://schemas.openxmlformats.org/package/2006/relationships"><Relationship Id="rId3" Type="http://schemas.openxmlformats.org/officeDocument/2006/relationships/notesSlide" Target="../notesSlides/notesSlide341.xml"/><Relationship Id="rId2" Type="http://schemas.openxmlformats.org/officeDocument/2006/relationships/slideLayout" Target="../slideLayouts/slideLayout2.xml"/><Relationship Id="rId1" Type="http://schemas.openxmlformats.org/officeDocument/2006/relationships/tags" Target="../tags/tag375.xml"/></Relationships>
</file>

<file path=ppt/slides/_rels/slide342.xml.rels><?xml version="1.0" encoding="UTF-8" standalone="yes"?>
<Relationships xmlns="http://schemas.openxmlformats.org/package/2006/relationships"><Relationship Id="rId3" Type="http://schemas.openxmlformats.org/officeDocument/2006/relationships/notesSlide" Target="../notesSlides/notesSlide342.xml"/><Relationship Id="rId2" Type="http://schemas.openxmlformats.org/officeDocument/2006/relationships/slideLayout" Target="../slideLayouts/slideLayout6.xml"/><Relationship Id="rId1" Type="http://schemas.openxmlformats.org/officeDocument/2006/relationships/tags" Target="../tags/tag376.xml"/></Relationships>
</file>

<file path=ppt/slides/_rels/slide343.xml.rels><?xml version="1.0" encoding="UTF-8" standalone="yes"?>
<Relationships xmlns="http://schemas.openxmlformats.org/package/2006/relationships"><Relationship Id="rId3" Type="http://schemas.openxmlformats.org/officeDocument/2006/relationships/notesSlide" Target="../notesSlides/notesSlide343.xml"/><Relationship Id="rId2" Type="http://schemas.openxmlformats.org/officeDocument/2006/relationships/slideLayout" Target="../slideLayouts/slideLayout6.xml"/><Relationship Id="rId1" Type="http://schemas.openxmlformats.org/officeDocument/2006/relationships/tags" Target="../tags/tag377.xml"/><Relationship Id="rId4" Type="http://schemas.openxmlformats.org/officeDocument/2006/relationships/image" Target="../media/image186.png"/></Relationships>
</file>

<file path=ppt/slides/_rels/slide344.xml.rels><?xml version="1.0" encoding="UTF-8" standalone="yes"?>
<Relationships xmlns="http://schemas.openxmlformats.org/package/2006/relationships"><Relationship Id="rId3" Type="http://schemas.openxmlformats.org/officeDocument/2006/relationships/notesSlide" Target="../notesSlides/notesSlide344.xml"/><Relationship Id="rId2" Type="http://schemas.openxmlformats.org/officeDocument/2006/relationships/slideLayout" Target="../slideLayouts/slideLayout2.xml"/><Relationship Id="rId1" Type="http://schemas.openxmlformats.org/officeDocument/2006/relationships/tags" Target="../tags/tag378.xml"/></Relationships>
</file>

<file path=ppt/slides/_rels/slide345.xml.rels><?xml version="1.0" encoding="UTF-8" standalone="yes"?>
<Relationships xmlns="http://schemas.openxmlformats.org/package/2006/relationships"><Relationship Id="rId3" Type="http://schemas.openxmlformats.org/officeDocument/2006/relationships/notesSlide" Target="../notesSlides/notesSlide345.xml"/><Relationship Id="rId2" Type="http://schemas.openxmlformats.org/officeDocument/2006/relationships/slideLayout" Target="../slideLayouts/slideLayout2.xml"/><Relationship Id="rId1" Type="http://schemas.openxmlformats.org/officeDocument/2006/relationships/tags" Target="../tags/tag379.xml"/></Relationships>
</file>

<file path=ppt/slides/_rels/slide346.xml.rels><?xml version="1.0" encoding="UTF-8" standalone="yes"?>
<Relationships xmlns="http://schemas.openxmlformats.org/package/2006/relationships"><Relationship Id="rId3" Type="http://schemas.openxmlformats.org/officeDocument/2006/relationships/notesSlide" Target="../notesSlides/notesSlide346.xml"/><Relationship Id="rId2" Type="http://schemas.openxmlformats.org/officeDocument/2006/relationships/slideLayout" Target="../slideLayouts/slideLayout6.xml"/><Relationship Id="rId1" Type="http://schemas.openxmlformats.org/officeDocument/2006/relationships/tags" Target="../tags/tag380.xml"/><Relationship Id="rId4" Type="http://schemas.openxmlformats.org/officeDocument/2006/relationships/image" Target="../media/image187.png"/></Relationships>
</file>

<file path=ppt/slides/_rels/slide347.xml.rels><?xml version="1.0" encoding="UTF-8" standalone="yes"?>
<Relationships xmlns="http://schemas.openxmlformats.org/package/2006/relationships"><Relationship Id="rId3" Type="http://schemas.openxmlformats.org/officeDocument/2006/relationships/notesSlide" Target="../notesSlides/notesSlide347.xml"/><Relationship Id="rId2" Type="http://schemas.openxmlformats.org/officeDocument/2006/relationships/slideLayout" Target="../slideLayouts/slideLayout6.xml"/><Relationship Id="rId1" Type="http://schemas.openxmlformats.org/officeDocument/2006/relationships/tags" Target="../tags/tag381.xml"/></Relationships>
</file>

<file path=ppt/slides/_rels/slide348.xml.rels><?xml version="1.0" encoding="UTF-8" standalone="yes"?>
<Relationships xmlns="http://schemas.openxmlformats.org/package/2006/relationships"><Relationship Id="rId3" Type="http://schemas.openxmlformats.org/officeDocument/2006/relationships/notesSlide" Target="../notesSlides/notesSlide348.xml"/><Relationship Id="rId2" Type="http://schemas.openxmlformats.org/officeDocument/2006/relationships/slideLayout" Target="../slideLayouts/slideLayout6.xml"/><Relationship Id="rId1" Type="http://schemas.openxmlformats.org/officeDocument/2006/relationships/tags" Target="../tags/tag382.xml"/><Relationship Id="rId4" Type="http://schemas.openxmlformats.org/officeDocument/2006/relationships/image" Target="../media/image188.png"/></Relationships>
</file>

<file path=ppt/slides/_rels/slide349.xml.rels><?xml version="1.0" encoding="UTF-8" standalone="yes"?>
<Relationships xmlns="http://schemas.openxmlformats.org/package/2006/relationships"><Relationship Id="rId3" Type="http://schemas.openxmlformats.org/officeDocument/2006/relationships/notesSlide" Target="../notesSlides/notesSlide349.xml"/><Relationship Id="rId2" Type="http://schemas.openxmlformats.org/officeDocument/2006/relationships/slideLayout" Target="../slideLayouts/slideLayout2.xml"/><Relationship Id="rId1" Type="http://schemas.openxmlformats.org/officeDocument/2006/relationships/tags" Target="../tags/tag383.xml"/><Relationship Id="rId4" Type="http://schemas.openxmlformats.org/officeDocument/2006/relationships/image" Target="../media/image18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13.png"/></Relationships>
</file>

<file path=ppt/slides/_rels/slide350.xml.rels><?xml version="1.0" encoding="UTF-8" standalone="yes"?>
<Relationships xmlns="http://schemas.openxmlformats.org/package/2006/relationships"><Relationship Id="rId3" Type="http://schemas.openxmlformats.org/officeDocument/2006/relationships/notesSlide" Target="../notesSlides/notesSlide350.xml"/><Relationship Id="rId2" Type="http://schemas.openxmlformats.org/officeDocument/2006/relationships/slideLayout" Target="../slideLayouts/slideLayout6.xml"/><Relationship Id="rId1" Type="http://schemas.openxmlformats.org/officeDocument/2006/relationships/tags" Target="../tags/tag384.xml"/><Relationship Id="rId4" Type="http://schemas.openxmlformats.org/officeDocument/2006/relationships/image" Target="../media/image190.png"/></Relationships>
</file>

<file path=ppt/slides/_rels/slide351.xml.rels><?xml version="1.0" encoding="UTF-8" standalone="yes"?>
<Relationships xmlns="http://schemas.openxmlformats.org/package/2006/relationships"><Relationship Id="rId3" Type="http://schemas.openxmlformats.org/officeDocument/2006/relationships/notesSlide" Target="../notesSlides/notesSlide351.xml"/><Relationship Id="rId2" Type="http://schemas.openxmlformats.org/officeDocument/2006/relationships/slideLayout" Target="../slideLayouts/slideLayout2.xml"/><Relationship Id="rId1" Type="http://schemas.openxmlformats.org/officeDocument/2006/relationships/tags" Target="../tags/tag385.xml"/></Relationships>
</file>

<file path=ppt/slides/_rels/slide352.xml.rels><?xml version="1.0" encoding="UTF-8" standalone="yes"?>
<Relationships xmlns="http://schemas.openxmlformats.org/package/2006/relationships"><Relationship Id="rId3" Type="http://schemas.openxmlformats.org/officeDocument/2006/relationships/notesSlide" Target="../notesSlides/notesSlide352.xml"/><Relationship Id="rId2" Type="http://schemas.openxmlformats.org/officeDocument/2006/relationships/slideLayout" Target="../slideLayouts/slideLayout2.xml"/><Relationship Id="rId1" Type="http://schemas.openxmlformats.org/officeDocument/2006/relationships/tags" Target="../tags/tag386.xml"/><Relationship Id="rId5" Type="http://schemas.openxmlformats.org/officeDocument/2006/relationships/image" Target="../media/image192.png"/><Relationship Id="rId4" Type="http://schemas.openxmlformats.org/officeDocument/2006/relationships/image" Target="../media/image191.png"/></Relationships>
</file>

<file path=ppt/slides/_rels/slide353.xml.rels><?xml version="1.0" encoding="UTF-8" standalone="yes"?>
<Relationships xmlns="http://schemas.openxmlformats.org/package/2006/relationships"><Relationship Id="rId3" Type="http://schemas.openxmlformats.org/officeDocument/2006/relationships/notesSlide" Target="../notesSlides/notesSlide353.xml"/><Relationship Id="rId2" Type="http://schemas.openxmlformats.org/officeDocument/2006/relationships/slideLayout" Target="../slideLayouts/slideLayout2.xml"/><Relationship Id="rId1" Type="http://schemas.openxmlformats.org/officeDocument/2006/relationships/tags" Target="../tags/tag387.xml"/><Relationship Id="rId6" Type="http://schemas.openxmlformats.org/officeDocument/2006/relationships/hyperlink" Target="http://www.oracle.com/pls/topic/lookup?ctx=cloud&amp;id=CSDBI-GUID-D1398B68-D9DD-4BEE-8A52-5BE108374E80" TargetMode="External"/><Relationship Id="rId5" Type="http://schemas.openxmlformats.org/officeDocument/2006/relationships/image" Target="../media/image193.png"/><Relationship Id="rId4" Type="http://schemas.openxmlformats.org/officeDocument/2006/relationships/image" Target="../media/image191.png"/></Relationships>
</file>

<file path=ppt/slides/_rels/slide354.xml.rels><?xml version="1.0" encoding="UTF-8" standalone="yes"?>
<Relationships xmlns="http://schemas.openxmlformats.org/package/2006/relationships"><Relationship Id="rId3" Type="http://schemas.openxmlformats.org/officeDocument/2006/relationships/notesSlide" Target="../notesSlides/notesSlide354.xml"/><Relationship Id="rId2" Type="http://schemas.openxmlformats.org/officeDocument/2006/relationships/slideLayout" Target="../slideLayouts/slideLayout6.xml"/><Relationship Id="rId1" Type="http://schemas.openxmlformats.org/officeDocument/2006/relationships/tags" Target="../tags/tag388.xml"/><Relationship Id="rId4" Type="http://schemas.openxmlformats.org/officeDocument/2006/relationships/image" Target="../media/image6.png"/></Relationships>
</file>

<file path=ppt/slides/_rels/slide355.xml.rels><?xml version="1.0" encoding="UTF-8" standalone="yes"?>
<Relationships xmlns="http://schemas.openxmlformats.org/package/2006/relationships"><Relationship Id="rId3" Type="http://schemas.openxmlformats.org/officeDocument/2006/relationships/notesSlide" Target="../notesSlides/notesSlide355.xml"/><Relationship Id="rId2" Type="http://schemas.openxmlformats.org/officeDocument/2006/relationships/slideLayout" Target="../slideLayouts/slideLayout6.xml"/><Relationship Id="rId1" Type="http://schemas.openxmlformats.org/officeDocument/2006/relationships/tags" Target="../tags/tag389.xml"/><Relationship Id="rId4" Type="http://schemas.openxmlformats.org/officeDocument/2006/relationships/image" Target="../media/image6.png"/></Relationships>
</file>

<file path=ppt/slides/_rels/slide356.xml.rels><?xml version="1.0" encoding="UTF-8" standalone="yes"?>
<Relationships xmlns="http://schemas.openxmlformats.org/package/2006/relationships"><Relationship Id="rId3" Type="http://schemas.openxmlformats.org/officeDocument/2006/relationships/notesSlide" Target="../notesSlides/notesSlide356.xml"/><Relationship Id="rId2" Type="http://schemas.openxmlformats.org/officeDocument/2006/relationships/slideLayout" Target="../slideLayouts/slideLayout2.xml"/><Relationship Id="rId1" Type="http://schemas.openxmlformats.org/officeDocument/2006/relationships/tags" Target="../tags/tag390.xml"/></Relationships>
</file>

<file path=ppt/slides/_rels/slide357.xml.rels><?xml version="1.0" encoding="UTF-8" standalone="yes"?>
<Relationships xmlns="http://schemas.openxmlformats.org/package/2006/relationships"><Relationship Id="rId3" Type="http://schemas.openxmlformats.org/officeDocument/2006/relationships/notesSlide" Target="../notesSlides/notesSlide357.xml"/><Relationship Id="rId2" Type="http://schemas.openxmlformats.org/officeDocument/2006/relationships/slideLayout" Target="../slideLayouts/slideLayout2.xml"/><Relationship Id="rId1" Type="http://schemas.openxmlformats.org/officeDocument/2006/relationships/tags" Target="../tags/tag391.xml"/></Relationships>
</file>

<file path=ppt/slides/_rels/slide358.xml.rels><?xml version="1.0" encoding="UTF-8" standalone="yes"?>
<Relationships xmlns="http://schemas.openxmlformats.org/package/2006/relationships"><Relationship Id="rId3" Type="http://schemas.openxmlformats.org/officeDocument/2006/relationships/notesSlide" Target="../notesSlides/notesSlide358.xml"/><Relationship Id="rId2" Type="http://schemas.openxmlformats.org/officeDocument/2006/relationships/slideLayout" Target="../slideLayouts/slideLayout6.xml"/><Relationship Id="rId1" Type="http://schemas.openxmlformats.org/officeDocument/2006/relationships/tags" Target="../tags/tag392.xml"/></Relationships>
</file>

<file path=ppt/slides/_rels/slide359.xml.rels><?xml version="1.0" encoding="UTF-8" standalone="yes"?>
<Relationships xmlns="http://schemas.openxmlformats.org/package/2006/relationships"><Relationship Id="rId3" Type="http://schemas.openxmlformats.org/officeDocument/2006/relationships/notesSlide" Target="../notesSlides/notesSlide359.xml"/><Relationship Id="rId2" Type="http://schemas.openxmlformats.org/officeDocument/2006/relationships/slideLayout" Target="../slideLayouts/slideLayout2.xml"/><Relationship Id="rId1" Type="http://schemas.openxmlformats.org/officeDocument/2006/relationships/tags" Target="../tags/tag39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14.png"/></Relationships>
</file>

<file path=ppt/slides/_rels/slide360.xml.rels><?xml version="1.0" encoding="UTF-8" standalone="yes"?>
<Relationships xmlns="http://schemas.openxmlformats.org/package/2006/relationships"><Relationship Id="rId3" Type="http://schemas.openxmlformats.org/officeDocument/2006/relationships/notesSlide" Target="../notesSlides/notesSlide360.xml"/><Relationship Id="rId2" Type="http://schemas.openxmlformats.org/officeDocument/2006/relationships/slideLayout" Target="../slideLayouts/slideLayout2.xml"/><Relationship Id="rId1" Type="http://schemas.openxmlformats.org/officeDocument/2006/relationships/tags" Target="../tags/tag394.xml"/></Relationships>
</file>

<file path=ppt/slides/_rels/slide361.xml.rels><?xml version="1.0" encoding="UTF-8" standalone="yes"?>
<Relationships xmlns="http://schemas.openxmlformats.org/package/2006/relationships"><Relationship Id="rId3" Type="http://schemas.openxmlformats.org/officeDocument/2006/relationships/notesSlide" Target="../notesSlides/notesSlide361.xml"/><Relationship Id="rId2" Type="http://schemas.openxmlformats.org/officeDocument/2006/relationships/slideLayout" Target="../slideLayouts/slideLayout2.xml"/><Relationship Id="rId1" Type="http://schemas.openxmlformats.org/officeDocument/2006/relationships/tags" Target="../tags/tag395.xml"/><Relationship Id="rId4" Type="http://schemas.openxmlformats.org/officeDocument/2006/relationships/image" Target="../media/image194.png"/></Relationships>
</file>

<file path=ppt/slides/_rels/slide362.xml.rels><?xml version="1.0" encoding="UTF-8" standalone="yes"?>
<Relationships xmlns="http://schemas.openxmlformats.org/package/2006/relationships"><Relationship Id="rId3" Type="http://schemas.openxmlformats.org/officeDocument/2006/relationships/notesSlide" Target="../notesSlides/notesSlide362.xml"/><Relationship Id="rId2" Type="http://schemas.openxmlformats.org/officeDocument/2006/relationships/slideLayout" Target="../slideLayouts/slideLayout6.xml"/><Relationship Id="rId1" Type="http://schemas.openxmlformats.org/officeDocument/2006/relationships/tags" Target="../tags/tag396.xml"/></Relationships>
</file>

<file path=ppt/slides/_rels/slide363.xml.rels><?xml version="1.0" encoding="UTF-8" standalone="yes"?>
<Relationships xmlns="http://schemas.openxmlformats.org/package/2006/relationships"><Relationship Id="rId3" Type="http://schemas.openxmlformats.org/officeDocument/2006/relationships/notesSlide" Target="../notesSlides/notesSlide363.xml"/><Relationship Id="rId2" Type="http://schemas.openxmlformats.org/officeDocument/2006/relationships/slideLayout" Target="../slideLayouts/slideLayout6.xml"/><Relationship Id="rId1" Type="http://schemas.openxmlformats.org/officeDocument/2006/relationships/tags" Target="../tags/tag397.xml"/></Relationships>
</file>

<file path=ppt/slides/_rels/slide364.xml.rels><?xml version="1.0" encoding="UTF-8" standalone="yes"?>
<Relationships xmlns="http://schemas.openxmlformats.org/package/2006/relationships"><Relationship Id="rId3" Type="http://schemas.openxmlformats.org/officeDocument/2006/relationships/notesSlide" Target="../notesSlides/notesSlide364.xml"/><Relationship Id="rId2" Type="http://schemas.openxmlformats.org/officeDocument/2006/relationships/slideLayout" Target="../slideLayouts/slideLayout6.xml"/><Relationship Id="rId1" Type="http://schemas.openxmlformats.org/officeDocument/2006/relationships/tags" Target="../tags/tag398.xml"/></Relationships>
</file>

<file path=ppt/slides/_rels/slide365.xml.rels><?xml version="1.0" encoding="UTF-8" standalone="yes"?>
<Relationships xmlns="http://schemas.openxmlformats.org/package/2006/relationships"><Relationship Id="rId3" Type="http://schemas.openxmlformats.org/officeDocument/2006/relationships/notesSlide" Target="../notesSlides/notesSlide365.xml"/><Relationship Id="rId2" Type="http://schemas.openxmlformats.org/officeDocument/2006/relationships/slideLayout" Target="../slideLayouts/slideLayout6.xml"/><Relationship Id="rId1" Type="http://schemas.openxmlformats.org/officeDocument/2006/relationships/tags" Target="../tags/tag399.xml"/></Relationships>
</file>

<file path=ppt/slides/_rels/slide366.xml.rels><?xml version="1.0" encoding="UTF-8" standalone="yes"?>
<Relationships xmlns="http://schemas.openxmlformats.org/package/2006/relationships"><Relationship Id="rId3" Type="http://schemas.openxmlformats.org/officeDocument/2006/relationships/notesSlide" Target="../notesSlides/notesSlide366.xml"/><Relationship Id="rId2" Type="http://schemas.openxmlformats.org/officeDocument/2006/relationships/slideLayout" Target="../slideLayouts/slideLayout6.xml"/><Relationship Id="rId1" Type="http://schemas.openxmlformats.org/officeDocument/2006/relationships/tags" Target="../tags/tag400.xml"/></Relationships>
</file>

<file path=ppt/slides/_rels/slide367.xml.rels><?xml version="1.0" encoding="UTF-8" standalone="yes"?>
<Relationships xmlns="http://schemas.openxmlformats.org/package/2006/relationships"><Relationship Id="rId3" Type="http://schemas.openxmlformats.org/officeDocument/2006/relationships/notesSlide" Target="../notesSlides/notesSlide367.xml"/><Relationship Id="rId2" Type="http://schemas.openxmlformats.org/officeDocument/2006/relationships/slideLayout" Target="../slideLayouts/slideLayout6.xml"/><Relationship Id="rId1" Type="http://schemas.openxmlformats.org/officeDocument/2006/relationships/tags" Target="../tags/tag401.xml"/></Relationships>
</file>

<file path=ppt/slides/_rels/slide368.xml.rels><?xml version="1.0" encoding="UTF-8" standalone="yes"?>
<Relationships xmlns="http://schemas.openxmlformats.org/package/2006/relationships"><Relationship Id="rId3" Type="http://schemas.openxmlformats.org/officeDocument/2006/relationships/notesSlide" Target="../notesSlides/notesSlide368.xml"/><Relationship Id="rId2" Type="http://schemas.openxmlformats.org/officeDocument/2006/relationships/slideLayout" Target="../slideLayouts/slideLayout2.xml"/><Relationship Id="rId1" Type="http://schemas.openxmlformats.org/officeDocument/2006/relationships/tags" Target="../tags/tag402.xml"/></Relationships>
</file>

<file path=ppt/slides/_rels/slide369.xml.rels><?xml version="1.0" encoding="UTF-8" standalone="yes"?>
<Relationships xmlns="http://schemas.openxmlformats.org/package/2006/relationships"><Relationship Id="rId3" Type="http://schemas.openxmlformats.org/officeDocument/2006/relationships/notesSlide" Target="../notesSlides/notesSlide369.xml"/><Relationship Id="rId2" Type="http://schemas.openxmlformats.org/officeDocument/2006/relationships/slideLayout" Target="../slideLayouts/slideLayout2.xml"/><Relationship Id="rId1" Type="http://schemas.openxmlformats.org/officeDocument/2006/relationships/tags" Target="../tags/tag40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tags" Target="../tags/tag39.xml"/></Relationships>
</file>

<file path=ppt/slides/_rels/slide370.xml.rels><?xml version="1.0" encoding="UTF-8" standalone="yes"?>
<Relationships xmlns="http://schemas.openxmlformats.org/package/2006/relationships"><Relationship Id="rId3" Type="http://schemas.openxmlformats.org/officeDocument/2006/relationships/notesSlide" Target="../notesSlides/notesSlide370.xml"/><Relationship Id="rId2" Type="http://schemas.openxmlformats.org/officeDocument/2006/relationships/slideLayout" Target="../slideLayouts/slideLayout2.xml"/><Relationship Id="rId1" Type="http://schemas.openxmlformats.org/officeDocument/2006/relationships/tags" Target="../tags/tag404.xml"/></Relationships>
</file>

<file path=ppt/slides/_rels/slide371.xml.rels><?xml version="1.0" encoding="UTF-8" standalone="yes"?>
<Relationships xmlns="http://schemas.openxmlformats.org/package/2006/relationships"><Relationship Id="rId3" Type="http://schemas.openxmlformats.org/officeDocument/2006/relationships/notesSlide" Target="../notesSlides/notesSlide371.xml"/><Relationship Id="rId2" Type="http://schemas.openxmlformats.org/officeDocument/2006/relationships/slideLayout" Target="../slideLayouts/slideLayout2.xml"/><Relationship Id="rId1" Type="http://schemas.openxmlformats.org/officeDocument/2006/relationships/tags" Target="../tags/tag405.xml"/></Relationships>
</file>

<file path=ppt/slides/_rels/slide372.xml.rels><?xml version="1.0" encoding="UTF-8" standalone="yes"?>
<Relationships xmlns="http://schemas.openxmlformats.org/package/2006/relationships"><Relationship Id="rId3" Type="http://schemas.openxmlformats.org/officeDocument/2006/relationships/notesSlide" Target="../notesSlides/notesSlide372.xml"/><Relationship Id="rId2" Type="http://schemas.openxmlformats.org/officeDocument/2006/relationships/slideLayout" Target="../slideLayouts/slideLayout12.xml"/><Relationship Id="rId1" Type="http://schemas.openxmlformats.org/officeDocument/2006/relationships/tags" Target="../tags/tag406.xml"/></Relationships>
</file>

<file path=ppt/slides/_rels/slide373.xml.rels><?xml version="1.0" encoding="UTF-8" standalone="yes"?>
<Relationships xmlns="http://schemas.openxmlformats.org/package/2006/relationships"><Relationship Id="rId3" Type="http://schemas.openxmlformats.org/officeDocument/2006/relationships/notesSlide" Target="../notesSlides/notesSlide373.xml"/><Relationship Id="rId2" Type="http://schemas.openxmlformats.org/officeDocument/2006/relationships/slideLayout" Target="../slideLayouts/slideLayout2.xml"/><Relationship Id="rId1" Type="http://schemas.openxmlformats.org/officeDocument/2006/relationships/tags" Target="../tags/tag407.xml"/></Relationships>
</file>

<file path=ppt/slides/_rels/slide374.xml.rels><?xml version="1.0" encoding="UTF-8" standalone="yes"?>
<Relationships xmlns="http://schemas.openxmlformats.org/package/2006/relationships"><Relationship Id="rId3" Type="http://schemas.openxmlformats.org/officeDocument/2006/relationships/notesSlide" Target="../notesSlides/notesSlide374.xml"/><Relationship Id="rId2" Type="http://schemas.openxmlformats.org/officeDocument/2006/relationships/slideLayout" Target="../slideLayouts/slideLayout2.xml"/><Relationship Id="rId1" Type="http://schemas.openxmlformats.org/officeDocument/2006/relationships/tags" Target="../tags/tag408.xml"/><Relationship Id="rId4" Type="http://schemas.openxmlformats.org/officeDocument/2006/relationships/image" Target="../media/image195.png"/></Relationships>
</file>

<file path=ppt/slides/_rels/slide375.xml.rels><?xml version="1.0" encoding="UTF-8" standalone="yes"?>
<Relationships xmlns="http://schemas.openxmlformats.org/package/2006/relationships"><Relationship Id="rId3" Type="http://schemas.openxmlformats.org/officeDocument/2006/relationships/notesSlide" Target="../notesSlides/notesSlide375.xml"/><Relationship Id="rId2" Type="http://schemas.openxmlformats.org/officeDocument/2006/relationships/slideLayout" Target="../slideLayouts/slideLayout2.xml"/><Relationship Id="rId1" Type="http://schemas.openxmlformats.org/officeDocument/2006/relationships/tags" Target="../tags/tag409.xml"/></Relationships>
</file>

<file path=ppt/slides/_rels/slide376.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notesSlide" Target="../notesSlides/notesSlide376.xml"/><Relationship Id="rId7" Type="http://schemas.openxmlformats.org/officeDocument/2006/relationships/image" Target="../media/image131.png"/><Relationship Id="rId2" Type="http://schemas.openxmlformats.org/officeDocument/2006/relationships/slideLayout" Target="../slideLayouts/slideLayout6.xml"/><Relationship Id="rId1" Type="http://schemas.openxmlformats.org/officeDocument/2006/relationships/tags" Target="../tags/tag410.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 Id="rId9" Type="http://schemas.openxmlformats.org/officeDocument/2006/relationships/image" Target="../media/image200.png"/></Relationships>
</file>

<file path=ppt/slides/_rels/slide37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notesSlide" Target="../notesSlides/notesSlide377.xml"/><Relationship Id="rId7" Type="http://schemas.openxmlformats.org/officeDocument/2006/relationships/image" Target="../media/image198.png"/><Relationship Id="rId2" Type="http://schemas.openxmlformats.org/officeDocument/2006/relationships/slideLayout" Target="../slideLayouts/slideLayout6.xml"/><Relationship Id="rId1" Type="http://schemas.openxmlformats.org/officeDocument/2006/relationships/tags" Target="../tags/tag411.xml"/><Relationship Id="rId6" Type="http://schemas.openxmlformats.org/officeDocument/2006/relationships/image" Target="../media/image199.png"/><Relationship Id="rId5" Type="http://schemas.openxmlformats.org/officeDocument/2006/relationships/image" Target="../media/image197.png"/><Relationship Id="rId4" Type="http://schemas.openxmlformats.org/officeDocument/2006/relationships/image" Target="../media/image196.png"/><Relationship Id="rId9" Type="http://schemas.openxmlformats.org/officeDocument/2006/relationships/image" Target="../media/image200.png"/></Relationships>
</file>

<file path=ppt/slides/_rels/slide378.xml.rels><?xml version="1.0" encoding="UTF-8" standalone="yes"?>
<Relationships xmlns="http://schemas.openxmlformats.org/package/2006/relationships"><Relationship Id="rId3" Type="http://schemas.openxmlformats.org/officeDocument/2006/relationships/notesSlide" Target="../notesSlides/notesSlide378.xml"/><Relationship Id="rId2" Type="http://schemas.openxmlformats.org/officeDocument/2006/relationships/slideLayout" Target="../slideLayouts/slideLayout6.xml"/><Relationship Id="rId1" Type="http://schemas.openxmlformats.org/officeDocument/2006/relationships/tags" Target="../tags/tag412.xml"/></Relationships>
</file>

<file path=ppt/slides/_rels/slide379.xml.rels><?xml version="1.0" encoding="UTF-8" standalone="yes"?>
<Relationships xmlns="http://schemas.openxmlformats.org/package/2006/relationships"><Relationship Id="rId3" Type="http://schemas.openxmlformats.org/officeDocument/2006/relationships/notesSlide" Target="../notesSlides/notesSlide379.xml"/><Relationship Id="rId2" Type="http://schemas.openxmlformats.org/officeDocument/2006/relationships/slideLayout" Target="../slideLayouts/slideLayout6.xml"/><Relationship Id="rId1" Type="http://schemas.openxmlformats.org/officeDocument/2006/relationships/tags" Target="../tags/tag413.xml"/></Relationships>
</file>

<file path=ppt/slides/_rels/slide38.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6.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5.png"/><Relationship Id="rId5" Type="http://schemas.openxmlformats.org/officeDocument/2006/relationships/notesSlide" Target="../notesSlides/notesSlide38.xml"/><Relationship Id="rId4"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notesSlide" Target="../notesSlides/notesSlide380.xml"/><Relationship Id="rId2" Type="http://schemas.openxmlformats.org/officeDocument/2006/relationships/slideLayout" Target="../slideLayouts/slideLayout2.xml"/><Relationship Id="rId1" Type="http://schemas.openxmlformats.org/officeDocument/2006/relationships/tags" Target="../tags/tag414.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174.png"/></Relationships>
</file>

<file path=ppt/slides/_rels/slide381.xml.rels><?xml version="1.0" encoding="UTF-8" standalone="yes"?>
<Relationships xmlns="http://schemas.openxmlformats.org/package/2006/relationships"><Relationship Id="rId3" Type="http://schemas.openxmlformats.org/officeDocument/2006/relationships/notesSlide" Target="../notesSlides/notesSlide381.xml"/><Relationship Id="rId2" Type="http://schemas.openxmlformats.org/officeDocument/2006/relationships/slideLayout" Target="../slideLayouts/slideLayout2.xml"/><Relationship Id="rId1" Type="http://schemas.openxmlformats.org/officeDocument/2006/relationships/tags" Target="../tags/tag415.xml"/></Relationships>
</file>

<file path=ppt/slides/_rels/slide382.xml.rels><?xml version="1.0" encoding="UTF-8" standalone="yes"?>
<Relationships xmlns="http://schemas.openxmlformats.org/package/2006/relationships"><Relationship Id="rId3" Type="http://schemas.openxmlformats.org/officeDocument/2006/relationships/notesSlide" Target="../notesSlides/notesSlide382.xml"/><Relationship Id="rId2" Type="http://schemas.openxmlformats.org/officeDocument/2006/relationships/slideLayout" Target="../slideLayouts/slideLayout6.xml"/><Relationship Id="rId1" Type="http://schemas.openxmlformats.org/officeDocument/2006/relationships/tags" Target="../tags/tag416.xml"/></Relationships>
</file>

<file path=ppt/slides/_rels/slide383.xml.rels><?xml version="1.0" encoding="UTF-8" standalone="yes"?>
<Relationships xmlns="http://schemas.openxmlformats.org/package/2006/relationships"><Relationship Id="rId3" Type="http://schemas.openxmlformats.org/officeDocument/2006/relationships/notesSlide" Target="../notesSlides/notesSlide383.xml"/><Relationship Id="rId2" Type="http://schemas.openxmlformats.org/officeDocument/2006/relationships/slideLayout" Target="../slideLayouts/slideLayout2.xml"/><Relationship Id="rId1" Type="http://schemas.openxmlformats.org/officeDocument/2006/relationships/tags" Target="../tags/tag417.xml"/></Relationships>
</file>

<file path=ppt/slides/_rels/slide384.xml.rels><?xml version="1.0" encoding="UTF-8" standalone="yes"?>
<Relationships xmlns="http://schemas.openxmlformats.org/package/2006/relationships"><Relationship Id="rId3" Type="http://schemas.openxmlformats.org/officeDocument/2006/relationships/notesSlide" Target="../notesSlides/notesSlide384.xml"/><Relationship Id="rId2" Type="http://schemas.openxmlformats.org/officeDocument/2006/relationships/slideLayout" Target="../slideLayouts/slideLayout2.xml"/><Relationship Id="rId1" Type="http://schemas.openxmlformats.org/officeDocument/2006/relationships/tags" Target="../tags/tag418.xml"/></Relationships>
</file>

<file path=ppt/slides/_rels/slide385.xml.rels><?xml version="1.0" encoding="UTF-8" standalone="yes"?>
<Relationships xmlns="http://schemas.openxmlformats.org/package/2006/relationships"><Relationship Id="rId3" Type="http://schemas.openxmlformats.org/officeDocument/2006/relationships/notesSlide" Target="../notesSlides/notesSlide385.xml"/><Relationship Id="rId2" Type="http://schemas.openxmlformats.org/officeDocument/2006/relationships/slideLayout" Target="../slideLayouts/slideLayout2.xml"/><Relationship Id="rId1" Type="http://schemas.openxmlformats.org/officeDocument/2006/relationships/tags" Target="../tags/tag419.xml"/></Relationships>
</file>

<file path=ppt/slides/_rels/slide386.xml.rels><?xml version="1.0" encoding="UTF-8" standalone="yes"?>
<Relationships xmlns="http://schemas.openxmlformats.org/package/2006/relationships"><Relationship Id="rId3" Type="http://schemas.openxmlformats.org/officeDocument/2006/relationships/notesSlide" Target="../notesSlides/notesSlide386.xml"/><Relationship Id="rId2" Type="http://schemas.openxmlformats.org/officeDocument/2006/relationships/slideLayout" Target="../slideLayouts/slideLayout2.xml"/><Relationship Id="rId1" Type="http://schemas.openxmlformats.org/officeDocument/2006/relationships/tags" Target="../tags/tag420.xml"/></Relationships>
</file>

<file path=ppt/slides/_rels/slide387.xml.rels><?xml version="1.0" encoding="UTF-8" standalone="yes"?>
<Relationships xmlns="http://schemas.openxmlformats.org/package/2006/relationships"><Relationship Id="rId3" Type="http://schemas.openxmlformats.org/officeDocument/2006/relationships/notesSlide" Target="../notesSlides/notesSlide387.xml"/><Relationship Id="rId2" Type="http://schemas.openxmlformats.org/officeDocument/2006/relationships/slideLayout" Target="../slideLayouts/slideLayout2.xml"/><Relationship Id="rId1" Type="http://schemas.openxmlformats.org/officeDocument/2006/relationships/tags" Target="../tags/tag421.xml"/></Relationships>
</file>

<file path=ppt/slides/_rels/slide388.xml.rels><?xml version="1.0" encoding="UTF-8" standalone="yes"?>
<Relationships xmlns="http://schemas.openxmlformats.org/package/2006/relationships"><Relationship Id="rId3" Type="http://schemas.openxmlformats.org/officeDocument/2006/relationships/notesSlide" Target="../notesSlides/notesSlide388.xml"/><Relationship Id="rId2" Type="http://schemas.openxmlformats.org/officeDocument/2006/relationships/slideLayout" Target="../slideLayouts/slideLayout2.xml"/><Relationship Id="rId1" Type="http://schemas.openxmlformats.org/officeDocument/2006/relationships/tags" Target="../tags/tag422.xml"/></Relationships>
</file>

<file path=ppt/slides/_rels/slide389.xml.rels><?xml version="1.0" encoding="UTF-8" standalone="yes"?>
<Relationships xmlns="http://schemas.openxmlformats.org/package/2006/relationships"><Relationship Id="rId3" Type="http://schemas.openxmlformats.org/officeDocument/2006/relationships/notesSlide" Target="../notesSlides/notesSlide389.xml"/><Relationship Id="rId2" Type="http://schemas.openxmlformats.org/officeDocument/2006/relationships/slideLayout" Target="../slideLayouts/slideLayout2.xml"/><Relationship Id="rId1" Type="http://schemas.openxmlformats.org/officeDocument/2006/relationships/tags" Target="../tags/tag42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390.xml.rels><?xml version="1.0" encoding="UTF-8" standalone="yes"?>
<Relationships xmlns="http://schemas.openxmlformats.org/package/2006/relationships"><Relationship Id="rId3" Type="http://schemas.openxmlformats.org/officeDocument/2006/relationships/notesSlide" Target="../notesSlides/notesSlide390.xml"/><Relationship Id="rId2" Type="http://schemas.openxmlformats.org/officeDocument/2006/relationships/slideLayout" Target="../slideLayouts/slideLayout2.xml"/><Relationship Id="rId1" Type="http://schemas.openxmlformats.org/officeDocument/2006/relationships/tags" Target="../tags/tag424.xml"/></Relationships>
</file>

<file path=ppt/slides/_rels/slide391.xml.rels><?xml version="1.0" encoding="UTF-8" standalone="yes"?>
<Relationships xmlns="http://schemas.openxmlformats.org/package/2006/relationships"><Relationship Id="rId3" Type="http://schemas.openxmlformats.org/officeDocument/2006/relationships/notesSlide" Target="../notesSlides/notesSlide391.xml"/><Relationship Id="rId2" Type="http://schemas.openxmlformats.org/officeDocument/2006/relationships/slideLayout" Target="../slideLayouts/slideLayout2.xml"/><Relationship Id="rId1" Type="http://schemas.openxmlformats.org/officeDocument/2006/relationships/tags" Target="../tags/tag425.xml"/><Relationship Id="rId4" Type="http://schemas.openxmlformats.org/officeDocument/2006/relationships/image" Target="../media/image22.png"/></Relationships>
</file>

<file path=ppt/slides/_rels/slide392.xml.rels><?xml version="1.0" encoding="UTF-8" standalone="yes"?>
<Relationships xmlns="http://schemas.openxmlformats.org/package/2006/relationships"><Relationship Id="rId3" Type="http://schemas.openxmlformats.org/officeDocument/2006/relationships/notesSlide" Target="../notesSlides/notesSlide392.xml"/><Relationship Id="rId2" Type="http://schemas.openxmlformats.org/officeDocument/2006/relationships/slideLayout" Target="../slideLayouts/slideLayout2.xml"/><Relationship Id="rId1" Type="http://schemas.openxmlformats.org/officeDocument/2006/relationships/tags" Target="../tags/tag426.xml"/><Relationship Id="rId4" Type="http://schemas.openxmlformats.org/officeDocument/2006/relationships/image" Target="../media/image26.png"/></Relationships>
</file>

<file path=ppt/slides/_rels/slide393.xml.rels><?xml version="1.0" encoding="UTF-8" standalone="yes"?>
<Relationships xmlns="http://schemas.openxmlformats.org/package/2006/relationships"><Relationship Id="rId3" Type="http://schemas.openxmlformats.org/officeDocument/2006/relationships/notesSlide" Target="../notesSlides/notesSlide393.xml"/><Relationship Id="rId2" Type="http://schemas.openxmlformats.org/officeDocument/2006/relationships/slideLayout" Target="../slideLayouts/slideLayout2.xml"/><Relationship Id="rId1" Type="http://schemas.openxmlformats.org/officeDocument/2006/relationships/tags" Target="../tags/tag427.xml"/></Relationships>
</file>

<file path=ppt/slides/_rels/slide394.xml.rels><?xml version="1.0" encoding="UTF-8" standalone="yes"?>
<Relationships xmlns="http://schemas.openxmlformats.org/package/2006/relationships"><Relationship Id="rId3" Type="http://schemas.openxmlformats.org/officeDocument/2006/relationships/notesSlide" Target="../notesSlides/notesSlide394.xml"/><Relationship Id="rId2" Type="http://schemas.openxmlformats.org/officeDocument/2006/relationships/slideLayout" Target="../slideLayouts/slideLayout2.xml"/><Relationship Id="rId1" Type="http://schemas.openxmlformats.org/officeDocument/2006/relationships/tags" Target="../tags/tag428.xml"/></Relationships>
</file>

<file path=ppt/slides/_rels/slide395.xml.rels><?xml version="1.0" encoding="UTF-8" standalone="yes"?>
<Relationships xmlns="http://schemas.openxmlformats.org/package/2006/relationships"><Relationship Id="rId3" Type="http://schemas.openxmlformats.org/officeDocument/2006/relationships/notesSlide" Target="../notesSlides/notesSlide395.xml"/><Relationship Id="rId2" Type="http://schemas.openxmlformats.org/officeDocument/2006/relationships/slideLayout" Target="../slideLayouts/slideLayout2.xml"/><Relationship Id="rId1" Type="http://schemas.openxmlformats.org/officeDocument/2006/relationships/tags" Target="../tags/tag429.xml"/></Relationships>
</file>

<file path=ppt/slides/_rels/slide396.xml.rels><?xml version="1.0" encoding="UTF-8" standalone="yes"?>
<Relationships xmlns="http://schemas.openxmlformats.org/package/2006/relationships"><Relationship Id="rId3" Type="http://schemas.openxmlformats.org/officeDocument/2006/relationships/notesSlide" Target="../notesSlides/notesSlide396.xml"/><Relationship Id="rId2" Type="http://schemas.openxmlformats.org/officeDocument/2006/relationships/slideLayout" Target="../slideLayouts/slideLayout2.xml"/><Relationship Id="rId1" Type="http://schemas.openxmlformats.org/officeDocument/2006/relationships/tags" Target="../tags/tag430.xml"/></Relationships>
</file>

<file path=ppt/slides/_rels/slide397.xml.rels><?xml version="1.0" encoding="UTF-8" standalone="yes"?>
<Relationships xmlns="http://schemas.openxmlformats.org/package/2006/relationships"><Relationship Id="rId3" Type="http://schemas.openxmlformats.org/officeDocument/2006/relationships/notesSlide" Target="../notesSlides/notesSlide397.xml"/><Relationship Id="rId2" Type="http://schemas.openxmlformats.org/officeDocument/2006/relationships/slideLayout" Target="../slideLayouts/slideLayout6.xml"/><Relationship Id="rId1" Type="http://schemas.openxmlformats.org/officeDocument/2006/relationships/tags" Target="../tags/tag431.xml"/></Relationships>
</file>

<file path=ppt/slides/_rels/slide398.xml.rels><?xml version="1.0" encoding="UTF-8" standalone="yes"?>
<Relationships xmlns="http://schemas.openxmlformats.org/package/2006/relationships"><Relationship Id="rId3" Type="http://schemas.openxmlformats.org/officeDocument/2006/relationships/notesSlide" Target="../notesSlides/notesSlide398.xml"/><Relationship Id="rId2" Type="http://schemas.openxmlformats.org/officeDocument/2006/relationships/slideLayout" Target="../slideLayouts/slideLayout2.xml"/><Relationship Id="rId1" Type="http://schemas.openxmlformats.org/officeDocument/2006/relationships/tags" Target="../tags/tag432.xml"/></Relationships>
</file>

<file path=ppt/slides/_rels/slide399.xml.rels><?xml version="1.0" encoding="UTF-8" standalone="yes"?>
<Relationships xmlns="http://schemas.openxmlformats.org/package/2006/relationships"><Relationship Id="rId3" Type="http://schemas.openxmlformats.org/officeDocument/2006/relationships/notesSlide" Target="../notesSlides/notesSlide399.xml"/><Relationship Id="rId2" Type="http://schemas.openxmlformats.org/officeDocument/2006/relationships/slideLayout" Target="../slideLayouts/slideLayout2.xml"/><Relationship Id="rId1" Type="http://schemas.openxmlformats.org/officeDocument/2006/relationships/tags" Target="../tags/tag43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46.xml"/><Relationship Id="rId7" Type="http://schemas.openxmlformats.org/officeDocument/2006/relationships/image" Target="../media/image15.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notesSlide" Target="../notesSlides/notesSlide40.xml"/><Relationship Id="rId5" Type="http://schemas.openxmlformats.org/officeDocument/2006/relationships/slideLayout" Target="../slideLayouts/slideLayout2.xml"/><Relationship Id="rId10" Type="http://schemas.openxmlformats.org/officeDocument/2006/relationships/image" Target="../media/image18.png"/><Relationship Id="rId4" Type="http://schemas.openxmlformats.org/officeDocument/2006/relationships/tags" Target="../tags/tag47.xml"/><Relationship Id="rId9" Type="http://schemas.openxmlformats.org/officeDocument/2006/relationships/image" Target="../media/image17.png"/></Relationships>
</file>

<file path=ppt/slides/_rels/slide400.xml.rels><?xml version="1.0" encoding="UTF-8" standalone="yes"?>
<Relationships xmlns="http://schemas.openxmlformats.org/package/2006/relationships"><Relationship Id="rId3" Type="http://schemas.openxmlformats.org/officeDocument/2006/relationships/notesSlide" Target="../notesSlides/notesSlide400.xml"/><Relationship Id="rId2" Type="http://schemas.openxmlformats.org/officeDocument/2006/relationships/slideLayout" Target="../slideLayouts/slideLayout2.xml"/><Relationship Id="rId1" Type="http://schemas.openxmlformats.org/officeDocument/2006/relationships/tags" Target="../tags/tag434.xml"/><Relationship Id="rId4" Type="http://schemas.openxmlformats.org/officeDocument/2006/relationships/image" Target="../media/image203.png"/></Relationships>
</file>

<file path=ppt/slides/_rels/slide401.xml.rels><?xml version="1.0" encoding="UTF-8" standalone="yes"?>
<Relationships xmlns="http://schemas.openxmlformats.org/package/2006/relationships"><Relationship Id="rId3" Type="http://schemas.openxmlformats.org/officeDocument/2006/relationships/notesSlide" Target="../notesSlides/notesSlide401.xml"/><Relationship Id="rId2" Type="http://schemas.openxmlformats.org/officeDocument/2006/relationships/slideLayout" Target="../slideLayouts/slideLayout2.xml"/><Relationship Id="rId1" Type="http://schemas.openxmlformats.org/officeDocument/2006/relationships/tags" Target="../tags/tag435.xml"/></Relationships>
</file>

<file path=ppt/slides/_rels/slide402.xml.rels><?xml version="1.0" encoding="UTF-8" standalone="yes"?>
<Relationships xmlns="http://schemas.openxmlformats.org/package/2006/relationships"><Relationship Id="rId3" Type="http://schemas.openxmlformats.org/officeDocument/2006/relationships/notesSlide" Target="../notesSlides/notesSlide402.xml"/><Relationship Id="rId2" Type="http://schemas.openxmlformats.org/officeDocument/2006/relationships/slideLayout" Target="../slideLayouts/slideLayout2.xml"/><Relationship Id="rId1" Type="http://schemas.openxmlformats.org/officeDocument/2006/relationships/tags" Target="../tags/tag436.xml"/></Relationships>
</file>

<file path=ppt/slides/_rels/slide403.xml.rels><?xml version="1.0" encoding="UTF-8" standalone="yes"?>
<Relationships xmlns="http://schemas.openxmlformats.org/package/2006/relationships"><Relationship Id="rId3" Type="http://schemas.openxmlformats.org/officeDocument/2006/relationships/notesSlide" Target="../notesSlides/notesSlide403.xml"/><Relationship Id="rId2" Type="http://schemas.openxmlformats.org/officeDocument/2006/relationships/slideLayout" Target="../slideLayouts/slideLayout6.xml"/><Relationship Id="rId1" Type="http://schemas.openxmlformats.org/officeDocument/2006/relationships/tags" Target="../tags/tag437.xml"/></Relationships>
</file>

<file path=ppt/slides/_rels/slide404.xml.rels><?xml version="1.0" encoding="UTF-8" standalone="yes"?>
<Relationships xmlns="http://schemas.openxmlformats.org/package/2006/relationships"><Relationship Id="rId3" Type="http://schemas.openxmlformats.org/officeDocument/2006/relationships/notesSlide" Target="../notesSlides/notesSlide404.xml"/><Relationship Id="rId2" Type="http://schemas.openxmlformats.org/officeDocument/2006/relationships/slideLayout" Target="../slideLayouts/slideLayout2.xml"/><Relationship Id="rId1" Type="http://schemas.openxmlformats.org/officeDocument/2006/relationships/tags" Target="../tags/tag438.xml"/></Relationships>
</file>

<file path=ppt/slides/_rels/slide405.xml.rels><?xml version="1.0" encoding="UTF-8" standalone="yes"?>
<Relationships xmlns="http://schemas.openxmlformats.org/package/2006/relationships"><Relationship Id="rId3" Type="http://schemas.openxmlformats.org/officeDocument/2006/relationships/notesSlide" Target="../notesSlides/notesSlide405.xml"/><Relationship Id="rId2" Type="http://schemas.openxmlformats.org/officeDocument/2006/relationships/slideLayout" Target="../slideLayouts/slideLayout2.xml"/><Relationship Id="rId1" Type="http://schemas.openxmlformats.org/officeDocument/2006/relationships/tags" Target="../tags/tag439.xml"/></Relationships>
</file>

<file path=ppt/slides/_rels/slide406.xml.rels><?xml version="1.0" encoding="UTF-8" standalone="yes"?>
<Relationships xmlns="http://schemas.openxmlformats.org/package/2006/relationships"><Relationship Id="rId3" Type="http://schemas.openxmlformats.org/officeDocument/2006/relationships/notesSlide" Target="../notesSlides/notesSlide406.xml"/><Relationship Id="rId2" Type="http://schemas.openxmlformats.org/officeDocument/2006/relationships/slideLayout" Target="../slideLayouts/slideLayout6.xml"/><Relationship Id="rId1" Type="http://schemas.openxmlformats.org/officeDocument/2006/relationships/tags" Target="../tags/tag440.xml"/><Relationship Id="rId6" Type="http://schemas.openxmlformats.org/officeDocument/2006/relationships/image" Target="../media/image10.png"/><Relationship Id="rId5" Type="http://schemas.openxmlformats.org/officeDocument/2006/relationships/image" Target="../media/image26.png"/><Relationship Id="rId4" Type="http://schemas.openxmlformats.org/officeDocument/2006/relationships/image" Target="../media/image27.png"/></Relationships>
</file>

<file path=ppt/slides/_rels/slide407.xml.rels><?xml version="1.0" encoding="UTF-8" standalone="yes"?>
<Relationships xmlns="http://schemas.openxmlformats.org/package/2006/relationships"><Relationship Id="rId3" Type="http://schemas.openxmlformats.org/officeDocument/2006/relationships/notesSlide" Target="../notesSlides/notesSlide407.xml"/><Relationship Id="rId2" Type="http://schemas.openxmlformats.org/officeDocument/2006/relationships/slideLayout" Target="../slideLayouts/slideLayout2.xml"/><Relationship Id="rId1" Type="http://schemas.openxmlformats.org/officeDocument/2006/relationships/tags" Target="../tags/tag441.xml"/><Relationship Id="rId4" Type="http://schemas.openxmlformats.org/officeDocument/2006/relationships/image" Target="../media/image6.png"/></Relationships>
</file>

<file path=ppt/slides/_rels/slide408.xml.rels><?xml version="1.0" encoding="UTF-8" standalone="yes"?>
<Relationships xmlns="http://schemas.openxmlformats.org/package/2006/relationships"><Relationship Id="rId3" Type="http://schemas.openxmlformats.org/officeDocument/2006/relationships/notesSlide" Target="../notesSlides/notesSlide408.xml"/><Relationship Id="rId2" Type="http://schemas.openxmlformats.org/officeDocument/2006/relationships/slideLayout" Target="../slideLayouts/slideLayout6.xml"/><Relationship Id="rId1" Type="http://schemas.openxmlformats.org/officeDocument/2006/relationships/tags" Target="../tags/tag442.xml"/><Relationship Id="rId4" Type="http://schemas.openxmlformats.org/officeDocument/2006/relationships/image" Target="../media/image6.png"/></Relationships>
</file>

<file path=ppt/slides/_rels/slide409.xml.rels><?xml version="1.0" encoding="UTF-8" standalone="yes"?>
<Relationships xmlns="http://schemas.openxmlformats.org/package/2006/relationships"><Relationship Id="rId3" Type="http://schemas.openxmlformats.org/officeDocument/2006/relationships/notesSlide" Target="../notesSlides/notesSlide409.xml"/><Relationship Id="rId2" Type="http://schemas.openxmlformats.org/officeDocument/2006/relationships/slideLayout" Target="../slideLayouts/slideLayout2.xml"/><Relationship Id="rId1" Type="http://schemas.openxmlformats.org/officeDocument/2006/relationships/tags" Target="../tags/tag443.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tags" Target="../tags/tag48.xml"/></Relationships>
</file>

<file path=ppt/slides/_rels/slide410.xml.rels><?xml version="1.0" encoding="UTF-8" standalone="yes"?>
<Relationships xmlns="http://schemas.openxmlformats.org/package/2006/relationships"><Relationship Id="rId3" Type="http://schemas.openxmlformats.org/officeDocument/2006/relationships/notesSlide" Target="../notesSlides/notesSlide410.xml"/><Relationship Id="rId2" Type="http://schemas.openxmlformats.org/officeDocument/2006/relationships/slideLayout" Target="../slideLayouts/slideLayout2.xml"/><Relationship Id="rId1" Type="http://schemas.openxmlformats.org/officeDocument/2006/relationships/tags" Target="../tags/tag444.xml"/><Relationship Id="rId4" Type="http://schemas.openxmlformats.org/officeDocument/2006/relationships/image" Target="../media/image6.png"/></Relationships>
</file>

<file path=ppt/slides/_rels/slide411.xml.rels><?xml version="1.0" encoding="UTF-8" standalone="yes"?>
<Relationships xmlns="http://schemas.openxmlformats.org/package/2006/relationships"><Relationship Id="rId3" Type="http://schemas.openxmlformats.org/officeDocument/2006/relationships/notesSlide" Target="../notesSlides/notesSlide411.xml"/><Relationship Id="rId2" Type="http://schemas.openxmlformats.org/officeDocument/2006/relationships/slideLayout" Target="../slideLayouts/slideLayout6.xml"/><Relationship Id="rId1" Type="http://schemas.openxmlformats.org/officeDocument/2006/relationships/tags" Target="../tags/tag445.xml"/><Relationship Id="rId4" Type="http://schemas.openxmlformats.org/officeDocument/2006/relationships/image" Target="../media/image6.png"/></Relationships>
</file>

<file path=ppt/slides/_rels/slide412.xml.rels><?xml version="1.0" encoding="UTF-8" standalone="yes"?>
<Relationships xmlns="http://schemas.openxmlformats.org/package/2006/relationships"><Relationship Id="rId3" Type="http://schemas.openxmlformats.org/officeDocument/2006/relationships/notesSlide" Target="../notesSlides/notesSlide412.xml"/><Relationship Id="rId2" Type="http://schemas.openxmlformats.org/officeDocument/2006/relationships/slideLayout" Target="../slideLayouts/slideLayout2.xml"/><Relationship Id="rId1" Type="http://schemas.openxmlformats.org/officeDocument/2006/relationships/tags" Target="../tags/tag446.xml"/></Relationships>
</file>

<file path=ppt/slides/_rels/slide413.xml.rels><?xml version="1.0" encoding="UTF-8" standalone="yes"?>
<Relationships xmlns="http://schemas.openxmlformats.org/package/2006/relationships"><Relationship Id="rId3" Type="http://schemas.openxmlformats.org/officeDocument/2006/relationships/notesSlide" Target="../notesSlides/notesSlide413.xml"/><Relationship Id="rId2" Type="http://schemas.openxmlformats.org/officeDocument/2006/relationships/slideLayout" Target="../slideLayouts/slideLayout2.xml"/><Relationship Id="rId1" Type="http://schemas.openxmlformats.org/officeDocument/2006/relationships/tags" Target="../tags/tag447.xml"/></Relationships>
</file>

<file path=ppt/slides/_rels/slide414.xml.rels><?xml version="1.0" encoding="UTF-8" standalone="yes"?>
<Relationships xmlns="http://schemas.openxmlformats.org/package/2006/relationships"><Relationship Id="rId3" Type="http://schemas.openxmlformats.org/officeDocument/2006/relationships/notesSlide" Target="../notesSlides/notesSlide414.xml"/><Relationship Id="rId2" Type="http://schemas.openxmlformats.org/officeDocument/2006/relationships/slideLayout" Target="../slideLayouts/slideLayout6.xml"/><Relationship Id="rId1" Type="http://schemas.openxmlformats.org/officeDocument/2006/relationships/tags" Target="../tags/tag448.xml"/></Relationships>
</file>

<file path=ppt/slides/_rels/slide415.xml.rels><?xml version="1.0" encoding="UTF-8" standalone="yes"?>
<Relationships xmlns="http://schemas.openxmlformats.org/package/2006/relationships"><Relationship Id="rId3" Type="http://schemas.openxmlformats.org/officeDocument/2006/relationships/notesSlide" Target="../notesSlides/notesSlide415.xml"/><Relationship Id="rId2" Type="http://schemas.openxmlformats.org/officeDocument/2006/relationships/slideLayout" Target="../slideLayouts/slideLayout2.xml"/><Relationship Id="rId1" Type="http://schemas.openxmlformats.org/officeDocument/2006/relationships/tags" Target="../tags/tag449.xml"/></Relationships>
</file>

<file path=ppt/slides/_rels/slide416.xml.rels><?xml version="1.0" encoding="UTF-8" standalone="yes"?>
<Relationships xmlns="http://schemas.openxmlformats.org/package/2006/relationships"><Relationship Id="rId3" Type="http://schemas.openxmlformats.org/officeDocument/2006/relationships/notesSlide" Target="../notesSlides/notesSlide416.xml"/><Relationship Id="rId2" Type="http://schemas.openxmlformats.org/officeDocument/2006/relationships/slideLayout" Target="../slideLayouts/slideLayout2.xml"/><Relationship Id="rId1" Type="http://schemas.openxmlformats.org/officeDocument/2006/relationships/tags" Target="../tags/tag450.xml"/><Relationship Id="rId4" Type="http://schemas.openxmlformats.org/officeDocument/2006/relationships/image" Target="../media/image204.png"/></Relationships>
</file>

<file path=ppt/slides/_rels/slide417.xml.rels><?xml version="1.0" encoding="UTF-8" standalone="yes"?>
<Relationships xmlns="http://schemas.openxmlformats.org/package/2006/relationships"><Relationship Id="rId3" Type="http://schemas.openxmlformats.org/officeDocument/2006/relationships/notesSlide" Target="../notesSlides/notesSlide417.xml"/><Relationship Id="rId2" Type="http://schemas.openxmlformats.org/officeDocument/2006/relationships/slideLayout" Target="../slideLayouts/slideLayout2.xml"/><Relationship Id="rId1" Type="http://schemas.openxmlformats.org/officeDocument/2006/relationships/tags" Target="../tags/tag451.xml"/></Relationships>
</file>

<file path=ppt/slides/_rels/slide418.xml.rels><?xml version="1.0" encoding="UTF-8" standalone="yes"?>
<Relationships xmlns="http://schemas.openxmlformats.org/package/2006/relationships"><Relationship Id="rId3" Type="http://schemas.openxmlformats.org/officeDocument/2006/relationships/notesSlide" Target="../notesSlides/notesSlide418.xml"/><Relationship Id="rId2" Type="http://schemas.openxmlformats.org/officeDocument/2006/relationships/slideLayout" Target="../slideLayouts/slideLayout2.xml"/><Relationship Id="rId1" Type="http://schemas.openxmlformats.org/officeDocument/2006/relationships/tags" Target="../tags/tag452.xml"/></Relationships>
</file>

<file path=ppt/slides/_rels/slide419.xml.rels><?xml version="1.0" encoding="UTF-8" standalone="yes"?>
<Relationships xmlns="http://schemas.openxmlformats.org/package/2006/relationships"><Relationship Id="rId3" Type="http://schemas.openxmlformats.org/officeDocument/2006/relationships/notesSlide" Target="../notesSlides/notesSlide419.xml"/><Relationship Id="rId2" Type="http://schemas.openxmlformats.org/officeDocument/2006/relationships/slideLayout" Target="../slideLayouts/slideLayout2.xml"/><Relationship Id="rId1" Type="http://schemas.openxmlformats.org/officeDocument/2006/relationships/tags" Target="../tags/tag45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tags" Target="../tags/tag49.xml"/></Relationships>
</file>

<file path=ppt/slides/_rels/slide420.xml.rels><?xml version="1.0" encoding="UTF-8" standalone="yes"?>
<Relationships xmlns="http://schemas.openxmlformats.org/package/2006/relationships"><Relationship Id="rId3" Type="http://schemas.openxmlformats.org/officeDocument/2006/relationships/notesSlide" Target="../notesSlides/notesSlide420.xml"/><Relationship Id="rId2" Type="http://schemas.openxmlformats.org/officeDocument/2006/relationships/slideLayout" Target="../slideLayouts/slideLayout2.xml"/><Relationship Id="rId1" Type="http://schemas.openxmlformats.org/officeDocument/2006/relationships/tags" Target="../tags/tag454.xml"/></Relationships>
</file>

<file path=ppt/slides/_rels/slide421.xml.rels><?xml version="1.0" encoding="UTF-8" standalone="yes"?>
<Relationships xmlns="http://schemas.openxmlformats.org/package/2006/relationships"><Relationship Id="rId3" Type="http://schemas.openxmlformats.org/officeDocument/2006/relationships/notesSlide" Target="../notesSlides/notesSlide421.xml"/><Relationship Id="rId2" Type="http://schemas.openxmlformats.org/officeDocument/2006/relationships/slideLayout" Target="../slideLayouts/slideLayout2.xml"/><Relationship Id="rId1" Type="http://schemas.openxmlformats.org/officeDocument/2006/relationships/tags" Target="../tags/tag455.xml"/></Relationships>
</file>

<file path=ppt/slides/_rels/slide422.xml.rels><?xml version="1.0" encoding="UTF-8" standalone="yes"?>
<Relationships xmlns="http://schemas.openxmlformats.org/package/2006/relationships"><Relationship Id="rId3" Type="http://schemas.openxmlformats.org/officeDocument/2006/relationships/notesSlide" Target="../notesSlides/notesSlide422.xml"/><Relationship Id="rId2" Type="http://schemas.openxmlformats.org/officeDocument/2006/relationships/slideLayout" Target="../slideLayouts/slideLayout2.xml"/><Relationship Id="rId1" Type="http://schemas.openxmlformats.org/officeDocument/2006/relationships/tags" Target="../tags/tag456.xml"/></Relationships>
</file>

<file path=ppt/slides/_rels/slide423.xml.rels><?xml version="1.0" encoding="UTF-8" standalone="yes"?>
<Relationships xmlns="http://schemas.openxmlformats.org/package/2006/relationships"><Relationship Id="rId3" Type="http://schemas.openxmlformats.org/officeDocument/2006/relationships/notesSlide" Target="../notesSlides/notesSlide423.xml"/><Relationship Id="rId2" Type="http://schemas.openxmlformats.org/officeDocument/2006/relationships/slideLayout" Target="../slideLayouts/slideLayout2.xml"/><Relationship Id="rId1" Type="http://schemas.openxmlformats.org/officeDocument/2006/relationships/tags" Target="../tags/tag457.xml"/></Relationships>
</file>

<file path=ppt/slides/_rels/slide424.xml.rels><?xml version="1.0" encoding="UTF-8" standalone="yes"?>
<Relationships xmlns="http://schemas.openxmlformats.org/package/2006/relationships"><Relationship Id="rId3" Type="http://schemas.openxmlformats.org/officeDocument/2006/relationships/notesSlide" Target="../notesSlides/notesSlide424.xml"/><Relationship Id="rId2" Type="http://schemas.openxmlformats.org/officeDocument/2006/relationships/slideLayout" Target="../slideLayouts/slideLayout2.xml"/><Relationship Id="rId1" Type="http://schemas.openxmlformats.org/officeDocument/2006/relationships/tags" Target="../tags/tag458.xml"/><Relationship Id="rId6" Type="http://schemas.openxmlformats.org/officeDocument/2006/relationships/image" Target="../media/image205.png"/><Relationship Id="rId5" Type="http://schemas.openxmlformats.org/officeDocument/2006/relationships/image" Target="../media/image132.png"/><Relationship Id="rId4" Type="http://schemas.openxmlformats.org/officeDocument/2006/relationships/image" Target="../media/image18.png"/></Relationships>
</file>

<file path=ppt/slides/_rels/slide425.xml.rels><?xml version="1.0" encoding="UTF-8" standalone="yes"?>
<Relationships xmlns="http://schemas.openxmlformats.org/package/2006/relationships"><Relationship Id="rId3" Type="http://schemas.openxmlformats.org/officeDocument/2006/relationships/notesSlide" Target="../notesSlides/notesSlide425.xml"/><Relationship Id="rId2" Type="http://schemas.openxmlformats.org/officeDocument/2006/relationships/slideLayout" Target="../slideLayouts/slideLayout2.xml"/><Relationship Id="rId1" Type="http://schemas.openxmlformats.org/officeDocument/2006/relationships/tags" Target="../tags/tag459.xml"/></Relationships>
</file>

<file path=ppt/slides/_rels/slide426.xml.rels><?xml version="1.0" encoding="UTF-8" standalone="yes"?>
<Relationships xmlns="http://schemas.openxmlformats.org/package/2006/relationships"><Relationship Id="rId3" Type="http://schemas.openxmlformats.org/officeDocument/2006/relationships/notesSlide" Target="../notesSlides/notesSlide426.xml"/><Relationship Id="rId2" Type="http://schemas.openxmlformats.org/officeDocument/2006/relationships/slideLayout" Target="../slideLayouts/slideLayout2.xml"/><Relationship Id="rId1" Type="http://schemas.openxmlformats.org/officeDocument/2006/relationships/tags" Target="../tags/tag460.xml"/></Relationships>
</file>

<file path=ppt/slides/_rels/slide427.xml.rels><?xml version="1.0" encoding="UTF-8" standalone="yes"?>
<Relationships xmlns="http://schemas.openxmlformats.org/package/2006/relationships"><Relationship Id="rId3" Type="http://schemas.openxmlformats.org/officeDocument/2006/relationships/notesSlide" Target="../notesSlides/notesSlide427.xml"/><Relationship Id="rId2" Type="http://schemas.openxmlformats.org/officeDocument/2006/relationships/slideLayout" Target="../slideLayouts/slideLayout2.xml"/><Relationship Id="rId1" Type="http://schemas.openxmlformats.org/officeDocument/2006/relationships/tags" Target="../tags/tag461.xml"/><Relationship Id="rId4" Type="http://schemas.openxmlformats.org/officeDocument/2006/relationships/image" Target="../media/image6.png"/></Relationships>
</file>

<file path=ppt/slides/_rels/slide428.xml.rels><?xml version="1.0" encoding="UTF-8" standalone="yes"?>
<Relationships xmlns="http://schemas.openxmlformats.org/package/2006/relationships"><Relationship Id="rId3" Type="http://schemas.openxmlformats.org/officeDocument/2006/relationships/notesSlide" Target="../notesSlides/notesSlide428.xml"/><Relationship Id="rId2" Type="http://schemas.openxmlformats.org/officeDocument/2006/relationships/slideLayout" Target="../slideLayouts/slideLayout2.xml"/><Relationship Id="rId1" Type="http://schemas.openxmlformats.org/officeDocument/2006/relationships/tags" Target="../tags/tag462.xml"/><Relationship Id="rId4" Type="http://schemas.openxmlformats.org/officeDocument/2006/relationships/image" Target="../media/image6.png"/></Relationships>
</file>

<file path=ppt/slides/_rels/slide429.xml.rels><?xml version="1.0" encoding="UTF-8" standalone="yes"?>
<Relationships xmlns="http://schemas.openxmlformats.org/package/2006/relationships"><Relationship Id="rId3" Type="http://schemas.openxmlformats.org/officeDocument/2006/relationships/notesSlide" Target="../notesSlides/notesSlide429.xml"/><Relationship Id="rId2" Type="http://schemas.openxmlformats.org/officeDocument/2006/relationships/slideLayout" Target="../slideLayouts/slideLayout2.xml"/><Relationship Id="rId1" Type="http://schemas.openxmlformats.org/officeDocument/2006/relationships/tags" Target="../tags/tag46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tags" Target="../tags/tag50.xml"/></Relationships>
</file>

<file path=ppt/slides/_rels/slide430.xml.rels><?xml version="1.0" encoding="UTF-8" standalone="yes"?>
<Relationships xmlns="http://schemas.openxmlformats.org/package/2006/relationships"><Relationship Id="rId3" Type="http://schemas.openxmlformats.org/officeDocument/2006/relationships/notesSlide" Target="../notesSlides/notesSlide430.xml"/><Relationship Id="rId2" Type="http://schemas.openxmlformats.org/officeDocument/2006/relationships/slideLayout" Target="../slideLayouts/slideLayout2.xml"/><Relationship Id="rId1" Type="http://schemas.openxmlformats.org/officeDocument/2006/relationships/tags" Target="../tags/tag464.xml"/></Relationships>
</file>

<file path=ppt/slides/_rels/slide431.xml.rels><?xml version="1.0" encoding="UTF-8" standalone="yes"?>
<Relationships xmlns="http://schemas.openxmlformats.org/package/2006/relationships"><Relationship Id="rId3" Type="http://schemas.openxmlformats.org/officeDocument/2006/relationships/notesSlide" Target="../notesSlides/notesSlide431.xml"/><Relationship Id="rId2" Type="http://schemas.openxmlformats.org/officeDocument/2006/relationships/slideLayout" Target="../slideLayouts/slideLayout6.xml"/><Relationship Id="rId1" Type="http://schemas.openxmlformats.org/officeDocument/2006/relationships/tags" Target="../tags/tag465.xml"/></Relationships>
</file>

<file path=ppt/slides/_rels/slide432.xml.rels><?xml version="1.0" encoding="UTF-8" standalone="yes"?>
<Relationships xmlns="http://schemas.openxmlformats.org/package/2006/relationships"><Relationship Id="rId3" Type="http://schemas.openxmlformats.org/officeDocument/2006/relationships/notesSlide" Target="../notesSlides/notesSlide432.xml"/><Relationship Id="rId2" Type="http://schemas.openxmlformats.org/officeDocument/2006/relationships/slideLayout" Target="../slideLayouts/slideLayout2.xml"/><Relationship Id="rId1" Type="http://schemas.openxmlformats.org/officeDocument/2006/relationships/tags" Target="../tags/tag466.xml"/></Relationships>
</file>

<file path=ppt/slides/_rels/slide433.xml.rels><?xml version="1.0" encoding="UTF-8" standalone="yes"?>
<Relationships xmlns="http://schemas.openxmlformats.org/package/2006/relationships"><Relationship Id="rId3" Type="http://schemas.openxmlformats.org/officeDocument/2006/relationships/notesSlide" Target="../notesSlides/notesSlide433.xml"/><Relationship Id="rId2" Type="http://schemas.openxmlformats.org/officeDocument/2006/relationships/slideLayout" Target="../slideLayouts/slideLayout2.xml"/><Relationship Id="rId1" Type="http://schemas.openxmlformats.org/officeDocument/2006/relationships/tags" Target="../tags/tag467.xml"/><Relationship Id="rId4" Type="http://schemas.openxmlformats.org/officeDocument/2006/relationships/image" Target="../media/image18.png"/></Relationships>
</file>

<file path=ppt/slides/_rels/slide434.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notesSlide" Target="../notesSlides/notesSlide434.xml"/><Relationship Id="rId7" Type="http://schemas.openxmlformats.org/officeDocument/2006/relationships/image" Target="../media/image209.png"/><Relationship Id="rId2" Type="http://schemas.openxmlformats.org/officeDocument/2006/relationships/slideLayout" Target="../slideLayouts/slideLayout2.xml"/><Relationship Id="rId1" Type="http://schemas.openxmlformats.org/officeDocument/2006/relationships/tags" Target="../tags/tag468.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 Id="rId9" Type="http://schemas.openxmlformats.org/officeDocument/2006/relationships/image" Target="../media/image211.png"/></Relationships>
</file>

<file path=ppt/slides/_rels/slide435.xml.rels><?xml version="1.0" encoding="UTF-8" standalone="yes"?>
<Relationships xmlns="http://schemas.openxmlformats.org/package/2006/relationships"><Relationship Id="rId3" Type="http://schemas.openxmlformats.org/officeDocument/2006/relationships/notesSlide" Target="../notesSlides/notesSlide435.xml"/><Relationship Id="rId2" Type="http://schemas.openxmlformats.org/officeDocument/2006/relationships/slideLayout" Target="../slideLayouts/slideLayout6.xml"/><Relationship Id="rId1" Type="http://schemas.openxmlformats.org/officeDocument/2006/relationships/tags" Target="../tags/tag469.xml"/></Relationships>
</file>

<file path=ppt/slides/_rels/slide436.xml.rels><?xml version="1.0" encoding="UTF-8" standalone="yes"?>
<Relationships xmlns="http://schemas.openxmlformats.org/package/2006/relationships"><Relationship Id="rId3" Type="http://schemas.openxmlformats.org/officeDocument/2006/relationships/notesSlide" Target="../notesSlides/notesSlide436.xml"/><Relationship Id="rId2" Type="http://schemas.openxmlformats.org/officeDocument/2006/relationships/slideLayout" Target="../slideLayouts/slideLayout2.xml"/><Relationship Id="rId1" Type="http://schemas.openxmlformats.org/officeDocument/2006/relationships/tags" Target="../tags/tag470.xml"/></Relationships>
</file>

<file path=ppt/slides/_rels/slide437.xml.rels><?xml version="1.0" encoding="UTF-8" standalone="yes"?>
<Relationships xmlns="http://schemas.openxmlformats.org/package/2006/relationships"><Relationship Id="rId3" Type="http://schemas.openxmlformats.org/officeDocument/2006/relationships/notesSlide" Target="../notesSlides/notesSlide437.xml"/><Relationship Id="rId2" Type="http://schemas.openxmlformats.org/officeDocument/2006/relationships/slideLayout" Target="../slideLayouts/slideLayout2.xml"/><Relationship Id="rId1" Type="http://schemas.openxmlformats.org/officeDocument/2006/relationships/tags" Target="../tags/tag471.xml"/><Relationship Id="rId4" Type="http://schemas.openxmlformats.org/officeDocument/2006/relationships/image" Target="../media/image212.png"/></Relationships>
</file>

<file path=ppt/slides/_rels/slide438.xml.rels><?xml version="1.0" encoding="UTF-8" standalone="yes"?>
<Relationships xmlns="http://schemas.openxmlformats.org/package/2006/relationships"><Relationship Id="rId3" Type="http://schemas.openxmlformats.org/officeDocument/2006/relationships/notesSlide" Target="../notesSlides/notesSlide438.xml"/><Relationship Id="rId2" Type="http://schemas.openxmlformats.org/officeDocument/2006/relationships/slideLayout" Target="../slideLayouts/slideLayout2.xml"/><Relationship Id="rId1" Type="http://schemas.openxmlformats.org/officeDocument/2006/relationships/tags" Target="../tags/tag47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439.xml.rels><?xml version="1.0" encoding="UTF-8" standalone="yes"?>
<Relationships xmlns="http://schemas.openxmlformats.org/package/2006/relationships"><Relationship Id="rId3" Type="http://schemas.openxmlformats.org/officeDocument/2006/relationships/notesSlide" Target="../notesSlides/notesSlide439.xml"/><Relationship Id="rId2" Type="http://schemas.openxmlformats.org/officeDocument/2006/relationships/slideLayout" Target="../slideLayouts/slideLayout6.xml"/><Relationship Id="rId1" Type="http://schemas.openxmlformats.org/officeDocument/2006/relationships/tags" Target="../tags/tag47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4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4.xml"/><Relationship Id="rId1" Type="http://schemas.openxmlformats.org/officeDocument/2006/relationships/vmlDrawing" Target="../drawings/vmlDrawing1.vml"/><Relationship Id="rId6" Type="http://schemas.openxmlformats.org/officeDocument/2006/relationships/image" Target="../media/image216.png"/><Relationship Id="rId5" Type="http://schemas.openxmlformats.org/officeDocument/2006/relationships/oleObject" Target="../embeddings/oleObject1.bin"/><Relationship Id="rId4" Type="http://schemas.openxmlformats.org/officeDocument/2006/relationships/notesSlide" Target="../notesSlides/notesSlide440.xml"/></Relationships>
</file>

<file path=ppt/slides/_rels/slide441.xml.rels><?xml version="1.0" encoding="UTF-8" standalone="yes"?>
<Relationships xmlns="http://schemas.openxmlformats.org/package/2006/relationships"><Relationship Id="rId8" Type="http://schemas.openxmlformats.org/officeDocument/2006/relationships/image" Target="../media/image219.gif"/><Relationship Id="rId3" Type="http://schemas.openxmlformats.org/officeDocument/2006/relationships/notesSlide" Target="../notesSlides/notesSlide441.xml"/><Relationship Id="rId7" Type="http://schemas.openxmlformats.org/officeDocument/2006/relationships/image" Target="../media/image218.png"/><Relationship Id="rId2" Type="http://schemas.openxmlformats.org/officeDocument/2006/relationships/slideLayout" Target="../slideLayouts/slideLayout6.xml"/><Relationship Id="rId1" Type="http://schemas.openxmlformats.org/officeDocument/2006/relationships/tags" Target="../tags/tag475.xml"/><Relationship Id="rId6" Type="http://schemas.openxmlformats.org/officeDocument/2006/relationships/image" Target="../media/image172.png"/><Relationship Id="rId5" Type="http://schemas.openxmlformats.org/officeDocument/2006/relationships/image" Target="../media/image217.png"/><Relationship Id="rId4" Type="http://schemas.openxmlformats.org/officeDocument/2006/relationships/image" Target="../media/image214.png"/></Relationships>
</file>

<file path=ppt/slides/_rels/slide442.xml.rels><?xml version="1.0" encoding="UTF-8" standalone="yes"?>
<Relationships xmlns="http://schemas.openxmlformats.org/package/2006/relationships"><Relationship Id="rId3" Type="http://schemas.openxmlformats.org/officeDocument/2006/relationships/notesSlide" Target="../notesSlides/notesSlide442.xml"/><Relationship Id="rId2" Type="http://schemas.openxmlformats.org/officeDocument/2006/relationships/slideLayout" Target="../slideLayouts/slideLayout6.xml"/><Relationship Id="rId1" Type="http://schemas.openxmlformats.org/officeDocument/2006/relationships/tags" Target="../tags/tag476.xml"/><Relationship Id="rId4" Type="http://schemas.openxmlformats.org/officeDocument/2006/relationships/image" Target="../media/image220.png"/></Relationships>
</file>

<file path=ppt/slides/_rels/slide443.xml.rels><?xml version="1.0" encoding="UTF-8" standalone="yes"?>
<Relationships xmlns="http://schemas.openxmlformats.org/package/2006/relationships"><Relationship Id="rId3" Type="http://schemas.openxmlformats.org/officeDocument/2006/relationships/notesSlide" Target="../notesSlides/notesSlide443.xml"/><Relationship Id="rId2" Type="http://schemas.openxmlformats.org/officeDocument/2006/relationships/slideLayout" Target="../slideLayouts/slideLayout2.xml"/><Relationship Id="rId1" Type="http://schemas.openxmlformats.org/officeDocument/2006/relationships/tags" Target="../tags/tag477.xml"/><Relationship Id="rId4" Type="http://schemas.openxmlformats.org/officeDocument/2006/relationships/image" Target="../media/image221.png"/></Relationships>
</file>

<file path=ppt/slides/_rels/slide444.xml.rels><?xml version="1.0" encoding="UTF-8" standalone="yes"?>
<Relationships xmlns="http://schemas.openxmlformats.org/package/2006/relationships"><Relationship Id="rId3" Type="http://schemas.openxmlformats.org/officeDocument/2006/relationships/notesSlide" Target="../notesSlides/notesSlide444.xml"/><Relationship Id="rId2" Type="http://schemas.openxmlformats.org/officeDocument/2006/relationships/slideLayout" Target="../slideLayouts/slideLayout6.xml"/><Relationship Id="rId1" Type="http://schemas.openxmlformats.org/officeDocument/2006/relationships/tags" Target="../tags/tag478.xml"/><Relationship Id="rId4" Type="http://schemas.openxmlformats.org/officeDocument/2006/relationships/image" Target="../media/image172.png"/></Relationships>
</file>

<file path=ppt/slides/_rels/slide445.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notesSlide" Target="../notesSlides/notesSlide445.xml"/><Relationship Id="rId7" Type="http://schemas.openxmlformats.org/officeDocument/2006/relationships/image" Target="../media/image225.png"/><Relationship Id="rId2" Type="http://schemas.openxmlformats.org/officeDocument/2006/relationships/slideLayout" Target="../slideLayouts/slideLayout2.xml"/><Relationship Id="rId1" Type="http://schemas.openxmlformats.org/officeDocument/2006/relationships/tags" Target="../tags/tag479.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446.xml.rels><?xml version="1.0" encoding="UTF-8" standalone="yes"?>
<Relationships xmlns="http://schemas.openxmlformats.org/package/2006/relationships"><Relationship Id="rId3" Type="http://schemas.openxmlformats.org/officeDocument/2006/relationships/notesSlide" Target="../notesSlides/notesSlide446.xml"/><Relationship Id="rId2" Type="http://schemas.openxmlformats.org/officeDocument/2006/relationships/slideLayout" Target="../slideLayouts/slideLayout6.xml"/><Relationship Id="rId1" Type="http://schemas.openxmlformats.org/officeDocument/2006/relationships/tags" Target="../tags/tag480.xml"/></Relationships>
</file>

<file path=ppt/slides/_rels/slide447.xml.rels><?xml version="1.0" encoding="UTF-8" standalone="yes"?>
<Relationships xmlns="http://schemas.openxmlformats.org/package/2006/relationships"><Relationship Id="rId3" Type="http://schemas.openxmlformats.org/officeDocument/2006/relationships/notesSlide" Target="../notesSlides/notesSlide447.xml"/><Relationship Id="rId2" Type="http://schemas.openxmlformats.org/officeDocument/2006/relationships/slideLayout" Target="../slideLayouts/slideLayout6.xml"/><Relationship Id="rId1" Type="http://schemas.openxmlformats.org/officeDocument/2006/relationships/tags" Target="../tags/tag481.xml"/></Relationships>
</file>

<file path=ppt/slides/_rels/slide448.xml.rels><?xml version="1.0" encoding="UTF-8" standalone="yes"?>
<Relationships xmlns="http://schemas.openxmlformats.org/package/2006/relationships"><Relationship Id="rId3" Type="http://schemas.openxmlformats.org/officeDocument/2006/relationships/notesSlide" Target="../notesSlides/notesSlide448.xml"/><Relationship Id="rId2" Type="http://schemas.openxmlformats.org/officeDocument/2006/relationships/slideLayout" Target="../slideLayouts/slideLayout6.xml"/><Relationship Id="rId1" Type="http://schemas.openxmlformats.org/officeDocument/2006/relationships/tags" Target="../tags/tag482.xml"/></Relationships>
</file>

<file path=ppt/slides/_rels/slide449.xml.rels><?xml version="1.0" encoding="UTF-8" standalone="yes"?>
<Relationships xmlns="http://schemas.openxmlformats.org/package/2006/relationships"><Relationship Id="rId3" Type="http://schemas.openxmlformats.org/officeDocument/2006/relationships/notesSlide" Target="../notesSlides/notesSlide449.xml"/><Relationship Id="rId2" Type="http://schemas.openxmlformats.org/officeDocument/2006/relationships/slideLayout" Target="../slideLayouts/slideLayout2.xml"/><Relationship Id="rId1" Type="http://schemas.openxmlformats.org/officeDocument/2006/relationships/tags" Target="../tags/tag483.xml"/><Relationship Id="rId5" Type="http://schemas.openxmlformats.org/officeDocument/2006/relationships/image" Target="../media/image228.png"/><Relationship Id="rId4" Type="http://schemas.openxmlformats.org/officeDocument/2006/relationships/image" Target="../media/image22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450.xml.rels><?xml version="1.0" encoding="UTF-8" standalone="yes"?>
<Relationships xmlns="http://schemas.openxmlformats.org/package/2006/relationships"><Relationship Id="rId3" Type="http://schemas.openxmlformats.org/officeDocument/2006/relationships/notesSlide" Target="../notesSlides/notesSlide450.xml"/><Relationship Id="rId2" Type="http://schemas.openxmlformats.org/officeDocument/2006/relationships/slideLayout" Target="../slideLayouts/slideLayout6.xml"/><Relationship Id="rId1" Type="http://schemas.openxmlformats.org/officeDocument/2006/relationships/tags" Target="../tags/tag484.xml"/></Relationships>
</file>

<file path=ppt/slides/_rels/slide451.xml.rels><?xml version="1.0" encoding="UTF-8" standalone="yes"?>
<Relationships xmlns="http://schemas.openxmlformats.org/package/2006/relationships"><Relationship Id="rId3" Type="http://schemas.openxmlformats.org/officeDocument/2006/relationships/notesSlide" Target="../notesSlides/notesSlide451.xml"/><Relationship Id="rId2" Type="http://schemas.openxmlformats.org/officeDocument/2006/relationships/slideLayout" Target="../slideLayouts/slideLayout2.xml"/><Relationship Id="rId1" Type="http://schemas.openxmlformats.org/officeDocument/2006/relationships/tags" Target="../tags/tag485.xml"/><Relationship Id="rId5" Type="http://schemas.openxmlformats.org/officeDocument/2006/relationships/image" Target="../media/image230.png"/><Relationship Id="rId4" Type="http://schemas.openxmlformats.org/officeDocument/2006/relationships/image" Target="../media/image229.png"/></Relationships>
</file>

<file path=ppt/slides/_rels/slide452.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notesSlide" Target="../notesSlides/notesSlide452.xml"/><Relationship Id="rId7" Type="http://schemas.openxmlformats.org/officeDocument/2006/relationships/image" Target="../media/image211.png"/><Relationship Id="rId2" Type="http://schemas.openxmlformats.org/officeDocument/2006/relationships/slideLayout" Target="../slideLayouts/slideLayout2.xml"/><Relationship Id="rId1" Type="http://schemas.openxmlformats.org/officeDocument/2006/relationships/tags" Target="../tags/tag486.xml"/><Relationship Id="rId6" Type="http://schemas.openxmlformats.org/officeDocument/2006/relationships/image" Target="../media/image232.png"/><Relationship Id="rId5" Type="http://schemas.openxmlformats.org/officeDocument/2006/relationships/image" Target="../media/image208.png"/><Relationship Id="rId10" Type="http://schemas.openxmlformats.org/officeDocument/2006/relationships/image" Target="../media/image230.png"/><Relationship Id="rId4" Type="http://schemas.openxmlformats.org/officeDocument/2006/relationships/image" Target="../media/image231.png"/><Relationship Id="rId9" Type="http://schemas.openxmlformats.org/officeDocument/2006/relationships/image" Target="../media/image234.png"/></Relationships>
</file>

<file path=ppt/slides/_rels/slide453.xml.rels><?xml version="1.0" encoding="UTF-8" standalone="yes"?>
<Relationships xmlns="http://schemas.openxmlformats.org/package/2006/relationships"><Relationship Id="rId3" Type="http://schemas.openxmlformats.org/officeDocument/2006/relationships/notesSlide" Target="../notesSlides/notesSlide453.xml"/><Relationship Id="rId2" Type="http://schemas.openxmlformats.org/officeDocument/2006/relationships/slideLayout" Target="../slideLayouts/slideLayout6.xml"/><Relationship Id="rId1" Type="http://schemas.openxmlformats.org/officeDocument/2006/relationships/tags" Target="../tags/tag487.xml"/></Relationships>
</file>

<file path=ppt/slides/_rels/slide454.xml.rels><?xml version="1.0" encoding="UTF-8" standalone="yes"?>
<Relationships xmlns="http://schemas.openxmlformats.org/package/2006/relationships"><Relationship Id="rId3" Type="http://schemas.openxmlformats.org/officeDocument/2006/relationships/notesSlide" Target="../notesSlides/notesSlide454.xml"/><Relationship Id="rId2" Type="http://schemas.openxmlformats.org/officeDocument/2006/relationships/slideLayout" Target="../slideLayouts/slideLayout6.xml"/><Relationship Id="rId1" Type="http://schemas.openxmlformats.org/officeDocument/2006/relationships/tags" Target="../tags/tag488.xml"/></Relationships>
</file>

<file path=ppt/slides/_rels/slide455.xml.rels><?xml version="1.0" encoding="UTF-8" standalone="yes"?>
<Relationships xmlns="http://schemas.openxmlformats.org/package/2006/relationships"><Relationship Id="rId3" Type="http://schemas.openxmlformats.org/officeDocument/2006/relationships/notesSlide" Target="../notesSlides/notesSlide455.xml"/><Relationship Id="rId2" Type="http://schemas.openxmlformats.org/officeDocument/2006/relationships/slideLayout" Target="../slideLayouts/slideLayout2.xml"/><Relationship Id="rId1" Type="http://schemas.openxmlformats.org/officeDocument/2006/relationships/tags" Target="../tags/tag489.xml"/></Relationships>
</file>

<file path=ppt/slides/_rels/slide456.xml.rels><?xml version="1.0" encoding="UTF-8" standalone="yes"?>
<Relationships xmlns="http://schemas.openxmlformats.org/package/2006/relationships"><Relationship Id="rId3" Type="http://schemas.openxmlformats.org/officeDocument/2006/relationships/notesSlide" Target="../notesSlides/notesSlide456.xml"/><Relationship Id="rId2" Type="http://schemas.openxmlformats.org/officeDocument/2006/relationships/slideLayout" Target="../slideLayouts/slideLayout6.xml"/><Relationship Id="rId1" Type="http://schemas.openxmlformats.org/officeDocument/2006/relationships/tags" Target="../tags/tag490.xml"/></Relationships>
</file>

<file path=ppt/slides/_rels/slide457.xml.rels><?xml version="1.0" encoding="UTF-8" standalone="yes"?>
<Relationships xmlns="http://schemas.openxmlformats.org/package/2006/relationships"><Relationship Id="rId3" Type="http://schemas.openxmlformats.org/officeDocument/2006/relationships/notesSlide" Target="../notesSlides/notesSlide457.xml"/><Relationship Id="rId2" Type="http://schemas.openxmlformats.org/officeDocument/2006/relationships/slideLayout" Target="../slideLayouts/slideLayout2.xml"/><Relationship Id="rId1" Type="http://schemas.openxmlformats.org/officeDocument/2006/relationships/tags" Target="../tags/tag491.xml"/></Relationships>
</file>

<file path=ppt/slides/_rels/slide458.xml.rels><?xml version="1.0" encoding="UTF-8" standalone="yes"?>
<Relationships xmlns="http://schemas.openxmlformats.org/package/2006/relationships"><Relationship Id="rId3" Type="http://schemas.openxmlformats.org/officeDocument/2006/relationships/notesSlide" Target="../notesSlides/notesSlide458.xml"/><Relationship Id="rId2" Type="http://schemas.openxmlformats.org/officeDocument/2006/relationships/slideLayout" Target="../slideLayouts/slideLayout6.xml"/><Relationship Id="rId1" Type="http://schemas.openxmlformats.org/officeDocument/2006/relationships/tags" Target="../tags/tag492.xml"/></Relationships>
</file>

<file path=ppt/slides/_rels/slide459.xml.rels><?xml version="1.0" encoding="UTF-8" standalone="yes"?>
<Relationships xmlns="http://schemas.openxmlformats.org/package/2006/relationships"><Relationship Id="rId3" Type="http://schemas.openxmlformats.org/officeDocument/2006/relationships/notesSlide" Target="../notesSlides/notesSlide459.xml"/><Relationship Id="rId2" Type="http://schemas.openxmlformats.org/officeDocument/2006/relationships/slideLayout" Target="../slideLayouts/slideLayout2.xml"/><Relationship Id="rId1" Type="http://schemas.openxmlformats.org/officeDocument/2006/relationships/tags" Target="../tags/tag49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460.xml.rels><?xml version="1.0" encoding="UTF-8" standalone="yes"?>
<Relationships xmlns="http://schemas.openxmlformats.org/package/2006/relationships"><Relationship Id="rId3" Type="http://schemas.openxmlformats.org/officeDocument/2006/relationships/notesSlide" Target="../notesSlides/notesSlide460.xml"/><Relationship Id="rId2" Type="http://schemas.openxmlformats.org/officeDocument/2006/relationships/slideLayout" Target="../slideLayouts/slideLayout6.xml"/><Relationship Id="rId1" Type="http://schemas.openxmlformats.org/officeDocument/2006/relationships/tags" Target="../tags/tag494.xml"/></Relationships>
</file>

<file path=ppt/slides/_rels/slide461.xml.rels><?xml version="1.0" encoding="UTF-8" standalone="yes"?>
<Relationships xmlns="http://schemas.openxmlformats.org/package/2006/relationships"><Relationship Id="rId3" Type="http://schemas.openxmlformats.org/officeDocument/2006/relationships/notesSlide" Target="../notesSlides/notesSlide461.xml"/><Relationship Id="rId2" Type="http://schemas.openxmlformats.org/officeDocument/2006/relationships/slideLayout" Target="../slideLayouts/slideLayout6.xml"/><Relationship Id="rId1" Type="http://schemas.openxmlformats.org/officeDocument/2006/relationships/tags" Target="../tags/tag495.xml"/></Relationships>
</file>

<file path=ppt/slides/_rels/slide462.xml.rels><?xml version="1.0" encoding="UTF-8" standalone="yes"?>
<Relationships xmlns="http://schemas.openxmlformats.org/package/2006/relationships"><Relationship Id="rId3" Type="http://schemas.openxmlformats.org/officeDocument/2006/relationships/notesSlide" Target="../notesSlides/notesSlide462.xml"/><Relationship Id="rId2" Type="http://schemas.openxmlformats.org/officeDocument/2006/relationships/slideLayout" Target="../slideLayouts/slideLayout2.xml"/><Relationship Id="rId1" Type="http://schemas.openxmlformats.org/officeDocument/2006/relationships/tags" Target="../tags/tag496.xml"/></Relationships>
</file>

<file path=ppt/slides/_rels/slide463.xml.rels><?xml version="1.0" encoding="UTF-8" standalone="yes"?>
<Relationships xmlns="http://schemas.openxmlformats.org/package/2006/relationships"><Relationship Id="rId3" Type="http://schemas.openxmlformats.org/officeDocument/2006/relationships/notesSlide" Target="../notesSlides/notesSlide463.xml"/><Relationship Id="rId2" Type="http://schemas.openxmlformats.org/officeDocument/2006/relationships/slideLayout" Target="../slideLayouts/slideLayout2.xml"/><Relationship Id="rId1" Type="http://schemas.openxmlformats.org/officeDocument/2006/relationships/tags" Target="../tags/tag497.xml"/></Relationships>
</file>

<file path=ppt/slides/_rels/slide464.xml.rels><?xml version="1.0" encoding="UTF-8" standalone="yes"?>
<Relationships xmlns="http://schemas.openxmlformats.org/package/2006/relationships"><Relationship Id="rId3" Type="http://schemas.openxmlformats.org/officeDocument/2006/relationships/notesSlide" Target="../notesSlides/notesSlide464.xml"/><Relationship Id="rId2" Type="http://schemas.openxmlformats.org/officeDocument/2006/relationships/slideLayout" Target="../slideLayouts/slideLayout2.xml"/><Relationship Id="rId1" Type="http://schemas.openxmlformats.org/officeDocument/2006/relationships/tags" Target="../tags/tag498.xml"/></Relationships>
</file>

<file path=ppt/slides/_rels/slide465.xml.rels><?xml version="1.0" encoding="UTF-8" standalone="yes"?>
<Relationships xmlns="http://schemas.openxmlformats.org/package/2006/relationships"><Relationship Id="rId3" Type="http://schemas.openxmlformats.org/officeDocument/2006/relationships/notesSlide" Target="../notesSlides/notesSlide465.xml"/><Relationship Id="rId2" Type="http://schemas.openxmlformats.org/officeDocument/2006/relationships/slideLayout" Target="../slideLayouts/slideLayout6.xml"/><Relationship Id="rId1" Type="http://schemas.openxmlformats.org/officeDocument/2006/relationships/tags" Target="../tags/tag499.xml"/></Relationships>
</file>

<file path=ppt/slides/_rels/slide466.xml.rels><?xml version="1.0" encoding="UTF-8" standalone="yes"?>
<Relationships xmlns="http://schemas.openxmlformats.org/package/2006/relationships"><Relationship Id="rId3" Type="http://schemas.openxmlformats.org/officeDocument/2006/relationships/notesSlide" Target="../notesSlides/notesSlide466.xml"/><Relationship Id="rId2" Type="http://schemas.openxmlformats.org/officeDocument/2006/relationships/slideLayout" Target="../slideLayouts/slideLayout2.xml"/><Relationship Id="rId1" Type="http://schemas.openxmlformats.org/officeDocument/2006/relationships/tags" Target="../tags/tag500.xml"/></Relationships>
</file>

<file path=ppt/slides/_rels/slide467.xml.rels><?xml version="1.0" encoding="UTF-8" standalone="yes"?>
<Relationships xmlns="http://schemas.openxmlformats.org/package/2006/relationships"><Relationship Id="rId3" Type="http://schemas.openxmlformats.org/officeDocument/2006/relationships/notesSlide" Target="../notesSlides/notesSlide467.xml"/><Relationship Id="rId7" Type="http://schemas.openxmlformats.org/officeDocument/2006/relationships/image" Target="../media/image235.png"/><Relationship Id="rId2" Type="http://schemas.openxmlformats.org/officeDocument/2006/relationships/slideLayout" Target="../slideLayouts/slideLayout2.xml"/><Relationship Id="rId1" Type="http://schemas.openxmlformats.org/officeDocument/2006/relationships/tags" Target="../tags/tag501.xml"/><Relationship Id="rId6" Type="http://schemas.openxmlformats.org/officeDocument/2006/relationships/image" Target="../media/image221.png"/><Relationship Id="rId5" Type="http://schemas.openxmlformats.org/officeDocument/2006/relationships/image" Target="../media/image215.png"/><Relationship Id="rId4" Type="http://schemas.openxmlformats.org/officeDocument/2006/relationships/image" Target="../media/image234.png"/></Relationships>
</file>

<file path=ppt/slides/_rels/slide468.xml.rels><?xml version="1.0" encoding="UTF-8" standalone="yes"?>
<Relationships xmlns="http://schemas.openxmlformats.org/package/2006/relationships"><Relationship Id="rId3" Type="http://schemas.openxmlformats.org/officeDocument/2006/relationships/notesSlide" Target="../notesSlides/notesSlide468.xml"/><Relationship Id="rId2" Type="http://schemas.openxmlformats.org/officeDocument/2006/relationships/slideLayout" Target="../slideLayouts/slideLayout2.xml"/><Relationship Id="rId1" Type="http://schemas.openxmlformats.org/officeDocument/2006/relationships/tags" Target="../tags/tag502.xml"/><Relationship Id="rId4" Type="http://schemas.openxmlformats.org/officeDocument/2006/relationships/image" Target="../media/image236.png"/></Relationships>
</file>

<file path=ppt/slides/_rels/slide469.xml.rels><?xml version="1.0" encoding="UTF-8" standalone="yes"?>
<Relationships xmlns="http://schemas.openxmlformats.org/package/2006/relationships"><Relationship Id="rId3" Type="http://schemas.openxmlformats.org/officeDocument/2006/relationships/notesSlide" Target="../notesSlides/notesSlide469.xml"/><Relationship Id="rId2" Type="http://schemas.openxmlformats.org/officeDocument/2006/relationships/slideLayout" Target="../slideLayouts/slideLayout2.xml"/><Relationship Id="rId1" Type="http://schemas.openxmlformats.org/officeDocument/2006/relationships/tags" Target="../tags/tag503.xml"/><Relationship Id="rId4" Type="http://schemas.openxmlformats.org/officeDocument/2006/relationships/image" Target="../media/image23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19.png"/></Relationships>
</file>

<file path=ppt/slides/_rels/slide470.xml.rels><?xml version="1.0" encoding="UTF-8" standalone="yes"?>
<Relationships xmlns="http://schemas.openxmlformats.org/package/2006/relationships"><Relationship Id="rId3" Type="http://schemas.openxmlformats.org/officeDocument/2006/relationships/notesSlide" Target="../notesSlides/notesSlide470.xml"/><Relationship Id="rId2" Type="http://schemas.openxmlformats.org/officeDocument/2006/relationships/slideLayout" Target="../slideLayouts/slideLayout2.xml"/><Relationship Id="rId1" Type="http://schemas.openxmlformats.org/officeDocument/2006/relationships/tags" Target="../tags/tag504.xml"/><Relationship Id="rId4" Type="http://schemas.openxmlformats.org/officeDocument/2006/relationships/image" Target="../media/image238.png"/></Relationships>
</file>

<file path=ppt/slides/_rels/slide471.xml.rels><?xml version="1.0" encoding="UTF-8" standalone="yes"?>
<Relationships xmlns="http://schemas.openxmlformats.org/package/2006/relationships"><Relationship Id="rId3" Type="http://schemas.openxmlformats.org/officeDocument/2006/relationships/notesSlide" Target="../notesSlides/notesSlide471.xml"/><Relationship Id="rId2" Type="http://schemas.openxmlformats.org/officeDocument/2006/relationships/slideLayout" Target="../slideLayouts/slideLayout6.xml"/><Relationship Id="rId1" Type="http://schemas.openxmlformats.org/officeDocument/2006/relationships/tags" Target="../tags/tag505.xml"/></Relationships>
</file>

<file path=ppt/slides/_rels/slide472.xml.rels><?xml version="1.0" encoding="UTF-8" standalone="yes"?>
<Relationships xmlns="http://schemas.openxmlformats.org/package/2006/relationships"><Relationship Id="rId3" Type="http://schemas.openxmlformats.org/officeDocument/2006/relationships/notesSlide" Target="../notesSlides/notesSlide472.xml"/><Relationship Id="rId2" Type="http://schemas.openxmlformats.org/officeDocument/2006/relationships/slideLayout" Target="../slideLayouts/slideLayout2.xml"/><Relationship Id="rId1" Type="http://schemas.openxmlformats.org/officeDocument/2006/relationships/tags" Target="../tags/tag506.xml"/></Relationships>
</file>

<file path=ppt/slides/_rels/slide473.xml.rels><?xml version="1.0" encoding="UTF-8" standalone="yes"?>
<Relationships xmlns="http://schemas.openxmlformats.org/package/2006/relationships"><Relationship Id="rId3" Type="http://schemas.openxmlformats.org/officeDocument/2006/relationships/notesSlide" Target="../notesSlides/notesSlide473.xml"/><Relationship Id="rId2" Type="http://schemas.openxmlformats.org/officeDocument/2006/relationships/slideLayout" Target="../slideLayouts/slideLayout6.xml"/><Relationship Id="rId1" Type="http://schemas.openxmlformats.org/officeDocument/2006/relationships/tags" Target="../tags/tag507.xml"/></Relationships>
</file>

<file path=ppt/slides/_rels/slide474.xml.rels><?xml version="1.0" encoding="UTF-8" standalone="yes"?>
<Relationships xmlns="http://schemas.openxmlformats.org/package/2006/relationships"><Relationship Id="rId3" Type="http://schemas.openxmlformats.org/officeDocument/2006/relationships/notesSlide" Target="../notesSlides/notesSlide474.xml"/><Relationship Id="rId2" Type="http://schemas.openxmlformats.org/officeDocument/2006/relationships/slideLayout" Target="../slideLayouts/slideLayout2.xml"/><Relationship Id="rId1" Type="http://schemas.openxmlformats.org/officeDocument/2006/relationships/tags" Target="../tags/tag508.xml"/></Relationships>
</file>

<file path=ppt/slides/_rels/slide475.xml.rels><?xml version="1.0" encoding="UTF-8" standalone="yes"?>
<Relationships xmlns="http://schemas.openxmlformats.org/package/2006/relationships"><Relationship Id="rId3" Type="http://schemas.openxmlformats.org/officeDocument/2006/relationships/notesSlide" Target="../notesSlides/notesSlide475.xml"/><Relationship Id="rId2" Type="http://schemas.openxmlformats.org/officeDocument/2006/relationships/slideLayout" Target="../slideLayouts/slideLayout2.xml"/><Relationship Id="rId1" Type="http://schemas.openxmlformats.org/officeDocument/2006/relationships/tags" Target="../tags/tag509.xml"/></Relationships>
</file>

<file path=ppt/slides/_rels/slide476.xml.rels><?xml version="1.0" encoding="UTF-8" standalone="yes"?>
<Relationships xmlns="http://schemas.openxmlformats.org/package/2006/relationships"><Relationship Id="rId3" Type="http://schemas.openxmlformats.org/officeDocument/2006/relationships/notesSlide" Target="../notesSlides/notesSlide476.xml"/><Relationship Id="rId2" Type="http://schemas.openxmlformats.org/officeDocument/2006/relationships/slideLayout" Target="../slideLayouts/slideLayout2.xml"/><Relationship Id="rId1" Type="http://schemas.openxmlformats.org/officeDocument/2006/relationships/tags" Target="../tags/tag510.xml"/><Relationship Id="rId4" Type="http://schemas.openxmlformats.org/officeDocument/2006/relationships/image" Target="../media/image239.png"/></Relationships>
</file>

<file path=ppt/slides/_rels/slide477.xml.rels><?xml version="1.0" encoding="UTF-8" standalone="yes"?>
<Relationships xmlns="http://schemas.openxmlformats.org/package/2006/relationships"><Relationship Id="rId3" Type="http://schemas.openxmlformats.org/officeDocument/2006/relationships/notesSlide" Target="../notesSlides/notesSlide477.xml"/><Relationship Id="rId2" Type="http://schemas.openxmlformats.org/officeDocument/2006/relationships/slideLayout" Target="../slideLayouts/slideLayout2.xml"/><Relationship Id="rId1" Type="http://schemas.openxmlformats.org/officeDocument/2006/relationships/tags" Target="../tags/tag511.xml"/></Relationships>
</file>

<file path=ppt/slides/_rels/slide478.xml.rels><?xml version="1.0" encoding="UTF-8" standalone="yes"?>
<Relationships xmlns="http://schemas.openxmlformats.org/package/2006/relationships"><Relationship Id="rId3" Type="http://schemas.openxmlformats.org/officeDocument/2006/relationships/notesSlide" Target="../notesSlides/notesSlide478.xml"/><Relationship Id="rId2" Type="http://schemas.openxmlformats.org/officeDocument/2006/relationships/slideLayout" Target="../slideLayouts/slideLayout2.xml"/><Relationship Id="rId1" Type="http://schemas.openxmlformats.org/officeDocument/2006/relationships/tags" Target="../tags/tag512.xml"/></Relationships>
</file>

<file path=ppt/slides/_rels/slide479.xml.rels><?xml version="1.0" encoding="UTF-8" standalone="yes"?>
<Relationships xmlns="http://schemas.openxmlformats.org/package/2006/relationships"><Relationship Id="rId3" Type="http://schemas.openxmlformats.org/officeDocument/2006/relationships/notesSlide" Target="../notesSlides/notesSlide479.xml"/><Relationship Id="rId2" Type="http://schemas.openxmlformats.org/officeDocument/2006/relationships/slideLayout" Target="../slideLayouts/slideLayout6.xml"/><Relationship Id="rId1" Type="http://schemas.openxmlformats.org/officeDocument/2006/relationships/tags" Target="../tags/tag51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480.xml.rels><?xml version="1.0" encoding="UTF-8" standalone="yes"?>
<Relationships xmlns="http://schemas.openxmlformats.org/package/2006/relationships"><Relationship Id="rId3" Type="http://schemas.openxmlformats.org/officeDocument/2006/relationships/notesSlide" Target="../notesSlides/notesSlide480.xml"/><Relationship Id="rId2" Type="http://schemas.openxmlformats.org/officeDocument/2006/relationships/slideLayout" Target="../slideLayouts/slideLayout6.xml"/><Relationship Id="rId1" Type="http://schemas.openxmlformats.org/officeDocument/2006/relationships/tags" Target="../tags/tag514.xml"/><Relationship Id="rId4" Type="http://schemas.openxmlformats.org/officeDocument/2006/relationships/image" Target="../media/image221.png"/></Relationships>
</file>

<file path=ppt/slides/_rels/slide481.xml.rels><?xml version="1.0" encoding="UTF-8" standalone="yes"?>
<Relationships xmlns="http://schemas.openxmlformats.org/package/2006/relationships"><Relationship Id="rId3" Type="http://schemas.openxmlformats.org/officeDocument/2006/relationships/notesSlide" Target="../notesSlides/notesSlide481.xml"/><Relationship Id="rId2" Type="http://schemas.openxmlformats.org/officeDocument/2006/relationships/slideLayout" Target="../slideLayouts/slideLayout6.xml"/><Relationship Id="rId1" Type="http://schemas.openxmlformats.org/officeDocument/2006/relationships/tags" Target="../tags/tag515.xml"/></Relationships>
</file>

<file path=ppt/slides/_rels/slide482.xml.rels><?xml version="1.0" encoding="UTF-8" standalone="yes"?>
<Relationships xmlns="http://schemas.openxmlformats.org/package/2006/relationships"><Relationship Id="rId3" Type="http://schemas.openxmlformats.org/officeDocument/2006/relationships/notesSlide" Target="../notesSlides/notesSlide482.xml"/><Relationship Id="rId2" Type="http://schemas.openxmlformats.org/officeDocument/2006/relationships/slideLayout" Target="../slideLayouts/slideLayout6.xml"/><Relationship Id="rId1" Type="http://schemas.openxmlformats.org/officeDocument/2006/relationships/tags" Target="../tags/tag516.xml"/><Relationship Id="rId4" Type="http://schemas.openxmlformats.org/officeDocument/2006/relationships/image" Target="../media/image235.png"/></Relationships>
</file>

<file path=ppt/slides/_rels/slide483.xml.rels><?xml version="1.0" encoding="UTF-8" standalone="yes"?>
<Relationships xmlns="http://schemas.openxmlformats.org/package/2006/relationships"><Relationship Id="rId3" Type="http://schemas.openxmlformats.org/officeDocument/2006/relationships/notesSlide" Target="../notesSlides/notesSlide483.xml"/><Relationship Id="rId2" Type="http://schemas.openxmlformats.org/officeDocument/2006/relationships/slideLayout" Target="../slideLayouts/slideLayout6.xml"/><Relationship Id="rId1" Type="http://schemas.openxmlformats.org/officeDocument/2006/relationships/tags" Target="../tags/tag517.xml"/><Relationship Id="rId4" Type="http://schemas.openxmlformats.org/officeDocument/2006/relationships/image" Target="../media/image240.png"/></Relationships>
</file>

<file path=ppt/slides/_rels/slide484.xml.rels><?xml version="1.0" encoding="UTF-8" standalone="yes"?>
<Relationships xmlns="http://schemas.openxmlformats.org/package/2006/relationships"><Relationship Id="rId3" Type="http://schemas.openxmlformats.org/officeDocument/2006/relationships/notesSlide" Target="../notesSlides/notesSlide484.xml"/><Relationship Id="rId2" Type="http://schemas.openxmlformats.org/officeDocument/2006/relationships/slideLayout" Target="../slideLayouts/slideLayout6.xml"/><Relationship Id="rId1" Type="http://schemas.openxmlformats.org/officeDocument/2006/relationships/tags" Target="../tags/tag518.xml"/></Relationships>
</file>

<file path=ppt/slides/_rels/slide485.xml.rels><?xml version="1.0" encoding="UTF-8" standalone="yes"?>
<Relationships xmlns="http://schemas.openxmlformats.org/package/2006/relationships"><Relationship Id="rId3" Type="http://schemas.openxmlformats.org/officeDocument/2006/relationships/notesSlide" Target="../notesSlides/notesSlide485.xml"/><Relationship Id="rId2" Type="http://schemas.openxmlformats.org/officeDocument/2006/relationships/slideLayout" Target="../slideLayouts/slideLayout2.xml"/><Relationship Id="rId1" Type="http://schemas.openxmlformats.org/officeDocument/2006/relationships/tags" Target="../tags/tag519.xml"/></Relationships>
</file>

<file path=ppt/slides/_rels/slide486.xml.rels><?xml version="1.0" encoding="UTF-8" standalone="yes"?>
<Relationships xmlns="http://schemas.openxmlformats.org/package/2006/relationships"><Relationship Id="rId3" Type="http://schemas.openxmlformats.org/officeDocument/2006/relationships/notesSlide" Target="../notesSlides/notesSlide486.xml"/><Relationship Id="rId2" Type="http://schemas.openxmlformats.org/officeDocument/2006/relationships/slideLayout" Target="../slideLayouts/slideLayout2.xml"/><Relationship Id="rId1" Type="http://schemas.openxmlformats.org/officeDocument/2006/relationships/tags" Target="../tags/tag52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5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57.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58.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60.xml"/><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29.png"/><Relationship Id="rId2" Type="http://schemas.openxmlformats.org/officeDocument/2006/relationships/slideLayout" Target="../slideLayouts/slideLayout6.xml"/><Relationship Id="rId1" Type="http://schemas.openxmlformats.org/officeDocument/2006/relationships/tags" Target="../tags/tag6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tags" Target="../tags/tag6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6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6.xml"/><Relationship Id="rId1" Type="http://schemas.openxmlformats.org/officeDocument/2006/relationships/tags" Target="../tags/tag6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6.xml"/><Relationship Id="rId1" Type="http://schemas.openxmlformats.org/officeDocument/2006/relationships/tags" Target="../tags/tag70.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xml"/><Relationship Id="rId1" Type="http://schemas.openxmlformats.org/officeDocument/2006/relationships/tags" Target="../tags/tag72.xml"/><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image" Target="../media/image10.png"/><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image" Target="../media/image9.png"/><Relationship Id="rId2" Type="http://schemas.openxmlformats.org/officeDocument/2006/relationships/tags" Target="../tags/tag74.xml"/><Relationship Id="rId16" Type="http://schemas.openxmlformats.org/officeDocument/2006/relationships/notesSlide" Target="../notesSlides/notesSlide66.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5" Type="http://schemas.openxmlformats.org/officeDocument/2006/relationships/slideLayout" Target="../slideLayouts/slideLayout2.xml"/><Relationship Id="rId10" Type="http://schemas.openxmlformats.org/officeDocument/2006/relationships/tags" Target="../tags/tag82.xml"/><Relationship Id="rId19" Type="http://schemas.openxmlformats.org/officeDocument/2006/relationships/image" Target="../media/image34.png"/><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6.xml"/><Relationship Id="rId1" Type="http://schemas.openxmlformats.org/officeDocument/2006/relationships/tags" Target="../tags/tag87.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6.xml"/><Relationship Id="rId1" Type="http://schemas.openxmlformats.org/officeDocument/2006/relationships/tags" Target="../tags/tag88.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6.xml"/><Relationship Id="rId1" Type="http://schemas.openxmlformats.org/officeDocument/2006/relationships/tags" Target="../tags/tag90.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6.xml"/><Relationship Id="rId1" Type="http://schemas.openxmlformats.org/officeDocument/2006/relationships/tags" Target="../tags/tag91.xml"/><Relationship Id="rId6" Type="http://schemas.openxmlformats.org/officeDocument/2006/relationships/image" Target="../media/image11.png"/><Relationship Id="rId5" Type="http://schemas.openxmlformats.org/officeDocument/2006/relationships/image" Target="../media/image36.png"/><Relationship Id="rId4" Type="http://schemas.openxmlformats.org/officeDocument/2006/relationships/image" Target="../media/image10.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tags" Target="../tags/tag94.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6.xml"/><Relationship Id="rId1" Type="http://schemas.openxmlformats.org/officeDocument/2006/relationships/tags" Target="../tags/tag95.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7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notesSlide" Target="../notesSlides/notesSlide77.xml"/><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slideLayout" Target="../slideLayouts/slideLayout6.xml"/><Relationship Id="rId1" Type="http://schemas.openxmlformats.org/officeDocument/2006/relationships/tags" Target="../tags/tag9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7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79.xml"/><Relationship Id="rId7" Type="http://schemas.openxmlformats.org/officeDocument/2006/relationships/image" Target="../media/image51.png"/><Relationship Id="rId2" Type="http://schemas.openxmlformats.org/officeDocument/2006/relationships/slideLayout" Target="../slideLayouts/slideLayout6.xml"/><Relationship Id="rId1" Type="http://schemas.openxmlformats.org/officeDocument/2006/relationships/tags" Target="../tags/tag99.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49.jpeg"/><Relationship Id="rId10" Type="http://schemas.microsoft.com/office/2007/relationships/hdphoto" Target="../media/hdphoto1.wdp"/><Relationship Id="rId4" Type="http://schemas.openxmlformats.org/officeDocument/2006/relationships/image" Target="../media/image48.png"/><Relationship Id="rId9"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8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80.xml"/><Relationship Id="rId7"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100.xml"/><Relationship Id="rId6" Type="http://schemas.openxmlformats.org/officeDocument/2006/relationships/image" Target="../media/image50.png"/><Relationship Id="rId5" Type="http://schemas.openxmlformats.org/officeDocument/2006/relationships/image" Target="../media/image49.jpe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52.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6.xml"/><Relationship Id="rId1" Type="http://schemas.openxmlformats.org/officeDocument/2006/relationships/tags" Target="../tags/tag101.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tags" Target="../tags/tag105.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tags" Target="../tags/tag106.xml"/><Relationship Id="rId4" Type="http://schemas.openxmlformats.org/officeDocument/2006/relationships/image" Target="../media/image55.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107.xml"/><Relationship Id="rId5" Type="http://schemas.openxmlformats.org/officeDocument/2006/relationships/image" Target="../media/image57.png"/><Relationship Id="rId4" Type="http://schemas.openxmlformats.org/officeDocument/2006/relationships/image" Target="../media/image56.png"/></Relationships>
</file>

<file path=ppt/slides/_rels/slide8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image" Target="../media/image80.png"/><Relationship Id="rId3" Type="http://schemas.openxmlformats.org/officeDocument/2006/relationships/notesSlide" Target="../notesSlides/notesSlide88.xml"/><Relationship Id="rId21" Type="http://schemas.openxmlformats.org/officeDocument/2006/relationships/image" Target="../media/image75.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79.png"/><Relationship Id="rId2" Type="http://schemas.openxmlformats.org/officeDocument/2006/relationships/slideLayout" Target="../slideLayouts/slideLayout6.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tags" Target="../tags/tag108.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8.pn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png"/><Relationship Id="rId28" Type="http://schemas.openxmlformats.org/officeDocument/2006/relationships/image" Target="../media/image82.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58.gif"/><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png"/></Relationships>
</file>

<file path=ppt/slides/_rels/slide8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89.png"/><Relationship Id="rId18" Type="http://schemas.openxmlformats.org/officeDocument/2006/relationships/image" Target="../media/image94.png"/><Relationship Id="rId3" Type="http://schemas.openxmlformats.org/officeDocument/2006/relationships/notesSlide" Target="../notesSlides/notesSlide89.xml"/><Relationship Id="rId21" Type="http://schemas.openxmlformats.org/officeDocument/2006/relationships/image" Target="../media/image96.png"/><Relationship Id="rId7" Type="http://schemas.openxmlformats.org/officeDocument/2006/relationships/image" Target="../media/image85.png"/><Relationship Id="rId12" Type="http://schemas.openxmlformats.org/officeDocument/2006/relationships/image" Target="../media/image88.png"/><Relationship Id="rId17" Type="http://schemas.openxmlformats.org/officeDocument/2006/relationships/image" Target="../media/image93.png"/><Relationship Id="rId2" Type="http://schemas.openxmlformats.org/officeDocument/2006/relationships/slideLayout" Target="../slideLayouts/slideLayout6.xml"/><Relationship Id="rId16" Type="http://schemas.openxmlformats.org/officeDocument/2006/relationships/image" Target="../media/image92.png"/><Relationship Id="rId20" Type="http://schemas.openxmlformats.org/officeDocument/2006/relationships/image" Target="../media/image39.png"/><Relationship Id="rId1" Type="http://schemas.openxmlformats.org/officeDocument/2006/relationships/tags" Target="../tags/tag109.xml"/><Relationship Id="rId6" Type="http://schemas.openxmlformats.org/officeDocument/2006/relationships/image" Target="../media/image45.png"/><Relationship Id="rId11" Type="http://schemas.openxmlformats.org/officeDocument/2006/relationships/image" Target="../media/image40.png"/><Relationship Id="rId5" Type="http://schemas.openxmlformats.org/officeDocument/2006/relationships/image" Target="../media/image84.png"/><Relationship Id="rId15" Type="http://schemas.openxmlformats.org/officeDocument/2006/relationships/image" Target="../media/image91.png"/><Relationship Id="rId10" Type="http://schemas.openxmlformats.org/officeDocument/2006/relationships/image" Target="../media/image87.png"/><Relationship Id="rId19" Type="http://schemas.openxmlformats.org/officeDocument/2006/relationships/image" Target="../media/image95.png"/><Relationship Id="rId4" Type="http://schemas.openxmlformats.org/officeDocument/2006/relationships/image" Target="../media/image83.png"/><Relationship Id="rId9" Type="http://schemas.openxmlformats.org/officeDocument/2006/relationships/image" Target="../media/image86.png"/><Relationship Id="rId14" Type="http://schemas.openxmlformats.org/officeDocument/2006/relationships/image" Target="../media/image90.png"/><Relationship Id="rId22" Type="http://schemas.openxmlformats.org/officeDocument/2006/relationships/image" Target="../media/image9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9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notesSlide" Target="../notesSlides/notesSlide90.xml"/><Relationship Id="rId7" Type="http://schemas.openxmlformats.org/officeDocument/2006/relationships/image" Target="../media/image40.png"/><Relationship Id="rId12" Type="http://schemas.openxmlformats.org/officeDocument/2006/relationships/image" Target="../media/image46.png"/><Relationship Id="rId2" Type="http://schemas.openxmlformats.org/officeDocument/2006/relationships/slideLayout" Target="../slideLayouts/slideLayout6.xml"/><Relationship Id="rId1" Type="http://schemas.openxmlformats.org/officeDocument/2006/relationships/tags" Target="../tags/tag110.xml"/><Relationship Id="rId6" Type="http://schemas.openxmlformats.org/officeDocument/2006/relationships/image" Target="../media/image39.png"/><Relationship Id="rId11" Type="http://schemas.openxmlformats.org/officeDocument/2006/relationships/image" Target="../media/image45.png"/><Relationship Id="rId5" Type="http://schemas.openxmlformats.org/officeDocument/2006/relationships/image" Target="../media/image38.png"/><Relationship Id="rId10" Type="http://schemas.openxmlformats.org/officeDocument/2006/relationships/image" Target="../media/image44.png"/><Relationship Id="rId4" Type="http://schemas.openxmlformats.org/officeDocument/2006/relationships/image" Target="../media/image37.png"/><Relationship Id="rId9" Type="http://schemas.openxmlformats.org/officeDocument/2006/relationships/image" Target="../media/image43.png"/><Relationship Id="rId14" Type="http://schemas.openxmlformats.org/officeDocument/2006/relationships/image" Target="../media/image98.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ags" Target="../tags/tag111.xml"/><Relationship Id="rId5" Type="http://schemas.openxmlformats.org/officeDocument/2006/relationships/image" Target="../media/image45.png"/><Relationship Id="rId4" Type="http://schemas.openxmlformats.org/officeDocument/2006/relationships/image" Target="../media/image80.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6.xml"/><Relationship Id="rId1" Type="http://schemas.openxmlformats.org/officeDocument/2006/relationships/tags" Target="../tags/tag114.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tags" Target="../tags/tag115.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ags" Target="../tags/tag116.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6.xml"/><Relationship Id="rId1" Type="http://schemas.openxmlformats.org/officeDocument/2006/relationships/tags" Target="../tags/tag117.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tags" Target="../tags/tag118.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6.xml"/><Relationship Id="rId1" Type="http://schemas.openxmlformats.org/officeDocument/2006/relationships/tags" Target="../tags/tag1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2667000"/>
            <a:ext cx="10512862" cy="1325563"/>
          </a:xfrm>
        </p:spPr>
        <p:txBody>
          <a:bodyPr/>
          <a:lstStyle/>
          <a:p>
            <a:r>
              <a:rPr lang="en-US" b="1" dirty="0"/>
              <a:t>Oracle 19c Database Administration</a:t>
            </a:r>
            <a:endParaRPr lang="en-US" dirty="0"/>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a:t>
            </a:fld>
            <a:endParaRPr lang=""/>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10</a:t>
            </a:fld>
            <a:endParaRPr lang=""/>
          </a:p>
        </p:txBody>
      </p:sp>
    </p:spTree>
    <p:custDataLst>
      <p:tags r:id="rId1"/>
    </p:custDataLst>
    <p:extLst>
      <p:ext uri="{BB962C8B-B14F-4D97-AF65-F5344CB8AC3E}">
        <p14:creationId xmlns:p14="http://schemas.microsoft.com/office/powerpoint/2010/main" val="3558422732"/>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smtClean="0"/>
              <a:t>SQL*Plus</a:t>
            </a:r>
            <a:br>
              <a:rPr lang="en-US" dirty="0" smtClean="0"/>
            </a:br>
            <a:endParaRPr lang="en-US" altLang="es-MX" dirty="0"/>
          </a:p>
        </p:txBody>
      </p:sp>
      <p:sp>
        <p:nvSpPr>
          <p:cNvPr id="9219" name="Content Placeholder 9"/>
          <p:cNvSpPr>
            <a:spLocks noGrp="1"/>
          </p:cNvSpPr>
          <p:nvPr>
            <p:ph idx="1"/>
          </p:nvPr>
        </p:nvSpPr>
        <p:spPr>
          <a:xfrm>
            <a:off x="622138" y="1242485"/>
            <a:ext cx="10944549" cy="680521"/>
          </a:xfrm>
        </p:spPr>
        <p:txBody>
          <a:bodyPr>
            <a:normAutofit lnSpcReduction="10000"/>
          </a:bodyPr>
          <a:lstStyle/>
          <a:p>
            <a:pPr lvl="1">
              <a:buClr>
                <a:schemeClr val="accent1"/>
              </a:buClr>
              <a:defRPr/>
            </a:pPr>
            <a:r>
              <a:rPr lang="en-US" dirty="0"/>
              <a:t>Example 1: From a command line, you can start SQL*Plus, log in, and show the user that you're logged in as:</a:t>
            </a:r>
          </a:p>
        </p:txBody>
      </p:sp>
      <p:sp>
        <p:nvSpPr>
          <p:cNvPr id="4" name="Content Placeholder 2"/>
          <p:cNvSpPr txBox="1">
            <a:spLocks/>
          </p:cNvSpPr>
          <p:nvPr/>
        </p:nvSpPr>
        <p:spPr bwMode="gray">
          <a:xfrm>
            <a:off x="1059018" y="2057400"/>
            <a:ext cx="10750394" cy="134475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 sqlplus / as sysdba</a:t>
            </a:r>
          </a:p>
          <a:p>
            <a:pPr marL="609493" indent="-609493" defTabSz="533307">
              <a:tabLst>
                <a:tab pos="533307" algn="r"/>
                <a:tab pos="897310" algn="l"/>
              </a:tabLst>
              <a:defRPr/>
            </a:pPr>
            <a:r>
              <a:rPr lang="en-US" b="1" dirty="0">
                <a:latin typeface="Courier New" pitchFamily="49" charset="0"/>
              </a:rPr>
              <a:t>...</a:t>
            </a:r>
          </a:p>
          <a:p>
            <a:pPr marL="609493" indent="-609493" defTabSz="533307">
              <a:tabLst>
                <a:tab pos="533307" algn="r"/>
                <a:tab pos="897310" algn="l"/>
              </a:tabLst>
              <a:defRPr/>
            </a:pPr>
            <a:r>
              <a:rPr lang="en-US" b="1" dirty="0">
                <a:latin typeface="Courier New" pitchFamily="49" charset="0"/>
              </a:rPr>
              <a:t>SQL&gt; show user</a:t>
            </a:r>
          </a:p>
          <a:p>
            <a:pPr marL="609493" indent="-609493" defTabSz="533307">
              <a:tabLst>
                <a:tab pos="533307" algn="r"/>
                <a:tab pos="897310" algn="l"/>
              </a:tabLst>
              <a:defRPr/>
            </a:pPr>
            <a:r>
              <a:rPr lang="en-US" b="1" dirty="0">
                <a:latin typeface="Courier New" pitchFamily="49" charset="0"/>
              </a:rPr>
              <a:t>USER is "SYS"</a:t>
            </a:r>
          </a:p>
        </p:txBody>
      </p:sp>
      <p:sp>
        <p:nvSpPr>
          <p:cNvPr id="10" name="Content Placeholder 2"/>
          <p:cNvSpPr txBox="1">
            <a:spLocks/>
          </p:cNvSpPr>
          <p:nvPr/>
        </p:nvSpPr>
        <p:spPr bwMode="gray">
          <a:xfrm>
            <a:off x="1011710" y="4191000"/>
            <a:ext cx="10750394"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 sqlplus hr/hr@HRPDB @script.sql</a:t>
            </a:r>
          </a:p>
        </p:txBody>
      </p:sp>
      <p:sp>
        <p:nvSpPr>
          <p:cNvPr id="6" name="Content Placeholder 9"/>
          <p:cNvSpPr txBox="1">
            <a:spLocks/>
          </p:cNvSpPr>
          <p:nvPr/>
        </p:nvSpPr>
        <p:spPr bwMode="gray">
          <a:xfrm>
            <a:off x="608012" y="3733800"/>
            <a:ext cx="10944549" cy="357356"/>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lvl1pPr marL="0" indent="10582" algn="l" defTabSz="304747" rtl="0" eaLnBrk="1" fontAlgn="base" hangingPunct="1">
              <a:spcBef>
                <a:spcPts val="900"/>
              </a:spcBef>
              <a:spcAft>
                <a:spcPct val="0"/>
              </a:spcAft>
              <a:buClr>
                <a:srgbClr val="000000"/>
              </a:buClr>
              <a:buFont typeface="Arial" charset="0"/>
              <a:defRPr sz="2100">
                <a:solidFill>
                  <a:srgbClr val="5F5F5F"/>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5F5F5F"/>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5F5F5F"/>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5F5F5F"/>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5F5F5F"/>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lvl="1">
              <a:buClr>
                <a:schemeClr val="accent1"/>
              </a:buClr>
              <a:defRPr/>
            </a:pPr>
            <a:r>
              <a:rPr lang="en-US" kern="0" dirty="0">
                <a:solidFill>
                  <a:srgbClr val="000000"/>
                </a:solidFill>
              </a:rPr>
              <a:t>Example 2: Call a SQL script from the command line:</a:t>
            </a:r>
          </a:p>
        </p:txBody>
      </p:sp>
      <p:sp>
        <p:nvSpPr>
          <p:cNvPr id="7" name="Rectangular Callout 6"/>
          <p:cNvSpPr/>
          <p:nvPr/>
        </p:nvSpPr>
        <p:spPr bwMode="auto">
          <a:xfrm>
            <a:off x="5355110" y="4953000"/>
            <a:ext cx="2304449" cy="412749"/>
          </a:xfrm>
          <a:prstGeom prst="wedgeRectCallout">
            <a:avLst>
              <a:gd name="adj1" fmla="val -64890"/>
              <a:gd name="adj2" fmla="val -139623"/>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21899" tIns="60949" rIns="121899" bIns="60949"/>
          <a:lstStyle/>
          <a:p>
            <a:pPr algn="ctr" defTabSz="304747">
              <a:spcBef>
                <a:spcPct val="20000"/>
              </a:spcBef>
              <a:buClr>
                <a:srgbClr val="FF0000"/>
              </a:buClr>
              <a:defRPr/>
            </a:pPr>
            <a:r>
              <a:rPr lang="en-US" dirty="0">
                <a:solidFill>
                  <a:srgbClr val="000000"/>
                </a:solidFill>
              </a:rPr>
              <a:t>File name</a:t>
            </a:r>
          </a:p>
        </p:txBody>
      </p:sp>
      <p:sp>
        <p:nvSpPr>
          <p:cNvPr id="8" name="Rectangular Callout 7"/>
          <p:cNvSpPr/>
          <p:nvPr/>
        </p:nvSpPr>
        <p:spPr bwMode="auto">
          <a:xfrm>
            <a:off x="3660261" y="5486400"/>
            <a:ext cx="2304449" cy="412749"/>
          </a:xfrm>
          <a:prstGeom prst="wedgeRectCallout">
            <a:avLst>
              <a:gd name="adj1" fmla="val -48408"/>
              <a:gd name="adj2" fmla="val -272546"/>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21899" tIns="60949" rIns="121899" bIns="60949"/>
          <a:lstStyle/>
          <a:p>
            <a:pPr algn="ctr" defTabSz="304747">
              <a:spcBef>
                <a:spcPct val="20000"/>
              </a:spcBef>
              <a:buClr>
                <a:srgbClr val="FF0000"/>
              </a:buClr>
              <a:defRPr/>
            </a:pPr>
            <a:r>
              <a:rPr lang="en-US" dirty="0">
                <a:solidFill>
                  <a:srgbClr val="000000"/>
                </a:solidFill>
              </a:rPr>
              <a:t>Connect identifier</a:t>
            </a:r>
          </a:p>
        </p:txBody>
      </p:sp>
      <p:sp>
        <p:nvSpPr>
          <p:cNvPr id="9" name="Rectangular Callout 8"/>
          <p:cNvSpPr/>
          <p:nvPr/>
        </p:nvSpPr>
        <p:spPr bwMode="auto">
          <a:xfrm>
            <a:off x="1240310" y="5105400"/>
            <a:ext cx="2304449" cy="685800"/>
          </a:xfrm>
          <a:prstGeom prst="wedgeRectCallout">
            <a:avLst>
              <a:gd name="adj1" fmla="val 20574"/>
              <a:gd name="adj2" fmla="val -126621"/>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21899" tIns="60949" rIns="121899" bIns="60949"/>
          <a:lstStyle/>
          <a:p>
            <a:pPr algn="ctr" defTabSz="304747">
              <a:spcBef>
                <a:spcPct val="20000"/>
              </a:spcBef>
              <a:buClr>
                <a:srgbClr val="FF0000"/>
              </a:buClr>
              <a:defRPr/>
            </a:pPr>
            <a:r>
              <a:rPr lang="en-US" dirty="0">
                <a:solidFill>
                  <a:srgbClr val="000000"/>
                </a:solidFill>
              </a:rPr>
              <a:t>Username and password</a:t>
            </a:r>
          </a:p>
        </p:txBody>
      </p:sp>
      <p:sp>
        <p:nvSpPr>
          <p:cNvPr id="2" name="Slide Number Placeholder 1"/>
          <p:cNvSpPr>
            <a:spLocks noGrp="1"/>
          </p:cNvSpPr>
          <p:nvPr>
            <p:ph type="sldNum" sz="quarter" idx="12"/>
          </p:nvPr>
        </p:nvSpPr>
        <p:spPr/>
        <p:txBody>
          <a:bodyPr/>
          <a:lstStyle/>
          <a:p>
            <a:fld id="{0D1E9C62-5A59-433B-A292-EC595ABBBF45}" type="slidenum">
              <a:rPr lang="" smtClean="0"/>
              <a:t>100</a:t>
            </a:fld>
            <a:endParaRPr lang=""/>
          </a:p>
        </p:txBody>
      </p:sp>
    </p:spTree>
    <p:custDataLst>
      <p:tags r:id="rId1"/>
    </p:custDataLst>
    <p:extLst>
      <p:ext uri="{BB962C8B-B14F-4D97-AF65-F5344CB8AC3E}">
        <p14:creationId xmlns:p14="http://schemas.microsoft.com/office/powerpoint/2010/main" val="34948041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101</a:t>
            </a:fld>
            <a:endParaRPr lang=""/>
          </a:p>
        </p:txBody>
      </p:sp>
    </p:spTree>
    <p:custDataLst>
      <p:tags r:id="rId1"/>
    </p:custDataLst>
    <p:extLst>
      <p:ext uri="{BB962C8B-B14F-4D97-AF65-F5344CB8AC3E}">
        <p14:creationId xmlns:p14="http://schemas.microsoft.com/office/powerpoint/2010/main" val="132697732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760412" y="152400"/>
            <a:ext cx="10133230" cy="625474"/>
          </a:xfrm>
        </p:spPr>
        <p:txBody>
          <a:bodyPr>
            <a:normAutofit fontScale="90000"/>
          </a:bodyPr>
          <a:lstStyle/>
          <a:p>
            <a:pPr eaLnBrk="1" hangingPunct="1"/>
            <a:r>
              <a:rPr lang="en-US" dirty="0"/>
              <a:t>Oracle SQL Developer</a:t>
            </a:r>
            <a:endParaRPr lang="en-US" dirty="0">
              <a:solidFill>
                <a:srgbClr val="FF0000"/>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212" y="942521"/>
            <a:ext cx="10058400" cy="5153479"/>
          </a:xfrm>
          <a:prstGeom prst="rect">
            <a:avLst/>
          </a:prstGeom>
          <a:ln>
            <a:solidFill>
              <a:schemeClr val="tx1"/>
            </a:solidFill>
          </a:ln>
        </p:spPr>
      </p:pic>
      <p:sp>
        <p:nvSpPr>
          <p:cNvPr id="2" name="Slide Number Placeholder 1"/>
          <p:cNvSpPr>
            <a:spLocks noGrp="1"/>
          </p:cNvSpPr>
          <p:nvPr>
            <p:ph type="sldNum" sz="quarter" idx="12"/>
          </p:nvPr>
        </p:nvSpPr>
        <p:spPr/>
        <p:txBody>
          <a:bodyPr/>
          <a:lstStyle/>
          <a:p>
            <a:fld id="{0D1E9C62-5A59-433B-A292-EC595ABBBF45}" type="slidenum">
              <a:rPr lang="" smtClean="0"/>
              <a:t>102</a:t>
            </a:fld>
            <a:endParaRPr lang=""/>
          </a:p>
        </p:txBody>
      </p:sp>
    </p:spTree>
    <p:custDataLst>
      <p:tags r:id="rId1"/>
    </p:custDataLst>
    <p:extLst>
      <p:ext uri="{BB962C8B-B14F-4D97-AF65-F5344CB8AC3E}">
        <p14:creationId xmlns:p14="http://schemas.microsoft.com/office/powerpoint/2010/main" val="16202085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0"/>
          <p:cNvSpPr>
            <a:spLocks noGrp="1" noChangeArrowheads="1"/>
          </p:cNvSpPr>
          <p:nvPr>
            <p:ph type="title"/>
          </p:nvPr>
        </p:nvSpPr>
        <p:spPr>
          <a:xfrm>
            <a:off x="760412" y="197735"/>
            <a:ext cx="9980830" cy="508126"/>
          </a:xfrm>
        </p:spPr>
        <p:txBody>
          <a:bodyPr>
            <a:normAutofit fontScale="90000"/>
          </a:bodyPr>
          <a:lstStyle/>
          <a:p>
            <a:pPr eaLnBrk="1" hangingPunct="1"/>
            <a:r>
              <a:rPr lang="en-US" altLang="en-US" dirty="0"/>
              <a:t>Oracle SQL Developer: DBA Actions</a:t>
            </a:r>
          </a:p>
        </p:txBody>
      </p:sp>
      <p:grpSp>
        <p:nvGrpSpPr>
          <p:cNvPr id="2" name="Group 1"/>
          <p:cNvGrpSpPr/>
          <p:nvPr/>
        </p:nvGrpSpPr>
        <p:grpSpPr>
          <a:xfrm>
            <a:off x="1903413" y="952501"/>
            <a:ext cx="8381999" cy="4952999"/>
            <a:chOff x="1979613" y="838201"/>
            <a:chExt cx="8381999" cy="5387974"/>
          </a:xfrm>
        </p:grpSpPr>
        <p:pic>
          <p:nvPicPr>
            <p:cNvPr id="61446" name="Picture 6"/>
            <p:cNvPicPr>
              <a:picLocks noChangeAspect="1" noChangeArrowheads="1"/>
            </p:cNvPicPr>
            <p:nvPr/>
          </p:nvPicPr>
          <p:blipFill>
            <a:blip r:embed="rId4"/>
            <a:srcRect/>
            <a:stretch>
              <a:fillRect/>
            </a:stretch>
          </p:blipFill>
          <p:spPr bwMode="auto">
            <a:xfrm>
              <a:off x="4875212" y="2339622"/>
              <a:ext cx="5486400" cy="3886200"/>
            </a:xfrm>
            <a:prstGeom prst="rect">
              <a:avLst/>
            </a:prstGeom>
            <a:noFill/>
            <a:ln w="28575" cap="flat" cmpd="sng">
              <a:solidFill>
                <a:schemeClr val="bg1">
                  <a:lumMod val="75000"/>
                </a:schemeClr>
              </a:solidFill>
              <a:prstDash val="solid"/>
              <a:miter lim="800000"/>
              <a:headEnd type="none" w="sm" len="sm"/>
              <a:tailEnd type="none" w="sm" len="sm"/>
            </a:ln>
          </p:spPr>
        </p:pic>
        <p:pic>
          <p:nvPicPr>
            <p:cNvPr id="62466" name="Picture 2"/>
            <p:cNvPicPr>
              <a:picLocks noChangeAspect="1" noChangeArrowheads="1"/>
            </p:cNvPicPr>
            <p:nvPr/>
          </p:nvPicPr>
          <p:blipFill>
            <a:blip r:embed="rId5"/>
            <a:srcRect/>
            <a:stretch>
              <a:fillRect/>
            </a:stretch>
          </p:blipFill>
          <p:spPr bwMode="auto">
            <a:xfrm>
              <a:off x="2179638" y="1273175"/>
              <a:ext cx="2466975" cy="4953000"/>
            </a:xfrm>
            <a:prstGeom prst="rect">
              <a:avLst/>
            </a:prstGeom>
            <a:noFill/>
            <a:ln w="28575" cap="flat" cmpd="sng">
              <a:solidFill>
                <a:schemeClr val="bg1">
                  <a:lumMod val="75000"/>
                </a:schemeClr>
              </a:solidFill>
              <a:prstDash val="solid"/>
              <a:miter lim="800000"/>
              <a:headEnd type="none" w="sm" len="sm"/>
              <a:tailEnd type="none" w="sm" len="sm"/>
            </a:ln>
          </p:spPr>
        </p:pic>
        <p:cxnSp>
          <p:nvCxnSpPr>
            <p:cNvPr id="11269" name="Straight Arrow Connector 34"/>
            <p:cNvCxnSpPr>
              <a:cxnSpLocks noChangeShapeType="1"/>
            </p:cNvCxnSpPr>
            <p:nvPr/>
          </p:nvCxnSpPr>
          <p:spPr bwMode="auto">
            <a:xfrm>
              <a:off x="1979613" y="2297113"/>
              <a:ext cx="365125" cy="0"/>
            </a:xfrm>
            <a:prstGeom prst="straightConnector1">
              <a:avLst/>
            </a:prstGeom>
            <a:noFill/>
            <a:ln w="28575" algn="ctr">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1270" name="Straight Arrow Connector 35"/>
            <p:cNvCxnSpPr>
              <a:cxnSpLocks noChangeShapeType="1"/>
            </p:cNvCxnSpPr>
            <p:nvPr/>
          </p:nvCxnSpPr>
          <p:spPr bwMode="auto">
            <a:xfrm>
              <a:off x="1979613" y="2740025"/>
              <a:ext cx="365125" cy="0"/>
            </a:xfrm>
            <a:prstGeom prst="straightConnector1">
              <a:avLst/>
            </a:prstGeom>
            <a:noFill/>
            <a:ln w="28575" algn="ctr">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1271" name="Straight Arrow Connector 36"/>
            <p:cNvCxnSpPr>
              <a:cxnSpLocks noChangeShapeType="1"/>
            </p:cNvCxnSpPr>
            <p:nvPr/>
          </p:nvCxnSpPr>
          <p:spPr bwMode="auto">
            <a:xfrm>
              <a:off x="1979613" y="3690938"/>
              <a:ext cx="365125" cy="0"/>
            </a:xfrm>
            <a:prstGeom prst="straightConnector1">
              <a:avLst/>
            </a:prstGeom>
            <a:noFill/>
            <a:ln w="28575" algn="ctr">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1272" name="Straight Arrow Connector 37"/>
            <p:cNvCxnSpPr>
              <a:cxnSpLocks noChangeShapeType="1"/>
            </p:cNvCxnSpPr>
            <p:nvPr/>
          </p:nvCxnSpPr>
          <p:spPr bwMode="auto">
            <a:xfrm>
              <a:off x="1979613" y="3843338"/>
              <a:ext cx="365125" cy="0"/>
            </a:xfrm>
            <a:prstGeom prst="straightConnector1">
              <a:avLst/>
            </a:prstGeom>
            <a:noFill/>
            <a:ln w="28575" algn="ctr">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1273" name="Straight Arrow Connector 38"/>
            <p:cNvCxnSpPr>
              <a:cxnSpLocks noChangeShapeType="1"/>
            </p:cNvCxnSpPr>
            <p:nvPr/>
          </p:nvCxnSpPr>
          <p:spPr bwMode="auto">
            <a:xfrm>
              <a:off x="1979613" y="3979863"/>
              <a:ext cx="365125" cy="0"/>
            </a:xfrm>
            <a:prstGeom prst="straightConnector1">
              <a:avLst/>
            </a:prstGeom>
            <a:noFill/>
            <a:ln w="28575" algn="ctr">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1274" name="Straight Arrow Connector 39"/>
            <p:cNvCxnSpPr>
              <a:cxnSpLocks noChangeShapeType="1"/>
            </p:cNvCxnSpPr>
            <p:nvPr/>
          </p:nvCxnSpPr>
          <p:spPr bwMode="auto">
            <a:xfrm>
              <a:off x="1979613" y="4918075"/>
              <a:ext cx="365125" cy="0"/>
            </a:xfrm>
            <a:prstGeom prst="straightConnector1">
              <a:avLst/>
            </a:prstGeom>
            <a:noFill/>
            <a:ln w="28575" algn="ctr">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1275" name="Straight Arrow Connector 40"/>
            <p:cNvCxnSpPr>
              <a:cxnSpLocks noChangeShapeType="1"/>
            </p:cNvCxnSpPr>
            <p:nvPr/>
          </p:nvCxnSpPr>
          <p:spPr bwMode="auto">
            <a:xfrm>
              <a:off x="1979613" y="5070475"/>
              <a:ext cx="365125" cy="0"/>
            </a:xfrm>
            <a:prstGeom prst="straightConnector1">
              <a:avLst/>
            </a:prstGeom>
            <a:noFill/>
            <a:ln w="28575" algn="ctr">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1276" name="Straight Arrow Connector 41"/>
            <p:cNvCxnSpPr>
              <a:cxnSpLocks noChangeShapeType="1"/>
            </p:cNvCxnSpPr>
            <p:nvPr/>
          </p:nvCxnSpPr>
          <p:spPr bwMode="auto">
            <a:xfrm>
              <a:off x="1979613" y="5202238"/>
              <a:ext cx="365125" cy="0"/>
            </a:xfrm>
            <a:prstGeom prst="straightConnector1">
              <a:avLst/>
            </a:prstGeom>
            <a:noFill/>
            <a:ln w="28575" algn="ctr">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1277" name="Straight Arrow Connector 42"/>
            <p:cNvCxnSpPr>
              <a:cxnSpLocks noChangeShapeType="1"/>
            </p:cNvCxnSpPr>
            <p:nvPr/>
          </p:nvCxnSpPr>
          <p:spPr bwMode="auto">
            <a:xfrm>
              <a:off x="1979613" y="5997575"/>
              <a:ext cx="365125" cy="0"/>
            </a:xfrm>
            <a:prstGeom prst="straightConnector1">
              <a:avLst/>
            </a:prstGeom>
            <a:noFill/>
            <a:ln w="28575" algn="ctr">
              <a:solidFill>
                <a:srgbClr val="0000FF"/>
              </a:solidFill>
              <a:round/>
              <a:headEnd/>
              <a:tailEnd type="triangle" w="med" len="med"/>
            </a:ln>
            <a:extLst>
              <a:ext uri="{909E8E84-426E-40DD-AFC4-6F175D3DCCD1}">
                <a14:hiddenFill xmlns:a14="http://schemas.microsoft.com/office/drawing/2010/main">
                  <a:noFill/>
                </a14:hiddenFill>
              </a:ext>
            </a:extLst>
          </p:spPr>
        </p:cxnSp>
        <p:sp>
          <p:nvSpPr>
            <p:cNvPr id="11278" name="Rectangle 26"/>
            <p:cNvSpPr>
              <a:spLocks noChangeArrowheads="1"/>
            </p:cNvSpPr>
            <p:nvPr/>
          </p:nvSpPr>
          <p:spPr bwMode="auto">
            <a:xfrm>
              <a:off x="4799012" y="4168422"/>
              <a:ext cx="762000" cy="304800"/>
            </a:xfrm>
            <a:prstGeom prst="rect">
              <a:avLst/>
            </a:prstGeom>
            <a:noFill/>
            <a:ln w="28575" algn="ctr">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11279" name="Rectangle 27"/>
            <p:cNvSpPr>
              <a:spLocks noChangeArrowheads="1"/>
            </p:cNvSpPr>
            <p:nvPr/>
          </p:nvSpPr>
          <p:spPr bwMode="auto">
            <a:xfrm>
              <a:off x="2132012" y="1273175"/>
              <a:ext cx="762000" cy="304800"/>
            </a:xfrm>
            <a:prstGeom prst="rect">
              <a:avLst/>
            </a:prstGeom>
            <a:noFill/>
            <a:ln w="28575" algn="ctr">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11280" name="Oval 28"/>
            <p:cNvSpPr>
              <a:spLocks noChangeArrowheads="1"/>
            </p:cNvSpPr>
            <p:nvPr/>
          </p:nvSpPr>
          <p:spPr bwMode="auto">
            <a:xfrm>
              <a:off x="7085012" y="4625622"/>
              <a:ext cx="2438400" cy="304800"/>
            </a:xfrm>
            <a:prstGeom prst="ellipse">
              <a:avLst/>
            </a:prstGeom>
            <a:noFill/>
            <a:ln w="28575" algn="ctr">
              <a:solidFill>
                <a:srgbClr val="00B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11281" name="Oval 29"/>
            <p:cNvSpPr>
              <a:spLocks noChangeArrowheads="1"/>
            </p:cNvSpPr>
            <p:nvPr/>
          </p:nvSpPr>
          <p:spPr bwMode="auto">
            <a:xfrm>
              <a:off x="7085012" y="4320822"/>
              <a:ext cx="533400" cy="304800"/>
            </a:xfrm>
            <a:prstGeom prst="ellipse">
              <a:avLst/>
            </a:prstGeom>
            <a:noFill/>
            <a:ln w="28575" algn="ctr">
              <a:solidFill>
                <a:srgbClr val="00B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11282" name="Rectangle 1027"/>
            <p:cNvSpPr txBox="1">
              <a:spLocks noChangeArrowheads="1"/>
            </p:cNvSpPr>
            <p:nvPr/>
          </p:nvSpPr>
          <p:spPr bwMode="gray">
            <a:xfrm>
              <a:off x="2132012" y="838201"/>
              <a:ext cx="8077200" cy="137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lvl1pPr marL="574675"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ts val="525"/>
                </a:spcBef>
              </a:pPr>
              <a:r>
                <a:rPr lang="en-US" altLang="en-US" sz="2400" dirty="0">
                  <a:solidFill>
                    <a:srgbClr val="000000"/>
                  </a:solidFill>
                </a:rPr>
                <a:t>Using DBA features through DBA navigator</a:t>
              </a:r>
            </a:p>
            <a:p>
              <a:pPr eaLnBrk="1" hangingPunct="1">
                <a:spcBef>
                  <a:spcPts val="525"/>
                </a:spcBef>
              </a:pPr>
              <a:endParaRPr lang="en-US" altLang="en-US" sz="2400" dirty="0">
                <a:solidFill>
                  <a:srgbClr val="000000"/>
                </a:solidFill>
              </a:endParaRPr>
            </a:p>
            <a:p>
              <a:pPr eaLnBrk="1" hangingPunct="1">
                <a:spcBef>
                  <a:spcPts val="525"/>
                </a:spcBef>
              </a:pPr>
              <a:r>
                <a:rPr lang="en-US" altLang="en-US" sz="2400" dirty="0">
                  <a:solidFill>
                    <a:srgbClr val="000000"/>
                  </a:solidFill>
                </a:rPr>
                <a:t>                                Performing DBA actions</a:t>
              </a:r>
            </a:p>
          </p:txBody>
        </p:sp>
      </p:grpSp>
      <p:sp>
        <p:nvSpPr>
          <p:cNvPr id="3" name="Slide Number Placeholder 2"/>
          <p:cNvSpPr>
            <a:spLocks noGrp="1"/>
          </p:cNvSpPr>
          <p:nvPr>
            <p:ph type="sldNum" sz="quarter" idx="12"/>
          </p:nvPr>
        </p:nvSpPr>
        <p:spPr/>
        <p:txBody>
          <a:bodyPr/>
          <a:lstStyle/>
          <a:p>
            <a:fld id="{0D1E9C62-5A59-433B-A292-EC595ABBBF45}" type="slidenum">
              <a:rPr lang="" smtClean="0"/>
              <a:t>103</a:t>
            </a:fld>
            <a:endParaRPr lang=""/>
          </a:p>
        </p:txBody>
      </p:sp>
    </p:spTree>
    <p:custDataLst>
      <p:tags r:id="rId1"/>
    </p:custDataLst>
    <p:extLst>
      <p:ext uri="{BB962C8B-B14F-4D97-AF65-F5344CB8AC3E}">
        <p14:creationId xmlns:p14="http://schemas.microsoft.com/office/powerpoint/2010/main" val="42304948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SQL Developer Command Line (</a:t>
            </a:r>
            <a:r>
              <a:rPr lang="en-US" dirty="0" err="1"/>
              <a:t>SQLcl</a:t>
            </a:r>
            <a:r>
              <a:rPr lang="en-US" dirty="0" smtClean="0"/>
              <a:t>)</a:t>
            </a:r>
            <a:br>
              <a:rPr lang="en-US" dirty="0" smtClean="0"/>
            </a:br>
            <a:endParaRPr lang="en-US" altLang="es-MX" dirty="0"/>
          </a:p>
        </p:txBody>
      </p:sp>
      <p:sp>
        <p:nvSpPr>
          <p:cNvPr id="9219" name="Content Placeholder 9"/>
          <p:cNvSpPr>
            <a:spLocks noGrp="1"/>
          </p:cNvSpPr>
          <p:nvPr>
            <p:ph idx="1"/>
          </p:nvPr>
        </p:nvSpPr>
        <p:spPr>
          <a:xfrm>
            <a:off x="622138" y="1242485"/>
            <a:ext cx="10944549" cy="1911628"/>
          </a:xfrm>
        </p:spPr>
        <p:txBody>
          <a:bodyPr/>
          <a:lstStyle/>
          <a:p>
            <a:pPr lvl="1">
              <a:buClr>
                <a:schemeClr val="accent1"/>
              </a:buClr>
              <a:defRPr/>
            </a:pPr>
            <a:r>
              <a:rPr lang="en-US" dirty="0"/>
              <a:t>SQLcl:</a:t>
            </a:r>
          </a:p>
          <a:p>
            <a:pPr lvl="2">
              <a:buClr>
                <a:schemeClr val="accent1"/>
              </a:buClr>
              <a:defRPr/>
            </a:pPr>
            <a:r>
              <a:rPr lang="en-US" dirty="0"/>
              <a:t>Is a tool that can access Oracle databases</a:t>
            </a:r>
          </a:p>
          <a:p>
            <a:pPr lvl="2">
              <a:buClr>
                <a:schemeClr val="accent1"/>
              </a:buClr>
              <a:defRPr/>
            </a:pPr>
            <a:r>
              <a:rPr lang="en-US" dirty="0"/>
              <a:t>Is a cross between SQL*Plus and SQL Developer</a:t>
            </a:r>
          </a:p>
          <a:p>
            <a:pPr lvl="2">
              <a:buClr>
                <a:schemeClr val="accent1"/>
              </a:buClr>
              <a:defRPr/>
            </a:pPr>
            <a:r>
              <a:rPr lang="en-US" dirty="0"/>
              <a:t>Incorporates Linux-like and IDE features, and color</a:t>
            </a:r>
          </a:p>
          <a:p>
            <a:pPr lvl="1">
              <a:buClr>
                <a:schemeClr val="accent1"/>
              </a:buClr>
              <a:defRPr/>
            </a:pPr>
            <a:r>
              <a:rPr lang="en-US" dirty="0"/>
              <a:t>Example query with formatting to fit the screen: </a:t>
            </a:r>
          </a:p>
        </p:txBody>
      </p:sp>
      <p:sp>
        <p:nvSpPr>
          <p:cNvPr id="4" name="Content Placeholder 2"/>
          <p:cNvSpPr txBox="1">
            <a:spLocks/>
          </p:cNvSpPr>
          <p:nvPr/>
        </p:nvSpPr>
        <p:spPr bwMode="gray">
          <a:xfrm>
            <a:off x="982818" y="3276600"/>
            <a:ext cx="10750394" cy="1941612"/>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SELECT first_name, last_name, salary, hire_date FROM hr.employees;</a:t>
            </a:r>
          </a:p>
          <a:p>
            <a:pPr marL="609493" indent="-609493" defTabSz="533307">
              <a:tabLst>
                <a:tab pos="533307" algn="r"/>
                <a:tab pos="897310" algn="l"/>
              </a:tabLst>
              <a:defRPr/>
            </a:pPr>
            <a:endParaRPr lang="en-US" b="1" dirty="0">
              <a:latin typeface="Courier New" pitchFamily="49" charset="0"/>
            </a:endParaRPr>
          </a:p>
          <a:p>
            <a:pPr marL="609493" indent="-609493" defTabSz="533307">
              <a:tabLst>
                <a:tab pos="533307" algn="r"/>
                <a:tab pos="897310" algn="l"/>
              </a:tabLst>
              <a:defRPr/>
            </a:pPr>
            <a:r>
              <a:rPr lang="en-US" b="1" dirty="0">
                <a:latin typeface="Courier New" pitchFamily="49" charset="0"/>
              </a:rPr>
              <a:t>FIRST_NAME   LAST_NAME   SALARY   HIRE_DATE</a:t>
            </a:r>
          </a:p>
          <a:p>
            <a:pPr marL="609493" indent="-609493" defTabSz="533307">
              <a:tabLst>
                <a:tab pos="533307" algn="r"/>
                <a:tab pos="897310" algn="l"/>
              </a:tabLst>
              <a:defRPr/>
            </a:pPr>
            <a:r>
              <a:rPr lang="en-US" b="1" dirty="0">
                <a:latin typeface="Courier New" pitchFamily="49" charset="0"/>
              </a:rPr>
              <a:t>Steven       King        24000    17-JUN-03</a:t>
            </a:r>
          </a:p>
          <a:p>
            <a:pPr marL="609493" indent="-609493" defTabSz="533307">
              <a:tabLst>
                <a:tab pos="533307" algn="r"/>
                <a:tab pos="897310" algn="l"/>
              </a:tabLst>
              <a:defRPr/>
            </a:pPr>
            <a:r>
              <a:rPr lang="en-US" b="1" dirty="0">
                <a:latin typeface="Courier New" pitchFamily="49" charset="0"/>
              </a:rPr>
              <a:t>Neena        Kochhar     17000    21-SEP-05</a:t>
            </a:r>
          </a:p>
          <a:p>
            <a:pPr marL="609493" indent="-609493" defTabSz="533307">
              <a:tabLst>
                <a:tab pos="533307" algn="r"/>
                <a:tab pos="897310" algn="l"/>
              </a:tabLst>
              <a:defRPr/>
            </a:pPr>
            <a:r>
              <a:rPr lang="en-US" b="1" dirty="0">
                <a:latin typeface="Courier New" pitchFamily="49" charset="0"/>
              </a:rPr>
              <a:t>...</a:t>
            </a:r>
          </a:p>
        </p:txBody>
      </p:sp>
      <p:sp>
        <p:nvSpPr>
          <p:cNvPr id="2" name="Slide Number Placeholder 1"/>
          <p:cNvSpPr>
            <a:spLocks noGrp="1"/>
          </p:cNvSpPr>
          <p:nvPr>
            <p:ph type="sldNum" sz="quarter" idx="12"/>
          </p:nvPr>
        </p:nvSpPr>
        <p:spPr/>
        <p:txBody>
          <a:bodyPr/>
          <a:lstStyle/>
          <a:p>
            <a:fld id="{0D1E9C62-5A59-433B-A292-EC595ABBBF45}" type="slidenum">
              <a:rPr lang="" smtClean="0"/>
              <a:t>104</a:t>
            </a:fld>
            <a:endParaRPr lang=""/>
          </a:p>
        </p:txBody>
      </p:sp>
    </p:spTree>
    <p:custDataLst>
      <p:tags r:id="rId1"/>
    </p:custDataLst>
    <p:extLst>
      <p:ext uri="{BB962C8B-B14F-4D97-AF65-F5344CB8AC3E}">
        <p14:creationId xmlns:p14="http://schemas.microsoft.com/office/powerpoint/2010/main" val="9399261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Database Configuration Assistant (DBCA</a:t>
            </a:r>
            <a:r>
              <a:rPr lang="en-US" dirty="0" smtClean="0"/>
              <a:t>)</a:t>
            </a:r>
            <a:br>
              <a:rPr lang="en-US" dirty="0" smtClean="0"/>
            </a:br>
            <a:endParaRPr lang="en-US" altLang="es-MX" dirty="0"/>
          </a:p>
        </p:txBody>
      </p:sp>
      <p:sp>
        <p:nvSpPr>
          <p:cNvPr id="9219" name="Content Placeholder 9"/>
          <p:cNvSpPr>
            <a:spLocks noGrp="1"/>
          </p:cNvSpPr>
          <p:nvPr>
            <p:ph idx="1"/>
          </p:nvPr>
        </p:nvSpPr>
        <p:spPr>
          <a:xfrm>
            <a:off x="622138" y="1242485"/>
            <a:ext cx="10944549" cy="2301478"/>
          </a:xfrm>
        </p:spPr>
        <p:txBody>
          <a:bodyPr/>
          <a:lstStyle/>
          <a:p>
            <a:pPr lvl="1">
              <a:buClr>
                <a:schemeClr val="accent1"/>
              </a:buClr>
              <a:defRPr/>
            </a:pPr>
            <a:r>
              <a:rPr lang="en-US" dirty="0"/>
              <a:t>DBCA is a tool for creating and configuring an Oracle database</a:t>
            </a:r>
          </a:p>
          <a:p>
            <a:pPr lvl="1">
              <a:buClr>
                <a:schemeClr val="accent1"/>
              </a:buClr>
              <a:defRPr/>
            </a:pPr>
            <a:r>
              <a:rPr lang="en-US" dirty="0"/>
              <a:t>DBCA has two modes:</a:t>
            </a:r>
          </a:p>
          <a:p>
            <a:pPr lvl="2">
              <a:buClr>
                <a:schemeClr val="accent1"/>
              </a:buClr>
              <a:defRPr/>
            </a:pPr>
            <a:r>
              <a:rPr lang="en-US" dirty="0"/>
              <a:t>Interactive: Provides a graphical interface and guided workflow</a:t>
            </a:r>
          </a:p>
          <a:p>
            <a:pPr lvl="2">
              <a:buClr>
                <a:schemeClr val="accent1"/>
              </a:buClr>
              <a:defRPr/>
            </a:pPr>
            <a:r>
              <a:rPr lang="en-US" dirty="0"/>
              <a:t>Noninteractive/silent: Uses command-line arguments, a response file, or both</a:t>
            </a:r>
          </a:p>
          <a:p>
            <a:pPr lvl="1">
              <a:buClr>
                <a:schemeClr val="accent1"/>
              </a:buClr>
              <a:defRPr/>
            </a:pPr>
            <a:r>
              <a:rPr lang="en-US" dirty="0"/>
              <a:t>DBCA can be launched by the Oracle Universal Installer or invoked after the software is installed.</a:t>
            </a:r>
          </a:p>
        </p:txBody>
      </p:sp>
      <p:sp>
        <p:nvSpPr>
          <p:cNvPr id="2" name="Slide Number Placeholder 1"/>
          <p:cNvSpPr>
            <a:spLocks noGrp="1"/>
          </p:cNvSpPr>
          <p:nvPr>
            <p:ph type="sldNum" sz="quarter" idx="12"/>
          </p:nvPr>
        </p:nvSpPr>
        <p:spPr/>
        <p:txBody>
          <a:bodyPr/>
          <a:lstStyle/>
          <a:p>
            <a:fld id="{0D1E9C62-5A59-433B-A292-EC595ABBBF45}" type="slidenum">
              <a:rPr lang="" smtClean="0"/>
              <a:t>105</a:t>
            </a:fld>
            <a:endParaRPr lang=""/>
          </a:p>
        </p:txBody>
      </p:sp>
    </p:spTree>
    <p:custDataLst>
      <p:tags r:id="rId1"/>
    </p:custDataLst>
    <p:extLst>
      <p:ext uri="{BB962C8B-B14F-4D97-AF65-F5344CB8AC3E}">
        <p14:creationId xmlns:p14="http://schemas.microsoft.com/office/powerpoint/2010/main" val="19802290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84212" y="-99904"/>
            <a:ext cx="10512862" cy="1325563"/>
          </a:xfrm>
        </p:spPr>
        <p:txBody>
          <a:bodyPr/>
          <a:lstStyle/>
          <a:p>
            <a:pPr eaLnBrk="1" hangingPunct="1"/>
            <a:r>
              <a:rPr lang="en-US" altLang="en-US" dirty="0"/>
              <a:t>Oracle Enterprise Manager Database Express</a:t>
            </a:r>
          </a:p>
        </p:txBody>
      </p:sp>
      <p:grpSp>
        <p:nvGrpSpPr>
          <p:cNvPr id="3" name="Group 2"/>
          <p:cNvGrpSpPr/>
          <p:nvPr/>
        </p:nvGrpSpPr>
        <p:grpSpPr>
          <a:xfrm>
            <a:off x="2246312" y="876300"/>
            <a:ext cx="7696200" cy="5105400"/>
            <a:chOff x="2132012" y="1143000"/>
            <a:chExt cx="7696200" cy="5105400"/>
          </a:xfrm>
        </p:grpSpPr>
        <p:sp>
          <p:nvSpPr>
            <p:cNvPr id="12291" name="Rectangle 28"/>
            <p:cNvSpPr>
              <a:spLocks noChangeArrowheads="1"/>
            </p:cNvSpPr>
            <p:nvPr/>
          </p:nvSpPr>
          <p:spPr bwMode="auto">
            <a:xfrm>
              <a:off x="2132012" y="2286000"/>
              <a:ext cx="7696200" cy="3962400"/>
            </a:xfrm>
            <a:prstGeom prst="rect">
              <a:avLst/>
            </a:prstGeom>
            <a:solidFill>
              <a:srgbClr val="00B0F0"/>
            </a:solidFill>
            <a:ln w="28575" algn="ctr">
              <a:solidFill>
                <a:schemeClr val="tx1"/>
              </a:solidFill>
              <a:round/>
              <a:headEnd type="none" w="sm" len="sm"/>
              <a:tailEnd type="none" w="sm" len="sm"/>
            </a:ln>
          </p:spPr>
          <p:txBody>
            <a:bodyPr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2292" name="TextBox 3"/>
            <p:cNvSpPr txBox="1">
              <a:spLocks noChangeArrowheads="1"/>
            </p:cNvSpPr>
            <p:nvPr/>
          </p:nvSpPr>
          <p:spPr bwMode="auto">
            <a:xfrm>
              <a:off x="5103812" y="1524000"/>
              <a:ext cx="1004888" cy="3698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000000"/>
                  </a:solidFill>
                </a:rPr>
                <a:t>Listener</a:t>
              </a:r>
            </a:p>
          </p:txBody>
        </p:sp>
        <p:sp>
          <p:nvSpPr>
            <p:cNvPr id="12293" name="TextBox 4"/>
            <p:cNvSpPr txBox="1">
              <a:spLocks noChangeArrowheads="1"/>
            </p:cNvSpPr>
            <p:nvPr/>
          </p:nvSpPr>
          <p:spPr bwMode="auto">
            <a:xfrm>
              <a:off x="4875213" y="2667000"/>
              <a:ext cx="1287463" cy="369888"/>
            </a:xfrm>
            <a:prstGeom prst="rect">
              <a:avLst/>
            </a:prstGeom>
            <a:solidFill>
              <a:schemeClr val="bg1"/>
            </a:solidFill>
            <a:ln w="28575">
              <a:solidFill>
                <a:schemeClr val="tx1"/>
              </a:solidFill>
              <a:miter lim="800000"/>
              <a:headEnd/>
              <a:tailEnd/>
            </a:ln>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000000"/>
                  </a:solidFill>
                </a:rPr>
                <a:t>Dispatcher</a:t>
              </a:r>
            </a:p>
          </p:txBody>
        </p:sp>
        <p:sp>
          <p:nvSpPr>
            <p:cNvPr id="12294" name="Oval 5"/>
            <p:cNvSpPr>
              <a:spLocks noChangeArrowheads="1"/>
            </p:cNvSpPr>
            <p:nvPr/>
          </p:nvSpPr>
          <p:spPr bwMode="auto">
            <a:xfrm>
              <a:off x="2208212" y="2438400"/>
              <a:ext cx="1066800" cy="533400"/>
            </a:xfrm>
            <a:prstGeom prst="ellipse">
              <a:avLst/>
            </a:prstGeom>
            <a:solidFill>
              <a:schemeClr val="bg1"/>
            </a:solidFill>
            <a:ln w="28575" algn="ctr">
              <a:solidFill>
                <a:schemeClr val="tx1"/>
              </a:solidFill>
              <a:round/>
              <a:headEnd type="none" w="sm" len="sm"/>
              <a:tailEnd type="none" w="sm" len="sm"/>
            </a:ln>
          </p:spPr>
          <p:txBody>
            <a:bodyPr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12295" name="Oval 15"/>
            <p:cNvSpPr>
              <a:spLocks noChangeArrowheads="1"/>
            </p:cNvSpPr>
            <p:nvPr/>
          </p:nvSpPr>
          <p:spPr bwMode="auto">
            <a:xfrm>
              <a:off x="2360612" y="2590800"/>
              <a:ext cx="1066800" cy="533400"/>
            </a:xfrm>
            <a:prstGeom prst="ellipse">
              <a:avLst/>
            </a:prstGeom>
            <a:solidFill>
              <a:schemeClr val="bg1"/>
            </a:solidFill>
            <a:ln w="28575" algn="ctr">
              <a:solidFill>
                <a:schemeClr val="tx1"/>
              </a:solidFill>
              <a:round/>
              <a:headEnd type="none" w="sm" len="sm"/>
              <a:tailEnd type="none" w="sm" len="sm"/>
            </a:ln>
          </p:spPr>
          <p:txBody>
            <a:bodyPr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12296" name="Oval 19"/>
            <p:cNvSpPr>
              <a:spLocks noChangeArrowheads="1"/>
            </p:cNvSpPr>
            <p:nvPr/>
          </p:nvSpPr>
          <p:spPr bwMode="auto">
            <a:xfrm>
              <a:off x="2513012" y="2743200"/>
              <a:ext cx="1066800" cy="533400"/>
            </a:xfrm>
            <a:prstGeom prst="ellipse">
              <a:avLst/>
            </a:prstGeom>
            <a:solidFill>
              <a:schemeClr val="bg1"/>
            </a:solidFill>
            <a:ln w="28575" algn="ctr">
              <a:solidFill>
                <a:schemeClr val="tx1"/>
              </a:solidFill>
              <a:round/>
              <a:headEnd type="none" w="sm" len="sm"/>
              <a:tailEnd type="none" w="sm" len="sm"/>
            </a:ln>
          </p:spPr>
          <p:txBody>
            <a:bodyPr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grpSp>
          <p:nvGrpSpPr>
            <p:cNvPr id="12297" name="Group 21"/>
            <p:cNvGrpSpPr>
              <a:grpSpLocks/>
            </p:cNvGrpSpPr>
            <p:nvPr/>
          </p:nvGrpSpPr>
          <p:grpSpPr bwMode="auto">
            <a:xfrm>
              <a:off x="2665412" y="2895600"/>
              <a:ext cx="1066800" cy="533400"/>
              <a:chOff x="2133600" y="2209800"/>
              <a:chExt cx="1066800" cy="533400"/>
            </a:xfrm>
          </p:grpSpPr>
          <p:sp>
            <p:nvSpPr>
              <p:cNvPr id="12317" name="Oval 22"/>
              <p:cNvSpPr>
                <a:spLocks noChangeArrowheads="1"/>
              </p:cNvSpPr>
              <p:nvPr/>
            </p:nvSpPr>
            <p:spPr bwMode="auto">
              <a:xfrm>
                <a:off x="2133600" y="2209800"/>
                <a:ext cx="1066800" cy="533400"/>
              </a:xfrm>
              <a:prstGeom prst="ellipse">
                <a:avLst/>
              </a:prstGeom>
              <a:solidFill>
                <a:schemeClr val="bg1"/>
              </a:solidFill>
              <a:ln w="28575" algn="ctr">
                <a:solidFill>
                  <a:schemeClr val="tx1"/>
                </a:solidFill>
                <a:round/>
                <a:headEnd type="none" w="sm" len="sm"/>
                <a:tailEnd type="none" w="sm" len="sm"/>
              </a:ln>
            </p:spPr>
            <p:txBody>
              <a:bodyPr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12318" name="TextBox 23"/>
              <p:cNvSpPr txBox="1">
                <a:spLocks noChangeArrowheads="1"/>
              </p:cNvSpPr>
              <p:nvPr/>
            </p:nvSpPr>
            <p:spPr bwMode="auto">
              <a:xfrm>
                <a:off x="2286000" y="2209800"/>
                <a:ext cx="761747" cy="522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rgbClr val="000000"/>
                    </a:solidFill>
                  </a:rPr>
                  <a:t>Shared</a:t>
                </a:r>
              </a:p>
              <a:p>
                <a:pPr eaLnBrk="1" hangingPunct="1"/>
                <a:r>
                  <a:rPr lang="en-US" altLang="en-US" sz="1400" dirty="0">
                    <a:solidFill>
                      <a:srgbClr val="000000"/>
                    </a:solidFill>
                  </a:rPr>
                  <a:t>Server</a:t>
                </a:r>
              </a:p>
            </p:txBody>
          </p:sp>
        </p:grpSp>
        <p:grpSp>
          <p:nvGrpSpPr>
            <p:cNvPr id="12298" name="Group 30"/>
            <p:cNvGrpSpPr>
              <a:grpSpLocks/>
            </p:cNvGrpSpPr>
            <p:nvPr/>
          </p:nvGrpSpPr>
          <p:grpSpPr bwMode="auto">
            <a:xfrm>
              <a:off x="4037012" y="3733801"/>
              <a:ext cx="2743200" cy="2270125"/>
              <a:chOff x="990600" y="2895600"/>
              <a:chExt cx="2743200" cy="2270379"/>
            </a:xfrm>
          </p:grpSpPr>
          <p:sp>
            <p:nvSpPr>
              <p:cNvPr id="12313" name="Rectangle 24"/>
              <p:cNvSpPr>
                <a:spLocks noChangeArrowheads="1"/>
              </p:cNvSpPr>
              <p:nvPr/>
            </p:nvSpPr>
            <p:spPr bwMode="auto">
              <a:xfrm>
                <a:off x="990600" y="2895600"/>
                <a:ext cx="2743200" cy="2270379"/>
              </a:xfrm>
              <a:prstGeom prst="rect">
                <a:avLst/>
              </a:prstGeom>
              <a:solidFill>
                <a:schemeClr val="bg1"/>
              </a:solidFill>
              <a:ln w="28575" algn="ctr">
                <a:solidFill>
                  <a:schemeClr val="tx1"/>
                </a:solidFill>
                <a:round/>
                <a:headEnd type="none" w="sm" len="sm"/>
                <a:tailEnd type="none" w="sm" len="sm"/>
              </a:ln>
            </p:spPr>
            <p:txBody>
              <a:bodyPr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12314" name="TextBox 25"/>
              <p:cNvSpPr txBox="1">
                <a:spLocks noChangeArrowheads="1"/>
              </p:cNvSpPr>
              <p:nvPr/>
            </p:nvSpPr>
            <p:spPr bwMode="auto">
              <a:xfrm>
                <a:off x="1290913" y="2971800"/>
                <a:ext cx="2142574" cy="366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000000"/>
                    </a:solidFill>
                  </a:rPr>
                  <a:t>Oracle Web Server</a:t>
                </a:r>
              </a:p>
            </p:txBody>
          </p:sp>
          <p:sp>
            <p:nvSpPr>
              <p:cNvPr id="12315" name="Rectangle 26"/>
              <p:cNvSpPr>
                <a:spLocks noChangeArrowheads="1"/>
              </p:cNvSpPr>
              <p:nvPr/>
            </p:nvSpPr>
            <p:spPr bwMode="auto">
              <a:xfrm>
                <a:off x="1198562" y="3429000"/>
                <a:ext cx="2362200" cy="1589265"/>
              </a:xfrm>
              <a:prstGeom prst="rect">
                <a:avLst/>
              </a:prstGeom>
              <a:noFill/>
              <a:ln w="28575"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11292" name="TextBox 27"/>
              <p:cNvSpPr txBox="1">
                <a:spLocks noChangeArrowheads="1"/>
              </p:cNvSpPr>
              <p:nvPr/>
            </p:nvSpPr>
            <p:spPr bwMode="auto">
              <a:xfrm>
                <a:off x="1177925" y="3561571"/>
                <a:ext cx="2403475" cy="1324123"/>
              </a:xfrm>
              <a:prstGeom prst="rect">
                <a:avLst/>
              </a:prstGeom>
              <a:noFill/>
              <a:ln w="9525">
                <a:noFill/>
                <a:miter lim="800000"/>
                <a:headEnd/>
                <a:tailEnd/>
              </a:ln>
            </p:spPr>
            <p:txBody>
              <a:bodyPr anchor="ctr">
                <a:spAutoFit/>
              </a:bodyPr>
              <a:lstStyle/>
              <a:p>
                <a:pPr>
                  <a:defRPr/>
                </a:pPr>
                <a:r>
                  <a:rPr lang="en-US" sz="1600" dirty="0">
                    <a:solidFill>
                      <a:srgbClr val="000000"/>
                    </a:solidFill>
                  </a:rPr>
                  <a:t>EM Express Servlet</a:t>
                </a:r>
              </a:p>
              <a:p>
                <a:pPr marL="234950" indent="-123825">
                  <a:buClr>
                    <a:schemeClr val="accent1"/>
                  </a:buClr>
                  <a:buFont typeface="Arial" pitchFamily="34" charset="0"/>
                  <a:buChar char="•"/>
                  <a:defRPr/>
                </a:pPr>
                <a:r>
                  <a:rPr lang="en-US" sz="1600" dirty="0">
                    <a:solidFill>
                      <a:srgbClr val="000000"/>
                    </a:solidFill>
                  </a:rPr>
                  <a:t>Authentication</a:t>
                </a:r>
              </a:p>
              <a:p>
                <a:pPr marL="234950" indent="-123825">
                  <a:buClr>
                    <a:schemeClr val="accent1"/>
                  </a:buClr>
                  <a:buFont typeface="Arial" pitchFamily="34" charset="0"/>
                  <a:buChar char="•"/>
                  <a:defRPr/>
                </a:pPr>
                <a:r>
                  <a:rPr lang="en-US" sz="1600" dirty="0">
                    <a:solidFill>
                      <a:srgbClr val="000000"/>
                    </a:solidFill>
                  </a:rPr>
                  <a:t>Session Management</a:t>
                </a:r>
              </a:p>
              <a:p>
                <a:pPr marL="234950" indent="-123825">
                  <a:buClr>
                    <a:schemeClr val="accent1"/>
                  </a:buClr>
                  <a:buFont typeface="Arial" pitchFamily="34" charset="0"/>
                  <a:buChar char="•"/>
                  <a:defRPr/>
                </a:pPr>
                <a:r>
                  <a:rPr lang="en-US" sz="1600" dirty="0">
                    <a:solidFill>
                      <a:srgbClr val="000000"/>
                    </a:solidFill>
                  </a:rPr>
                  <a:t>Compression</a:t>
                </a:r>
              </a:p>
              <a:p>
                <a:pPr marL="234950" indent="-123825">
                  <a:buClr>
                    <a:schemeClr val="accent1"/>
                  </a:buClr>
                  <a:buFont typeface="Arial" pitchFamily="34" charset="0"/>
                  <a:buChar char="•"/>
                  <a:defRPr/>
                </a:pPr>
                <a:r>
                  <a:rPr lang="en-US" sz="1600" dirty="0">
                    <a:solidFill>
                      <a:srgbClr val="000000"/>
                    </a:solidFill>
                  </a:rPr>
                  <a:t>Caching</a:t>
                </a:r>
                <a:endParaRPr lang="en-US" dirty="0">
                  <a:solidFill>
                    <a:srgbClr val="000000"/>
                  </a:solidFill>
                </a:endParaRPr>
              </a:p>
            </p:txBody>
          </p:sp>
        </p:grpSp>
        <p:sp>
          <p:nvSpPr>
            <p:cNvPr id="12299" name="Line 52"/>
            <p:cNvSpPr>
              <a:spLocks noChangeShapeType="1"/>
            </p:cNvSpPr>
            <p:nvPr/>
          </p:nvSpPr>
          <p:spPr bwMode="auto">
            <a:xfrm flipH="1">
              <a:off x="6094412" y="1676400"/>
              <a:ext cx="971550" cy="0"/>
            </a:xfrm>
            <a:prstGeom prst="line">
              <a:avLst/>
            </a:prstGeom>
            <a:noFill/>
            <a:ln w="28575" cap="rnd">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anchor="ctr"/>
            <a:lstStyle/>
            <a:p>
              <a:endParaRPr lang="en-US" dirty="0">
                <a:solidFill>
                  <a:srgbClr val="000000"/>
                </a:solidFill>
              </a:endParaRPr>
            </a:p>
          </p:txBody>
        </p:sp>
        <p:sp>
          <p:nvSpPr>
            <p:cNvPr id="12300" name="Line 52"/>
            <p:cNvSpPr>
              <a:spLocks noChangeShapeType="1"/>
            </p:cNvSpPr>
            <p:nvPr/>
          </p:nvSpPr>
          <p:spPr bwMode="auto">
            <a:xfrm rot="16200000" flipH="1">
              <a:off x="5189537" y="2276475"/>
              <a:ext cx="742950" cy="0"/>
            </a:xfrm>
            <a:prstGeom prst="line">
              <a:avLst/>
            </a:prstGeom>
            <a:noFill/>
            <a:ln w="28575" cap="rnd">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anchor="ctr"/>
            <a:lstStyle/>
            <a:p>
              <a:endParaRPr lang="en-US" dirty="0">
                <a:solidFill>
                  <a:srgbClr val="000000"/>
                </a:solidFill>
              </a:endParaRPr>
            </a:p>
          </p:txBody>
        </p:sp>
        <p:sp>
          <p:nvSpPr>
            <p:cNvPr id="12301" name="Line 52"/>
            <p:cNvSpPr>
              <a:spLocks noChangeShapeType="1"/>
            </p:cNvSpPr>
            <p:nvPr/>
          </p:nvSpPr>
          <p:spPr bwMode="auto">
            <a:xfrm flipH="1">
              <a:off x="3427412" y="2819400"/>
              <a:ext cx="1447800" cy="0"/>
            </a:xfrm>
            <a:prstGeom prst="line">
              <a:avLst/>
            </a:prstGeom>
            <a:noFill/>
            <a:ln w="28575" cap="rnd">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anchor="ctr"/>
            <a:lstStyle/>
            <a:p>
              <a:endParaRPr lang="en-US" dirty="0">
                <a:solidFill>
                  <a:srgbClr val="000000"/>
                </a:solidFill>
              </a:endParaRPr>
            </a:p>
          </p:txBody>
        </p:sp>
        <p:sp>
          <p:nvSpPr>
            <p:cNvPr id="12302" name="Freeform 51"/>
            <p:cNvSpPr>
              <a:spLocks/>
            </p:cNvSpPr>
            <p:nvPr/>
          </p:nvSpPr>
          <p:spPr bwMode="auto">
            <a:xfrm>
              <a:off x="3198812" y="3429000"/>
              <a:ext cx="838200" cy="1447800"/>
            </a:xfrm>
            <a:custGeom>
              <a:avLst/>
              <a:gdLst>
                <a:gd name="T0" fmla="*/ 0 w 309"/>
                <a:gd name="T1" fmla="*/ 0 h 381"/>
                <a:gd name="T2" fmla="*/ 0 w 309"/>
                <a:gd name="T3" fmla="*/ 2147483647 h 381"/>
                <a:gd name="T4" fmla="*/ 2147483647 w 309"/>
                <a:gd name="T5" fmla="*/ 2147483647 h 381"/>
                <a:gd name="T6" fmla="*/ 0 60000 65536"/>
                <a:gd name="T7" fmla="*/ 0 60000 65536"/>
                <a:gd name="T8" fmla="*/ 0 60000 65536"/>
                <a:gd name="T9" fmla="*/ 0 w 309"/>
                <a:gd name="T10" fmla="*/ 0 h 381"/>
                <a:gd name="T11" fmla="*/ 309 w 309"/>
                <a:gd name="T12" fmla="*/ 381 h 381"/>
              </a:gdLst>
              <a:ahLst/>
              <a:cxnLst>
                <a:cxn ang="T6">
                  <a:pos x="T0" y="T1"/>
                </a:cxn>
                <a:cxn ang="T7">
                  <a:pos x="T2" y="T3"/>
                </a:cxn>
                <a:cxn ang="T8">
                  <a:pos x="T4" y="T5"/>
                </a:cxn>
              </a:cxnLst>
              <a:rect l="T9" t="T10" r="T11" b="T12"/>
              <a:pathLst>
                <a:path w="309" h="381">
                  <a:moveTo>
                    <a:pt x="0" y="0"/>
                  </a:moveTo>
                  <a:lnTo>
                    <a:pt x="0" y="380"/>
                  </a:lnTo>
                  <a:lnTo>
                    <a:pt x="308" y="380"/>
                  </a:lnTo>
                </a:path>
              </a:pathLst>
            </a:custGeom>
            <a:noFill/>
            <a:ln w="28575" cap="rnd" cmpd="sng">
              <a:solidFill>
                <a:srgbClr val="000000"/>
              </a:solidFill>
              <a:prstDash val="solid"/>
              <a:round/>
              <a:headEnd type="none" w="sm" len="sm"/>
              <a:tailEnd type="triangle" w="lg" len="lg"/>
            </a:ln>
            <a:extLst>
              <a:ext uri="{909E8E84-426E-40DD-AFC4-6F175D3DCCD1}">
                <a14:hiddenFill xmlns:a14="http://schemas.microsoft.com/office/drawing/2010/main">
                  <a:solidFill>
                    <a:srgbClr val="FFFFFF"/>
                  </a:solidFill>
                </a14:hiddenFill>
              </a:ext>
            </a:extLst>
          </p:spPr>
          <p:txBody>
            <a:bodyPr anchor="ctr"/>
            <a:lstStyle/>
            <a:p>
              <a:endParaRPr lang="en-US" dirty="0">
                <a:solidFill>
                  <a:srgbClr val="000000"/>
                </a:solidFill>
              </a:endParaRPr>
            </a:p>
          </p:txBody>
        </p:sp>
        <p:sp>
          <p:nvSpPr>
            <p:cNvPr id="23" name="TextBox 42"/>
            <p:cNvSpPr txBox="1">
              <a:spLocks noChangeArrowheads="1"/>
            </p:cNvSpPr>
            <p:nvPr/>
          </p:nvSpPr>
          <p:spPr bwMode="auto">
            <a:xfrm>
              <a:off x="2714625" y="3810000"/>
              <a:ext cx="946150" cy="338138"/>
            </a:xfrm>
            <a:prstGeom prst="rect">
              <a:avLst/>
            </a:prstGeom>
            <a:solidFill>
              <a:schemeClr val="bg1">
                <a:lumMod val="85000"/>
              </a:schemeClr>
            </a:solidFill>
            <a:ln w="9525">
              <a:noFill/>
              <a:miter lim="800000"/>
              <a:headEnd/>
              <a:tailEnd/>
            </a:ln>
          </p:spPr>
          <p:txBody>
            <a:bodyPr wrap="none" anchor="ctr">
              <a:spAutoFit/>
            </a:bodyPr>
            <a:lstStyle/>
            <a:p>
              <a:pPr>
                <a:buFont typeface="Arial" charset="0"/>
                <a:buNone/>
                <a:defRPr/>
              </a:pPr>
              <a:r>
                <a:rPr lang="en-US" sz="1600" dirty="0">
                  <a:solidFill>
                    <a:srgbClr val="000000"/>
                  </a:solidFill>
                </a:rPr>
                <a:t>Request</a:t>
              </a:r>
            </a:p>
          </p:txBody>
        </p:sp>
        <p:sp>
          <p:nvSpPr>
            <p:cNvPr id="12304" name="TextBox 43"/>
            <p:cNvSpPr txBox="1">
              <a:spLocks noChangeArrowheads="1"/>
            </p:cNvSpPr>
            <p:nvPr/>
          </p:nvSpPr>
          <p:spPr bwMode="auto">
            <a:xfrm>
              <a:off x="8075613" y="3276601"/>
              <a:ext cx="1338263" cy="923925"/>
            </a:xfrm>
            <a:prstGeom prst="rect">
              <a:avLst/>
            </a:prstGeom>
            <a:solidFill>
              <a:schemeClr val="bg1"/>
            </a:solidFill>
            <a:ln w="28575">
              <a:solidFill>
                <a:schemeClr val="tx1"/>
              </a:solidFill>
              <a:miter lim="800000"/>
              <a:headEnd/>
              <a:tailEnd/>
            </a:ln>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000000"/>
                  </a:solidFill>
                </a:rPr>
                <a:t>Common</a:t>
              </a:r>
            </a:p>
            <a:p>
              <a:pPr eaLnBrk="1" hangingPunct="1"/>
              <a:r>
                <a:rPr lang="en-US" altLang="en-US" dirty="0">
                  <a:solidFill>
                    <a:srgbClr val="000000"/>
                  </a:solidFill>
                </a:rPr>
                <a:t>Reporting</a:t>
              </a:r>
            </a:p>
            <a:p>
              <a:pPr eaLnBrk="1" hangingPunct="1"/>
              <a:r>
                <a:rPr lang="en-US" altLang="en-US" dirty="0">
                  <a:solidFill>
                    <a:srgbClr val="000000"/>
                  </a:solidFill>
                </a:rPr>
                <a:t>Framework</a:t>
              </a:r>
            </a:p>
          </p:txBody>
        </p:sp>
        <p:sp>
          <p:nvSpPr>
            <p:cNvPr id="12305" name="TextBox 44"/>
            <p:cNvSpPr txBox="1">
              <a:spLocks noChangeArrowheads="1"/>
            </p:cNvSpPr>
            <p:nvPr/>
          </p:nvSpPr>
          <p:spPr bwMode="auto">
            <a:xfrm>
              <a:off x="8228013" y="5181601"/>
              <a:ext cx="1171575" cy="646113"/>
            </a:xfrm>
            <a:prstGeom prst="rect">
              <a:avLst/>
            </a:prstGeom>
            <a:solidFill>
              <a:schemeClr val="bg1"/>
            </a:solidFill>
            <a:ln w="28575">
              <a:solidFill>
                <a:schemeClr val="tx1"/>
              </a:solidFill>
              <a:miter lim="800000"/>
              <a:headEnd/>
              <a:tailEnd/>
            </a:ln>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000000"/>
                  </a:solidFill>
                </a:rPr>
                <a:t>File</a:t>
              </a:r>
            </a:p>
            <a:p>
              <a:pPr eaLnBrk="1" hangingPunct="1"/>
              <a:r>
                <a:rPr lang="en-US" altLang="en-US" dirty="0">
                  <a:solidFill>
                    <a:srgbClr val="000000"/>
                  </a:solidFill>
                </a:rPr>
                <a:t>Manager</a:t>
              </a:r>
            </a:p>
          </p:txBody>
        </p:sp>
        <p:sp>
          <p:nvSpPr>
            <p:cNvPr id="12306" name="Freeform 95"/>
            <p:cNvSpPr>
              <a:spLocks/>
            </p:cNvSpPr>
            <p:nvPr/>
          </p:nvSpPr>
          <p:spPr bwMode="auto">
            <a:xfrm rot="16200000">
              <a:off x="7199312" y="3314700"/>
              <a:ext cx="457200" cy="1295400"/>
            </a:xfrm>
            <a:custGeom>
              <a:avLst/>
              <a:gdLst>
                <a:gd name="T0" fmla="*/ 0 w 288"/>
                <a:gd name="T1" fmla="*/ 0 h 624"/>
                <a:gd name="T2" fmla="*/ 0 w 288"/>
                <a:gd name="T3" fmla="*/ 2147483647 h 624"/>
                <a:gd name="T4" fmla="*/ 2147483647 w 288"/>
                <a:gd name="T5" fmla="*/ 2147483647 h 624"/>
                <a:gd name="T6" fmla="*/ 2147483647 w 288"/>
                <a:gd name="T7" fmla="*/ 2147483647 h 624"/>
                <a:gd name="T8" fmla="*/ 0 60000 65536"/>
                <a:gd name="T9" fmla="*/ 0 60000 65536"/>
                <a:gd name="T10" fmla="*/ 0 60000 65536"/>
                <a:gd name="T11" fmla="*/ 0 60000 65536"/>
                <a:gd name="T12" fmla="*/ 0 w 288"/>
                <a:gd name="T13" fmla="*/ 0 h 624"/>
                <a:gd name="T14" fmla="*/ 288 w 288"/>
                <a:gd name="T15" fmla="*/ 624 h 624"/>
              </a:gdLst>
              <a:ahLst/>
              <a:cxnLst>
                <a:cxn ang="T8">
                  <a:pos x="T0" y="T1"/>
                </a:cxn>
                <a:cxn ang="T9">
                  <a:pos x="T2" y="T3"/>
                </a:cxn>
                <a:cxn ang="T10">
                  <a:pos x="T4" y="T5"/>
                </a:cxn>
                <a:cxn ang="T11">
                  <a:pos x="T6" y="T7"/>
                </a:cxn>
              </a:cxnLst>
              <a:rect l="T12" t="T13" r="T14" b="T15"/>
              <a:pathLst>
                <a:path w="288" h="624">
                  <a:moveTo>
                    <a:pt x="0" y="0"/>
                  </a:moveTo>
                  <a:lnTo>
                    <a:pt x="0" y="240"/>
                  </a:lnTo>
                  <a:lnTo>
                    <a:pt x="288" y="240"/>
                  </a:lnTo>
                  <a:lnTo>
                    <a:pt x="288" y="624"/>
                  </a:lnTo>
                </a:path>
              </a:pathLst>
            </a:custGeom>
            <a:noFill/>
            <a:ln w="28575" cap="flat" cmpd="sng">
              <a:solidFill>
                <a:schemeClr val="tx1"/>
              </a:solidFill>
              <a:prstDash val="solid"/>
              <a:round/>
              <a:headEnd type="none" w="sm" len="sm"/>
              <a:tailEnd type="triangle" w="lg" len="lg"/>
            </a:ln>
            <a:extLst>
              <a:ext uri="{909E8E84-426E-40DD-AFC4-6F175D3DCCD1}">
                <a14:hiddenFill xmlns:a14="http://schemas.microsoft.com/office/drawing/2010/main">
                  <a:solidFill>
                    <a:srgbClr val="FFFFFF"/>
                  </a:solidFill>
                </a14:hiddenFill>
              </a:ext>
            </a:extLst>
          </p:spPr>
          <p:txBody>
            <a:bodyPr anchor="ctr"/>
            <a:lstStyle/>
            <a:p>
              <a:endParaRPr lang="en-US" dirty="0">
                <a:solidFill>
                  <a:srgbClr val="000000"/>
                </a:solidFill>
              </a:endParaRPr>
            </a:p>
          </p:txBody>
        </p:sp>
        <p:sp>
          <p:nvSpPr>
            <p:cNvPr id="12307" name="Freeform 95"/>
            <p:cNvSpPr>
              <a:spLocks/>
            </p:cNvSpPr>
            <p:nvPr/>
          </p:nvSpPr>
          <p:spPr bwMode="auto">
            <a:xfrm rot="5400000" flipV="1">
              <a:off x="7275512" y="4610100"/>
              <a:ext cx="457200" cy="1447800"/>
            </a:xfrm>
            <a:custGeom>
              <a:avLst/>
              <a:gdLst>
                <a:gd name="T0" fmla="*/ 0 w 288"/>
                <a:gd name="T1" fmla="*/ 0 h 624"/>
                <a:gd name="T2" fmla="*/ 0 w 288"/>
                <a:gd name="T3" fmla="*/ 2147483647 h 624"/>
                <a:gd name="T4" fmla="*/ 2147483647 w 288"/>
                <a:gd name="T5" fmla="*/ 2147483647 h 624"/>
                <a:gd name="T6" fmla="*/ 2147483647 w 288"/>
                <a:gd name="T7" fmla="*/ 2147483647 h 624"/>
                <a:gd name="T8" fmla="*/ 0 60000 65536"/>
                <a:gd name="T9" fmla="*/ 0 60000 65536"/>
                <a:gd name="T10" fmla="*/ 0 60000 65536"/>
                <a:gd name="T11" fmla="*/ 0 60000 65536"/>
                <a:gd name="T12" fmla="*/ 0 w 288"/>
                <a:gd name="T13" fmla="*/ 0 h 624"/>
                <a:gd name="T14" fmla="*/ 288 w 288"/>
                <a:gd name="T15" fmla="*/ 624 h 624"/>
              </a:gdLst>
              <a:ahLst/>
              <a:cxnLst>
                <a:cxn ang="T8">
                  <a:pos x="T0" y="T1"/>
                </a:cxn>
                <a:cxn ang="T9">
                  <a:pos x="T2" y="T3"/>
                </a:cxn>
                <a:cxn ang="T10">
                  <a:pos x="T4" y="T5"/>
                </a:cxn>
                <a:cxn ang="T11">
                  <a:pos x="T6" y="T7"/>
                </a:cxn>
              </a:cxnLst>
              <a:rect l="T12" t="T13" r="T14" b="T15"/>
              <a:pathLst>
                <a:path w="288" h="624">
                  <a:moveTo>
                    <a:pt x="0" y="0"/>
                  </a:moveTo>
                  <a:lnTo>
                    <a:pt x="0" y="240"/>
                  </a:lnTo>
                  <a:lnTo>
                    <a:pt x="288" y="240"/>
                  </a:lnTo>
                  <a:lnTo>
                    <a:pt x="288" y="624"/>
                  </a:lnTo>
                </a:path>
              </a:pathLst>
            </a:custGeom>
            <a:noFill/>
            <a:ln w="28575"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anchor="ctr"/>
            <a:lstStyle/>
            <a:p>
              <a:endParaRPr lang="en-US" dirty="0">
                <a:solidFill>
                  <a:srgbClr val="000000"/>
                </a:solidFill>
              </a:endParaRPr>
            </a:p>
          </p:txBody>
        </p:sp>
        <p:sp>
          <p:nvSpPr>
            <p:cNvPr id="12308" name="TextBox 47"/>
            <p:cNvSpPr txBox="1">
              <a:spLocks noChangeArrowheads="1"/>
            </p:cNvSpPr>
            <p:nvPr/>
          </p:nvSpPr>
          <p:spPr bwMode="auto">
            <a:xfrm>
              <a:off x="6833394" y="3291326"/>
              <a:ext cx="11890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a:solidFill>
                    <a:srgbClr val="000000"/>
                  </a:solidFill>
                </a:rPr>
                <a:t>Get Report</a:t>
              </a:r>
            </a:p>
          </p:txBody>
        </p:sp>
        <p:sp>
          <p:nvSpPr>
            <p:cNvPr id="12309" name="TextBox 49"/>
            <p:cNvSpPr txBox="1">
              <a:spLocks noChangeArrowheads="1"/>
            </p:cNvSpPr>
            <p:nvPr/>
          </p:nvSpPr>
          <p:spPr bwMode="auto">
            <a:xfrm>
              <a:off x="6796087" y="5648325"/>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a:solidFill>
                    <a:srgbClr val="000000"/>
                  </a:solidFill>
                </a:rPr>
                <a:t>Get shell files</a:t>
              </a:r>
            </a:p>
          </p:txBody>
        </p:sp>
        <p:sp>
          <p:nvSpPr>
            <p:cNvPr id="12310" name="TextBox 28"/>
            <p:cNvSpPr txBox="1">
              <a:spLocks noChangeArrowheads="1"/>
            </p:cNvSpPr>
            <p:nvPr/>
          </p:nvSpPr>
          <p:spPr bwMode="auto">
            <a:xfrm>
              <a:off x="7729537" y="1371600"/>
              <a:ext cx="1031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000000"/>
                  </a:solidFill>
                </a:rPr>
                <a:t>Console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1212" y="1143000"/>
              <a:ext cx="895227" cy="1133473"/>
            </a:xfrm>
            <a:prstGeom prst="rect">
              <a:avLst/>
            </a:prstGeom>
          </p:spPr>
        </p:pic>
      </p:grpSp>
      <p:sp>
        <p:nvSpPr>
          <p:cNvPr id="4" name="Rectangle 3"/>
          <p:cNvSpPr/>
          <p:nvPr/>
        </p:nvSpPr>
        <p:spPr>
          <a:xfrm>
            <a:off x="7888362" y="3997108"/>
            <a:ext cx="1941362" cy="646331"/>
          </a:xfrm>
          <a:prstGeom prst="rect">
            <a:avLst/>
          </a:prstGeom>
        </p:spPr>
        <p:txBody>
          <a:bodyPr>
            <a:spAutoFit/>
          </a:bodyPr>
          <a:lstStyle/>
          <a:p>
            <a:pPr algn="ctr" eaLnBrk="1" hangingPunct="1"/>
            <a:r>
              <a:rPr lang="en-US" altLang="en-US" dirty="0">
                <a:solidFill>
                  <a:srgbClr val="000000"/>
                </a:solidFill>
              </a:rPr>
              <a:t>Oracle Database </a:t>
            </a:r>
          </a:p>
          <a:p>
            <a:pPr algn="ctr" eaLnBrk="1" hangingPunct="1"/>
            <a:r>
              <a:rPr lang="en-US" altLang="en-US" dirty="0">
                <a:solidFill>
                  <a:srgbClr val="000000"/>
                </a:solidFill>
              </a:rPr>
              <a:t>Instance</a:t>
            </a:r>
          </a:p>
        </p:txBody>
      </p:sp>
      <p:sp>
        <p:nvSpPr>
          <p:cNvPr id="5" name="Slide Number Placeholder 4"/>
          <p:cNvSpPr>
            <a:spLocks noGrp="1"/>
          </p:cNvSpPr>
          <p:nvPr>
            <p:ph type="sldNum" sz="quarter" idx="12"/>
          </p:nvPr>
        </p:nvSpPr>
        <p:spPr/>
        <p:txBody>
          <a:bodyPr/>
          <a:lstStyle/>
          <a:p>
            <a:fld id="{0D1E9C62-5A59-433B-A292-EC595ABBBF45}" type="slidenum">
              <a:rPr lang="" smtClean="0"/>
              <a:t>106</a:t>
            </a:fld>
            <a:endParaRPr lang=""/>
          </a:p>
        </p:txBody>
      </p:sp>
    </p:spTree>
    <p:custDataLst>
      <p:tags r:id="rId1"/>
    </p:custDataLst>
    <p:extLst>
      <p:ext uri="{BB962C8B-B14F-4D97-AF65-F5344CB8AC3E}">
        <p14:creationId xmlns:p14="http://schemas.microsoft.com/office/powerpoint/2010/main" val="16405769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107</a:t>
            </a:fld>
            <a:endParaRPr lang=""/>
          </a:p>
        </p:txBody>
      </p:sp>
    </p:spTree>
    <p:custDataLst>
      <p:tags r:id="rId1"/>
    </p:custDataLst>
    <p:extLst>
      <p:ext uri="{BB962C8B-B14F-4D97-AF65-F5344CB8AC3E}">
        <p14:creationId xmlns:p14="http://schemas.microsoft.com/office/powerpoint/2010/main" val="4169617327"/>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836612" y="152400"/>
            <a:ext cx="10057030" cy="473074"/>
          </a:xfrm>
        </p:spPr>
        <p:txBody>
          <a:bodyPr>
            <a:normAutofit fontScale="90000"/>
          </a:bodyPr>
          <a:lstStyle/>
          <a:p>
            <a:pPr eaLnBrk="1" hangingPunct="1"/>
            <a:r>
              <a:rPr lang="en-US" altLang="en-US" dirty="0"/>
              <a:t>Using the Database Home Page</a:t>
            </a:r>
            <a:endParaRPr lang="en-US" altLang="en-US" dirty="0">
              <a:solidFill>
                <a:srgbClr val="FF000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47" y="838200"/>
            <a:ext cx="9066165" cy="5253690"/>
          </a:xfrm>
          <a:prstGeom prst="rect">
            <a:avLst/>
          </a:prstGeom>
          <a:ln>
            <a:solidFill>
              <a:schemeClr val="tx1"/>
            </a:solidFill>
          </a:ln>
        </p:spPr>
      </p:pic>
      <p:sp>
        <p:nvSpPr>
          <p:cNvPr id="3" name="Slide Number Placeholder 2"/>
          <p:cNvSpPr>
            <a:spLocks noGrp="1"/>
          </p:cNvSpPr>
          <p:nvPr>
            <p:ph type="sldNum" sz="quarter" idx="12"/>
          </p:nvPr>
        </p:nvSpPr>
        <p:spPr/>
        <p:txBody>
          <a:bodyPr/>
          <a:lstStyle/>
          <a:p>
            <a:fld id="{0D1E9C62-5A59-433B-A292-EC595ABBBF45}" type="slidenum">
              <a:rPr lang="" smtClean="0"/>
              <a:t>108</a:t>
            </a:fld>
            <a:endParaRPr lang=""/>
          </a:p>
        </p:txBody>
      </p:sp>
    </p:spTree>
    <p:custDataLst>
      <p:tags r:id="rId1"/>
    </p:custDataLst>
    <p:extLst>
      <p:ext uri="{BB962C8B-B14F-4D97-AF65-F5344CB8AC3E}">
        <p14:creationId xmlns:p14="http://schemas.microsoft.com/office/powerpoint/2010/main" val="5243250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5"/>
          <p:cNvSpPr>
            <a:spLocks noGrp="1" noChangeArrowheads="1"/>
          </p:cNvSpPr>
          <p:nvPr>
            <p:ph type="title"/>
          </p:nvPr>
        </p:nvSpPr>
        <p:spPr>
          <a:xfrm>
            <a:off x="585095" y="208773"/>
            <a:ext cx="10285630" cy="533771"/>
          </a:xfrm>
        </p:spPr>
        <p:txBody>
          <a:bodyPr>
            <a:normAutofit fontScale="90000"/>
          </a:bodyPr>
          <a:lstStyle/>
          <a:p>
            <a:pPr eaLnBrk="1" hangingPunct="1"/>
            <a:r>
              <a:rPr lang="en-US" altLang="en-US" dirty="0"/>
              <a:t>Enterprise Manager Cloud Control 13</a:t>
            </a:r>
            <a:r>
              <a:rPr lang="en-US" altLang="en-US" i="1" dirty="0"/>
              <a:t>c </a:t>
            </a:r>
            <a:r>
              <a:rPr lang="en-US" altLang="en-US" dirty="0"/>
              <a:t>Features</a:t>
            </a:r>
            <a:endParaRPr lang="en-AU" altLang="en-US" dirty="0"/>
          </a:p>
        </p:txBody>
      </p:sp>
      <p:grpSp>
        <p:nvGrpSpPr>
          <p:cNvPr id="18435" name="Group 1"/>
          <p:cNvGrpSpPr>
            <a:grpSpLocks/>
          </p:cNvGrpSpPr>
          <p:nvPr/>
        </p:nvGrpSpPr>
        <p:grpSpPr bwMode="auto">
          <a:xfrm>
            <a:off x="2230438" y="928688"/>
            <a:ext cx="7727950" cy="5000625"/>
            <a:chOff x="2230438" y="928688"/>
            <a:chExt cx="7727950" cy="5000625"/>
          </a:xfrm>
        </p:grpSpPr>
        <p:grpSp>
          <p:nvGrpSpPr>
            <p:cNvPr id="18436" name="Group 52"/>
            <p:cNvGrpSpPr>
              <a:grpSpLocks/>
            </p:cNvGrpSpPr>
            <p:nvPr/>
          </p:nvGrpSpPr>
          <p:grpSpPr bwMode="auto">
            <a:xfrm>
              <a:off x="3206750" y="1423988"/>
              <a:ext cx="1763713" cy="779462"/>
              <a:chOff x="803997" y="2158"/>
              <a:chExt cx="2659205" cy="802778"/>
            </a:xfrm>
          </p:grpSpPr>
          <p:sp>
            <p:nvSpPr>
              <p:cNvPr id="43" name="Rounded Rectangle 42"/>
              <p:cNvSpPr/>
              <p:nvPr/>
            </p:nvSpPr>
            <p:spPr>
              <a:xfrm>
                <a:off x="803997" y="2158"/>
                <a:ext cx="2659205" cy="802778"/>
              </a:xfrm>
              <a:prstGeom prst="roundRect">
                <a:avLst>
                  <a:gd name="adj" fmla="val 10000"/>
                </a:avLst>
              </a:prstGeom>
              <a:gradFill rotWithShape="0">
                <a:gsLst>
                  <a:gs pos="0">
                    <a:srgbClr val="FD0000">
                      <a:hueOff val="0"/>
                      <a:satOff val="0"/>
                      <a:lumOff val="0"/>
                      <a:alphaOff val="0"/>
                      <a:shade val="51000"/>
                      <a:satMod val="130000"/>
                    </a:srgbClr>
                  </a:gs>
                  <a:gs pos="80000">
                    <a:srgbClr val="FD0000">
                      <a:hueOff val="0"/>
                      <a:satOff val="0"/>
                      <a:lumOff val="0"/>
                      <a:alphaOff val="0"/>
                      <a:shade val="93000"/>
                      <a:satMod val="130000"/>
                    </a:srgbClr>
                  </a:gs>
                  <a:gs pos="100000">
                    <a:srgbClr val="FD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txBody>
              <a:bodyPr/>
              <a:lstStyle/>
              <a:p>
                <a:pPr eaLnBrk="1" hangingPunct="1">
                  <a:defRPr/>
                </a:pPr>
                <a:endParaRPr lang="en-US" dirty="0">
                  <a:solidFill>
                    <a:srgbClr val="FFFFFF"/>
                  </a:solidFill>
                  <a:cs typeface="Arial" pitchFamily="34" charset="0"/>
                </a:endParaRPr>
              </a:p>
            </p:txBody>
          </p:sp>
          <p:sp>
            <p:nvSpPr>
              <p:cNvPr id="44" name="Rounded Rectangle 4"/>
              <p:cNvSpPr/>
              <p:nvPr/>
            </p:nvSpPr>
            <p:spPr>
              <a:xfrm>
                <a:off x="827932" y="25048"/>
                <a:ext cx="2611335" cy="756998"/>
              </a:xfrm>
              <a:prstGeom prst="rect">
                <a:avLst/>
              </a:prstGeom>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eaLnBrk="1" hangingPunct="1">
                  <a:lnSpc>
                    <a:spcPct val="90000"/>
                  </a:lnSpc>
                  <a:spcBef>
                    <a:spcPct val="20000"/>
                  </a:spcBef>
                  <a:spcAft>
                    <a:spcPct val="35000"/>
                  </a:spcAft>
                  <a:buClr>
                    <a:srgbClr val="FF0000"/>
                  </a:buClr>
                  <a:defRPr/>
                </a:pPr>
                <a:r>
                  <a:rPr lang="en-US" sz="1400" dirty="0">
                    <a:solidFill>
                      <a:srgbClr val="FFFFFF"/>
                    </a:solidFill>
                  </a:rPr>
                  <a:t>Applications Management</a:t>
                </a:r>
              </a:p>
            </p:txBody>
          </p:sp>
        </p:grpSp>
        <p:grpSp>
          <p:nvGrpSpPr>
            <p:cNvPr id="18437" name="Group 55"/>
            <p:cNvGrpSpPr>
              <a:grpSpLocks/>
            </p:cNvGrpSpPr>
            <p:nvPr/>
          </p:nvGrpSpPr>
          <p:grpSpPr bwMode="auto">
            <a:xfrm>
              <a:off x="5213350" y="928688"/>
              <a:ext cx="1763712" cy="779462"/>
              <a:chOff x="803997" y="2158"/>
              <a:chExt cx="2659205" cy="802778"/>
            </a:xfrm>
          </p:grpSpPr>
          <p:sp>
            <p:nvSpPr>
              <p:cNvPr id="46" name="Rounded Rectangle 45"/>
              <p:cNvSpPr/>
              <p:nvPr/>
            </p:nvSpPr>
            <p:spPr>
              <a:xfrm>
                <a:off x="803997" y="2158"/>
                <a:ext cx="2659207" cy="802778"/>
              </a:xfrm>
              <a:prstGeom prst="roundRect">
                <a:avLst>
                  <a:gd name="adj" fmla="val 10000"/>
                </a:avLst>
              </a:prstGeom>
              <a:gradFill rotWithShape="0">
                <a:gsLst>
                  <a:gs pos="0">
                    <a:srgbClr val="FD0000">
                      <a:hueOff val="0"/>
                      <a:satOff val="0"/>
                      <a:lumOff val="0"/>
                      <a:alphaOff val="0"/>
                      <a:shade val="51000"/>
                      <a:satMod val="130000"/>
                    </a:srgbClr>
                  </a:gs>
                  <a:gs pos="80000">
                    <a:srgbClr val="FD0000">
                      <a:hueOff val="0"/>
                      <a:satOff val="0"/>
                      <a:lumOff val="0"/>
                      <a:alphaOff val="0"/>
                      <a:shade val="93000"/>
                      <a:satMod val="130000"/>
                    </a:srgbClr>
                  </a:gs>
                  <a:gs pos="100000">
                    <a:srgbClr val="FD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txBody>
              <a:bodyPr/>
              <a:lstStyle/>
              <a:p>
                <a:pPr eaLnBrk="1" hangingPunct="1">
                  <a:defRPr/>
                </a:pPr>
                <a:endParaRPr lang="en-US" dirty="0">
                  <a:solidFill>
                    <a:srgbClr val="FFFFFF"/>
                  </a:solidFill>
                  <a:cs typeface="Arial" pitchFamily="34" charset="0"/>
                </a:endParaRPr>
              </a:p>
            </p:txBody>
          </p:sp>
          <p:sp>
            <p:nvSpPr>
              <p:cNvPr id="47" name="Rounded Rectangle 4"/>
              <p:cNvSpPr/>
              <p:nvPr/>
            </p:nvSpPr>
            <p:spPr>
              <a:xfrm>
                <a:off x="827932" y="25048"/>
                <a:ext cx="2611336" cy="756998"/>
              </a:xfrm>
              <a:prstGeom prst="rect">
                <a:avLst/>
              </a:prstGeom>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eaLnBrk="1" hangingPunct="1">
                  <a:lnSpc>
                    <a:spcPct val="90000"/>
                  </a:lnSpc>
                  <a:spcBef>
                    <a:spcPct val="20000"/>
                  </a:spcBef>
                  <a:spcAft>
                    <a:spcPct val="35000"/>
                  </a:spcAft>
                  <a:buClr>
                    <a:srgbClr val="FF0000"/>
                  </a:buClr>
                  <a:defRPr/>
                </a:pPr>
                <a:r>
                  <a:rPr lang="en-US" sz="1400" dirty="0">
                    <a:solidFill>
                      <a:srgbClr val="FFFFFF"/>
                    </a:solidFill>
                  </a:rPr>
                  <a:t>Enterprise-Ready Framework</a:t>
                </a:r>
              </a:p>
            </p:txBody>
          </p:sp>
        </p:grpSp>
        <p:grpSp>
          <p:nvGrpSpPr>
            <p:cNvPr id="18438" name="Group 58"/>
            <p:cNvGrpSpPr>
              <a:grpSpLocks/>
            </p:cNvGrpSpPr>
            <p:nvPr/>
          </p:nvGrpSpPr>
          <p:grpSpPr bwMode="auto">
            <a:xfrm>
              <a:off x="7210425" y="1423988"/>
              <a:ext cx="1765300" cy="779462"/>
              <a:chOff x="803997" y="2158"/>
              <a:chExt cx="2659205" cy="802778"/>
            </a:xfrm>
          </p:grpSpPr>
          <p:sp>
            <p:nvSpPr>
              <p:cNvPr id="49" name="Rounded Rectangle 48"/>
              <p:cNvSpPr/>
              <p:nvPr/>
            </p:nvSpPr>
            <p:spPr>
              <a:xfrm>
                <a:off x="803997" y="2158"/>
                <a:ext cx="2659205" cy="802778"/>
              </a:xfrm>
              <a:prstGeom prst="roundRect">
                <a:avLst>
                  <a:gd name="adj" fmla="val 10000"/>
                </a:avLst>
              </a:prstGeom>
              <a:gradFill rotWithShape="0">
                <a:gsLst>
                  <a:gs pos="0">
                    <a:srgbClr val="FD0000">
                      <a:hueOff val="0"/>
                      <a:satOff val="0"/>
                      <a:lumOff val="0"/>
                      <a:alphaOff val="0"/>
                      <a:shade val="51000"/>
                      <a:satMod val="130000"/>
                    </a:srgbClr>
                  </a:gs>
                  <a:gs pos="80000">
                    <a:srgbClr val="FD0000">
                      <a:hueOff val="0"/>
                      <a:satOff val="0"/>
                      <a:lumOff val="0"/>
                      <a:alphaOff val="0"/>
                      <a:shade val="93000"/>
                      <a:satMod val="130000"/>
                    </a:srgbClr>
                  </a:gs>
                  <a:gs pos="100000">
                    <a:srgbClr val="FD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txBody>
              <a:bodyPr/>
              <a:lstStyle/>
              <a:p>
                <a:pPr eaLnBrk="1" hangingPunct="1">
                  <a:defRPr/>
                </a:pPr>
                <a:endParaRPr lang="en-US" dirty="0">
                  <a:solidFill>
                    <a:srgbClr val="FFFFFF"/>
                  </a:solidFill>
                  <a:cs typeface="Arial" pitchFamily="34" charset="0"/>
                </a:endParaRPr>
              </a:p>
            </p:txBody>
          </p:sp>
          <p:sp>
            <p:nvSpPr>
              <p:cNvPr id="50" name="Rounded Rectangle 4"/>
              <p:cNvSpPr/>
              <p:nvPr/>
            </p:nvSpPr>
            <p:spPr>
              <a:xfrm>
                <a:off x="827911" y="25048"/>
                <a:ext cx="2611378" cy="756998"/>
              </a:xfrm>
              <a:prstGeom prst="rect">
                <a:avLst/>
              </a:prstGeom>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eaLnBrk="1" hangingPunct="1">
                  <a:lnSpc>
                    <a:spcPct val="90000"/>
                  </a:lnSpc>
                  <a:spcBef>
                    <a:spcPct val="20000"/>
                  </a:spcBef>
                  <a:spcAft>
                    <a:spcPct val="35000"/>
                  </a:spcAft>
                  <a:buClr>
                    <a:srgbClr val="FF0000"/>
                  </a:buClr>
                  <a:defRPr/>
                </a:pPr>
                <a:r>
                  <a:rPr lang="en-US" sz="1400" dirty="0">
                    <a:solidFill>
                      <a:srgbClr val="FFFFFF"/>
                    </a:solidFill>
                  </a:rPr>
                  <a:t>Unified Cloud Management:  Hybrid Cloud</a:t>
                </a:r>
              </a:p>
            </p:txBody>
          </p:sp>
        </p:grpSp>
        <p:grpSp>
          <p:nvGrpSpPr>
            <p:cNvPr id="18439" name="Group 61"/>
            <p:cNvGrpSpPr>
              <a:grpSpLocks/>
            </p:cNvGrpSpPr>
            <p:nvPr/>
          </p:nvGrpSpPr>
          <p:grpSpPr bwMode="auto">
            <a:xfrm>
              <a:off x="8194675" y="2416175"/>
              <a:ext cx="1763713" cy="779463"/>
              <a:chOff x="803997" y="2158"/>
              <a:chExt cx="2659205" cy="802778"/>
            </a:xfrm>
          </p:grpSpPr>
          <p:sp>
            <p:nvSpPr>
              <p:cNvPr id="52" name="Rounded Rectangle 51"/>
              <p:cNvSpPr/>
              <p:nvPr/>
            </p:nvSpPr>
            <p:spPr>
              <a:xfrm>
                <a:off x="803997" y="2158"/>
                <a:ext cx="2659205" cy="802778"/>
              </a:xfrm>
              <a:prstGeom prst="roundRect">
                <a:avLst>
                  <a:gd name="adj" fmla="val 10000"/>
                </a:avLst>
              </a:prstGeom>
              <a:gradFill rotWithShape="0">
                <a:gsLst>
                  <a:gs pos="0">
                    <a:srgbClr val="FD0000">
                      <a:hueOff val="0"/>
                      <a:satOff val="0"/>
                      <a:lumOff val="0"/>
                      <a:alphaOff val="0"/>
                      <a:shade val="51000"/>
                      <a:satMod val="130000"/>
                    </a:srgbClr>
                  </a:gs>
                  <a:gs pos="80000">
                    <a:srgbClr val="FD0000">
                      <a:hueOff val="0"/>
                      <a:satOff val="0"/>
                      <a:lumOff val="0"/>
                      <a:alphaOff val="0"/>
                      <a:shade val="93000"/>
                      <a:satMod val="130000"/>
                    </a:srgbClr>
                  </a:gs>
                  <a:gs pos="100000">
                    <a:srgbClr val="FD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txBody>
              <a:bodyPr/>
              <a:lstStyle/>
              <a:p>
                <a:pPr eaLnBrk="1" hangingPunct="1">
                  <a:defRPr/>
                </a:pPr>
                <a:endParaRPr lang="en-US" dirty="0">
                  <a:solidFill>
                    <a:srgbClr val="FFFFFF"/>
                  </a:solidFill>
                  <a:cs typeface="Arial" pitchFamily="34" charset="0"/>
                </a:endParaRPr>
              </a:p>
            </p:txBody>
          </p:sp>
          <p:sp>
            <p:nvSpPr>
              <p:cNvPr id="53" name="Rounded Rectangle 4"/>
              <p:cNvSpPr/>
              <p:nvPr/>
            </p:nvSpPr>
            <p:spPr>
              <a:xfrm>
                <a:off x="827932" y="25048"/>
                <a:ext cx="2611335" cy="756998"/>
              </a:xfrm>
              <a:prstGeom prst="rect">
                <a:avLst/>
              </a:prstGeom>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eaLnBrk="1" hangingPunct="1">
                  <a:lnSpc>
                    <a:spcPct val="90000"/>
                  </a:lnSpc>
                  <a:spcBef>
                    <a:spcPct val="20000"/>
                  </a:spcBef>
                  <a:spcAft>
                    <a:spcPct val="35000"/>
                  </a:spcAft>
                  <a:buClr>
                    <a:srgbClr val="FF0000"/>
                  </a:buClr>
                  <a:defRPr/>
                </a:pPr>
                <a:r>
                  <a:rPr lang="en-US" sz="1400" dirty="0">
                    <a:solidFill>
                      <a:srgbClr val="FFFFFF"/>
                    </a:solidFill>
                  </a:rPr>
                  <a:t>Chargeback and Capacity Planning</a:t>
                </a:r>
              </a:p>
            </p:txBody>
          </p:sp>
        </p:grpSp>
        <p:grpSp>
          <p:nvGrpSpPr>
            <p:cNvPr id="18440" name="Group 64"/>
            <p:cNvGrpSpPr>
              <a:grpSpLocks/>
            </p:cNvGrpSpPr>
            <p:nvPr/>
          </p:nvGrpSpPr>
          <p:grpSpPr bwMode="auto">
            <a:xfrm>
              <a:off x="2230438" y="2416175"/>
              <a:ext cx="1763712" cy="779463"/>
              <a:chOff x="803997" y="2158"/>
              <a:chExt cx="2659205" cy="802778"/>
            </a:xfrm>
          </p:grpSpPr>
          <p:sp>
            <p:nvSpPr>
              <p:cNvPr id="55" name="Rounded Rectangle 54"/>
              <p:cNvSpPr/>
              <p:nvPr/>
            </p:nvSpPr>
            <p:spPr>
              <a:xfrm>
                <a:off x="803997" y="2158"/>
                <a:ext cx="2659205" cy="802778"/>
              </a:xfrm>
              <a:prstGeom prst="roundRect">
                <a:avLst>
                  <a:gd name="adj" fmla="val 10000"/>
                </a:avLst>
              </a:prstGeom>
              <a:gradFill rotWithShape="0">
                <a:gsLst>
                  <a:gs pos="0">
                    <a:srgbClr val="FD0000">
                      <a:hueOff val="0"/>
                      <a:satOff val="0"/>
                      <a:lumOff val="0"/>
                      <a:alphaOff val="0"/>
                      <a:shade val="51000"/>
                      <a:satMod val="130000"/>
                    </a:srgbClr>
                  </a:gs>
                  <a:gs pos="80000">
                    <a:srgbClr val="FD0000">
                      <a:hueOff val="0"/>
                      <a:satOff val="0"/>
                      <a:lumOff val="0"/>
                      <a:alphaOff val="0"/>
                      <a:shade val="93000"/>
                      <a:satMod val="130000"/>
                    </a:srgbClr>
                  </a:gs>
                  <a:gs pos="100000">
                    <a:srgbClr val="FD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txBody>
              <a:bodyPr/>
              <a:lstStyle/>
              <a:p>
                <a:pPr eaLnBrk="1" hangingPunct="1">
                  <a:defRPr/>
                </a:pPr>
                <a:endParaRPr lang="en-US" dirty="0">
                  <a:solidFill>
                    <a:srgbClr val="FFFFFF"/>
                  </a:solidFill>
                  <a:cs typeface="Arial" pitchFamily="34" charset="0"/>
                </a:endParaRPr>
              </a:p>
            </p:txBody>
          </p:sp>
          <p:sp>
            <p:nvSpPr>
              <p:cNvPr id="56" name="Rounded Rectangle 4"/>
              <p:cNvSpPr/>
              <p:nvPr/>
            </p:nvSpPr>
            <p:spPr>
              <a:xfrm>
                <a:off x="827932" y="25048"/>
                <a:ext cx="2611335" cy="756998"/>
              </a:xfrm>
              <a:prstGeom prst="rect">
                <a:avLst/>
              </a:prstGeom>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eaLnBrk="1" hangingPunct="1">
                  <a:lnSpc>
                    <a:spcPct val="90000"/>
                  </a:lnSpc>
                  <a:spcBef>
                    <a:spcPct val="20000"/>
                  </a:spcBef>
                  <a:spcAft>
                    <a:spcPct val="35000"/>
                  </a:spcAft>
                  <a:buClr>
                    <a:srgbClr val="FF0000"/>
                  </a:buClr>
                  <a:defRPr/>
                </a:pPr>
                <a:r>
                  <a:rPr lang="en-US" sz="1400" dirty="0">
                    <a:solidFill>
                      <a:srgbClr val="FFFFFF"/>
                    </a:solidFill>
                  </a:rPr>
                  <a:t>Middleware Management</a:t>
                </a:r>
              </a:p>
            </p:txBody>
          </p:sp>
        </p:grpSp>
        <p:grpSp>
          <p:nvGrpSpPr>
            <p:cNvPr id="18441" name="Group 67"/>
            <p:cNvGrpSpPr>
              <a:grpSpLocks/>
            </p:cNvGrpSpPr>
            <p:nvPr/>
          </p:nvGrpSpPr>
          <p:grpSpPr bwMode="auto">
            <a:xfrm>
              <a:off x="2230438" y="3584575"/>
              <a:ext cx="1763712" cy="779463"/>
              <a:chOff x="803997" y="2158"/>
              <a:chExt cx="2659205" cy="802778"/>
            </a:xfrm>
          </p:grpSpPr>
          <p:sp>
            <p:nvSpPr>
              <p:cNvPr id="58" name="Rounded Rectangle 57"/>
              <p:cNvSpPr/>
              <p:nvPr/>
            </p:nvSpPr>
            <p:spPr>
              <a:xfrm>
                <a:off x="803997" y="2158"/>
                <a:ext cx="2659205" cy="802778"/>
              </a:xfrm>
              <a:prstGeom prst="roundRect">
                <a:avLst>
                  <a:gd name="adj" fmla="val 10000"/>
                </a:avLst>
              </a:prstGeom>
              <a:gradFill rotWithShape="0">
                <a:gsLst>
                  <a:gs pos="0">
                    <a:srgbClr val="FD0000">
                      <a:hueOff val="0"/>
                      <a:satOff val="0"/>
                      <a:lumOff val="0"/>
                      <a:alphaOff val="0"/>
                      <a:shade val="51000"/>
                      <a:satMod val="130000"/>
                    </a:srgbClr>
                  </a:gs>
                  <a:gs pos="80000">
                    <a:srgbClr val="FD0000">
                      <a:hueOff val="0"/>
                      <a:satOff val="0"/>
                      <a:lumOff val="0"/>
                      <a:alphaOff val="0"/>
                      <a:shade val="93000"/>
                      <a:satMod val="130000"/>
                    </a:srgbClr>
                  </a:gs>
                  <a:gs pos="100000">
                    <a:srgbClr val="FD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txBody>
              <a:bodyPr/>
              <a:lstStyle/>
              <a:p>
                <a:pPr eaLnBrk="1" hangingPunct="1">
                  <a:defRPr/>
                </a:pPr>
                <a:endParaRPr lang="en-US" dirty="0">
                  <a:solidFill>
                    <a:srgbClr val="FFFFFF"/>
                  </a:solidFill>
                  <a:cs typeface="Arial" pitchFamily="34" charset="0"/>
                </a:endParaRPr>
              </a:p>
            </p:txBody>
          </p:sp>
          <p:sp>
            <p:nvSpPr>
              <p:cNvPr id="59" name="Rounded Rectangle 4"/>
              <p:cNvSpPr/>
              <p:nvPr/>
            </p:nvSpPr>
            <p:spPr>
              <a:xfrm>
                <a:off x="827932" y="25048"/>
                <a:ext cx="2611335" cy="756998"/>
              </a:xfrm>
              <a:prstGeom prst="rect">
                <a:avLst/>
              </a:prstGeom>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eaLnBrk="1" hangingPunct="1">
                  <a:lnSpc>
                    <a:spcPct val="90000"/>
                  </a:lnSpc>
                  <a:spcBef>
                    <a:spcPct val="20000"/>
                  </a:spcBef>
                  <a:spcAft>
                    <a:spcPct val="35000"/>
                  </a:spcAft>
                  <a:buClr>
                    <a:srgbClr val="FF0000"/>
                  </a:buClr>
                  <a:defRPr/>
                </a:pPr>
                <a:r>
                  <a:rPr lang="en-US" sz="1400" dirty="0">
                    <a:solidFill>
                      <a:srgbClr val="FFFFFF"/>
                    </a:solidFill>
                  </a:rPr>
                  <a:t>Database Management</a:t>
                </a:r>
              </a:p>
            </p:txBody>
          </p:sp>
        </p:grpSp>
        <p:grpSp>
          <p:nvGrpSpPr>
            <p:cNvPr id="18442" name="Group 70"/>
            <p:cNvGrpSpPr>
              <a:grpSpLocks/>
            </p:cNvGrpSpPr>
            <p:nvPr/>
          </p:nvGrpSpPr>
          <p:grpSpPr bwMode="auto">
            <a:xfrm>
              <a:off x="3206750" y="4657725"/>
              <a:ext cx="1763713" cy="779463"/>
              <a:chOff x="803997" y="2158"/>
              <a:chExt cx="2659205" cy="802778"/>
            </a:xfrm>
          </p:grpSpPr>
          <p:sp>
            <p:nvSpPr>
              <p:cNvPr id="61" name="Rounded Rectangle 60"/>
              <p:cNvSpPr/>
              <p:nvPr/>
            </p:nvSpPr>
            <p:spPr>
              <a:xfrm>
                <a:off x="803997" y="2158"/>
                <a:ext cx="2659205" cy="802778"/>
              </a:xfrm>
              <a:prstGeom prst="roundRect">
                <a:avLst>
                  <a:gd name="adj" fmla="val 10000"/>
                </a:avLst>
              </a:prstGeom>
              <a:gradFill rotWithShape="0">
                <a:gsLst>
                  <a:gs pos="0">
                    <a:srgbClr val="FD0000">
                      <a:hueOff val="0"/>
                      <a:satOff val="0"/>
                      <a:lumOff val="0"/>
                      <a:alphaOff val="0"/>
                      <a:shade val="51000"/>
                      <a:satMod val="130000"/>
                    </a:srgbClr>
                  </a:gs>
                  <a:gs pos="80000">
                    <a:srgbClr val="FD0000">
                      <a:hueOff val="0"/>
                      <a:satOff val="0"/>
                      <a:lumOff val="0"/>
                      <a:alphaOff val="0"/>
                      <a:shade val="93000"/>
                      <a:satMod val="130000"/>
                    </a:srgbClr>
                  </a:gs>
                  <a:gs pos="100000">
                    <a:srgbClr val="FD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txBody>
              <a:bodyPr/>
              <a:lstStyle/>
              <a:p>
                <a:pPr eaLnBrk="1" hangingPunct="1">
                  <a:defRPr/>
                </a:pPr>
                <a:endParaRPr lang="en-US" dirty="0">
                  <a:solidFill>
                    <a:srgbClr val="FFFFFF"/>
                  </a:solidFill>
                  <a:cs typeface="Arial" pitchFamily="34" charset="0"/>
                </a:endParaRPr>
              </a:p>
            </p:txBody>
          </p:sp>
          <p:sp>
            <p:nvSpPr>
              <p:cNvPr id="62" name="Rounded Rectangle 4"/>
              <p:cNvSpPr/>
              <p:nvPr/>
            </p:nvSpPr>
            <p:spPr>
              <a:xfrm>
                <a:off x="827932" y="25048"/>
                <a:ext cx="2611335" cy="756998"/>
              </a:xfrm>
              <a:prstGeom prst="rect">
                <a:avLst/>
              </a:prstGeom>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eaLnBrk="1" hangingPunct="1">
                  <a:lnSpc>
                    <a:spcPct val="90000"/>
                  </a:lnSpc>
                  <a:spcBef>
                    <a:spcPct val="20000"/>
                  </a:spcBef>
                  <a:spcAft>
                    <a:spcPct val="35000"/>
                  </a:spcAft>
                  <a:buClr>
                    <a:srgbClr val="FF0000"/>
                  </a:buClr>
                  <a:defRPr/>
                </a:pPr>
                <a:r>
                  <a:rPr lang="en-US" sz="1400" dirty="0">
                    <a:solidFill>
                      <a:srgbClr val="FFFFFF"/>
                    </a:solidFill>
                  </a:rPr>
                  <a:t>Application Quality Management</a:t>
                </a:r>
              </a:p>
            </p:txBody>
          </p:sp>
        </p:grpSp>
        <p:grpSp>
          <p:nvGrpSpPr>
            <p:cNvPr id="18443" name="Group 73"/>
            <p:cNvGrpSpPr>
              <a:grpSpLocks/>
            </p:cNvGrpSpPr>
            <p:nvPr/>
          </p:nvGrpSpPr>
          <p:grpSpPr bwMode="auto">
            <a:xfrm>
              <a:off x="7210425" y="4657725"/>
              <a:ext cx="1765300" cy="779463"/>
              <a:chOff x="803997" y="2158"/>
              <a:chExt cx="2659205" cy="802778"/>
            </a:xfrm>
          </p:grpSpPr>
          <p:sp>
            <p:nvSpPr>
              <p:cNvPr id="64" name="Rounded Rectangle 63"/>
              <p:cNvSpPr/>
              <p:nvPr/>
            </p:nvSpPr>
            <p:spPr>
              <a:xfrm>
                <a:off x="803997" y="2158"/>
                <a:ext cx="2659205" cy="802778"/>
              </a:xfrm>
              <a:prstGeom prst="roundRect">
                <a:avLst>
                  <a:gd name="adj" fmla="val 10000"/>
                </a:avLst>
              </a:prstGeom>
              <a:gradFill rotWithShape="0">
                <a:gsLst>
                  <a:gs pos="0">
                    <a:srgbClr val="FD0000">
                      <a:hueOff val="0"/>
                      <a:satOff val="0"/>
                      <a:lumOff val="0"/>
                      <a:alphaOff val="0"/>
                      <a:shade val="51000"/>
                      <a:satMod val="130000"/>
                    </a:srgbClr>
                  </a:gs>
                  <a:gs pos="80000">
                    <a:srgbClr val="FD0000">
                      <a:hueOff val="0"/>
                      <a:satOff val="0"/>
                      <a:lumOff val="0"/>
                      <a:alphaOff val="0"/>
                      <a:shade val="93000"/>
                      <a:satMod val="130000"/>
                    </a:srgbClr>
                  </a:gs>
                  <a:gs pos="100000">
                    <a:srgbClr val="FD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txBody>
              <a:bodyPr/>
              <a:lstStyle/>
              <a:p>
                <a:pPr eaLnBrk="1" hangingPunct="1">
                  <a:defRPr/>
                </a:pPr>
                <a:endParaRPr lang="en-US" dirty="0">
                  <a:solidFill>
                    <a:srgbClr val="FFFFFF"/>
                  </a:solidFill>
                  <a:cs typeface="Arial" pitchFamily="34" charset="0"/>
                </a:endParaRPr>
              </a:p>
            </p:txBody>
          </p:sp>
          <p:sp>
            <p:nvSpPr>
              <p:cNvPr id="65" name="Rounded Rectangle 4"/>
              <p:cNvSpPr/>
              <p:nvPr/>
            </p:nvSpPr>
            <p:spPr>
              <a:xfrm>
                <a:off x="827911" y="25048"/>
                <a:ext cx="2611378" cy="756998"/>
              </a:xfrm>
              <a:prstGeom prst="rect">
                <a:avLst/>
              </a:prstGeom>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eaLnBrk="1" hangingPunct="1">
                  <a:lnSpc>
                    <a:spcPct val="90000"/>
                  </a:lnSpc>
                  <a:spcBef>
                    <a:spcPct val="20000"/>
                  </a:spcBef>
                  <a:spcAft>
                    <a:spcPct val="35000"/>
                  </a:spcAft>
                  <a:buClr>
                    <a:srgbClr val="FF0000"/>
                  </a:buClr>
                  <a:defRPr/>
                </a:pPr>
                <a:r>
                  <a:rPr lang="en-US" sz="1400" dirty="0">
                    <a:solidFill>
                      <a:srgbClr val="FFFFFF"/>
                    </a:solidFill>
                  </a:rPr>
                  <a:t>Configuration Management</a:t>
                </a:r>
              </a:p>
            </p:txBody>
          </p:sp>
        </p:grpSp>
        <p:grpSp>
          <p:nvGrpSpPr>
            <p:cNvPr id="18444" name="Group 76"/>
            <p:cNvGrpSpPr>
              <a:grpSpLocks/>
            </p:cNvGrpSpPr>
            <p:nvPr/>
          </p:nvGrpSpPr>
          <p:grpSpPr bwMode="auto">
            <a:xfrm>
              <a:off x="8194675" y="3584575"/>
              <a:ext cx="1763713" cy="779463"/>
              <a:chOff x="803997" y="2158"/>
              <a:chExt cx="2659205" cy="802778"/>
            </a:xfrm>
          </p:grpSpPr>
          <p:sp>
            <p:nvSpPr>
              <p:cNvPr id="67" name="Rounded Rectangle 66"/>
              <p:cNvSpPr/>
              <p:nvPr/>
            </p:nvSpPr>
            <p:spPr>
              <a:xfrm>
                <a:off x="803997" y="2158"/>
                <a:ext cx="2659205" cy="802778"/>
              </a:xfrm>
              <a:prstGeom prst="roundRect">
                <a:avLst>
                  <a:gd name="adj" fmla="val 10000"/>
                </a:avLst>
              </a:prstGeom>
              <a:gradFill rotWithShape="0">
                <a:gsLst>
                  <a:gs pos="0">
                    <a:srgbClr val="FD0000">
                      <a:hueOff val="0"/>
                      <a:satOff val="0"/>
                      <a:lumOff val="0"/>
                      <a:alphaOff val="0"/>
                      <a:shade val="51000"/>
                      <a:satMod val="130000"/>
                    </a:srgbClr>
                  </a:gs>
                  <a:gs pos="80000">
                    <a:srgbClr val="FD0000">
                      <a:hueOff val="0"/>
                      <a:satOff val="0"/>
                      <a:lumOff val="0"/>
                      <a:alphaOff val="0"/>
                      <a:shade val="93000"/>
                      <a:satMod val="130000"/>
                    </a:srgbClr>
                  </a:gs>
                  <a:gs pos="100000">
                    <a:srgbClr val="FD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txBody>
              <a:bodyPr/>
              <a:lstStyle/>
              <a:p>
                <a:pPr eaLnBrk="1" hangingPunct="1">
                  <a:defRPr/>
                </a:pPr>
                <a:endParaRPr lang="en-US" dirty="0">
                  <a:solidFill>
                    <a:srgbClr val="FFFFFF"/>
                  </a:solidFill>
                  <a:cs typeface="Arial" pitchFamily="34" charset="0"/>
                </a:endParaRPr>
              </a:p>
            </p:txBody>
          </p:sp>
          <p:sp>
            <p:nvSpPr>
              <p:cNvPr id="68" name="Rounded Rectangle 4"/>
              <p:cNvSpPr/>
              <p:nvPr/>
            </p:nvSpPr>
            <p:spPr>
              <a:xfrm>
                <a:off x="827932" y="25048"/>
                <a:ext cx="2611335" cy="756998"/>
              </a:xfrm>
              <a:prstGeom prst="rect">
                <a:avLst/>
              </a:prstGeom>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eaLnBrk="1" hangingPunct="1">
                  <a:lnSpc>
                    <a:spcPct val="90000"/>
                  </a:lnSpc>
                  <a:spcBef>
                    <a:spcPct val="20000"/>
                  </a:spcBef>
                  <a:spcAft>
                    <a:spcPct val="35000"/>
                  </a:spcAft>
                  <a:buClr>
                    <a:srgbClr val="FF0000"/>
                  </a:buClr>
                  <a:defRPr/>
                </a:pPr>
                <a:r>
                  <a:rPr lang="en-US" sz="1400" dirty="0">
                    <a:solidFill>
                      <a:srgbClr val="FFFFFF"/>
                    </a:solidFill>
                  </a:rPr>
                  <a:t>Exadata and Exalogic Management</a:t>
                </a:r>
              </a:p>
            </p:txBody>
          </p:sp>
        </p:grpSp>
        <p:grpSp>
          <p:nvGrpSpPr>
            <p:cNvPr id="18445" name="Group 79"/>
            <p:cNvGrpSpPr>
              <a:grpSpLocks/>
            </p:cNvGrpSpPr>
            <p:nvPr/>
          </p:nvGrpSpPr>
          <p:grpSpPr bwMode="auto">
            <a:xfrm>
              <a:off x="5213350" y="5149850"/>
              <a:ext cx="1763712" cy="779463"/>
              <a:chOff x="803997" y="2158"/>
              <a:chExt cx="2659205" cy="802778"/>
            </a:xfrm>
          </p:grpSpPr>
          <p:sp>
            <p:nvSpPr>
              <p:cNvPr id="70" name="Rounded Rectangle 69"/>
              <p:cNvSpPr/>
              <p:nvPr/>
            </p:nvSpPr>
            <p:spPr>
              <a:xfrm>
                <a:off x="803997" y="2158"/>
                <a:ext cx="2659207" cy="802778"/>
              </a:xfrm>
              <a:prstGeom prst="roundRect">
                <a:avLst>
                  <a:gd name="adj" fmla="val 10000"/>
                </a:avLst>
              </a:prstGeom>
              <a:gradFill rotWithShape="0">
                <a:gsLst>
                  <a:gs pos="0">
                    <a:srgbClr val="FD0000">
                      <a:hueOff val="0"/>
                      <a:satOff val="0"/>
                      <a:lumOff val="0"/>
                      <a:alphaOff val="0"/>
                      <a:shade val="51000"/>
                      <a:satMod val="130000"/>
                    </a:srgbClr>
                  </a:gs>
                  <a:gs pos="80000">
                    <a:srgbClr val="FD0000">
                      <a:hueOff val="0"/>
                      <a:satOff val="0"/>
                      <a:lumOff val="0"/>
                      <a:alphaOff val="0"/>
                      <a:shade val="93000"/>
                      <a:satMod val="130000"/>
                    </a:srgbClr>
                  </a:gs>
                  <a:gs pos="100000">
                    <a:srgbClr val="FD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txBody>
              <a:bodyPr/>
              <a:lstStyle/>
              <a:p>
                <a:pPr eaLnBrk="1" hangingPunct="1">
                  <a:defRPr/>
                </a:pPr>
                <a:endParaRPr lang="en-US" dirty="0">
                  <a:solidFill>
                    <a:srgbClr val="FFFFFF"/>
                  </a:solidFill>
                  <a:cs typeface="Arial" pitchFamily="34" charset="0"/>
                </a:endParaRPr>
              </a:p>
            </p:txBody>
          </p:sp>
          <p:sp>
            <p:nvSpPr>
              <p:cNvPr id="71" name="Rounded Rectangle 4"/>
              <p:cNvSpPr/>
              <p:nvPr/>
            </p:nvSpPr>
            <p:spPr>
              <a:xfrm>
                <a:off x="827932" y="25048"/>
                <a:ext cx="2611336" cy="756998"/>
              </a:xfrm>
              <a:prstGeom prst="rect">
                <a:avLst/>
              </a:prstGeom>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eaLnBrk="1" hangingPunct="1">
                  <a:lnSpc>
                    <a:spcPct val="90000"/>
                  </a:lnSpc>
                  <a:spcBef>
                    <a:spcPct val="20000"/>
                  </a:spcBef>
                  <a:spcAft>
                    <a:spcPct val="35000"/>
                  </a:spcAft>
                  <a:buClr>
                    <a:srgbClr val="FF0000"/>
                  </a:buClr>
                  <a:defRPr/>
                </a:pPr>
                <a:r>
                  <a:rPr lang="en-US" sz="1400" dirty="0">
                    <a:solidFill>
                      <a:srgbClr val="FFFFFF"/>
                    </a:solidFill>
                  </a:rPr>
                  <a:t>Provisioning and Patching</a:t>
                </a:r>
              </a:p>
            </p:txBody>
          </p:sp>
        </p:grpSp>
        <p:sp>
          <p:nvSpPr>
            <p:cNvPr id="18446" name="Freeform 8"/>
            <p:cNvSpPr>
              <a:spLocks/>
            </p:cNvSpPr>
            <p:nvPr/>
          </p:nvSpPr>
          <p:spPr bwMode="auto">
            <a:xfrm>
              <a:off x="5781675" y="3983038"/>
              <a:ext cx="612775" cy="252412"/>
            </a:xfrm>
            <a:custGeom>
              <a:avLst/>
              <a:gdLst>
                <a:gd name="T0" fmla="*/ 0 w 613610"/>
                <a:gd name="T1" fmla="*/ 246460 h 252663"/>
                <a:gd name="T2" fmla="*/ 209318 w 613610"/>
                <a:gd name="T3" fmla="*/ 23471 h 252663"/>
                <a:gd name="T4" fmla="*/ 395382 w 613610"/>
                <a:gd name="T5" fmla="*/ 164309 h 252663"/>
                <a:gd name="T6" fmla="*/ 593073 w 613610"/>
                <a:gd name="T7" fmla="*/ 0 h 252663"/>
                <a:gd name="T8" fmla="*/ 593073 w 613610"/>
                <a:gd name="T9" fmla="*/ 0 h 252663"/>
                <a:gd name="T10" fmla="*/ 0 60000 65536"/>
                <a:gd name="T11" fmla="*/ 0 60000 65536"/>
                <a:gd name="T12" fmla="*/ 0 60000 65536"/>
                <a:gd name="T13" fmla="*/ 0 60000 65536"/>
                <a:gd name="T14" fmla="*/ 0 60000 65536"/>
                <a:gd name="T15" fmla="*/ 0 w 613610"/>
                <a:gd name="T16" fmla="*/ 0 h 252663"/>
                <a:gd name="T17" fmla="*/ 613610 w 613610"/>
                <a:gd name="T18" fmla="*/ 252663 h 252663"/>
              </a:gdLst>
              <a:ahLst/>
              <a:cxnLst>
                <a:cxn ang="T10">
                  <a:pos x="T0" y="T1"/>
                </a:cxn>
                <a:cxn ang="T11">
                  <a:pos x="T2" y="T3"/>
                </a:cxn>
                <a:cxn ang="T12">
                  <a:pos x="T4" y="T5"/>
                </a:cxn>
                <a:cxn ang="T13">
                  <a:pos x="T6" y="T7"/>
                </a:cxn>
                <a:cxn ang="T14">
                  <a:pos x="T8" y="T9"/>
                </a:cxn>
              </a:cxnLst>
              <a:rect l="T15" t="T16" r="T17" b="T18"/>
              <a:pathLst>
                <a:path w="613610" h="252663">
                  <a:moveTo>
                    <a:pt x="0" y="252663"/>
                  </a:moveTo>
                  <a:lnTo>
                    <a:pt x="216568" y="24063"/>
                  </a:lnTo>
                  <a:lnTo>
                    <a:pt x="409074" y="168442"/>
                  </a:lnTo>
                  <a:lnTo>
                    <a:pt x="6136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p>
              <a:endParaRPr lang="en-US" dirty="0"/>
            </a:p>
          </p:txBody>
        </p:sp>
        <p:grpSp>
          <p:nvGrpSpPr>
            <p:cNvPr id="18447" name="Group 17"/>
            <p:cNvGrpSpPr>
              <a:grpSpLocks/>
            </p:cNvGrpSpPr>
            <p:nvPr/>
          </p:nvGrpSpPr>
          <p:grpSpPr bwMode="auto">
            <a:xfrm>
              <a:off x="5482431" y="3621088"/>
              <a:ext cx="1225550" cy="1114425"/>
              <a:chOff x="8862424" y="4284079"/>
              <a:chExt cx="1225560" cy="1114145"/>
            </a:xfrm>
          </p:grpSpPr>
          <p:sp>
            <p:nvSpPr>
              <p:cNvPr id="18449" name="Rounded Rectangle 2"/>
              <p:cNvSpPr>
                <a:spLocks noChangeArrowheads="1"/>
              </p:cNvSpPr>
              <p:nvPr/>
            </p:nvSpPr>
            <p:spPr bwMode="auto">
              <a:xfrm>
                <a:off x="8862424" y="4284079"/>
                <a:ext cx="1225560" cy="1114145"/>
              </a:xfrm>
              <a:prstGeom prst="roundRect">
                <a:avLst>
                  <a:gd name="adj" fmla="val 16667"/>
                </a:avLst>
              </a:prstGeom>
              <a:solidFill>
                <a:srgbClr val="EB1D26"/>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445829" tIns="34295" rIns="137178" bIns="34295" anchor="ct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buClr>
                    <a:srgbClr val="FF0000"/>
                  </a:buClr>
                  <a:buFont typeface="Arial" panose="020B0604020202020204" pitchFamily="34" charset="0"/>
                  <a:buNone/>
                </a:pPr>
                <a:endParaRPr lang="en-US" altLang="en-US" sz="1400" b="1" dirty="0">
                  <a:solidFill>
                    <a:srgbClr val="FFFFFF"/>
                  </a:solidFill>
                  <a:latin typeface="Calibri" panose="020F0502020204030204" pitchFamily="34" charset="0"/>
                </a:endParaRPr>
              </a:p>
            </p:txBody>
          </p:sp>
          <p:sp>
            <p:nvSpPr>
              <p:cNvPr id="18450" name="Rectangle 3"/>
              <p:cNvSpPr>
                <a:spLocks noChangeArrowheads="1"/>
              </p:cNvSpPr>
              <p:nvPr/>
            </p:nvSpPr>
            <p:spPr bwMode="auto">
              <a:xfrm>
                <a:off x="9014773" y="4479018"/>
                <a:ext cx="913720" cy="586278"/>
              </a:xfrm>
              <a:prstGeom prst="rect">
                <a:avLst/>
              </a:prstGeom>
              <a:noFill/>
              <a:ln w="5715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445829" tIns="34295" rIns="137178" bIns="34295" anchor="ct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buClr>
                    <a:srgbClr val="FF0000"/>
                  </a:buClr>
                  <a:buFont typeface="Arial" panose="020B0604020202020204" pitchFamily="34" charset="0"/>
                  <a:buNone/>
                </a:pPr>
                <a:endParaRPr lang="en-US" altLang="en-US" sz="1400" b="1" dirty="0">
                  <a:solidFill>
                    <a:srgbClr val="FFFFFF"/>
                  </a:solidFill>
                  <a:latin typeface="Calibri" panose="020F0502020204030204" pitchFamily="34" charset="0"/>
                </a:endParaRPr>
              </a:p>
            </p:txBody>
          </p:sp>
          <p:cxnSp>
            <p:nvCxnSpPr>
              <p:cNvPr id="18451" name="Straight Connector 5"/>
              <p:cNvCxnSpPr>
                <a:cxnSpLocks noChangeShapeType="1"/>
                <a:stCxn id="18450" idx="2"/>
              </p:cNvCxnSpPr>
              <p:nvPr/>
            </p:nvCxnSpPr>
            <p:spPr bwMode="auto">
              <a:xfrm flipH="1">
                <a:off x="9468853" y="5065296"/>
                <a:ext cx="2780" cy="142372"/>
              </a:xfrm>
              <a:prstGeom prst="line">
                <a:avLst/>
              </a:prstGeom>
              <a:noFill/>
              <a:ln w="57150" algn="ctr">
                <a:solidFill>
                  <a:schemeClr val="bg1"/>
                </a:solidFill>
                <a:miter lim="800000"/>
                <a:headEnd/>
                <a:tailEnd/>
              </a:ln>
              <a:extLst>
                <a:ext uri="{909E8E84-426E-40DD-AFC4-6F175D3DCCD1}">
                  <a14:hiddenFill xmlns:a14="http://schemas.microsoft.com/office/drawing/2010/main">
                    <a:noFill/>
                  </a14:hiddenFill>
                </a:ext>
              </a:extLst>
            </p:spPr>
          </p:cxnSp>
          <p:cxnSp>
            <p:nvCxnSpPr>
              <p:cNvPr id="18452" name="Straight Connector 7"/>
              <p:cNvCxnSpPr>
                <a:cxnSpLocks noChangeShapeType="1"/>
              </p:cNvCxnSpPr>
              <p:nvPr/>
            </p:nvCxnSpPr>
            <p:spPr bwMode="auto">
              <a:xfrm>
                <a:off x="9228221" y="5207668"/>
                <a:ext cx="505326" cy="0"/>
              </a:xfrm>
              <a:prstGeom prst="line">
                <a:avLst/>
              </a:prstGeom>
              <a:noFill/>
              <a:ln w="57150" algn="ctr">
                <a:solidFill>
                  <a:schemeClr val="bg1"/>
                </a:solidFill>
                <a:miter lim="800000"/>
                <a:headEnd/>
                <a:tailEnd/>
              </a:ln>
              <a:extLst>
                <a:ext uri="{909E8E84-426E-40DD-AFC4-6F175D3DCCD1}">
                  <a14:hiddenFill xmlns:a14="http://schemas.microsoft.com/office/drawing/2010/main">
                    <a:noFill/>
                  </a14:hiddenFill>
                </a:ext>
              </a:extLst>
            </p:spPr>
          </p:cxnSp>
          <p:cxnSp>
            <p:nvCxnSpPr>
              <p:cNvPr id="18453" name="Straight Connector 12"/>
              <p:cNvCxnSpPr>
                <a:cxnSpLocks noChangeShapeType="1"/>
              </p:cNvCxnSpPr>
              <p:nvPr/>
            </p:nvCxnSpPr>
            <p:spPr bwMode="auto">
              <a:xfrm flipV="1">
                <a:off x="9107905" y="4679950"/>
                <a:ext cx="267228" cy="270340"/>
              </a:xfrm>
              <a:prstGeom prst="line">
                <a:avLst/>
              </a:prstGeom>
              <a:noFill/>
              <a:ln w="50800"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cxnSp>
            <p:nvCxnSpPr>
              <p:cNvPr id="18454" name="Straight Connector 50"/>
              <p:cNvCxnSpPr>
                <a:cxnSpLocks noChangeShapeType="1"/>
              </p:cNvCxnSpPr>
              <p:nvPr/>
            </p:nvCxnSpPr>
            <p:spPr bwMode="auto">
              <a:xfrm flipV="1">
                <a:off x="9565474" y="4606852"/>
                <a:ext cx="267228" cy="270340"/>
              </a:xfrm>
              <a:prstGeom prst="line">
                <a:avLst/>
              </a:prstGeom>
              <a:noFill/>
              <a:ln w="50800"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cxnSp>
            <p:nvCxnSpPr>
              <p:cNvPr id="18455" name="Straight Connector 53"/>
              <p:cNvCxnSpPr>
                <a:cxnSpLocks noChangeShapeType="1"/>
              </p:cNvCxnSpPr>
              <p:nvPr/>
            </p:nvCxnSpPr>
            <p:spPr bwMode="auto">
              <a:xfrm>
                <a:off x="9375133" y="4700904"/>
                <a:ext cx="211558" cy="158105"/>
              </a:xfrm>
              <a:prstGeom prst="line">
                <a:avLst/>
              </a:prstGeom>
              <a:noFill/>
              <a:ln w="50800"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grpSp>
        <p:pic>
          <p:nvPicPr>
            <p:cNvPr id="18448" name="Picture 41" descr="C:\Oracle\EM 13\cnt2472042_logos\Oracle_Enterprise Manager 13c\O_EnterpriseMgr_13c_cl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4388" y="2511425"/>
              <a:ext cx="2941637"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fld id="{0D1E9C62-5A59-433B-A292-EC595ABBBF45}" type="slidenum">
              <a:rPr lang="" smtClean="0"/>
              <a:t>109</a:t>
            </a:fld>
            <a:endParaRPr lang=""/>
          </a:p>
        </p:txBody>
      </p:sp>
    </p:spTree>
    <p:custDataLst>
      <p:tags r:id="rId1"/>
    </p:custDataLst>
    <p:extLst>
      <p:ext uri="{BB962C8B-B14F-4D97-AF65-F5344CB8AC3E}">
        <p14:creationId xmlns:p14="http://schemas.microsoft.com/office/powerpoint/2010/main" val="1598047476"/>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Oracle Database Standard Edition </a:t>
            </a:r>
            <a:r>
              <a:rPr lang="en-US" dirty="0" smtClean="0"/>
              <a:t>2</a:t>
            </a:r>
            <a:br>
              <a:rPr lang="en-US" dirty="0" smtClean="0"/>
            </a:br>
            <a:endParaRPr lang="en-US" altLang="es-MX" dirty="0"/>
          </a:p>
        </p:txBody>
      </p:sp>
      <p:sp>
        <p:nvSpPr>
          <p:cNvPr id="9219" name="Content Placeholder 9"/>
          <p:cNvSpPr>
            <a:spLocks noGrp="1"/>
          </p:cNvSpPr>
          <p:nvPr>
            <p:ph idx="1"/>
          </p:nvPr>
        </p:nvSpPr>
        <p:spPr>
          <a:xfrm>
            <a:off x="622138" y="1242485"/>
            <a:ext cx="10944549" cy="2283524"/>
          </a:xfrm>
        </p:spPr>
        <p:txBody>
          <a:bodyPr/>
          <a:lstStyle/>
          <a:p>
            <a:pPr lvl="1">
              <a:buClr>
                <a:schemeClr val="accent1"/>
              </a:buClr>
              <a:defRPr/>
            </a:pPr>
            <a:r>
              <a:rPr lang="en-US" dirty="0"/>
              <a:t>SE2 supports Oracle Real Application Clusters (RAC).</a:t>
            </a:r>
          </a:p>
          <a:p>
            <a:pPr lvl="1">
              <a:buClr>
                <a:schemeClr val="accent1"/>
              </a:buClr>
              <a:defRPr/>
            </a:pPr>
            <a:r>
              <a:rPr lang="en-US" dirty="0"/>
              <a:t>SE2 supports single tenant but lacks the following features, options, and tools:</a:t>
            </a:r>
          </a:p>
          <a:p>
            <a:pPr lvl="2">
              <a:buClr>
                <a:schemeClr val="accent1"/>
              </a:buClr>
              <a:defRPr/>
            </a:pPr>
            <a:r>
              <a:rPr lang="en-US" dirty="0"/>
              <a:t>Parallel execution</a:t>
            </a:r>
          </a:p>
          <a:p>
            <a:pPr lvl="2">
              <a:buClr>
                <a:schemeClr val="accent1"/>
              </a:buClr>
              <a:defRPr/>
            </a:pPr>
            <a:r>
              <a:rPr lang="en-US" dirty="0"/>
              <a:t>Oracle Data Guard</a:t>
            </a:r>
          </a:p>
          <a:p>
            <a:pPr lvl="2">
              <a:buClr>
                <a:schemeClr val="accent1"/>
              </a:buClr>
              <a:defRPr/>
            </a:pPr>
            <a:r>
              <a:rPr lang="en-US" dirty="0"/>
              <a:t>Enterprise Manager Cloud Control</a:t>
            </a:r>
          </a:p>
          <a:p>
            <a:pPr lvl="2">
              <a:buClr>
                <a:schemeClr val="accent1"/>
              </a:buClr>
              <a:defRPr/>
            </a:pPr>
            <a:r>
              <a:rPr lang="en-US" dirty="0"/>
              <a:t>Management packs</a:t>
            </a:r>
          </a:p>
        </p:txBody>
      </p:sp>
      <p:sp>
        <p:nvSpPr>
          <p:cNvPr id="2" name="Slide Number Placeholder 1"/>
          <p:cNvSpPr>
            <a:spLocks noGrp="1"/>
          </p:cNvSpPr>
          <p:nvPr>
            <p:ph type="sldNum" sz="quarter" idx="12"/>
          </p:nvPr>
        </p:nvSpPr>
        <p:spPr/>
        <p:txBody>
          <a:bodyPr/>
          <a:lstStyle/>
          <a:p>
            <a:fld id="{0D1E9C62-5A59-433B-A292-EC595ABBBF45}" type="slidenum">
              <a:rPr lang="" smtClean="0"/>
              <a:t>11</a:t>
            </a:fld>
            <a:endParaRPr lang=""/>
          </a:p>
        </p:txBody>
      </p:sp>
    </p:spTree>
    <p:custDataLst>
      <p:tags r:id="rId1"/>
    </p:custDataLst>
    <p:extLst>
      <p:ext uri="{BB962C8B-B14F-4D97-AF65-F5344CB8AC3E}">
        <p14:creationId xmlns:p14="http://schemas.microsoft.com/office/powerpoint/2010/main" val="21277893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1E9C62-5A59-433B-A292-EC595ABBBF45}" type="slidenum">
              <a:rPr lang="" smtClean="0"/>
              <a:t>110</a:t>
            </a:fld>
            <a:endParaRPr lang=""/>
          </a:p>
        </p:txBody>
      </p:sp>
    </p:spTree>
    <p:custDataLst>
      <p:tags r:id="rId1"/>
    </p:custDataLst>
    <p:extLst>
      <p:ext uri="{BB962C8B-B14F-4D97-AF65-F5344CB8AC3E}">
        <p14:creationId xmlns:p14="http://schemas.microsoft.com/office/powerpoint/2010/main" val="1806275470"/>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08012" y="196180"/>
            <a:ext cx="10133230" cy="818566"/>
          </a:xfrm>
        </p:spPr>
        <p:txBody>
          <a:bodyPr>
            <a:normAutofit fontScale="90000"/>
          </a:bodyPr>
          <a:lstStyle/>
          <a:p>
            <a:pPr eaLnBrk="1" hangingPunct="1"/>
            <a:r>
              <a:rPr lang="en-US" altLang="en-US" dirty="0"/>
              <a:t>Single Pane of Glass for Enterprise Management</a:t>
            </a:r>
            <a:br>
              <a:rPr lang="en-US" altLang="en-US" dirty="0"/>
            </a:br>
            <a:endParaRPr lang="en-US" altLang="en-US" dirty="0"/>
          </a:p>
        </p:txBody>
      </p:sp>
      <p:grpSp>
        <p:nvGrpSpPr>
          <p:cNvPr id="21507" name="Group 3"/>
          <p:cNvGrpSpPr>
            <a:grpSpLocks/>
          </p:cNvGrpSpPr>
          <p:nvPr/>
        </p:nvGrpSpPr>
        <p:grpSpPr bwMode="auto">
          <a:xfrm>
            <a:off x="2436813" y="915988"/>
            <a:ext cx="7315200" cy="5026025"/>
            <a:chOff x="904875" y="908467"/>
            <a:chExt cx="7315200" cy="5025105"/>
          </a:xfrm>
        </p:grpSpPr>
        <p:sp>
          <p:nvSpPr>
            <p:cNvPr id="21508" name="Rectangle 3"/>
            <p:cNvSpPr>
              <a:spLocks noChangeArrowheads="1"/>
            </p:cNvSpPr>
            <p:nvPr/>
          </p:nvSpPr>
          <p:spPr bwMode="auto">
            <a:xfrm>
              <a:off x="923925" y="3768725"/>
              <a:ext cx="2951163" cy="949325"/>
            </a:xfrm>
            <a:prstGeom prst="rect">
              <a:avLst/>
            </a:prstGeom>
            <a:solidFill>
              <a:srgbClr val="8DA6B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137178" tIns="34295" rIns="720186" bIns="34295" anchor="ct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buClr>
                  <a:srgbClr val="FF0000"/>
                </a:buClr>
                <a:buFont typeface="Arial" panose="020B0604020202020204" pitchFamily="34" charset="0"/>
                <a:buNone/>
              </a:pPr>
              <a:r>
                <a:rPr lang="en-US" altLang="en-US" sz="1400" b="1" dirty="0">
                  <a:solidFill>
                    <a:srgbClr val="FFFFFF"/>
                  </a:solidFill>
                  <a:latin typeface="Calibri" panose="020F0502020204030204" pitchFamily="34" charset="0"/>
                </a:rPr>
                <a:t>Workload</a:t>
              </a:r>
              <a:r>
                <a:rPr lang="en-US" altLang="en-US" sz="1400" dirty="0">
                  <a:solidFill>
                    <a:srgbClr val="5F5F5F"/>
                  </a:solidFill>
                  <a:latin typeface="Calibri" panose="020F0502020204030204" pitchFamily="34" charset="0"/>
                </a:rPr>
                <a:t> </a:t>
              </a:r>
              <a:r>
                <a:rPr lang="en-US" altLang="en-US" sz="1400" b="1" dirty="0">
                  <a:solidFill>
                    <a:srgbClr val="FFFFFF"/>
                  </a:solidFill>
                  <a:latin typeface="Calibri" panose="020F0502020204030204" pitchFamily="34" charset="0"/>
                </a:rPr>
                <a:t>portability</a:t>
              </a:r>
              <a:r>
                <a:rPr lang="en-US" altLang="en-US" sz="1400" dirty="0">
                  <a:solidFill>
                    <a:srgbClr val="5F5F5F"/>
                  </a:solidFill>
                  <a:latin typeface="Calibri" panose="020F0502020204030204" pitchFamily="34" charset="0"/>
                </a:rPr>
                <a:t> </a:t>
              </a:r>
              <a:r>
                <a:rPr lang="en-US" altLang="en-US" sz="1400" b="1" dirty="0">
                  <a:solidFill>
                    <a:srgbClr val="FFFFFF"/>
                  </a:solidFill>
                  <a:latin typeface="Calibri" panose="020F0502020204030204" pitchFamily="34" charset="0"/>
                </a:rPr>
                <a:t>and secure, bidirectional cloning</a:t>
              </a:r>
            </a:p>
          </p:txBody>
        </p:sp>
        <p:sp>
          <p:nvSpPr>
            <p:cNvPr id="21509" name="Rectangle 3"/>
            <p:cNvSpPr>
              <a:spLocks noChangeArrowheads="1"/>
            </p:cNvSpPr>
            <p:nvPr/>
          </p:nvSpPr>
          <p:spPr bwMode="auto">
            <a:xfrm>
              <a:off x="5248275" y="3800475"/>
              <a:ext cx="2971800" cy="949325"/>
            </a:xfrm>
            <a:prstGeom prst="rect">
              <a:avLst/>
            </a:prstGeom>
            <a:solidFill>
              <a:srgbClr val="8DA6B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137178" tIns="34295" rIns="720186" bIns="34295" anchor="ctr"/>
            <a:lstStyle>
              <a:lvl1pPr marL="1190625"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buClr>
                  <a:srgbClr val="FF0000"/>
                </a:buClr>
                <a:buFont typeface="Arial" panose="020B0604020202020204" pitchFamily="34" charset="0"/>
                <a:buNone/>
              </a:pPr>
              <a:endParaRPr lang="en-US" altLang="en-US" sz="1400" dirty="0">
                <a:solidFill>
                  <a:srgbClr val="5F5F5F"/>
                </a:solidFill>
                <a:latin typeface="Calibri" panose="020F0502020204030204" pitchFamily="34" charset="0"/>
              </a:endParaRPr>
            </a:p>
          </p:txBody>
        </p:sp>
        <p:sp>
          <p:nvSpPr>
            <p:cNvPr id="21510" name="Rectangle 6"/>
            <p:cNvSpPr>
              <a:spLocks noChangeArrowheads="1"/>
            </p:cNvSpPr>
            <p:nvPr/>
          </p:nvSpPr>
          <p:spPr bwMode="auto">
            <a:xfrm>
              <a:off x="904875" y="2724150"/>
              <a:ext cx="2495550" cy="923925"/>
            </a:xfrm>
            <a:prstGeom prst="rect">
              <a:avLst/>
            </a:prstGeom>
            <a:solidFill>
              <a:srgbClr val="8DA6B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445829" tIns="34295" rIns="137178" bIns="34295" anchor="ct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buClr>
                  <a:srgbClr val="FF0000"/>
                </a:buClr>
                <a:buFont typeface="Arial" panose="020B0604020202020204" pitchFamily="34" charset="0"/>
                <a:buNone/>
              </a:pPr>
              <a:endParaRPr lang="en-US" altLang="en-US" sz="1400" b="1" dirty="0">
                <a:solidFill>
                  <a:srgbClr val="FFFFFF"/>
                </a:solidFill>
                <a:latin typeface="Calibri" panose="020F0502020204030204" pitchFamily="34" charset="0"/>
              </a:endParaRPr>
            </a:p>
          </p:txBody>
        </p:sp>
        <p:sp>
          <p:nvSpPr>
            <p:cNvPr id="21511" name="Rectangle 6"/>
            <p:cNvSpPr>
              <a:spLocks noChangeArrowheads="1"/>
            </p:cNvSpPr>
            <p:nvPr/>
          </p:nvSpPr>
          <p:spPr bwMode="auto">
            <a:xfrm>
              <a:off x="5703888" y="2705100"/>
              <a:ext cx="2506662" cy="976313"/>
            </a:xfrm>
            <a:prstGeom prst="rect">
              <a:avLst/>
            </a:prstGeom>
            <a:solidFill>
              <a:srgbClr val="8DA6B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445829" tIns="34295" rIns="137178" bIns="34295" anchor="ct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buClr>
                  <a:srgbClr val="FF0000"/>
                </a:buClr>
                <a:buFont typeface="Arial" panose="020B0604020202020204" pitchFamily="34" charset="0"/>
                <a:buNone/>
              </a:pPr>
              <a:r>
                <a:rPr lang="en-US" altLang="en-US" sz="1400" b="1" dirty="0">
                  <a:solidFill>
                    <a:srgbClr val="FFFFFF"/>
                  </a:solidFill>
                  <a:latin typeface="Calibri" panose="020F0502020204030204" pitchFamily="34" charset="0"/>
                </a:rPr>
                <a:t>Backup</a:t>
              </a:r>
              <a:r>
                <a:rPr lang="en-US" altLang="en-US" sz="1400" dirty="0">
                  <a:solidFill>
                    <a:srgbClr val="5F5F5F"/>
                  </a:solidFill>
                  <a:latin typeface="Calibri" panose="020F0502020204030204" pitchFamily="34" charset="0"/>
                </a:rPr>
                <a:t> </a:t>
              </a:r>
              <a:r>
                <a:rPr lang="en-US" altLang="en-US" sz="1400" b="1" dirty="0">
                  <a:solidFill>
                    <a:srgbClr val="FFFFFF"/>
                  </a:solidFill>
                  <a:latin typeface="Calibri" panose="020F0502020204030204" pitchFamily="34" charset="0"/>
                </a:rPr>
                <a:t>to</a:t>
              </a:r>
              <a:r>
                <a:rPr lang="en-US" altLang="en-US" sz="1400" dirty="0">
                  <a:solidFill>
                    <a:srgbClr val="5F5F5F"/>
                  </a:solidFill>
                  <a:latin typeface="Calibri" panose="020F0502020204030204" pitchFamily="34" charset="0"/>
                </a:rPr>
                <a:t> </a:t>
              </a:r>
              <a:r>
                <a:rPr lang="en-US" altLang="en-US" sz="1400" b="1" dirty="0">
                  <a:solidFill>
                    <a:srgbClr val="FFFFFF"/>
                  </a:solidFill>
                  <a:latin typeface="Calibri" panose="020F0502020204030204" pitchFamily="34" charset="0"/>
                </a:rPr>
                <a:t>the</a:t>
              </a:r>
              <a:r>
                <a:rPr lang="en-US" altLang="en-US" sz="1400" dirty="0">
                  <a:solidFill>
                    <a:srgbClr val="5F5F5F"/>
                  </a:solidFill>
                  <a:latin typeface="Calibri" panose="020F0502020204030204" pitchFamily="34" charset="0"/>
                </a:rPr>
                <a:t> </a:t>
              </a:r>
              <a:r>
                <a:rPr lang="en-US" altLang="en-US" sz="1400" b="1" dirty="0">
                  <a:solidFill>
                    <a:srgbClr val="FFFFFF"/>
                  </a:solidFill>
                  <a:latin typeface="Calibri" panose="020F0502020204030204" pitchFamily="34" charset="0"/>
                </a:rPr>
                <a:t>cloud</a:t>
              </a:r>
            </a:p>
          </p:txBody>
        </p:sp>
        <p:sp>
          <p:nvSpPr>
            <p:cNvPr id="21512" name="Rectangle 4"/>
            <p:cNvSpPr>
              <a:spLocks noChangeArrowheads="1"/>
            </p:cNvSpPr>
            <p:nvPr/>
          </p:nvSpPr>
          <p:spPr bwMode="auto">
            <a:xfrm>
              <a:off x="5397500" y="1651000"/>
              <a:ext cx="2822575" cy="949325"/>
            </a:xfrm>
            <a:prstGeom prst="rect">
              <a:avLst/>
            </a:prstGeom>
            <a:solidFill>
              <a:srgbClr val="8DA6B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514419" tIns="34295" rIns="137178" bIns="34295" anchor="ct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buClr>
                  <a:srgbClr val="FF0000"/>
                </a:buClr>
                <a:buFont typeface="Arial" panose="020B0604020202020204" pitchFamily="34" charset="0"/>
                <a:buNone/>
              </a:pPr>
              <a:r>
                <a:rPr lang="en-US" altLang="en-US" sz="1400" b="1" dirty="0">
                  <a:solidFill>
                    <a:srgbClr val="FFFFFF"/>
                  </a:solidFill>
                  <a:latin typeface="Calibri" panose="020F0502020204030204" pitchFamily="34" charset="0"/>
                </a:rPr>
                <a:t>Lifecycle &amp; Cloud management</a:t>
              </a:r>
            </a:p>
          </p:txBody>
        </p:sp>
        <p:sp>
          <p:nvSpPr>
            <p:cNvPr id="21513" name="Rectangle 2"/>
            <p:cNvSpPr>
              <a:spLocks noChangeArrowheads="1"/>
            </p:cNvSpPr>
            <p:nvPr/>
          </p:nvSpPr>
          <p:spPr bwMode="auto">
            <a:xfrm>
              <a:off x="914400" y="1651000"/>
              <a:ext cx="2792413" cy="949325"/>
            </a:xfrm>
            <a:prstGeom prst="rect">
              <a:avLst/>
            </a:prstGeom>
            <a:solidFill>
              <a:srgbClr val="8DA6B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137178" tIns="34295" rIns="514419" bIns="34295" anchor="ct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buClr>
                  <a:srgbClr val="FF0000"/>
                </a:buClr>
                <a:buFont typeface="Arial" panose="020B0604020202020204" pitchFamily="34" charset="0"/>
                <a:buNone/>
              </a:pPr>
              <a:r>
                <a:rPr lang="en-US" altLang="en-US" sz="1400" b="1" dirty="0">
                  <a:solidFill>
                    <a:srgbClr val="FFFFFF"/>
                  </a:solidFill>
                  <a:latin typeface="Calibri" panose="020F0502020204030204" pitchFamily="34" charset="0"/>
                </a:rPr>
                <a:t>Quality</a:t>
              </a:r>
              <a:r>
                <a:rPr lang="en-US" altLang="en-US" sz="1400" dirty="0">
                  <a:solidFill>
                    <a:srgbClr val="5F5F5F"/>
                  </a:solidFill>
                  <a:latin typeface="Calibri" panose="020F0502020204030204" pitchFamily="34" charset="0"/>
                </a:rPr>
                <a:t> </a:t>
              </a:r>
              <a:r>
                <a:rPr lang="en-US" altLang="en-US" sz="1400" b="1" dirty="0">
                  <a:solidFill>
                    <a:srgbClr val="FFFFFF"/>
                  </a:solidFill>
                  <a:latin typeface="Calibri" panose="020F0502020204030204" pitchFamily="34" charset="0"/>
                </a:rPr>
                <a:t>of</a:t>
              </a:r>
              <a:r>
                <a:rPr lang="en-US" altLang="en-US" sz="1400" dirty="0">
                  <a:solidFill>
                    <a:srgbClr val="5F5F5F"/>
                  </a:solidFill>
                  <a:latin typeface="Calibri" panose="020F0502020204030204" pitchFamily="34" charset="0"/>
                </a:rPr>
                <a:t> </a:t>
              </a:r>
              <a:r>
                <a:rPr lang="en-US" altLang="en-US" sz="1400" b="1" dirty="0">
                  <a:solidFill>
                    <a:srgbClr val="FFFFFF"/>
                  </a:solidFill>
                  <a:latin typeface="Calibri" panose="020F0502020204030204" pitchFamily="34" charset="0"/>
                </a:rPr>
                <a:t>Service</a:t>
              </a:r>
              <a:r>
                <a:rPr lang="en-US" altLang="en-US" sz="1400" dirty="0">
                  <a:solidFill>
                    <a:srgbClr val="5F5F5F"/>
                  </a:solidFill>
                  <a:latin typeface="Calibri" panose="020F0502020204030204" pitchFamily="34" charset="0"/>
                </a:rPr>
                <a:t> </a:t>
              </a:r>
              <a:r>
                <a:rPr lang="en-US" altLang="en-US" sz="1400" b="1" dirty="0">
                  <a:solidFill>
                    <a:srgbClr val="FFFFFF"/>
                  </a:solidFill>
                  <a:latin typeface="Calibri" panose="020F0502020204030204" pitchFamily="34" charset="0"/>
                </a:rPr>
                <a:t>management</a:t>
              </a:r>
            </a:p>
          </p:txBody>
        </p:sp>
        <p:sp>
          <p:nvSpPr>
            <p:cNvPr id="80" name="Oval 79"/>
            <p:cNvSpPr/>
            <p:nvPr/>
          </p:nvSpPr>
          <p:spPr>
            <a:xfrm>
              <a:off x="3133725" y="1446530"/>
              <a:ext cx="2816225" cy="2728413"/>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defTabSz="912813" eaLnBrk="1" hangingPunct="1">
                <a:buClr>
                  <a:srgbClr val="FF0000"/>
                </a:buClr>
                <a:defRPr/>
              </a:pPr>
              <a:endParaRPr lang="en-US" sz="1100" dirty="0">
                <a:solidFill>
                  <a:srgbClr val="FFFFFF"/>
                </a:solidFill>
                <a:latin typeface="Calibri" pitchFamily="34" charset="0"/>
                <a:cs typeface="Arial" pitchFamily="34" charset="0"/>
              </a:endParaRPr>
            </a:p>
          </p:txBody>
        </p:sp>
        <p:sp>
          <p:nvSpPr>
            <p:cNvPr id="75" name="Isosceles Triangle 74"/>
            <p:cNvSpPr/>
            <p:nvPr/>
          </p:nvSpPr>
          <p:spPr>
            <a:xfrm>
              <a:off x="1006475" y="4116217"/>
              <a:ext cx="7069137" cy="1042797"/>
            </a:xfrm>
            <a:prstGeom prst="triangle">
              <a:avLst>
                <a:gd name="adj" fmla="val 50062"/>
              </a:avLst>
            </a:prstGeom>
            <a:gradFill>
              <a:gsLst>
                <a:gs pos="0">
                  <a:schemeClr val="dk1">
                    <a:tint val="50000"/>
                    <a:satMod val="300000"/>
                  </a:schemeClr>
                </a:gs>
                <a:gs pos="35000">
                  <a:schemeClr val="dk1">
                    <a:tint val="37000"/>
                    <a:satMod val="300000"/>
                  </a:schemeClr>
                </a:gs>
                <a:gs pos="65000">
                  <a:schemeClr val="bg1"/>
                </a:gs>
              </a:gsLst>
            </a:gradFill>
            <a:ln w="28575">
              <a:noFill/>
            </a:ln>
          </p:spPr>
          <p:style>
            <a:lnRef idx="1">
              <a:schemeClr val="dk1"/>
            </a:lnRef>
            <a:fillRef idx="2">
              <a:schemeClr val="dk1"/>
            </a:fillRef>
            <a:effectRef idx="1">
              <a:schemeClr val="dk1"/>
            </a:effectRef>
            <a:fontRef idx="minor">
              <a:schemeClr val="dk1"/>
            </a:fontRef>
          </p:style>
          <p:txBody>
            <a:bodyPr lIns="101393" tIns="50695" rIns="101393" bIns="50695" anchor="ctr"/>
            <a:lstStyle/>
            <a:p>
              <a:pPr algn="ctr" defTabSz="912813" eaLnBrk="1" hangingPunct="1">
                <a:lnSpc>
                  <a:spcPct val="90000"/>
                </a:lnSpc>
                <a:buClr>
                  <a:srgbClr val="FF0000"/>
                </a:buClr>
                <a:defRPr/>
              </a:pPr>
              <a:endParaRPr lang="en-US" dirty="0">
                <a:solidFill>
                  <a:srgbClr val="FFFFFF"/>
                </a:solidFill>
                <a:latin typeface="Calibri" pitchFamily="34" charset="0"/>
                <a:cs typeface="Arial" pitchFamily="34" charset="0"/>
              </a:endParaRPr>
            </a:p>
          </p:txBody>
        </p:sp>
        <p:sp>
          <p:nvSpPr>
            <p:cNvPr id="21516" name="Rectangle 5"/>
            <p:cNvSpPr>
              <a:spLocks noChangeArrowheads="1"/>
            </p:cNvSpPr>
            <p:nvPr/>
          </p:nvSpPr>
          <p:spPr bwMode="auto">
            <a:xfrm>
              <a:off x="2807950" y="908467"/>
              <a:ext cx="3465513" cy="617334"/>
            </a:xfrm>
            <a:prstGeom prst="rect">
              <a:avLst/>
            </a:prstGeom>
            <a:solidFill>
              <a:srgbClr val="8DA6B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34295" tIns="137178" rIns="34295" bIns="34295" anchor="ct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buClr>
                  <a:srgbClr val="FF0000"/>
                </a:buClr>
                <a:buFont typeface="Arial" panose="020B0604020202020204" pitchFamily="34" charset="0"/>
                <a:buNone/>
              </a:pPr>
              <a:r>
                <a:rPr lang="en-US" altLang="en-US" sz="1400" b="1" dirty="0">
                  <a:solidFill>
                    <a:srgbClr val="FFFFFF"/>
                  </a:solidFill>
                  <a:latin typeface="Calibri" panose="020F0502020204030204" pitchFamily="34" charset="0"/>
                </a:rPr>
                <a:t>Common Cloud management practices</a:t>
              </a:r>
            </a:p>
          </p:txBody>
        </p:sp>
        <p:grpSp>
          <p:nvGrpSpPr>
            <p:cNvPr id="21517" name="Group 58"/>
            <p:cNvGrpSpPr>
              <a:grpSpLocks/>
            </p:cNvGrpSpPr>
            <p:nvPr/>
          </p:nvGrpSpPr>
          <p:grpSpPr bwMode="auto">
            <a:xfrm>
              <a:off x="3293725" y="1577472"/>
              <a:ext cx="2493963" cy="2449513"/>
              <a:chOff x="1193403" y="3484985"/>
              <a:chExt cx="1900158" cy="1783512"/>
            </a:xfrm>
          </p:grpSpPr>
          <p:pic>
            <p:nvPicPr>
              <p:cNvPr id="49" name="Picture 108" descr="CLOUD_OL-gray-emboss"/>
              <p:cNvPicPr>
                <a:picLocks noChangeAspect="1" noChangeArrowheads="1"/>
              </p:cNvPicPr>
              <p:nvPr/>
            </p:nvPicPr>
            <p:blipFill>
              <a:blip r:embed="rId4" cstate="print">
                <a:duotone>
                  <a:prstClr val="black"/>
                  <a:srgbClr val="5B6981">
                    <a:lumMod val="20000"/>
                    <a:lumOff val="80000"/>
                    <a:tint val="45000"/>
                    <a:satMod val="400000"/>
                  </a:srgbClr>
                </a:duotone>
                <a:lum bright="10000" contrast="20000"/>
              </a:blip>
              <a:srcRect l="4305" t="7816" r="2478" b="6966"/>
              <a:stretch>
                <a:fillRect/>
              </a:stretch>
            </p:blipFill>
            <p:spPr bwMode="auto">
              <a:xfrm>
                <a:off x="1390856" y="3703533"/>
                <a:ext cx="1505252" cy="1346417"/>
              </a:xfrm>
              <a:prstGeom prst="rect">
                <a:avLst/>
              </a:prstGeom>
              <a:noFill/>
              <a:ln w="9525">
                <a:noFill/>
                <a:miter lim="800000"/>
                <a:headEnd/>
                <a:tailEnd/>
              </a:ln>
              <a:effectLst>
                <a:innerShdw blurRad="63500" dist="50800" dir="2700000">
                  <a:prstClr val="black">
                    <a:alpha val="50000"/>
                  </a:prstClr>
                </a:innerShdw>
              </a:effectLst>
            </p:spPr>
          </p:pic>
          <p:sp>
            <p:nvSpPr>
              <p:cNvPr id="50" name="Freeform 18"/>
              <p:cNvSpPr>
                <a:spLocks noChangeAspect="1"/>
              </p:cNvSpPr>
              <p:nvPr/>
            </p:nvSpPr>
            <p:spPr bwMode="auto">
              <a:xfrm>
                <a:off x="1201200" y="3771359"/>
                <a:ext cx="365277" cy="518175"/>
              </a:xfrm>
              <a:custGeom>
                <a:avLst/>
                <a:gdLst>
                  <a:gd name="T0" fmla="*/ 26538 w 411"/>
                  <a:gd name="T1" fmla="*/ 69116 h 622"/>
                  <a:gd name="T2" fmla="*/ 45548 w 411"/>
                  <a:gd name="T3" fmla="*/ 23759 h 622"/>
                  <a:gd name="T4" fmla="*/ 46028 w 411"/>
                  <a:gd name="T5" fmla="*/ 0 h 622"/>
                  <a:gd name="T6" fmla="*/ 30471 w 411"/>
                  <a:gd name="T7" fmla="*/ 432 h 622"/>
                  <a:gd name="T8" fmla="*/ 0 w 411"/>
                  <a:gd name="T9" fmla="*/ 65122 h 622"/>
                  <a:gd name="T10" fmla="*/ 14429 w 411"/>
                  <a:gd name="T11" fmla="*/ 53212 h 622"/>
                  <a:gd name="T12" fmla="*/ 26538 w 411"/>
                  <a:gd name="T13" fmla="*/ 69116 h 622"/>
                  <a:gd name="T14" fmla="*/ 0 60000 65536"/>
                  <a:gd name="T15" fmla="*/ 0 60000 65536"/>
                  <a:gd name="T16" fmla="*/ 0 60000 65536"/>
                  <a:gd name="T17" fmla="*/ 0 60000 65536"/>
                  <a:gd name="T18" fmla="*/ 0 60000 65536"/>
                  <a:gd name="T19" fmla="*/ 0 60000 65536"/>
                  <a:gd name="T20" fmla="*/ 0 60000 65536"/>
                  <a:gd name="T21" fmla="*/ 0 w 411"/>
                  <a:gd name="T22" fmla="*/ 0 h 622"/>
                  <a:gd name="T23" fmla="*/ 411 w 411"/>
                  <a:gd name="T24" fmla="*/ 622 h 6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1" h="622">
                    <a:moveTo>
                      <a:pt x="237" y="622"/>
                    </a:moveTo>
                    <a:cubicBezTo>
                      <a:pt x="256" y="469"/>
                      <a:pt x="317" y="329"/>
                      <a:pt x="407" y="214"/>
                    </a:cubicBezTo>
                    <a:cubicBezTo>
                      <a:pt x="411" y="0"/>
                      <a:pt x="411" y="0"/>
                      <a:pt x="411" y="0"/>
                    </a:cubicBezTo>
                    <a:cubicBezTo>
                      <a:pt x="272" y="4"/>
                      <a:pt x="272" y="4"/>
                      <a:pt x="272" y="4"/>
                    </a:cubicBezTo>
                    <a:cubicBezTo>
                      <a:pt x="127" y="162"/>
                      <a:pt x="30" y="363"/>
                      <a:pt x="0" y="586"/>
                    </a:cubicBezTo>
                    <a:cubicBezTo>
                      <a:pt x="129" y="479"/>
                      <a:pt x="129" y="479"/>
                      <a:pt x="129" y="479"/>
                    </a:cubicBezTo>
                    <a:lnTo>
                      <a:pt x="237" y="622"/>
                    </a:lnTo>
                    <a:close/>
                  </a:path>
                </a:pathLst>
              </a:custGeom>
              <a:solidFill>
                <a:schemeClr val="accent1"/>
              </a:solidFill>
              <a:ln>
                <a:noFill/>
              </a:ln>
              <a:scene3d>
                <a:camera prst="orthographicFront"/>
                <a:lightRig rig="threePt" dir="t"/>
              </a:scene3d>
              <a:sp3d>
                <a:bevelT w="152400" h="50800" prst="softRound"/>
              </a:sp3d>
              <a:extLst/>
            </p:spPr>
            <p:txBody>
              <a:bodyPr lIns="0" tIns="0" rIns="0" bIns="0" anchor="ctr" anchorCtr="1"/>
              <a:lstStyle/>
              <a:p>
                <a:pPr algn="ctr" eaLnBrk="1" fontAlgn="auto" hangingPunct="1">
                  <a:spcBef>
                    <a:spcPts val="0"/>
                  </a:spcBef>
                  <a:spcAft>
                    <a:spcPts val="0"/>
                  </a:spcAft>
                  <a:buClr>
                    <a:srgbClr val="FF0000"/>
                  </a:buClr>
                  <a:defRPr/>
                </a:pPr>
                <a:r>
                  <a:rPr lang="en-US" sz="900" b="1" kern="0" dirty="0">
                    <a:solidFill>
                      <a:srgbClr val="FFFFFF"/>
                    </a:solidFill>
                    <a:latin typeface="Arial" charset="0"/>
                    <a:cs typeface="Arial" charset="0"/>
                  </a:rPr>
                  <a:t>      </a:t>
                </a:r>
              </a:p>
            </p:txBody>
          </p:sp>
          <p:sp>
            <p:nvSpPr>
              <p:cNvPr id="51" name="Freeform 19"/>
              <p:cNvSpPr>
                <a:spLocks noChangeAspect="1"/>
              </p:cNvSpPr>
              <p:nvPr/>
            </p:nvSpPr>
            <p:spPr bwMode="auto">
              <a:xfrm>
                <a:off x="1517293" y="3500176"/>
                <a:ext cx="574006" cy="374144"/>
              </a:xfrm>
              <a:custGeom>
                <a:avLst/>
                <a:gdLst>
                  <a:gd name="T0" fmla="*/ 14869 w 646"/>
                  <a:gd name="T1" fmla="*/ 50042 h 449"/>
                  <a:gd name="T2" fmla="*/ 59657 w 646"/>
                  <a:gd name="T3" fmla="*/ 26607 h 449"/>
                  <a:gd name="T4" fmla="*/ 72190 w 646"/>
                  <a:gd name="T5" fmla="*/ 11601 h 449"/>
                  <a:gd name="T6" fmla="*/ 56882 w 646"/>
                  <a:gd name="T7" fmla="*/ 0 h 449"/>
                  <a:gd name="T8" fmla="*/ 0 w 646"/>
                  <a:gd name="T9" fmla="*/ 27527 h 449"/>
                  <a:gd name="T10" fmla="*/ 15325 w 646"/>
                  <a:gd name="T11" fmla="*/ 27062 h 449"/>
                  <a:gd name="T12" fmla="*/ 14869 w 646"/>
                  <a:gd name="T13" fmla="*/ 50042 h 449"/>
                  <a:gd name="T14" fmla="*/ 0 60000 65536"/>
                  <a:gd name="T15" fmla="*/ 0 60000 65536"/>
                  <a:gd name="T16" fmla="*/ 0 60000 65536"/>
                  <a:gd name="T17" fmla="*/ 0 60000 65536"/>
                  <a:gd name="T18" fmla="*/ 0 60000 65536"/>
                  <a:gd name="T19" fmla="*/ 0 60000 65536"/>
                  <a:gd name="T20" fmla="*/ 0 60000 65536"/>
                  <a:gd name="T21" fmla="*/ 0 w 646"/>
                  <a:gd name="T22" fmla="*/ 0 h 449"/>
                  <a:gd name="T23" fmla="*/ 646 w 646"/>
                  <a:gd name="T24" fmla="*/ 449 h 4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449">
                    <a:moveTo>
                      <a:pt x="133" y="449"/>
                    </a:moveTo>
                    <a:cubicBezTo>
                      <a:pt x="243" y="345"/>
                      <a:pt x="381" y="271"/>
                      <a:pt x="534" y="239"/>
                    </a:cubicBezTo>
                    <a:cubicBezTo>
                      <a:pt x="646" y="104"/>
                      <a:pt x="646" y="104"/>
                      <a:pt x="646" y="104"/>
                    </a:cubicBezTo>
                    <a:cubicBezTo>
                      <a:pt x="509" y="0"/>
                      <a:pt x="509" y="0"/>
                      <a:pt x="509" y="0"/>
                    </a:cubicBezTo>
                    <a:cubicBezTo>
                      <a:pt x="316" y="35"/>
                      <a:pt x="142" y="123"/>
                      <a:pt x="0" y="247"/>
                    </a:cubicBezTo>
                    <a:cubicBezTo>
                      <a:pt x="137" y="243"/>
                      <a:pt x="137" y="243"/>
                      <a:pt x="137" y="243"/>
                    </a:cubicBezTo>
                    <a:lnTo>
                      <a:pt x="133" y="449"/>
                    </a:lnTo>
                    <a:close/>
                  </a:path>
                </a:pathLst>
              </a:custGeom>
              <a:solidFill>
                <a:schemeClr val="accent1"/>
              </a:solidFill>
              <a:ln>
                <a:noFill/>
              </a:ln>
              <a:scene3d>
                <a:camera prst="orthographicFront"/>
                <a:lightRig rig="threePt" dir="t"/>
              </a:scene3d>
              <a:sp3d>
                <a:bevelT w="152400" h="50800" prst="softRound"/>
              </a:sp3d>
              <a:extLst/>
            </p:spPr>
            <p:txBody>
              <a:bodyPr tIns="0" rIns="0" bIns="182880" anchor="ctr" anchorCtr="1"/>
              <a:lstStyle/>
              <a:p>
                <a:pPr algn="ctr" eaLnBrk="1" hangingPunct="1">
                  <a:buClr>
                    <a:srgbClr val="FF0000"/>
                  </a:buClr>
                  <a:defRPr/>
                </a:pPr>
                <a:endParaRPr lang="en-US" sz="900" b="1" dirty="0">
                  <a:solidFill>
                    <a:srgbClr val="FFFFFF"/>
                  </a:solidFill>
                </a:endParaRPr>
              </a:p>
            </p:txBody>
          </p:sp>
          <p:sp>
            <p:nvSpPr>
              <p:cNvPr id="52" name="Freeform 20"/>
              <p:cNvSpPr>
                <a:spLocks noChangeAspect="1"/>
              </p:cNvSpPr>
              <p:nvPr/>
            </p:nvSpPr>
            <p:spPr bwMode="auto">
              <a:xfrm>
                <a:off x="1193403" y="4266467"/>
                <a:ext cx="329289" cy="594129"/>
              </a:xfrm>
              <a:custGeom>
                <a:avLst/>
                <a:gdLst>
                  <a:gd name="T0" fmla="*/ 40907 w 371"/>
                  <a:gd name="T1" fmla="*/ 64723 h 713"/>
                  <a:gd name="T2" fmla="*/ 26454 w 371"/>
                  <a:gd name="T3" fmla="*/ 16902 h 713"/>
                  <a:gd name="T4" fmla="*/ 13765 w 371"/>
                  <a:gd name="T5" fmla="*/ 0 h 713"/>
                  <a:gd name="T6" fmla="*/ 1 w 371"/>
                  <a:gd name="T7" fmla="*/ 11404 h 713"/>
                  <a:gd name="T8" fmla="*/ 0 w 371"/>
                  <a:gd name="T9" fmla="*/ 14743 h 713"/>
                  <a:gd name="T10" fmla="*/ 18978 w 371"/>
                  <a:gd name="T11" fmla="*/ 79418 h 713"/>
                  <a:gd name="T12" fmla="*/ 25787 w 371"/>
                  <a:gd name="T13" fmla="*/ 58809 h 713"/>
                  <a:gd name="T14" fmla="*/ 40907 w 371"/>
                  <a:gd name="T15" fmla="*/ 64723 h 713"/>
                  <a:gd name="T16" fmla="*/ 0 60000 65536"/>
                  <a:gd name="T17" fmla="*/ 0 60000 65536"/>
                  <a:gd name="T18" fmla="*/ 0 60000 65536"/>
                  <a:gd name="T19" fmla="*/ 0 60000 65536"/>
                  <a:gd name="T20" fmla="*/ 0 60000 65536"/>
                  <a:gd name="T21" fmla="*/ 0 60000 65536"/>
                  <a:gd name="T22" fmla="*/ 0 60000 65536"/>
                  <a:gd name="T23" fmla="*/ 0 60000 65536"/>
                  <a:gd name="T24" fmla="*/ 0 w 371"/>
                  <a:gd name="T25" fmla="*/ 0 h 713"/>
                  <a:gd name="T26" fmla="*/ 371 w 371"/>
                  <a:gd name="T27" fmla="*/ 713 h 7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1" h="713">
                    <a:moveTo>
                      <a:pt x="371" y="581"/>
                    </a:moveTo>
                    <a:cubicBezTo>
                      <a:pt x="291" y="457"/>
                      <a:pt x="243" y="310"/>
                      <a:pt x="240" y="152"/>
                    </a:cubicBezTo>
                    <a:cubicBezTo>
                      <a:pt x="125" y="0"/>
                      <a:pt x="125" y="0"/>
                      <a:pt x="125" y="0"/>
                    </a:cubicBezTo>
                    <a:cubicBezTo>
                      <a:pt x="1" y="102"/>
                      <a:pt x="1" y="102"/>
                      <a:pt x="1" y="102"/>
                    </a:cubicBezTo>
                    <a:cubicBezTo>
                      <a:pt x="0" y="112"/>
                      <a:pt x="0" y="122"/>
                      <a:pt x="0" y="132"/>
                    </a:cubicBezTo>
                    <a:cubicBezTo>
                      <a:pt x="0" y="346"/>
                      <a:pt x="63" y="546"/>
                      <a:pt x="172" y="713"/>
                    </a:cubicBezTo>
                    <a:cubicBezTo>
                      <a:pt x="234" y="528"/>
                      <a:pt x="234" y="528"/>
                      <a:pt x="234" y="528"/>
                    </a:cubicBezTo>
                    <a:lnTo>
                      <a:pt x="371" y="581"/>
                    </a:lnTo>
                    <a:close/>
                  </a:path>
                </a:pathLst>
              </a:custGeom>
              <a:solidFill>
                <a:schemeClr val="tx1">
                  <a:lumMod val="65000"/>
                  <a:lumOff val="35000"/>
                </a:schemeClr>
              </a:solidFill>
              <a:ln>
                <a:noFill/>
              </a:ln>
              <a:scene3d>
                <a:camera prst="orthographicFront"/>
                <a:lightRig rig="threePt" dir="t"/>
              </a:scene3d>
              <a:sp3d>
                <a:bevelT w="152400" h="50800" prst="softRound"/>
              </a:sp3d>
              <a:extLst/>
            </p:spPr>
            <p:txBody>
              <a:bodyPr lIns="0" tIns="0" rIns="137160" bIns="0" anchor="ctr" anchorCtr="1"/>
              <a:lstStyle/>
              <a:p>
                <a:pPr algn="ctr" eaLnBrk="1" hangingPunct="1">
                  <a:buClr>
                    <a:srgbClr val="FF0000"/>
                  </a:buClr>
                  <a:defRPr/>
                </a:pPr>
                <a:r>
                  <a:rPr lang="en-US" sz="900" b="1" dirty="0">
                    <a:solidFill>
                      <a:srgbClr val="FFFFFF"/>
                    </a:solidFill>
                  </a:rPr>
                  <a:t> </a:t>
                </a:r>
              </a:p>
            </p:txBody>
          </p:sp>
          <p:sp>
            <p:nvSpPr>
              <p:cNvPr id="53" name="Freeform 21"/>
              <p:cNvSpPr>
                <a:spLocks noChangeAspect="1"/>
              </p:cNvSpPr>
              <p:nvPr/>
            </p:nvSpPr>
            <p:spPr bwMode="auto">
              <a:xfrm>
                <a:off x="2070306" y="3484985"/>
                <a:ext cx="541017" cy="259369"/>
              </a:xfrm>
              <a:custGeom>
                <a:avLst/>
                <a:gdLst>
                  <a:gd name="T0" fmla="*/ 3270 w 609"/>
                  <a:gd name="T1" fmla="*/ 27079 h 311"/>
                  <a:gd name="T2" fmla="*/ 9260 w 609"/>
                  <a:gd name="T3" fmla="*/ 26874 h 311"/>
                  <a:gd name="T4" fmla="*/ 46963 w 609"/>
                  <a:gd name="T5" fmla="*/ 34954 h 311"/>
                  <a:gd name="T6" fmla="*/ 67884 w 609"/>
                  <a:gd name="T7" fmla="*/ 31453 h 311"/>
                  <a:gd name="T8" fmla="*/ 63966 w 609"/>
                  <a:gd name="T9" fmla="*/ 13372 h 311"/>
                  <a:gd name="T10" fmla="*/ 9260 w 609"/>
                  <a:gd name="T11" fmla="*/ 0 h 311"/>
                  <a:gd name="T12" fmla="*/ 0 w 609"/>
                  <a:gd name="T13" fmla="*/ 299 h 311"/>
                  <a:gd name="T14" fmla="*/ 15494 w 609"/>
                  <a:gd name="T15" fmla="*/ 12122 h 311"/>
                  <a:gd name="T16" fmla="*/ 3270 w 609"/>
                  <a:gd name="T17" fmla="*/ 27079 h 3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9"/>
                  <a:gd name="T28" fmla="*/ 0 h 311"/>
                  <a:gd name="T29" fmla="*/ 609 w 609"/>
                  <a:gd name="T30" fmla="*/ 311 h 3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9" h="311">
                    <a:moveTo>
                      <a:pt x="29" y="241"/>
                    </a:moveTo>
                    <a:cubicBezTo>
                      <a:pt x="47" y="240"/>
                      <a:pt x="65" y="239"/>
                      <a:pt x="83" y="239"/>
                    </a:cubicBezTo>
                    <a:cubicBezTo>
                      <a:pt x="203" y="239"/>
                      <a:pt x="318" y="265"/>
                      <a:pt x="421" y="311"/>
                    </a:cubicBezTo>
                    <a:cubicBezTo>
                      <a:pt x="609" y="279"/>
                      <a:pt x="609" y="279"/>
                      <a:pt x="609" y="279"/>
                    </a:cubicBezTo>
                    <a:cubicBezTo>
                      <a:pt x="574" y="119"/>
                      <a:pt x="574" y="119"/>
                      <a:pt x="574" y="119"/>
                    </a:cubicBezTo>
                    <a:cubicBezTo>
                      <a:pt x="427" y="43"/>
                      <a:pt x="260" y="0"/>
                      <a:pt x="83" y="0"/>
                    </a:cubicBezTo>
                    <a:cubicBezTo>
                      <a:pt x="55" y="0"/>
                      <a:pt x="27" y="1"/>
                      <a:pt x="0" y="3"/>
                    </a:cubicBezTo>
                    <a:cubicBezTo>
                      <a:pt x="139" y="108"/>
                      <a:pt x="139" y="108"/>
                      <a:pt x="139" y="108"/>
                    </a:cubicBezTo>
                    <a:lnTo>
                      <a:pt x="29" y="241"/>
                    </a:lnTo>
                    <a:close/>
                  </a:path>
                </a:pathLst>
              </a:custGeom>
              <a:solidFill>
                <a:srgbClr val="5B6981"/>
              </a:solidFill>
              <a:ln>
                <a:noFill/>
              </a:ln>
              <a:scene3d>
                <a:camera prst="orthographicFront"/>
                <a:lightRig rig="threePt" dir="t"/>
              </a:scene3d>
              <a:sp3d>
                <a:bevelT w="152400" h="50800" prst="softRound"/>
              </a:sp3d>
              <a:extLst/>
            </p:spPr>
            <p:txBody>
              <a:bodyPr lIns="0" tIns="0" rIns="0" bIns="0" anchor="ctr" anchorCtr="1"/>
              <a:lstStyle/>
              <a:p>
                <a:pPr algn="ctr" eaLnBrk="1" hangingPunct="1">
                  <a:buClr>
                    <a:srgbClr val="FF0000"/>
                  </a:buClr>
                  <a:defRPr/>
                </a:pPr>
                <a:endParaRPr lang="en-US" sz="900" b="1" dirty="0">
                  <a:solidFill>
                    <a:srgbClr val="FFFFFF"/>
                  </a:solidFill>
                </a:endParaRPr>
              </a:p>
            </p:txBody>
          </p:sp>
          <p:sp>
            <p:nvSpPr>
              <p:cNvPr id="54" name="Freeform 22"/>
              <p:cNvSpPr>
                <a:spLocks noChangeAspect="1"/>
              </p:cNvSpPr>
              <p:nvPr/>
            </p:nvSpPr>
            <p:spPr bwMode="auto">
              <a:xfrm>
                <a:off x="2545346" y="3630141"/>
                <a:ext cx="479838" cy="532803"/>
              </a:xfrm>
              <a:custGeom>
                <a:avLst/>
                <a:gdLst>
                  <a:gd name="T0" fmla="*/ 0 w 540"/>
                  <a:gd name="T1" fmla="*/ 22347 h 639"/>
                  <a:gd name="T2" fmla="*/ 33508 w 540"/>
                  <a:gd name="T3" fmla="*/ 61038 h 639"/>
                  <a:gd name="T4" fmla="*/ 52213 w 540"/>
                  <a:gd name="T5" fmla="*/ 71698 h 639"/>
                  <a:gd name="T6" fmla="*/ 60345 w 540"/>
                  <a:gd name="T7" fmla="*/ 55664 h 639"/>
                  <a:gd name="T8" fmla="*/ 14870 w 540"/>
                  <a:gd name="T9" fmla="*/ 0 h 639"/>
                  <a:gd name="T10" fmla="*/ 18999 w 540"/>
                  <a:gd name="T11" fmla="*/ 19078 h 639"/>
                  <a:gd name="T12" fmla="*/ 0 w 540"/>
                  <a:gd name="T13" fmla="*/ 22347 h 639"/>
                  <a:gd name="T14" fmla="*/ 0 60000 65536"/>
                  <a:gd name="T15" fmla="*/ 0 60000 65536"/>
                  <a:gd name="T16" fmla="*/ 0 60000 65536"/>
                  <a:gd name="T17" fmla="*/ 0 60000 65536"/>
                  <a:gd name="T18" fmla="*/ 0 60000 65536"/>
                  <a:gd name="T19" fmla="*/ 0 60000 65536"/>
                  <a:gd name="T20" fmla="*/ 0 60000 65536"/>
                  <a:gd name="T21" fmla="*/ 0 w 540"/>
                  <a:gd name="T22" fmla="*/ 0 h 639"/>
                  <a:gd name="T23" fmla="*/ 540 w 540"/>
                  <a:gd name="T24" fmla="*/ 639 h 6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0" h="639">
                    <a:moveTo>
                      <a:pt x="0" y="199"/>
                    </a:moveTo>
                    <a:cubicBezTo>
                      <a:pt x="129" y="283"/>
                      <a:pt x="234" y="402"/>
                      <a:pt x="300" y="544"/>
                    </a:cubicBezTo>
                    <a:cubicBezTo>
                      <a:pt x="467" y="639"/>
                      <a:pt x="467" y="639"/>
                      <a:pt x="467" y="639"/>
                    </a:cubicBezTo>
                    <a:cubicBezTo>
                      <a:pt x="540" y="496"/>
                      <a:pt x="540" y="496"/>
                      <a:pt x="540" y="496"/>
                    </a:cubicBezTo>
                    <a:cubicBezTo>
                      <a:pt x="458" y="292"/>
                      <a:pt x="315" y="119"/>
                      <a:pt x="133" y="0"/>
                    </a:cubicBezTo>
                    <a:cubicBezTo>
                      <a:pt x="170" y="170"/>
                      <a:pt x="170" y="170"/>
                      <a:pt x="170" y="170"/>
                    </a:cubicBezTo>
                    <a:lnTo>
                      <a:pt x="0" y="199"/>
                    </a:lnTo>
                    <a:close/>
                  </a:path>
                </a:pathLst>
              </a:custGeom>
              <a:solidFill>
                <a:srgbClr val="5B6981"/>
              </a:solidFill>
              <a:ln>
                <a:noFill/>
              </a:ln>
              <a:scene3d>
                <a:camera prst="orthographicFront"/>
                <a:lightRig rig="threePt" dir="t"/>
              </a:scene3d>
              <a:sp3d>
                <a:bevelT w="152400" h="50800" prst="softRound"/>
              </a:sp3d>
              <a:extLst/>
            </p:spPr>
            <p:txBody>
              <a:bodyPr tIns="0" rIns="0" bIns="0" anchor="ctr" anchorCtr="1"/>
              <a:lstStyle/>
              <a:p>
                <a:pPr algn="ctr" eaLnBrk="1" hangingPunct="1">
                  <a:buClr>
                    <a:srgbClr val="FF0000"/>
                  </a:buClr>
                  <a:defRPr/>
                </a:pPr>
                <a:endParaRPr lang="en-US" sz="900" b="1" dirty="0">
                  <a:solidFill>
                    <a:srgbClr val="FFFFFF"/>
                  </a:solidFill>
                </a:endParaRPr>
              </a:p>
            </p:txBody>
          </p:sp>
          <p:sp>
            <p:nvSpPr>
              <p:cNvPr id="55" name="Freeform 23"/>
              <p:cNvSpPr>
                <a:spLocks noChangeAspect="1"/>
              </p:cNvSpPr>
              <p:nvPr/>
            </p:nvSpPr>
            <p:spPr bwMode="auto">
              <a:xfrm>
                <a:off x="2847045" y="4131438"/>
                <a:ext cx="246516" cy="572749"/>
              </a:xfrm>
              <a:custGeom>
                <a:avLst/>
                <a:gdLst>
                  <a:gd name="T0" fmla="*/ 507 w 278"/>
                  <a:gd name="T1" fmla="*/ 6745 h 687"/>
                  <a:gd name="T2" fmla="*/ 4295 w 278"/>
                  <a:gd name="T3" fmla="*/ 32960 h 687"/>
                  <a:gd name="T4" fmla="*/ 0 w 278"/>
                  <a:gd name="T5" fmla="*/ 61210 h 687"/>
                  <a:gd name="T6" fmla="*/ 8837 w 278"/>
                  <a:gd name="T7" fmla="*/ 76992 h 687"/>
                  <a:gd name="T8" fmla="*/ 25794 w 278"/>
                  <a:gd name="T9" fmla="*/ 66032 h 687"/>
                  <a:gd name="T10" fmla="*/ 30336 w 278"/>
                  <a:gd name="T11" fmla="*/ 32960 h 687"/>
                  <a:gd name="T12" fmla="*/ 25794 w 278"/>
                  <a:gd name="T13" fmla="*/ 0 h 687"/>
                  <a:gd name="T14" fmla="*/ 17553 w 278"/>
                  <a:gd name="T15" fmla="*/ 16701 h 687"/>
                  <a:gd name="T16" fmla="*/ 507 w 278"/>
                  <a:gd name="T17" fmla="*/ 6745 h 6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8"/>
                  <a:gd name="T28" fmla="*/ 0 h 687"/>
                  <a:gd name="T29" fmla="*/ 278 w 278"/>
                  <a:gd name="T30" fmla="*/ 687 h 6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8" h="687">
                    <a:moveTo>
                      <a:pt x="5" y="60"/>
                    </a:moveTo>
                    <a:cubicBezTo>
                      <a:pt x="27" y="134"/>
                      <a:pt x="39" y="213"/>
                      <a:pt x="39" y="294"/>
                    </a:cubicBezTo>
                    <a:cubicBezTo>
                      <a:pt x="39" y="382"/>
                      <a:pt x="25" y="467"/>
                      <a:pt x="0" y="546"/>
                    </a:cubicBezTo>
                    <a:cubicBezTo>
                      <a:pt x="81" y="687"/>
                      <a:pt x="81" y="687"/>
                      <a:pt x="81" y="687"/>
                    </a:cubicBezTo>
                    <a:cubicBezTo>
                      <a:pt x="237" y="589"/>
                      <a:pt x="237" y="589"/>
                      <a:pt x="237" y="589"/>
                    </a:cubicBezTo>
                    <a:cubicBezTo>
                      <a:pt x="264" y="495"/>
                      <a:pt x="278" y="397"/>
                      <a:pt x="278" y="294"/>
                    </a:cubicBezTo>
                    <a:cubicBezTo>
                      <a:pt x="278" y="192"/>
                      <a:pt x="264" y="94"/>
                      <a:pt x="237" y="0"/>
                    </a:cubicBezTo>
                    <a:cubicBezTo>
                      <a:pt x="161" y="149"/>
                      <a:pt x="161" y="149"/>
                      <a:pt x="161" y="149"/>
                    </a:cubicBezTo>
                    <a:lnTo>
                      <a:pt x="5" y="60"/>
                    </a:lnTo>
                    <a:close/>
                  </a:path>
                </a:pathLst>
              </a:custGeom>
              <a:solidFill>
                <a:srgbClr val="FF0000">
                  <a:lumMod val="75000"/>
                </a:srgbClr>
              </a:solidFill>
              <a:ln>
                <a:noFill/>
              </a:ln>
              <a:scene3d>
                <a:camera prst="orthographicFront"/>
                <a:lightRig rig="threePt" dir="t"/>
              </a:scene3d>
              <a:sp3d>
                <a:bevelT w="152400" h="50800" prst="softRound"/>
              </a:sp3d>
              <a:extLst/>
            </p:spPr>
            <p:txBody>
              <a:bodyPr lIns="0" tIns="0" rIns="0" bIns="0" anchor="ctr" anchorCtr="1"/>
              <a:lstStyle/>
              <a:p>
                <a:pPr algn="ctr" eaLnBrk="1" hangingPunct="1">
                  <a:buClr>
                    <a:srgbClr val="FF0000"/>
                  </a:buClr>
                  <a:defRPr/>
                </a:pPr>
                <a:endParaRPr lang="en-US" sz="900" b="1" dirty="0">
                  <a:solidFill>
                    <a:srgbClr val="FFFFFF"/>
                  </a:solidFill>
                </a:endParaRPr>
              </a:p>
            </p:txBody>
          </p:sp>
          <p:sp>
            <p:nvSpPr>
              <p:cNvPr id="56" name="Freeform 24"/>
              <p:cNvSpPr>
                <a:spLocks noChangeAspect="1"/>
              </p:cNvSpPr>
              <p:nvPr/>
            </p:nvSpPr>
            <p:spPr bwMode="auto">
              <a:xfrm>
                <a:off x="2520754" y="4666490"/>
                <a:ext cx="498431" cy="445034"/>
              </a:xfrm>
              <a:custGeom>
                <a:avLst/>
                <a:gdLst>
                  <a:gd name="T0" fmla="*/ 36805 w 561"/>
                  <a:gd name="T1" fmla="*/ 0 h 534"/>
                  <a:gd name="T2" fmla="*/ 3573 w 561"/>
                  <a:gd name="T3" fmla="*/ 38661 h 534"/>
                  <a:gd name="T4" fmla="*/ 0 w 561"/>
                  <a:gd name="T5" fmla="*/ 56349 h 534"/>
                  <a:gd name="T6" fmla="*/ 20193 w 561"/>
                  <a:gd name="T7" fmla="*/ 59592 h 534"/>
                  <a:gd name="T8" fmla="*/ 62581 w 561"/>
                  <a:gd name="T9" fmla="*/ 7704 h 534"/>
                  <a:gd name="T10" fmla="*/ 46820 w 561"/>
                  <a:gd name="T11" fmla="*/ 17544 h 534"/>
                  <a:gd name="T12" fmla="*/ 36805 w 561"/>
                  <a:gd name="T13" fmla="*/ 0 h 534"/>
                  <a:gd name="T14" fmla="*/ 0 60000 65536"/>
                  <a:gd name="T15" fmla="*/ 0 60000 65536"/>
                  <a:gd name="T16" fmla="*/ 0 60000 65536"/>
                  <a:gd name="T17" fmla="*/ 0 60000 65536"/>
                  <a:gd name="T18" fmla="*/ 0 60000 65536"/>
                  <a:gd name="T19" fmla="*/ 0 60000 65536"/>
                  <a:gd name="T20" fmla="*/ 0 60000 65536"/>
                  <a:gd name="T21" fmla="*/ 0 w 561"/>
                  <a:gd name="T22" fmla="*/ 0 h 534"/>
                  <a:gd name="T23" fmla="*/ 561 w 561"/>
                  <a:gd name="T24" fmla="*/ 534 h 5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1" h="534">
                    <a:moveTo>
                      <a:pt x="330" y="0"/>
                    </a:moveTo>
                    <a:cubicBezTo>
                      <a:pt x="264" y="141"/>
                      <a:pt x="161" y="261"/>
                      <a:pt x="32" y="346"/>
                    </a:cubicBezTo>
                    <a:cubicBezTo>
                      <a:pt x="0" y="505"/>
                      <a:pt x="0" y="505"/>
                      <a:pt x="0" y="505"/>
                    </a:cubicBezTo>
                    <a:cubicBezTo>
                      <a:pt x="181" y="534"/>
                      <a:pt x="181" y="534"/>
                      <a:pt x="181" y="534"/>
                    </a:cubicBezTo>
                    <a:cubicBezTo>
                      <a:pt x="348" y="419"/>
                      <a:pt x="481" y="257"/>
                      <a:pt x="561" y="69"/>
                    </a:cubicBezTo>
                    <a:cubicBezTo>
                      <a:pt x="420" y="157"/>
                      <a:pt x="420" y="157"/>
                      <a:pt x="420" y="157"/>
                    </a:cubicBezTo>
                    <a:lnTo>
                      <a:pt x="330" y="0"/>
                    </a:lnTo>
                    <a:close/>
                  </a:path>
                </a:pathLst>
              </a:custGeom>
              <a:solidFill>
                <a:srgbClr val="FF0000">
                  <a:lumMod val="75000"/>
                </a:srgbClr>
              </a:solidFill>
              <a:ln>
                <a:noFill/>
              </a:ln>
              <a:scene3d>
                <a:camera prst="orthographicFront"/>
                <a:lightRig rig="threePt" dir="t"/>
              </a:scene3d>
              <a:sp3d>
                <a:bevelT w="152400" h="50800" prst="softRound"/>
              </a:sp3d>
              <a:extLst/>
            </p:spPr>
            <p:txBody>
              <a:bodyPr lIns="0" tIns="0" rIns="0" bIns="0" anchor="ctr" anchorCtr="1"/>
              <a:lstStyle/>
              <a:p>
                <a:pPr algn="ctr" eaLnBrk="1" hangingPunct="1">
                  <a:buClr>
                    <a:srgbClr val="FF0000"/>
                  </a:buClr>
                  <a:defRPr/>
                </a:pPr>
                <a:endParaRPr lang="en-US" sz="900" b="1" dirty="0">
                  <a:solidFill>
                    <a:srgbClr val="FFFFFF"/>
                  </a:solidFill>
                </a:endParaRPr>
              </a:p>
            </p:txBody>
          </p:sp>
          <p:sp>
            <p:nvSpPr>
              <p:cNvPr id="57" name="Freeform 25"/>
              <p:cNvSpPr>
                <a:spLocks noChangeAspect="1"/>
              </p:cNvSpPr>
              <p:nvPr/>
            </p:nvSpPr>
            <p:spPr bwMode="auto">
              <a:xfrm>
                <a:off x="1863377" y="4997876"/>
                <a:ext cx="723956" cy="270621"/>
              </a:xfrm>
              <a:custGeom>
                <a:avLst/>
                <a:gdLst>
                  <a:gd name="T0" fmla="*/ 75674 w 815"/>
                  <a:gd name="T1" fmla="*/ 0 h 324"/>
                  <a:gd name="T2" fmla="*/ 35159 w 815"/>
                  <a:gd name="T3" fmla="*/ 9675 h 324"/>
                  <a:gd name="T4" fmla="*/ 18801 w 815"/>
                  <a:gd name="T5" fmla="*/ 8263 h 324"/>
                  <a:gd name="T6" fmla="*/ 0 w 815"/>
                  <a:gd name="T7" fmla="*/ 16851 h 324"/>
                  <a:gd name="T8" fmla="*/ 8322 w 815"/>
                  <a:gd name="T9" fmla="*/ 33903 h 324"/>
                  <a:gd name="T10" fmla="*/ 35159 w 815"/>
                  <a:gd name="T11" fmla="*/ 37138 h 324"/>
                  <a:gd name="T12" fmla="*/ 90758 w 815"/>
                  <a:gd name="T13" fmla="*/ 22932 h 324"/>
                  <a:gd name="T14" fmla="*/ 71770 w 815"/>
                  <a:gd name="T15" fmla="*/ 19866 h 324"/>
                  <a:gd name="T16" fmla="*/ 75674 w 815"/>
                  <a:gd name="T17" fmla="*/ 0 h 3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15"/>
                  <a:gd name="T28" fmla="*/ 0 h 324"/>
                  <a:gd name="T29" fmla="*/ 815 w 815"/>
                  <a:gd name="T30" fmla="*/ 324 h 3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15" h="324">
                    <a:moveTo>
                      <a:pt x="680" y="0"/>
                    </a:moveTo>
                    <a:cubicBezTo>
                      <a:pt x="570" y="54"/>
                      <a:pt x="446" y="84"/>
                      <a:pt x="316" y="84"/>
                    </a:cubicBezTo>
                    <a:cubicBezTo>
                      <a:pt x="266" y="84"/>
                      <a:pt x="217" y="80"/>
                      <a:pt x="169" y="72"/>
                    </a:cubicBezTo>
                    <a:cubicBezTo>
                      <a:pt x="0" y="147"/>
                      <a:pt x="0" y="147"/>
                      <a:pt x="0" y="147"/>
                    </a:cubicBezTo>
                    <a:cubicBezTo>
                      <a:pt x="75" y="296"/>
                      <a:pt x="75" y="296"/>
                      <a:pt x="75" y="296"/>
                    </a:cubicBezTo>
                    <a:cubicBezTo>
                      <a:pt x="152" y="314"/>
                      <a:pt x="233" y="324"/>
                      <a:pt x="316" y="324"/>
                    </a:cubicBezTo>
                    <a:cubicBezTo>
                      <a:pt x="496" y="324"/>
                      <a:pt x="666" y="279"/>
                      <a:pt x="815" y="200"/>
                    </a:cubicBezTo>
                    <a:cubicBezTo>
                      <a:pt x="645" y="173"/>
                      <a:pt x="645" y="173"/>
                      <a:pt x="645" y="173"/>
                    </a:cubicBezTo>
                    <a:lnTo>
                      <a:pt x="680" y="0"/>
                    </a:lnTo>
                    <a:close/>
                  </a:path>
                </a:pathLst>
              </a:custGeom>
              <a:solidFill>
                <a:srgbClr val="FF0000">
                  <a:lumMod val="75000"/>
                </a:srgbClr>
              </a:solidFill>
              <a:ln>
                <a:noFill/>
              </a:ln>
              <a:scene3d>
                <a:camera prst="orthographicFront"/>
                <a:lightRig rig="threePt" dir="t"/>
              </a:scene3d>
              <a:sp3d>
                <a:bevelT w="152400" h="50800" prst="softRound"/>
              </a:sp3d>
              <a:extLst/>
            </p:spPr>
            <p:txBody>
              <a:bodyPr lIns="0" tIns="0" rIns="0" bIns="0" anchor="ctr" anchorCtr="1"/>
              <a:lstStyle/>
              <a:p>
                <a:pPr algn="ctr" eaLnBrk="1" hangingPunct="1">
                  <a:buClr>
                    <a:srgbClr val="FF0000"/>
                  </a:buClr>
                  <a:defRPr/>
                </a:pPr>
                <a:endParaRPr lang="en-US" sz="900" b="1" dirty="0">
                  <a:solidFill>
                    <a:srgbClr val="FFFFFF"/>
                  </a:solidFill>
                </a:endParaRPr>
              </a:p>
            </p:txBody>
          </p:sp>
          <p:sp>
            <p:nvSpPr>
              <p:cNvPr id="58" name="Freeform 26"/>
              <p:cNvSpPr>
                <a:spLocks noChangeAspect="1"/>
              </p:cNvSpPr>
              <p:nvPr/>
            </p:nvSpPr>
            <p:spPr bwMode="auto">
              <a:xfrm>
                <a:off x="1396734" y="4794206"/>
                <a:ext cx="506228" cy="426467"/>
              </a:xfrm>
              <a:custGeom>
                <a:avLst/>
                <a:gdLst>
                  <a:gd name="T0" fmla="*/ 63340 w 570"/>
                  <a:gd name="T1" fmla="*/ 31472 h 512"/>
                  <a:gd name="T2" fmla="*/ 26549 w 570"/>
                  <a:gd name="T3" fmla="*/ 7978 h 512"/>
                  <a:gd name="T4" fmla="*/ 5998 w 570"/>
                  <a:gd name="T5" fmla="*/ 0 h 512"/>
                  <a:gd name="T6" fmla="*/ 0 w 570"/>
                  <a:gd name="T7" fmla="*/ 17776 h 512"/>
                  <a:gd name="T8" fmla="*/ 55092 w 570"/>
                  <a:gd name="T9" fmla="*/ 56739 h 512"/>
                  <a:gd name="T10" fmla="*/ 46195 w 570"/>
                  <a:gd name="T11" fmla="*/ 38988 h 512"/>
                  <a:gd name="T12" fmla="*/ 63340 w 570"/>
                  <a:gd name="T13" fmla="*/ 31472 h 512"/>
                  <a:gd name="T14" fmla="*/ 0 60000 65536"/>
                  <a:gd name="T15" fmla="*/ 0 60000 65536"/>
                  <a:gd name="T16" fmla="*/ 0 60000 65536"/>
                  <a:gd name="T17" fmla="*/ 0 60000 65536"/>
                  <a:gd name="T18" fmla="*/ 0 60000 65536"/>
                  <a:gd name="T19" fmla="*/ 0 60000 65536"/>
                  <a:gd name="T20" fmla="*/ 0 60000 65536"/>
                  <a:gd name="T21" fmla="*/ 0 w 570"/>
                  <a:gd name="T22" fmla="*/ 0 h 512"/>
                  <a:gd name="T23" fmla="*/ 570 w 570"/>
                  <a:gd name="T24" fmla="*/ 512 h 5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0" h="512">
                    <a:moveTo>
                      <a:pt x="570" y="284"/>
                    </a:moveTo>
                    <a:cubicBezTo>
                      <a:pt x="443" y="240"/>
                      <a:pt x="330" y="167"/>
                      <a:pt x="239" y="72"/>
                    </a:cubicBezTo>
                    <a:cubicBezTo>
                      <a:pt x="54" y="0"/>
                      <a:pt x="54" y="0"/>
                      <a:pt x="54" y="0"/>
                    </a:cubicBezTo>
                    <a:cubicBezTo>
                      <a:pt x="0" y="160"/>
                      <a:pt x="0" y="160"/>
                      <a:pt x="0" y="160"/>
                    </a:cubicBezTo>
                    <a:cubicBezTo>
                      <a:pt x="126" y="321"/>
                      <a:pt x="298" y="444"/>
                      <a:pt x="496" y="512"/>
                    </a:cubicBezTo>
                    <a:cubicBezTo>
                      <a:pt x="416" y="352"/>
                      <a:pt x="416" y="352"/>
                      <a:pt x="416" y="352"/>
                    </a:cubicBezTo>
                    <a:lnTo>
                      <a:pt x="570" y="284"/>
                    </a:lnTo>
                    <a:close/>
                  </a:path>
                </a:pathLst>
              </a:custGeom>
              <a:solidFill>
                <a:schemeClr val="tx1">
                  <a:lumMod val="65000"/>
                  <a:lumOff val="35000"/>
                </a:schemeClr>
              </a:solidFill>
              <a:ln>
                <a:noFill/>
              </a:ln>
              <a:scene3d>
                <a:camera prst="orthographicFront"/>
                <a:lightRig rig="threePt" dir="t"/>
              </a:scene3d>
              <a:sp3d>
                <a:bevelT w="152400" h="50800" prst="softRound"/>
              </a:sp3d>
              <a:extLst/>
            </p:spPr>
            <p:txBody>
              <a:bodyPr lIns="0" tIns="0" rIns="0" bIns="0" anchor="ctr" anchorCtr="1"/>
              <a:lstStyle/>
              <a:p>
                <a:pPr algn="ctr" eaLnBrk="1" hangingPunct="1">
                  <a:buClr>
                    <a:srgbClr val="FF0000"/>
                  </a:buClr>
                  <a:defRPr/>
                </a:pPr>
                <a:endParaRPr lang="en-US" sz="900" b="1" dirty="0">
                  <a:solidFill>
                    <a:srgbClr val="FFFFFF"/>
                  </a:solidFill>
                </a:endParaRPr>
              </a:p>
            </p:txBody>
          </p:sp>
        </p:grpSp>
        <p:pic>
          <p:nvPicPr>
            <p:cNvPr id="98" name="Picture 97"/>
            <p:cNvPicPr>
              <a:picLocks noChangeAspect="1" noChangeArrowheads="1"/>
            </p:cNvPicPr>
            <p:nvPr/>
          </p:nvPicPr>
          <p:blipFill>
            <a:blip r:embed="rId5" cstate="print"/>
            <a:srcRect l="10843" r="17495" b="3452"/>
            <a:stretch>
              <a:fillRect/>
            </a:stretch>
          </p:blipFill>
          <p:spPr bwMode="auto">
            <a:xfrm>
              <a:off x="4259870" y="4040477"/>
              <a:ext cx="561673" cy="727197"/>
            </a:xfrm>
            <a:prstGeom prst="rect">
              <a:avLst/>
            </a:prstGeom>
            <a:noFill/>
            <a:ln w="9525">
              <a:noFill/>
              <a:miter lim="800000"/>
              <a:headEnd/>
              <a:tailEnd/>
            </a:ln>
            <a:effectLst>
              <a:reflection blurRad="6350" stA="52000" endA="300" endPos="35000" dir="5400000" sy="-100000" algn="bl" rotWithShape="0"/>
            </a:effectLst>
          </p:spPr>
        </p:pic>
        <p:grpSp>
          <p:nvGrpSpPr>
            <p:cNvPr id="21519" name="Group 110"/>
            <p:cNvGrpSpPr>
              <a:grpSpLocks/>
            </p:cNvGrpSpPr>
            <p:nvPr/>
          </p:nvGrpSpPr>
          <p:grpSpPr bwMode="auto">
            <a:xfrm>
              <a:off x="4024313" y="2844799"/>
              <a:ext cx="1055687" cy="454842"/>
              <a:chOff x="3821833" y="2410726"/>
              <a:chExt cx="2180762" cy="1000217"/>
            </a:xfrm>
          </p:grpSpPr>
          <p:pic>
            <p:nvPicPr>
              <p:cNvPr id="109" name="Picture 108" descr="cloud-private-puzzle-male-gray.png"/>
              <p:cNvPicPr>
                <a:picLocks noChangeAspect="1"/>
              </p:cNvPicPr>
              <p:nvPr/>
            </p:nvPicPr>
            <p:blipFill>
              <a:blip r:embed="rId6" cstate="print">
                <a:extLst/>
              </a:blip>
              <a:stretch>
                <a:fillRect/>
              </a:stretch>
            </p:blipFill>
            <p:spPr>
              <a:xfrm>
                <a:off x="3821833" y="2410726"/>
                <a:ext cx="1257497" cy="1000217"/>
              </a:xfrm>
              <a:prstGeom prst="rect">
                <a:avLst/>
              </a:prstGeom>
              <a:effectLst>
                <a:reflection blurRad="6350" stA="52000" endA="300" endPos="35000" dir="5400000" sy="-100000" algn="bl" rotWithShape="0"/>
              </a:effectLst>
            </p:spPr>
          </p:pic>
          <p:pic>
            <p:nvPicPr>
              <p:cNvPr id="110" name="Picture 109" descr="cloud-private-public-female-red.png"/>
              <p:cNvPicPr>
                <a:picLocks noChangeAspect="1"/>
              </p:cNvPicPr>
              <p:nvPr/>
            </p:nvPicPr>
            <p:blipFill>
              <a:blip r:embed="rId7" cstate="print">
                <a:extLst/>
              </a:blip>
              <a:stretch>
                <a:fillRect/>
              </a:stretch>
            </p:blipFill>
            <p:spPr>
              <a:xfrm>
                <a:off x="4869454" y="2410727"/>
                <a:ext cx="1133141" cy="1000214"/>
              </a:xfrm>
              <a:prstGeom prst="rect">
                <a:avLst/>
              </a:prstGeom>
              <a:effectLst>
                <a:reflection blurRad="6350" stA="52000" endA="300" endPos="35000" dir="5400000" sy="-100000" algn="bl" rotWithShape="0"/>
              </a:effectLst>
            </p:spPr>
          </p:pic>
        </p:grpSp>
        <p:sp>
          <p:nvSpPr>
            <p:cNvPr id="21520" name="TextBox 112"/>
            <p:cNvSpPr txBox="1">
              <a:spLocks noChangeArrowheads="1"/>
            </p:cNvSpPr>
            <p:nvPr/>
          </p:nvSpPr>
          <p:spPr bwMode="auto">
            <a:xfrm>
              <a:off x="5703888" y="4060825"/>
              <a:ext cx="2185987"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r>
                <a:rPr lang="en-US" altLang="en-US" sz="1400" b="1" dirty="0">
                  <a:solidFill>
                    <a:srgbClr val="FFFFFF"/>
                  </a:solidFill>
                  <a:latin typeface="Calibri" panose="020F0502020204030204" pitchFamily="34" charset="0"/>
                </a:rPr>
                <a:t>Unified</a:t>
              </a:r>
              <a:r>
                <a:rPr lang="en-US" altLang="en-US" sz="1400" dirty="0">
                  <a:solidFill>
                    <a:srgbClr val="5F5F5F"/>
                  </a:solidFill>
                  <a:latin typeface="Calibri" panose="020F0502020204030204" pitchFamily="34" charset="0"/>
                </a:rPr>
                <a:t> </a:t>
              </a:r>
              <a:r>
                <a:rPr lang="en-US" altLang="en-US" sz="1400" b="1" dirty="0">
                  <a:solidFill>
                    <a:srgbClr val="FFFFFF"/>
                  </a:solidFill>
                  <a:latin typeface="Calibri" panose="020F0502020204030204" pitchFamily="34" charset="0"/>
                </a:rPr>
                <a:t>self-service</a:t>
              </a:r>
              <a:r>
                <a:rPr lang="en-US" altLang="en-US" sz="1400" dirty="0">
                  <a:solidFill>
                    <a:srgbClr val="5F5F5F"/>
                  </a:solidFill>
                  <a:latin typeface="Calibri" panose="020F0502020204030204" pitchFamily="34" charset="0"/>
                </a:rPr>
                <a:t> </a:t>
              </a:r>
              <a:r>
                <a:rPr lang="en-US" altLang="en-US" sz="1400" b="1" dirty="0">
                  <a:solidFill>
                    <a:srgbClr val="FFFFFF"/>
                  </a:solidFill>
                  <a:latin typeface="Calibri" panose="020F0502020204030204" pitchFamily="34" charset="0"/>
                </a:rPr>
                <a:t>catalog</a:t>
              </a:r>
              <a:endParaRPr lang="en-US" altLang="en-US" sz="1400" dirty="0">
                <a:solidFill>
                  <a:srgbClr val="5F5F5F"/>
                </a:solidFill>
                <a:latin typeface="Calibri" panose="020F0502020204030204" pitchFamily="34" charset="0"/>
              </a:endParaRPr>
            </a:p>
            <a:p>
              <a:pPr algn="ctr" eaLnBrk="1" hangingPunct="1">
                <a:spcBef>
                  <a:spcPct val="20000"/>
                </a:spcBef>
                <a:buClr>
                  <a:srgbClr val="FF0000"/>
                </a:buClr>
                <a:buFont typeface="Arial" panose="020B0604020202020204" pitchFamily="34" charset="0"/>
                <a:buNone/>
              </a:pPr>
              <a:endParaRPr lang="en-US" altLang="en-US" sz="1400" dirty="0"/>
            </a:p>
          </p:txBody>
        </p:sp>
        <p:sp>
          <p:nvSpPr>
            <p:cNvPr id="21521" name="TextBox 113"/>
            <p:cNvSpPr txBox="1">
              <a:spLocks noChangeArrowheads="1"/>
            </p:cNvSpPr>
            <p:nvPr/>
          </p:nvSpPr>
          <p:spPr bwMode="auto">
            <a:xfrm>
              <a:off x="923925" y="2828925"/>
              <a:ext cx="23431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r>
                <a:rPr lang="en-US" altLang="en-US" sz="1400" b="1" dirty="0">
                  <a:solidFill>
                    <a:srgbClr val="FFFFFF"/>
                  </a:solidFill>
                  <a:latin typeface="Calibri" panose="020F0502020204030204" pitchFamily="34" charset="0"/>
                </a:rPr>
                <a:t>Data governance &amp; compliance controls</a:t>
              </a:r>
            </a:p>
            <a:p>
              <a:pPr algn="ctr" eaLnBrk="1" hangingPunct="1">
                <a:spcBef>
                  <a:spcPct val="20000"/>
                </a:spcBef>
                <a:buClr>
                  <a:srgbClr val="FF0000"/>
                </a:buClr>
                <a:buFont typeface="Arial" panose="020B0604020202020204" pitchFamily="34" charset="0"/>
                <a:buNone/>
              </a:pPr>
              <a:endParaRPr lang="en-US" altLang="en-US" sz="1400" dirty="0"/>
            </a:p>
          </p:txBody>
        </p:sp>
        <p:grpSp>
          <p:nvGrpSpPr>
            <p:cNvPr id="21522" name="Group 1"/>
            <p:cNvGrpSpPr>
              <a:grpSpLocks/>
            </p:cNvGrpSpPr>
            <p:nvPr/>
          </p:nvGrpSpPr>
          <p:grpSpPr bwMode="auto">
            <a:xfrm>
              <a:off x="4206619" y="2255513"/>
              <a:ext cx="691796" cy="571732"/>
              <a:chOff x="8888767" y="2444718"/>
              <a:chExt cx="691796" cy="571732"/>
            </a:xfrm>
          </p:grpSpPr>
          <p:sp>
            <p:nvSpPr>
              <p:cNvPr id="21541" name="Rounded Rectangle 58"/>
              <p:cNvSpPr>
                <a:spLocks noChangeArrowheads="1"/>
              </p:cNvSpPr>
              <p:nvPr/>
            </p:nvSpPr>
            <p:spPr bwMode="auto">
              <a:xfrm>
                <a:off x="8888767" y="2444718"/>
                <a:ext cx="691796" cy="571732"/>
              </a:xfrm>
              <a:prstGeom prst="roundRect">
                <a:avLst>
                  <a:gd name="adj" fmla="val 16667"/>
                </a:avLst>
              </a:prstGeom>
              <a:solidFill>
                <a:srgbClr val="EB1D26"/>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445829" tIns="34295" rIns="137178" bIns="34295" anchor="ct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buClr>
                    <a:srgbClr val="FF0000"/>
                  </a:buClr>
                  <a:buFont typeface="Arial" panose="020B0604020202020204" pitchFamily="34" charset="0"/>
                  <a:buNone/>
                </a:pPr>
                <a:endParaRPr lang="en-US" altLang="en-US" sz="1400" b="1" dirty="0">
                  <a:solidFill>
                    <a:srgbClr val="FFFFFF"/>
                  </a:solidFill>
                  <a:latin typeface="Calibri" panose="020F0502020204030204" pitchFamily="34" charset="0"/>
                </a:endParaRPr>
              </a:p>
            </p:txBody>
          </p:sp>
          <p:sp>
            <p:nvSpPr>
              <p:cNvPr id="21542" name="Rectangle 59"/>
              <p:cNvSpPr>
                <a:spLocks noChangeArrowheads="1"/>
              </p:cNvSpPr>
              <p:nvPr/>
            </p:nvSpPr>
            <p:spPr bwMode="auto">
              <a:xfrm>
                <a:off x="8974764" y="2544752"/>
                <a:ext cx="515771" cy="300853"/>
              </a:xfrm>
              <a:prstGeom prst="rect">
                <a:avLst/>
              </a:prstGeom>
              <a:noFill/>
              <a:ln w="3175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445829" tIns="34295" rIns="137178" bIns="34295" anchor="ct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buClr>
                    <a:srgbClr val="FF0000"/>
                  </a:buClr>
                  <a:buFont typeface="Arial" panose="020B0604020202020204" pitchFamily="34" charset="0"/>
                  <a:buNone/>
                </a:pPr>
                <a:endParaRPr lang="en-US" altLang="en-US" sz="1400" b="1" dirty="0">
                  <a:solidFill>
                    <a:srgbClr val="FFFFFF"/>
                  </a:solidFill>
                  <a:latin typeface="Calibri" panose="020F0502020204030204" pitchFamily="34" charset="0"/>
                </a:endParaRPr>
              </a:p>
            </p:txBody>
          </p:sp>
          <p:cxnSp>
            <p:nvCxnSpPr>
              <p:cNvPr id="21543" name="Straight Connector 60"/>
              <p:cNvCxnSpPr>
                <a:cxnSpLocks noChangeShapeType="1"/>
                <a:stCxn id="21542" idx="2"/>
              </p:cNvCxnSpPr>
              <p:nvPr/>
            </p:nvCxnSpPr>
            <p:spPr bwMode="auto">
              <a:xfrm flipH="1">
                <a:off x="9231080" y="2845605"/>
                <a:ext cx="1569" cy="73059"/>
              </a:xfrm>
              <a:prstGeom prst="line">
                <a:avLst/>
              </a:prstGeom>
              <a:noFill/>
              <a:ln w="31750" algn="ctr">
                <a:solidFill>
                  <a:schemeClr val="bg1"/>
                </a:solidFill>
                <a:miter lim="800000"/>
                <a:headEnd/>
                <a:tailEnd/>
              </a:ln>
              <a:extLst>
                <a:ext uri="{909E8E84-426E-40DD-AFC4-6F175D3DCCD1}">
                  <a14:hiddenFill xmlns:a14="http://schemas.microsoft.com/office/drawing/2010/main">
                    <a:noFill/>
                  </a14:hiddenFill>
                </a:ext>
              </a:extLst>
            </p:spPr>
          </p:cxnSp>
          <p:cxnSp>
            <p:nvCxnSpPr>
              <p:cNvPr id="21544" name="Straight Connector 61"/>
              <p:cNvCxnSpPr>
                <a:cxnSpLocks noChangeShapeType="1"/>
              </p:cNvCxnSpPr>
              <p:nvPr/>
            </p:nvCxnSpPr>
            <p:spPr bwMode="auto">
              <a:xfrm>
                <a:off x="9095250" y="2918665"/>
                <a:ext cx="285243" cy="0"/>
              </a:xfrm>
              <a:prstGeom prst="line">
                <a:avLst/>
              </a:prstGeom>
              <a:noFill/>
              <a:ln w="31750" algn="ctr">
                <a:solidFill>
                  <a:schemeClr val="bg1"/>
                </a:solidFill>
                <a:miter lim="800000"/>
                <a:headEnd/>
                <a:tailEnd/>
              </a:ln>
              <a:extLst>
                <a:ext uri="{909E8E84-426E-40DD-AFC4-6F175D3DCCD1}">
                  <a14:hiddenFill xmlns:a14="http://schemas.microsoft.com/office/drawing/2010/main">
                    <a:noFill/>
                  </a14:hiddenFill>
                </a:ext>
              </a:extLst>
            </p:spPr>
          </p:cxnSp>
          <p:cxnSp>
            <p:nvCxnSpPr>
              <p:cNvPr id="21545" name="Straight Connector 62"/>
              <p:cNvCxnSpPr>
                <a:cxnSpLocks noChangeShapeType="1"/>
              </p:cNvCxnSpPr>
              <p:nvPr/>
            </p:nvCxnSpPr>
            <p:spPr bwMode="auto">
              <a:xfrm flipV="1">
                <a:off x="9039366" y="2647862"/>
                <a:ext cx="150843" cy="138727"/>
              </a:xfrm>
              <a:prstGeom prst="line">
                <a:avLst/>
              </a:prstGeom>
              <a:noFill/>
              <a:ln w="31750"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cxnSp>
            <p:nvCxnSpPr>
              <p:cNvPr id="21546" name="Straight Connector 63"/>
              <p:cNvCxnSpPr>
                <a:cxnSpLocks noChangeShapeType="1"/>
              </p:cNvCxnSpPr>
              <p:nvPr/>
            </p:nvCxnSpPr>
            <p:spPr bwMode="auto">
              <a:xfrm flipV="1">
                <a:off x="9285620" y="2610351"/>
                <a:ext cx="150843" cy="138727"/>
              </a:xfrm>
              <a:prstGeom prst="line">
                <a:avLst/>
              </a:prstGeom>
              <a:noFill/>
              <a:ln w="31750"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cxnSp>
            <p:nvCxnSpPr>
              <p:cNvPr id="21547" name="Straight Connector 64"/>
              <p:cNvCxnSpPr>
                <a:cxnSpLocks noChangeShapeType="1"/>
              </p:cNvCxnSpPr>
              <p:nvPr/>
            </p:nvCxnSpPr>
            <p:spPr bwMode="auto">
              <a:xfrm>
                <a:off x="9178178" y="2658615"/>
                <a:ext cx="119419" cy="81133"/>
              </a:xfrm>
              <a:prstGeom prst="line">
                <a:avLst/>
              </a:prstGeom>
              <a:noFill/>
              <a:ln w="31750"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grpSp>
        <p:sp>
          <p:nvSpPr>
            <p:cNvPr id="105" name="Rounded Rectangle 115"/>
            <p:cNvSpPr>
              <a:spLocks noChangeArrowheads="1"/>
            </p:cNvSpPr>
            <p:nvPr/>
          </p:nvSpPr>
          <p:spPr bwMode="auto">
            <a:xfrm>
              <a:off x="5845578" y="5159389"/>
              <a:ext cx="1108845" cy="774183"/>
            </a:xfrm>
            <a:prstGeom prst="roundRect">
              <a:avLst>
                <a:gd name="adj" fmla="val 11306"/>
              </a:avLst>
            </a:prstGeom>
            <a:solidFill>
              <a:schemeClr val="bg1">
                <a:lumMod val="95000"/>
              </a:schemeClr>
            </a:solidFill>
            <a:ln w="28575">
              <a:solidFill>
                <a:srgbClr val="94958B"/>
              </a:solidFill>
              <a:prstDash val="sysDash"/>
              <a:round/>
              <a:headEnd/>
              <a:tailEnd/>
            </a:ln>
            <a:effectLst>
              <a:reflection blurRad="6350" stA="52000" endA="300" endPos="35000" dir="5400000" sy="-100000" algn="bl" rotWithShape="0"/>
            </a:effectLst>
          </p:spPr>
          <p:txBody>
            <a:bodyPr lIns="121875" tIns="60938" rIns="121875" bIns="60938" anchor="ctr"/>
            <a:lstStyle/>
            <a:p>
              <a:pPr algn="ctr" defTabSz="914263" eaLnBrk="1" fontAlgn="auto" hangingPunct="1">
                <a:lnSpc>
                  <a:spcPct val="90000"/>
                </a:lnSpc>
                <a:spcBef>
                  <a:spcPct val="50000"/>
                </a:spcBef>
                <a:spcAft>
                  <a:spcPts val="0"/>
                </a:spcAft>
                <a:buClr>
                  <a:srgbClr val="F80000"/>
                </a:buClr>
                <a:defRPr/>
              </a:pPr>
              <a:endParaRPr lang="en-GB" sz="1300" dirty="0">
                <a:solidFill>
                  <a:srgbClr val="FF0000"/>
                </a:solidFill>
                <a:latin typeface="Calibri"/>
                <a:cs typeface="Arial" charset="0"/>
              </a:endParaRPr>
            </a:p>
          </p:txBody>
        </p:sp>
        <p:sp>
          <p:nvSpPr>
            <p:cNvPr id="102" name="Rounded Rectangle 115"/>
            <p:cNvSpPr>
              <a:spLocks noChangeArrowheads="1"/>
            </p:cNvSpPr>
            <p:nvPr/>
          </p:nvSpPr>
          <p:spPr bwMode="auto">
            <a:xfrm>
              <a:off x="990600" y="5146316"/>
              <a:ext cx="1162050" cy="720593"/>
            </a:xfrm>
            <a:prstGeom prst="roundRect">
              <a:avLst>
                <a:gd name="adj" fmla="val 11306"/>
              </a:avLst>
            </a:prstGeom>
            <a:solidFill>
              <a:schemeClr val="bg1">
                <a:lumMod val="95000"/>
              </a:schemeClr>
            </a:solidFill>
            <a:ln w="38100">
              <a:solidFill>
                <a:srgbClr val="E50000"/>
              </a:solidFill>
              <a:prstDash val="sysDash"/>
              <a:round/>
              <a:headEnd/>
              <a:tailEnd/>
            </a:ln>
          </p:spPr>
          <p:txBody>
            <a:bodyPr lIns="121875" tIns="60938" rIns="121875" bIns="60938" anchor="ctr"/>
            <a:lstStyle/>
            <a:p>
              <a:pPr algn="ctr" defTabSz="912813" eaLnBrk="1" hangingPunct="1">
                <a:lnSpc>
                  <a:spcPct val="90000"/>
                </a:lnSpc>
                <a:spcBef>
                  <a:spcPct val="50000"/>
                </a:spcBef>
                <a:buClr>
                  <a:srgbClr val="F80000"/>
                </a:buClr>
                <a:defRPr/>
              </a:pPr>
              <a:endParaRPr lang="en-GB" sz="1300" dirty="0">
                <a:solidFill>
                  <a:srgbClr val="FF0000"/>
                </a:solidFill>
                <a:latin typeface="Calibri" pitchFamily="34" charset="0"/>
              </a:endParaRPr>
            </a:p>
          </p:txBody>
        </p:sp>
        <p:sp>
          <p:nvSpPr>
            <p:cNvPr id="32" name="Rounded Rectangle 115"/>
            <p:cNvSpPr>
              <a:spLocks noChangeArrowheads="1"/>
            </p:cNvSpPr>
            <p:nvPr/>
          </p:nvSpPr>
          <p:spPr bwMode="auto">
            <a:xfrm>
              <a:off x="2222500" y="5154252"/>
              <a:ext cx="1160462" cy="722181"/>
            </a:xfrm>
            <a:prstGeom prst="roundRect">
              <a:avLst>
                <a:gd name="adj" fmla="val 11306"/>
              </a:avLst>
            </a:prstGeom>
            <a:solidFill>
              <a:schemeClr val="bg1">
                <a:lumMod val="95000"/>
              </a:schemeClr>
            </a:solidFill>
            <a:ln w="38100">
              <a:solidFill>
                <a:srgbClr val="E50000"/>
              </a:solidFill>
              <a:prstDash val="sysDash"/>
              <a:round/>
              <a:headEnd/>
              <a:tailEnd/>
            </a:ln>
          </p:spPr>
          <p:txBody>
            <a:bodyPr lIns="121875" tIns="60938" rIns="121875" bIns="60938" anchor="ctr"/>
            <a:lstStyle/>
            <a:p>
              <a:pPr algn="ctr" defTabSz="912813" eaLnBrk="1" hangingPunct="1">
                <a:lnSpc>
                  <a:spcPct val="90000"/>
                </a:lnSpc>
                <a:spcBef>
                  <a:spcPct val="50000"/>
                </a:spcBef>
                <a:buClr>
                  <a:srgbClr val="F80000"/>
                </a:buClr>
                <a:defRPr/>
              </a:pPr>
              <a:endParaRPr lang="en-GB" sz="1300" dirty="0">
                <a:solidFill>
                  <a:srgbClr val="FF0000"/>
                </a:solidFill>
                <a:latin typeface="Calibri" pitchFamily="34" charset="0"/>
              </a:endParaRPr>
            </a:p>
          </p:txBody>
        </p:sp>
        <p:pic>
          <p:nvPicPr>
            <p:cNvPr id="21526" name="Picture 65" descr="Hardware-HardDrive-ico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513957" y="5219197"/>
              <a:ext cx="57626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7" name="Rectangle 72"/>
            <p:cNvSpPr>
              <a:spLocks/>
            </p:cNvSpPr>
            <p:nvPr/>
          </p:nvSpPr>
          <p:spPr bwMode="auto">
            <a:xfrm>
              <a:off x="2444107" y="5551236"/>
              <a:ext cx="715963"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780" tIns="50780" rIns="50780" bIns="50780">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863"/>
                </a:lnSpc>
                <a:spcBef>
                  <a:spcPts val="1600"/>
                </a:spcBef>
                <a:buClr>
                  <a:srgbClr val="F80000"/>
                </a:buClr>
              </a:pPr>
              <a:r>
                <a:rPr lang="en-US" altLang="en-US" sz="1300" dirty="0">
                  <a:solidFill>
                    <a:srgbClr val="5F5F5F"/>
                  </a:solidFill>
                  <a:latin typeface="Calibri" panose="020F0502020204030204" pitchFamily="34" charset="0"/>
                </a:rPr>
                <a:t>Storage</a:t>
              </a:r>
            </a:p>
          </p:txBody>
        </p:sp>
        <p:sp>
          <p:nvSpPr>
            <p:cNvPr id="21528" name="Rectangle 72"/>
            <p:cNvSpPr>
              <a:spLocks/>
            </p:cNvSpPr>
            <p:nvPr/>
          </p:nvSpPr>
          <p:spPr bwMode="auto">
            <a:xfrm>
              <a:off x="5901230" y="5549649"/>
              <a:ext cx="997541"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780" tIns="50780" rIns="50780" bIns="50780">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863"/>
                </a:lnSpc>
                <a:spcBef>
                  <a:spcPts val="1600"/>
                </a:spcBef>
                <a:buClr>
                  <a:srgbClr val="F80000"/>
                </a:buClr>
              </a:pPr>
              <a:r>
                <a:rPr lang="en-US" altLang="en-US" sz="1300" dirty="0">
                  <a:solidFill>
                    <a:srgbClr val="5F5F5F"/>
                  </a:solidFill>
                  <a:latin typeface="Calibri" panose="020F0502020204030204" pitchFamily="34" charset="0"/>
                </a:rPr>
                <a:t>Middleware</a:t>
              </a:r>
            </a:p>
          </p:txBody>
        </p:sp>
        <p:pic>
          <p:nvPicPr>
            <p:cNvPr id="21529" name="Picture 47" descr="Documents: Layout, Tree, Diagra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78544" y="5228722"/>
              <a:ext cx="4429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0" name="Picture 45"/>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142357" y="5247769"/>
              <a:ext cx="857250" cy="37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1" name="Rectangle 72"/>
            <p:cNvSpPr>
              <a:spLocks/>
            </p:cNvSpPr>
            <p:nvPr/>
          </p:nvSpPr>
          <p:spPr bwMode="auto">
            <a:xfrm>
              <a:off x="1203476" y="5551236"/>
              <a:ext cx="735013"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780" tIns="50780" rIns="50780" bIns="50780">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863"/>
                </a:lnSpc>
                <a:spcBef>
                  <a:spcPts val="1600"/>
                </a:spcBef>
                <a:buClr>
                  <a:srgbClr val="F80000"/>
                </a:buClr>
              </a:pPr>
              <a:r>
                <a:rPr lang="en-US" altLang="en-US" sz="1300" dirty="0">
                  <a:solidFill>
                    <a:srgbClr val="5F5F5F"/>
                  </a:solidFill>
                  <a:latin typeface="Calibri" panose="020F0502020204030204" pitchFamily="34" charset="0"/>
                </a:rPr>
                <a:t>Network </a:t>
              </a:r>
            </a:p>
          </p:txBody>
        </p:sp>
        <p:sp>
          <p:nvSpPr>
            <p:cNvPr id="103" name="Rounded Rectangle 115"/>
            <p:cNvSpPr>
              <a:spLocks noChangeArrowheads="1"/>
            </p:cNvSpPr>
            <p:nvPr/>
          </p:nvSpPr>
          <p:spPr bwMode="auto">
            <a:xfrm>
              <a:off x="4683642" y="5154066"/>
              <a:ext cx="1108845" cy="750931"/>
            </a:xfrm>
            <a:prstGeom prst="roundRect">
              <a:avLst>
                <a:gd name="adj" fmla="val 11306"/>
              </a:avLst>
            </a:prstGeom>
            <a:solidFill>
              <a:schemeClr val="bg1">
                <a:lumMod val="95000"/>
              </a:schemeClr>
            </a:solidFill>
            <a:ln w="28575">
              <a:solidFill>
                <a:srgbClr val="94958B"/>
              </a:solidFill>
              <a:prstDash val="sysDash"/>
              <a:round/>
              <a:headEnd/>
              <a:tailEnd/>
            </a:ln>
            <a:effectLst>
              <a:reflection blurRad="6350" stA="52000" endA="300" endPos="35000" dir="5400000" sy="-100000" algn="bl" rotWithShape="0"/>
            </a:effectLst>
          </p:spPr>
          <p:txBody>
            <a:bodyPr lIns="121875" tIns="60938" rIns="121875" bIns="60938" anchor="ctr"/>
            <a:lstStyle/>
            <a:p>
              <a:pPr algn="ctr" defTabSz="914263" eaLnBrk="1" fontAlgn="auto" hangingPunct="1">
                <a:lnSpc>
                  <a:spcPct val="90000"/>
                </a:lnSpc>
                <a:spcBef>
                  <a:spcPct val="50000"/>
                </a:spcBef>
                <a:spcAft>
                  <a:spcPts val="0"/>
                </a:spcAft>
                <a:buClr>
                  <a:srgbClr val="F80000"/>
                </a:buClr>
                <a:defRPr/>
              </a:pPr>
              <a:endParaRPr lang="en-GB" sz="1300" dirty="0">
                <a:solidFill>
                  <a:srgbClr val="FF0000"/>
                </a:solidFill>
                <a:latin typeface="Calibri"/>
                <a:cs typeface="Arial" charset="0"/>
              </a:endParaRPr>
            </a:p>
          </p:txBody>
        </p:sp>
        <p:sp>
          <p:nvSpPr>
            <p:cNvPr id="104" name="Rounded Rectangle 115"/>
            <p:cNvSpPr>
              <a:spLocks noChangeArrowheads="1"/>
            </p:cNvSpPr>
            <p:nvPr/>
          </p:nvSpPr>
          <p:spPr bwMode="auto">
            <a:xfrm>
              <a:off x="3462337" y="5170124"/>
              <a:ext cx="1160463" cy="715832"/>
            </a:xfrm>
            <a:prstGeom prst="roundRect">
              <a:avLst>
                <a:gd name="adj" fmla="val 11306"/>
              </a:avLst>
            </a:prstGeom>
            <a:solidFill>
              <a:schemeClr val="bg1">
                <a:lumMod val="95000"/>
              </a:schemeClr>
            </a:solidFill>
            <a:ln w="38100">
              <a:solidFill>
                <a:srgbClr val="E50000"/>
              </a:solidFill>
              <a:prstDash val="sysDash"/>
              <a:round/>
              <a:headEnd/>
              <a:tailEnd/>
            </a:ln>
          </p:spPr>
          <p:txBody>
            <a:bodyPr lIns="121875" tIns="60938" rIns="121875" bIns="60938" anchor="ctr"/>
            <a:lstStyle/>
            <a:p>
              <a:pPr algn="ctr" defTabSz="912813" eaLnBrk="1" hangingPunct="1">
                <a:lnSpc>
                  <a:spcPct val="90000"/>
                </a:lnSpc>
                <a:spcBef>
                  <a:spcPct val="50000"/>
                </a:spcBef>
                <a:buClr>
                  <a:srgbClr val="F80000"/>
                </a:buClr>
                <a:defRPr/>
              </a:pPr>
              <a:endParaRPr lang="en-GB" sz="1300" dirty="0">
                <a:solidFill>
                  <a:srgbClr val="FF0000"/>
                </a:solidFill>
                <a:latin typeface="Calibri" pitchFamily="34" charset="0"/>
              </a:endParaRPr>
            </a:p>
          </p:txBody>
        </p:sp>
        <p:sp>
          <p:nvSpPr>
            <p:cNvPr id="106" name="Rounded Rectangle 115"/>
            <p:cNvSpPr>
              <a:spLocks noChangeArrowheads="1"/>
            </p:cNvSpPr>
            <p:nvPr/>
          </p:nvSpPr>
          <p:spPr bwMode="auto">
            <a:xfrm>
              <a:off x="6998474" y="5145828"/>
              <a:ext cx="1108845" cy="787744"/>
            </a:xfrm>
            <a:prstGeom prst="roundRect">
              <a:avLst>
                <a:gd name="adj" fmla="val 11306"/>
              </a:avLst>
            </a:prstGeom>
            <a:solidFill>
              <a:schemeClr val="bg1">
                <a:lumMod val="95000"/>
              </a:schemeClr>
            </a:solidFill>
            <a:ln w="28575">
              <a:solidFill>
                <a:srgbClr val="94958B"/>
              </a:solidFill>
              <a:prstDash val="sysDash"/>
              <a:round/>
              <a:headEnd/>
              <a:tailEnd/>
            </a:ln>
            <a:effectLst>
              <a:reflection blurRad="6350" stA="52000" endA="300" endPos="35000" dir="5400000" sy="-100000" algn="bl" rotWithShape="0"/>
            </a:effectLst>
          </p:spPr>
          <p:txBody>
            <a:bodyPr lIns="121875" tIns="60938" rIns="121875" bIns="60938" anchor="ctr"/>
            <a:lstStyle/>
            <a:p>
              <a:pPr algn="ctr" defTabSz="914263" eaLnBrk="1" fontAlgn="auto" hangingPunct="1">
                <a:lnSpc>
                  <a:spcPct val="90000"/>
                </a:lnSpc>
                <a:spcBef>
                  <a:spcPct val="50000"/>
                </a:spcBef>
                <a:spcAft>
                  <a:spcPts val="0"/>
                </a:spcAft>
                <a:buClr>
                  <a:srgbClr val="F80000"/>
                </a:buClr>
                <a:defRPr/>
              </a:pPr>
              <a:endParaRPr lang="en-GB" sz="1300" dirty="0">
                <a:solidFill>
                  <a:srgbClr val="FF0000"/>
                </a:solidFill>
                <a:latin typeface="Calibri"/>
                <a:cs typeface="Arial" charset="0"/>
              </a:endParaRPr>
            </a:p>
          </p:txBody>
        </p:sp>
        <p:pic>
          <p:nvPicPr>
            <p:cNvPr id="21535" name="Picture 35" descr="Computer: Blade Server "/>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15694" y="5228722"/>
              <a:ext cx="65246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6" name="Picture 39" descr="iAS_Icons: Databases with Segments "/>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4858" y="5203322"/>
              <a:ext cx="506412"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7" name="Picture 107" descr="Diagram: Applications, Self-Service "/>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45702" y="5169985"/>
              <a:ext cx="81438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8" name="Rectangle 72"/>
            <p:cNvSpPr>
              <a:spLocks/>
            </p:cNvSpPr>
            <p:nvPr/>
          </p:nvSpPr>
          <p:spPr bwMode="auto">
            <a:xfrm>
              <a:off x="3560707" y="5551236"/>
              <a:ext cx="962437"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780" tIns="50780" rIns="50780" bIns="50780">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863"/>
                </a:lnSpc>
                <a:spcBef>
                  <a:spcPts val="1600"/>
                </a:spcBef>
                <a:buClr>
                  <a:srgbClr val="F80000"/>
                </a:buClr>
              </a:pPr>
              <a:r>
                <a:rPr lang="en-US" altLang="en-US" sz="1300" dirty="0">
                  <a:solidFill>
                    <a:srgbClr val="5F5F5F"/>
                  </a:solidFill>
                  <a:latin typeface="Calibri" panose="020F0502020204030204" pitchFamily="34" charset="0"/>
                </a:rPr>
                <a:t>VMs/Servers</a:t>
              </a:r>
            </a:p>
          </p:txBody>
        </p:sp>
        <p:sp>
          <p:nvSpPr>
            <p:cNvPr id="21539" name="Rectangle 72"/>
            <p:cNvSpPr>
              <a:spLocks/>
            </p:cNvSpPr>
            <p:nvPr/>
          </p:nvSpPr>
          <p:spPr bwMode="auto">
            <a:xfrm>
              <a:off x="4739294" y="5551236"/>
              <a:ext cx="997541"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780" tIns="50780" rIns="50780" bIns="50780">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863"/>
                </a:lnSpc>
                <a:spcBef>
                  <a:spcPts val="1600"/>
                </a:spcBef>
                <a:buClr>
                  <a:srgbClr val="F80000"/>
                </a:buClr>
              </a:pPr>
              <a:r>
                <a:rPr lang="en-US" altLang="en-US" sz="1300" dirty="0">
                  <a:solidFill>
                    <a:srgbClr val="5F5F5F"/>
                  </a:solidFill>
                  <a:latin typeface="Calibri" panose="020F0502020204030204" pitchFamily="34" charset="0"/>
                </a:rPr>
                <a:t>Databases</a:t>
              </a:r>
            </a:p>
          </p:txBody>
        </p:sp>
        <p:sp>
          <p:nvSpPr>
            <p:cNvPr id="21540" name="Rectangle 72"/>
            <p:cNvSpPr>
              <a:spLocks/>
            </p:cNvSpPr>
            <p:nvPr/>
          </p:nvSpPr>
          <p:spPr bwMode="auto">
            <a:xfrm>
              <a:off x="7054126" y="5551236"/>
              <a:ext cx="997541"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780" tIns="50780" rIns="50780" bIns="50780">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863"/>
                </a:lnSpc>
                <a:spcBef>
                  <a:spcPts val="1600"/>
                </a:spcBef>
                <a:buClr>
                  <a:srgbClr val="F80000"/>
                </a:buClr>
              </a:pPr>
              <a:r>
                <a:rPr lang="en-US" altLang="en-US" sz="1300" dirty="0">
                  <a:solidFill>
                    <a:srgbClr val="5F5F5F"/>
                  </a:solidFill>
                  <a:latin typeface="Calibri" panose="020F0502020204030204" pitchFamily="34" charset="0"/>
                </a:rPr>
                <a:t>Applications</a:t>
              </a:r>
            </a:p>
          </p:txBody>
        </p:sp>
      </p:grpSp>
      <p:sp>
        <p:nvSpPr>
          <p:cNvPr id="2" name="Slide Number Placeholder 1"/>
          <p:cNvSpPr>
            <a:spLocks noGrp="1"/>
          </p:cNvSpPr>
          <p:nvPr>
            <p:ph type="sldNum" sz="quarter" idx="12"/>
          </p:nvPr>
        </p:nvSpPr>
        <p:spPr/>
        <p:txBody>
          <a:bodyPr/>
          <a:lstStyle/>
          <a:p>
            <a:fld id="{0D1E9C62-5A59-433B-A292-EC595ABBBF45}" type="slidenum">
              <a:rPr lang="" smtClean="0"/>
              <a:t>111</a:t>
            </a:fld>
            <a:endParaRPr lang=""/>
          </a:p>
        </p:txBody>
      </p:sp>
    </p:spTree>
    <p:custDataLst>
      <p:tags r:id="rId1"/>
    </p:custDataLst>
    <p:extLst>
      <p:ext uri="{BB962C8B-B14F-4D97-AF65-F5344CB8AC3E}">
        <p14:creationId xmlns:p14="http://schemas.microsoft.com/office/powerpoint/2010/main" val="2689354461"/>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781382" y="115731"/>
            <a:ext cx="9980830" cy="306363"/>
          </a:xfrm>
        </p:spPr>
        <p:txBody>
          <a:bodyPr>
            <a:normAutofit fontScale="90000"/>
          </a:bodyPr>
          <a:lstStyle/>
          <a:p>
            <a:pPr eaLnBrk="1" hangingPunct="1"/>
            <a:r>
              <a:rPr lang="en-US" dirty="0">
                <a:solidFill>
                  <a:srgbClr val="000000"/>
                </a:solidFill>
              </a:rPr>
              <a:t>Oracle Database Cloud Service Tools</a:t>
            </a:r>
            <a:endParaRPr lang="en-US" altLang="es-MX" dirty="0">
              <a:solidFill>
                <a:srgbClr val="000000"/>
              </a:solidFill>
            </a:endParaRPr>
          </a:p>
        </p:txBody>
      </p:sp>
      <p:sp>
        <p:nvSpPr>
          <p:cNvPr id="9219" name="Content Placeholder 9"/>
          <p:cNvSpPr>
            <a:spLocks noGrp="1"/>
          </p:cNvSpPr>
          <p:nvPr>
            <p:ph idx="1"/>
          </p:nvPr>
        </p:nvSpPr>
        <p:spPr>
          <a:xfrm>
            <a:off x="622138" y="1242485"/>
            <a:ext cx="10944549" cy="1234519"/>
          </a:xfrm>
        </p:spPr>
        <p:txBody>
          <a:bodyPr>
            <a:normAutofit fontScale="92500"/>
          </a:bodyPr>
          <a:lstStyle/>
          <a:p>
            <a:pPr>
              <a:buClr>
                <a:schemeClr val="accent1"/>
              </a:buClr>
              <a:defRPr/>
            </a:pPr>
            <a:r>
              <a:rPr lang="en-US" dirty="0">
                <a:solidFill>
                  <a:srgbClr val="000000"/>
                </a:solidFill>
              </a:rPr>
              <a:t>Oracle Database Cloud Service includes:</a:t>
            </a:r>
          </a:p>
          <a:p>
            <a:pPr lvl="1">
              <a:buClr>
                <a:schemeClr val="accent1"/>
              </a:buClr>
              <a:defRPr/>
            </a:pPr>
            <a:r>
              <a:rPr lang="en-US" dirty="0">
                <a:solidFill>
                  <a:srgbClr val="000000"/>
                </a:solidFill>
              </a:rPr>
              <a:t>Oracle Database tools such as SQL*Plus and Enterprise Manager Database Express</a:t>
            </a:r>
          </a:p>
          <a:p>
            <a:pPr lvl="1">
              <a:buClr>
                <a:schemeClr val="accent1"/>
              </a:buClr>
              <a:defRPr/>
            </a:pPr>
            <a:r>
              <a:rPr lang="en-US" dirty="0">
                <a:solidFill>
                  <a:srgbClr val="000000"/>
                </a:solidFill>
              </a:rPr>
              <a:t>Cloud tooling that simplifies backup, recovery, patching, and upgrade operations</a:t>
            </a:r>
          </a:p>
        </p:txBody>
      </p:sp>
      <p:grpSp>
        <p:nvGrpSpPr>
          <p:cNvPr id="14" name="Group 13"/>
          <p:cNvGrpSpPr/>
          <p:nvPr/>
        </p:nvGrpSpPr>
        <p:grpSpPr>
          <a:xfrm>
            <a:off x="6323012" y="3048000"/>
            <a:ext cx="2783698" cy="2277929"/>
            <a:chOff x="4709822" y="1140885"/>
            <a:chExt cx="2783698" cy="2277929"/>
          </a:xfrm>
        </p:grpSpPr>
        <p:sp>
          <p:nvSpPr>
            <p:cNvPr id="15" name="Rounded Rectangle 14"/>
            <p:cNvSpPr/>
            <p:nvPr/>
          </p:nvSpPr>
          <p:spPr bwMode="auto">
            <a:xfrm>
              <a:off x="4709822" y="1140885"/>
              <a:ext cx="2783698" cy="2277929"/>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16" name=" 3"/>
            <p:cNvSpPr/>
            <p:nvPr/>
          </p:nvSpPr>
          <p:spPr>
            <a:xfrm>
              <a:off x="4936128" y="2894706"/>
              <a:ext cx="2331086" cy="369328"/>
            </a:xfrm>
            <a:prstGeom prst="rect">
              <a:avLst/>
            </a:prstGeom>
          </p:spPr>
          <p:txBody>
            <a:bodyPr wrap="square" lIns="91436" tIns="45718" rIns="91436" bIns="45718">
              <a:spAutoFit/>
            </a:bodyPr>
            <a:lstStyle/>
            <a:p>
              <a:pPr algn="ctr"/>
              <a:r>
                <a:rPr lang="en-US" dirty="0">
                  <a:solidFill>
                    <a:srgbClr val="000000"/>
                  </a:solidFill>
                  <a:latin typeface="+mn-lt"/>
                </a:rPr>
                <a:t>Automated Patching</a:t>
              </a:r>
            </a:p>
          </p:txBody>
        </p:sp>
        <p:sp>
          <p:nvSpPr>
            <p:cNvPr id="17" name="Rounded Rectangle 16"/>
            <p:cNvSpPr/>
            <p:nvPr/>
          </p:nvSpPr>
          <p:spPr bwMode="auto">
            <a:xfrm>
              <a:off x="4843543" y="1284642"/>
              <a:ext cx="2516255" cy="1423854"/>
            </a:xfrm>
            <a:prstGeom prst="roundRect">
              <a:avLst>
                <a:gd name="adj" fmla="val 19689"/>
              </a:avLst>
            </a:prstGeom>
            <a:solidFill>
              <a:schemeClr val="bg1"/>
            </a:soli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grpSp>
          <p:nvGrpSpPr>
            <p:cNvPr id="18" name="Group 17"/>
            <p:cNvGrpSpPr/>
            <p:nvPr/>
          </p:nvGrpSpPr>
          <p:grpSpPr>
            <a:xfrm>
              <a:off x="5335936" y="1535970"/>
              <a:ext cx="1531470" cy="889997"/>
              <a:chOff x="5072709" y="1595368"/>
              <a:chExt cx="1531470" cy="889997"/>
            </a:xfrm>
          </p:grpSpPr>
          <p:pic>
            <p:nvPicPr>
              <p:cNvPr id="19" name=" 4" descr="downloa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18344" y="1595368"/>
                <a:ext cx="785835" cy="785835"/>
              </a:xfrm>
              <a:prstGeom prst="rect">
                <a:avLst/>
              </a:prstGeom>
            </p:spPr>
          </p:pic>
          <p:sp>
            <p:nvSpPr>
              <p:cNvPr id="20" name=" 5"/>
              <p:cNvSpPr/>
              <p:nvPr/>
            </p:nvSpPr>
            <p:spPr>
              <a:xfrm>
                <a:off x="5421754" y="1646028"/>
                <a:ext cx="471067" cy="3386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solidFill>
                    <a:srgbClr val="000000"/>
                  </a:solidFill>
                </a:endParaRPr>
              </a:p>
            </p:txBody>
          </p:sp>
          <p:pic>
            <p:nvPicPr>
              <p:cNvPr id="21" name=" 6" descr="downloa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72709" y="1827276"/>
                <a:ext cx="658089" cy="658089"/>
              </a:xfrm>
              <a:prstGeom prst="rect">
                <a:avLst/>
              </a:prstGeom>
            </p:spPr>
          </p:pic>
        </p:grpSp>
      </p:grpSp>
      <p:grpSp>
        <p:nvGrpSpPr>
          <p:cNvPr id="22" name="Group 21"/>
          <p:cNvGrpSpPr/>
          <p:nvPr/>
        </p:nvGrpSpPr>
        <p:grpSpPr>
          <a:xfrm>
            <a:off x="3252316" y="3048000"/>
            <a:ext cx="2783698" cy="2277929"/>
            <a:chOff x="8043085" y="1140885"/>
            <a:chExt cx="2783698" cy="2277929"/>
          </a:xfrm>
        </p:grpSpPr>
        <p:sp>
          <p:nvSpPr>
            <p:cNvPr id="23" name="Rounded Rectangle 22"/>
            <p:cNvSpPr/>
            <p:nvPr/>
          </p:nvSpPr>
          <p:spPr bwMode="auto">
            <a:xfrm>
              <a:off x="8043085" y="1140885"/>
              <a:ext cx="2783698" cy="2277929"/>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24" name="Rounded Rectangle 23"/>
            <p:cNvSpPr/>
            <p:nvPr/>
          </p:nvSpPr>
          <p:spPr bwMode="auto">
            <a:xfrm>
              <a:off x="8176806" y="1284642"/>
              <a:ext cx="2516255" cy="1423854"/>
            </a:xfrm>
            <a:prstGeom prst="roundRect">
              <a:avLst>
                <a:gd name="adj" fmla="val 19689"/>
              </a:avLst>
            </a:prstGeom>
            <a:solidFill>
              <a:schemeClr val="bg1"/>
            </a:soli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25" name=" 7"/>
            <p:cNvSpPr/>
            <p:nvPr/>
          </p:nvSpPr>
          <p:spPr>
            <a:xfrm>
              <a:off x="8313239" y="2894706"/>
              <a:ext cx="2249327" cy="369328"/>
            </a:xfrm>
            <a:prstGeom prst="rect">
              <a:avLst/>
            </a:prstGeom>
          </p:spPr>
          <p:txBody>
            <a:bodyPr wrap="none" lIns="91436" tIns="45718" rIns="91436" bIns="45718">
              <a:spAutoFit/>
            </a:bodyPr>
            <a:lstStyle/>
            <a:p>
              <a:pPr algn="ctr"/>
              <a:r>
                <a:rPr lang="en-US" dirty="0">
                  <a:solidFill>
                    <a:srgbClr val="000000"/>
                  </a:solidFill>
                  <a:latin typeface="+mn-lt"/>
                </a:rPr>
                <a:t>Automated Backups</a:t>
              </a:r>
            </a:p>
          </p:txBody>
        </p:sp>
        <p:grpSp>
          <p:nvGrpSpPr>
            <p:cNvPr id="26" name=" 8"/>
            <p:cNvGrpSpPr/>
            <p:nvPr/>
          </p:nvGrpSpPr>
          <p:grpSpPr>
            <a:xfrm>
              <a:off x="8435638" y="1556326"/>
              <a:ext cx="2117420" cy="785835"/>
              <a:chOff x="7903457" y="2013810"/>
              <a:chExt cx="2117421" cy="785835"/>
            </a:xfrm>
          </p:grpSpPr>
          <p:pic>
            <p:nvPicPr>
              <p:cNvPr id="27" name="Picture 26"/>
              <p:cNvPicPr>
                <a:picLocks noChangeAspect="1"/>
              </p:cNvPicPr>
              <p:nvPr/>
            </p:nvPicPr>
            <p:blipFill>
              <a:blip r:embed="rId6" cstate="print"/>
              <a:stretch>
                <a:fillRect/>
              </a:stretch>
            </p:blipFill>
            <p:spPr>
              <a:xfrm>
                <a:off x="8051594" y="2070274"/>
                <a:ext cx="277288" cy="386831"/>
              </a:xfrm>
              <a:prstGeom prst="rect">
                <a:avLst/>
              </a:prstGeom>
            </p:spPr>
          </p:pic>
          <p:pic>
            <p:nvPicPr>
              <p:cNvPr id="28" name="Picture 27" descr="downloa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89257" y="2013810"/>
                <a:ext cx="785835" cy="785835"/>
              </a:xfrm>
              <a:prstGeom prst="rect">
                <a:avLst/>
              </a:prstGeom>
            </p:spPr>
          </p:pic>
          <p:pic>
            <p:nvPicPr>
              <p:cNvPr id="29" name="Picture 28" descr="downloa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03457" y="2069534"/>
                <a:ext cx="674387" cy="674387"/>
              </a:xfrm>
              <a:prstGeom prst="rect">
                <a:avLst/>
              </a:prstGeom>
            </p:spPr>
          </p:pic>
          <p:pic>
            <p:nvPicPr>
              <p:cNvPr id="30" name="Picture 29" descr="download.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351257" y="2071917"/>
                <a:ext cx="669621" cy="669621"/>
              </a:xfrm>
              <a:prstGeom prst="rect">
                <a:avLst/>
              </a:prstGeom>
            </p:spPr>
          </p:pic>
        </p:grpSp>
      </p:gr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14012" y="304800"/>
            <a:ext cx="1045276" cy="865909"/>
          </a:xfrm>
          <a:prstGeom prst="rect">
            <a:avLst/>
          </a:prstGeom>
        </p:spPr>
      </p:pic>
      <p:sp>
        <p:nvSpPr>
          <p:cNvPr id="2" name="Slide Number Placeholder 1"/>
          <p:cNvSpPr>
            <a:spLocks noGrp="1"/>
          </p:cNvSpPr>
          <p:nvPr>
            <p:ph type="sldNum" sz="quarter" idx="12"/>
          </p:nvPr>
        </p:nvSpPr>
        <p:spPr/>
        <p:txBody>
          <a:bodyPr/>
          <a:lstStyle/>
          <a:p>
            <a:fld id="{0D1E9C62-5A59-433B-A292-EC595ABBBF45}" type="slidenum">
              <a:rPr lang="" smtClean="0"/>
              <a:t>112</a:t>
            </a:fld>
            <a:endParaRPr lang=""/>
          </a:p>
        </p:txBody>
      </p:sp>
    </p:spTree>
    <p:custDataLst>
      <p:tags r:id="rId1"/>
    </p:custDataLst>
    <p:extLst>
      <p:ext uri="{BB962C8B-B14F-4D97-AF65-F5344CB8AC3E}">
        <p14:creationId xmlns:p14="http://schemas.microsoft.com/office/powerpoint/2010/main" val="39248051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0665221" y="584941"/>
            <a:ext cx="1218883" cy="711015"/>
          </a:xfrm>
          <a:prstGeom prst="rect">
            <a:avLst/>
          </a:prstGeom>
          <a:solidFill>
            <a:schemeClr val="bg1"/>
          </a:solidFill>
          <a:ln w="28575" cap="flat" cmpd="sng" algn="ctr">
            <a:solidFill>
              <a:schemeClr val="bg1"/>
            </a:solid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9218" name="Title 20"/>
          <p:cNvSpPr>
            <a:spLocks noGrp="1"/>
          </p:cNvSpPr>
          <p:nvPr>
            <p:ph type="title"/>
          </p:nvPr>
        </p:nvSpPr>
        <p:spPr>
          <a:xfrm>
            <a:off x="836612" y="194892"/>
            <a:ext cx="9218830" cy="219815"/>
          </a:xfrm>
        </p:spPr>
        <p:txBody>
          <a:bodyPr>
            <a:normAutofit fontScale="90000"/>
          </a:bodyPr>
          <a:lstStyle/>
          <a:p>
            <a:r>
              <a:rPr lang="en-US" altLang="en-US" dirty="0">
                <a:solidFill>
                  <a:schemeClr val="tx1"/>
                </a:solidFill>
              </a:rPr>
              <a:t>Cloud Tooling</a:t>
            </a:r>
            <a:endParaRPr lang="en-US" altLang="en-US" dirty="0"/>
          </a:p>
        </p:txBody>
      </p:sp>
      <p:graphicFrame>
        <p:nvGraphicFramePr>
          <p:cNvPr id="5" name=" 1"/>
          <p:cNvGraphicFramePr>
            <a:graphicFrameLocks noGrp="1"/>
          </p:cNvGraphicFramePr>
          <p:nvPr>
            <p:extLst/>
          </p:nvPr>
        </p:nvGraphicFramePr>
        <p:xfrm>
          <a:off x="776613" y="1035880"/>
          <a:ext cx="10635598" cy="4786241"/>
        </p:xfrm>
        <a:graphic>
          <a:graphicData uri="http://schemas.openxmlformats.org/drawingml/2006/table">
            <a:tbl>
              <a:tblPr firstRow="1" firstCol="1" bandRow="1">
                <a:tableStyleId>{5FD0F851-EC5A-4D38-B0AD-8093EC10F338}</a:tableStyleId>
              </a:tblPr>
              <a:tblGrid>
                <a:gridCol w="2877764">
                  <a:extLst>
                    <a:ext uri="{9D8B030D-6E8A-4147-A177-3AD203B41FA5}">
                      <a16:colId xmlns:a16="http://schemas.microsoft.com/office/drawing/2014/main" xmlns="" val="20000"/>
                    </a:ext>
                  </a:extLst>
                </a:gridCol>
                <a:gridCol w="4213588">
                  <a:extLst>
                    <a:ext uri="{9D8B030D-6E8A-4147-A177-3AD203B41FA5}">
                      <a16:colId xmlns:a16="http://schemas.microsoft.com/office/drawing/2014/main" xmlns="" val="20001"/>
                    </a:ext>
                  </a:extLst>
                </a:gridCol>
                <a:gridCol w="3544246">
                  <a:extLst>
                    <a:ext uri="{9D8B030D-6E8A-4147-A177-3AD203B41FA5}">
                      <a16:colId xmlns:a16="http://schemas.microsoft.com/office/drawing/2014/main" xmlns="" val="20002"/>
                    </a:ext>
                  </a:extLst>
                </a:gridCol>
              </a:tblGrid>
              <a:tr h="609441">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400" u="none" strike="noStrike" cap="none" normalizeH="0" baseline="0" dirty="0">
                          <a:ln>
                            <a:noFill/>
                          </a:ln>
                          <a:solidFill>
                            <a:srgbClr val="558CCD"/>
                          </a:solidFill>
                          <a:effectLst/>
                        </a:rPr>
                        <a:t>Feature</a:t>
                      </a:r>
                      <a:endParaRPr kumimoji="0" lang="en-US" sz="2400" b="1" i="0" u="none" strike="noStrike" cap="none" normalizeH="0" baseline="0" dirty="0">
                        <a:ln>
                          <a:noFill/>
                        </a:ln>
                        <a:solidFill>
                          <a:srgbClr val="558CCD"/>
                        </a:solidFill>
                        <a:effectLst/>
                        <a:latin typeface="Arial" pitchFamily="34" charset="0"/>
                      </a:endParaRPr>
                    </a:p>
                  </a:txBody>
                  <a:tcPr marL="121888" marR="121888" marT="121888" marB="121888" anchor="ctr" horzOverflow="overflow">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400" u="none" strike="noStrike" cap="none" normalizeH="0" baseline="0" dirty="0">
                          <a:ln>
                            <a:noFill/>
                          </a:ln>
                          <a:solidFill>
                            <a:srgbClr val="558CCD"/>
                          </a:solidFill>
                          <a:effectLst/>
                        </a:rPr>
                        <a:t>Description</a:t>
                      </a:r>
                      <a:endParaRPr kumimoji="0" lang="en-US" sz="2400" b="1" i="0" u="none" strike="noStrike" cap="none" normalizeH="0" baseline="0" dirty="0">
                        <a:ln>
                          <a:noFill/>
                        </a:ln>
                        <a:solidFill>
                          <a:srgbClr val="558CCD"/>
                        </a:solidFill>
                        <a:effectLst/>
                        <a:latin typeface="Arial" pitchFamily="34" charset="0"/>
                      </a:endParaRPr>
                    </a:p>
                  </a:txBody>
                  <a:tcPr marL="121888" marR="121888" marT="121888" marB="121888" anchor="ctr" horzOverflow="overflow">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400" u="none" strike="noStrike" cap="none" normalizeH="0" baseline="0" dirty="0">
                          <a:ln>
                            <a:noFill/>
                          </a:ln>
                          <a:solidFill>
                            <a:srgbClr val="558CCD"/>
                          </a:solidFill>
                          <a:effectLst/>
                        </a:rPr>
                        <a:t>Tools</a:t>
                      </a:r>
                      <a:endParaRPr kumimoji="0" lang="en-US" sz="2400" b="1" i="0" u="none" strike="noStrike" cap="none" normalizeH="0" baseline="0" dirty="0">
                        <a:ln>
                          <a:noFill/>
                        </a:ln>
                        <a:solidFill>
                          <a:srgbClr val="558CCD"/>
                        </a:solidFill>
                        <a:effectLst/>
                        <a:latin typeface="Arial" pitchFamily="34" charset="0"/>
                      </a:endParaRPr>
                    </a:p>
                  </a:txBody>
                  <a:tcPr marL="121888" marR="121888" marT="121888" marB="121888" anchor="ctr" horzOverflow="overflow">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21888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Simple Automated Backups</a:t>
                      </a:r>
                      <a:endParaRPr kumimoji="0" lang="en-US" sz="2100" b="0" i="0" u="none" strike="noStrike" cap="none" normalizeH="0" baseline="0" dirty="0">
                        <a:ln>
                          <a:noFill/>
                        </a:ln>
                        <a:solidFill>
                          <a:srgbClr val="000000"/>
                        </a:solidFill>
                        <a:effectLst/>
                        <a:latin typeface="Arial" pitchFamily="34" charset="0"/>
                      </a:endParaRPr>
                    </a:p>
                  </a:txBody>
                  <a:tcPr marL="121888" marR="121888" marT="121888" marB="121888" anchor="ctr" horzOverflow="overflow">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Perform on-demand backups Change automatic backup configuration</a:t>
                      </a:r>
                      <a:endParaRPr kumimoji="0" lang="en-US" sz="2100" b="0" i="0" u="none" strike="noStrike" cap="none" normalizeH="0" baseline="0" dirty="0">
                        <a:ln>
                          <a:noFill/>
                        </a:ln>
                        <a:solidFill>
                          <a:srgbClr val="000000"/>
                        </a:solidFill>
                        <a:effectLst/>
                        <a:latin typeface="Arial" pitchFamily="34" charset="0"/>
                      </a:endParaRPr>
                    </a:p>
                  </a:txBody>
                  <a:tcPr marL="121888" marR="121888" marT="121888" marB="121888" anchor="ctr" horzOverflow="overflow">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latin typeface="Courier New" pitchFamily="49" charset="0"/>
                          <a:cs typeface="Courier New" pitchFamily="49" charset="0"/>
                        </a:rPr>
                        <a:t>bkup_api</a:t>
                      </a:r>
                      <a:r>
                        <a:rPr kumimoji="0" lang="en-US" sz="2100" u="none" strike="noStrike" cap="none" normalizeH="0" baseline="0" dirty="0">
                          <a:ln>
                            <a:noFill/>
                          </a:ln>
                          <a:solidFill>
                            <a:srgbClr val="000000"/>
                          </a:solidFill>
                          <a:effectLst/>
                        </a:rPr>
                        <a:t> utility</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latin typeface="Courier New" pitchFamily="49" charset="0"/>
                          <a:cs typeface="Courier New" pitchFamily="49" charset="0"/>
                        </a:rPr>
                        <a:t>raccli</a:t>
                      </a:r>
                      <a:r>
                        <a:rPr kumimoji="0" lang="en-US" sz="2100" u="none" strike="noStrike" cap="none" normalizeH="0" baseline="0" dirty="0">
                          <a:ln>
                            <a:noFill/>
                          </a:ln>
                          <a:solidFill>
                            <a:srgbClr val="000000"/>
                          </a:solidFill>
                          <a:effectLst/>
                        </a:rPr>
                        <a:t> utility</a:t>
                      </a:r>
                      <a:endParaRPr kumimoji="0" lang="en-US" sz="2100" b="0" i="0" u="none" strike="noStrike" cap="none" normalizeH="0" baseline="0" dirty="0">
                        <a:ln>
                          <a:noFill/>
                        </a:ln>
                        <a:solidFill>
                          <a:srgbClr val="000000"/>
                        </a:solidFill>
                        <a:effectLst/>
                        <a:latin typeface="Arial" pitchFamily="34" charset="0"/>
                      </a:endParaRPr>
                    </a:p>
                  </a:txBody>
                  <a:tcPr marL="121888" marR="121888" marT="121888" marB="121888" anchor="ctr" horzOverflow="overflow">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xmlns="" val="10001"/>
                  </a:ext>
                </a:extLst>
              </a:tr>
              <a:tr h="128389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Simple Automated Recovery</a:t>
                      </a:r>
                      <a:endParaRPr kumimoji="0" lang="en-US" sz="2100" b="0" i="0" u="none" strike="noStrike" cap="none" normalizeH="0" baseline="0" dirty="0">
                        <a:ln>
                          <a:noFill/>
                        </a:ln>
                        <a:solidFill>
                          <a:srgbClr val="000000"/>
                        </a:solidFill>
                        <a:effectLst/>
                        <a:latin typeface="Arial" pitchFamily="34" charset="0"/>
                      </a:endParaRPr>
                    </a:p>
                  </a:txBody>
                  <a:tcPr marL="121888" marR="121888" marT="121888" marB="121888" anchor="ctr" horzOverflow="overflow">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Restore from backups and recover the database</a:t>
                      </a:r>
                      <a:endParaRPr kumimoji="0" lang="en-US" sz="2100" b="0" i="0" u="none" strike="noStrike" cap="none" normalizeH="0" baseline="0" dirty="0">
                        <a:ln>
                          <a:noFill/>
                        </a:ln>
                        <a:solidFill>
                          <a:srgbClr val="000000"/>
                        </a:solidFill>
                        <a:effectLst/>
                        <a:latin typeface="Arial" pitchFamily="34" charset="0"/>
                      </a:endParaRPr>
                    </a:p>
                  </a:txBody>
                  <a:tcPr marL="121888" marR="121888" marT="121888" marB="121888" anchor="ctr" horzOverflow="overflow">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latin typeface="Courier New" pitchFamily="49" charset="0"/>
                          <a:cs typeface="Courier New" pitchFamily="49" charset="0"/>
                        </a:rPr>
                        <a:t>orec</a:t>
                      </a:r>
                      <a:r>
                        <a:rPr kumimoji="0" lang="en-US" sz="2100" u="none" strike="noStrike" cap="none" normalizeH="0" baseline="0" dirty="0">
                          <a:ln>
                            <a:noFill/>
                          </a:ln>
                          <a:solidFill>
                            <a:srgbClr val="000000"/>
                          </a:solidFill>
                          <a:effectLst/>
                        </a:rPr>
                        <a:t> subcommand of the </a:t>
                      </a:r>
                      <a:r>
                        <a:rPr kumimoji="0" lang="en-US" sz="2100" u="none" strike="noStrike" cap="none" normalizeH="0" baseline="0" dirty="0">
                          <a:ln>
                            <a:noFill/>
                          </a:ln>
                          <a:solidFill>
                            <a:srgbClr val="000000"/>
                          </a:solidFill>
                          <a:effectLst/>
                          <a:latin typeface="Courier New" pitchFamily="49" charset="0"/>
                          <a:cs typeface="Courier New" pitchFamily="49" charset="0"/>
                        </a:rPr>
                        <a:t>dbaascli</a:t>
                      </a:r>
                      <a:r>
                        <a:rPr kumimoji="0" lang="en-US" sz="2100" u="none" strike="noStrike" cap="none" normalizeH="0" baseline="0" dirty="0">
                          <a:ln>
                            <a:noFill/>
                          </a:ln>
                          <a:solidFill>
                            <a:srgbClr val="000000"/>
                          </a:solidFill>
                          <a:effectLst/>
                        </a:rPr>
                        <a:t> utility</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0" i="0" u="none" strike="noStrike" cap="none" normalizeH="0" baseline="0" dirty="0">
                          <a:ln>
                            <a:noFill/>
                          </a:ln>
                          <a:solidFill>
                            <a:srgbClr val="000000"/>
                          </a:solidFill>
                          <a:effectLst/>
                          <a:latin typeface="Courier New" pitchFamily="49" charset="0"/>
                          <a:cs typeface="Courier New" pitchFamily="49" charset="0"/>
                        </a:rPr>
                        <a:t>raccli</a:t>
                      </a:r>
                      <a:r>
                        <a:rPr kumimoji="0" lang="en-US" sz="2100" b="0" i="0" u="none" strike="noStrike" cap="none" normalizeH="0" baseline="0" dirty="0">
                          <a:ln>
                            <a:noFill/>
                          </a:ln>
                          <a:solidFill>
                            <a:srgbClr val="000000"/>
                          </a:solidFill>
                          <a:effectLst/>
                          <a:latin typeface="Arial" pitchFamily="34" charset="0"/>
                        </a:rPr>
                        <a:t> utility</a:t>
                      </a:r>
                    </a:p>
                  </a:txBody>
                  <a:tcPr marL="121888" marR="121888" marT="121888" marB="121888" anchor="ctr" horzOverflow="overflow">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67393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1" i="0" u="none" strike="noStrike" cap="none" normalizeH="0" baseline="0" dirty="0">
                          <a:ln>
                            <a:noFill/>
                          </a:ln>
                          <a:solidFill>
                            <a:srgbClr val="000000"/>
                          </a:solidFill>
                          <a:effectLst/>
                          <a:latin typeface="Arial" pitchFamily="34" charset="0"/>
                        </a:rPr>
                        <a:t>Simple Automated Patching</a:t>
                      </a:r>
                    </a:p>
                  </a:txBody>
                  <a:tcPr marL="121888" marR="121888" marT="121888" marB="121888" anchor="ctr" horzOverflow="overflow">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0" i="0" u="none" strike="noStrike" cap="none" normalizeH="0" baseline="0" dirty="0">
                          <a:ln>
                            <a:noFill/>
                          </a:ln>
                          <a:solidFill>
                            <a:srgbClr val="000000"/>
                          </a:solidFill>
                          <a:effectLst/>
                          <a:latin typeface="Arial" pitchFamily="34" charset="0"/>
                        </a:rPr>
                        <a:t>Apply patches</a:t>
                      </a:r>
                    </a:p>
                  </a:txBody>
                  <a:tcPr marL="121888" marR="121888" marT="121888" marB="121888" anchor="ctr" horzOverflow="overflow">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0" i="0" u="none" strike="noStrike" cap="none" normalizeH="0" baseline="0" dirty="0">
                          <a:ln>
                            <a:noFill/>
                          </a:ln>
                          <a:solidFill>
                            <a:srgbClr val="000000"/>
                          </a:solidFill>
                          <a:effectLst/>
                          <a:latin typeface="Courier New" pitchFamily="49" charset="0"/>
                          <a:cs typeface="Courier New" pitchFamily="49" charset="0"/>
                        </a:rPr>
                        <a:t>dbpatchm</a:t>
                      </a:r>
                      <a:r>
                        <a:rPr kumimoji="0" lang="en-US" sz="2100" b="0" i="0" u="none" strike="noStrike" cap="none" normalizeH="0" baseline="0" dirty="0">
                          <a:ln>
                            <a:noFill/>
                          </a:ln>
                          <a:solidFill>
                            <a:srgbClr val="000000"/>
                          </a:solidFill>
                          <a:effectLst/>
                          <a:latin typeface="Arial" pitchFamily="34" charset="0"/>
                        </a:rPr>
                        <a:t> subcommand of the </a:t>
                      </a:r>
                      <a:r>
                        <a:rPr kumimoji="0" lang="en-US" sz="2100" b="0" i="0" u="none" strike="noStrike" cap="none" normalizeH="0" baseline="0" dirty="0">
                          <a:ln>
                            <a:noFill/>
                          </a:ln>
                          <a:solidFill>
                            <a:srgbClr val="000000"/>
                          </a:solidFill>
                          <a:effectLst/>
                          <a:latin typeface="Courier New" pitchFamily="49" charset="0"/>
                          <a:cs typeface="Courier New" pitchFamily="49" charset="0"/>
                        </a:rPr>
                        <a:t>dbaascli</a:t>
                      </a:r>
                      <a:r>
                        <a:rPr kumimoji="0" lang="en-US" sz="2100" b="0" i="0" u="none" strike="noStrike" cap="none" normalizeH="0" baseline="0" dirty="0">
                          <a:ln>
                            <a:noFill/>
                          </a:ln>
                          <a:solidFill>
                            <a:srgbClr val="000000"/>
                          </a:solidFill>
                          <a:effectLst/>
                          <a:latin typeface="Arial" pitchFamily="34" charset="0"/>
                        </a:rPr>
                        <a:t> utility</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0" i="0" u="none" strike="noStrike" cap="none" normalizeH="0" baseline="0" dirty="0">
                          <a:ln>
                            <a:noFill/>
                          </a:ln>
                          <a:solidFill>
                            <a:srgbClr val="000000"/>
                          </a:solidFill>
                          <a:effectLst/>
                          <a:latin typeface="Courier New" pitchFamily="49" charset="0"/>
                          <a:cs typeface="Courier New" pitchFamily="49" charset="0"/>
                        </a:rPr>
                        <a:t>dbpatchmdg</a:t>
                      </a:r>
                      <a:r>
                        <a:rPr kumimoji="0" lang="en-US" sz="2100" b="0" i="0" u="none" strike="noStrike" cap="none" normalizeH="0" baseline="0" dirty="0">
                          <a:ln>
                            <a:noFill/>
                          </a:ln>
                          <a:solidFill>
                            <a:srgbClr val="000000"/>
                          </a:solidFill>
                          <a:effectLst/>
                          <a:latin typeface="Arial" pitchFamily="34" charset="0"/>
                        </a:rPr>
                        <a:t> utility</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0" i="0" u="none" strike="noStrike" cap="none" normalizeH="0" baseline="0" dirty="0">
                          <a:ln>
                            <a:noFill/>
                          </a:ln>
                          <a:solidFill>
                            <a:srgbClr val="000000"/>
                          </a:solidFill>
                          <a:effectLst/>
                          <a:latin typeface="Courier New" pitchFamily="49" charset="0"/>
                          <a:cs typeface="Courier New" pitchFamily="49" charset="0"/>
                        </a:rPr>
                        <a:t>raccli</a:t>
                      </a:r>
                      <a:r>
                        <a:rPr kumimoji="0" lang="en-US" sz="2100" b="0" i="0" u="none" strike="noStrike" cap="none" normalizeH="0" baseline="0" dirty="0">
                          <a:ln>
                            <a:noFill/>
                          </a:ln>
                          <a:solidFill>
                            <a:srgbClr val="000000"/>
                          </a:solidFill>
                          <a:effectLst/>
                          <a:latin typeface="Arial" pitchFamily="34" charset="0"/>
                        </a:rPr>
                        <a:t> utility</a:t>
                      </a:r>
                    </a:p>
                  </a:txBody>
                  <a:tcPr marL="121888" marR="121888" marT="121888" marB="121888" anchor="ctr" horzOverflow="overflow">
                    <a:lnL>
                      <a:noFill/>
                    </a:lnL>
                    <a:lnR>
                      <a:noFill/>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xmlns="" val="10003"/>
                  </a:ext>
                </a:extLst>
              </a:tr>
            </a:tbl>
          </a:graphicData>
        </a:graphic>
      </p:graphicFrame>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4012" y="304800"/>
            <a:ext cx="1045276" cy="865909"/>
          </a:xfrm>
          <a:prstGeom prst="rect">
            <a:avLst/>
          </a:prstGeom>
        </p:spPr>
      </p:pic>
      <p:sp>
        <p:nvSpPr>
          <p:cNvPr id="2" name="Slide Number Placeholder 1"/>
          <p:cNvSpPr>
            <a:spLocks noGrp="1"/>
          </p:cNvSpPr>
          <p:nvPr>
            <p:ph type="sldNum" sz="quarter" idx="12"/>
          </p:nvPr>
        </p:nvSpPr>
        <p:spPr/>
        <p:txBody>
          <a:bodyPr/>
          <a:lstStyle/>
          <a:p>
            <a:fld id="{0D1E9C62-5A59-433B-A292-EC595ABBBF45}" type="slidenum">
              <a:rPr lang="" smtClean="0"/>
              <a:t>113</a:t>
            </a:fld>
            <a:endParaRPr lang=""/>
          </a:p>
        </p:txBody>
      </p:sp>
    </p:spTree>
    <p:custDataLst>
      <p:tags r:id="rId1"/>
    </p:custDataLst>
    <p:extLst>
      <p:ext uri="{BB962C8B-B14F-4D97-AF65-F5344CB8AC3E}">
        <p14:creationId xmlns:p14="http://schemas.microsoft.com/office/powerpoint/2010/main" val="36140665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22138" y="152400"/>
            <a:ext cx="8914030" cy="762001"/>
          </a:xfrm>
        </p:spPr>
        <p:txBody>
          <a:bodyPr>
            <a:normAutofit fontScale="90000"/>
          </a:bodyPr>
          <a:lstStyle/>
          <a:p>
            <a:pPr eaLnBrk="1" hangingPunct="1"/>
            <a:r>
              <a:rPr lang="en-US" dirty="0"/>
              <a:t>Accessing Tools and Features from the DBCS Console</a:t>
            </a:r>
            <a:endParaRPr lang="en-US" altLang="es-MX" dirty="0"/>
          </a:p>
        </p:txBody>
      </p:sp>
      <p:sp>
        <p:nvSpPr>
          <p:cNvPr id="9219" name="Content Placeholder 9"/>
          <p:cNvSpPr>
            <a:spLocks noGrp="1"/>
          </p:cNvSpPr>
          <p:nvPr>
            <p:ph idx="1"/>
          </p:nvPr>
        </p:nvSpPr>
        <p:spPr>
          <a:xfrm>
            <a:off x="622138" y="1242485"/>
            <a:ext cx="10944549" cy="3312011"/>
          </a:xfrm>
        </p:spPr>
        <p:txBody>
          <a:bodyPr/>
          <a:lstStyle/>
          <a:p>
            <a:pPr>
              <a:defRPr/>
            </a:pPr>
            <a:r>
              <a:rPr lang="en-US" dirty="0">
                <a:latin typeface="+mn-lt"/>
              </a:rPr>
              <a:t>From the database deployment menu, you can select the following to access consoles and perform other actions:</a:t>
            </a:r>
          </a:p>
          <a:p>
            <a:pPr lvl="1">
              <a:defRPr/>
            </a:pPr>
            <a:r>
              <a:rPr lang="en-US" dirty="0"/>
              <a:t>Application Express Console</a:t>
            </a:r>
          </a:p>
          <a:p>
            <a:pPr lvl="1">
              <a:defRPr/>
            </a:pPr>
            <a:r>
              <a:rPr lang="en-US" dirty="0"/>
              <a:t>DBaaS Monitor Console</a:t>
            </a:r>
          </a:p>
          <a:p>
            <a:pPr lvl="1">
              <a:defRPr/>
            </a:pPr>
            <a:r>
              <a:rPr lang="en-US" dirty="0"/>
              <a:t>EM Console</a:t>
            </a:r>
          </a:p>
          <a:p>
            <a:pPr lvl="1">
              <a:defRPr/>
            </a:pPr>
            <a:r>
              <a:rPr lang="en-US" dirty="0"/>
              <a:t>SSH Access</a:t>
            </a:r>
          </a:p>
          <a:p>
            <a:pPr lvl="1">
              <a:defRPr/>
            </a:pPr>
            <a:r>
              <a:rPr lang="en-US" dirty="0"/>
              <a:t>Access Rules</a:t>
            </a:r>
          </a:p>
          <a:p>
            <a:pPr lvl="1">
              <a:defRPr/>
            </a:pPr>
            <a:r>
              <a:rPr lang="en-US" dirty="0"/>
              <a:t>Delete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4012" y="304800"/>
            <a:ext cx="1045276" cy="865909"/>
          </a:xfrm>
          <a:prstGeom prst="rect">
            <a:avLst/>
          </a:prstGeom>
        </p:spPr>
      </p:pic>
      <p:sp>
        <p:nvSpPr>
          <p:cNvPr id="2" name="Slide Number Placeholder 1"/>
          <p:cNvSpPr>
            <a:spLocks noGrp="1"/>
          </p:cNvSpPr>
          <p:nvPr>
            <p:ph type="sldNum" sz="quarter" idx="12"/>
          </p:nvPr>
        </p:nvSpPr>
        <p:spPr/>
        <p:txBody>
          <a:bodyPr/>
          <a:lstStyle/>
          <a:p>
            <a:fld id="{0D1E9C62-5A59-433B-A292-EC595ABBBF45}" type="slidenum">
              <a:rPr lang="" smtClean="0"/>
              <a:t>114</a:t>
            </a:fld>
            <a:endParaRPr lang=""/>
          </a:p>
        </p:txBody>
      </p:sp>
    </p:spTree>
    <p:custDataLst>
      <p:tags r:id="rId1"/>
    </p:custDataLst>
    <p:extLst>
      <p:ext uri="{BB962C8B-B14F-4D97-AF65-F5344CB8AC3E}">
        <p14:creationId xmlns:p14="http://schemas.microsoft.com/office/powerpoint/2010/main" val="41204543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769659" y="1716096"/>
            <a:ext cx="10563648" cy="3882871"/>
            <a:chOff x="830654" y="1268641"/>
            <a:chExt cx="7482693" cy="3030071"/>
          </a:xfrm>
        </p:grpSpPr>
        <p:sp>
          <p:nvSpPr>
            <p:cNvPr id="48" name="Freeform 47"/>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49" name="Rounded Rectangle 48"/>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20482" name="Title 1"/>
          <p:cNvSpPr>
            <a:spLocks noGrp="1"/>
          </p:cNvSpPr>
          <p:nvPr>
            <p:ph type="title"/>
          </p:nvPr>
        </p:nvSpPr>
        <p:spPr>
          <a:xfrm>
            <a:off x="691976" y="116927"/>
            <a:ext cx="9828430" cy="550113"/>
          </a:xfrm>
        </p:spPr>
        <p:txBody>
          <a:bodyPr>
            <a:normAutofit fontScale="90000"/>
          </a:bodyPr>
          <a:lstStyle/>
          <a:p>
            <a:r>
              <a:rPr lang="en-US" altLang="en-US" dirty="0"/>
              <a:t>Using Enterprise Manager Cloud Control</a:t>
            </a:r>
          </a:p>
        </p:txBody>
      </p:sp>
      <p:sp>
        <p:nvSpPr>
          <p:cNvPr id="20483" name="Content Placeholder 2"/>
          <p:cNvSpPr>
            <a:spLocks noGrp="1"/>
          </p:cNvSpPr>
          <p:nvPr>
            <p:ph idx="1"/>
          </p:nvPr>
        </p:nvSpPr>
        <p:spPr/>
        <p:txBody>
          <a:bodyPr/>
          <a:lstStyle/>
          <a:p>
            <a:r>
              <a:rPr lang="en-US" altLang="en-US" dirty="0"/>
              <a:t>You can monitor and manage DBCS with on-premises Enterprise Manager Cloud Control.</a:t>
            </a:r>
          </a:p>
        </p:txBody>
      </p:sp>
      <p:grpSp>
        <p:nvGrpSpPr>
          <p:cNvPr id="3" name="Group 2"/>
          <p:cNvGrpSpPr/>
          <p:nvPr/>
        </p:nvGrpSpPr>
        <p:grpSpPr>
          <a:xfrm>
            <a:off x="1674812" y="2640247"/>
            <a:ext cx="7848600" cy="2722093"/>
            <a:chOff x="1466041" y="1516620"/>
            <a:chExt cx="7068359" cy="2622213"/>
          </a:xfrm>
        </p:grpSpPr>
        <p:pic>
          <p:nvPicPr>
            <p:cNvPr id="46" name="Picture 45" descr="Cloud graphic arts available for use in Cloud Campaign layouts"/>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3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687563" y="1686576"/>
              <a:ext cx="3846837" cy="2366257"/>
            </a:xfrm>
            <a:prstGeom prst="rect">
              <a:avLst/>
            </a:prstGeom>
          </p:spPr>
        </p:pic>
        <p:sp>
          <p:nvSpPr>
            <p:cNvPr id="2" name="Rounded Rectangle 1"/>
            <p:cNvSpPr/>
            <p:nvPr/>
          </p:nvSpPr>
          <p:spPr bwMode="auto">
            <a:xfrm>
              <a:off x="1490254" y="1777228"/>
              <a:ext cx="1919787" cy="2361605"/>
            </a:xfrm>
            <a:prstGeom prst="roundRect">
              <a:avLst>
                <a:gd name="adj" fmla="val 10361"/>
              </a:avLst>
            </a:prstGeom>
            <a:solidFill>
              <a:schemeClr val="bg1"/>
            </a:solidFill>
            <a:ln w="28575" cap="flat" cmpd="sng" algn="ctr">
              <a:solidFill>
                <a:schemeClr val="accent6"/>
              </a:solidFill>
              <a:prstDash val="solid"/>
              <a:round/>
              <a:headEnd type="none" w="sm" len="sm"/>
              <a:tailEnd type="none" w="sm" len="sm"/>
            </a:ln>
            <a:effectLst/>
          </p:spPr>
          <p:txBody>
            <a:bodyPr vert="horz" wrap="square" lIns="91428" tIns="45715" rIns="91428" bIns="45715" numCol="1" rtlCol="0" anchor="t" anchorCtr="0" compatLnSpc="1">
              <a:prstTxWarp prst="textNoShape">
                <a:avLst/>
              </a:prstTxWarp>
            </a:bodyPr>
            <a:lstStyle/>
            <a:p>
              <a:pPr algn="ctr" defTabSz="228574">
                <a:spcBef>
                  <a:spcPct val="20000"/>
                </a:spcBef>
                <a:buClr>
                  <a:srgbClr val="FF0000"/>
                </a:buClr>
              </a:pPr>
              <a:endParaRPr lang="en-US" sz="1400" dirty="0">
                <a:latin typeface="Arial" pitchFamily="34" charset="0"/>
              </a:endParaRPr>
            </a:p>
          </p:txBody>
        </p:sp>
        <p:sp>
          <p:nvSpPr>
            <p:cNvPr id="20486" name="Text Box 6"/>
            <p:cNvSpPr txBox="1">
              <a:spLocks noChangeArrowheads="1"/>
            </p:cNvSpPr>
            <p:nvPr/>
          </p:nvSpPr>
          <p:spPr bwMode="auto">
            <a:xfrm>
              <a:off x="5861782" y="1747463"/>
              <a:ext cx="539494" cy="220568"/>
            </a:xfrm>
            <a:prstGeom prst="rect">
              <a:avLst/>
            </a:prstGeom>
            <a:noFill/>
            <a:ln w="9525">
              <a:noFill/>
              <a:miter lim="800000"/>
              <a:headEnd/>
              <a:tailEnd/>
            </a:ln>
          </p:spPr>
          <p:txBody>
            <a:bodyPr lIns="88030" tIns="44017" rIns="88030" bIns="44017">
              <a:spAutoFit/>
            </a:bodyPr>
            <a:lstStyle/>
            <a:p>
              <a:pPr algn="ctr">
                <a:spcBef>
                  <a:spcPct val="20000"/>
                </a:spcBef>
                <a:buClr>
                  <a:srgbClr val="CC0000"/>
                </a:buClr>
                <a:buFont typeface="Wingdings" pitchFamily="2" charset="2"/>
                <a:buNone/>
              </a:pPr>
              <a:r>
                <a:rPr lang="en-US" altLang="en-US" sz="1333" b="1" dirty="0">
                  <a:solidFill>
                    <a:srgbClr val="00B050"/>
                  </a:solidFill>
                  <a:ea typeface="ＭＳ Ｐゴシック" pitchFamily="34" charset="-128"/>
                </a:rPr>
                <a:t>3872</a:t>
              </a:r>
            </a:p>
          </p:txBody>
        </p:sp>
        <p:sp>
          <p:nvSpPr>
            <p:cNvPr id="20487" name="Text Box 6"/>
            <p:cNvSpPr txBox="1">
              <a:spLocks noChangeArrowheads="1"/>
            </p:cNvSpPr>
            <p:nvPr/>
          </p:nvSpPr>
          <p:spPr bwMode="auto">
            <a:xfrm>
              <a:off x="5625977" y="1998685"/>
              <a:ext cx="647869" cy="220568"/>
            </a:xfrm>
            <a:prstGeom prst="rect">
              <a:avLst/>
            </a:prstGeom>
            <a:noFill/>
            <a:ln w="9525">
              <a:noFill/>
              <a:miter lim="800000"/>
              <a:headEnd/>
              <a:tailEnd/>
            </a:ln>
          </p:spPr>
          <p:txBody>
            <a:bodyPr lIns="88030" tIns="44017" rIns="88030" bIns="44017">
              <a:spAutoFit/>
            </a:bodyPr>
            <a:lstStyle/>
            <a:p>
              <a:pPr algn="ctr">
                <a:spcBef>
                  <a:spcPct val="20000"/>
                </a:spcBef>
                <a:buClr>
                  <a:srgbClr val="CC0000"/>
                </a:buClr>
                <a:buFont typeface="Wingdings" pitchFamily="2" charset="2"/>
                <a:buNone/>
              </a:pPr>
              <a:r>
                <a:rPr lang="en-US" altLang="en-US" sz="1333" b="1" dirty="0">
                  <a:solidFill>
                    <a:srgbClr val="00B050"/>
                  </a:solidFill>
                  <a:ea typeface="ＭＳ Ｐゴシック" pitchFamily="34" charset="-128"/>
                </a:rPr>
                <a:t>HTTPS</a:t>
              </a:r>
            </a:p>
          </p:txBody>
        </p:sp>
        <p:pic>
          <p:nvPicPr>
            <p:cNvPr id="20488" name="Picture 3" descr="D:\Oracle\OUImages\cnt204188.gif"/>
            <p:cNvPicPr>
              <a:picLocks noChangeAspect="1" noChangeArrowheads="1"/>
            </p:cNvPicPr>
            <p:nvPr/>
          </p:nvPicPr>
          <p:blipFill>
            <a:blip r:embed="rId6" cstate="print"/>
            <a:srcRect/>
            <a:stretch>
              <a:fillRect/>
            </a:stretch>
          </p:blipFill>
          <p:spPr bwMode="auto">
            <a:xfrm>
              <a:off x="2042995" y="1974060"/>
              <a:ext cx="725388" cy="736023"/>
            </a:xfrm>
            <a:prstGeom prst="rect">
              <a:avLst/>
            </a:prstGeom>
            <a:noFill/>
            <a:ln w="9525">
              <a:noFill/>
              <a:miter lim="800000"/>
              <a:headEnd/>
              <a:tailEnd/>
            </a:ln>
          </p:spPr>
        </p:pic>
        <p:pic>
          <p:nvPicPr>
            <p:cNvPr id="20489" name="Picture 2" descr="D:\Oracle\OUImages\java022.gif"/>
            <p:cNvPicPr>
              <a:picLocks noChangeAspect="1" noChangeArrowheads="1"/>
            </p:cNvPicPr>
            <p:nvPr/>
          </p:nvPicPr>
          <p:blipFill>
            <a:blip r:embed="rId7" cstate="print"/>
            <a:srcRect/>
            <a:stretch>
              <a:fillRect/>
            </a:stretch>
          </p:blipFill>
          <p:spPr bwMode="auto">
            <a:xfrm>
              <a:off x="6327439" y="1891529"/>
              <a:ext cx="521630" cy="935831"/>
            </a:xfrm>
            <a:prstGeom prst="rect">
              <a:avLst/>
            </a:prstGeom>
            <a:noFill/>
            <a:ln w="9525">
              <a:noFill/>
              <a:miter lim="800000"/>
              <a:headEnd/>
              <a:tailEnd/>
            </a:ln>
          </p:spPr>
        </p:pic>
        <p:sp>
          <p:nvSpPr>
            <p:cNvPr id="20490" name="Text Box 8"/>
            <p:cNvSpPr txBox="1">
              <a:spLocks noChangeArrowheads="1"/>
            </p:cNvSpPr>
            <p:nvPr/>
          </p:nvSpPr>
          <p:spPr bwMode="auto">
            <a:xfrm>
              <a:off x="6921715" y="1998685"/>
              <a:ext cx="649060" cy="253974"/>
            </a:xfrm>
            <a:prstGeom prst="rect">
              <a:avLst/>
            </a:prstGeom>
            <a:noFill/>
            <a:ln w="9525">
              <a:noFill/>
              <a:miter lim="800000"/>
              <a:headEnd/>
              <a:tailEnd/>
            </a:ln>
          </p:spPr>
          <p:txBody>
            <a:bodyPr lIns="91428" tIns="45715" rIns="91428" bIns="45715">
              <a:spAutoFit/>
            </a:bodyPr>
            <a:lstStyle/>
            <a:p>
              <a:pPr algn="ctr" defTabSz="228574">
                <a:spcBef>
                  <a:spcPct val="50000"/>
                </a:spcBef>
                <a:buClr>
                  <a:srgbClr val="FF0000"/>
                </a:buClr>
              </a:pPr>
              <a:r>
                <a:rPr lang="en-US" altLang="en-US" sz="1600" dirty="0"/>
                <a:t>Agent</a:t>
              </a:r>
            </a:p>
          </p:txBody>
        </p:sp>
        <p:sp>
          <p:nvSpPr>
            <p:cNvPr id="20491" name="Text Box 8"/>
            <p:cNvSpPr txBox="1">
              <a:spLocks noChangeArrowheads="1"/>
            </p:cNvSpPr>
            <p:nvPr/>
          </p:nvSpPr>
          <p:spPr bwMode="auto">
            <a:xfrm>
              <a:off x="2060318" y="2713655"/>
              <a:ext cx="702652" cy="253974"/>
            </a:xfrm>
            <a:prstGeom prst="rect">
              <a:avLst/>
            </a:prstGeom>
            <a:noFill/>
            <a:ln w="9525">
              <a:noFill/>
              <a:miter lim="800000"/>
              <a:headEnd/>
              <a:tailEnd/>
            </a:ln>
          </p:spPr>
          <p:txBody>
            <a:bodyPr lIns="91428" tIns="45715" rIns="91428" bIns="45715">
              <a:spAutoFit/>
            </a:bodyPr>
            <a:lstStyle/>
            <a:p>
              <a:pPr algn="ctr" defTabSz="228574">
                <a:spcBef>
                  <a:spcPct val="50000"/>
                </a:spcBef>
                <a:buClr>
                  <a:srgbClr val="FF0000"/>
                </a:buClr>
              </a:pPr>
              <a:r>
                <a:rPr lang="en-US" altLang="en-US" sz="1600" dirty="0"/>
                <a:t>OMS</a:t>
              </a:r>
            </a:p>
          </p:txBody>
        </p:sp>
        <p:pic>
          <p:nvPicPr>
            <p:cNvPr id="20492" name="Picture 7" descr="D:\Oracle\OUImages\cnt204927.gif"/>
            <p:cNvPicPr>
              <a:picLocks noChangeAspect="1" noChangeArrowheads="1"/>
            </p:cNvPicPr>
            <p:nvPr/>
          </p:nvPicPr>
          <p:blipFill>
            <a:blip r:embed="rId8" cstate="print"/>
            <a:srcRect/>
            <a:stretch>
              <a:fillRect/>
            </a:stretch>
          </p:blipFill>
          <p:spPr bwMode="auto">
            <a:xfrm>
              <a:off x="6868124" y="2322535"/>
              <a:ext cx="288206" cy="288131"/>
            </a:xfrm>
            <a:prstGeom prst="rect">
              <a:avLst/>
            </a:prstGeom>
            <a:noFill/>
            <a:ln w="9525">
              <a:noFill/>
              <a:miter lim="800000"/>
              <a:headEnd/>
              <a:tailEnd/>
            </a:ln>
          </p:spPr>
        </p:pic>
        <p:pic>
          <p:nvPicPr>
            <p:cNvPr id="20493" name="Picture 7" descr="D:\Oracle\OUImages\cnt204927.gif"/>
            <p:cNvPicPr>
              <a:picLocks noChangeAspect="1" noChangeArrowheads="1"/>
            </p:cNvPicPr>
            <p:nvPr/>
          </p:nvPicPr>
          <p:blipFill>
            <a:blip r:embed="rId8" cstate="print"/>
            <a:srcRect/>
            <a:stretch>
              <a:fillRect/>
            </a:stretch>
          </p:blipFill>
          <p:spPr bwMode="auto">
            <a:xfrm>
              <a:off x="6688292" y="2647576"/>
              <a:ext cx="288206" cy="288131"/>
            </a:xfrm>
            <a:prstGeom prst="rect">
              <a:avLst/>
            </a:prstGeom>
            <a:noFill/>
            <a:ln w="9525">
              <a:noFill/>
              <a:miter lim="800000"/>
              <a:headEnd/>
              <a:tailEnd/>
            </a:ln>
          </p:spPr>
        </p:pic>
        <p:pic>
          <p:nvPicPr>
            <p:cNvPr id="20494" name="Picture 7" descr="D:\Oracle\OUImages\cnt204927.gif"/>
            <p:cNvPicPr>
              <a:picLocks noChangeAspect="1" noChangeArrowheads="1"/>
            </p:cNvPicPr>
            <p:nvPr/>
          </p:nvPicPr>
          <p:blipFill>
            <a:blip r:embed="rId8" cstate="print"/>
            <a:srcRect/>
            <a:stretch>
              <a:fillRect/>
            </a:stretch>
          </p:blipFill>
          <p:spPr bwMode="auto">
            <a:xfrm>
              <a:off x="6382222" y="2863079"/>
              <a:ext cx="288206" cy="288131"/>
            </a:xfrm>
            <a:prstGeom prst="rect">
              <a:avLst/>
            </a:prstGeom>
            <a:noFill/>
            <a:ln w="9525">
              <a:noFill/>
              <a:miter lim="800000"/>
              <a:headEnd/>
              <a:tailEnd/>
            </a:ln>
          </p:spPr>
        </p:pic>
        <p:sp>
          <p:nvSpPr>
            <p:cNvPr id="20495" name="Text Box 8"/>
            <p:cNvSpPr txBox="1">
              <a:spLocks noChangeArrowheads="1"/>
            </p:cNvSpPr>
            <p:nvPr/>
          </p:nvSpPr>
          <p:spPr bwMode="auto">
            <a:xfrm>
              <a:off x="6976498" y="2592808"/>
              <a:ext cx="647869" cy="207796"/>
            </a:xfrm>
            <a:prstGeom prst="rect">
              <a:avLst/>
            </a:prstGeom>
            <a:noFill/>
            <a:ln w="9525">
              <a:noFill/>
              <a:miter lim="800000"/>
              <a:headEnd/>
              <a:tailEnd/>
            </a:ln>
          </p:spPr>
          <p:txBody>
            <a:bodyPr lIns="91428" tIns="45715" rIns="91428" bIns="45715">
              <a:spAutoFit/>
            </a:bodyPr>
            <a:lstStyle/>
            <a:p>
              <a:pPr algn="ctr" defTabSz="228574">
                <a:spcBef>
                  <a:spcPct val="50000"/>
                </a:spcBef>
                <a:buClr>
                  <a:srgbClr val="FF0000"/>
                </a:buClr>
              </a:pPr>
              <a:r>
                <a:rPr lang="en-US" altLang="en-US" sz="1200" dirty="0"/>
                <a:t>Plug-ins</a:t>
              </a:r>
            </a:p>
          </p:txBody>
        </p:sp>
        <p:pic>
          <p:nvPicPr>
            <p:cNvPr id="20496" name="Picture 12"/>
            <p:cNvPicPr>
              <a:picLocks noChangeAspect="1" noChangeArrowheads="1"/>
            </p:cNvPicPr>
            <p:nvPr/>
          </p:nvPicPr>
          <p:blipFill>
            <a:blip r:embed="rId9" cstate="print"/>
            <a:srcRect/>
            <a:stretch>
              <a:fillRect/>
            </a:stretch>
          </p:blipFill>
          <p:spPr bwMode="auto">
            <a:xfrm>
              <a:off x="7030091" y="3025002"/>
              <a:ext cx="386334" cy="445770"/>
            </a:xfrm>
            <a:prstGeom prst="rect">
              <a:avLst/>
            </a:prstGeom>
            <a:noFill/>
            <a:ln w="9525">
              <a:noFill/>
              <a:miter lim="800000"/>
              <a:headEnd/>
              <a:tailEnd/>
            </a:ln>
          </p:spPr>
        </p:pic>
        <p:pic>
          <p:nvPicPr>
            <p:cNvPr id="20497" name="Picture 17"/>
            <p:cNvPicPr>
              <a:picLocks noChangeArrowheads="1"/>
            </p:cNvPicPr>
            <p:nvPr/>
          </p:nvPicPr>
          <p:blipFill>
            <a:blip r:embed="rId10" cstate="print"/>
            <a:srcRect/>
            <a:stretch>
              <a:fillRect/>
            </a:stretch>
          </p:blipFill>
          <p:spPr bwMode="auto">
            <a:xfrm>
              <a:off x="6490597" y="3295276"/>
              <a:ext cx="410873" cy="409575"/>
            </a:xfrm>
            <a:prstGeom prst="rect">
              <a:avLst/>
            </a:prstGeom>
            <a:noFill/>
            <a:ln w="9525">
              <a:noFill/>
              <a:miter lim="800000"/>
              <a:headEnd/>
              <a:tailEnd/>
            </a:ln>
          </p:spPr>
        </p:pic>
        <p:pic>
          <p:nvPicPr>
            <p:cNvPr id="20498" name="Picture 5" descr="D:\Oracle\OUImages\cnt205234.gif"/>
            <p:cNvPicPr>
              <a:picLocks noChangeAspect="1" noChangeArrowheads="1"/>
            </p:cNvPicPr>
            <p:nvPr/>
          </p:nvPicPr>
          <p:blipFill>
            <a:blip r:embed="rId11" cstate="print"/>
            <a:srcRect/>
            <a:stretch>
              <a:fillRect/>
            </a:stretch>
          </p:blipFill>
          <p:spPr bwMode="auto">
            <a:xfrm>
              <a:off x="6165471" y="3565547"/>
              <a:ext cx="365617" cy="391716"/>
            </a:xfrm>
            <a:prstGeom prst="rect">
              <a:avLst/>
            </a:prstGeom>
            <a:noFill/>
            <a:ln w="9525">
              <a:noFill/>
              <a:miter lim="800000"/>
              <a:headEnd/>
              <a:tailEnd/>
            </a:ln>
          </p:spPr>
        </p:pic>
        <p:sp>
          <p:nvSpPr>
            <p:cNvPr id="20499" name="Text Box 8"/>
            <p:cNvSpPr txBox="1">
              <a:spLocks noChangeArrowheads="1"/>
            </p:cNvSpPr>
            <p:nvPr/>
          </p:nvSpPr>
          <p:spPr bwMode="auto">
            <a:xfrm>
              <a:off x="5896321" y="3316076"/>
              <a:ext cx="647869" cy="207796"/>
            </a:xfrm>
            <a:prstGeom prst="rect">
              <a:avLst/>
            </a:prstGeom>
            <a:noFill/>
            <a:ln w="9525">
              <a:noFill/>
              <a:miter lim="800000"/>
              <a:headEnd/>
              <a:tailEnd/>
            </a:ln>
          </p:spPr>
          <p:txBody>
            <a:bodyPr lIns="91428" tIns="45715" rIns="91428" bIns="45715">
              <a:spAutoFit/>
            </a:bodyPr>
            <a:lstStyle/>
            <a:p>
              <a:pPr algn="ctr" defTabSz="228574">
                <a:spcBef>
                  <a:spcPct val="50000"/>
                </a:spcBef>
                <a:buClr>
                  <a:srgbClr val="FF0000"/>
                </a:buClr>
              </a:pPr>
              <a:r>
                <a:rPr lang="en-US" altLang="en-US" sz="1200" dirty="0"/>
                <a:t>Targets</a:t>
              </a:r>
            </a:p>
          </p:txBody>
        </p:sp>
        <p:pic>
          <p:nvPicPr>
            <p:cNvPr id="20500" name="Picture 4" descr="D:\Oracle\OUImages\cnt731540.gif"/>
            <p:cNvPicPr>
              <a:picLocks noChangeAspect="1" noChangeArrowheads="1"/>
            </p:cNvPicPr>
            <p:nvPr/>
          </p:nvPicPr>
          <p:blipFill>
            <a:blip r:embed="rId12" cstate="print"/>
            <a:srcRect/>
            <a:stretch>
              <a:fillRect/>
            </a:stretch>
          </p:blipFill>
          <p:spPr bwMode="auto">
            <a:xfrm>
              <a:off x="3643763" y="2533650"/>
              <a:ext cx="859155" cy="1562100"/>
            </a:xfrm>
            <a:prstGeom prst="rect">
              <a:avLst/>
            </a:prstGeom>
            <a:noFill/>
            <a:ln w="9525">
              <a:noFill/>
              <a:miter lim="800000"/>
              <a:headEnd/>
              <a:tailEnd/>
            </a:ln>
          </p:spPr>
        </p:pic>
        <p:sp>
          <p:nvSpPr>
            <p:cNvPr id="20501" name="Oval 22"/>
            <p:cNvSpPr>
              <a:spLocks noChangeArrowheads="1"/>
            </p:cNvSpPr>
            <p:nvPr/>
          </p:nvSpPr>
          <p:spPr bwMode="auto">
            <a:xfrm>
              <a:off x="4001542" y="3476251"/>
              <a:ext cx="53592" cy="215503"/>
            </a:xfrm>
            <a:prstGeom prst="ellipse">
              <a:avLst/>
            </a:prstGeom>
            <a:solidFill>
              <a:schemeClr val="bg1"/>
            </a:solidFill>
            <a:ln w="28575" algn="ctr">
              <a:solidFill>
                <a:schemeClr val="tx1"/>
              </a:solidFill>
              <a:round/>
              <a:headEnd type="none" w="sm" len="sm"/>
              <a:tailEnd type="none" w="sm" len="sm"/>
            </a:ln>
          </p:spPr>
          <p:txBody>
            <a:bodyPr lIns="91428" tIns="45715" rIns="91428" bIns="45715"/>
            <a:lstStyle/>
            <a:p>
              <a:pPr algn="ctr" defTabSz="228574">
                <a:spcBef>
                  <a:spcPct val="20000"/>
                </a:spcBef>
                <a:buClr>
                  <a:srgbClr val="FF0000"/>
                </a:buClr>
              </a:pPr>
              <a:endParaRPr lang="en-US" altLang="en-US" sz="1600" dirty="0"/>
            </a:p>
          </p:txBody>
        </p:sp>
        <p:cxnSp>
          <p:nvCxnSpPr>
            <p:cNvPr id="20502" name="AutoShape 33"/>
            <p:cNvCxnSpPr>
              <a:cxnSpLocks noChangeShapeType="1"/>
            </p:cNvCxnSpPr>
            <p:nvPr/>
          </p:nvCxnSpPr>
          <p:spPr bwMode="auto">
            <a:xfrm>
              <a:off x="2871345" y="3583407"/>
              <a:ext cx="897965" cy="0"/>
            </a:xfrm>
            <a:prstGeom prst="straightConnector1">
              <a:avLst/>
            </a:prstGeom>
            <a:noFill/>
            <a:ln w="28575">
              <a:solidFill>
                <a:schemeClr val="tx1"/>
              </a:solidFill>
              <a:round/>
              <a:headEnd type="triangle" w="lg" len="lg"/>
              <a:tailEnd type="none" w="lg" len="lg"/>
            </a:ln>
          </p:spPr>
        </p:cxnSp>
        <p:sp>
          <p:nvSpPr>
            <p:cNvPr id="20503" name="Text Box 6"/>
            <p:cNvSpPr txBox="1">
              <a:spLocks noChangeArrowheads="1"/>
            </p:cNvSpPr>
            <p:nvPr/>
          </p:nvSpPr>
          <p:spPr bwMode="auto">
            <a:xfrm>
              <a:off x="4415988" y="3583407"/>
              <a:ext cx="540685" cy="220568"/>
            </a:xfrm>
            <a:prstGeom prst="rect">
              <a:avLst/>
            </a:prstGeom>
            <a:noFill/>
            <a:ln w="9525">
              <a:noFill/>
              <a:miter lim="800000"/>
              <a:headEnd/>
              <a:tailEnd/>
            </a:ln>
          </p:spPr>
          <p:txBody>
            <a:bodyPr lIns="88030" tIns="44017" rIns="88030" bIns="44017">
              <a:spAutoFit/>
            </a:bodyPr>
            <a:lstStyle/>
            <a:p>
              <a:pPr algn="ctr">
                <a:spcBef>
                  <a:spcPct val="20000"/>
                </a:spcBef>
                <a:buClr>
                  <a:srgbClr val="CC0000"/>
                </a:buClr>
                <a:buFont typeface="Wingdings" pitchFamily="2" charset="2"/>
                <a:buNone/>
              </a:pPr>
              <a:r>
                <a:rPr lang="en-US" altLang="en-US" sz="1333" b="1" dirty="0">
                  <a:solidFill>
                    <a:srgbClr val="00B050"/>
                  </a:solidFill>
                  <a:ea typeface="ＭＳ Ｐゴシック" pitchFamily="34" charset="-128"/>
                </a:rPr>
                <a:t>SSH</a:t>
              </a:r>
            </a:p>
          </p:txBody>
        </p:sp>
        <p:sp>
          <p:nvSpPr>
            <p:cNvPr id="20504" name="Text Box 6"/>
            <p:cNvSpPr txBox="1">
              <a:spLocks noChangeArrowheads="1"/>
            </p:cNvSpPr>
            <p:nvPr/>
          </p:nvSpPr>
          <p:spPr bwMode="auto">
            <a:xfrm>
              <a:off x="4415988" y="3314326"/>
              <a:ext cx="540685" cy="220568"/>
            </a:xfrm>
            <a:prstGeom prst="rect">
              <a:avLst/>
            </a:prstGeom>
            <a:noFill/>
            <a:ln w="9525">
              <a:noFill/>
              <a:miter lim="800000"/>
              <a:headEnd/>
              <a:tailEnd/>
            </a:ln>
          </p:spPr>
          <p:txBody>
            <a:bodyPr lIns="88030" tIns="44017" rIns="88030" bIns="44017">
              <a:spAutoFit/>
            </a:bodyPr>
            <a:lstStyle/>
            <a:p>
              <a:pPr algn="ctr">
                <a:spcBef>
                  <a:spcPct val="20000"/>
                </a:spcBef>
                <a:buClr>
                  <a:srgbClr val="CC0000"/>
                </a:buClr>
                <a:buFont typeface="Wingdings" pitchFamily="2" charset="2"/>
                <a:buNone/>
              </a:pPr>
              <a:r>
                <a:rPr lang="en-US" altLang="en-US" sz="1333" b="1" dirty="0">
                  <a:solidFill>
                    <a:srgbClr val="00B050"/>
                  </a:solidFill>
                  <a:ea typeface="ＭＳ Ｐゴシック" pitchFamily="34" charset="-128"/>
                </a:rPr>
                <a:t>22</a:t>
              </a:r>
            </a:p>
          </p:txBody>
        </p:sp>
        <p:pic>
          <p:nvPicPr>
            <p:cNvPr id="20505" name="Picture 2" descr="D:\Oracle\OUImages\java022.gif"/>
            <p:cNvPicPr>
              <a:picLocks noChangeAspect="1" noChangeArrowheads="1"/>
            </p:cNvPicPr>
            <p:nvPr/>
          </p:nvPicPr>
          <p:blipFill>
            <a:blip r:embed="rId7" cstate="print"/>
            <a:srcRect/>
            <a:stretch>
              <a:fillRect/>
            </a:stretch>
          </p:blipFill>
          <p:spPr bwMode="auto">
            <a:xfrm>
              <a:off x="2322334" y="3281583"/>
              <a:ext cx="431099" cy="773414"/>
            </a:xfrm>
            <a:prstGeom prst="rect">
              <a:avLst/>
            </a:prstGeom>
            <a:noFill/>
            <a:ln w="9525">
              <a:noFill/>
              <a:miter lim="800000"/>
              <a:headEnd/>
              <a:tailEnd/>
            </a:ln>
          </p:spPr>
        </p:pic>
        <p:sp>
          <p:nvSpPr>
            <p:cNvPr id="20506" name="Text Box 8"/>
            <p:cNvSpPr txBox="1">
              <a:spLocks noChangeArrowheads="1"/>
            </p:cNvSpPr>
            <p:nvPr/>
          </p:nvSpPr>
          <p:spPr bwMode="auto">
            <a:xfrm>
              <a:off x="1466041" y="3470893"/>
              <a:ext cx="1080178" cy="438688"/>
            </a:xfrm>
            <a:prstGeom prst="rect">
              <a:avLst/>
            </a:prstGeom>
            <a:noFill/>
            <a:ln w="9525">
              <a:noFill/>
              <a:miter lim="800000"/>
              <a:headEnd/>
              <a:tailEnd/>
            </a:ln>
          </p:spPr>
          <p:txBody>
            <a:bodyPr lIns="91428" tIns="45715" rIns="91428" bIns="45715">
              <a:spAutoFit/>
            </a:bodyPr>
            <a:lstStyle/>
            <a:p>
              <a:pPr algn="ctr" defTabSz="228574">
                <a:spcBef>
                  <a:spcPct val="50000"/>
                </a:spcBef>
                <a:buClr>
                  <a:srgbClr val="FF0000"/>
                </a:buClr>
              </a:pPr>
              <a:r>
                <a:rPr lang="en-US" altLang="en-US" sz="1600" dirty="0"/>
                <a:t>Gateway Agent</a:t>
              </a:r>
            </a:p>
          </p:txBody>
        </p:sp>
        <p:sp>
          <p:nvSpPr>
            <p:cNvPr id="20507" name="Line 54"/>
            <p:cNvSpPr>
              <a:spLocks noChangeShapeType="1"/>
            </p:cNvSpPr>
            <p:nvPr/>
          </p:nvSpPr>
          <p:spPr bwMode="auto">
            <a:xfrm flipV="1">
              <a:off x="2817753" y="2931857"/>
              <a:ext cx="0" cy="457200"/>
            </a:xfrm>
            <a:prstGeom prst="line">
              <a:avLst/>
            </a:prstGeom>
            <a:noFill/>
            <a:ln w="28575">
              <a:solidFill>
                <a:schemeClr val="tx1"/>
              </a:solidFill>
              <a:round/>
              <a:headEnd type="triangle" w="lg" len="lg"/>
              <a:tailEnd type="triangle" w="lg" len="lg"/>
            </a:ln>
          </p:spPr>
          <p:txBody>
            <a:bodyPr lIns="91428" tIns="45715" rIns="91428" bIns="45715"/>
            <a:lstStyle/>
            <a:p>
              <a:endParaRPr lang="en-US" sz="1600" dirty="0"/>
            </a:p>
          </p:txBody>
        </p:sp>
        <p:sp>
          <p:nvSpPr>
            <p:cNvPr id="20508" name="Freeform 51"/>
            <p:cNvSpPr>
              <a:spLocks/>
            </p:cNvSpPr>
            <p:nvPr/>
          </p:nvSpPr>
          <p:spPr bwMode="auto">
            <a:xfrm rot="-5400000">
              <a:off x="4673287" y="2468749"/>
              <a:ext cx="442913" cy="1786403"/>
            </a:xfrm>
            <a:custGeom>
              <a:avLst/>
              <a:gdLst>
                <a:gd name="T0" fmla="*/ 0 w 309"/>
                <a:gd name="T1" fmla="*/ 0 h 381"/>
                <a:gd name="T2" fmla="*/ 0 w 309"/>
                <a:gd name="T3" fmla="*/ 2147483647 h 381"/>
                <a:gd name="T4" fmla="*/ 2147483647 w 309"/>
                <a:gd name="T5" fmla="*/ 2147483647 h 381"/>
                <a:gd name="T6" fmla="*/ 0 60000 65536"/>
                <a:gd name="T7" fmla="*/ 0 60000 65536"/>
                <a:gd name="T8" fmla="*/ 0 60000 65536"/>
                <a:gd name="T9" fmla="*/ 0 w 309"/>
                <a:gd name="T10" fmla="*/ 0 h 381"/>
                <a:gd name="T11" fmla="*/ 309 w 309"/>
                <a:gd name="T12" fmla="*/ 381 h 381"/>
              </a:gdLst>
              <a:ahLst/>
              <a:cxnLst>
                <a:cxn ang="T6">
                  <a:pos x="T0" y="T1"/>
                </a:cxn>
                <a:cxn ang="T7">
                  <a:pos x="T2" y="T3"/>
                </a:cxn>
                <a:cxn ang="T8">
                  <a:pos x="T4" y="T5"/>
                </a:cxn>
              </a:cxnLst>
              <a:rect l="T9" t="T10" r="T11" b="T12"/>
              <a:pathLst>
                <a:path w="309" h="381">
                  <a:moveTo>
                    <a:pt x="0" y="0"/>
                  </a:moveTo>
                  <a:lnTo>
                    <a:pt x="0" y="380"/>
                  </a:lnTo>
                  <a:lnTo>
                    <a:pt x="308" y="380"/>
                  </a:lnTo>
                </a:path>
              </a:pathLst>
            </a:custGeom>
            <a:noFill/>
            <a:ln w="28575">
              <a:solidFill>
                <a:schemeClr val="tx1"/>
              </a:solidFill>
              <a:round/>
              <a:headEnd type="none" w="lg" len="lg"/>
              <a:tailEnd type="triangle" w="lg" len="lg"/>
            </a:ln>
          </p:spPr>
          <p:txBody>
            <a:bodyPr lIns="91428" tIns="45715" rIns="91428" bIns="45715"/>
            <a:lstStyle/>
            <a:p>
              <a:endParaRPr lang="en-US" sz="1600" dirty="0"/>
            </a:p>
          </p:txBody>
        </p:sp>
        <p:sp>
          <p:nvSpPr>
            <p:cNvPr id="20509" name="Text Box 8"/>
            <p:cNvSpPr txBox="1">
              <a:spLocks noChangeArrowheads="1"/>
            </p:cNvSpPr>
            <p:nvPr/>
          </p:nvSpPr>
          <p:spPr bwMode="auto">
            <a:xfrm>
              <a:off x="5085293" y="2971426"/>
              <a:ext cx="649060" cy="346331"/>
            </a:xfrm>
            <a:prstGeom prst="rect">
              <a:avLst/>
            </a:prstGeom>
            <a:noFill/>
            <a:ln w="9525">
              <a:noFill/>
              <a:miter lim="800000"/>
              <a:headEnd/>
              <a:tailEnd/>
            </a:ln>
          </p:spPr>
          <p:txBody>
            <a:bodyPr lIns="91428" tIns="45715" rIns="91428" bIns="45715">
              <a:spAutoFit/>
            </a:bodyPr>
            <a:lstStyle/>
            <a:p>
              <a:pPr algn="ctr" defTabSz="228574">
                <a:spcBef>
                  <a:spcPct val="50000"/>
                </a:spcBef>
                <a:buClr>
                  <a:srgbClr val="FF0000"/>
                </a:buClr>
              </a:pPr>
              <a:r>
                <a:rPr lang="en-US" altLang="en-US" sz="1200" dirty="0"/>
                <a:t>Proxy process</a:t>
              </a:r>
            </a:p>
          </p:txBody>
        </p:sp>
        <p:sp>
          <p:nvSpPr>
            <p:cNvPr id="20510" name="Freeform 51"/>
            <p:cNvSpPr>
              <a:spLocks/>
            </p:cNvSpPr>
            <p:nvPr/>
          </p:nvSpPr>
          <p:spPr bwMode="auto">
            <a:xfrm rot="5400000">
              <a:off x="5869006" y="2296271"/>
              <a:ext cx="594122" cy="539493"/>
            </a:xfrm>
            <a:custGeom>
              <a:avLst/>
              <a:gdLst>
                <a:gd name="T0" fmla="*/ 0 w 309"/>
                <a:gd name="T1" fmla="*/ 0 h 381"/>
                <a:gd name="T2" fmla="*/ 0 w 309"/>
                <a:gd name="T3" fmla="*/ 2147483647 h 381"/>
                <a:gd name="T4" fmla="*/ 2147483647 w 309"/>
                <a:gd name="T5" fmla="*/ 2147483647 h 381"/>
                <a:gd name="T6" fmla="*/ 0 60000 65536"/>
                <a:gd name="T7" fmla="*/ 0 60000 65536"/>
                <a:gd name="T8" fmla="*/ 0 60000 65536"/>
                <a:gd name="T9" fmla="*/ 0 w 309"/>
                <a:gd name="T10" fmla="*/ 0 h 381"/>
                <a:gd name="T11" fmla="*/ 309 w 309"/>
                <a:gd name="T12" fmla="*/ 381 h 381"/>
              </a:gdLst>
              <a:ahLst/>
              <a:cxnLst>
                <a:cxn ang="T6">
                  <a:pos x="T0" y="T1"/>
                </a:cxn>
                <a:cxn ang="T7">
                  <a:pos x="T2" y="T3"/>
                </a:cxn>
                <a:cxn ang="T8">
                  <a:pos x="T4" y="T5"/>
                </a:cxn>
              </a:cxnLst>
              <a:rect l="T9" t="T10" r="T11" b="T12"/>
              <a:pathLst>
                <a:path w="309" h="381">
                  <a:moveTo>
                    <a:pt x="0" y="0"/>
                  </a:moveTo>
                  <a:lnTo>
                    <a:pt x="0" y="380"/>
                  </a:lnTo>
                  <a:lnTo>
                    <a:pt x="308" y="380"/>
                  </a:lnTo>
                </a:path>
              </a:pathLst>
            </a:custGeom>
            <a:noFill/>
            <a:ln w="28575">
              <a:solidFill>
                <a:schemeClr val="tx1"/>
              </a:solidFill>
              <a:round/>
              <a:headEnd type="triangle" w="lg" len="lg"/>
              <a:tailEnd type="triangle" w="lg" len="lg"/>
            </a:ln>
          </p:spPr>
          <p:txBody>
            <a:bodyPr lIns="91428" tIns="45715" rIns="91428" bIns="45715"/>
            <a:lstStyle/>
            <a:p>
              <a:endParaRPr lang="en-US" sz="1600" dirty="0"/>
            </a:p>
          </p:txBody>
        </p:sp>
        <p:sp>
          <p:nvSpPr>
            <p:cNvPr id="20511" name="Freeform 51"/>
            <p:cNvSpPr>
              <a:spLocks/>
            </p:cNvSpPr>
            <p:nvPr/>
          </p:nvSpPr>
          <p:spPr bwMode="auto">
            <a:xfrm rot="5400000">
              <a:off x="5679676" y="1944987"/>
              <a:ext cx="810816" cy="918211"/>
            </a:xfrm>
            <a:custGeom>
              <a:avLst/>
              <a:gdLst>
                <a:gd name="T0" fmla="*/ 0 w 309"/>
                <a:gd name="T1" fmla="*/ 0 h 381"/>
                <a:gd name="T2" fmla="*/ 0 w 309"/>
                <a:gd name="T3" fmla="*/ 2147483647 h 381"/>
                <a:gd name="T4" fmla="*/ 2147483647 w 309"/>
                <a:gd name="T5" fmla="*/ 2147483647 h 381"/>
                <a:gd name="T6" fmla="*/ 0 60000 65536"/>
                <a:gd name="T7" fmla="*/ 0 60000 65536"/>
                <a:gd name="T8" fmla="*/ 0 60000 65536"/>
                <a:gd name="T9" fmla="*/ 0 w 309"/>
                <a:gd name="T10" fmla="*/ 0 h 381"/>
                <a:gd name="T11" fmla="*/ 309 w 309"/>
                <a:gd name="T12" fmla="*/ 381 h 381"/>
              </a:gdLst>
              <a:ahLst/>
              <a:cxnLst>
                <a:cxn ang="T6">
                  <a:pos x="T0" y="T1"/>
                </a:cxn>
                <a:cxn ang="T7">
                  <a:pos x="T2" y="T3"/>
                </a:cxn>
                <a:cxn ang="T8">
                  <a:pos x="T4" y="T5"/>
                </a:cxn>
              </a:cxnLst>
              <a:rect l="T9" t="T10" r="T11" b="T12"/>
              <a:pathLst>
                <a:path w="309" h="381">
                  <a:moveTo>
                    <a:pt x="0" y="0"/>
                  </a:moveTo>
                  <a:lnTo>
                    <a:pt x="0" y="380"/>
                  </a:lnTo>
                  <a:lnTo>
                    <a:pt x="308" y="380"/>
                  </a:lnTo>
                </a:path>
              </a:pathLst>
            </a:custGeom>
            <a:noFill/>
            <a:ln w="28575">
              <a:solidFill>
                <a:schemeClr val="tx1"/>
              </a:solidFill>
              <a:round/>
              <a:headEnd type="triangle" w="lg" len="lg"/>
              <a:tailEnd type="triangle" w="lg" len="lg"/>
            </a:ln>
          </p:spPr>
          <p:txBody>
            <a:bodyPr lIns="91428" tIns="45715" rIns="91428" bIns="45715"/>
            <a:lstStyle/>
            <a:p>
              <a:endParaRPr lang="en-US" sz="1600" dirty="0"/>
            </a:p>
          </p:txBody>
        </p:sp>
        <p:pic>
          <p:nvPicPr>
            <p:cNvPr id="20512" name="Picture 3" descr="F:\Oracle\OUImages\java023.gif"/>
            <p:cNvPicPr>
              <a:picLocks noChangeAspect="1" noChangeArrowheads="1"/>
            </p:cNvPicPr>
            <p:nvPr/>
          </p:nvPicPr>
          <p:blipFill>
            <a:blip r:embed="rId13" cstate="print"/>
            <a:srcRect/>
            <a:stretch>
              <a:fillRect/>
            </a:stretch>
          </p:blipFill>
          <p:spPr bwMode="auto">
            <a:xfrm>
              <a:off x="5561668" y="2838076"/>
              <a:ext cx="473992" cy="383381"/>
            </a:xfrm>
            <a:prstGeom prst="rect">
              <a:avLst/>
            </a:prstGeom>
            <a:noFill/>
            <a:ln w="9525">
              <a:noFill/>
              <a:miter lim="800000"/>
              <a:headEnd/>
              <a:tailEnd/>
            </a:ln>
          </p:spPr>
        </p:pic>
        <p:sp>
          <p:nvSpPr>
            <p:cNvPr id="20513" name="Text Box 6"/>
            <p:cNvSpPr txBox="1">
              <a:spLocks noChangeArrowheads="1"/>
            </p:cNvSpPr>
            <p:nvPr/>
          </p:nvSpPr>
          <p:spPr bwMode="auto">
            <a:xfrm>
              <a:off x="5855968" y="2268957"/>
              <a:ext cx="539493" cy="220568"/>
            </a:xfrm>
            <a:prstGeom prst="rect">
              <a:avLst/>
            </a:prstGeom>
            <a:noFill/>
            <a:ln w="9525">
              <a:noFill/>
              <a:miter lim="800000"/>
              <a:headEnd/>
              <a:tailEnd/>
            </a:ln>
          </p:spPr>
          <p:txBody>
            <a:bodyPr lIns="88030" tIns="44017" rIns="88030" bIns="44017">
              <a:spAutoFit/>
            </a:bodyPr>
            <a:lstStyle/>
            <a:p>
              <a:pPr algn="ctr">
                <a:spcBef>
                  <a:spcPct val="20000"/>
                </a:spcBef>
                <a:buClr>
                  <a:srgbClr val="CC0000"/>
                </a:buClr>
                <a:buFont typeface="Wingdings" pitchFamily="2" charset="2"/>
                <a:buNone/>
              </a:pPr>
              <a:r>
                <a:rPr lang="en-US" altLang="en-US" sz="1333" b="1" dirty="0">
                  <a:solidFill>
                    <a:srgbClr val="00B050"/>
                  </a:solidFill>
                  <a:ea typeface="ＭＳ Ｐゴシック" pitchFamily="34" charset="-128"/>
                </a:rPr>
                <a:t>1748</a:t>
              </a:r>
            </a:p>
          </p:txBody>
        </p:sp>
        <p:sp>
          <p:nvSpPr>
            <p:cNvPr id="20514" name="Text Box 6"/>
            <p:cNvSpPr txBox="1">
              <a:spLocks noChangeArrowheads="1"/>
            </p:cNvSpPr>
            <p:nvPr/>
          </p:nvSpPr>
          <p:spPr bwMode="auto">
            <a:xfrm>
              <a:off x="2142493" y="3025599"/>
              <a:ext cx="647869" cy="220568"/>
            </a:xfrm>
            <a:prstGeom prst="rect">
              <a:avLst/>
            </a:prstGeom>
            <a:noFill/>
            <a:ln w="9525">
              <a:noFill/>
              <a:miter lim="800000"/>
              <a:headEnd/>
              <a:tailEnd/>
            </a:ln>
          </p:spPr>
          <p:txBody>
            <a:bodyPr lIns="88030" tIns="44017" rIns="88030" bIns="44017">
              <a:spAutoFit/>
            </a:bodyPr>
            <a:lstStyle/>
            <a:p>
              <a:pPr algn="ctr">
                <a:spcBef>
                  <a:spcPct val="20000"/>
                </a:spcBef>
                <a:buClr>
                  <a:srgbClr val="CC0000"/>
                </a:buClr>
                <a:buFont typeface="Wingdings" pitchFamily="2" charset="2"/>
                <a:buNone/>
              </a:pPr>
              <a:r>
                <a:rPr lang="en-US" altLang="en-US" sz="1333" b="1" dirty="0">
                  <a:solidFill>
                    <a:srgbClr val="00B050"/>
                  </a:solidFill>
                  <a:ea typeface="ＭＳ Ｐゴシック" pitchFamily="34" charset="-128"/>
                </a:rPr>
                <a:t>HTTPS</a:t>
              </a:r>
            </a:p>
          </p:txBody>
        </p:sp>
        <p:sp>
          <p:nvSpPr>
            <p:cNvPr id="20515" name="Line 54"/>
            <p:cNvSpPr>
              <a:spLocks noChangeShapeType="1"/>
            </p:cNvSpPr>
            <p:nvPr/>
          </p:nvSpPr>
          <p:spPr bwMode="auto">
            <a:xfrm>
              <a:off x="2113910" y="2931857"/>
              <a:ext cx="0" cy="457200"/>
            </a:xfrm>
            <a:prstGeom prst="line">
              <a:avLst/>
            </a:prstGeom>
            <a:noFill/>
            <a:ln w="28575">
              <a:solidFill>
                <a:schemeClr val="tx1"/>
              </a:solidFill>
              <a:round/>
              <a:headEnd type="triangle" w="lg" len="lg"/>
              <a:tailEnd type="triangle" w="lg" len="lg"/>
            </a:ln>
          </p:spPr>
          <p:txBody>
            <a:bodyPr lIns="91428" tIns="45715" rIns="91428" bIns="45715"/>
            <a:lstStyle/>
            <a:p>
              <a:endParaRPr lang="en-US" sz="1600" dirty="0"/>
            </a:p>
          </p:txBody>
        </p:sp>
        <p:sp>
          <p:nvSpPr>
            <p:cNvPr id="20516" name="Text Box 6"/>
            <p:cNvSpPr txBox="1">
              <a:spLocks noChangeArrowheads="1"/>
            </p:cNvSpPr>
            <p:nvPr/>
          </p:nvSpPr>
          <p:spPr bwMode="auto">
            <a:xfrm>
              <a:off x="1545834" y="3025599"/>
              <a:ext cx="539494" cy="220568"/>
            </a:xfrm>
            <a:prstGeom prst="rect">
              <a:avLst/>
            </a:prstGeom>
            <a:noFill/>
            <a:ln w="9525">
              <a:noFill/>
              <a:miter lim="800000"/>
              <a:headEnd/>
              <a:tailEnd/>
            </a:ln>
          </p:spPr>
          <p:txBody>
            <a:bodyPr lIns="88030" tIns="44017" rIns="88030" bIns="44017">
              <a:spAutoFit/>
            </a:bodyPr>
            <a:lstStyle/>
            <a:p>
              <a:pPr algn="ctr">
                <a:spcBef>
                  <a:spcPct val="20000"/>
                </a:spcBef>
                <a:buClr>
                  <a:srgbClr val="CC0000"/>
                </a:buClr>
                <a:buFont typeface="Wingdings" pitchFamily="2" charset="2"/>
                <a:buNone/>
              </a:pPr>
              <a:r>
                <a:rPr lang="en-US" altLang="en-US" sz="1333" b="1" dirty="0">
                  <a:solidFill>
                    <a:srgbClr val="00B050"/>
                  </a:solidFill>
                  <a:ea typeface="ＭＳ Ｐゴシック" pitchFamily="34" charset="-128"/>
                </a:rPr>
                <a:t>3872</a:t>
              </a:r>
            </a:p>
          </p:txBody>
        </p:sp>
        <p:sp>
          <p:nvSpPr>
            <p:cNvPr id="20517" name="Text Box 6"/>
            <p:cNvSpPr txBox="1">
              <a:spLocks noChangeArrowheads="1"/>
            </p:cNvSpPr>
            <p:nvPr/>
          </p:nvSpPr>
          <p:spPr bwMode="auto">
            <a:xfrm>
              <a:off x="2846335" y="3025599"/>
              <a:ext cx="539494" cy="220568"/>
            </a:xfrm>
            <a:prstGeom prst="rect">
              <a:avLst/>
            </a:prstGeom>
            <a:noFill/>
            <a:ln w="9525">
              <a:noFill/>
              <a:miter lim="800000"/>
              <a:headEnd/>
              <a:tailEnd/>
            </a:ln>
          </p:spPr>
          <p:txBody>
            <a:bodyPr lIns="88030" tIns="44017" rIns="88030" bIns="44017">
              <a:spAutoFit/>
            </a:bodyPr>
            <a:lstStyle/>
            <a:p>
              <a:pPr algn="ctr">
                <a:spcBef>
                  <a:spcPct val="20000"/>
                </a:spcBef>
                <a:buClr>
                  <a:srgbClr val="CC0000"/>
                </a:buClr>
                <a:buFont typeface="Wingdings" pitchFamily="2" charset="2"/>
                <a:buNone/>
              </a:pPr>
              <a:r>
                <a:rPr lang="en-US" altLang="en-US" sz="1333" b="1" dirty="0">
                  <a:solidFill>
                    <a:srgbClr val="00B050"/>
                  </a:solidFill>
                  <a:ea typeface="ＭＳ Ｐゴシック" pitchFamily="34" charset="-128"/>
                </a:rPr>
                <a:t>4900</a:t>
              </a:r>
            </a:p>
          </p:txBody>
        </p:sp>
        <p:sp>
          <p:nvSpPr>
            <p:cNvPr id="20518" name="TextBox 39"/>
            <p:cNvSpPr txBox="1">
              <a:spLocks noChangeArrowheads="1"/>
            </p:cNvSpPr>
            <p:nvPr/>
          </p:nvSpPr>
          <p:spPr bwMode="auto">
            <a:xfrm>
              <a:off x="1645837" y="1516620"/>
              <a:ext cx="1585204" cy="253974"/>
            </a:xfrm>
            <a:prstGeom prst="rect">
              <a:avLst/>
            </a:prstGeom>
            <a:noFill/>
            <a:ln w="9525">
              <a:noFill/>
              <a:miter lim="800000"/>
              <a:headEnd/>
              <a:tailEnd/>
            </a:ln>
          </p:spPr>
          <p:txBody>
            <a:bodyPr wrap="none" lIns="91428" tIns="45715" rIns="91428" bIns="45715">
              <a:spAutoFit/>
            </a:bodyPr>
            <a:lstStyle/>
            <a:p>
              <a:pPr algn="ctr"/>
              <a:r>
                <a:rPr lang="en-US" altLang="en-US" sz="1600" b="1" dirty="0"/>
                <a:t>On-premises server</a:t>
              </a:r>
            </a:p>
          </p:txBody>
        </p:sp>
        <p:sp>
          <p:nvSpPr>
            <p:cNvPr id="20519" name="TextBox 40"/>
            <p:cNvSpPr txBox="1">
              <a:spLocks noChangeArrowheads="1"/>
            </p:cNvSpPr>
            <p:nvPr/>
          </p:nvSpPr>
          <p:spPr bwMode="auto">
            <a:xfrm>
              <a:off x="5721066" y="1516620"/>
              <a:ext cx="1464946" cy="253974"/>
            </a:xfrm>
            <a:prstGeom prst="rect">
              <a:avLst/>
            </a:prstGeom>
            <a:noFill/>
            <a:ln w="9525">
              <a:noFill/>
              <a:miter lim="800000"/>
              <a:headEnd/>
              <a:tailEnd/>
            </a:ln>
          </p:spPr>
          <p:txBody>
            <a:bodyPr wrap="none" lIns="91428" tIns="45715" rIns="91428" bIns="45715">
              <a:spAutoFit/>
            </a:bodyPr>
            <a:lstStyle/>
            <a:p>
              <a:pPr algn="ctr"/>
              <a:r>
                <a:rPr lang="en-US" altLang="en-US" sz="1600" b="1" dirty="0"/>
                <a:t>Oracle Cloud host</a:t>
              </a:r>
            </a:p>
          </p:txBody>
        </p:sp>
      </p:grpSp>
      <p:sp>
        <p:nvSpPr>
          <p:cNvPr id="40" name="Content Placeholder 2"/>
          <p:cNvSpPr txBox="1">
            <a:spLocks/>
          </p:cNvSpPr>
          <p:nvPr/>
        </p:nvSpPr>
        <p:spPr bwMode="gray">
          <a:xfrm>
            <a:off x="1873249" y="5713912"/>
            <a:ext cx="8442326" cy="526629"/>
          </a:xfrm>
          <a:prstGeom prst="rect">
            <a:avLst/>
          </a:prstGeom>
          <a:noFill/>
          <a:ln w="9525">
            <a:noFill/>
            <a:miter lim="800000"/>
            <a:headEnd/>
            <a:tailEnd/>
          </a:ln>
        </p:spPr>
        <p:txBody>
          <a:bodyPr vert="horz" wrap="square" lIns="16928" tIns="16928" rIns="16928" bIns="16928" numCol="1" anchor="t" anchorCtr="0" compatLnSpc="1">
            <a:prstTxWarp prst="textNoShape">
              <a:avLst/>
            </a:prstTxWarp>
            <a:spAutoFit/>
          </a:bodyPr>
          <a:lstStyle/>
          <a:p>
            <a:pPr indent="10581" algn="ctr" defTabSz="304712">
              <a:spcBef>
                <a:spcPts val="900"/>
              </a:spcBef>
              <a:buClr>
                <a:srgbClr val="000000"/>
              </a:buClr>
              <a:defRPr/>
            </a:pPr>
            <a:r>
              <a:rPr lang="en-US" altLang="en-US" sz="1600" kern="0" dirty="0">
                <a:solidFill>
                  <a:srgbClr val="5F5F5F"/>
                </a:solidFill>
                <a:latin typeface="Arial" pitchFamily="34" charset="0"/>
                <a:cs typeface="+mn-cs"/>
              </a:rPr>
              <a:t>See </a:t>
            </a:r>
            <a:r>
              <a:rPr lang="en-US" altLang="en-US" sz="1600" kern="0" dirty="0">
                <a:solidFill>
                  <a:srgbClr val="5F5F5F"/>
                </a:solidFill>
                <a:latin typeface="Arial" pitchFamily="34" charset="0"/>
                <a:cs typeface="+mn-cs"/>
                <a:hlinkClick r:id="rId14"/>
              </a:rPr>
              <a:t>Using Oracle Enterprise Manager Cloud Control with Database Cloud Service</a:t>
            </a:r>
            <a:r>
              <a:rPr lang="en-US" altLang="en-US" sz="1600" kern="0" dirty="0">
                <a:solidFill>
                  <a:srgbClr val="5F5F5F"/>
                </a:solidFill>
                <a:latin typeface="Arial" pitchFamily="34" charset="0"/>
                <a:cs typeface="+mn-cs"/>
              </a:rPr>
              <a:t> in </a:t>
            </a:r>
            <a:r>
              <a:rPr lang="en-US" altLang="en-US" sz="1600" i="1" kern="0" dirty="0">
                <a:solidFill>
                  <a:srgbClr val="5F5F5F"/>
                </a:solidFill>
                <a:latin typeface="Arial" pitchFamily="34" charset="0"/>
                <a:cs typeface="+mn-cs"/>
              </a:rPr>
              <a:t>Using Oracle Database Cloud Service</a:t>
            </a:r>
            <a:endParaRPr lang="en-US" altLang="en-US" sz="1600" kern="0" dirty="0">
              <a:solidFill>
                <a:srgbClr val="5F5F5F"/>
              </a:solidFill>
              <a:latin typeface="Arial" pitchFamily="34" charset="0"/>
              <a:cs typeface="+mn-cs"/>
            </a:endParaRPr>
          </a:p>
        </p:txBody>
      </p:sp>
      <p:pic>
        <p:nvPicPr>
          <p:cNvPr id="45" name="Picture 4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6412" y="639621"/>
            <a:ext cx="1045276" cy="865909"/>
          </a:xfrm>
          <a:prstGeom prst="rect">
            <a:avLst/>
          </a:prstGeom>
        </p:spPr>
      </p:pic>
      <p:sp>
        <p:nvSpPr>
          <p:cNvPr id="4" name="Slide Number Placeholder 3"/>
          <p:cNvSpPr>
            <a:spLocks noGrp="1"/>
          </p:cNvSpPr>
          <p:nvPr>
            <p:ph type="sldNum" sz="quarter" idx="12"/>
          </p:nvPr>
        </p:nvSpPr>
        <p:spPr/>
        <p:txBody>
          <a:bodyPr/>
          <a:lstStyle/>
          <a:p>
            <a:fld id="{0D1E9C62-5A59-433B-A292-EC595ABBBF45}" type="slidenum">
              <a:rPr lang="" smtClean="0"/>
              <a:t>115</a:t>
            </a:fld>
            <a:endParaRPr lang=""/>
          </a:p>
        </p:txBody>
      </p:sp>
    </p:spTree>
    <p:custDataLst>
      <p:tags r:id="rId1"/>
    </p:custDataLst>
    <p:extLst>
      <p:ext uri="{BB962C8B-B14F-4D97-AF65-F5344CB8AC3E}">
        <p14:creationId xmlns:p14="http://schemas.microsoft.com/office/powerpoint/2010/main" val="17447732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2111682"/>
          </a:xfrm>
        </p:spPr>
        <p:txBody>
          <a:bodyPr/>
          <a:lstStyle/>
          <a:p>
            <a:r>
              <a:rPr lang="en-US" dirty="0"/>
              <a:t>In this lesson, you should have learned how to:</a:t>
            </a:r>
          </a:p>
          <a:p>
            <a:pPr lvl="1"/>
            <a:r>
              <a:rPr lang="en-US" dirty="0"/>
              <a:t>Connect to an Oracle Database</a:t>
            </a:r>
          </a:p>
          <a:p>
            <a:pPr lvl="1"/>
            <a:r>
              <a:rPr lang="en-US" dirty="0"/>
              <a:t>Describe the tools used to access an Oracle Database</a:t>
            </a:r>
          </a:p>
          <a:p>
            <a:pPr lvl="1"/>
            <a:r>
              <a:rPr lang="en-US" dirty="0"/>
              <a:t>Describe the Oracle-supplied user accounts for Oracle Database</a:t>
            </a:r>
          </a:p>
          <a:p>
            <a:pPr lvl="1"/>
            <a:r>
              <a:rPr lang="en-US" dirty="0"/>
              <a:t>Query the data dictionary in an Oracle Database</a:t>
            </a:r>
          </a:p>
        </p:txBody>
      </p:sp>
      <p:sp>
        <p:nvSpPr>
          <p:cNvPr id="6" name="Rectangle 5"/>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116</a:t>
            </a:fld>
            <a:endParaRPr lang=""/>
          </a:p>
        </p:txBody>
      </p:sp>
    </p:spTree>
    <p:custDataLst>
      <p:tags r:id="rId1"/>
    </p:custDataLst>
    <p:extLst>
      <p:ext uri="{BB962C8B-B14F-4D97-AF65-F5344CB8AC3E}">
        <p14:creationId xmlns:p14="http://schemas.microsoft.com/office/powerpoint/2010/main" val="38673421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Grp="1" noChangeArrowheads="1"/>
          </p:cNvSpPr>
          <p:nvPr>
            <p:ph type="title"/>
          </p:nvPr>
        </p:nvSpPr>
        <p:spPr/>
        <p:txBody>
          <a:bodyPr/>
          <a:lstStyle/>
          <a:p>
            <a:pPr eaLnBrk="1" hangingPunct="1"/>
            <a:r>
              <a:rPr lang="en-US" dirty="0"/>
              <a:t>Practice 5: </a:t>
            </a:r>
            <a:r>
              <a:rPr lang="en-US" dirty="0" smtClean="0"/>
              <a:t>Overview</a:t>
            </a:r>
            <a:br>
              <a:rPr lang="en-US" dirty="0" smtClean="0"/>
            </a:br>
            <a:endParaRPr lang="en-US" dirty="0"/>
          </a:p>
        </p:txBody>
      </p:sp>
      <p:sp>
        <p:nvSpPr>
          <p:cNvPr id="28675" name="Rectangle 18"/>
          <p:cNvSpPr>
            <a:spLocks noGrp="1" noChangeArrowheads="1"/>
          </p:cNvSpPr>
          <p:nvPr>
            <p:ph idx="1"/>
          </p:nvPr>
        </p:nvSpPr>
        <p:spPr>
          <a:xfrm>
            <a:off x="622138" y="1242485"/>
            <a:ext cx="10944549" cy="2550264"/>
          </a:xfrm>
        </p:spPr>
        <p:txBody>
          <a:bodyPr/>
          <a:lstStyle/>
          <a:p>
            <a:pPr lvl="1">
              <a:buClr>
                <a:schemeClr val="accent1"/>
              </a:buClr>
            </a:pPr>
            <a:r>
              <a:rPr lang="en-US" dirty="0"/>
              <a:t>5-1: Viewing Database Deployment Information and Menus</a:t>
            </a:r>
          </a:p>
          <a:p>
            <a:pPr lvl="1">
              <a:buClr>
                <a:schemeClr val="accent1"/>
              </a:buClr>
            </a:pPr>
            <a:r>
              <a:rPr lang="en-US" dirty="0"/>
              <a:t>5-2: Connecting to the Database Deployment Compute Node</a:t>
            </a:r>
          </a:p>
          <a:p>
            <a:pPr lvl="1">
              <a:buClr>
                <a:schemeClr val="accent1"/>
              </a:buClr>
            </a:pPr>
            <a:r>
              <a:rPr lang="en-US" dirty="0"/>
              <a:t>5-3: Exploring a CDB by Using SQL*Plus</a:t>
            </a:r>
          </a:p>
          <a:p>
            <a:pPr lvl="1">
              <a:buClr>
                <a:schemeClr val="accent1"/>
              </a:buClr>
            </a:pPr>
            <a:r>
              <a:rPr lang="en-US" dirty="0"/>
              <a:t>5-4: Exploring a PDB by Using SQL*Plus</a:t>
            </a:r>
          </a:p>
          <a:p>
            <a:pPr lvl="1">
              <a:buClr>
                <a:schemeClr val="accent1"/>
              </a:buClr>
            </a:pPr>
            <a:r>
              <a:rPr lang="en-US" dirty="0"/>
              <a:t>5-5: Installing the HR Sample Schema</a:t>
            </a:r>
          </a:p>
          <a:p>
            <a:pPr lvl="1">
              <a:buClr>
                <a:schemeClr val="accent1"/>
              </a:buClr>
            </a:pPr>
            <a:r>
              <a:rPr lang="en-US" dirty="0"/>
              <a:t>5-6: Copying Course Practice Files</a:t>
            </a:r>
          </a:p>
        </p:txBody>
      </p:sp>
      <p:sp>
        <p:nvSpPr>
          <p:cNvPr id="2" name="Slide Number Placeholder 1"/>
          <p:cNvSpPr>
            <a:spLocks noGrp="1"/>
          </p:cNvSpPr>
          <p:nvPr>
            <p:ph type="sldNum" sz="quarter" idx="12"/>
          </p:nvPr>
        </p:nvSpPr>
        <p:spPr/>
        <p:txBody>
          <a:bodyPr/>
          <a:lstStyle/>
          <a:p>
            <a:fld id="{0D1E9C62-5A59-433B-A292-EC595ABBBF45}" type="slidenum">
              <a:rPr lang="" smtClean="0"/>
              <a:t>117</a:t>
            </a:fld>
            <a:endParaRPr lang=""/>
          </a:p>
        </p:txBody>
      </p:sp>
    </p:spTree>
    <p:custDataLst>
      <p:tags r:id="rId1"/>
    </p:custDataLst>
    <p:extLst>
      <p:ext uri="{BB962C8B-B14F-4D97-AF65-F5344CB8AC3E}">
        <p14:creationId xmlns:p14="http://schemas.microsoft.com/office/powerpoint/2010/main" val="1211791737"/>
      </p:ext>
    </p:extLst>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7012" y="2362200"/>
            <a:ext cx="10512862" cy="1325563"/>
          </a:xfrm>
        </p:spPr>
        <p:txBody>
          <a:bodyPr/>
          <a:lstStyle/>
          <a:p>
            <a:r>
              <a:rPr lang="en-US" dirty="0"/>
              <a:t>Managing DBCS Database Deployments</a:t>
            </a:r>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118</a:t>
            </a:fld>
            <a:endParaRPr lang=""/>
          </a:p>
        </p:txBody>
      </p:sp>
    </p:spTree>
    <p:custDataLst>
      <p:tags r:id="rId1"/>
    </p:custDataLst>
    <p:extLst>
      <p:ext uri="{BB962C8B-B14F-4D97-AF65-F5344CB8AC3E}">
        <p14:creationId xmlns:p14="http://schemas.microsoft.com/office/powerpoint/2010/main" val="35055362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a:xfrm>
            <a:off x="622138" y="1242485"/>
            <a:ext cx="10944549" cy="2111682"/>
          </a:xfrm>
        </p:spPr>
        <p:txBody>
          <a:bodyPr/>
          <a:lstStyle/>
          <a:p>
            <a:r>
              <a:rPr lang="en-US" dirty="0"/>
              <a:t>After completing this lesson, you should be able to:</a:t>
            </a:r>
          </a:p>
          <a:p>
            <a:pPr lvl="1"/>
            <a:r>
              <a:rPr lang="en-US" dirty="0"/>
              <a:t>Manage the compute node associated with a database deployment</a:t>
            </a:r>
          </a:p>
          <a:p>
            <a:pPr lvl="1"/>
            <a:r>
              <a:rPr lang="en-US" dirty="0"/>
              <a:t>Manage network access to a database deployment</a:t>
            </a:r>
          </a:p>
          <a:p>
            <a:pPr lvl="1"/>
            <a:r>
              <a:rPr lang="en-US" dirty="0"/>
              <a:t>Scale the compute shape and storage</a:t>
            </a:r>
          </a:p>
          <a:p>
            <a:pPr lvl="1"/>
            <a:r>
              <a:rPr lang="en-US" dirty="0"/>
              <a:t>Patch the database deployment</a:t>
            </a:r>
          </a:p>
        </p:txBody>
      </p:sp>
      <p:sp>
        <p:nvSpPr>
          <p:cNvPr id="7" name="Rectangle 6"/>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119</a:t>
            </a:fld>
            <a:endParaRPr lang=""/>
          </a:p>
        </p:txBody>
      </p:sp>
    </p:spTree>
    <p:custDataLst>
      <p:tags r:id="rId1"/>
    </p:custDataLst>
    <p:extLst>
      <p:ext uri="{BB962C8B-B14F-4D97-AF65-F5344CB8AC3E}">
        <p14:creationId xmlns:p14="http://schemas.microsoft.com/office/powerpoint/2010/main" val="1060030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0"/>
          <p:cNvSpPr>
            <a:spLocks noGrp="1"/>
          </p:cNvSpPr>
          <p:nvPr>
            <p:ph type="title"/>
          </p:nvPr>
        </p:nvSpPr>
        <p:spPr>
          <a:xfrm>
            <a:off x="836612" y="228600"/>
            <a:ext cx="9828430" cy="473074"/>
          </a:xfrm>
        </p:spPr>
        <p:txBody>
          <a:bodyPr>
            <a:normAutofit fontScale="90000"/>
          </a:bodyPr>
          <a:lstStyle/>
          <a:p>
            <a:r>
              <a:rPr lang="en-US" altLang="en-US" dirty="0"/>
              <a:t>Oracle Database Options</a:t>
            </a:r>
          </a:p>
        </p:txBody>
      </p:sp>
      <p:graphicFrame>
        <p:nvGraphicFramePr>
          <p:cNvPr id="5" name=" 1"/>
          <p:cNvGraphicFramePr>
            <a:graphicFrameLocks noGrp="1"/>
          </p:cNvGraphicFramePr>
          <p:nvPr>
            <p:extLst>
              <p:ext uri="{D42A27DB-BD31-4B8C-83A1-F6EECF244321}">
                <p14:modId xmlns:p14="http://schemas.microsoft.com/office/powerpoint/2010/main" val="3153792807"/>
              </p:ext>
            </p:extLst>
          </p:nvPr>
        </p:nvGraphicFramePr>
        <p:xfrm>
          <a:off x="659177" y="913482"/>
          <a:ext cx="10870471" cy="5258718"/>
        </p:xfrm>
        <a:graphic>
          <a:graphicData uri="http://schemas.openxmlformats.org/drawingml/2006/table">
            <a:tbl>
              <a:tblPr firstRow="1" firstCol="1" bandRow="1">
                <a:tableStyleId>{5FD0F851-EC5A-4D38-B0AD-8093EC10F338}</a:tableStyleId>
              </a:tblPr>
              <a:tblGrid>
                <a:gridCol w="3179473">
                  <a:extLst>
                    <a:ext uri="{9D8B030D-6E8A-4147-A177-3AD203B41FA5}">
                      <a16:colId xmlns:a16="http://schemas.microsoft.com/office/drawing/2014/main" xmlns="" val="20000"/>
                    </a:ext>
                  </a:extLst>
                </a:gridCol>
                <a:gridCol w="7690998">
                  <a:extLst>
                    <a:ext uri="{9D8B030D-6E8A-4147-A177-3AD203B41FA5}">
                      <a16:colId xmlns:a16="http://schemas.microsoft.com/office/drawing/2014/main" xmlns="" val="20001"/>
                    </a:ext>
                  </a:extLst>
                </a:gridCol>
              </a:tblGrid>
              <a:tr h="38055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1" i="0" u="none" strike="noStrike" cap="none" normalizeH="0" baseline="0" dirty="0">
                          <a:ln>
                            <a:noFill/>
                          </a:ln>
                          <a:solidFill>
                            <a:srgbClr val="558CCD"/>
                          </a:solidFill>
                          <a:effectLst/>
                          <a:latin typeface="+mn-lt"/>
                        </a:rPr>
                        <a:t>Option</a:t>
                      </a:r>
                      <a:endParaRPr kumimoji="0" lang="en-US" sz="1900" b="1" i="0" u="none" strike="noStrike" cap="none" normalizeH="0" baseline="0" dirty="0">
                        <a:ln>
                          <a:noFill/>
                        </a:ln>
                        <a:solidFill>
                          <a:srgbClr val="558CCD"/>
                        </a:solidFill>
                        <a:effectLst/>
                        <a:latin typeface="Arial" pitchFamily="34" charset="0"/>
                      </a:endParaRPr>
                    </a:p>
                  </a:txBody>
                  <a:tcPr marL="121888" marR="121888" marT="121888" marB="121888"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u="none" strike="noStrike" cap="none" normalizeH="0" baseline="0" dirty="0">
                          <a:ln>
                            <a:noFill/>
                          </a:ln>
                          <a:solidFill>
                            <a:srgbClr val="558CCD"/>
                          </a:solidFill>
                          <a:effectLst/>
                        </a:rPr>
                        <a:t>Description</a:t>
                      </a:r>
                      <a:endParaRPr kumimoji="0" lang="en-US" sz="1900" b="1" i="0" u="none" strike="noStrike" cap="none" normalizeH="0" baseline="0" dirty="0">
                        <a:ln>
                          <a:noFill/>
                        </a:ln>
                        <a:solidFill>
                          <a:srgbClr val="558CCD"/>
                        </a:solidFill>
                        <a:effectLst/>
                        <a:latin typeface="Arial" pitchFamily="34" charset="0"/>
                      </a:endParaRPr>
                    </a:p>
                  </a:txBody>
                  <a:tcPr marL="121888" marR="121888" marT="121888" marB="121888"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0"/>
                  </a:ext>
                </a:extLst>
              </a:tr>
              <a:tr h="61818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Oracle Active Data Guard</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Increases performance, availability, data protection, and return on investment wherever Data Guard is used for real-time data protection and availability</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61818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Oracle Advanced Analytics</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Empowers data and business analysts to extract knowledge, discover new insights, and make predictions—working directly with large data volumes</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2"/>
                  </a:ext>
                </a:extLst>
              </a:tr>
              <a:tr h="61818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Oracle Advanced Compression</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Provides comprehensive data compression and Information Lifecycle Management (ILM) capabilities for all types of data</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3508344345"/>
                  </a:ext>
                </a:extLst>
              </a:tr>
              <a:tr h="82426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Oracle Advanced Security</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Helps you protect sensitive information and comply with privacy and compliance regulations by enabling database encryption and data redaction</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2502265921"/>
                  </a:ext>
                </a:extLst>
              </a:tr>
              <a:tr h="71615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Oracle Database In-Memory</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Enables any existing Oracle Database–compatible application to automatically and transparently take advantage of columnar in-memory processing, without additional programming or application changes</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2794199533"/>
                  </a:ext>
                </a:extLst>
              </a:tr>
              <a:tr h="54118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Oracle Database Vault</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Enables you to control when, where, and by whom the database and application data can be accessed</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754116507"/>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12</a:t>
            </a:fld>
            <a:endParaRPr lang=""/>
          </a:p>
        </p:txBody>
      </p:sp>
    </p:spTree>
    <p:custDataLst>
      <p:tags r:id="rId1"/>
    </p:custDataLst>
    <p:extLst>
      <p:ext uri="{BB962C8B-B14F-4D97-AF65-F5344CB8AC3E}">
        <p14:creationId xmlns:p14="http://schemas.microsoft.com/office/powerpoint/2010/main" val="25799327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0"/>
          <p:cNvSpPr>
            <a:spLocks noGrp="1"/>
          </p:cNvSpPr>
          <p:nvPr>
            <p:ph type="title"/>
          </p:nvPr>
        </p:nvSpPr>
        <p:spPr/>
        <p:txBody>
          <a:bodyPr/>
          <a:lstStyle/>
          <a:p>
            <a:pPr eaLnBrk="1" hangingPunct="1"/>
            <a:r>
              <a:rPr lang="en-US" altLang="en-US" dirty="0"/>
              <a:t>Managing the Compute Node</a:t>
            </a:r>
          </a:p>
        </p:txBody>
      </p:sp>
      <p:graphicFrame>
        <p:nvGraphicFramePr>
          <p:cNvPr id="5" name=" 1"/>
          <p:cNvGraphicFramePr>
            <a:graphicFrameLocks noGrp="1"/>
          </p:cNvGraphicFramePr>
          <p:nvPr>
            <p:extLst/>
          </p:nvPr>
        </p:nvGraphicFramePr>
        <p:xfrm>
          <a:off x="1751012" y="1600200"/>
          <a:ext cx="8633753" cy="3356084"/>
        </p:xfrm>
        <a:graphic>
          <a:graphicData uri="http://schemas.openxmlformats.org/drawingml/2006/table">
            <a:tbl>
              <a:tblPr firstRow="1" firstCol="1" bandRow="1">
                <a:tableStyleId>{5FD0F851-EC5A-4D38-B0AD-8093EC10F338}</a:tableStyleId>
              </a:tblPr>
              <a:tblGrid>
                <a:gridCol w="1620489">
                  <a:extLst>
                    <a:ext uri="{9D8B030D-6E8A-4147-A177-3AD203B41FA5}">
                      <a16:colId xmlns:a16="http://schemas.microsoft.com/office/drawing/2014/main" xmlns="" val="20000"/>
                    </a:ext>
                  </a:extLst>
                </a:gridCol>
                <a:gridCol w="7013264">
                  <a:extLst>
                    <a:ext uri="{9D8B030D-6E8A-4147-A177-3AD203B41FA5}">
                      <a16:colId xmlns:a16="http://schemas.microsoft.com/office/drawing/2014/main" xmlns="" val="20001"/>
                    </a:ext>
                  </a:extLst>
                </a:gridCol>
              </a:tblGrid>
              <a:tr h="609441">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400" b="1" i="0" u="none" strike="noStrike" cap="none" normalizeH="0" baseline="0" dirty="0">
                          <a:ln>
                            <a:noFill/>
                          </a:ln>
                          <a:solidFill>
                            <a:srgbClr val="558CCD"/>
                          </a:solidFill>
                          <a:effectLst/>
                          <a:latin typeface="+mn-lt"/>
                        </a:rPr>
                        <a:t>Action</a:t>
                      </a:r>
                      <a:endParaRPr kumimoji="0" lang="en-US" sz="2400" b="1" i="0" u="none" strike="noStrike" cap="none" normalizeH="0" baseline="0" dirty="0">
                        <a:ln>
                          <a:noFill/>
                        </a:ln>
                        <a:solidFill>
                          <a:srgbClr val="558CCD"/>
                        </a:solidFill>
                        <a:effectLst/>
                        <a:latin typeface="Arial" pitchFamily="34" charset="0"/>
                      </a:endParaRPr>
                    </a:p>
                  </a:txBody>
                  <a:tcPr marL="121888" marR="121888" marT="121888" marB="12188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400" u="none" strike="noStrike" cap="none" normalizeH="0" baseline="0" dirty="0">
                          <a:ln>
                            <a:noFill/>
                          </a:ln>
                          <a:solidFill>
                            <a:srgbClr val="558CCD"/>
                          </a:solidFill>
                          <a:effectLst/>
                        </a:rPr>
                        <a:t>Result of the Action</a:t>
                      </a:r>
                      <a:endParaRPr kumimoji="0" lang="en-US" sz="2400" b="1" i="0" u="none" strike="noStrike" cap="none" normalizeH="0" baseline="0" dirty="0">
                        <a:ln>
                          <a:noFill/>
                        </a:ln>
                        <a:solidFill>
                          <a:srgbClr val="558CCD"/>
                        </a:solidFill>
                        <a:effectLst/>
                        <a:latin typeface="Arial" pitchFamily="34" charset="0"/>
                      </a:endParaRPr>
                    </a:p>
                  </a:txBody>
                  <a:tcPr marL="121888" marR="121888" marT="121888" marB="121888" horzOverflow="overflow"/>
                </a:tc>
                <a:extLst>
                  <a:ext uri="{0D108BD9-81ED-4DB2-BD59-A6C34878D82A}">
                    <a16:rowId xmlns:a16="http://schemas.microsoft.com/office/drawing/2014/main" xmlns="" val="10000"/>
                  </a:ext>
                </a:extLst>
              </a:tr>
              <a:tr h="89384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Start</a:t>
                      </a:r>
                      <a:endParaRPr kumimoji="0" lang="en-US" sz="2100" b="0" i="0" u="none" strike="noStrike" cap="none" normalizeH="0" baseline="0" dirty="0">
                        <a:ln>
                          <a:noFill/>
                        </a:ln>
                        <a:solidFill>
                          <a:srgbClr val="000000"/>
                        </a:solidFill>
                        <a:effectLst/>
                        <a:latin typeface="Arial" pitchFamily="34" charset="0"/>
                      </a:endParaRPr>
                    </a:p>
                  </a:txBody>
                  <a:tcPr marL="121888" marR="121888" marT="121888" marB="121888"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noProof="0" dirty="0">
                          <a:ln>
                            <a:noFill/>
                          </a:ln>
                          <a:solidFill>
                            <a:srgbClr val="000000"/>
                          </a:solidFill>
                          <a:effectLst/>
                        </a:rPr>
                        <a:t>An Oracle Compute Cloud Service instance is allocated, resources are attached, and it is started.</a:t>
                      </a:r>
                      <a:endParaRPr kumimoji="0" lang="en-US" sz="2100" b="0" i="0" u="none" strike="noStrike" cap="none" normalizeH="0" baseline="0" noProof="0" dirty="0">
                        <a:ln>
                          <a:noFill/>
                        </a:ln>
                        <a:solidFill>
                          <a:srgbClr val="000000"/>
                        </a:solidFill>
                        <a:effectLst/>
                        <a:latin typeface="Arial" pitchFamily="34" charset="0"/>
                      </a:endParaRPr>
                    </a:p>
                  </a:txBody>
                  <a:tcPr marL="121888" marR="121888" marT="121888" marB="121888" horzOverflow="overflow">
                    <a:solidFill>
                      <a:schemeClr val="accent6">
                        <a:lumMod val="20000"/>
                        <a:lumOff val="80000"/>
                      </a:schemeClr>
                    </a:solidFill>
                  </a:tcPr>
                </a:tc>
                <a:extLst>
                  <a:ext uri="{0D108BD9-81ED-4DB2-BD59-A6C34878D82A}">
                    <a16:rowId xmlns:a16="http://schemas.microsoft.com/office/drawing/2014/main" xmlns="" val="10001"/>
                  </a:ext>
                </a:extLst>
              </a:tr>
              <a:tr h="95885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Stop</a:t>
                      </a:r>
                      <a:endParaRPr kumimoji="0" lang="en-US" sz="2100" b="0" i="0" u="none" strike="noStrike" cap="none" normalizeH="0" baseline="0" dirty="0">
                        <a:ln>
                          <a:noFill/>
                        </a:ln>
                        <a:solidFill>
                          <a:srgbClr val="000000"/>
                        </a:solidFill>
                        <a:effectLst/>
                        <a:latin typeface="Arial" pitchFamily="34" charset="0"/>
                      </a:endParaRPr>
                    </a:p>
                  </a:txBody>
                  <a:tcPr marL="121888" marR="121888" marT="121888" marB="12188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An Oracle Compute Cloud Service instance is stopped.</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Only actions after stop are start and delete.</a:t>
                      </a:r>
                      <a:endParaRPr kumimoji="0" lang="en-US" sz="2100" b="0" i="0" u="none" strike="noStrike" cap="none" normalizeH="0" baseline="0" dirty="0">
                        <a:ln>
                          <a:noFill/>
                        </a:ln>
                        <a:solidFill>
                          <a:srgbClr val="000000"/>
                        </a:solidFill>
                        <a:effectLst/>
                        <a:latin typeface="Arial" pitchFamily="34" charset="0"/>
                      </a:endParaRPr>
                    </a:p>
                  </a:txBody>
                  <a:tcPr marL="121888" marR="121888" marT="121888" marB="121888" horzOverflow="overflow"/>
                </a:tc>
                <a:extLst>
                  <a:ext uri="{0D108BD9-81ED-4DB2-BD59-A6C34878D82A}">
                    <a16:rowId xmlns:a16="http://schemas.microsoft.com/office/drawing/2014/main" xmlns="" val="10002"/>
                  </a:ext>
                </a:extLst>
              </a:tr>
              <a:tr h="89384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1" i="0" u="none" strike="noStrike" cap="none" normalizeH="0" baseline="0" dirty="0">
                          <a:ln>
                            <a:noFill/>
                          </a:ln>
                          <a:solidFill>
                            <a:srgbClr val="000000"/>
                          </a:solidFill>
                          <a:effectLst/>
                          <a:latin typeface="Arial" pitchFamily="34" charset="0"/>
                        </a:rPr>
                        <a:t>Restart</a:t>
                      </a:r>
                    </a:p>
                  </a:txBody>
                  <a:tcPr marL="121888" marR="121888" marT="121888" marB="121888"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0" i="0" u="none" strike="noStrike" cap="none" normalizeH="0" baseline="0" dirty="0">
                          <a:ln>
                            <a:noFill/>
                          </a:ln>
                          <a:solidFill>
                            <a:srgbClr val="000000"/>
                          </a:solidFill>
                          <a:effectLst/>
                          <a:latin typeface="Arial" pitchFamily="34" charset="0"/>
                        </a:rPr>
                        <a:t>An Oracle Compute Cloud Service instance is stopped and immediately started again.</a:t>
                      </a:r>
                    </a:p>
                  </a:txBody>
                  <a:tcPr marL="121888" marR="121888" marT="121888" marB="121888" horzOverflow="overflow">
                    <a:solidFill>
                      <a:schemeClr val="accent6">
                        <a:lumMod val="20000"/>
                        <a:lumOff val="80000"/>
                      </a:schemeClr>
                    </a:solidFill>
                  </a:tcPr>
                </a:tc>
                <a:extLst>
                  <a:ext uri="{0D108BD9-81ED-4DB2-BD59-A6C34878D82A}">
                    <a16:rowId xmlns:a16="http://schemas.microsoft.com/office/drawing/2014/main" xmlns="" val="10003"/>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120</a:t>
            </a:fld>
            <a:endParaRPr lang=""/>
          </a:p>
        </p:txBody>
      </p:sp>
    </p:spTree>
    <p:custDataLst>
      <p:tags r:id="rId1"/>
    </p:custDataLst>
    <p:extLst>
      <p:ext uri="{BB962C8B-B14F-4D97-AF65-F5344CB8AC3E}">
        <p14:creationId xmlns:p14="http://schemas.microsoft.com/office/powerpoint/2010/main" val="24114032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fontScale="90000"/>
          </a:bodyPr>
          <a:lstStyle/>
          <a:p>
            <a:pPr eaLnBrk="1" hangingPunct="1"/>
            <a:r>
              <a:rPr lang="en-US" altLang="es-MX" dirty="0"/>
              <a:t>Managing Network Access to DBCS (OCI Classic</a:t>
            </a:r>
            <a:r>
              <a:rPr lang="en-US" altLang="es-MX" dirty="0" smtClean="0"/>
              <a:t>)</a:t>
            </a:r>
            <a:br>
              <a:rPr lang="en-US" altLang="es-MX" dirty="0" smtClean="0"/>
            </a:br>
            <a:endParaRPr lang="en-US" altLang="es-MX" dirty="0"/>
          </a:p>
        </p:txBody>
      </p:sp>
      <p:sp>
        <p:nvSpPr>
          <p:cNvPr id="9219" name="Content Placeholder 9"/>
          <p:cNvSpPr>
            <a:spLocks noGrp="1"/>
          </p:cNvSpPr>
          <p:nvPr>
            <p:ph idx="1"/>
          </p:nvPr>
        </p:nvSpPr>
        <p:spPr>
          <a:xfrm>
            <a:off x="622138" y="1242485"/>
            <a:ext cx="10944549" cy="2170673"/>
          </a:xfrm>
        </p:spPr>
        <p:txBody>
          <a:bodyPr/>
          <a:lstStyle/>
          <a:p>
            <a:pPr lvl="1">
              <a:buClr>
                <a:schemeClr val="accent1"/>
              </a:buClr>
              <a:defRPr/>
            </a:pPr>
            <a:r>
              <a:rPr lang="en-US" dirty="0"/>
              <a:t>By default, network access to the compute node is provided by Secure Shell (SSH) connections on port 22.</a:t>
            </a:r>
          </a:p>
          <a:p>
            <a:pPr lvl="1">
              <a:buClr>
                <a:schemeClr val="accent1"/>
              </a:buClr>
              <a:defRPr/>
            </a:pPr>
            <a:r>
              <a:rPr lang="en-US" dirty="0"/>
              <a:t>To access network protocols and services by using a port other than port 22:</a:t>
            </a:r>
          </a:p>
          <a:p>
            <a:pPr lvl="2">
              <a:buClr>
                <a:schemeClr val="accent1"/>
              </a:buClr>
              <a:defRPr/>
            </a:pPr>
            <a:r>
              <a:rPr lang="en-US" dirty="0"/>
              <a:t>Use the Oracle Compute Cloud Service console or the Oracle Database Cloud Service console to enable an access rule</a:t>
            </a:r>
          </a:p>
          <a:p>
            <a:pPr lvl="2">
              <a:buClr>
                <a:schemeClr val="accent1"/>
              </a:buClr>
              <a:defRPr/>
            </a:pPr>
            <a:r>
              <a:rPr lang="en-US" dirty="0"/>
              <a:t>Create an SSH tunnel to the port</a:t>
            </a:r>
          </a:p>
        </p:txBody>
      </p:sp>
      <p:sp>
        <p:nvSpPr>
          <p:cNvPr id="2" name="Slide Number Placeholder 1"/>
          <p:cNvSpPr>
            <a:spLocks noGrp="1"/>
          </p:cNvSpPr>
          <p:nvPr>
            <p:ph type="sldNum" sz="quarter" idx="12"/>
          </p:nvPr>
        </p:nvSpPr>
        <p:spPr/>
        <p:txBody>
          <a:bodyPr/>
          <a:lstStyle/>
          <a:p>
            <a:fld id="{0D1E9C62-5A59-433B-A292-EC595ABBBF45}" type="slidenum">
              <a:rPr lang="" smtClean="0"/>
              <a:t>121</a:t>
            </a:fld>
            <a:endParaRPr lang=""/>
          </a:p>
        </p:txBody>
      </p:sp>
    </p:spTree>
    <p:custDataLst>
      <p:tags r:id="rId1"/>
    </p:custDataLst>
    <p:extLst>
      <p:ext uri="{BB962C8B-B14F-4D97-AF65-F5344CB8AC3E}">
        <p14:creationId xmlns:p14="http://schemas.microsoft.com/office/powerpoint/2010/main" val="29691052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22138" y="609600"/>
            <a:ext cx="10728706" cy="1081089"/>
          </a:xfrm>
        </p:spPr>
        <p:txBody>
          <a:bodyPr>
            <a:normAutofit fontScale="90000"/>
          </a:bodyPr>
          <a:lstStyle/>
          <a:p>
            <a:pPr eaLnBrk="1" hangingPunct="1"/>
            <a:r>
              <a:rPr lang="en-US" dirty="0"/>
              <a:t>Enabling Access to a Compute Node Port (OCI Classic</a:t>
            </a:r>
            <a:r>
              <a:rPr lang="en-US" dirty="0" smtClean="0"/>
              <a:t>)</a:t>
            </a:r>
            <a:br>
              <a:rPr lang="en-US" dirty="0" smtClean="0"/>
            </a:br>
            <a:r>
              <a:rPr lang="en-US" dirty="0" smtClean="0"/>
              <a:t/>
            </a:r>
            <a:br>
              <a:rPr lang="en-US" dirty="0" smtClean="0"/>
            </a:br>
            <a:endParaRPr lang="en-US" altLang="es-MX" dirty="0"/>
          </a:p>
        </p:txBody>
      </p:sp>
      <p:sp>
        <p:nvSpPr>
          <p:cNvPr id="9219" name="Content Placeholder 9"/>
          <p:cNvSpPr>
            <a:spLocks noGrp="1"/>
          </p:cNvSpPr>
          <p:nvPr>
            <p:ph idx="1"/>
          </p:nvPr>
        </p:nvSpPr>
        <p:spPr>
          <a:xfrm>
            <a:off x="622138" y="1242485"/>
            <a:ext cx="10944549" cy="4794468"/>
          </a:xfrm>
        </p:spPr>
        <p:txBody>
          <a:bodyPr/>
          <a:lstStyle/>
          <a:p>
            <a:pPr lvl="1">
              <a:buClr>
                <a:schemeClr val="accent1"/>
              </a:buClr>
              <a:defRPr/>
            </a:pPr>
            <a:r>
              <a:rPr lang="en-US" dirty="0"/>
              <a:t>Database Cloud Service relies on Oracle Compute Cloud Service to provide secure network access to database deployments.</a:t>
            </a:r>
          </a:p>
          <a:p>
            <a:pPr lvl="1">
              <a:buClr>
                <a:schemeClr val="accent1"/>
              </a:buClr>
              <a:defRPr/>
            </a:pPr>
            <a:r>
              <a:rPr lang="en-US" dirty="0"/>
              <a:t>The Oracle Compute Cloud Service security rules that are created, but not enabled, are as follows:</a:t>
            </a:r>
          </a:p>
          <a:p>
            <a:pPr lvl="2">
              <a:buClr>
                <a:schemeClr val="accent1"/>
              </a:buClr>
              <a:defRPr/>
            </a:pPr>
            <a:r>
              <a:rPr lang="en-US" dirty="0"/>
              <a:t>ora_p2_dbconsole: For port 1158, used by Enterprise Manager 11</a:t>
            </a:r>
            <a:r>
              <a:rPr lang="en-US" i="1" dirty="0"/>
              <a:t>g</a:t>
            </a:r>
            <a:r>
              <a:rPr lang="en-US" dirty="0"/>
              <a:t> Database Control</a:t>
            </a:r>
          </a:p>
          <a:p>
            <a:pPr lvl="2">
              <a:buClr>
                <a:schemeClr val="accent1"/>
              </a:buClr>
              <a:defRPr/>
            </a:pPr>
            <a:r>
              <a:rPr lang="en-US" dirty="0"/>
              <a:t>ora_p2_dbexpress: For port 5500, used by Enterprise Manager Database Express 12c</a:t>
            </a:r>
          </a:p>
          <a:p>
            <a:pPr lvl="2">
              <a:buClr>
                <a:schemeClr val="accent1"/>
              </a:buClr>
              <a:defRPr/>
            </a:pPr>
            <a:r>
              <a:rPr lang="en-US" dirty="0"/>
              <a:t>ora_p2_dblistener: For port 1521, used by SQL*Net</a:t>
            </a:r>
          </a:p>
          <a:p>
            <a:pPr lvl="2">
              <a:buClr>
                <a:schemeClr val="accent1"/>
              </a:buClr>
              <a:defRPr/>
            </a:pPr>
            <a:r>
              <a:rPr lang="en-US" dirty="0"/>
              <a:t>ora_p2_http: For port 80, used for HTTP connections</a:t>
            </a:r>
          </a:p>
          <a:p>
            <a:pPr lvl="2">
              <a:buClr>
                <a:schemeClr val="accent1"/>
              </a:buClr>
              <a:defRPr/>
            </a:pPr>
            <a:r>
              <a:rPr lang="en-US" dirty="0"/>
              <a:t>ora_p2_httpssl: For port 443, used for HTTPS connections including Oracle REST Data Services, Oracle Application Express, and Oracle DBaaS Monitor</a:t>
            </a:r>
          </a:p>
          <a:p>
            <a:pPr lvl="1">
              <a:buClr>
                <a:schemeClr val="accent1"/>
              </a:buClr>
              <a:defRPr/>
            </a:pPr>
            <a:r>
              <a:rPr lang="en-US" dirty="0"/>
              <a:t>You enable the security rules through the Database Cloud Service console.</a:t>
            </a:r>
          </a:p>
          <a:p>
            <a:pPr lvl="1">
              <a:buClr>
                <a:schemeClr val="accent1"/>
              </a:buClr>
              <a:defRPr/>
            </a:pPr>
            <a:r>
              <a:rPr lang="en-US" dirty="0"/>
              <a:t>Enabling one of the predefined security rules opens the given port to the public Internet.</a:t>
            </a:r>
          </a:p>
        </p:txBody>
      </p:sp>
      <p:sp>
        <p:nvSpPr>
          <p:cNvPr id="2" name="Slide Number Placeholder 1"/>
          <p:cNvSpPr>
            <a:spLocks noGrp="1"/>
          </p:cNvSpPr>
          <p:nvPr>
            <p:ph type="sldNum" sz="quarter" idx="12"/>
          </p:nvPr>
        </p:nvSpPr>
        <p:spPr/>
        <p:txBody>
          <a:bodyPr/>
          <a:lstStyle/>
          <a:p>
            <a:fld id="{0D1E9C62-5A59-433B-A292-EC595ABBBF45}" type="slidenum">
              <a:rPr lang="" smtClean="0"/>
              <a:t>122</a:t>
            </a:fld>
            <a:endParaRPr lang=""/>
          </a:p>
        </p:txBody>
      </p:sp>
    </p:spTree>
    <p:custDataLst>
      <p:tags r:id="rId1"/>
    </p:custDataLst>
    <p:extLst>
      <p:ext uri="{BB962C8B-B14F-4D97-AF65-F5344CB8AC3E}">
        <p14:creationId xmlns:p14="http://schemas.microsoft.com/office/powerpoint/2010/main" val="25078959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0"/>
          <p:cNvSpPr>
            <a:spLocks noGrp="1"/>
          </p:cNvSpPr>
          <p:nvPr>
            <p:ph type="title"/>
          </p:nvPr>
        </p:nvSpPr>
        <p:spPr/>
        <p:txBody>
          <a:bodyPr/>
          <a:lstStyle/>
          <a:p>
            <a:pPr eaLnBrk="1" hangingPunct="1"/>
            <a:r>
              <a:rPr lang="en-US" altLang="en-US" dirty="0"/>
              <a:t>Scaling a Database Deployment</a:t>
            </a:r>
          </a:p>
        </p:txBody>
      </p:sp>
      <p:graphicFrame>
        <p:nvGraphicFramePr>
          <p:cNvPr id="5" name=" 1"/>
          <p:cNvGraphicFramePr>
            <a:graphicFrameLocks noGrp="1"/>
          </p:cNvGraphicFramePr>
          <p:nvPr>
            <p:extLst/>
          </p:nvPr>
        </p:nvGraphicFramePr>
        <p:xfrm>
          <a:off x="2055812" y="1600200"/>
          <a:ext cx="8024311" cy="2137202"/>
        </p:xfrm>
        <a:graphic>
          <a:graphicData uri="http://schemas.openxmlformats.org/drawingml/2006/table">
            <a:tbl>
              <a:tblPr firstRow="1" firstCol="1" bandRow="1">
                <a:tableStyleId>{5FD0F851-EC5A-4D38-B0AD-8093EC10F338}</a:tableStyleId>
              </a:tblPr>
              <a:tblGrid>
                <a:gridCol w="2098665">
                  <a:extLst>
                    <a:ext uri="{9D8B030D-6E8A-4147-A177-3AD203B41FA5}">
                      <a16:colId xmlns:a16="http://schemas.microsoft.com/office/drawing/2014/main" xmlns="" val="20000"/>
                    </a:ext>
                  </a:extLst>
                </a:gridCol>
                <a:gridCol w="5925646">
                  <a:extLst>
                    <a:ext uri="{9D8B030D-6E8A-4147-A177-3AD203B41FA5}">
                      <a16:colId xmlns:a16="http://schemas.microsoft.com/office/drawing/2014/main" xmlns="" val="20001"/>
                    </a:ext>
                  </a:extLst>
                </a:gridCol>
              </a:tblGrid>
              <a:tr h="609441">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400" b="1" i="0" u="none" strike="noStrike" cap="none" normalizeH="0" baseline="0" dirty="0">
                          <a:ln>
                            <a:noFill/>
                          </a:ln>
                          <a:solidFill>
                            <a:srgbClr val="558CCD"/>
                          </a:solidFill>
                          <a:effectLst/>
                          <a:latin typeface="+mn-lt"/>
                        </a:rPr>
                        <a:t>Action</a:t>
                      </a:r>
                      <a:endParaRPr kumimoji="0" lang="en-US" sz="2400" b="1" i="0" u="none" strike="noStrike" cap="none" normalizeH="0" baseline="0" dirty="0">
                        <a:ln>
                          <a:noFill/>
                        </a:ln>
                        <a:solidFill>
                          <a:srgbClr val="558CCD"/>
                        </a:solidFill>
                        <a:effectLst/>
                        <a:latin typeface="Arial" pitchFamily="34" charset="0"/>
                      </a:endParaRPr>
                    </a:p>
                  </a:txBody>
                  <a:tcPr marL="121888" marR="121888" marT="121888" marB="12188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400" b="1" i="0" u="none" strike="noStrike" cap="none" normalizeH="0" baseline="0" dirty="0">
                          <a:ln>
                            <a:noFill/>
                          </a:ln>
                          <a:solidFill>
                            <a:srgbClr val="558CCD"/>
                          </a:solidFill>
                          <a:effectLst/>
                          <a:latin typeface="Arial" pitchFamily="34" charset="0"/>
                        </a:rPr>
                        <a:t>Description</a:t>
                      </a:r>
                    </a:p>
                  </a:txBody>
                  <a:tcPr marL="121888" marR="121888" marT="121888" marB="121888" horzOverflow="overflow"/>
                </a:tc>
                <a:extLst>
                  <a:ext uri="{0D108BD9-81ED-4DB2-BD59-A6C34878D82A}">
                    <a16:rowId xmlns:a16="http://schemas.microsoft.com/office/drawing/2014/main" xmlns="" val="10000"/>
                  </a:ext>
                </a:extLst>
              </a:tr>
              <a:tr h="95885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Scale Up</a:t>
                      </a:r>
                      <a:endParaRPr kumimoji="0" lang="en-US" sz="2100" b="0" i="0" u="none" strike="noStrike" cap="none" normalizeH="0" baseline="0" dirty="0">
                        <a:ln>
                          <a:noFill/>
                        </a:ln>
                        <a:solidFill>
                          <a:srgbClr val="000000"/>
                        </a:solidFill>
                        <a:effectLst/>
                        <a:latin typeface="Arial" pitchFamily="34" charset="0"/>
                      </a:endParaRPr>
                    </a:p>
                  </a:txBody>
                  <a:tcPr marL="121888" marR="121888" marT="121888" marB="121888"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0" i="0" u="none" strike="noStrike" cap="none" normalizeH="0" baseline="0" noProof="0" dirty="0">
                          <a:ln>
                            <a:noFill/>
                          </a:ln>
                          <a:solidFill>
                            <a:srgbClr val="000000"/>
                          </a:solidFill>
                          <a:effectLst/>
                          <a:latin typeface="Arial" pitchFamily="34" charset="0"/>
                        </a:rPr>
                        <a:t>Select a new compute shape.</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0" i="0" u="none" strike="noStrike" cap="none" normalizeH="0" baseline="0" noProof="0" dirty="0">
                          <a:ln>
                            <a:noFill/>
                          </a:ln>
                          <a:solidFill>
                            <a:srgbClr val="000000"/>
                          </a:solidFill>
                          <a:effectLst/>
                          <a:latin typeface="Arial" pitchFamily="34" charset="0"/>
                        </a:rPr>
                        <a:t>Add raw storage to the database deployment.</a:t>
                      </a:r>
                    </a:p>
                  </a:txBody>
                  <a:tcPr marL="121888" marR="121888" marT="121888" marB="121888" horzOverflow="overflow">
                    <a:solidFill>
                      <a:schemeClr val="accent6">
                        <a:lumMod val="20000"/>
                        <a:lumOff val="80000"/>
                      </a:schemeClr>
                    </a:solidFill>
                  </a:tcPr>
                </a:tc>
                <a:extLst>
                  <a:ext uri="{0D108BD9-81ED-4DB2-BD59-A6C34878D82A}">
                    <a16:rowId xmlns:a16="http://schemas.microsoft.com/office/drawing/2014/main" xmlns="" val="10001"/>
                  </a:ext>
                </a:extLst>
              </a:tr>
              <a:tr h="56881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Scale Down</a:t>
                      </a:r>
                      <a:endParaRPr kumimoji="0" lang="en-US" sz="2100" b="0" i="0" u="none" strike="noStrike" cap="none" normalizeH="0" baseline="0" dirty="0">
                        <a:ln>
                          <a:noFill/>
                        </a:ln>
                        <a:solidFill>
                          <a:srgbClr val="000000"/>
                        </a:solidFill>
                        <a:effectLst/>
                        <a:latin typeface="Arial" pitchFamily="34" charset="0"/>
                      </a:endParaRPr>
                    </a:p>
                  </a:txBody>
                  <a:tcPr marL="121888" marR="121888" marT="121888" marB="12188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0" i="0" u="none" strike="noStrike" cap="none" normalizeH="0" baseline="0" dirty="0">
                          <a:ln>
                            <a:noFill/>
                          </a:ln>
                          <a:solidFill>
                            <a:srgbClr val="000000"/>
                          </a:solidFill>
                          <a:effectLst/>
                          <a:latin typeface="Arial" pitchFamily="34" charset="0"/>
                        </a:rPr>
                        <a:t>Select a new compute shape.</a:t>
                      </a:r>
                    </a:p>
                  </a:txBody>
                  <a:tcPr marL="121888" marR="121888" marT="121888" marB="121888" horzOverflow="overflow"/>
                </a:tc>
                <a:extLst>
                  <a:ext uri="{0D108BD9-81ED-4DB2-BD59-A6C34878D82A}">
                    <a16:rowId xmlns:a16="http://schemas.microsoft.com/office/drawing/2014/main" xmlns="" val="10002"/>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123</a:t>
            </a:fld>
            <a:endParaRPr lang=""/>
          </a:p>
        </p:txBody>
      </p:sp>
    </p:spTree>
    <p:custDataLst>
      <p:tags r:id="rId1"/>
    </p:custDataLst>
    <p:extLst>
      <p:ext uri="{BB962C8B-B14F-4D97-AF65-F5344CB8AC3E}">
        <p14:creationId xmlns:p14="http://schemas.microsoft.com/office/powerpoint/2010/main" val="5703769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Patching </a:t>
            </a:r>
            <a:r>
              <a:rPr lang="en-US" dirty="0" smtClean="0"/>
              <a:t>DBCS</a:t>
            </a:r>
            <a:br>
              <a:rPr lang="en-US" dirty="0" smtClean="0"/>
            </a:br>
            <a:endParaRPr lang="en-US" altLang="es-MX" dirty="0"/>
          </a:p>
        </p:txBody>
      </p:sp>
      <p:sp>
        <p:nvSpPr>
          <p:cNvPr id="9219" name="Content Placeholder 9"/>
          <p:cNvSpPr>
            <a:spLocks noGrp="1"/>
          </p:cNvSpPr>
          <p:nvPr>
            <p:ph idx="1"/>
          </p:nvPr>
        </p:nvSpPr>
        <p:spPr>
          <a:xfrm>
            <a:off x="622138" y="1242485"/>
            <a:ext cx="10944549" cy="3399214"/>
          </a:xfrm>
        </p:spPr>
        <p:txBody>
          <a:bodyPr/>
          <a:lstStyle/>
          <a:p>
            <a:pPr lvl="1">
              <a:buClr>
                <a:schemeClr val="accent1"/>
              </a:buClr>
              <a:defRPr/>
            </a:pPr>
            <a:r>
              <a:rPr lang="en-US" dirty="0"/>
              <a:t>Patch management tasks:</a:t>
            </a:r>
          </a:p>
          <a:p>
            <a:pPr lvl="2">
              <a:buClr>
                <a:schemeClr val="accent1"/>
              </a:buClr>
              <a:defRPr/>
            </a:pPr>
            <a:r>
              <a:rPr lang="en-US" dirty="0"/>
              <a:t>Check prerequisites before applying a patch.</a:t>
            </a:r>
          </a:p>
          <a:p>
            <a:pPr lvl="2">
              <a:buClr>
                <a:schemeClr val="accent1"/>
              </a:buClr>
              <a:defRPr/>
            </a:pPr>
            <a:r>
              <a:rPr lang="en-US" dirty="0"/>
              <a:t>Apply a patch.</a:t>
            </a:r>
          </a:p>
          <a:p>
            <a:pPr lvl="2">
              <a:buClr>
                <a:schemeClr val="accent1"/>
              </a:buClr>
              <a:defRPr/>
            </a:pPr>
            <a:r>
              <a:rPr lang="en-US" dirty="0"/>
              <a:t>Roll back a patch or a failed patch.</a:t>
            </a:r>
          </a:p>
          <a:p>
            <a:pPr lvl="1">
              <a:buClr>
                <a:schemeClr val="accent1"/>
              </a:buClr>
              <a:defRPr/>
            </a:pPr>
            <a:r>
              <a:rPr lang="en-US" dirty="0"/>
              <a:t>Tools and utilities:</a:t>
            </a:r>
          </a:p>
          <a:p>
            <a:pPr lvl="2">
              <a:buClr>
                <a:schemeClr val="accent1"/>
              </a:buClr>
              <a:defRPr/>
            </a:pPr>
            <a:r>
              <a:rPr lang="en-US" dirty="0"/>
              <a:t>Oracle Database Cloud Service console for single-instance databases</a:t>
            </a:r>
          </a:p>
          <a:p>
            <a:pPr lvl="2">
              <a:buClr>
                <a:schemeClr val="accent1"/>
              </a:buClr>
              <a:defRPr/>
            </a:pPr>
            <a:r>
              <a:rPr lang="en-US" dirty="0">
                <a:latin typeface="Courier New" panose="02070309020205020404" pitchFamily="49" charset="0"/>
                <a:cs typeface="Courier New" panose="02070309020205020404" pitchFamily="49" charset="0"/>
              </a:rPr>
              <a:t>dbpatchm</a:t>
            </a:r>
            <a:r>
              <a:rPr lang="en-US" dirty="0"/>
              <a:t> subcommand of the </a:t>
            </a:r>
            <a:r>
              <a:rPr lang="en-US" dirty="0">
                <a:latin typeface="Courier New" panose="02070309020205020404" pitchFamily="49" charset="0"/>
                <a:cs typeface="Courier New" panose="02070309020205020404" pitchFamily="49" charset="0"/>
              </a:rPr>
              <a:t>dbaascli</a:t>
            </a:r>
            <a:r>
              <a:rPr lang="en-US" dirty="0"/>
              <a:t> utility for single-instance databases</a:t>
            </a:r>
          </a:p>
          <a:p>
            <a:pPr lvl="2">
              <a:buClr>
                <a:schemeClr val="accent1"/>
              </a:buClr>
              <a:defRPr/>
            </a:pPr>
            <a:r>
              <a:rPr lang="en-US" dirty="0">
                <a:latin typeface="Courier New" panose="02070309020205020404" pitchFamily="49" charset="0"/>
                <a:cs typeface="Courier New" panose="02070309020205020404" pitchFamily="49" charset="0"/>
              </a:rPr>
              <a:t>raccli</a:t>
            </a:r>
            <a:r>
              <a:rPr lang="en-US" dirty="0"/>
              <a:t> utility for Oracle RAC databases</a:t>
            </a:r>
          </a:p>
          <a:p>
            <a:pPr lvl="2">
              <a:buClr>
                <a:schemeClr val="accent1"/>
              </a:buClr>
              <a:defRPr/>
            </a:pPr>
            <a:r>
              <a:rPr lang="en-US" dirty="0">
                <a:latin typeface="Courier New" panose="02070309020205020404" pitchFamily="49" charset="0"/>
                <a:cs typeface="Courier New" panose="02070309020205020404" pitchFamily="49" charset="0"/>
              </a:rPr>
              <a:t>dbpatchmdg</a:t>
            </a:r>
            <a:r>
              <a:rPr lang="en-US" dirty="0"/>
              <a:t> utility for Oracle Data Guard configurations</a:t>
            </a:r>
          </a:p>
        </p:txBody>
      </p:sp>
      <p:sp>
        <p:nvSpPr>
          <p:cNvPr id="2" name="Slide Number Placeholder 1"/>
          <p:cNvSpPr>
            <a:spLocks noGrp="1"/>
          </p:cNvSpPr>
          <p:nvPr>
            <p:ph type="sldNum" sz="quarter" idx="12"/>
          </p:nvPr>
        </p:nvSpPr>
        <p:spPr/>
        <p:txBody>
          <a:bodyPr/>
          <a:lstStyle/>
          <a:p>
            <a:fld id="{0D1E9C62-5A59-433B-A292-EC595ABBBF45}" type="slidenum">
              <a:rPr lang="" smtClean="0"/>
              <a:t>124</a:t>
            </a:fld>
            <a:endParaRPr lang=""/>
          </a:p>
        </p:txBody>
      </p:sp>
    </p:spTree>
    <p:custDataLst>
      <p:tags r:id="rId1"/>
    </p:custDataLst>
    <p:extLst>
      <p:ext uri="{BB962C8B-B14F-4D97-AF65-F5344CB8AC3E}">
        <p14:creationId xmlns:p14="http://schemas.microsoft.com/office/powerpoint/2010/main" val="10300834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Using the DBCS Console to Manage </a:t>
            </a:r>
            <a:r>
              <a:rPr lang="en-US" dirty="0" smtClean="0"/>
              <a:t>Patches</a:t>
            </a:r>
            <a:br>
              <a:rPr lang="en-US" dirty="0" smtClean="0"/>
            </a:br>
            <a:endParaRPr lang="en-US" altLang="es-MX" dirty="0"/>
          </a:p>
        </p:txBody>
      </p:sp>
      <p:sp>
        <p:nvSpPr>
          <p:cNvPr id="9219" name="Content Placeholder 9"/>
          <p:cNvSpPr>
            <a:spLocks noGrp="1"/>
          </p:cNvSpPr>
          <p:nvPr>
            <p:ph idx="1"/>
          </p:nvPr>
        </p:nvSpPr>
        <p:spPr>
          <a:xfrm>
            <a:off x="622138" y="1242485"/>
            <a:ext cx="10944549" cy="1557685"/>
          </a:xfrm>
        </p:spPr>
        <p:txBody>
          <a:bodyPr>
            <a:normAutofit lnSpcReduction="10000"/>
          </a:bodyPr>
          <a:lstStyle/>
          <a:p>
            <a:pPr>
              <a:defRPr/>
            </a:pPr>
            <a:r>
              <a:rPr lang="en-US" dirty="0">
                <a:latin typeface="+mn-lt"/>
              </a:rPr>
              <a:t>Use the menu on the Patching tab to:</a:t>
            </a:r>
          </a:p>
          <a:p>
            <a:pPr lvl="1">
              <a:defRPr/>
            </a:pPr>
            <a:r>
              <a:rPr lang="en-US" dirty="0">
                <a:latin typeface="+mn-lt"/>
              </a:rPr>
              <a:t>Check the prerequisites of a patch before you apply it to a database deployment on Database Cloud Service</a:t>
            </a:r>
          </a:p>
          <a:p>
            <a:pPr lvl="1">
              <a:defRPr/>
            </a:pPr>
            <a:r>
              <a:rPr lang="en-US" dirty="0">
                <a:latin typeface="+mn-lt"/>
              </a:rPr>
              <a:t>Apply a patch to a database deployment on Database Cloud Service</a:t>
            </a:r>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125</a:t>
            </a:fld>
            <a:endParaRPr lang=""/>
          </a:p>
        </p:txBody>
      </p:sp>
    </p:spTree>
    <p:custDataLst>
      <p:tags r:id="rId1"/>
    </p:custDataLst>
    <p:extLst>
      <p:ext uri="{BB962C8B-B14F-4D97-AF65-F5344CB8AC3E}">
        <p14:creationId xmlns:p14="http://schemas.microsoft.com/office/powerpoint/2010/main" val="15798394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995408" y="381000"/>
            <a:ext cx="9980830" cy="320673"/>
          </a:xfrm>
        </p:spPr>
        <p:txBody>
          <a:bodyPr>
            <a:normAutofit fontScale="90000"/>
          </a:bodyPr>
          <a:lstStyle/>
          <a:p>
            <a:pPr eaLnBrk="1" hangingPunct="1"/>
            <a:r>
              <a:rPr lang="en-US" dirty="0"/>
              <a:t>Using the</a:t>
            </a:r>
            <a:r>
              <a:rPr lang="en-US" dirty="0">
                <a:latin typeface="Courier New" panose="02070309020205020404" pitchFamily="49" charset="0"/>
                <a:cs typeface="Courier New" panose="02070309020205020404" pitchFamily="49" charset="0"/>
              </a:rPr>
              <a:t> dbaascli </a:t>
            </a:r>
            <a:r>
              <a:rPr lang="en-US" dirty="0"/>
              <a:t>Utility to Manage Patches</a:t>
            </a:r>
            <a:endParaRPr lang="en-US" altLang="es-MX" dirty="0"/>
          </a:p>
        </p:txBody>
      </p:sp>
      <p:sp>
        <p:nvSpPr>
          <p:cNvPr id="9219" name="Content Placeholder 9"/>
          <p:cNvSpPr>
            <a:spLocks noGrp="1"/>
          </p:cNvSpPr>
          <p:nvPr>
            <p:ph idx="1"/>
          </p:nvPr>
        </p:nvSpPr>
        <p:spPr>
          <a:xfrm>
            <a:off x="608012" y="1219200"/>
            <a:ext cx="10944549" cy="2111682"/>
          </a:xfrm>
        </p:spPr>
        <p:txBody>
          <a:bodyPr/>
          <a:lstStyle/>
          <a:p>
            <a:pPr lvl="1">
              <a:buClr>
                <a:schemeClr val="accent1"/>
              </a:buClr>
              <a:defRPr/>
            </a:pPr>
            <a:r>
              <a:rPr lang="en-US" dirty="0"/>
              <a:t>Checking </a:t>
            </a:r>
            <a:r>
              <a:rPr lang="en-US" dirty="0" smtClean="0"/>
              <a:t>prerequisites</a:t>
            </a:r>
            <a:r>
              <a:rPr lang="en-US" dirty="0"/>
              <a:t>:</a:t>
            </a:r>
          </a:p>
          <a:p>
            <a:pPr lvl="1">
              <a:buClr>
                <a:schemeClr val="accent1"/>
              </a:buClr>
              <a:defRPr/>
            </a:pPr>
            <a:endParaRPr lang="en-US" dirty="0"/>
          </a:p>
          <a:p>
            <a:pPr lvl="1">
              <a:buClr>
                <a:schemeClr val="accent1"/>
              </a:buClr>
              <a:defRPr/>
            </a:pPr>
            <a:r>
              <a:rPr lang="en-US" dirty="0"/>
              <a:t>Applying a patch:</a:t>
            </a:r>
          </a:p>
          <a:p>
            <a:pPr lvl="1">
              <a:buClr>
                <a:schemeClr val="accent1"/>
              </a:buClr>
              <a:defRPr/>
            </a:pPr>
            <a:endParaRPr lang="en-US" dirty="0"/>
          </a:p>
          <a:p>
            <a:pPr lvl="1">
              <a:buClr>
                <a:schemeClr val="accent1"/>
              </a:buClr>
              <a:defRPr/>
            </a:pPr>
            <a:r>
              <a:rPr lang="en-US" dirty="0"/>
              <a:t>Rolling back a patch:</a:t>
            </a:r>
          </a:p>
        </p:txBody>
      </p:sp>
      <p:sp>
        <p:nvSpPr>
          <p:cNvPr id="4" name="Content Placeholder 2"/>
          <p:cNvSpPr txBox="1">
            <a:spLocks/>
          </p:cNvSpPr>
          <p:nvPr/>
        </p:nvSpPr>
        <p:spPr bwMode="gray">
          <a:xfrm>
            <a:off x="912812" y="1589623"/>
            <a:ext cx="10750394"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 dbaascli dbpatchm --run -prereq</a:t>
            </a:r>
          </a:p>
        </p:txBody>
      </p:sp>
      <p:sp>
        <p:nvSpPr>
          <p:cNvPr id="5" name="Content Placeholder 2"/>
          <p:cNvSpPr txBox="1">
            <a:spLocks/>
          </p:cNvSpPr>
          <p:nvPr/>
        </p:nvSpPr>
        <p:spPr bwMode="gray">
          <a:xfrm>
            <a:off x="912812" y="2386221"/>
            <a:ext cx="10561340"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latin typeface="Courier New" pitchFamily="49" charset="0"/>
              </a:rPr>
              <a:t># dbaascli dbpatchm --run -apply</a:t>
            </a:r>
          </a:p>
        </p:txBody>
      </p:sp>
      <p:sp>
        <p:nvSpPr>
          <p:cNvPr id="6" name="Content Placeholder 2"/>
          <p:cNvSpPr txBox="1">
            <a:spLocks/>
          </p:cNvSpPr>
          <p:nvPr/>
        </p:nvSpPr>
        <p:spPr bwMode="gray">
          <a:xfrm>
            <a:off x="923210" y="3220787"/>
            <a:ext cx="10750394"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 dbaascli dbpatchm --run -rollback</a:t>
            </a:r>
          </a:p>
        </p:txBody>
      </p:sp>
      <p:sp>
        <p:nvSpPr>
          <p:cNvPr id="2" name="Slide Number Placeholder 1"/>
          <p:cNvSpPr>
            <a:spLocks noGrp="1"/>
          </p:cNvSpPr>
          <p:nvPr>
            <p:ph type="sldNum" sz="quarter" idx="12"/>
          </p:nvPr>
        </p:nvSpPr>
        <p:spPr/>
        <p:txBody>
          <a:bodyPr/>
          <a:lstStyle/>
          <a:p>
            <a:fld id="{0D1E9C62-5A59-433B-A292-EC595ABBBF45}" type="slidenum">
              <a:rPr lang="" smtClean="0"/>
              <a:t>126</a:t>
            </a:fld>
            <a:endParaRPr lang=""/>
          </a:p>
        </p:txBody>
      </p:sp>
    </p:spTree>
    <p:custDataLst>
      <p:tags r:id="rId1"/>
    </p:custDataLst>
    <p:extLst>
      <p:ext uri="{BB962C8B-B14F-4D97-AF65-F5344CB8AC3E}">
        <p14:creationId xmlns:p14="http://schemas.microsoft.com/office/powerpoint/2010/main" val="35778585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2111682"/>
          </a:xfrm>
        </p:spPr>
        <p:txBody>
          <a:bodyPr/>
          <a:lstStyle/>
          <a:p>
            <a:r>
              <a:rPr lang="en-US" dirty="0"/>
              <a:t>In this lesson, you should have learned how to:</a:t>
            </a:r>
          </a:p>
          <a:p>
            <a:pPr lvl="1"/>
            <a:r>
              <a:rPr lang="en-US" dirty="0"/>
              <a:t>Manage the compute node associated with a database deployment</a:t>
            </a:r>
          </a:p>
          <a:p>
            <a:pPr lvl="1"/>
            <a:r>
              <a:rPr lang="en-US" dirty="0"/>
              <a:t>Manage network access to a database deployment</a:t>
            </a:r>
          </a:p>
          <a:p>
            <a:pPr lvl="1"/>
            <a:r>
              <a:rPr lang="en-US" dirty="0"/>
              <a:t>Scale the compute shape and storage</a:t>
            </a:r>
          </a:p>
          <a:p>
            <a:pPr lvl="1"/>
            <a:r>
              <a:rPr lang="en-US" dirty="0"/>
              <a:t>Patch the database deployment</a:t>
            </a:r>
          </a:p>
        </p:txBody>
      </p:sp>
      <p:sp>
        <p:nvSpPr>
          <p:cNvPr id="6" name="Rectangle 5"/>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127</a:t>
            </a:fld>
            <a:endParaRPr lang=""/>
          </a:p>
        </p:txBody>
      </p:sp>
    </p:spTree>
    <p:custDataLst>
      <p:tags r:id="rId1"/>
    </p:custDataLst>
    <p:extLst>
      <p:ext uri="{BB962C8B-B14F-4D97-AF65-F5344CB8AC3E}">
        <p14:creationId xmlns:p14="http://schemas.microsoft.com/office/powerpoint/2010/main" val="40266293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Grp="1" noChangeArrowheads="1"/>
          </p:cNvSpPr>
          <p:nvPr>
            <p:ph type="title"/>
          </p:nvPr>
        </p:nvSpPr>
        <p:spPr/>
        <p:txBody>
          <a:bodyPr/>
          <a:lstStyle/>
          <a:p>
            <a:pPr eaLnBrk="1" hangingPunct="1"/>
            <a:r>
              <a:rPr lang="en-US" dirty="0"/>
              <a:t>Practice 6: </a:t>
            </a:r>
            <a:r>
              <a:rPr lang="en-US" dirty="0" smtClean="0"/>
              <a:t>Overview</a:t>
            </a:r>
            <a:br>
              <a:rPr lang="en-US" dirty="0" smtClean="0"/>
            </a:br>
            <a:endParaRPr lang="en-US" dirty="0"/>
          </a:p>
        </p:txBody>
      </p:sp>
      <p:sp>
        <p:nvSpPr>
          <p:cNvPr id="28675" name="Rectangle 18"/>
          <p:cNvSpPr>
            <a:spLocks noGrp="1" noChangeArrowheads="1"/>
          </p:cNvSpPr>
          <p:nvPr>
            <p:ph idx="1"/>
          </p:nvPr>
        </p:nvSpPr>
        <p:spPr>
          <a:xfrm>
            <a:off x="622138" y="1242485"/>
            <a:ext cx="10944549" cy="795938"/>
          </a:xfrm>
        </p:spPr>
        <p:txBody>
          <a:bodyPr>
            <a:normAutofit lnSpcReduction="10000"/>
          </a:bodyPr>
          <a:lstStyle/>
          <a:p>
            <a:pPr lvl="1">
              <a:buClr>
                <a:schemeClr val="accent1"/>
              </a:buClr>
            </a:pPr>
            <a:r>
              <a:rPr lang="en-US" dirty="0"/>
              <a:t>6-1: Accessing Enterprise Manager Database Express</a:t>
            </a:r>
          </a:p>
          <a:p>
            <a:pPr lvl="1">
              <a:buClr>
                <a:schemeClr val="accent1"/>
              </a:buClr>
            </a:pPr>
            <a:r>
              <a:rPr lang="en-US" dirty="0"/>
              <a:t>6-2: Exploring a CDB and PDB by Using Enterprise Manager Database Express</a:t>
            </a:r>
          </a:p>
        </p:txBody>
      </p:sp>
      <p:sp>
        <p:nvSpPr>
          <p:cNvPr id="2" name="Slide Number Placeholder 1"/>
          <p:cNvSpPr>
            <a:spLocks noGrp="1"/>
          </p:cNvSpPr>
          <p:nvPr>
            <p:ph type="sldNum" sz="quarter" idx="12"/>
          </p:nvPr>
        </p:nvSpPr>
        <p:spPr/>
        <p:txBody>
          <a:bodyPr/>
          <a:lstStyle/>
          <a:p>
            <a:fld id="{0D1E9C62-5A59-433B-A292-EC595ABBBF45}" type="slidenum">
              <a:rPr lang="" smtClean="0"/>
              <a:t>128</a:t>
            </a:fld>
            <a:endParaRPr lang=""/>
          </a:p>
        </p:txBody>
      </p:sp>
    </p:spTree>
    <p:custDataLst>
      <p:tags r:id="rId1"/>
    </p:custDataLst>
    <p:extLst>
      <p:ext uri="{BB962C8B-B14F-4D97-AF65-F5344CB8AC3E}">
        <p14:creationId xmlns:p14="http://schemas.microsoft.com/office/powerpoint/2010/main" val="809633063"/>
      </p:ext>
    </p:extLst>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2590800"/>
            <a:ext cx="10512862" cy="1325563"/>
          </a:xfrm>
        </p:spPr>
        <p:txBody>
          <a:bodyPr/>
          <a:lstStyle/>
          <a:p>
            <a:r>
              <a:rPr lang="en-US" dirty="0"/>
              <a:t>Managing Database Instances</a:t>
            </a:r>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129</a:t>
            </a:fld>
            <a:endParaRPr lang=""/>
          </a:p>
        </p:txBody>
      </p:sp>
    </p:spTree>
    <p:custDataLst>
      <p:tags r:id="rId1"/>
    </p:custDataLst>
    <p:extLst>
      <p:ext uri="{BB962C8B-B14F-4D97-AF65-F5344CB8AC3E}">
        <p14:creationId xmlns:p14="http://schemas.microsoft.com/office/powerpoint/2010/main" val="3308532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0"/>
          <p:cNvSpPr>
            <a:spLocks noGrp="1"/>
          </p:cNvSpPr>
          <p:nvPr>
            <p:ph type="title"/>
          </p:nvPr>
        </p:nvSpPr>
        <p:spPr>
          <a:xfrm>
            <a:off x="912812" y="152400"/>
            <a:ext cx="10057030" cy="473074"/>
          </a:xfrm>
        </p:spPr>
        <p:txBody>
          <a:bodyPr>
            <a:normAutofit fontScale="90000"/>
          </a:bodyPr>
          <a:lstStyle/>
          <a:p>
            <a:r>
              <a:rPr lang="en-US" altLang="en-US" dirty="0"/>
              <a:t>Oracle Database Options</a:t>
            </a:r>
          </a:p>
        </p:txBody>
      </p:sp>
      <p:graphicFrame>
        <p:nvGraphicFramePr>
          <p:cNvPr id="5" name=" 1"/>
          <p:cNvGraphicFramePr>
            <a:graphicFrameLocks noGrp="1"/>
          </p:cNvGraphicFramePr>
          <p:nvPr>
            <p:extLst>
              <p:ext uri="{D42A27DB-BD31-4B8C-83A1-F6EECF244321}">
                <p14:modId xmlns:p14="http://schemas.microsoft.com/office/powerpoint/2010/main" val="250467534"/>
              </p:ext>
            </p:extLst>
          </p:nvPr>
        </p:nvGraphicFramePr>
        <p:xfrm>
          <a:off x="672241" y="843619"/>
          <a:ext cx="10844343" cy="5170762"/>
        </p:xfrm>
        <a:graphic>
          <a:graphicData uri="http://schemas.openxmlformats.org/drawingml/2006/table">
            <a:tbl>
              <a:tblPr firstRow="1" firstCol="1" bandRow="1">
                <a:tableStyleId>{5FD0F851-EC5A-4D38-B0AD-8093EC10F338}</a:tableStyleId>
              </a:tblPr>
              <a:tblGrid>
                <a:gridCol w="2919543">
                  <a:extLst>
                    <a:ext uri="{9D8B030D-6E8A-4147-A177-3AD203B41FA5}">
                      <a16:colId xmlns:a16="http://schemas.microsoft.com/office/drawing/2014/main" xmlns="" val="20000"/>
                    </a:ext>
                  </a:extLst>
                </a:gridCol>
                <a:gridCol w="7924800">
                  <a:extLst>
                    <a:ext uri="{9D8B030D-6E8A-4147-A177-3AD203B41FA5}">
                      <a16:colId xmlns:a16="http://schemas.microsoft.com/office/drawing/2014/main" xmlns="" val="20001"/>
                    </a:ext>
                  </a:extLst>
                </a:gridCol>
              </a:tblGrid>
              <a:tr h="49892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1" i="0" u="none" strike="noStrike" cap="none" normalizeH="0" baseline="0" dirty="0">
                          <a:ln>
                            <a:noFill/>
                          </a:ln>
                          <a:solidFill>
                            <a:srgbClr val="558CCD"/>
                          </a:solidFill>
                          <a:effectLst/>
                          <a:latin typeface="+mn-lt"/>
                        </a:rPr>
                        <a:t>Option</a:t>
                      </a:r>
                      <a:endParaRPr kumimoji="0" lang="en-US" sz="1900" b="1" i="0" u="none" strike="noStrike" cap="none" normalizeH="0" baseline="0" dirty="0">
                        <a:ln>
                          <a:noFill/>
                        </a:ln>
                        <a:solidFill>
                          <a:srgbClr val="558CCD"/>
                        </a:solidFill>
                        <a:effectLst/>
                        <a:latin typeface="Arial" pitchFamily="34" charset="0"/>
                      </a:endParaRP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u="none" strike="noStrike" cap="none" normalizeH="0" baseline="0" dirty="0">
                          <a:ln>
                            <a:noFill/>
                          </a:ln>
                          <a:solidFill>
                            <a:srgbClr val="558CCD"/>
                          </a:solidFill>
                          <a:effectLst/>
                        </a:rPr>
                        <a:t>Description</a:t>
                      </a:r>
                      <a:endParaRPr kumimoji="0" lang="en-US" sz="1900" b="1" i="0" u="none" strike="noStrike" cap="none" normalizeH="0" baseline="0" dirty="0">
                        <a:ln>
                          <a:noFill/>
                        </a:ln>
                        <a:solidFill>
                          <a:srgbClr val="558CCD"/>
                        </a:solidFill>
                        <a:effectLst/>
                        <a:latin typeface="Arial" pitchFamily="34" charset="0"/>
                      </a:endParaRP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0"/>
                  </a:ext>
                </a:extLst>
              </a:tr>
              <a:tr h="61445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400" b="1" i="0" u="none" strike="noStrike" cap="none" normalizeH="0" baseline="0" dirty="0">
                          <a:ln>
                            <a:noFill/>
                          </a:ln>
                          <a:solidFill>
                            <a:srgbClr val="000000"/>
                          </a:solidFill>
                          <a:effectLst/>
                          <a:latin typeface="Arial" pitchFamily="34" charset="0"/>
                        </a:rPr>
                        <a:t>Oracle Label Security</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400" b="0" i="0" u="none" strike="noStrike" cap="none" normalizeH="0" baseline="0" dirty="0">
                          <a:ln>
                            <a:noFill/>
                          </a:ln>
                          <a:solidFill>
                            <a:srgbClr val="000000"/>
                          </a:solidFill>
                          <a:effectLst/>
                          <a:latin typeface="Arial" pitchFamily="34" charset="0"/>
                        </a:rPr>
                        <a:t>Provides sophisticated and flexible security based on row labels for fine-grained access control</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2538840634"/>
                  </a:ext>
                </a:extLst>
              </a:tr>
              <a:tr h="62723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400" b="1" i="0" u="none" strike="noStrike" cap="none" normalizeH="0" baseline="0" dirty="0">
                          <a:ln>
                            <a:noFill/>
                          </a:ln>
                          <a:solidFill>
                            <a:srgbClr val="000000"/>
                          </a:solidFill>
                          <a:effectLst/>
                          <a:latin typeface="Arial" pitchFamily="34" charset="0"/>
                        </a:rPr>
                        <a:t>Oracle Multitenant</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400" b="0" i="0" u="none" strike="noStrike" cap="none" normalizeH="0" baseline="0" dirty="0">
                          <a:ln>
                            <a:noFill/>
                          </a:ln>
                          <a:solidFill>
                            <a:srgbClr val="000000"/>
                          </a:solidFill>
                          <a:effectLst/>
                          <a:latin typeface="Arial" pitchFamily="34" charset="0"/>
                        </a:rPr>
                        <a:t>Enables an Oracle database to function as a multitenant container database (CDB) that includes one or more pluggable databases (PDBs)</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2978229180"/>
                  </a:ext>
                </a:extLst>
              </a:tr>
              <a:tr h="62723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400" b="1" i="0" u="none" strike="noStrike" cap="none" normalizeH="0" baseline="0" dirty="0">
                          <a:ln>
                            <a:noFill/>
                          </a:ln>
                          <a:solidFill>
                            <a:srgbClr val="000000"/>
                          </a:solidFill>
                          <a:effectLst/>
                          <a:latin typeface="Arial" pitchFamily="34" charset="0"/>
                        </a:rPr>
                        <a:t>Oracle On-Line Analytical Processing (OLAP)</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400" b="0" i="0" u="none" strike="noStrike" cap="none" normalizeH="0" baseline="0" dirty="0">
                          <a:ln>
                            <a:noFill/>
                          </a:ln>
                          <a:solidFill>
                            <a:srgbClr val="000000"/>
                          </a:solidFill>
                          <a:effectLst/>
                          <a:latin typeface="Arial" pitchFamily="34" charset="0"/>
                        </a:rPr>
                        <a:t>A full-featured OLAP server embedded in Oracle Database Enterprise Edition</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176300174"/>
                  </a:ext>
                </a:extLst>
              </a:tr>
              <a:tr h="62723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400" b="1" i="0" u="none" strike="noStrike" cap="none" normalizeH="0" baseline="0" dirty="0">
                          <a:ln>
                            <a:noFill/>
                          </a:ln>
                          <a:solidFill>
                            <a:srgbClr val="000000"/>
                          </a:solidFill>
                          <a:effectLst/>
                          <a:latin typeface="Arial" pitchFamily="34" charset="0"/>
                        </a:rPr>
                        <a:t>Oracle Partitioning</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400" b="0" i="0" u="none" strike="noStrike" cap="none" normalizeH="0" baseline="0" dirty="0">
                          <a:ln>
                            <a:noFill/>
                          </a:ln>
                          <a:solidFill>
                            <a:srgbClr val="000000"/>
                          </a:solidFill>
                          <a:effectLst/>
                          <a:latin typeface="Arial" pitchFamily="34" charset="0"/>
                        </a:rPr>
                        <a:t>Adds significant manageability, availability, and performance capabilities to large underlying database tables and indexes</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56368506"/>
                  </a:ext>
                </a:extLst>
              </a:tr>
              <a:tr h="62723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400" b="1" i="0" u="none" strike="noStrike" cap="none" normalizeH="0" baseline="0" dirty="0">
                          <a:ln>
                            <a:noFill/>
                          </a:ln>
                          <a:solidFill>
                            <a:srgbClr val="000000"/>
                          </a:solidFill>
                          <a:effectLst/>
                          <a:latin typeface="Arial" pitchFamily="34" charset="0"/>
                        </a:rPr>
                        <a:t>Oracle Real Application Clusters (Oracle RAC)</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400" b="0" i="0" u="none" strike="noStrike" cap="none" normalizeH="0" baseline="0" dirty="0">
                          <a:ln>
                            <a:noFill/>
                          </a:ln>
                          <a:solidFill>
                            <a:srgbClr val="000000"/>
                          </a:solidFill>
                          <a:effectLst/>
                          <a:latin typeface="Arial" pitchFamily="34" charset="0"/>
                        </a:rPr>
                        <a:t>A database computing environment that harnesses the processing power of multiple interconnected computers using clustering technology</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361711466"/>
                  </a:ext>
                </a:extLst>
              </a:tr>
              <a:tr h="62723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400" b="1" i="0" u="none" strike="noStrike" cap="none" normalizeH="0" baseline="0" dirty="0">
                          <a:ln>
                            <a:noFill/>
                          </a:ln>
                          <a:solidFill>
                            <a:srgbClr val="000000"/>
                          </a:solidFill>
                          <a:effectLst/>
                          <a:latin typeface="Arial" pitchFamily="34" charset="0"/>
                        </a:rPr>
                        <a:t>Oracle Real Application Testing</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400" b="0" i="0" u="none" strike="noStrike" cap="none" normalizeH="0" baseline="0" dirty="0">
                          <a:ln>
                            <a:noFill/>
                          </a:ln>
                          <a:solidFill>
                            <a:srgbClr val="000000"/>
                          </a:solidFill>
                          <a:effectLst/>
                          <a:latin typeface="Arial" pitchFamily="34" charset="0"/>
                        </a:rPr>
                        <a:t>Comprises a suite of features that help protect database applications from the undesirable impact of routine changes</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609109965"/>
                  </a:ext>
                </a:extLst>
              </a:tr>
              <a:tr h="62723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400" b="1" i="0" u="none" strike="noStrike" cap="none" normalizeH="0" baseline="0" dirty="0">
                          <a:ln>
                            <a:noFill/>
                          </a:ln>
                          <a:solidFill>
                            <a:srgbClr val="000000"/>
                          </a:solidFill>
                          <a:effectLst/>
                          <a:latin typeface="Arial" pitchFamily="34" charset="0"/>
                        </a:rPr>
                        <a:t>Oracle Spatial and Graph</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400" b="0" i="0" u="none" strike="noStrike" cap="none" normalizeH="0" baseline="0" dirty="0">
                          <a:ln>
                            <a:noFill/>
                          </a:ln>
                          <a:solidFill>
                            <a:srgbClr val="000000"/>
                          </a:solidFill>
                          <a:effectLst/>
                          <a:latin typeface="Arial" pitchFamily="34" charset="0"/>
                        </a:rPr>
                        <a:t>Includes advanced features for spatial data and analysis and for physical, network, and social graph applications</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921694922"/>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13</a:t>
            </a:fld>
            <a:endParaRPr lang=""/>
          </a:p>
        </p:txBody>
      </p:sp>
    </p:spTree>
    <p:custDataLst>
      <p:tags r:id="rId1"/>
    </p:custDataLst>
    <p:extLst>
      <p:ext uri="{BB962C8B-B14F-4D97-AF65-F5344CB8AC3E}">
        <p14:creationId xmlns:p14="http://schemas.microsoft.com/office/powerpoint/2010/main" val="12912744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s-MX" dirty="0" smtClean="0"/>
              <a:t>Objectives</a:t>
            </a:r>
            <a:br>
              <a:rPr lang="en-US" altLang="es-MX" dirty="0" smtClean="0"/>
            </a:br>
            <a:endParaRPr lang="en-US" altLang="es-MX" dirty="0"/>
          </a:p>
        </p:txBody>
      </p:sp>
      <p:sp>
        <p:nvSpPr>
          <p:cNvPr id="9" name="Content Placeholder 8"/>
          <p:cNvSpPr>
            <a:spLocks noGrp="1"/>
          </p:cNvSpPr>
          <p:nvPr>
            <p:ph idx="1"/>
          </p:nvPr>
        </p:nvSpPr>
        <p:spPr>
          <a:xfrm>
            <a:off x="622138" y="1242485"/>
            <a:ext cx="10944549" cy="2988846"/>
          </a:xfrm>
        </p:spPr>
        <p:txBody>
          <a:bodyPr/>
          <a:lstStyle/>
          <a:p>
            <a:r>
              <a:rPr lang="en-US" dirty="0"/>
              <a:t>After completing this lesson, you should be able to:</a:t>
            </a:r>
          </a:p>
          <a:p>
            <a:pPr lvl="1"/>
            <a:r>
              <a:rPr lang="en-US" dirty="0"/>
              <a:t>Describe initialization parameter files and initialization parameters</a:t>
            </a:r>
          </a:p>
          <a:p>
            <a:pPr lvl="1"/>
            <a:r>
              <a:rPr lang="en-US" dirty="0"/>
              <a:t>View and modify initialization parameters in SQL*Plus</a:t>
            </a:r>
          </a:p>
          <a:p>
            <a:pPr lvl="1"/>
            <a:r>
              <a:rPr lang="en-US" dirty="0"/>
              <a:t>Start up and shut down Oracle databases</a:t>
            </a:r>
          </a:p>
          <a:p>
            <a:pPr lvl="1"/>
            <a:r>
              <a:rPr lang="en-US" dirty="0"/>
              <a:t>Open and close PDBs</a:t>
            </a:r>
          </a:p>
          <a:p>
            <a:pPr lvl="1"/>
            <a:r>
              <a:rPr lang="en-US" dirty="0"/>
              <a:t>Work with the Automatic Diagnostic Repository (ADR)</a:t>
            </a:r>
          </a:p>
          <a:p>
            <a:pPr lvl="1"/>
            <a:r>
              <a:rPr lang="en-US" dirty="0"/>
              <a:t>Query dynamic performance views</a:t>
            </a:r>
          </a:p>
        </p:txBody>
      </p:sp>
      <p:sp>
        <p:nvSpPr>
          <p:cNvPr id="7" name="Rectangle 6"/>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130</a:t>
            </a:fld>
            <a:endParaRPr lang=""/>
          </a:p>
        </p:txBody>
      </p:sp>
    </p:spTree>
    <p:custDataLst>
      <p:tags r:id="rId1"/>
    </p:custDataLst>
    <p:extLst>
      <p:ext uri="{BB962C8B-B14F-4D97-AF65-F5344CB8AC3E}">
        <p14:creationId xmlns:p14="http://schemas.microsoft.com/office/powerpoint/2010/main" val="15792583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760412" y="76200"/>
            <a:ext cx="10512862" cy="1325563"/>
          </a:xfrm>
        </p:spPr>
        <p:txBody>
          <a:bodyPr/>
          <a:lstStyle/>
          <a:p>
            <a:pPr eaLnBrk="1" hangingPunct="1"/>
            <a:r>
              <a:rPr lang="en-US" dirty="0"/>
              <a:t>Working with Initialization Parameters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6512" y="1146171"/>
            <a:ext cx="4495800" cy="4721229"/>
          </a:xfrm>
          <a:prstGeom prst="rect">
            <a:avLst/>
          </a:prstGeom>
        </p:spPr>
      </p:pic>
      <p:cxnSp>
        <p:nvCxnSpPr>
          <p:cNvPr id="5" name="Straight Arrow Connector 4"/>
          <p:cNvCxnSpPr/>
          <p:nvPr/>
        </p:nvCxnSpPr>
        <p:spPr bwMode="auto">
          <a:xfrm flipV="1">
            <a:off x="4982456" y="2341207"/>
            <a:ext cx="0" cy="174978"/>
          </a:xfrm>
          <a:prstGeom prst="straightConnector1">
            <a:avLst/>
          </a:prstGeom>
          <a:noFill/>
          <a:ln w="28575" cap="flat" cmpd="sng" algn="ctr">
            <a:solidFill>
              <a:schemeClr val="tx1">
                <a:lumMod val="50000"/>
              </a:schemeClr>
            </a:solidFill>
            <a:prstDash val="solid"/>
            <a:round/>
            <a:headEnd type="none" w="sm" len="sm"/>
            <a:tailEnd type="triangle" w="lg" len="lg"/>
          </a:ln>
          <a:effectLst/>
        </p:spPr>
      </p:cxnSp>
      <p:cxnSp>
        <p:nvCxnSpPr>
          <p:cNvPr id="9" name="Straight Arrow Connector 8"/>
          <p:cNvCxnSpPr/>
          <p:nvPr/>
        </p:nvCxnSpPr>
        <p:spPr bwMode="auto">
          <a:xfrm flipV="1">
            <a:off x="7149923" y="2341207"/>
            <a:ext cx="0" cy="174978"/>
          </a:xfrm>
          <a:prstGeom prst="straightConnector1">
            <a:avLst/>
          </a:prstGeom>
          <a:noFill/>
          <a:ln w="28575" cap="flat" cmpd="sng" algn="ctr">
            <a:solidFill>
              <a:schemeClr val="tx1">
                <a:lumMod val="50000"/>
              </a:schemeClr>
            </a:solidFill>
            <a:prstDash val="solid"/>
            <a:round/>
            <a:headEnd type="none" w="sm" len="sm"/>
            <a:tailEnd type="triangle" w="lg" len="lg"/>
          </a:ln>
          <a:effectLst/>
        </p:spPr>
      </p:cxnSp>
      <p:sp>
        <p:nvSpPr>
          <p:cNvPr id="3" name="Slide Number Placeholder 2"/>
          <p:cNvSpPr>
            <a:spLocks noGrp="1"/>
          </p:cNvSpPr>
          <p:nvPr>
            <p:ph type="sldNum" sz="quarter" idx="12"/>
          </p:nvPr>
        </p:nvSpPr>
        <p:spPr/>
        <p:txBody>
          <a:bodyPr/>
          <a:lstStyle/>
          <a:p>
            <a:fld id="{0D1E9C62-5A59-433B-A292-EC595ABBBF45}" type="slidenum">
              <a:rPr lang="" smtClean="0"/>
              <a:t>131</a:t>
            </a:fld>
            <a:endParaRPr lang=""/>
          </a:p>
        </p:txBody>
      </p:sp>
    </p:spTree>
    <p:custDataLst>
      <p:tags r:id="rId1"/>
    </p:custDataLst>
    <p:extLst>
      <p:ext uri="{BB962C8B-B14F-4D97-AF65-F5344CB8AC3E}">
        <p14:creationId xmlns:p14="http://schemas.microsoft.com/office/powerpoint/2010/main" val="12130858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132</a:t>
            </a:fld>
            <a:endParaRPr lang=""/>
          </a:p>
        </p:txBody>
      </p:sp>
    </p:spTree>
    <p:custDataLst>
      <p:tags r:id="rId1"/>
    </p:custDataLst>
    <p:extLst>
      <p:ext uri="{BB962C8B-B14F-4D97-AF65-F5344CB8AC3E}">
        <p14:creationId xmlns:p14="http://schemas.microsoft.com/office/powerpoint/2010/main" val="1055354570"/>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Initialization </a:t>
            </a:r>
            <a:r>
              <a:rPr lang="en-US" dirty="0" smtClean="0"/>
              <a:t>Parameters</a:t>
            </a:r>
            <a:br>
              <a:rPr lang="en-US" dirty="0" smtClean="0"/>
            </a:br>
            <a:endParaRPr lang="en-US" altLang="es-MX" dirty="0"/>
          </a:p>
        </p:txBody>
      </p:sp>
      <p:sp>
        <p:nvSpPr>
          <p:cNvPr id="9219" name="Content Placeholder 9"/>
          <p:cNvSpPr>
            <a:spLocks noGrp="1"/>
          </p:cNvSpPr>
          <p:nvPr>
            <p:ph idx="1"/>
          </p:nvPr>
        </p:nvSpPr>
        <p:spPr>
          <a:xfrm>
            <a:off x="622138" y="1242485"/>
            <a:ext cx="10944549" cy="5020171"/>
          </a:xfrm>
        </p:spPr>
        <p:txBody>
          <a:bodyPr/>
          <a:lstStyle/>
          <a:p>
            <a:pPr lvl="1">
              <a:defRPr/>
            </a:pPr>
            <a:r>
              <a:rPr lang="en-US" dirty="0"/>
              <a:t>Initialization parameters (parameters):</a:t>
            </a:r>
          </a:p>
          <a:p>
            <a:pPr lvl="2">
              <a:defRPr/>
            </a:pPr>
            <a:r>
              <a:rPr lang="en-US" dirty="0"/>
              <a:t>Set database limits</a:t>
            </a:r>
          </a:p>
          <a:p>
            <a:pPr lvl="2">
              <a:defRPr/>
            </a:pPr>
            <a:r>
              <a:rPr lang="en-US" dirty="0"/>
              <a:t>Set database-wide defaults</a:t>
            </a:r>
          </a:p>
          <a:p>
            <a:pPr lvl="2">
              <a:defRPr/>
            </a:pPr>
            <a:r>
              <a:rPr lang="en-US" dirty="0"/>
              <a:t>Specify files and directories</a:t>
            </a:r>
          </a:p>
          <a:p>
            <a:pPr lvl="2">
              <a:defRPr/>
            </a:pPr>
            <a:r>
              <a:rPr lang="en-US" dirty="0"/>
              <a:t>Affect performance</a:t>
            </a:r>
          </a:p>
          <a:p>
            <a:pPr lvl="1">
              <a:defRPr/>
            </a:pPr>
            <a:r>
              <a:rPr lang="en-US" dirty="0"/>
              <a:t>Parameters can be of two types: basic or advanced.</a:t>
            </a:r>
          </a:p>
          <a:p>
            <a:pPr lvl="2">
              <a:defRPr/>
            </a:pPr>
            <a:r>
              <a:rPr lang="en-US" dirty="0"/>
              <a:t>Tune around 30 basic parameters to get reasonable database performance.</a:t>
            </a:r>
          </a:p>
          <a:p>
            <a:pPr lvl="2">
              <a:defRPr/>
            </a:pPr>
            <a:r>
              <a:rPr lang="en-US" dirty="0"/>
              <a:t>Example of a basic parameter: </a:t>
            </a:r>
            <a:r>
              <a:rPr lang="en-US" dirty="0">
                <a:latin typeface="Courier New" panose="02070309020205020404" pitchFamily="49" charset="0"/>
                <a:cs typeface="Courier New" panose="02070309020205020404" pitchFamily="49" charset="0"/>
              </a:rPr>
              <a:t>SGA_TARGET</a:t>
            </a:r>
          </a:p>
          <a:p>
            <a:pPr lvl="2">
              <a:defRPr/>
            </a:pPr>
            <a:r>
              <a:rPr lang="en-US" dirty="0"/>
              <a:t>Example of an advanced parameter: </a:t>
            </a:r>
            <a:r>
              <a:rPr lang="en-US" dirty="0">
                <a:latin typeface="Courier New" panose="02070309020205020404" pitchFamily="49" charset="0"/>
                <a:cs typeface="Courier New" panose="02070309020205020404" pitchFamily="49" charset="0"/>
              </a:rPr>
              <a:t>DB_CACHE_SIZE</a:t>
            </a:r>
          </a:p>
          <a:p>
            <a:pPr lvl="1">
              <a:defRPr/>
            </a:pPr>
            <a:r>
              <a:rPr lang="en-US" dirty="0"/>
              <a:t>Derived parameters calculate their values from the values of other parameters.</a:t>
            </a:r>
          </a:p>
          <a:p>
            <a:pPr lvl="2">
              <a:defRPr/>
            </a:pPr>
            <a:r>
              <a:rPr lang="en-US" dirty="0"/>
              <a:t>Example: </a:t>
            </a:r>
            <a:r>
              <a:rPr lang="en-US" dirty="0">
                <a:latin typeface="Courier New" panose="02070309020205020404" pitchFamily="49" charset="0"/>
                <a:cs typeface="Courier New" panose="02070309020205020404" pitchFamily="49" charset="0"/>
              </a:rPr>
              <a:t>SESSIONS</a:t>
            </a:r>
            <a:r>
              <a:rPr lang="en-US" dirty="0"/>
              <a:t> is derived from </a:t>
            </a:r>
            <a:r>
              <a:rPr lang="en-US" dirty="0">
                <a:latin typeface="Courier New" panose="02070309020205020404" pitchFamily="49" charset="0"/>
                <a:cs typeface="Courier New" panose="02070309020205020404" pitchFamily="49" charset="0"/>
              </a:rPr>
              <a:t>PROCESSES</a:t>
            </a:r>
            <a:r>
              <a:rPr lang="en-US" dirty="0"/>
              <a:t>.</a:t>
            </a:r>
          </a:p>
          <a:p>
            <a:pPr lvl="1">
              <a:defRPr/>
            </a:pPr>
            <a:r>
              <a:rPr lang="en-US" dirty="0"/>
              <a:t>Some parameter values or value ranges depend on the host operating system.</a:t>
            </a:r>
          </a:p>
          <a:p>
            <a:pPr lvl="2">
              <a:defRPr/>
            </a:pPr>
            <a:r>
              <a:rPr lang="en-US" dirty="0"/>
              <a:t>Example: </a:t>
            </a:r>
            <a:r>
              <a:rPr lang="en-US" dirty="0">
                <a:latin typeface="Courier New" panose="02070309020205020404" pitchFamily="49" charset="0"/>
                <a:cs typeface="Courier New" panose="02070309020205020404" pitchFamily="49" charset="0"/>
              </a:rPr>
              <a:t>DB_BLOCK_SIZE</a:t>
            </a:r>
          </a:p>
        </p:txBody>
      </p:sp>
      <p:sp>
        <p:nvSpPr>
          <p:cNvPr id="2" name="Slide Number Placeholder 1"/>
          <p:cNvSpPr>
            <a:spLocks noGrp="1"/>
          </p:cNvSpPr>
          <p:nvPr>
            <p:ph type="sldNum" sz="quarter" idx="12"/>
          </p:nvPr>
        </p:nvSpPr>
        <p:spPr/>
        <p:txBody>
          <a:bodyPr/>
          <a:lstStyle/>
          <a:p>
            <a:fld id="{0D1E9C62-5A59-433B-A292-EC595ABBBF45}" type="slidenum">
              <a:rPr lang="" smtClean="0"/>
              <a:t>133</a:t>
            </a:fld>
            <a:endParaRPr lang=""/>
          </a:p>
        </p:txBody>
      </p:sp>
    </p:spTree>
    <p:custDataLst>
      <p:tags r:id="rId1"/>
    </p:custDataLst>
    <p:extLst>
      <p:ext uri="{BB962C8B-B14F-4D97-AF65-F5344CB8AC3E}">
        <p14:creationId xmlns:p14="http://schemas.microsoft.com/office/powerpoint/2010/main" val="29438016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134</a:t>
            </a:fld>
            <a:endParaRPr lang=""/>
          </a:p>
        </p:txBody>
      </p:sp>
    </p:spTree>
    <p:custDataLst>
      <p:tags r:id="rId1"/>
    </p:custDataLst>
    <p:extLst>
      <p:ext uri="{BB962C8B-B14F-4D97-AF65-F5344CB8AC3E}">
        <p14:creationId xmlns:p14="http://schemas.microsoft.com/office/powerpoint/2010/main" val="1121460911"/>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Modifying Initialization </a:t>
            </a:r>
            <a:r>
              <a:rPr lang="en-US" dirty="0" smtClean="0"/>
              <a:t>Parameters</a:t>
            </a:r>
            <a:br>
              <a:rPr lang="en-US" dirty="0" smtClean="0"/>
            </a:br>
            <a:endParaRPr lang="en-US" altLang="es-MX" dirty="0"/>
          </a:p>
        </p:txBody>
      </p:sp>
      <p:sp>
        <p:nvSpPr>
          <p:cNvPr id="9219" name="Content Placeholder 9"/>
          <p:cNvSpPr>
            <a:spLocks noGrp="1"/>
          </p:cNvSpPr>
          <p:nvPr>
            <p:ph idx="1"/>
          </p:nvPr>
        </p:nvSpPr>
        <p:spPr>
          <a:xfrm>
            <a:off x="622138" y="1242485"/>
            <a:ext cx="10944549" cy="4922708"/>
          </a:xfrm>
        </p:spPr>
        <p:txBody>
          <a:bodyPr>
            <a:normAutofit lnSpcReduction="10000"/>
          </a:bodyPr>
          <a:lstStyle/>
          <a:p>
            <a:pPr lvl="1">
              <a:defRPr/>
            </a:pPr>
            <a:r>
              <a:rPr lang="en-US" dirty="0"/>
              <a:t>Modify parameters to set capacity limits or improve performance.</a:t>
            </a:r>
          </a:p>
          <a:p>
            <a:pPr lvl="2">
              <a:defRPr/>
            </a:pPr>
            <a:r>
              <a:rPr lang="en-US" dirty="0"/>
              <a:t>Use EM Express or SQL*Plus (</a:t>
            </a: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SESSION</a:t>
            </a:r>
            <a:r>
              <a:rPr lang="en-US" dirty="0"/>
              <a:t> or </a:t>
            </a: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SYSTEM</a:t>
            </a:r>
            <a:r>
              <a:rPr lang="en-US" dirty="0"/>
              <a:t>).</a:t>
            </a:r>
          </a:p>
          <a:p>
            <a:pPr lvl="1">
              <a:defRPr/>
            </a:pPr>
            <a:r>
              <a:rPr lang="en-US" dirty="0"/>
              <a:t>Query </a:t>
            </a:r>
            <a:r>
              <a:rPr lang="en-US" dirty="0">
                <a:latin typeface="Courier New" panose="02070309020205020404" pitchFamily="49" charset="0"/>
                <a:cs typeface="Courier New" panose="02070309020205020404" pitchFamily="49" charset="0"/>
              </a:rPr>
              <a:t>V$PARAMETER</a:t>
            </a:r>
            <a:r>
              <a:rPr lang="en-US" dirty="0"/>
              <a:t> for an initialization parameter to learn whether you can make:</a:t>
            </a:r>
          </a:p>
          <a:p>
            <a:pPr lvl="2">
              <a:defRPr/>
            </a:pPr>
            <a:r>
              <a:rPr lang="en-US" dirty="0"/>
              <a:t>Session-level changes (</a:t>
            </a:r>
            <a:r>
              <a:rPr lang="en-US" dirty="0">
                <a:latin typeface="Courier New" panose="02070309020205020404" pitchFamily="49" charset="0"/>
                <a:cs typeface="Courier New" panose="02070309020205020404" pitchFamily="49" charset="0"/>
              </a:rPr>
              <a:t>ISSES_MODIFIABLE</a:t>
            </a:r>
            <a:r>
              <a:rPr lang="en-US" dirty="0"/>
              <a:t> column)</a:t>
            </a:r>
          </a:p>
          <a:p>
            <a:pPr lvl="2">
              <a:defRPr/>
            </a:pPr>
            <a:r>
              <a:rPr lang="en-US" dirty="0"/>
              <a:t>System-level changes (</a:t>
            </a:r>
            <a:r>
              <a:rPr lang="en-US" dirty="0">
                <a:latin typeface="Courier New" panose="02070309020205020404" pitchFamily="49" charset="0"/>
                <a:cs typeface="Courier New" panose="02070309020205020404" pitchFamily="49" charset="0"/>
              </a:rPr>
              <a:t>ISSYS_MODIFIABLE</a:t>
            </a:r>
            <a:r>
              <a:rPr lang="en-US" dirty="0"/>
              <a:t> column)</a:t>
            </a:r>
          </a:p>
          <a:p>
            <a:pPr lvl="2">
              <a:defRPr/>
            </a:pPr>
            <a:r>
              <a:rPr lang="en-US" dirty="0"/>
              <a:t>PDB-level changes (</a:t>
            </a:r>
            <a:r>
              <a:rPr lang="en-US" dirty="0">
                <a:latin typeface="Courier New" panose="02070309020205020404" pitchFamily="49" charset="0"/>
                <a:cs typeface="Courier New" panose="02070309020205020404" pitchFamily="49" charset="0"/>
              </a:rPr>
              <a:t>ISPDB_MODIFIABLE</a:t>
            </a:r>
            <a:r>
              <a:rPr lang="en-US" dirty="0"/>
              <a:t> column)</a:t>
            </a:r>
          </a:p>
          <a:p>
            <a:pPr lvl="1">
              <a:defRPr/>
            </a:pPr>
            <a:r>
              <a:rPr lang="en-US" dirty="0"/>
              <a:t>Use the </a:t>
            </a:r>
            <a:r>
              <a:rPr lang="en-US" dirty="0">
                <a:latin typeface="Courier New" panose="02070309020205020404" pitchFamily="49" charset="0"/>
                <a:cs typeface="Courier New" panose="02070309020205020404" pitchFamily="49" charset="0"/>
              </a:rPr>
              <a:t>SCOPE</a:t>
            </a:r>
            <a:r>
              <a:rPr lang="en-US" dirty="0"/>
              <a:t> clause with the </a:t>
            </a: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SYSTEM</a:t>
            </a:r>
            <a:r>
              <a:rPr lang="en-US" dirty="0"/>
              <a:t> command to tell the system where to update the system-level parameter:</a:t>
            </a:r>
          </a:p>
          <a:p>
            <a:pPr lvl="2">
              <a:defRPr/>
            </a:pPr>
            <a:r>
              <a:rPr lang="en-US" dirty="0">
                <a:latin typeface="Courier New" panose="02070309020205020404" pitchFamily="49" charset="0"/>
                <a:cs typeface="Courier New" panose="02070309020205020404" pitchFamily="49" charset="0"/>
              </a:rPr>
              <a:t>MEMORY</a:t>
            </a:r>
          </a:p>
          <a:p>
            <a:pPr lvl="2">
              <a:defRPr/>
            </a:pPr>
            <a:r>
              <a:rPr lang="en-US" dirty="0">
                <a:latin typeface="Courier New" panose="02070309020205020404" pitchFamily="49" charset="0"/>
                <a:cs typeface="Courier New" panose="02070309020205020404" pitchFamily="49" charset="0"/>
              </a:rPr>
              <a:t>SPFILE</a:t>
            </a:r>
          </a:p>
          <a:p>
            <a:pPr lvl="2">
              <a:defRPr/>
            </a:pPr>
            <a:r>
              <a:rPr lang="en-US" dirty="0">
                <a:latin typeface="Courier New" panose="02070309020205020404" pitchFamily="49" charset="0"/>
                <a:cs typeface="Courier New" panose="02070309020205020404" pitchFamily="49" charset="0"/>
              </a:rPr>
              <a:t>BOTH</a:t>
            </a:r>
          </a:p>
          <a:p>
            <a:pPr lvl="1">
              <a:defRPr/>
            </a:pPr>
            <a:r>
              <a:rPr lang="en-US" dirty="0">
                <a:cs typeface="Courier New" panose="02070309020205020404" pitchFamily="49" charset="0"/>
              </a:rPr>
              <a:t>Use the </a:t>
            </a:r>
            <a:r>
              <a:rPr lang="en-US" dirty="0">
                <a:latin typeface="Courier New" panose="02070309020205020404" pitchFamily="49" charset="0"/>
                <a:cs typeface="Courier New" panose="02070309020205020404" pitchFamily="49" charset="0"/>
              </a:rPr>
              <a:t>DEFERRED</a:t>
            </a:r>
            <a:r>
              <a:rPr lang="en-US" dirty="0">
                <a:cs typeface="Courier New" panose="02070309020205020404" pitchFamily="49" charset="0"/>
              </a:rPr>
              <a:t> keyword</a:t>
            </a:r>
            <a:r>
              <a:rPr lang="en-US" dirty="0"/>
              <a:t> to set or modify the value of the parameter for future sessions that connect to the database.</a:t>
            </a:r>
          </a:p>
        </p:txBody>
      </p:sp>
      <p:sp>
        <p:nvSpPr>
          <p:cNvPr id="2" name="Slide Number Placeholder 1"/>
          <p:cNvSpPr>
            <a:spLocks noGrp="1"/>
          </p:cNvSpPr>
          <p:nvPr>
            <p:ph type="sldNum" sz="quarter" idx="12"/>
          </p:nvPr>
        </p:nvSpPr>
        <p:spPr/>
        <p:txBody>
          <a:bodyPr/>
          <a:lstStyle/>
          <a:p>
            <a:fld id="{0D1E9C62-5A59-433B-A292-EC595ABBBF45}" type="slidenum">
              <a:rPr lang="" smtClean="0"/>
              <a:t>135</a:t>
            </a:fld>
            <a:endParaRPr lang=""/>
          </a:p>
        </p:txBody>
      </p:sp>
    </p:spTree>
    <p:custDataLst>
      <p:tags r:id="rId1"/>
    </p:custDataLst>
    <p:extLst>
      <p:ext uri="{BB962C8B-B14F-4D97-AF65-F5344CB8AC3E}">
        <p14:creationId xmlns:p14="http://schemas.microsoft.com/office/powerpoint/2010/main" val="374020977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136</a:t>
            </a:fld>
            <a:endParaRPr lang=""/>
          </a:p>
        </p:txBody>
      </p:sp>
    </p:spTree>
    <p:custDataLst>
      <p:tags r:id="rId1"/>
    </p:custDataLst>
    <p:extLst>
      <p:ext uri="{BB962C8B-B14F-4D97-AF65-F5344CB8AC3E}">
        <p14:creationId xmlns:p14="http://schemas.microsoft.com/office/powerpoint/2010/main" val="159159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Viewing Initialization </a:t>
            </a:r>
            <a:r>
              <a:rPr lang="en-US" dirty="0" smtClean="0"/>
              <a:t>Parameters</a:t>
            </a:r>
            <a:br>
              <a:rPr lang="en-US" dirty="0" smtClean="0"/>
            </a:br>
            <a:endParaRPr lang="en-US" altLang="es-MX" dirty="0"/>
          </a:p>
        </p:txBody>
      </p:sp>
      <p:sp>
        <p:nvSpPr>
          <p:cNvPr id="9219" name="Content Placeholder 9"/>
          <p:cNvSpPr>
            <a:spLocks noGrp="1"/>
          </p:cNvSpPr>
          <p:nvPr>
            <p:ph idx="1"/>
          </p:nvPr>
        </p:nvSpPr>
        <p:spPr>
          <a:xfrm>
            <a:off x="622138" y="1242485"/>
            <a:ext cx="10944549" cy="4781644"/>
          </a:xfrm>
        </p:spPr>
        <p:txBody>
          <a:bodyPr/>
          <a:lstStyle/>
          <a:p>
            <a:pPr>
              <a:defRPr/>
            </a:pPr>
            <a:r>
              <a:rPr lang="en-US" dirty="0"/>
              <a:t>Ways to view initialization parameters in SQL*Plus:</a:t>
            </a:r>
          </a:p>
          <a:p>
            <a:pPr lvl="1">
              <a:defRPr/>
            </a:pPr>
            <a:r>
              <a:rPr lang="en-US" dirty="0"/>
              <a:t>Issue the </a:t>
            </a:r>
            <a:r>
              <a:rPr lang="en-US" dirty="0">
                <a:latin typeface="Courier New" panose="02070309020205020404" pitchFamily="49" charset="0"/>
                <a:cs typeface="Courier New" panose="02070309020205020404" pitchFamily="49" charset="0"/>
              </a:rPr>
              <a:t>SHOW</a:t>
            </a:r>
            <a:r>
              <a:rPr lang="en-US" dirty="0"/>
              <a:t> </a:t>
            </a:r>
            <a:r>
              <a:rPr lang="en-US" dirty="0">
                <a:latin typeface="Courier New" panose="02070309020205020404" pitchFamily="49" charset="0"/>
                <a:cs typeface="Courier New" panose="02070309020205020404" pitchFamily="49" charset="0"/>
              </a:rPr>
              <a:t>PARAMETER</a:t>
            </a:r>
            <a:r>
              <a:rPr lang="en-US" dirty="0"/>
              <a:t> command.</a:t>
            </a:r>
          </a:p>
          <a:p>
            <a:pPr lvl="2">
              <a:defRPr/>
            </a:pPr>
            <a:r>
              <a:rPr lang="en-US" dirty="0"/>
              <a:t>Example: Find out about all the parameters whose names contain the word “para.”</a:t>
            </a:r>
            <a:r>
              <a:rPr lang="en-US" dirty="0">
                <a:latin typeface="Courier New" panose="02070309020205020404" pitchFamily="49" charset="0"/>
                <a:cs typeface="Courier New" panose="02070309020205020404" pitchFamily="49" charset="0"/>
              </a:rPr>
              <a:t> </a:t>
            </a:r>
          </a:p>
          <a:p>
            <a:pPr marL="91440" lvl="1" indent="0">
              <a:buNone/>
              <a:defRPr/>
            </a:pPr>
            <a:endParaRPr lang="en-US" dirty="0"/>
          </a:p>
          <a:p>
            <a:pPr lvl="1">
              <a:defRPr/>
            </a:pPr>
            <a:r>
              <a:rPr lang="en-US" dirty="0"/>
              <a:t>Query the following views:</a:t>
            </a:r>
          </a:p>
          <a:p>
            <a:pPr lvl="2">
              <a:defRPr/>
            </a:pPr>
            <a:r>
              <a:rPr lang="en-US" dirty="0">
                <a:latin typeface="Courier New" panose="02070309020205020404" pitchFamily="49" charset="0"/>
                <a:cs typeface="Courier New" panose="02070309020205020404" pitchFamily="49" charset="0"/>
              </a:rPr>
              <a:t>V$PARAMETER</a:t>
            </a:r>
          </a:p>
          <a:p>
            <a:pPr lvl="2">
              <a:defRPr/>
            </a:pPr>
            <a:r>
              <a:rPr lang="en-US" dirty="0">
                <a:latin typeface="Courier New" panose="02070309020205020404" pitchFamily="49" charset="0"/>
                <a:cs typeface="Courier New" panose="02070309020205020404" pitchFamily="49" charset="0"/>
              </a:rPr>
              <a:t>V$PARAMETER2</a:t>
            </a:r>
          </a:p>
          <a:p>
            <a:pPr lvl="2">
              <a:defRPr/>
            </a:pPr>
            <a:r>
              <a:rPr lang="en-US" dirty="0">
                <a:latin typeface="Courier New" panose="02070309020205020404" pitchFamily="49" charset="0"/>
                <a:cs typeface="Courier New" panose="02070309020205020404" pitchFamily="49" charset="0"/>
              </a:rPr>
              <a:t>V$SPPARAMETER</a:t>
            </a:r>
          </a:p>
          <a:p>
            <a:pPr lvl="2">
              <a:defRPr/>
            </a:pPr>
            <a:r>
              <a:rPr lang="en-US" dirty="0">
                <a:latin typeface="Courier New" panose="02070309020205020404" pitchFamily="49" charset="0"/>
                <a:cs typeface="Courier New" panose="02070309020205020404" pitchFamily="49" charset="0"/>
              </a:rPr>
              <a:t>V$SYSTEM_PARAMETER</a:t>
            </a:r>
          </a:p>
          <a:p>
            <a:pPr lvl="2">
              <a:defRPr/>
            </a:pPr>
            <a:r>
              <a:rPr lang="en-US" dirty="0">
                <a:latin typeface="Courier New" panose="02070309020205020404" pitchFamily="49" charset="0"/>
                <a:cs typeface="Courier New" panose="02070309020205020404" pitchFamily="49" charset="0"/>
              </a:rPr>
              <a:t>V$SYSTEM_PARAMETER2</a:t>
            </a:r>
          </a:p>
          <a:p>
            <a:pPr>
              <a:defRPr/>
            </a:pPr>
            <a:endParaRPr lang="en-US" dirty="0"/>
          </a:p>
          <a:p>
            <a:pPr eaLnBrk="1" hangingPunct="1">
              <a:defRPr/>
            </a:pPr>
            <a:endParaRPr lang="en-US" dirty="0"/>
          </a:p>
        </p:txBody>
      </p:sp>
      <p:sp>
        <p:nvSpPr>
          <p:cNvPr id="4" name="Content Placeholder 2"/>
          <p:cNvSpPr txBox="1">
            <a:spLocks/>
          </p:cNvSpPr>
          <p:nvPr/>
        </p:nvSpPr>
        <p:spPr bwMode="gray">
          <a:xfrm>
            <a:off x="1059018" y="2438400"/>
            <a:ext cx="10750394"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SHOW PARAMETER para</a:t>
            </a:r>
          </a:p>
        </p:txBody>
      </p:sp>
      <p:sp>
        <p:nvSpPr>
          <p:cNvPr id="2" name="Slide Number Placeholder 1"/>
          <p:cNvSpPr>
            <a:spLocks noGrp="1"/>
          </p:cNvSpPr>
          <p:nvPr>
            <p:ph type="sldNum" sz="quarter" idx="12"/>
          </p:nvPr>
        </p:nvSpPr>
        <p:spPr/>
        <p:txBody>
          <a:bodyPr/>
          <a:lstStyle/>
          <a:p>
            <a:fld id="{0D1E9C62-5A59-433B-A292-EC595ABBBF45}" type="slidenum">
              <a:rPr lang="" smtClean="0"/>
              <a:t>137</a:t>
            </a:fld>
            <a:endParaRPr lang=""/>
          </a:p>
        </p:txBody>
      </p:sp>
    </p:spTree>
    <p:custDataLst>
      <p:tags r:id="rId1"/>
    </p:custDataLst>
    <p:extLst>
      <p:ext uri="{BB962C8B-B14F-4D97-AF65-F5344CB8AC3E}">
        <p14:creationId xmlns:p14="http://schemas.microsoft.com/office/powerpoint/2010/main" val="23392031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138</a:t>
            </a:fld>
            <a:endParaRPr lang=""/>
          </a:p>
        </p:txBody>
      </p:sp>
    </p:spTree>
    <p:custDataLst>
      <p:tags r:id="rId1"/>
    </p:custDataLst>
    <p:extLst>
      <p:ext uri="{BB962C8B-B14F-4D97-AF65-F5344CB8AC3E}">
        <p14:creationId xmlns:p14="http://schemas.microsoft.com/office/powerpoint/2010/main" val="3458294186"/>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dirty="0"/>
              <a:t>Starting the Oracle Database </a:t>
            </a:r>
            <a:r>
              <a:rPr lang="en-US" dirty="0" smtClean="0"/>
              <a:t>Instance</a:t>
            </a:r>
            <a:br>
              <a:rPr lang="en-US" dirty="0" smtClean="0"/>
            </a:b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212" y="1311302"/>
            <a:ext cx="10058400" cy="4235396"/>
          </a:xfrm>
          <a:prstGeom prst="rect">
            <a:avLst/>
          </a:prstGeom>
        </p:spPr>
      </p:pic>
      <p:cxnSp>
        <p:nvCxnSpPr>
          <p:cNvPr id="4" name="Straight Arrow Connector 3"/>
          <p:cNvCxnSpPr/>
          <p:nvPr/>
        </p:nvCxnSpPr>
        <p:spPr bwMode="auto">
          <a:xfrm flipV="1">
            <a:off x="1130123" y="1288724"/>
            <a:ext cx="0" cy="174978"/>
          </a:xfrm>
          <a:prstGeom prst="straightConnector1">
            <a:avLst/>
          </a:prstGeom>
          <a:noFill/>
          <a:ln w="28575" cap="flat" cmpd="sng" algn="ctr">
            <a:solidFill>
              <a:schemeClr val="tx1">
                <a:lumMod val="50000"/>
              </a:schemeClr>
            </a:solidFill>
            <a:prstDash val="solid"/>
            <a:round/>
            <a:headEnd type="none" w="sm" len="sm"/>
            <a:tailEnd type="triangle" w="lg" len="lg"/>
          </a:ln>
          <a:effectLst/>
        </p:spPr>
      </p:cxnSp>
      <p:sp>
        <p:nvSpPr>
          <p:cNvPr id="3" name="Slide Number Placeholder 2"/>
          <p:cNvSpPr>
            <a:spLocks noGrp="1"/>
          </p:cNvSpPr>
          <p:nvPr>
            <p:ph type="sldNum" sz="quarter" idx="12"/>
          </p:nvPr>
        </p:nvSpPr>
        <p:spPr/>
        <p:txBody>
          <a:bodyPr/>
          <a:lstStyle/>
          <a:p>
            <a:fld id="{0D1E9C62-5A59-433B-A292-EC595ABBBF45}" type="slidenum">
              <a:rPr lang="" smtClean="0"/>
              <a:t>139</a:t>
            </a:fld>
            <a:endParaRPr lang=""/>
          </a:p>
        </p:txBody>
      </p:sp>
    </p:spTree>
    <p:custDataLst>
      <p:tags r:id="rId1"/>
    </p:custDataLst>
    <p:extLst>
      <p:ext uri="{BB962C8B-B14F-4D97-AF65-F5344CB8AC3E}">
        <p14:creationId xmlns:p14="http://schemas.microsoft.com/office/powerpoint/2010/main" val="385080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0"/>
          <p:cNvSpPr>
            <a:spLocks noGrp="1"/>
          </p:cNvSpPr>
          <p:nvPr>
            <p:ph type="title"/>
          </p:nvPr>
        </p:nvSpPr>
        <p:spPr>
          <a:xfrm>
            <a:off x="837982" y="365127"/>
            <a:ext cx="9904630" cy="625474"/>
          </a:xfrm>
        </p:spPr>
        <p:txBody>
          <a:bodyPr>
            <a:normAutofit fontScale="90000"/>
          </a:bodyPr>
          <a:lstStyle/>
          <a:p>
            <a:r>
              <a:rPr lang="en-US" altLang="en-US" dirty="0"/>
              <a:t>Oracle Management Packs</a:t>
            </a:r>
          </a:p>
        </p:txBody>
      </p:sp>
      <p:graphicFrame>
        <p:nvGraphicFramePr>
          <p:cNvPr id="5" name=" 1"/>
          <p:cNvGraphicFramePr>
            <a:graphicFrameLocks noGrp="1"/>
          </p:cNvGraphicFramePr>
          <p:nvPr>
            <p:extLst>
              <p:ext uri="{D42A27DB-BD31-4B8C-83A1-F6EECF244321}">
                <p14:modId xmlns:p14="http://schemas.microsoft.com/office/powerpoint/2010/main" val="3585101361"/>
              </p:ext>
            </p:extLst>
          </p:nvPr>
        </p:nvGraphicFramePr>
        <p:xfrm>
          <a:off x="786541" y="1187388"/>
          <a:ext cx="10615743" cy="4483224"/>
        </p:xfrm>
        <a:graphic>
          <a:graphicData uri="http://schemas.openxmlformats.org/drawingml/2006/table">
            <a:tbl>
              <a:tblPr firstRow="1" firstCol="1" bandRow="1">
                <a:tableStyleId>{5FD0F851-EC5A-4D38-B0AD-8093EC10F338}</a:tableStyleId>
              </a:tblPr>
              <a:tblGrid>
                <a:gridCol w="2869471">
                  <a:extLst>
                    <a:ext uri="{9D8B030D-6E8A-4147-A177-3AD203B41FA5}">
                      <a16:colId xmlns:a16="http://schemas.microsoft.com/office/drawing/2014/main" xmlns="" val="20000"/>
                    </a:ext>
                  </a:extLst>
                </a:gridCol>
                <a:gridCol w="7746272">
                  <a:extLst>
                    <a:ext uri="{9D8B030D-6E8A-4147-A177-3AD203B41FA5}">
                      <a16:colId xmlns:a16="http://schemas.microsoft.com/office/drawing/2014/main" xmlns="" val="20001"/>
                    </a:ext>
                  </a:extLst>
                </a:gridCol>
              </a:tblGrid>
              <a:tr h="42983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1" i="0" u="none" strike="noStrike" cap="none" normalizeH="0" baseline="0" dirty="0">
                          <a:ln>
                            <a:noFill/>
                          </a:ln>
                          <a:solidFill>
                            <a:srgbClr val="558CCD"/>
                          </a:solidFill>
                          <a:effectLst/>
                          <a:latin typeface="+mn-lt"/>
                        </a:rPr>
                        <a:t>Pack</a:t>
                      </a:r>
                      <a:endParaRPr kumimoji="0" lang="en-US" sz="1900" b="1" i="0" u="none" strike="noStrike" cap="none" normalizeH="0" baseline="0" dirty="0">
                        <a:ln>
                          <a:noFill/>
                        </a:ln>
                        <a:solidFill>
                          <a:srgbClr val="558CCD"/>
                        </a:solidFill>
                        <a:effectLst/>
                        <a:latin typeface="Arial" pitchFamily="34" charset="0"/>
                      </a:endParaRP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u="none" strike="noStrike" cap="none" normalizeH="0" baseline="0" dirty="0">
                          <a:ln>
                            <a:noFill/>
                          </a:ln>
                          <a:solidFill>
                            <a:srgbClr val="558CCD"/>
                          </a:solidFill>
                          <a:effectLst/>
                        </a:rPr>
                        <a:t>Description</a:t>
                      </a:r>
                      <a:endParaRPr kumimoji="0" lang="en-US" sz="1900" b="1" i="0" u="none" strike="noStrike" cap="none" normalizeH="0" baseline="0" dirty="0">
                        <a:ln>
                          <a:noFill/>
                        </a:ln>
                        <a:solidFill>
                          <a:srgbClr val="558CCD"/>
                        </a:solidFill>
                        <a:effectLst/>
                        <a:latin typeface="Arial" pitchFamily="34" charset="0"/>
                      </a:endParaRP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0"/>
                  </a:ext>
                </a:extLst>
              </a:tr>
              <a:tr h="58951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Oracle Cloud Management Pack for Oracle Database</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Helps to set up a Database Cloud and operate the Database as a Service model</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58951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Oracle Data Masking and Subsetting Pack</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Facilitates the creation of production-like data for nonproduction environments by replacing production data with fictitious yet realistic values</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2"/>
                  </a:ext>
                </a:extLst>
              </a:tr>
              <a:tr h="82533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Oracle Database Lifecycle</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Management Pack for Oracle Database</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Provides a comprehensive solution that helps database, system, and application administrators automate the processes required to manage the Oracle Database Lifecycle</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3508344345"/>
                  </a:ext>
                </a:extLst>
              </a:tr>
              <a:tr h="58951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Oracle Diagnostics Pack</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Provides automatic performance diagnostic and advanced system monitoring functionality</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2502265921"/>
                  </a:ext>
                </a:extLst>
              </a:tr>
              <a:tr h="58951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Oracle Tuning Pack</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Provides database administrators with expert performance management for the Oracle environment, including SQL tuning and storage optimizations</a:t>
                      </a:r>
                    </a:p>
                  </a:txBody>
                  <a:tcPr marL="121888" marR="121888" marT="121888" marB="121888"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2794199533"/>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14</a:t>
            </a:fld>
            <a:endParaRPr lang=""/>
          </a:p>
        </p:txBody>
      </p:sp>
    </p:spTree>
    <p:custDataLst>
      <p:tags r:id="rId1"/>
    </p:custDataLst>
    <p:extLst>
      <p:ext uri="{BB962C8B-B14F-4D97-AF65-F5344CB8AC3E}">
        <p14:creationId xmlns:p14="http://schemas.microsoft.com/office/powerpoint/2010/main" val="2536714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Shutting Down an Oracle Database </a:t>
            </a:r>
            <a:r>
              <a:rPr lang="en-US" dirty="0" smtClean="0"/>
              <a:t>Instance</a:t>
            </a:r>
            <a:br>
              <a:rPr lang="en-US" dirty="0" smtClean="0"/>
            </a:br>
            <a:endParaRPr lang="en-US" altLang="es-MX" dirty="0"/>
          </a:p>
        </p:txBody>
      </p:sp>
      <p:sp>
        <p:nvSpPr>
          <p:cNvPr id="9219" name="Content Placeholder 9"/>
          <p:cNvSpPr>
            <a:spLocks noGrp="1"/>
          </p:cNvSpPr>
          <p:nvPr>
            <p:ph idx="1"/>
          </p:nvPr>
        </p:nvSpPr>
        <p:spPr>
          <a:xfrm>
            <a:off x="622138" y="1242485"/>
            <a:ext cx="10944549" cy="1442268"/>
          </a:xfrm>
        </p:spPr>
        <p:txBody>
          <a:bodyPr>
            <a:normAutofit lnSpcReduction="10000"/>
          </a:bodyPr>
          <a:lstStyle/>
          <a:p>
            <a:pPr lvl="1">
              <a:defRPr/>
            </a:pPr>
            <a:r>
              <a:rPr lang="en-US" dirty="0"/>
              <a:t>Sometimes you need to shut down the database instance (for example, to change a static parameter or patch the database server).</a:t>
            </a:r>
          </a:p>
          <a:p>
            <a:pPr lvl="1">
              <a:defRPr/>
            </a:pPr>
            <a:r>
              <a:rPr lang="en-US" dirty="0"/>
              <a:t>Use the </a:t>
            </a:r>
            <a:r>
              <a:rPr lang="en-US" dirty="0">
                <a:latin typeface="Courier New" panose="02070309020205020404" pitchFamily="49" charset="0"/>
                <a:cs typeface="Courier New" panose="02070309020205020404" pitchFamily="49" charset="0"/>
              </a:rPr>
              <a:t>SHUTDOWN</a:t>
            </a:r>
            <a:r>
              <a:rPr lang="en-US" dirty="0"/>
              <a:t> command to shut down the database instance in various modes: </a:t>
            </a:r>
            <a:r>
              <a:rPr lang="en-US" dirty="0">
                <a:latin typeface="Courier New" panose="02070309020205020404" pitchFamily="49" charset="0"/>
                <a:cs typeface="Courier New" panose="02070309020205020404" pitchFamily="49" charset="0"/>
              </a:rPr>
              <a:t>ABORT</a:t>
            </a:r>
            <a:r>
              <a:rPr lang="en-US" dirty="0"/>
              <a:t>, </a:t>
            </a:r>
            <a:r>
              <a:rPr lang="en-US" dirty="0">
                <a:latin typeface="Courier New" panose="02070309020205020404" pitchFamily="49" charset="0"/>
                <a:cs typeface="Courier New" panose="02070309020205020404" pitchFamily="49" charset="0"/>
              </a:rPr>
              <a:t>IMMEDIATE</a:t>
            </a:r>
            <a:r>
              <a:rPr lang="en-US" dirty="0"/>
              <a:t>, </a:t>
            </a:r>
            <a:r>
              <a:rPr lang="en-US" dirty="0">
                <a:latin typeface="Courier New" panose="02070309020205020404" pitchFamily="49" charset="0"/>
                <a:cs typeface="Courier New" panose="02070309020205020404" pitchFamily="49" charset="0"/>
              </a:rPr>
              <a:t>TRANSACTIONAL</a:t>
            </a:r>
            <a:r>
              <a:rPr lang="en-US" dirty="0"/>
              <a:t>, and </a:t>
            </a:r>
            <a:r>
              <a:rPr lang="en-US" dirty="0">
                <a:latin typeface="Courier New" panose="02070309020205020404" pitchFamily="49" charset="0"/>
                <a:cs typeface="Courier New" panose="02070309020205020404" pitchFamily="49" charset="0"/>
              </a:rPr>
              <a:t>NORMAL</a:t>
            </a:r>
            <a:r>
              <a:rPr lang="en-US" dirty="0"/>
              <a:t>.</a:t>
            </a:r>
          </a:p>
        </p:txBody>
      </p:sp>
      <p:graphicFrame>
        <p:nvGraphicFramePr>
          <p:cNvPr id="4" name="Group 465"/>
          <p:cNvGraphicFramePr>
            <a:graphicFrameLocks noGrp="1"/>
          </p:cNvGraphicFramePr>
          <p:nvPr>
            <p:extLst/>
          </p:nvPr>
        </p:nvGraphicFramePr>
        <p:xfrm>
          <a:off x="841154" y="2781018"/>
          <a:ext cx="10506516" cy="3261360"/>
        </p:xfrm>
        <a:graphic>
          <a:graphicData uri="http://schemas.openxmlformats.org/drawingml/2006/table">
            <a:tbl>
              <a:tblPr firstRow="1" firstCol="1" bandRow="1">
                <a:tableStyleId>{5FD0F851-EC5A-4D38-B0AD-8093EC10F338}</a:tableStyleId>
              </a:tblPr>
              <a:tblGrid>
                <a:gridCol w="2889998">
                  <a:extLst>
                    <a:ext uri="{9D8B030D-6E8A-4147-A177-3AD203B41FA5}">
                      <a16:colId xmlns="" xmlns:a16="http://schemas.microsoft.com/office/drawing/2014/main" val="20000"/>
                    </a:ext>
                  </a:extLst>
                </a:gridCol>
                <a:gridCol w="1981200">
                  <a:extLst>
                    <a:ext uri="{9D8B030D-6E8A-4147-A177-3AD203B41FA5}">
                      <a16:colId xmlns="" xmlns:a16="http://schemas.microsoft.com/office/drawing/2014/main" val="20001"/>
                    </a:ext>
                  </a:extLst>
                </a:gridCol>
                <a:gridCol w="1828800">
                  <a:extLst>
                    <a:ext uri="{9D8B030D-6E8A-4147-A177-3AD203B41FA5}">
                      <a16:colId xmlns="" xmlns:a16="http://schemas.microsoft.com/office/drawing/2014/main" val="20002"/>
                    </a:ext>
                  </a:extLst>
                </a:gridCol>
                <a:gridCol w="2438400">
                  <a:extLst>
                    <a:ext uri="{9D8B030D-6E8A-4147-A177-3AD203B41FA5}">
                      <a16:colId xmlns="" xmlns:a16="http://schemas.microsoft.com/office/drawing/2014/main" val="20003"/>
                    </a:ext>
                  </a:extLst>
                </a:gridCol>
                <a:gridCol w="1368118">
                  <a:extLst>
                    <a:ext uri="{9D8B030D-6E8A-4147-A177-3AD203B41FA5}">
                      <a16:colId xmlns="" xmlns:a16="http://schemas.microsoft.com/office/drawing/2014/main" val="2940605277"/>
                    </a:ext>
                  </a:extLst>
                </a:gridCol>
              </a:tblGrid>
              <a:tr h="4585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ABORT</a:t>
                      </a:r>
                      <a:endParaRPr kumimoji="0" lang="en-US" sz="21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IMMEDIATE</a:t>
                      </a: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TRANSACTIONAL</a:t>
                      </a: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NORMAL</a:t>
                      </a:r>
                    </a:p>
                  </a:txBody>
                  <a:tcPr marL="121888" marR="121888" marT="91440" marB="91440" horzOverflow="overflow">
                    <a:lnB w="12700" cap="flat" cmpd="sng" algn="ctr">
                      <a:solidFill>
                        <a:schemeClr val="accent5"/>
                      </a:solidFill>
                      <a:prstDash val="solid"/>
                      <a:round/>
                      <a:headEnd type="none" w="med" len="med"/>
                      <a:tailEnd type="none" w="med" len="med"/>
                    </a:lnB>
                  </a:tcPr>
                </a:tc>
                <a:extLst>
                  <a:ext uri="{0D108BD9-81ED-4DB2-BD59-A6C34878D82A}">
                    <a16:rowId xmlns="" xmlns:a16="http://schemas.microsoft.com/office/drawing/2014/main" val="10000"/>
                  </a:ext>
                </a:extLst>
              </a:tr>
              <a:tr h="43072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rPr>
                        <a:t>Allows new connections</a:t>
                      </a:r>
                      <a:endParaRPr kumimoji="0" lang="en-US" sz="19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No</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mn-lt"/>
                        </a:rPr>
                        <a:t>No</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mn-lt"/>
                        </a:rPr>
                        <a:t>No</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No</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01"/>
                  </a:ext>
                </a:extLst>
              </a:tr>
              <a:tr h="69471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rPr>
                        <a:t>Waits until current sessions end</a:t>
                      </a:r>
                      <a:endParaRPr kumimoji="0" lang="en-US" sz="19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mn-lt"/>
                        </a:rPr>
                        <a:t>No</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mn-lt"/>
                        </a:rPr>
                        <a:t>No</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mn-lt"/>
                        </a:rPr>
                        <a:t>No</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Yes</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 xmlns:a16="http://schemas.microsoft.com/office/drawing/2014/main" val="10002"/>
                  </a:ext>
                </a:extLst>
              </a:tr>
              <a:tr h="69471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rPr>
                        <a:t>Waits until current transactions end</a:t>
                      </a:r>
                      <a:endParaRPr kumimoji="0" lang="en-US" sz="19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mn-lt"/>
                        </a:rPr>
                        <a:t>No</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mn-lt"/>
                        </a:rPr>
                        <a:t>No</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mn-lt"/>
                        </a:rPr>
                        <a:t>Yes</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Yes</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03"/>
                  </a:ext>
                </a:extLst>
              </a:tr>
              <a:tr h="55022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Arial" pitchFamily="34" charset="0"/>
                        </a:rPr>
                        <a:t>Forces a checkpoint and closes files</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No</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Yes</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Yes</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Yes</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extLst>
                  <a:ext uri="{0D108BD9-81ED-4DB2-BD59-A6C34878D82A}">
                    <a16:rowId xmlns="" xmlns:a16="http://schemas.microsoft.com/office/drawing/2014/main" val="1779478443"/>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140</a:t>
            </a:fld>
            <a:endParaRPr lang=""/>
          </a:p>
        </p:txBody>
      </p:sp>
    </p:spTree>
    <p:custDataLst>
      <p:tags r:id="rId1"/>
    </p:custDataLst>
    <p:extLst>
      <p:ext uri="{BB962C8B-B14F-4D97-AF65-F5344CB8AC3E}">
        <p14:creationId xmlns:p14="http://schemas.microsoft.com/office/powerpoint/2010/main" val="6860951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141</a:t>
            </a:fld>
            <a:endParaRPr lang=""/>
          </a:p>
        </p:txBody>
      </p:sp>
    </p:spTree>
    <p:custDataLst>
      <p:tags r:id="rId1"/>
    </p:custDataLst>
    <p:extLst>
      <p:ext uri="{BB962C8B-B14F-4D97-AF65-F5344CB8AC3E}">
        <p14:creationId xmlns:p14="http://schemas.microsoft.com/office/powerpoint/2010/main" val="2707691754"/>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836612" y="228600"/>
            <a:ext cx="10285630" cy="526696"/>
          </a:xfrm>
        </p:spPr>
        <p:txBody>
          <a:bodyPr>
            <a:normAutofit fontScale="90000"/>
          </a:bodyPr>
          <a:lstStyle/>
          <a:p>
            <a:pPr eaLnBrk="1" hangingPunct="1"/>
            <a:r>
              <a:rPr lang="en-US" dirty="0"/>
              <a:t>Comparing </a:t>
            </a:r>
            <a:r>
              <a:rPr lang="en-US" dirty="0">
                <a:latin typeface="Courier New" panose="02070309020205020404" pitchFamily="49" charset="0"/>
                <a:cs typeface="Courier New" panose="02070309020205020404" pitchFamily="49" charset="0"/>
              </a:rPr>
              <a:t>SHUTDOWN</a:t>
            </a:r>
            <a:r>
              <a:rPr lang="en-US" dirty="0"/>
              <a:t> Modes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7251" y="990600"/>
            <a:ext cx="7460961" cy="5181599"/>
          </a:xfrm>
          <a:prstGeom prst="rect">
            <a:avLst/>
          </a:prstGeom>
        </p:spPr>
      </p:pic>
      <p:cxnSp>
        <p:nvCxnSpPr>
          <p:cNvPr id="4" name="Straight Arrow Connector 3"/>
          <p:cNvCxnSpPr/>
          <p:nvPr/>
        </p:nvCxnSpPr>
        <p:spPr bwMode="auto">
          <a:xfrm flipV="1">
            <a:off x="5103812" y="1447800"/>
            <a:ext cx="0" cy="174978"/>
          </a:xfrm>
          <a:prstGeom prst="straightConnector1">
            <a:avLst/>
          </a:prstGeom>
          <a:noFill/>
          <a:ln w="28575" cap="flat" cmpd="sng" algn="ctr">
            <a:solidFill>
              <a:schemeClr val="bg2">
                <a:lumMod val="75000"/>
              </a:schemeClr>
            </a:solidFill>
            <a:prstDash val="solid"/>
            <a:round/>
            <a:headEnd type="none" w="sm" len="sm"/>
            <a:tailEnd type="triangle" w="lg" len="lg"/>
          </a:ln>
          <a:effectLst/>
        </p:spPr>
      </p:cxnSp>
      <p:cxnSp>
        <p:nvCxnSpPr>
          <p:cNvPr id="5" name="Straight Arrow Connector 4"/>
          <p:cNvCxnSpPr/>
          <p:nvPr/>
        </p:nvCxnSpPr>
        <p:spPr bwMode="auto">
          <a:xfrm flipV="1">
            <a:off x="7401101" y="3276600"/>
            <a:ext cx="22578" cy="152400"/>
          </a:xfrm>
          <a:prstGeom prst="straightConnector1">
            <a:avLst/>
          </a:prstGeom>
          <a:noFill/>
          <a:ln w="28575" cap="flat" cmpd="sng" algn="ctr">
            <a:solidFill>
              <a:schemeClr val="bg2">
                <a:lumMod val="75000"/>
              </a:schemeClr>
            </a:solidFill>
            <a:prstDash val="solid"/>
            <a:round/>
            <a:headEnd type="none" w="sm" len="sm"/>
            <a:tailEnd type="triangle" w="lg" len="lg"/>
          </a:ln>
          <a:effectLst/>
        </p:spPr>
      </p:cxnSp>
      <p:cxnSp>
        <p:nvCxnSpPr>
          <p:cNvPr id="8" name="Straight Arrow Connector 7"/>
          <p:cNvCxnSpPr/>
          <p:nvPr/>
        </p:nvCxnSpPr>
        <p:spPr bwMode="auto">
          <a:xfrm flipV="1">
            <a:off x="7584545" y="1436511"/>
            <a:ext cx="0" cy="174978"/>
          </a:xfrm>
          <a:prstGeom prst="straightConnector1">
            <a:avLst/>
          </a:prstGeom>
          <a:noFill/>
          <a:ln w="28575" cap="flat" cmpd="sng" algn="ctr">
            <a:solidFill>
              <a:schemeClr val="bg2">
                <a:lumMod val="75000"/>
              </a:schemeClr>
            </a:solidFill>
            <a:prstDash val="solid"/>
            <a:round/>
            <a:headEnd type="none" w="sm" len="sm"/>
            <a:tailEnd type="triangle" w="lg" len="lg"/>
          </a:ln>
          <a:effectLst/>
        </p:spPr>
      </p:cxnSp>
      <p:cxnSp>
        <p:nvCxnSpPr>
          <p:cNvPr id="9" name="Straight Arrow Connector 8"/>
          <p:cNvCxnSpPr/>
          <p:nvPr/>
        </p:nvCxnSpPr>
        <p:spPr bwMode="auto">
          <a:xfrm>
            <a:off x="5374745" y="3711222"/>
            <a:ext cx="22578" cy="151342"/>
          </a:xfrm>
          <a:prstGeom prst="straightConnector1">
            <a:avLst/>
          </a:prstGeom>
          <a:noFill/>
          <a:ln w="28575" cap="flat" cmpd="sng" algn="ctr">
            <a:solidFill>
              <a:schemeClr val="bg2">
                <a:lumMod val="75000"/>
              </a:schemeClr>
            </a:solidFill>
            <a:prstDash val="solid"/>
            <a:round/>
            <a:headEnd type="none" w="sm" len="sm"/>
            <a:tailEnd type="triangle" w="lg" len="lg"/>
          </a:ln>
          <a:effectLst/>
        </p:spPr>
      </p:cxnSp>
      <p:cxnSp>
        <p:nvCxnSpPr>
          <p:cNvPr id="11" name="Straight Arrow Connector 10"/>
          <p:cNvCxnSpPr/>
          <p:nvPr/>
        </p:nvCxnSpPr>
        <p:spPr bwMode="auto">
          <a:xfrm flipH="1">
            <a:off x="5103812" y="1360840"/>
            <a:ext cx="1" cy="163160"/>
          </a:xfrm>
          <a:prstGeom prst="straightConnector1">
            <a:avLst/>
          </a:prstGeom>
          <a:noFill/>
          <a:ln w="28575" cap="flat" cmpd="sng" algn="ctr">
            <a:solidFill>
              <a:schemeClr val="accent1">
                <a:lumMod val="50000"/>
              </a:schemeClr>
            </a:solidFill>
            <a:prstDash val="solid"/>
            <a:round/>
            <a:headEnd type="none" w="sm" len="sm"/>
            <a:tailEnd type="triangle" w="lg" len="lg"/>
          </a:ln>
          <a:effectLst/>
        </p:spPr>
      </p:cxnSp>
      <p:sp>
        <p:nvSpPr>
          <p:cNvPr id="3" name="Slide Number Placeholder 2"/>
          <p:cNvSpPr>
            <a:spLocks noGrp="1"/>
          </p:cNvSpPr>
          <p:nvPr>
            <p:ph type="sldNum" sz="quarter" idx="12"/>
          </p:nvPr>
        </p:nvSpPr>
        <p:spPr/>
        <p:txBody>
          <a:bodyPr/>
          <a:lstStyle/>
          <a:p>
            <a:fld id="{0D1E9C62-5A59-433B-A292-EC595ABBBF45}" type="slidenum">
              <a:rPr lang="" smtClean="0"/>
              <a:t>142</a:t>
            </a:fld>
            <a:endParaRPr lang=""/>
          </a:p>
        </p:txBody>
      </p:sp>
    </p:spTree>
    <p:custDataLst>
      <p:tags r:id="rId1"/>
    </p:custDataLst>
    <p:extLst>
      <p:ext uri="{BB962C8B-B14F-4D97-AF65-F5344CB8AC3E}">
        <p14:creationId xmlns:p14="http://schemas.microsoft.com/office/powerpoint/2010/main" val="474455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760412" y="137442"/>
            <a:ext cx="10133230" cy="760657"/>
          </a:xfrm>
        </p:spPr>
        <p:txBody>
          <a:bodyPr/>
          <a:lstStyle/>
          <a:p>
            <a:pPr eaLnBrk="1" hangingPunct="1"/>
            <a:r>
              <a:rPr lang="en-US" dirty="0"/>
              <a:t>Comparing </a:t>
            </a:r>
            <a:r>
              <a:rPr lang="en-US" dirty="0">
                <a:latin typeface="Courier New" panose="02070309020205020404" pitchFamily="49" charset="0"/>
                <a:cs typeface="Courier New" panose="02070309020205020404" pitchFamily="49" charset="0"/>
              </a:rPr>
              <a:t>SHUTDOWN</a:t>
            </a:r>
            <a:r>
              <a:rPr lang="en-US" dirty="0"/>
              <a:t> Modes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6312" y="881309"/>
            <a:ext cx="7696200" cy="5095382"/>
          </a:xfrm>
          <a:prstGeom prst="rect">
            <a:avLst/>
          </a:prstGeom>
        </p:spPr>
      </p:pic>
      <p:cxnSp>
        <p:nvCxnSpPr>
          <p:cNvPr id="4" name="Straight Arrow Connector 3"/>
          <p:cNvCxnSpPr/>
          <p:nvPr/>
        </p:nvCxnSpPr>
        <p:spPr bwMode="auto">
          <a:xfrm flipV="1">
            <a:off x="5047367" y="1425222"/>
            <a:ext cx="0" cy="174978"/>
          </a:xfrm>
          <a:prstGeom prst="straightConnector1">
            <a:avLst/>
          </a:prstGeom>
          <a:noFill/>
          <a:ln w="28575" cap="flat" cmpd="sng" algn="ctr">
            <a:solidFill>
              <a:schemeClr val="bg2">
                <a:lumMod val="75000"/>
              </a:schemeClr>
            </a:solidFill>
            <a:prstDash val="solid"/>
            <a:round/>
            <a:headEnd type="none" w="sm" len="sm"/>
            <a:tailEnd type="triangle" w="lg" len="lg"/>
          </a:ln>
          <a:effectLst/>
        </p:spPr>
      </p:cxnSp>
      <p:cxnSp>
        <p:nvCxnSpPr>
          <p:cNvPr id="5" name="Straight Arrow Connector 4"/>
          <p:cNvCxnSpPr/>
          <p:nvPr/>
        </p:nvCxnSpPr>
        <p:spPr bwMode="auto">
          <a:xfrm flipV="1">
            <a:off x="7389812" y="3285066"/>
            <a:ext cx="22578" cy="152400"/>
          </a:xfrm>
          <a:prstGeom prst="straightConnector1">
            <a:avLst/>
          </a:prstGeom>
          <a:noFill/>
          <a:ln w="28575" cap="flat" cmpd="sng" algn="ctr">
            <a:solidFill>
              <a:schemeClr val="bg2">
                <a:lumMod val="75000"/>
              </a:schemeClr>
            </a:solidFill>
            <a:prstDash val="solid"/>
            <a:round/>
            <a:headEnd type="none" w="sm" len="sm"/>
            <a:tailEnd type="triangle" w="lg" len="lg"/>
          </a:ln>
          <a:effectLst/>
        </p:spPr>
      </p:cxnSp>
      <p:cxnSp>
        <p:nvCxnSpPr>
          <p:cNvPr id="6" name="Straight Arrow Connector 5"/>
          <p:cNvCxnSpPr/>
          <p:nvPr/>
        </p:nvCxnSpPr>
        <p:spPr bwMode="auto">
          <a:xfrm flipV="1">
            <a:off x="7587368" y="1391355"/>
            <a:ext cx="0" cy="174978"/>
          </a:xfrm>
          <a:prstGeom prst="straightConnector1">
            <a:avLst/>
          </a:prstGeom>
          <a:noFill/>
          <a:ln w="28575" cap="flat" cmpd="sng" algn="ctr">
            <a:solidFill>
              <a:schemeClr val="bg2">
                <a:lumMod val="75000"/>
              </a:schemeClr>
            </a:solidFill>
            <a:prstDash val="solid"/>
            <a:round/>
            <a:headEnd type="none" w="sm" len="sm"/>
            <a:tailEnd type="triangle" w="lg" len="lg"/>
          </a:ln>
          <a:effectLst/>
        </p:spPr>
      </p:cxnSp>
      <p:cxnSp>
        <p:nvCxnSpPr>
          <p:cNvPr id="7" name="Straight Arrow Connector 6"/>
          <p:cNvCxnSpPr/>
          <p:nvPr/>
        </p:nvCxnSpPr>
        <p:spPr bwMode="auto">
          <a:xfrm>
            <a:off x="5307011" y="3666066"/>
            <a:ext cx="22578" cy="151342"/>
          </a:xfrm>
          <a:prstGeom prst="straightConnector1">
            <a:avLst/>
          </a:prstGeom>
          <a:noFill/>
          <a:ln w="28575" cap="flat" cmpd="sng" algn="ctr">
            <a:solidFill>
              <a:schemeClr val="bg2">
                <a:lumMod val="75000"/>
              </a:schemeClr>
            </a:solidFill>
            <a:prstDash val="solid"/>
            <a:round/>
            <a:headEnd type="none" w="sm" len="sm"/>
            <a:tailEnd type="triangle" w="lg" len="lg"/>
          </a:ln>
          <a:effectLst/>
        </p:spPr>
      </p:cxnSp>
      <p:cxnSp>
        <p:nvCxnSpPr>
          <p:cNvPr id="8" name="Straight Arrow Connector 7"/>
          <p:cNvCxnSpPr/>
          <p:nvPr/>
        </p:nvCxnSpPr>
        <p:spPr bwMode="auto">
          <a:xfrm flipH="1">
            <a:off x="5047367" y="1338262"/>
            <a:ext cx="1" cy="163160"/>
          </a:xfrm>
          <a:prstGeom prst="straightConnector1">
            <a:avLst/>
          </a:prstGeom>
          <a:noFill/>
          <a:ln w="28575" cap="flat" cmpd="sng" algn="ctr">
            <a:solidFill>
              <a:schemeClr val="accent1">
                <a:lumMod val="50000"/>
              </a:schemeClr>
            </a:solidFill>
            <a:prstDash val="solid"/>
            <a:round/>
            <a:headEnd type="none" w="sm" len="sm"/>
            <a:tailEnd type="triangle" w="lg" len="lg"/>
          </a:ln>
          <a:effectLst/>
        </p:spPr>
      </p:cxnSp>
      <p:sp>
        <p:nvSpPr>
          <p:cNvPr id="2" name="Slide Number Placeholder 1"/>
          <p:cNvSpPr>
            <a:spLocks noGrp="1"/>
          </p:cNvSpPr>
          <p:nvPr>
            <p:ph type="sldNum" sz="quarter" idx="12"/>
          </p:nvPr>
        </p:nvSpPr>
        <p:spPr/>
        <p:txBody>
          <a:bodyPr/>
          <a:lstStyle/>
          <a:p>
            <a:fld id="{0D1E9C62-5A59-433B-A292-EC595ABBBF45}" type="slidenum">
              <a:rPr lang="" smtClean="0"/>
              <a:t>143</a:t>
            </a:fld>
            <a:endParaRPr lang=""/>
          </a:p>
        </p:txBody>
      </p:sp>
    </p:spTree>
    <p:custDataLst>
      <p:tags r:id="rId1"/>
    </p:custDataLst>
    <p:extLst>
      <p:ext uri="{BB962C8B-B14F-4D97-AF65-F5344CB8AC3E}">
        <p14:creationId xmlns:p14="http://schemas.microsoft.com/office/powerpoint/2010/main" val="33259792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Opening and Closing </a:t>
            </a:r>
            <a:r>
              <a:rPr lang="en-US" dirty="0" smtClean="0"/>
              <a:t>PDBs</a:t>
            </a:r>
            <a:br>
              <a:rPr lang="en-US" dirty="0" smtClean="0"/>
            </a:br>
            <a:endParaRPr lang="en-US" altLang="es-MX" dirty="0"/>
          </a:p>
        </p:txBody>
      </p:sp>
      <p:sp>
        <p:nvSpPr>
          <p:cNvPr id="9219" name="Content Placeholder 9"/>
          <p:cNvSpPr>
            <a:spLocks noGrp="1"/>
          </p:cNvSpPr>
          <p:nvPr>
            <p:ph idx="1"/>
          </p:nvPr>
        </p:nvSpPr>
        <p:spPr>
          <a:xfrm>
            <a:off x="622138" y="1242485"/>
            <a:ext cx="10944549" cy="4617497"/>
          </a:xfrm>
        </p:spPr>
        <p:txBody>
          <a:bodyPr/>
          <a:lstStyle/>
          <a:p>
            <a:pPr lvl="1">
              <a:defRPr/>
            </a:pPr>
            <a:r>
              <a:rPr lang="en-US" dirty="0"/>
              <a:t>Open/close a PDB to open/close its data files.</a:t>
            </a:r>
          </a:p>
          <a:p>
            <a:pPr lvl="1">
              <a:defRPr/>
            </a:pPr>
            <a:r>
              <a:rPr lang="en-US" dirty="0"/>
              <a:t>A PDB has four open modes:</a:t>
            </a:r>
          </a:p>
          <a:p>
            <a:pPr lvl="2">
              <a:defRPr/>
            </a:pPr>
            <a:r>
              <a:rPr lang="en-US" dirty="0">
                <a:latin typeface="Courier New" panose="02070309020205020404" pitchFamily="49" charset="0"/>
                <a:cs typeface="Courier New" panose="02070309020205020404" pitchFamily="49" charset="0"/>
              </a:rPr>
              <a:t>READ</a:t>
            </a:r>
            <a:r>
              <a:rPr lang="en-US" dirty="0"/>
              <a:t> </a:t>
            </a:r>
            <a:r>
              <a:rPr lang="en-US" dirty="0">
                <a:latin typeface="Courier New" panose="02070309020205020404" pitchFamily="49" charset="0"/>
                <a:cs typeface="Courier New" panose="02070309020205020404" pitchFamily="49" charset="0"/>
              </a:rPr>
              <a:t>WRITE</a:t>
            </a:r>
            <a:r>
              <a:rPr lang="en-US" dirty="0"/>
              <a:t> (the PDB is fully started/opened)</a:t>
            </a:r>
          </a:p>
          <a:p>
            <a:pPr lvl="2">
              <a:defRPr/>
            </a:pPr>
            <a:r>
              <a:rPr lang="en-US" dirty="0">
                <a:latin typeface="Courier New" panose="02070309020205020404" pitchFamily="49" charset="0"/>
                <a:cs typeface="Courier New" panose="02070309020205020404" pitchFamily="49" charset="0"/>
              </a:rPr>
              <a:t>READ</a:t>
            </a:r>
            <a:r>
              <a:rPr lang="en-US" dirty="0"/>
              <a:t> </a:t>
            </a:r>
            <a:r>
              <a:rPr lang="en-US" dirty="0">
                <a:latin typeface="Courier New" panose="02070309020205020404" pitchFamily="49" charset="0"/>
                <a:cs typeface="Courier New" panose="02070309020205020404" pitchFamily="49" charset="0"/>
              </a:rPr>
              <a:t>ONLY</a:t>
            </a:r>
          </a:p>
          <a:p>
            <a:pPr lvl="2">
              <a:defRPr/>
            </a:pPr>
            <a:r>
              <a:rPr lang="en-US" dirty="0">
                <a:latin typeface="Courier New" panose="02070309020205020404" pitchFamily="49" charset="0"/>
                <a:cs typeface="Courier New" panose="02070309020205020404" pitchFamily="49" charset="0"/>
              </a:rPr>
              <a:t>MIGRATE</a:t>
            </a:r>
          </a:p>
          <a:p>
            <a:pPr lvl="2">
              <a:defRPr/>
            </a:pPr>
            <a:r>
              <a:rPr lang="en-US" dirty="0">
                <a:latin typeface="Courier New" panose="02070309020205020404" pitchFamily="49" charset="0"/>
                <a:cs typeface="Courier New" panose="02070309020205020404" pitchFamily="49" charset="0"/>
              </a:rPr>
              <a:t>MOUNTED</a:t>
            </a:r>
            <a:r>
              <a:rPr lang="en-US" dirty="0"/>
              <a:t> (the PDB is shut down/closed)</a:t>
            </a:r>
          </a:p>
          <a:p>
            <a:pPr lvl="1">
              <a:defRPr/>
            </a:pPr>
            <a:r>
              <a:rPr lang="en-US" dirty="0"/>
              <a:t>Use the </a:t>
            </a: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PLUGGABLE</a:t>
            </a:r>
            <a:r>
              <a:rPr lang="en-US" dirty="0"/>
              <a:t> </a:t>
            </a:r>
            <a:r>
              <a:rPr lang="en-US" dirty="0">
                <a:latin typeface="Courier New" panose="02070309020205020404" pitchFamily="49" charset="0"/>
                <a:cs typeface="Courier New" panose="02070309020205020404" pitchFamily="49" charset="0"/>
              </a:rPr>
              <a:t>DATABASE</a:t>
            </a:r>
            <a:r>
              <a:rPr lang="en-US" dirty="0"/>
              <a:t> command or </a:t>
            </a:r>
            <a:r>
              <a:rPr lang="en-US" dirty="0">
                <a:latin typeface="Courier New" panose="02070309020205020404" pitchFamily="49" charset="0"/>
                <a:cs typeface="Courier New" panose="02070309020205020404" pitchFamily="49" charset="0"/>
              </a:rPr>
              <a:t>STARTUP</a:t>
            </a:r>
            <a:r>
              <a:rPr lang="en-US" dirty="0"/>
              <a:t> and </a:t>
            </a:r>
            <a:r>
              <a:rPr lang="en-US" dirty="0">
                <a:latin typeface="Courier New" panose="02070309020205020404" pitchFamily="49" charset="0"/>
                <a:cs typeface="Courier New" panose="02070309020205020404" pitchFamily="49" charset="0"/>
              </a:rPr>
              <a:t>SHUTDOWN</a:t>
            </a:r>
            <a:r>
              <a:rPr lang="en-US" dirty="0"/>
              <a:t> commands to open and close PDBs.</a:t>
            </a:r>
          </a:p>
          <a:p>
            <a:pPr lvl="2">
              <a:defRPr/>
            </a:pPr>
            <a:r>
              <a:rPr lang="en-US" dirty="0"/>
              <a:t>Example: </a:t>
            </a:r>
            <a:r>
              <a:rPr lang="en-US" dirty="0">
                <a:latin typeface="Courier New" panose="02070309020205020404" pitchFamily="49" charset="0"/>
                <a:cs typeface="Courier New" panose="02070309020205020404" pitchFamily="49" charset="0"/>
              </a:rPr>
              <a:t>SQL&gt; ALTER PLUGGABLE DATABASE PDB1 OPEN;</a:t>
            </a:r>
          </a:p>
          <a:p>
            <a:pPr lvl="1">
              <a:defRPr/>
            </a:pPr>
            <a:r>
              <a:rPr lang="en-US" dirty="0"/>
              <a:t>The </a:t>
            </a: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PLUGGABLE</a:t>
            </a:r>
            <a:r>
              <a:rPr lang="en-US" dirty="0"/>
              <a:t> </a:t>
            </a:r>
            <a:r>
              <a:rPr lang="en-US" dirty="0">
                <a:latin typeface="Courier New" panose="02070309020205020404" pitchFamily="49" charset="0"/>
                <a:cs typeface="Courier New" panose="02070309020205020404" pitchFamily="49" charset="0"/>
              </a:rPr>
              <a:t>DATABASE</a:t>
            </a:r>
            <a:r>
              <a:rPr lang="en-US" dirty="0"/>
              <a:t> command lets you change from any open mode to another.</a:t>
            </a:r>
          </a:p>
          <a:p>
            <a:pPr lvl="1">
              <a:defRPr/>
            </a:pPr>
            <a:r>
              <a:rPr lang="en-US" dirty="0"/>
              <a:t>To use the </a:t>
            </a:r>
            <a:r>
              <a:rPr lang="en-US" dirty="0">
                <a:latin typeface="Courier New" panose="02070309020205020404" pitchFamily="49" charset="0"/>
                <a:cs typeface="Courier New" panose="02070309020205020404" pitchFamily="49" charset="0"/>
              </a:rPr>
              <a:t>STARTUP</a:t>
            </a:r>
            <a:r>
              <a:rPr lang="en-US" dirty="0"/>
              <a:t> command, the PDB must be in </a:t>
            </a:r>
            <a:r>
              <a:rPr lang="en-US" dirty="0">
                <a:latin typeface="Courier New" panose="02070309020205020404" pitchFamily="49" charset="0"/>
                <a:cs typeface="Courier New" panose="02070309020205020404" pitchFamily="49" charset="0"/>
              </a:rPr>
              <a:t>MOUNTED</a:t>
            </a:r>
            <a:r>
              <a:rPr lang="en-US" dirty="0"/>
              <a:t> mode.</a:t>
            </a:r>
          </a:p>
        </p:txBody>
      </p:sp>
      <p:sp>
        <p:nvSpPr>
          <p:cNvPr id="2" name="Slide Number Placeholder 1"/>
          <p:cNvSpPr>
            <a:spLocks noGrp="1"/>
          </p:cNvSpPr>
          <p:nvPr>
            <p:ph type="sldNum" sz="quarter" idx="12"/>
          </p:nvPr>
        </p:nvSpPr>
        <p:spPr/>
        <p:txBody>
          <a:bodyPr/>
          <a:lstStyle/>
          <a:p>
            <a:fld id="{0D1E9C62-5A59-433B-A292-EC595ABBBF45}" type="slidenum">
              <a:rPr lang="" smtClean="0"/>
              <a:t>144</a:t>
            </a:fld>
            <a:endParaRPr lang=""/>
          </a:p>
        </p:txBody>
      </p:sp>
    </p:spTree>
    <p:custDataLst>
      <p:tags r:id="rId1"/>
    </p:custDataLst>
    <p:extLst>
      <p:ext uri="{BB962C8B-B14F-4D97-AF65-F5344CB8AC3E}">
        <p14:creationId xmlns:p14="http://schemas.microsoft.com/office/powerpoint/2010/main" val="25635126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760412" y="152400"/>
            <a:ext cx="9904630" cy="701674"/>
          </a:xfrm>
        </p:spPr>
        <p:txBody>
          <a:bodyPr>
            <a:normAutofit fontScale="90000"/>
          </a:bodyPr>
          <a:lstStyle/>
          <a:p>
            <a:pPr eaLnBrk="1" hangingPunct="1"/>
            <a:r>
              <a:rPr lang="en-US" dirty="0"/>
              <a:t>Working with the Automatic Diagnostic Repository</a:t>
            </a:r>
            <a:endParaRPr lang="en-US" altLang="es-MX" dirty="0"/>
          </a:p>
        </p:txBody>
      </p:sp>
      <p:sp>
        <p:nvSpPr>
          <p:cNvPr id="9219" name="Content Placeholder 9"/>
          <p:cNvSpPr>
            <a:spLocks noGrp="1"/>
          </p:cNvSpPr>
          <p:nvPr>
            <p:ph idx="1"/>
          </p:nvPr>
        </p:nvSpPr>
        <p:spPr>
          <a:xfrm>
            <a:off x="622138" y="1242485"/>
            <a:ext cx="10944549" cy="3665954"/>
          </a:xfrm>
        </p:spPr>
        <p:txBody>
          <a:bodyPr/>
          <a:lstStyle/>
          <a:p>
            <a:pPr>
              <a:defRPr/>
            </a:pPr>
            <a:r>
              <a:rPr lang="en-US" dirty="0"/>
              <a:t>The Automatic Diagnostic Repository (ADR):</a:t>
            </a:r>
          </a:p>
          <a:p>
            <a:pPr lvl="1">
              <a:defRPr/>
            </a:pPr>
            <a:r>
              <a:rPr lang="en-US" dirty="0"/>
              <a:t>Is a file-based repository outside the database</a:t>
            </a:r>
          </a:p>
          <a:p>
            <a:pPr lvl="1">
              <a:defRPr/>
            </a:pPr>
            <a:r>
              <a:rPr lang="en-US" dirty="0"/>
              <a:t>Is a system-wide central tracing and logging repository</a:t>
            </a:r>
          </a:p>
          <a:p>
            <a:pPr lvl="1">
              <a:defRPr/>
            </a:pPr>
            <a:r>
              <a:rPr lang="en-US" dirty="0"/>
              <a:t>Stores database diagnostic data such as:</a:t>
            </a:r>
          </a:p>
          <a:p>
            <a:pPr lvl="2">
              <a:defRPr/>
            </a:pPr>
            <a:r>
              <a:rPr lang="en-US" dirty="0"/>
              <a:t>Traces</a:t>
            </a:r>
          </a:p>
          <a:p>
            <a:pPr lvl="2">
              <a:defRPr/>
            </a:pPr>
            <a:r>
              <a:rPr lang="en-US" dirty="0"/>
              <a:t>Alert log</a:t>
            </a:r>
          </a:p>
          <a:p>
            <a:pPr lvl="2">
              <a:defRPr/>
            </a:pPr>
            <a:r>
              <a:rPr lang="en-US" dirty="0"/>
              <a:t>Health monitor reports</a:t>
            </a:r>
          </a:p>
          <a:p>
            <a:pPr>
              <a:defRPr/>
            </a:pPr>
            <a:endParaRPr lang="en-US" dirty="0"/>
          </a:p>
          <a:p>
            <a:pPr eaLnBrk="1" hangingPunct="1">
              <a:defRPr/>
            </a:pPr>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145</a:t>
            </a:fld>
            <a:endParaRPr lang=""/>
          </a:p>
        </p:txBody>
      </p:sp>
    </p:spTree>
    <p:custDataLst>
      <p:tags r:id="rId1"/>
    </p:custDataLst>
    <p:extLst>
      <p:ext uri="{BB962C8B-B14F-4D97-AF65-F5344CB8AC3E}">
        <p14:creationId xmlns:p14="http://schemas.microsoft.com/office/powerpoint/2010/main" val="8439183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p:cNvGrpSpPr/>
          <p:nvPr/>
        </p:nvGrpSpPr>
        <p:grpSpPr>
          <a:xfrm>
            <a:off x="1292754" y="861721"/>
            <a:ext cx="9603316" cy="5324495"/>
            <a:chOff x="830654" y="1268641"/>
            <a:chExt cx="7482693" cy="3017277"/>
          </a:xfrm>
        </p:grpSpPr>
        <p:sp>
          <p:nvSpPr>
            <p:cNvPr id="81" name="Freeform 80"/>
            <p:cNvSpPr/>
            <p:nvPr/>
          </p:nvSpPr>
          <p:spPr bwMode="auto">
            <a:xfrm>
              <a:off x="1005948" y="4240199"/>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82" name="Rounded Rectangle 81"/>
            <p:cNvSpPr/>
            <p:nvPr/>
          </p:nvSpPr>
          <p:spPr bwMode="auto">
            <a:xfrm>
              <a:off x="830654" y="1268641"/>
              <a:ext cx="7482693" cy="3000214"/>
            </a:xfrm>
            <a:prstGeom prst="roundRect">
              <a:avLst>
                <a:gd name="adj" fmla="val 728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7173" name="Rectangle 4"/>
          <p:cNvSpPr>
            <a:spLocks noGrp="1" noChangeArrowheads="1"/>
          </p:cNvSpPr>
          <p:nvPr>
            <p:ph type="title"/>
          </p:nvPr>
        </p:nvSpPr>
        <p:spPr>
          <a:xfrm>
            <a:off x="842475" y="169624"/>
            <a:ext cx="10209430" cy="461828"/>
          </a:xfrm>
          <a:noFill/>
        </p:spPr>
        <p:txBody>
          <a:bodyPr>
            <a:normAutofit fontScale="90000"/>
          </a:bodyPr>
          <a:lstStyle/>
          <a:p>
            <a:pPr eaLnBrk="1" hangingPunct="1"/>
            <a:r>
              <a:rPr lang="en-US" altLang="en-US" dirty="0"/>
              <a:t>Automatic Diagnostic Repository</a:t>
            </a:r>
          </a:p>
        </p:txBody>
      </p:sp>
      <p:grpSp>
        <p:nvGrpSpPr>
          <p:cNvPr id="9" name="Group 8"/>
          <p:cNvGrpSpPr/>
          <p:nvPr/>
        </p:nvGrpSpPr>
        <p:grpSpPr>
          <a:xfrm>
            <a:off x="2194340" y="899738"/>
            <a:ext cx="7800145" cy="5058525"/>
            <a:chOff x="2052638" y="1210974"/>
            <a:chExt cx="7800145" cy="5058525"/>
          </a:xfrm>
        </p:grpSpPr>
        <p:sp>
          <p:nvSpPr>
            <p:cNvPr id="7170" name="Freeform 77"/>
            <p:cNvSpPr>
              <a:spLocks/>
            </p:cNvSpPr>
            <p:nvPr/>
          </p:nvSpPr>
          <p:spPr bwMode="auto">
            <a:xfrm>
              <a:off x="7478712" y="5043488"/>
              <a:ext cx="1111875" cy="811212"/>
            </a:xfrm>
            <a:custGeom>
              <a:avLst/>
              <a:gdLst>
                <a:gd name="T0" fmla="*/ 0 w 992"/>
                <a:gd name="T1" fmla="*/ 0 h 464"/>
                <a:gd name="T2" fmla="*/ 2147483647 w 992"/>
                <a:gd name="T3" fmla="*/ 0 h 464"/>
                <a:gd name="T4" fmla="*/ 2147483647 w 992"/>
                <a:gd name="T5" fmla="*/ 2147483647 h 464"/>
                <a:gd name="T6" fmla="*/ 0 60000 65536"/>
                <a:gd name="T7" fmla="*/ 0 60000 65536"/>
                <a:gd name="T8" fmla="*/ 0 60000 65536"/>
                <a:gd name="T9" fmla="*/ 0 w 992"/>
                <a:gd name="T10" fmla="*/ 0 h 464"/>
                <a:gd name="T11" fmla="*/ 992 w 992"/>
                <a:gd name="T12" fmla="*/ 464 h 464"/>
              </a:gdLst>
              <a:ahLst/>
              <a:cxnLst>
                <a:cxn ang="T6">
                  <a:pos x="T0" y="T1"/>
                </a:cxn>
                <a:cxn ang="T7">
                  <a:pos x="T2" y="T3"/>
                </a:cxn>
                <a:cxn ang="T8">
                  <a:pos x="T4" y="T5"/>
                </a:cxn>
              </a:cxnLst>
              <a:rect l="T9" t="T10" r="T11" b="T12"/>
              <a:pathLst>
                <a:path w="992" h="464">
                  <a:moveTo>
                    <a:pt x="0" y="0"/>
                  </a:moveTo>
                  <a:lnTo>
                    <a:pt x="992" y="0"/>
                  </a:lnTo>
                  <a:lnTo>
                    <a:pt x="992" y="464"/>
                  </a:lnTo>
                </a:path>
              </a:pathLst>
            </a:custGeom>
            <a:noFill/>
            <a:ln w="28575" cap="flat" cmpd="sng">
              <a:solidFill>
                <a:schemeClr val="tx1"/>
              </a:solidFill>
              <a:prstDash val="solid"/>
              <a:round/>
              <a:headEnd type="none" w="sm" len="sm"/>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7171" name="Oval 2"/>
            <p:cNvSpPr>
              <a:spLocks noChangeArrowheads="1"/>
            </p:cNvSpPr>
            <p:nvPr/>
          </p:nvSpPr>
          <p:spPr bwMode="auto">
            <a:xfrm>
              <a:off x="3122612" y="2362201"/>
              <a:ext cx="4953000" cy="3463925"/>
            </a:xfrm>
            <a:prstGeom prst="ellipse">
              <a:avLst/>
            </a:prstGeom>
            <a:solidFill>
              <a:srgbClr val="FF9900"/>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7172" name="Line 3"/>
            <p:cNvSpPr>
              <a:spLocks noChangeShapeType="1"/>
            </p:cNvSpPr>
            <p:nvPr/>
          </p:nvSpPr>
          <p:spPr bwMode="auto">
            <a:xfrm flipV="1">
              <a:off x="5607050" y="2686050"/>
              <a:ext cx="0" cy="1524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7174" name="AutoShape 5"/>
            <p:cNvSpPr>
              <a:spLocks noChangeArrowheads="1"/>
            </p:cNvSpPr>
            <p:nvPr/>
          </p:nvSpPr>
          <p:spPr bwMode="auto">
            <a:xfrm>
              <a:off x="5373687" y="2463800"/>
              <a:ext cx="465138" cy="317500"/>
            </a:xfrm>
            <a:prstGeom prst="flowChartPunchedCard">
              <a:avLst/>
            </a:prstGeom>
            <a:solidFill>
              <a:srgbClr val="FFCC66"/>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7175" name="AutoShape 6"/>
            <p:cNvSpPr>
              <a:spLocks noChangeArrowheads="1"/>
            </p:cNvSpPr>
            <p:nvPr/>
          </p:nvSpPr>
          <p:spPr bwMode="auto">
            <a:xfrm>
              <a:off x="5375276" y="2882900"/>
              <a:ext cx="465137" cy="317500"/>
            </a:xfrm>
            <a:prstGeom prst="flowChartPunchedCard">
              <a:avLst/>
            </a:prstGeom>
            <a:solidFill>
              <a:srgbClr val="FFCC66"/>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7176" name="AutoShape 7"/>
            <p:cNvSpPr>
              <a:spLocks noChangeArrowheads="1"/>
            </p:cNvSpPr>
            <p:nvPr/>
          </p:nvSpPr>
          <p:spPr bwMode="auto">
            <a:xfrm>
              <a:off x="5375276" y="3303588"/>
              <a:ext cx="465137" cy="317500"/>
            </a:xfrm>
            <a:prstGeom prst="flowChartPunchedCard">
              <a:avLst/>
            </a:prstGeom>
            <a:solidFill>
              <a:srgbClr val="FFCC66"/>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7177" name="AutoShape 8"/>
            <p:cNvSpPr>
              <a:spLocks noChangeArrowheads="1"/>
            </p:cNvSpPr>
            <p:nvPr/>
          </p:nvSpPr>
          <p:spPr bwMode="auto">
            <a:xfrm>
              <a:off x="5375276" y="3762375"/>
              <a:ext cx="465137" cy="317500"/>
            </a:xfrm>
            <a:prstGeom prst="flowChartPunchedCard">
              <a:avLst/>
            </a:prstGeom>
            <a:solidFill>
              <a:srgbClr val="FFCC66"/>
            </a:solidFill>
            <a:ln w="1905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7178" name="AutoShape 9"/>
            <p:cNvSpPr>
              <a:spLocks noChangeArrowheads="1"/>
            </p:cNvSpPr>
            <p:nvPr/>
          </p:nvSpPr>
          <p:spPr bwMode="auto">
            <a:xfrm>
              <a:off x="5375276" y="4224338"/>
              <a:ext cx="465137" cy="317500"/>
            </a:xfrm>
            <a:prstGeom prst="flowChartPunchedCard">
              <a:avLst/>
            </a:prstGeom>
            <a:solidFill>
              <a:srgbClr val="FFCC66"/>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cxnSp>
          <p:nvCxnSpPr>
            <p:cNvPr id="7179" name="AutoShape 10"/>
            <p:cNvCxnSpPr>
              <a:cxnSpLocks noChangeShapeType="1"/>
            </p:cNvCxnSpPr>
            <p:nvPr/>
          </p:nvCxnSpPr>
          <p:spPr bwMode="auto">
            <a:xfrm rot="5400000">
              <a:off x="5447507" y="4701382"/>
              <a:ext cx="319087" cy="0"/>
            </a:xfrm>
            <a:prstGeom prst="straightConnector1">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7180" name="Line 11"/>
            <p:cNvSpPr>
              <a:spLocks noChangeShapeType="1"/>
            </p:cNvSpPr>
            <p:nvPr/>
          </p:nvSpPr>
          <p:spPr bwMode="auto">
            <a:xfrm flipV="1">
              <a:off x="4051300" y="4660900"/>
              <a:ext cx="3117850" cy="635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7181" name="Line 12"/>
            <p:cNvSpPr>
              <a:spLocks noChangeShapeType="1"/>
            </p:cNvSpPr>
            <p:nvPr/>
          </p:nvSpPr>
          <p:spPr bwMode="auto">
            <a:xfrm>
              <a:off x="4059237" y="4667251"/>
              <a:ext cx="0" cy="1936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7182" name="Line 13"/>
            <p:cNvSpPr>
              <a:spLocks noChangeShapeType="1"/>
            </p:cNvSpPr>
            <p:nvPr/>
          </p:nvSpPr>
          <p:spPr bwMode="auto">
            <a:xfrm>
              <a:off x="6659562" y="4659314"/>
              <a:ext cx="0" cy="1936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7183" name="Line 14"/>
            <p:cNvSpPr>
              <a:spLocks noChangeShapeType="1"/>
            </p:cNvSpPr>
            <p:nvPr/>
          </p:nvSpPr>
          <p:spPr bwMode="auto">
            <a:xfrm>
              <a:off x="4600575" y="4668839"/>
              <a:ext cx="0" cy="1936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7184" name="Line 15"/>
            <p:cNvSpPr>
              <a:spLocks noChangeShapeType="1"/>
            </p:cNvSpPr>
            <p:nvPr/>
          </p:nvSpPr>
          <p:spPr bwMode="auto">
            <a:xfrm>
              <a:off x="6137275" y="4660901"/>
              <a:ext cx="0" cy="1936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7185" name="Text Box 16"/>
            <p:cNvSpPr txBox="1">
              <a:spLocks noChangeArrowheads="1"/>
            </p:cNvSpPr>
            <p:nvPr/>
          </p:nvSpPr>
          <p:spPr bwMode="auto">
            <a:xfrm>
              <a:off x="5384800" y="2878139"/>
              <a:ext cx="4445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rgbClr val="000000"/>
                  </a:solidFill>
                </a:rPr>
                <a:t>diag</a:t>
              </a:r>
            </a:p>
          </p:txBody>
        </p:sp>
        <p:sp>
          <p:nvSpPr>
            <p:cNvPr id="7186" name="Text Box 17"/>
            <p:cNvSpPr txBox="1">
              <a:spLocks noChangeArrowheads="1"/>
            </p:cNvSpPr>
            <p:nvPr/>
          </p:nvSpPr>
          <p:spPr bwMode="auto">
            <a:xfrm>
              <a:off x="5321300" y="3324226"/>
              <a:ext cx="5715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rgbClr val="000000"/>
                  </a:solidFill>
                </a:rPr>
                <a:t>rdbms</a:t>
              </a:r>
            </a:p>
          </p:txBody>
        </p:sp>
        <p:sp>
          <p:nvSpPr>
            <p:cNvPr id="7187" name="Text Box 18"/>
            <p:cNvSpPr txBox="1">
              <a:spLocks noChangeArrowheads="1"/>
            </p:cNvSpPr>
            <p:nvPr/>
          </p:nvSpPr>
          <p:spPr bwMode="auto">
            <a:xfrm>
              <a:off x="5343526" y="3724276"/>
              <a:ext cx="528637" cy="396875"/>
            </a:xfrm>
            <a:prstGeom prst="rect">
              <a:avLst/>
            </a:prstGeom>
            <a:solidFill>
              <a:srgbClr val="FFCC66"/>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000" b="1" dirty="0"/>
            </a:p>
          </p:txBody>
        </p:sp>
        <p:sp>
          <p:nvSpPr>
            <p:cNvPr id="7188" name="Text Box 19"/>
            <p:cNvSpPr txBox="1">
              <a:spLocks noChangeArrowheads="1"/>
            </p:cNvSpPr>
            <p:nvPr/>
          </p:nvSpPr>
          <p:spPr bwMode="auto">
            <a:xfrm>
              <a:off x="5410201" y="4248151"/>
              <a:ext cx="3952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rgbClr val="000000"/>
                  </a:solidFill>
                </a:rPr>
                <a:t>SID</a:t>
              </a:r>
            </a:p>
          </p:txBody>
        </p:sp>
        <p:sp>
          <p:nvSpPr>
            <p:cNvPr id="7189" name="Text Box 20"/>
            <p:cNvSpPr txBox="1">
              <a:spLocks noChangeArrowheads="1"/>
            </p:cNvSpPr>
            <p:nvPr/>
          </p:nvSpPr>
          <p:spPr bwMode="auto">
            <a:xfrm>
              <a:off x="5364163" y="2432051"/>
              <a:ext cx="485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rgbClr val="000000"/>
                  </a:solidFill>
                </a:rPr>
                <a:t>ADR</a:t>
              </a:r>
              <a:br>
                <a:rPr lang="en-US" altLang="en-US" sz="1000" b="1" dirty="0">
                  <a:solidFill>
                    <a:srgbClr val="000000"/>
                  </a:solidFill>
                </a:rPr>
              </a:br>
              <a:r>
                <a:rPr lang="en-US" altLang="en-US" sz="1000" b="1" dirty="0">
                  <a:solidFill>
                    <a:srgbClr val="000000"/>
                  </a:solidFill>
                </a:rPr>
                <a:t>Base</a:t>
              </a:r>
            </a:p>
          </p:txBody>
        </p:sp>
        <p:sp>
          <p:nvSpPr>
            <p:cNvPr id="7190" name="Text Box 21"/>
            <p:cNvSpPr txBox="1">
              <a:spLocks noChangeArrowheads="1"/>
            </p:cNvSpPr>
            <p:nvPr/>
          </p:nvSpPr>
          <p:spPr bwMode="auto">
            <a:xfrm>
              <a:off x="2138363" y="2281239"/>
              <a:ext cx="1415772" cy="246221"/>
            </a:xfrm>
            <a:prstGeom prst="rect">
              <a:avLst/>
            </a:prstGeom>
            <a:solidFill>
              <a:srgbClr val="FFFFFF"/>
            </a:solidFill>
            <a:ln w="28575">
              <a:solidFill>
                <a:schemeClr val="tx1"/>
              </a:solidFill>
              <a:miter lim="800000"/>
              <a:headEnd type="none" w="sm" len="sm"/>
              <a:tailEnd type="none" w="sm" len="sm"/>
            </a:ln>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rgbClr val="000000"/>
                  </a:solidFill>
                  <a:latin typeface="Courier New" panose="02070309020205020404" pitchFamily="49" charset="0"/>
                </a:rPr>
                <a:t>$ORACLE_HOME/log</a:t>
              </a:r>
            </a:p>
          </p:txBody>
        </p:sp>
        <p:cxnSp>
          <p:nvCxnSpPr>
            <p:cNvPr id="7191" name="AutoShape 22"/>
            <p:cNvCxnSpPr>
              <a:cxnSpLocks noChangeShapeType="1"/>
              <a:stCxn id="7190" idx="2"/>
              <a:endCxn id="7189" idx="1"/>
            </p:cNvCxnSpPr>
            <p:nvPr/>
          </p:nvCxnSpPr>
          <p:spPr bwMode="auto">
            <a:xfrm rot="16200000" flipH="1">
              <a:off x="4053692" y="1320017"/>
              <a:ext cx="103029" cy="2517914"/>
            </a:xfrm>
            <a:prstGeom prst="bentConnector2">
              <a:avLst/>
            </a:prstGeom>
            <a:noFill/>
            <a:ln w="28575">
              <a:solidFill>
                <a:schemeClr val="tx1"/>
              </a:solidFill>
              <a:prstDash val="sysDot"/>
              <a:miter lim="800000"/>
              <a:headEnd type="none" w="sm" len="sm"/>
              <a:tailEnd type="triangle" w="lg" len="lg"/>
            </a:ln>
            <a:extLst>
              <a:ext uri="{909E8E84-426E-40DD-AFC4-6F175D3DCCD1}">
                <a14:hiddenFill xmlns:a14="http://schemas.microsoft.com/office/drawing/2010/main">
                  <a:noFill/>
                </a14:hiddenFill>
              </a:ext>
            </a:extLst>
          </p:spPr>
        </p:cxnSp>
        <p:sp>
          <p:nvSpPr>
            <p:cNvPr id="7192" name="Text Box 23"/>
            <p:cNvSpPr txBox="1">
              <a:spLocks noChangeArrowheads="1"/>
            </p:cNvSpPr>
            <p:nvPr/>
          </p:nvSpPr>
          <p:spPr bwMode="auto">
            <a:xfrm>
              <a:off x="3089276" y="1323976"/>
              <a:ext cx="3165475" cy="307975"/>
            </a:xfrm>
            <a:prstGeom prst="rect">
              <a:avLst/>
            </a:prstGeom>
            <a:solidFill>
              <a:srgbClr val="FFFFFF"/>
            </a:solidFill>
            <a:ln w="28575">
              <a:solidFill>
                <a:schemeClr val="tx1"/>
              </a:solidFill>
              <a:miter lim="800000"/>
              <a:headEnd type="none" w="sm" len="sm"/>
              <a:tailEnd type="none" w="sm" len="sm"/>
            </a:ln>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latin typeface="Courier New" panose="02070309020205020404" pitchFamily="49" charset="0"/>
                </a:rPr>
                <a:t>DIAGNOSTIC_DEST</a:t>
              </a:r>
            </a:p>
          </p:txBody>
        </p:sp>
        <p:cxnSp>
          <p:nvCxnSpPr>
            <p:cNvPr id="7193" name="AutoShape 24"/>
            <p:cNvCxnSpPr>
              <a:cxnSpLocks noChangeShapeType="1"/>
              <a:stCxn id="7192" idx="1"/>
            </p:cNvCxnSpPr>
            <p:nvPr/>
          </p:nvCxnSpPr>
          <p:spPr bwMode="auto">
            <a:xfrm rot="10800000" flipV="1">
              <a:off x="2846248" y="1477963"/>
              <a:ext cx="243028" cy="309561"/>
            </a:xfrm>
            <a:prstGeom prst="bentConnector2">
              <a:avLst/>
            </a:prstGeom>
            <a:noFill/>
            <a:ln w="28575">
              <a:solidFill>
                <a:schemeClr val="tx1"/>
              </a:solidFill>
              <a:prstDash val="sysDot"/>
              <a:round/>
              <a:headEnd type="none" w="sm" len="sm"/>
              <a:tailEnd type="triangle" w="lg" len="lg"/>
            </a:ln>
            <a:extLst>
              <a:ext uri="{909E8E84-426E-40DD-AFC4-6F175D3DCCD1}">
                <a14:hiddenFill xmlns:a14="http://schemas.microsoft.com/office/drawing/2010/main">
                  <a:noFill/>
                </a14:hiddenFill>
              </a:ext>
            </a:extLst>
          </p:spPr>
        </p:cxnSp>
        <p:sp>
          <p:nvSpPr>
            <p:cNvPr id="7194" name="Text Box 25"/>
            <p:cNvSpPr txBox="1">
              <a:spLocks noChangeArrowheads="1"/>
            </p:cNvSpPr>
            <p:nvPr/>
          </p:nvSpPr>
          <p:spPr bwMode="auto">
            <a:xfrm>
              <a:off x="4494212" y="4184651"/>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00" b="1" dirty="0">
                  <a:solidFill>
                    <a:srgbClr val="000000"/>
                  </a:solidFill>
                </a:rPr>
                <a:t>ADR</a:t>
              </a:r>
              <a:br>
                <a:rPr lang="en-US" altLang="en-US" sz="1000" b="1" dirty="0">
                  <a:solidFill>
                    <a:srgbClr val="000000"/>
                  </a:solidFill>
                </a:rPr>
              </a:br>
              <a:r>
                <a:rPr lang="en-US" altLang="en-US" sz="1000" b="1" dirty="0">
                  <a:solidFill>
                    <a:srgbClr val="000000"/>
                  </a:solidFill>
                </a:rPr>
                <a:t>Home</a:t>
              </a:r>
            </a:p>
          </p:txBody>
        </p:sp>
        <p:cxnSp>
          <p:nvCxnSpPr>
            <p:cNvPr id="7195" name="AutoShape 26"/>
            <p:cNvCxnSpPr>
              <a:cxnSpLocks noChangeShapeType="1"/>
            </p:cNvCxnSpPr>
            <p:nvPr/>
          </p:nvCxnSpPr>
          <p:spPr bwMode="auto">
            <a:xfrm>
              <a:off x="5008563" y="4392613"/>
              <a:ext cx="365125" cy="0"/>
            </a:xfrm>
            <a:prstGeom prst="straightConnector1">
              <a:avLst/>
            </a:prstGeom>
            <a:noFill/>
            <a:ln w="28575">
              <a:solidFill>
                <a:schemeClr val="tx1"/>
              </a:solidFill>
              <a:prstDash val="sysDot"/>
              <a:round/>
              <a:headEnd type="none" w="sm" len="sm"/>
              <a:tailEnd type="triangle" w="lg" len="lg"/>
            </a:ln>
            <a:extLst>
              <a:ext uri="{909E8E84-426E-40DD-AFC4-6F175D3DCCD1}">
                <a14:hiddenFill xmlns:a14="http://schemas.microsoft.com/office/drawing/2010/main">
                  <a:noFill/>
                </a14:hiddenFill>
              </a:ext>
            </a:extLst>
          </p:spPr>
        </p:cxnSp>
        <p:sp>
          <p:nvSpPr>
            <p:cNvPr id="7196" name="Text Box 27"/>
            <p:cNvSpPr txBox="1">
              <a:spLocks noChangeArrowheads="1"/>
            </p:cNvSpPr>
            <p:nvPr/>
          </p:nvSpPr>
          <p:spPr bwMode="auto">
            <a:xfrm>
              <a:off x="2157412" y="1787526"/>
              <a:ext cx="1887538" cy="246221"/>
            </a:xfrm>
            <a:prstGeom prst="rect">
              <a:avLst/>
            </a:prstGeom>
            <a:solidFill>
              <a:srgbClr val="FFFFFF"/>
            </a:solidFill>
            <a:ln w="28575">
              <a:solidFill>
                <a:schemeClr val="tx1"/>
              </a:solidFill>
              <a:miter lim="800000"/>
              <a:headEnd type="none" w="sm" len="sm"/>
              <a:tailEnd type="none" w="sm" len="sm"/>
            </a:ln>
            <a:extLst/>
          </p:spPr>
          <p:txBody>
            <a:bodyPr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00" b="1" dirty="0">
                  <a:solidFill>
                    <a:srgbClr val="000000"/>
                  </a:solidFill>
                  <a:latin typeface="Courier New" panose="02070309020205020404" pitchFamily="49" charset="0"/>
                </a:rPr>
                <a:t>$ORACLE_BASE</a:t>
              </a:r>
            </a:p>
          </p:txBody>
        </p:sp>
        <p:cxnSp>
          <p:nvCxnSpPr>
            <p:cNvPr id="7197" name="AutoShape 28"/>
            <p:cNvCxnSpPr>
              <a:cxnSpLocks noChangeShapeType="1"/>
            </p:cNvCxnSpPr>
            <p:nvPr/>
          </p:nvCxnSpPr>
          <p:spPr bwMode="auto">
            <a:xfrm rot="5400000">
              <a:off x="2948848" y="2162512"/>
              <a:ext cx="282443" cy="2324"/>
            </a:xfrm>
            <a:prstGeom prst="bentConnector3">
              <a:avLst>
                <a:gd name="adj1" fmla="val 49398"/>
              </a:avLst>
            </a:prstGeom>
            <a:noFill/>
            <a:ln w="28575">
              <a:solidFill>
                <a:schemeClr val="tx1"/>
              </a:solidFill>
              <a:prstDash val="sysDot"/>
              <a:miter lim="800000"/>
              <a:headEnd type="none" w="sm" len="sm"/>
              <a:tailEnd type="triangle" w="lg" len="lg"/>
            </a:ln>
            <a:extLst>
              <a:ext uri="{909E8E84-426E-40DD-AFC4-6F175D3DCCD1}">
                <a14:hiddenFill xmlns:a14="http://schemas.microsoft.com/office/drawing/2010/main">
                  <a:noFill/>
                </a14:hiddenFill>
              </a:ext>
            </a:extLst>
          </p:spPr>
        </p:cxnSp>
        <p:cxnSp>
          <p:nvCxnSpPr>
            <p:cNvPr id="7198" name="AutoShape 29"/>
            <p:cNvCxnSpPr>
              <a:cxnSpLocks noChangeShapeType="1"/>
            </p:cNvCxnSpPr>
            <p:nvPr/>
          </p:nvCxnSpPr>
          <p:spPr bwMode="auto">
            <a:xfrm flipV="1">
              <a:off x="8088231" y="2819400"/>
              <a:ext cx="481012" cy="1190625"/>
            </a:xfrm>
            <a:prstGeom prst="bentConnector2">
              <a:avLst/>
            </a:prstGeom>
            <a:noFill/>
            <a:ln w="28575">
              <a:solidFill>
                <a:schemeClr val="tx1"/>
              </a:solidFill>
              <a:miter lim="800000"/>
              <a:headEnd type="triangle" w="lg" len="lg"/>
              <a:tailEnd type="triangle" w="lg" len="lg"/>
            </a:ln>
            <a:extLst>
              <a:ext uri="{909E8E84-426E-40DD-AFC4-6F175D3DCCD1}">
                <a14:hiddenFill xmlns:a14="http://schemas.microsoft.com/office/drawing/2010/main">
                  <a:noFill/>
                </a14:hiddenFill>
              </a:ext>
            </a:extLst>
          </p:spPr>
        </p:cxnSp>
        <p:sp>
          <p:nvSpPr>
            <p:cNvPr id="7199" name="Text Box 30"/>
            <p:cNvSpPr txBox="1">
              <a:spLocks noChangeArrowheads="1"/>
            </p:cNvSpPr>
            <p:nvPr/>
          </p:nvSpPr>
          <p:spPr bwMode="auto">
            <a:xfrm>
              <a:off x="2212975" y="5853114"/>
              <a:ext cx="591829" cy="246221"/>
            </a:xfrm>
            <a:prstGeom prst="rect">
              <a:avLst/>
            </a:prstGeom>
            <a:solidFill>
              <a:srgbClr val="00B0F0"/>
            </a:solidFill>
            <a:ln w="28575">
              <a:solidFill>
                <a:schemeClr val="tx1"/>
              </a:solidFill>
              <a:miter lim="800000"/>
              <a:headEnd type="none" w="sm" len="sm"/>
              <a:tailEnd type="none" w="sm" len="sm"/>
            </a:ln>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rgbClr val="000000"/>
                  </a:solidFill>
                </a:rPr>
                <a:t>ADRCI</a:t>
              </a:r>
            </a:p>
          </p:txBody>
        </p:sp>
        <p:sp>
          <p:nvSpPr>
            <p:cNvPr id="7200" name="Text Box 32"/>
            <p:cNvSpPr txBox="1">
              <a:spLocks noChangeArrowheads="1"/>
            </p:cNvSpPr>
            <p:nvPr/>
          </p:nvSpPr>
          <p:spPr bwMode="auto">
            <a:xfrm>
              <a:off x="3590926" y="5915026"/>
              <a:ext cx="723275" cy="246221"/>
            </a:xfrm>
            <a:prstGeom prst="rect">
              <a:avLst/>
            </a:prstGeom>
            <a:solidFill>
              <a:srgbClr val="FFFF00"/>
            </a:solidFill>
            <a:ln w="28575">
              <a:solidFill>
                <a:schemeClr val="tx1"/>
              </a:solidFill>
              <a:miter lim="800000"/>
              <a:headEnd type="none" w="sm" len="sm"/>
              <a:tailEnd type="none" w="sm" len="sm"/>
            </a:ln>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rgbClr val="000000"/>
                  </a:solidFill>
                  <a:latin typeface="Courier New" panose="02070309020205020404" pitchFamily="49" charset="0"/>
                </a:rPr>
                <a:t>log.xml</a:t>
              </a:r>
            </a:p>
          </p:txBody>
        </p:sp>
        <p:sp>
          <p:nvSpPr>
            <p:cNvPr id="7201" name="Text Box 33"/>
            <p:cNvSpPr txBox="1">
              <a:spLocks noChangeArrowheads="1"/>
            </p:cNvSpPr>
            <p:nvPr/>
          </p:nvSpPr>
          <p:spPr bwMode="auto">
            <a:xfrm>
              <a:off x="5848350" y="5915026"/>
              <a:ext cx="1184940" cy="246221"/>
            </a:xfrm>
            <a:prstGeom prst="rect">
              <a:avLst/>
            </a:prstGeom>
            <a:solidFill>
              <a:srgbClr val="FFFF00"/>
            </a:solidFill>
            <a:ln w="28575">
              <a:solidFill>
                <a:schemeClr val="tx1"/>
              </a:solidFill>
              <a:miter lim="800000"/>
              <a:headEnd type="none" w="sm" len="sm"/>
              <a:tailEnd type="none" w="sm" len="sm"/>
            </a:ln>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rgbClr val="000000"/>
                  </a:solidFill>
                  <a:latin typeface="Courier New" panose="02070309020205020404" pitchFamily="49" charset="0"/>
                </a:rPr>
                <a:t>alert_SID.log</a:t>
              </a:r>
            </a:p>
          </p:txBody>
        </p:sp>
        <p:cxnSp>
          <p:nvCxnSpPr>
            <p:cNvPr id="7202" name="AutoShape 34"/>
            <p:cNvCxnSpPr>
              <a:cxnSpLocks noChangeShapeType="1"/>
            </p:cNvCxnSpPr>
            <p:nvPr/>
          </p:nvCxnSpPr>
          <p:spPr bwMode="auto">
            <a:xfrm rot="5400000" flipH="1">
              <a:off x="6271419" y="5512595"/>
              <a:ext cx="752475" cy="4762"/>
            </a:xfrm>
            <a:prstGeom prst="bentConnector3">
              <a:avLst>
                <a:gd name="adj1" fmla="val 50000"/>
              </a:avLst>
            </a:prstGeom>
            <a:noFill/>
            <a:ln w="28575">
              <a:solidFill>
                <a:schemeClr val="tx1"/>
              </a:solidFill>
              <a:prstDash val="sysDot"/>
              <a:miter lim="800000"/>
              <a:headEnd type="none" w="sm" len="sm"/>
              <a:tailEnd type="triangle" w="lg" len="lg"/>
            </a:ln>
            <a:extLst>
              <a:ext uri="{909E8E84-426E-40DD-AFC4-6F175D3DCCD1}">
                <a14:hiddenFill xmlns:a14="http://schemas.microsoft.com/office/drawing/2010/main">
                  <a:noFill/>
                </a14:hiddenFill>
              </a:ext>
            </a:extLst>
          </p:spPr>
        </p:cxnSp>
        <p:cxnSp>
          <p:nvCxnSpPr>
            <p:cNvPr id="7203" name="AutoShape 35"/>
            <p:cNvCxnSpPr>
              <a:cxnSpLocks noChangeShapeType="1"/>
            </p:cNvCxnSpPr>
            <p:nvPr/>
          </p:nvCxnSpPr>
          <p:spPr bwMode="auto">
            <a:xfrm rot="5400000" flipH="1">
              <a:off x="3673475" y="5537201"/>
              <a:ext cx="788988" cy="1587"/>
            </a:xfrm>
            <a:prstGeom prst="bentConnector3">
              <a:avLst>
                <a:gd name="adj1" fmla="val 49898"/>
              </a:avLst>
            </a:prstGeom>
            <a:noFill/>
            <a:ln w="28575">
              <a:solidFill>
                <a:schemeClr val="tx1"/>
              </a:solidFill>
              <a:prstDash val="sysDot"/>
              <a:miter lim="800000"/>
              <a:headEnd type="none" w="sm" len="sm"/>
              <a:tailEnd type="triangle" w="lg" len="lg"/>
            </a:ln>
            <a:extLst>
              <a:ext uri="{909E8E84-426E-40DD-AFC4-6F175D3DCCD1}">
                <a14:hiddenFill xmlns:a14="http://schemas.microsoft.com/office/drawing/2010/main">
                  <a:noFill/>
                </a14:hiddenFill>
              </a:ext>
            </a:extLst>
          </p:spPr>
        </p:cxnSp>
        <p:sp>
          <p:nvSpPr>
            <p:cNvPr id="7205" name="Text Box 36"/>
            <p:cNvSpPr txBox="1">
              <a:spLocks noChangeArrowheads="1"/>
            </p:cNvSpPr>
            <p:nvPr/>
          </p:nvSpPr>
          <p:spPr bwMode="auto">
            <a:xfrm>
              <a:off x="8049037" y="5853114"/>
              <a:ext cx="1031051" cy="246221"/>
            </a:xfrm>
            <a:prstGeom prst="rect">
              <a:avLst/>
            </a:prstGeom>
            <a:solidFill>
              <a:schemeClr val="bg1">
                <a:lumMod val="65000"/>
              </a:schemeClr>
            </a:solidFill>
            <a:ln w="28575">
              <a:solidFill>
                <a:schemeClr val="tx1"/>
              </a:solidFill>
              <a:miter lim="800000"/>
              <a:headEnd type="none" w="sm" len="sm"/>
              <a:tailEnd type="none" w="sm" len="sm"/>
            </a:ln>
          </p:spPr>
          <p:txBody>
            <a:bodyPr wrap="none" anchor="ctr">
              <a:spAutoFit/>
            </a:bodyPr>
            <a:lstStyle/>
            <a:p>
              <a:pPr defTabSz="228600">
                <a:defRPr/>
              </a:pPr>
              <a:r>
                <a:rPr lang="en-US" sz="1000" b="1" dirty="0">
                  <a:solidFill>
                    <a:srgbClr val="000000"/>
                  </a:solidFill>
                  <a:latin typeface="Courier New" pitchFamily="49" charset="0"/>
                </a:rPr>
                <a:t>V$DIAG_INFO</a:t>
              </a:r>
            </a:p>
          </p:txBody>
        </p:sp>
        <p:sp>
          <p:nvSpPr>
            <p:cNvPr id="2" name="Line 44"/>
            <p:cNvSpPr>
              <a:spLocks noChangeShapeType="1"/>
            </p:cNvSpPr>
            <p:nvPr/>
          </p:nvSpPr>
          <p:spPr bwMode="auto">
            <a:xfrm>
              <a:off x="7154862" y="4660901"/>
              <a:ext cx="0" cy="1936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7206" name="Line 45"/>
            <p:cNvSpPr>
              <a:spLocks noChangeShapeType="1"/>
            </p:cNvSpPr>
            <p:nvPr/>
          </p:nvSpPr>
          <p:spPr bwMode="auto">
            <a:xfrm>
              <a:off x="5106987" y="4678364"/>
              <a:ext cx="0" cy="1936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7207" name="AutoShape 46"/>
            <p:cNvSpPr>
              <a:spLocks noChangeArrowheads="1"/>
            </p:cNvSpPr>
            <p:nvPr/>
          </p:nvSpPr>
          <p:spPr bwMode="auto">
            <a:xfrm>
              <a:off x="3824287" y="4837113"/>
              <a:ext cx="465138" cy="317500"/>
            </a:xfrm>
            <a:prstGeom prst="flowChartPunchedCard">
              <a:avLst/>
            </a:prstGeom>
            <a:solidFill>
              <a:srgbClr val="FFCC66"/>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7208" name="AutoShape 47"/>
            <p:cNvSpPr>
              <a:spLocks noChangeArrowheads="1"/>
            </p:cNvSpPr>
            <p:nvPr/>
          </p:nvSpPr>
          <p:spPr bwMode="auto">
            <a:xfrm>
              <a:off x="4333876" y="4837113"/>
              <a:ext cx="465137" cy="317500"/>
            </a:xfrm>
            <a:prstGeom prst="flowChartPunchedCard">
              <a:avLst/>
            </a:prstGeom>
            <a:solidFill>
              <a:srgbClr val="FFCC66"/>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7209" name="AutoShape 48"/>
            <p:cNvSpPr>
              <a:spLocks noChangeArrowheads="1"/>
            </p:cNvSpPr>
            <p:nvPr/>
          </p:nvSpPr>
          <p:spPr bwMode="auto">
            <a:xfrm>
              <a:off x="5891212" y="4837113"/>
              <a:ext cx="465138" cy="317500"/>
            </a:xfrm>
            <a:prstGeom prst="flowChartPunchedCard">
              <a:avLst/>
            </a:prstGeom>
            <a:solidFill>
              <a:srgbClr val="FFCC66"/>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7210" name="AutoShape 49"/>
            <p:cNvSpPr>
              <a:spLocks noChangeArrowheads="1"/>
            </p:cNvSpPr>
            <p:nvPr/>
          </p:nvSpPr>
          <p:spPr bwMode="auto">
            <a:xfrm>
              <a:off x="6908801" y="4837113"/>
              <a:ext cx="465137" cy="317500"/>
            </a:xfrm>
            <a:prstGeom prst="flowChartPunchedCard">
              <a:avLst/>
            </a:prstGeom>
            <a:solidFill>
              <a:srgbClr val="FFCC66"/>
            </a:solidFill>
            <a:ln w="28575">
              <a:solidFill>
                <a:schemeClr val="tx1"/>
              </a:solidFill>
              <a:prstDash val="sysDot"/>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7211" name="Text Box 50"/>
            <p:cNvSpPr txBox="1">
              <a:spLocks noChangeArrowheads="1"/>
            </p:cNvSpPr>
            <p:nvPr/>
          </p:nvSpPr>
          <p:spPr bwMode="auto">
            <a:xfrm>
              <a:off x="3825875" y="4873626"/>
              <a:ext cx="4508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rgbClr val="000000"/>
                  </a:solidFill>
                </a:rPr>
                <a:t>alert</a:t>
              </a:r>
            </a:p>
          </p:txBody>
        </p:sp>
        <p:sp>
          <p:nvSpPr>
            <p:cNvPr id="7212" name="Text Box 51"/>
            <p:cNvSpPr txBox="1">
              <a:spLocks noChangeArrowheads="1"/>
            </p:cNvSpPr>
            <p:nvPr/>
          </p:nvSpPr>
          <p:spPr bwMode="auto">
            <a:xfrm>
              <a:off x="4271963" y="4873626"/>
              <a:ext cx="6000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rgbClr val="000000"/>
                  </a:solidFill>
                </a:rPr>
                <a:t>cdump</a:t>
              </a:r>
            </a:p>
          </p:txBody>
        </p:sp>
        <p:sp>
          <p:nvSpPr>
            <p:cNvPr id="7213" name="Text Box 52"/>
            <p:cNvSpPr txBox="1">
              <a:spLocks noChangeArrowheads="1"/>
            </p:cNvSpPr>
            <p:nvPr/>
          </p:nvSpPr>
          <p:spPr bwMode="auto">
            <a:xfrm>
              <a:off x="6848475" y="4881563"/>
              <a:ext cx="6623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rgbClr val="000000"/>
                  </a:solidFill>
                </a:rPr>
                <a:t>(others)</a:t>
              </a:r>
            </a:p>
          </p:txBody>
        </p:sp>
        <p:sp>
          <p:nvSpPr>
            <p:cNvPr id="7214" name="AutoShape 53"/>
            <p:cNvSpPr>
              <a:spLocks noChangeArrowheads="1"/>
            </p:cNvSpPr>
            <p:nvPr/>
          </p:nvSpPr>
          <p:spPr bwMode="auto">
            <a:xfrm>
              <a:off x="6400801" y="4837113"/>
              <a:ext cx="465137" cy="317500"/>
            </a:xfrm>
            <a:prstGeom prst="flowChartPunchedCard">
              <a:avLst/>
            </a:prstGeom>
            <a:solidFill>
              <a:srgbClr val="FFCC66"/>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7215" name="Text Box 54"/>
            <p:cNvSpPr txBox="1">
              <a:spLocks noChangeArrowheads="1"/>
            </p:cNvSpPr>
            <p:nvPr/>
          </p:nvSpPr>
          <p:spPr bwMode="auto">
            <a:xfrm>
              <a:off x="5935662" y="4873626"/>
              <a:ext cx="3746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rgbClr val="000000"/>
                  </a:solidFill>
                </a:rPr>
                <a:t>hm</a:t>
              </a:r>
            </a:p>
          </p:txBody>
        </p:sp>
        <p:sp>
          <p:nvSpPr>
            <p:cNvPr id="7216" name="AutoShape 55"/>
            <p:cNvSpPr>
              <a:spLocks noChangeArrowheads="1"/>
            </p:cNvSpPr>
            <p:nvPr/>
          </p:nvSpPr>
          <p:spPr bwMode="auto">
            <a:xfrm>
              <a:off x="4845050" y="4837113"/>
              <a:ext cx="450850" cy="317500"/>
            </a:xfrm>
            <a:prstGeom prst="flowChartPunchedCard">
              <a:avLst/>
            </a:prstGeom>
            <a:solidFill>
              <a:srgbClr val="FFCC66"/>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7217" name="Text Box 56"/>
            <p:cNvSpPr txBox="1">
              <a:spLocks noChangeArrowheads="1"/>
            </p:cNvSpPr>
            <p:nvPr/>
          </p:nvSpPr>
          <p:spPr bwMode="auto">
            <a:xfrm>
              <a:off x="4802187" y="4881563"/>
              <a:ext cx="5966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rgbClr val="000000"/>
                  </a:solidFill>
                </a:rPr>
                <a:t>incpkg</a:t>
              </a:r>
            </a:p>
          </p:txBody>
        </p:sp>
        <p:sp>
          <p:nvSpPr>
            <p:cNvPr id="7218" name="AutoShape 57"/>
            <p:cNvSpPr>
              <a:spLocks noChangeArrowheads="1"/>
            </p:cNvSpPr>
            <p:nvPr/>
          </p:nvSpPr>
          <p:spPr bwMode="auto">
            <a:xfrm>
              <a:off x="5353050" y="4837113"/>
              <a:ext cx="506412" cy="317500"/>
            </a:xfrm>
            <a:prstGeom prst="flowChartPunchedCard">
              <a:avLst/>
            </a:prstGeom>
            <a:solidFill>
              <a:srgbClr val="FFCC66"/>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7219" name="Text Box 58"/>
            <p:cNvSpPr txBox="1">
              <a:spLocks noChangeArrowheads="1"/>
            </p:cNvSpPr>
            <p:nvPr/>
          </p:nvSpPr>
          <p:spPr bwMode="auto">
            <a:xfrm>
              <a:off x="5295900" y="4881563"/>
              <a:ext cx="6751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rgbClr val="000000"/>
                  </a:solidFill>
                </a:rPr>
                <a:t>incident</a:t>
              </a:r>
            </a:p>
          </p:txBody>
        </p:sp>
        <p:sp>
          <p:nvSpPr>
            <p:cNvPr id="7220" name="Line 59"/>
            <p:cNvSpPr>
              <a:spLocks noChangeShapeType="1"/>
            </p:cNvSpPr>
            <p:nvPr/>
          </p:nvSpPr>
          <p:spPr bwMode="auto">
            <a:xfrm>
              <a:off x="6915150" y="4478339"/>
              <a:ext cx="0" cy="1936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7221" name="AutoShape 60"/>
            <p:cNvSpPr>
              <a:spLocks noChangeArrowheads="1"/>
            </p:cNvSpPr>
            <p:nvPr/>
          </p:nvSpPr>
          <p:spPr bwMode="auto">
            <a:xfrm>
              <a:off x="6581775" y="4168775"/>
              <a:ext cx="658812" cy="317500"/>
            </a:xfrm>
            <a:prstGeom prst="flowChartPunchedCard">
              <a:avLst/>
            </a:prstGeom>
            <a:solidFill>
              <a:srgbClr val="FFCC66"/>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7222" name="Text Box 61"/>
            <p:cNvSpPr txBox="1">
              <a:spLocks noChangeArrowheads="1"/>
            </p:cNvSpPr>
            <p:nvPr/>
          </p:nvSpPr>
          <p:spPr bwMode="auto">
            <a:xfrm>
              <a:off x="6550026" y="4192589"/>
              <a:ext cx="7397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chemeClr val="accent2"/>
                  </a:solidFill>
                </a:rPr>
                <a:t>metadata</a:t>
              </a:r>
            </a:p>
          </p:txBody>
        </p:sp>
        <p:sp>
          <p:nvSpPr>
            <p:cNvPr id="7223" name="AutoShape 62"/>
            <p:cNvSpPr>
              <a:spLocks noChangeArrowheads="1"/>
            </p:cNvSpPr>
            <p:nvPr/>
          </p:nvSpPr>
          <p:spPr bwMode="auto">
            <a:xfrm>
              <a:off x="4732337" y="5338763"/>
              <a:ext cx="668338" cy="317500"/>
            </a:xfrm>
            <a:prstGeom prst="flowChartPunchedCard">
              <a:avLst/>
            </a:prstGeom>
            <a:solidFill>
              <a:srgbClr val="FFCC66"/>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7224" name="Text Box 63"/>
            <p:cNvSpPr txBox="1">
              <a:spLocks noChangeArrowheads="1"/>
            </p:cNvSpPr>
            <p:nvPr/>
          </p:nvSpPr>
          <p:spPr bwMode="auto">
            <a:xfrm>
              <a:off x="4732337" y="5378451"/>
              <a:ext cx="6683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rgbClr val="000000"/>
                  </a:solidFill>
                </a:rPr>
                <a:t>incdir_1</a:t>
              </a:r>
            </a:p>
          </p:txBody>
        </p:sp>
        <p:sp>
          <p:nvSpPr>
            <p:cNvPr id="7225" name="AutoShape 64"/>
            <p:cNvSpPr>
              <a:spLocks noChangeArrowheads="1"/>
            </p:cNvSpPr>
            <p:nvPr/>
          </p:nvSpPr>
          <p:spPr bwMode="auto">
            <a:xfrm>
              <a:off x="5757862" y="5340350"/>
              <a:ext cx="668338" cy="317500"/>
            </a:xfrm>
            <a:prstGeom prst="flowChartPunchedCard">
              <a:avLst/>
            </a:prstGeom>
            <a:solidFill>
              <a:srgbClr val="FFCC66"/>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7226" name="Text Box 65"/>
            <p:cNvSpPr txBox="1">
              <a:spLocks noChangeArrowheads="1"/>
            </p:cNvSpPr>
            <p:nvPr/>
          </p:nvSpPr>
          <p:spPr bwMode="auto">
            <a:xfrm>
              <a:off x="5757862" y="5380039"/>
              <a:ext cx="6683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rgbClr val="000000"/>
                  </a:solidFill>
                </a:rPr>
                <a:t>incdir_</a:t>
              </a:r>
              <a:r>
                <a:rPr lang="en-US" altLang="en-US" sz="1000" b="1" i="1" dirty="0">
                  <a:solidFill>
                    <a:srgbClr val="000000"/>
                  </a:solidFill>
                  <a:latin typeface="Times New Roman" panose="02020603050405020304" pitchFamily="18" charset="0"/>
                </a:rPr>
                <a:t>n</a:t>
              </a:r>
            </a:p>
          </p:txBody>
        </p:sp>
        <p:sp>
          <p:nvSpPr>
            <p:cNvPr id="7227" name="Text Box 66"/>
            <p:cNvSpPr txBox="1">
              <a:spLocks noChangeArrowheads="1"/>
            </p:cNvSpPr>
            <p:nvPr/>
          </p:nvSpPr>
          <p:spPr bwMode="auto">
            <a:xfrm>
              <a:off x="5432425" y="5359401"/>
              <a:ext cx="311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t>…</a:t>
              </a:r>
            </a:p>
          </p:txBody>
        </p:sp>
        <p:sp>
          <p:nvSpPr>
            <p:cNvPr id="7228" name="Text Box 67"/>
            <p:cNvSpPr txBox="1">
              <a:spLocks noChangeArrowheads="1"/>
            </p:cNvSpPr>
            <p:nvPr/>
          </p:nvSpPr>
          <p:spPr bwMode="auto">
            <a:xfrm>
              <a:off x="6394451" y="4873626"/>
              <a:ext cx="4857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rgbClr val="000000"/>
                  </a:solidFill>
                </a:rPr>
                <a:t>trace</a:t>
              </a:r>
            </a:p>
          </p:txBody>
        </p:sp>
        <p:sp>
          <p:nvSpPr>
            <p:cNvPr id="7229" name="Rectangle 73"/>
            <p:cNvSpPr>
              <a:spLocks noChangeArrowheads="1"/>
            </p:cNvSpPr>
            <p:nvPr/>
          </p:nvSpPr>
          <p:spPr bwMode="auto">
            <a:xfrm>
              <a:off x="5343526" y="3714751"/>
              <a:ext cx="5286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rgbClr val="000000"/>
                  </a:solidFill>
                </a:rPr>
                <a:t>DB</a:t>
              </a:r>
              <a:br>
                <a:rPr lang="en-US" altLang="en-US" sz="1000" b="1" dirty="0">
                  <a:solidFill>
                    <a:srgbClr val="000000"/>
                  </a:solidFill>
                </a:rPr>
              </a:br>
              <a:r>
                <a:rPr lang="en-US" altLang="en-US" sz="1000" b="1" dirty="0">
                  <a:solidFill>
                    <a:srgbClr val="000000"/>
                  </a:solidFill>
                </a:rPr>
                <a:t>Name</a:t>
              </a:r>
            </a:p>
          </p:txBody>
        </p:sp>
        <p:sp>
          <p:nvSpPr>
            <p:cNvPr id="7230" name="Freeform 74"/>
            <p:cNvSpPr>
              <a:spLocks/>
            </p:cNvSpPr>
            <p:nvPr/>
          </p:nvSpPr>
          <p:spPr bwMode="auto">
            <a:xfrm>
              <a:off x="5664201" y="5162551"/>
              <a:ext cx="458787" cy="188913"/>
            </a:xfrm>
            <a:custGeom>
              <a:avLst/>
              <a:gdLst>
                <a:gd name="T0" fmla="*/ 0 w 289"/>
                <a:gd name="T1" fmla="*/ 0 h 119"/>
                <a:gd name="T2" fmla="*/ 0 w 289"/>
                <a:gd name="T3" fmla="*/ 2147483647 h 119"/>
                <a:gd name="T4" fmla="*/ 2147483647 w 289"/>
                <a:gd name="T5" fmla="*/ 2147483647 h 119"/>
                <a:gd name="T6" fmla="*/ 2147483647 w 289"/>
                <a:gd name="T7" fmla="*/ 2147483647 h 119"/>
                <a:gd name="T8" fmla="*/ 0 60000 65536"/>
                <a:gd name="T9" fmla="*/ 0 60000 65536"/>
                <a:gd name="T10" fmla="*/ 0 60000 65536"/>
                <a:gd name="T11" fmla="*/ 0 60000 65536"/>
                <a:gd name="T12" fmla="*/ 0 w 289"/>
                <a:gd name="T13" fmla="*/ 0 h 119"/>
                <a:gd name="T14" fmla="*/ 289 w 289"/>
                <a:gd name="T15" fmla="*/ 119 h 119"/>
              </a:gdLst>
              <a:ahLst/>
              <a:cxnLst>
                <a:cxn ang="T8">
                  <a:pos x="T0" y="T1"/>
                </a:cxn>
                <a:cxn ang="T9">
                  <a:pos x="T2" y="T3"/>
                </a:cxn>
                <a:cxn ang="T10">
                  <a:pos x="T4" y="T5"/>
                </a:cxn>
                <a:cxn ang="T11">
                  <a:pos x="T6" y="T7"/>
                </a:cxn>
              </a:cxnLst>
              <a:rect l="T12" t="T13" r="T14" b="T15"/>
              <a:pathLst>
                <a:path w="289" h="119">
                  <a:moveTo>
                    <a:pt x="0" y="0"/>
                  </a:moveTo>
                  <a:lnTo>
                    <a:pt x="0" y="32"/>
                  </a:lnTo>
                  <a:lnTo>
                    <a:pt x="289" y="32"/>
                  </a:lnTo>
                  <a:lnTo>
                    <a:pt x="288" y="119"/>
                  </a:lnTo>
                </a:path>
              </a:pathLst>
            </a:custGeom>
            <a:noFill/>
            <a:ln w="28575" cap="flat" cmpd="sng">
              <a:solidFill>
                <a:schemeClr val="tx1"/>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7231" name="Freeform 75"/>
            <p:cNvSpPr>
              <a:spLocks/>
            </p:cNvSpPr>
            <p:nvPr/>
          </p:nvSpPr>
          <p:spPr bwMode="auto">
            <a:xfrm>
              <a:off x="5129213" y="5162551"/>
              <a:ext cx="461963" cy="188913"/>
            </a:xfrm>
            <a:custGeom>
              <a:avLst/>
              <a:gdLst>
                <a:gd name="T0" fmla="*/ 2147483647 w 291"/>
                <a:gd name="T1" fmla="*/ 0 h 119"/>
                <a:gd name="T2" fmla="*/ 2147483647 w 291"/>
                <a:gd name="T3" fmla="*/ 2147483647 h 119"/>
                <a:gd name="T4" fmla="*/ 0 w 291"/>
                <a:gd name="T5" fmla="*/ 2147483647 h 119"/>
                <a:gd name="T6" fmla="*/ 2147483647 w 291"/>
                <a:gd name="T7" fmla="*/ 2147483647 h 119"/>
                <a:gd name="T8" fmla="*/ 0 60000 65536"/>
                <a:gd name="T9" fmla="*/ 0 60000 65536"/>
                <a:gd name="T10" fmla="*/ 0 60000 65536"/>
                <a:gd name="T11" fmla="*/ 0 60000 65536"/>
                <a:gd name="T12" fmla="*/ 0 w 291"/>
                <a:gd name="T13" fmla="*/ 0 h 119"/>
                <a:gd name="T14" fmla="*/ 291 w 291"/>
                <a:gd name="T15" fmla="*/ 119 h 119"/>
              </a:gdLst>
              <a:ahLst/>
              <a:cxnLst>
                <a:cxn ang="T8">
                  <a:pos x="T0" y="T1"/>
                </a:cxn>
                <a:cxn ang="T9">
                  <a:pos x="T2" y="T3"/>
                </a:cxn>
                <a:cxn ang="T10">
                  <a:pos x="T4" y="T5"/>
                </a:cxn>
                <a:cxn ang="T11">
                  <a:pos x="T6" y="T7"/>
                </a:cxn>
              </a:cxnLst>
              <a:rect l="T12" t="T13" r="T14" b="T15"/>
              <a:pathLst>
                <a:path w="291" h="119">
                  <a:moveTo>
                    <a:pt x="291" y="0"/>
                  </a:moveTo>
                  <a:lnTo>
                    <a:pt x="291" y="32"/>
                  </a:lnTo>
                  <a:lnTo>
                    <a:pt x="0" y="32"/>
                  </a:lnTo>
                  <a:lnTo>
                    <a:pt x="3" y="119"/>
                  </a:lnTo>
                </a:path>
              </a:pathLst>
            </a:custGeom>
            <a:noFill/>
            <a:ln w="28575" cap="flat" cmpd="sng">
              <a:solidFill>
                <a:schemeClr val="tx1"/>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7232" name="AutoShape 40"/>
            <p:cNvSpPr>
              <a:spLocks noChangeArrowheads="1"/>
            </p:cNvSpPr>
            <p:nvPr/>
          </p:nvSpPr>
          <p:spPr bwMode="auto">
            <a:xfrm>
              <a:off x="2670792" y="3904898"/>
              <a:ext cx="1371600" cy="373062"/>
            </a:xfrm>
            <a:prstGeom prst="wedgeRectCallout">
              <a:avLst>
                <a:gd name="adj1" fmla="val 82386"/>
                <a:gd name="adj2" fmla="val 207020"/>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p>
              <a:pPr algn="ctr" defTabSz="228600" eaLnBrk="0" hangingPunct="0">
                <a:spcBef>
                  <a:spcPct val="20000"/>
                </a:spcBef>
                <a:buClr>
                  <a:srgbClr val="FF0000"/>
                </a:buClr>
              </a:pPr>
              <a:r>
                <a:rPr lang="en-US" altLang="en-US" sz="1400" dirty="0">
                  <a:solidFill>
                    <a:srgbClr val="000000"/>
                  </a:solidFill>
                </a:rPr>
                <a:t>Core dumps</a:t>
              </a:r>
            </a:p>
          </p:txBody>
        </p:sp>
        <p:sp>
          <p:nvSpPr>
            <p:cNvPr id="7233" name="AutoShape 40"/>
            <p:cNvSpPr>
              <a:spLocks noChangeArrowheads="1"/>
            </p:cNvSpPr>
            <p:nvPr/>
          </p:nvSpPr>
          <p:spPr bwMode="auto">
            <a:xfrm>
              <a:off x="2052638" y="4436711"/>
              <a:ext cx="1406525" cy="354012"/>
            </a:xfrm>
            <a:prstGeom prst="wedgeRectCallout">
              <a:avLst>
                <a:gd name="adj1" fmla="val 88382"/>
                <a:gd name="adj2" fmla="val 80653"/>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p>
              <a:pPr algn="ctr" defTabSz="228600" eaLnBrk="0" hangingPunct="0">
                <a:spcBef>
                  <a:spcPct val="20000"/>
                </a:spcBef>
                <a:buClr>
                  <a:srgbClr val="FF0000"/>
                </a:buClr>
              </a:pPr>
              <a:r>
                <a:rPr lang="en-US" altLang="en-US" sz="1400" dirty="0">
                  <a:solidFill>
                    <a:srgbClr val="000000"/>
                  </a:solidFill>
                </a:rPr>
                <a:t>Alert log data</a:t>
              </a:r>
            </a:p>
          </p:txBody>
        </p:sp>
        <p:sp>
          <p:nvSpPr>
            <p:cNvPr id="7239" name="Text Box 72"/>
            <p:cNvSpPr txBox="1">
              <a:spLocks noChangeArrowheads="1"/>
            </p:cNvSpPr>
            <p:nvPr/>
          </p:nvSpPr>
          <p:spPr bwMode="auto">
            <a:xfrm>
              <a:off x="7618412" y="2591193"/>
              <a:ext cx="1892300" cy="307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dirty="0"/>
                <a:t>Support Workbench</a:t>
              </a:r>
            </a:p>
          </p:txBody>
        </p:sp>
        <p:cxnSp>
          <p:nvCxnSpPr>
            <p:cNvPr id="7236" name="Straight Arrow Connector 99"/>
            <p:cNvCxnSpPr>
              <a:cxnSpLocks noChangeShapeType="1"/>
            </p:cNvCxnSpPr>
            <p:nvPr/>
          </p:nvCxnSpPr>
          <p:spPr bwMode="auto">
            <a:xfrm>
              <a:off x="5637212" y="1643063"/>
              <a:ext cx="0" cy="711200"/>
            </a:xfrm>
            <a:prstGeom prst="straightConnector1">
              <a:avLst/>
            </a:prstGeom>
            <a:noFill/>
            <a:ln w="28575" algn="ctr">
              <a:solidFill>
                <a:schemeClr val="tx1"/>
              </a:solidFill>
              <a:prstDash val="dash"/>
              <a:round/>
              <a:headEnd type="none" w="sm" len="sm"/>
              <a:tailEnd type="triangle" w="lg" len="lg"/>
            </a:ln>
            <a:extLst>
              <a:ext uri="{909E8E84-426E-40DD-AFC4-6F175D3DCCD1}">
                <a14:hiddenFill xmlns:a14="http://schemas.microsoft.com/office/drawing/2010/main">
                  <a:noFill/>
                </a14:hiddenFill>
              </a:ext>
            </a:extLst>
          </p:spPr>
        </p:cxnSp>
        <p:cxnSp>
          <p:nvCxnSpPr>
            <p:cNvPr id="7237" name="Straight Arrow Connector 101"/>
            <p:cNvCxnSpPr>
              <a:cxnSpLocks noChangeShapeType="1"/>
              <a:stCxn id="7211" idx="1"/>
              <a:endCxn id="7199" idx="0"/>
            </p:cNvCxnSpPr>
            <p:nvPr/>
          </p:nvCxnSpPr>
          <p:spPr bwMode="auto">
            <a:xfrm rot="10800000" flipV="1">
              <a:off x="2508891" y="4995864"/>
              <a:ext cx="1316985" cy="857250"/>
            </a:xfrm>
            <a:prstGeom prst="bentConnector2">
              <a:avLst/>
            </a:prstGeom>
            <a:noFill/>
            <a:ln w="28575" algn="ctr">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sp>
          <p:nvSpPr>
            <p:cNvPr id="7238" name="AutoShape 40"/>
            <p:cNvSpPr>
              <a:spLocks noChangeArrowheads="1"/>
            </p:cNvSpPr>
            <p:nvPr/>
          </p:nvSpPr>
          <p:spPr bwMode="auto">
            <a:xfrm>
              <a:off x="4546235" y="5791200"/>
              <a:ext cx="1018143" cy="478299"/>
            </a:xfrm>
            <a:prstGeom prst="wedgeRectCallout">
              <a:avLst>
                <a:gd name="adj1" fmla="val 56151"/>
                <a:gd name="adj2" fmla="val -139744"/>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p>
              <a:pPr algn="ctr" defTabSz="228600" eaLnBrk="0" hangingPunct="0">
                <a:spcBef>
                  <a:spcPct val="20000"/>
                </a:spcBef>
                <a:buClr>
                  <a:srgbClr val="FF0000"/>
                </a:buClr>
              </a:pPr>
              <a:r>
                <a:rPr lang="en-US" altLang="en-US" sz="1400" dirty="0">
                  <a:solidFill>
                    <a:srgbClr val="000000"/>
                  </a:solidFill>
                </a:rPr>
                <a:t>Incident dumps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7699" y="1210974"/>
              <a:ext cx="1073727" cy="1359477"/>
            </a:xfrm>
            <a:prstGeom prst="rect">
              <a:avLst/>
            </a:prstGeom>
          </p:spPr>
        </p:pic>
        <p:sp>
          <p:nvSpPr>
            <p:cNvPr id="77" name="Rectangular Callout 76"/>
            <p:cNvSpPr/>
            <p:nvPr/>
          </p:nvSpPr>
          <p:spPr bwMode="auto">
            <a:xfrm>
              <a:off x="7701791" y="4117160"/>
              <a:ext cx="2150992" cy="735675"/>
            </a:xfrm>
            <a:prstGeom prst="wedgeRectCallout">
              <a:avLst>
                <a:gd name="adj1" fmla="val -98986"/>
                <a:gd name="adj2" fmla="val 56364"/>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p>
              <a:pPr algn="ctr" defTabSz="228600" eaLnBrk="0" hangingPunct="0">
                <a:spcBef>
                  <a:spcPct val="20000"/>
                </a:spcBef>
                <a:buClr>
                  <a:srgbClr val="FF0000"/>
                </a:buClr>
              </a:pPr>
              <a:r>
                <a:rPr lang="en-US" altLang="en-US" sz="1400" dirty="0">
                  <a:solidFill>
                    <a:srgbClr val="000000"/>
                  </a:solidFill>
                </a:rPr>
                <a:t>Foreground and background process traces, and alert log data</a:t>
              </a:r>
            </a:p>
          </p:txBody>
        </p:sp>
      </p:grpSp>
      <p:sp>
        <p:nvSpPr>
          <p:cNvPr id="4" name="Slide Number Placeholder 3"/>
          <p:cNvSpPr>
            <a:spLocks noGrp="1"/>
          </p:cNvSpPr>
          <p:nvPr>
            <p:ph type="sldNum" sz="quarter" idx="12"/>
          </p:nvPr>
        </p:nvSpPr>
        <p:spPr/>
        <p:txBody>
          <a:bodyPr/>
          <a:lstStyle/>
          <a:p>
            <a:fld id="{0D1E9C62-5A59-433B-A292-EC595ABBBF45}" type="slidenum">
              <a:rPr lang="" smtClean="0"/>
              <a:t>146</a:t>
            </a:fld>
            <a:endParaRPr lang=""/>
          </a:p>
        </p:txBody>
      </p:sp>
    </p:spTree>
    <p:custDataLst>
      <p:tags r:id="rId1"/>
    </p:custDataLst>
    <p:extLst>
      <p:ext uri="{BB962C8B-B14F-4D97-AF65-F5344CB8AC3E}">
        <p14:creationId xmlns:p14="http://schemas.microsoft.com/office/powerpoint/2010/main" val="47273890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065212" y="152400"/>
            <a:ext cx="10361830" cy="701674"/>
          </a:xfrm>
        </p:spPr>
        <p:txBody>
          <a:bodyPr/>
          <a:lstStyle/>
          <a:p>
            <a:pPr eaLnBrk="1" hangingPunct="1"/>
            <a:r>
              <a:rPr lang="en-US" dirty="0"/>
              <a:t>Viewing the Alert Log</a:t>
            </a:r>
            <a:endParaRPr lang="en-US" altLang="es-MX" dirty="0"/>
          </a:p>
        </p:txBody>
      </p:sp>
      <p:sp>
        <p:nvSpPr>
          <p:cNvPr id="9219" name="Content Placeholder 9"/>
          <p:cNvSpPr>
            <a:spLocks noGrp="1"/>
          </p:cNvSpPr>
          <p:nvPr>
            <p:ph idx="1"/>
          </p:nvPr>
        </p:nvSpPr>
        <p:spPr>
          <a:xfrm>
            <a:off x="622138" y="990600"/>
            <a:ext cx="10944549" cy="5392068"/>
          </a:xfrm>
        </p:spPr>
        <p:txBody>
          <a:bodyPr/>
          <a:lstStyle/>
          <a:p>
            <a:pPr lvl="1">
              <a:defRPr/>
            </a:pPr>
            <a:r>
              <a:rPr lang="en-US" dirty="0"/>
              <a:t>The alert log file is a chronological log of messages about the database instance and database, such as:</a:t>
            </a:r>
          </a:p>
          <a:p>
            <a:pPr lvl="2">
              <a:defRPr/>
            </a:pPr>
            <a:r>
              <a:rPr lang="en-US" dirty="0"/>
              <a:t>Any nondefault initialization parameters used at startup</a:t>
            </a:r>
          </a:p>
          <a:p>
            <a:pPr lvl="2">
              <a:defRPr/>
            </a:pPr>
            <a:r>
              <a:rPr lang="en-US" dirty="0"/>
              <a:t>All internal errors (</a:t>
            </a:r>
            <a:r>
              <a:rPr lang="en-US" dirty="0">
                <a:latin typeface="Courier New" panose="02070309020205020404" pitchFamily="49" charset="0"/>
                <a:cs typeface="Courier New" panose="02070309020205020404" pitchFamily="49" charset="0"/>
              </a:rPr>
              <a:t>ORA-600</a:t>
            </a:r>
            <a:r>
              <a:rPr lang="en-US" dirty="0"/>
              <a:t>), block corruption errors (</a:t>
            </a:r>
            <a:r>
              <a:rPr lang="en-US" dirty="0">
                <a:latin typeface="Courier New" panose="02070309020205020404" pitchFamily="49" charset="0"/>
                <a:cs typeface="Courier New" panose="02070309020205020404" pitchFamily="49" charset="0"/>
              </a:rPr>
              <a:t>ORA-1578</a:t>
            </a:r>
            <a:r>
              <a:rPr lang="en-US" dirty="0"/>
              <a:t>), and deadlock errors (</a:t>
            </a:r>
            <a:r>
              <a:rPr lang="en-US" dirty="0">
                <a:latin typeface="Courier New" panose="02070309020205020404" pitchFamily="49" charset="0"/>
                <a:cs typeface="Courier New" panose="02070309020205020404" pitchFamily="49" charset="0"/>
              </a:rPr>
              <a:t>ORA-60</a:t>
            </a:r>
            <a:r>
              <a:rPr lang="en-US" dirty="0"/>
              <a:t>) that occurred</a:t>
            </a:r>
          </a:p>
          <a:p>
            <a:pPr lvl="2">
              <a:defRPr/>
            </a:pPr>
            <a:r>
              <a:rPr lang="en-US" dirty="0"/>
              <a:t>Administrative operations, such as the SQL statements </a:t>
            </a:r>
            <a:r>
              <a:rPr lang="en-US" dirty="0">
                <a:latin typeface="Courier New" panose="02070309020205020404" pitchFamily="49" charset="0"/>
                <a:cs typeface="Courier New" panose="02070309020205020404" pitchFamily="49" charset="0"/>
              </a:rPr>
              <a:t>CREATE</a:t>
            </a:r>
            <a:r>
              <a:rPr lang="en-US" dirty="0"/>
              <a:t>, </a:t>
            </a: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DROP</a:t>
            </a:r>
            <a:r>
              <a:rPr lang="en-US" dirty="0"/>
              <a:t> </a:t>
            </a:r>
            <a:r>
              <a:rPr lang="en-US" dirty="0">
                <a:latin typeface="Courier New" panose="02070309020205020404" pitchFamily="49" charset="0"/>
                <a:cs typeface="Courier New" panose="02070309020205020404" pitchFamily="49" charset="0"/>
              </a:rPr>
              <a:t>DATABASE</a:t>
            </a:r>
            <a:r>
              <a:rPr lang="en-US" dirty="0"/>
              <a:t>, and </a:t>
            </a:r>
            <a:r>
              <a:rPr lang="en-US" dirty="0">
                <a:latin typeface="Courier New" panose="02070309020205020404" pitchFamily="49" charset="0"/>
                <a:cs typeface="Courier New" panose="02070309020205020404" pitchFamily="49" charset="0"/>
              </a:rPr>
              <a:t>TABLESPACE</a:t>
            </a:r>
            <a:r>
              <a:rPr lang="en-US" dirty="0">
                <a:cs typeface="Courier New" panose="02070309020205020404" pitchFamily="49" charset="0"/>
              </a:rPr>
              <a:t>,</a:t>
            </a:r>
            <a:r>
              <a:rPr lang="en-US" dirty="0"/>
              <a:t> and the Enterprise Manager or SQL*Plus statements </a:t>
            </a:r>
            <a:r>
              <a:rPr lang="en-US" dirty="0">
                <a:latin typeface="Courier New" panose="02070309020205020404" pitchFamily="49" charset="0"/>
                <a:cs typeface="Courier New" panose="02070309020205020404" pitchFamily="49" charset="0"/>
              </a:rPr>
              <a:t>STARTUP</a:t>
            </a:r>
            <a:r>
              <a:rPr lang="en-US" dirty="0"/>
              <a:t>, </a:t>
            </a:r>
            <a:r>
              <a:rPr lang="en-US" dirty="0">
                <a:latin typeface="Courier New" panose="02070309020205020404" pitchFamily="49" charset="0"/>
                <a:cs typeface="Courier New" panose="02070309020205020404" pitchFamily="49" charset="0"/>
              </a:rPr>
              <a:t>SHUTDOWN</a:t>
            </a:r>
            <a:r>
              <a:rPr lang="en-US" dirty="0"/>
              <a:t>, </a:t>
            </a:r>
            <a:r>
              <a:rPr lang="en-US" dirty="0">
                <a:latin typeface="Courier New" panose="02070309020205020404" pitchFamily="49" charset="0"/>
                <a:cs typeface="Courier New" panose="02070309020205020404" pitchFamily="49" charset="0"/>
              </a:rPr>
              <a:t>ARCHIVE</a:t>
            </a:r>
            <a:r>
              <a:rPr lang="en-US" dirty="0"/>
              <a:t> </a:t>
            </a:r>
            <a:r>
              <a:rPr lang="en-US" dirty="0">
                <a:latin typeface="Courier New" panose="02070309020205020404" pitchFamily="49" charset="0"/>
                <a:cs typeface="Courier New" panose="02070309020205020404" pitchFamily="49" charset="0"/>
              </a:rPr>
              <a:t>LOG</a:t>
            </a:r>
            <a:r>
              <a:rPr lang="en-US" dirty="0"/>
              <a:t>, and </a:t>
            </a:r>
            <a:r>
              <a:rPr lang="en-US" dirty="0">
                <a:latin typeface="Courier New" panose="02070309020205020404" pitchFamily="49" charset="0"/>
                <a:cs typeface="Courier New" panose="02070309020205020404" pitchFamily="49" charset="0"/>
              </a:rPr>
              <a:t>RECOVER</a:t>
            </a:r>
          </a:p>
          <a:p>
            <a:pPr lvl="2">
              <a:defRPr/>
            </a:pPr>
            <a:r>
              <a:rPr lang="en-US" dirty="0"/>
              <a:t>Several messages and errors relating to the functions of shared server and dispatcher processes</a:t>
            </a:r>
          </a:p>
          <a:p>
            <a:pPr lvl="2">
              <a:defRPr/>
            </a:pPr>
            <a:r>
              <a:rPr lang="en-US" dirty="0"/>
              <a:t>Errors during the automatic refresh of a materialized view</a:t>
            </a:r>
          </a:p>
          <a:p>
            <a:pPr lvl="1">
              <a:defRPr/>
            </a:pPr>
            <a:r>
              <a:rPr lang="en-US" dirty="0"/>
              <a:t>Query </a:t>
            </a:r>
            <a:r>
              <a:rPr lang="en-US" dirty="0">
                <a:latin typeface="Courier New" panose="02070309020205020404" pitchFamily="49" charset="0"/>
                <a:cs typeface="Courier New" panose="02070309020205020404" pitchFamily="49" charset="0"/>
              </a:rPr>
              <a:t>V$DIAG_INFO</a:t>
            </a:r>
            <a:r>
              <a:rPr lang="en-US" dirty="0"/>
              <a:t> to find the location of the alert log.</a:t>
            </a:r>
          </a:p>
          <a:p>
            <a:pPr lvl="2">
              <a:defRPr/>
            </a:pPr>
            <a:r>
              <a:rPr lang="en-US" dirty="0"/>
              <a:t>The path to </a:t>
            </a:r>
            <a:r>
              <a:rPr lang="en-US" dirty="0">
                <a:latin typeface="Courier New" panose="02070309020205020404" pitchFamily="49" charset="0"/>
                <a:cs typeface="Courier New" panose="02070309020205020404" pitchFamily="49" charset="0"/>
              </a:rPr>
              <a:t>alert_SID.log</a:t>
            </a:r>
            <a:r>
              <a:rPr lang="en-US" dirty="0"/>
              <a:t> corresponds to the Diag Trace entry.</a:t>
            </a:r>
          </a:p>
          <a:p>
            <a:pPr lvl="2">
              <a:defRPr/>
            </a:pPr>
            <a:r>
              <a:rPr lang="en-US" dirty="0"/>
              <a:t>The path to </a:t>
            </a:r>
            <a:r>
              <a:rPr lang="en-US" dirty="0">
                <a:latin typeface="Courier New" panose="02070309020205020404" pitchFamily="49" charset="0"/>
                <a:cs typeface="Courier New" panose="02070309020205020404" pitchFamily="49" charset="0"/>
              </a:rPr>
              <a:t>log.xml</a:t>
            </a:r>
            <a:r>
              <a:rPr lang="en-US" dirty="0"/>
              <a:t> corresponds to the Diag Alert entry.</a:t>
            </a:r>
          </a:p>
          <a:p>
            <a:pPr lvl="1">
              <a:defRPr/>
            </a:pPr>
            <a:r>
              <a:rPr lang="en-US" dirty="0"/>
              <a:t>You can view the alert log in a text editor or in ADRCI.</a:t>
            </a:r>
          </a:p>
        </p:txBody>
      </p:sp>
      <p:sp>
        <p:nvSpPr>
          <p:cNvPr id="2" name="Slide Number Placeholder 1"/>
          <p:cNvSpPr>
            <a:spLocks noGrp="1"/>
          </p:cNvSpPr>
          <p:nvPr>
            <p:ph type="sldNum" sz="quarter" idx="12"/>
          </p:nvPr>
        </p:nvSpPr>
        <p:spPr/>
        <p:txBody>
          <a:bodyPr/>
          <a:lstStyle/>
          <a:p>
            <a:fld id="{0D1E9C62-5A59-433B-A292-EC595ABBBF45}" type="slidenum">
              <a:rPr lang="" smtClean="0"/>
              <a:t>147</a:t>
            </a:fld>
            <a:endParaRPr lang=""/>
          </a:p>
        </p:txBody>
      </p:sp>
    </p:spTree>
    <p:custDataLst>
      <p:tags r:id="rId1"/>
    </p:custDataLst>
    <p:extLst>
      <p:ext uri="{BB962C8B-B14F-4D97-AF65-F5344CB8AC3E}">
        <p14:creationId xmlns:p14="http://schemas.microsoft.com/office/powerpoint/2010/main" val="41125365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836612" y="228600"/>
            <a:ext cx="10133230" cy="603702"/>
          </a:xfrm>
        </p:spPr>
        <p:txBody>
          <a:bodyPr>
            <a:normAutofit fontScale="90000"/>
          </a:bodyPr>
          <a:lstStyle/>
          <a:p>
            <a:pPr eaLnBrk="1" hangingPunct="1"/>
            <a:r>
              <a:rPr lang="en-US" dirty="0"/>
              <a:t>Using Trace Files</a:t>
            </a:r>
            <a:endParaRPr lang="en-US" altLang="es-MX" dirty="0"/>
          </a:p>
        </p:txBody>
      </p:sp>
      <p:sp>
        <p:nvSpPr>
          <p:cNvPr id="9219" name="Content Placeholder 9"/>
          <p:cNvSpPr>
            <a:spLocks noGrp="1"/>
          </p:cNvSpPr>
          <p:nvPr>
            <p:ph idx="1"/>
          </p:nvPr>
        </p:nvSpPr>
        <p:spPr>
          <a:xfrm>
            <a:off x="622138" y="968828"/>
            <a:ext cx="10944549" cy="5412586"/>
          </a:xfrm>
        </p:spPr>
        <p:txBody>
          <a:bodyPr/>
          <a:lstStyle/>
          <a:p>
            <a:pPr lvl="1">
              <a:defRPr/>
            </a:pPr>
            <a:r>
              <a:rPr lang="en-US" dirty="0"/>
              <a:t>Trace files contain:</a:t>
            </a:r>
          </a:p>
          <a:p>
            <a:pPr lvl="2">
              <a:defRPr/>
            </a:pPr>
            <a:r>
              <a:rPr lang="en-US" dirty="0"/>
              <a:t>Error information (contact Oracle Support Services if an internal error occurs)</a:t>
            </a:r>
          </a:p>
          <a:p>
            <a:pPr lvl="2">
              <a:defRPr/>
            </a:pPr>
            <a:r>
              <a:rPr lang="en-US" dirty="0"/>
              <a:t>Information that can provide guidance for tuning applications or an instance</a:t>
            </a:r>
          </a:p>
          <a:p>
            <a:pPr lvl="1">
              <a:defRPr/>
            </a:pPr>
            <a:r>
              <a:rPr lang="en-US" dirty="0"/>
              <a:t>Each server and background process can write to an associated trace file.</a:t>
            </a:r>
          </a:p>
          <a:p>
            <a:pPr lvl="1">
              <a:defRPr/>
            </a:pPr>
            <a:r>
              <a:rPr lang="en-US" dirty="0"/>
              <a:t>Trace file names for background processes are named after their processes.</a:t>
            </a:r>
          </a:p>
          <a:p>
            <a:pPr lvl="2">
              <a:defRPr/>
            </a:pPr>
            <a:r>
              <a:rPr lang="en-US" dirty="0"/>
              <a:t>Exception: Trace files generated by job queue processes</a:t>
            </a:r>
          </a:p>
          <a:p>
            <a:pPr lvl="1">
              <a:defRPr/>
            </a:pPr>
            <a:r>
              <a:rPr lang="en-US" dirty="0"/>
              <a:t>Oracle Database includes an advanced fault diagnosability infrastructure for preventing, detecting, diagnosing, and resolving problems.</a:t>
            </a:r>
          </a:p>
          <a:p>
            <a:pPr lvl="1">
              <a:defRPr/>
            </a:pPr>
            <a:r>
              <a:rPr lang="en-US" dirty="0"/>
              <a:t>When a critical error occurs:</a:t>
            </a:r>
          </a:p>
          <a:p>
            <a:pPr lvl="2">
              <a:defRPr/>
            </a:pPr>
            <a:r>
              <a:rPr lang="en-US" dirty="0"/>
              <a:t>An incident number is assigned to the error</a:t>
            </a:r>
          </a:p>
          <a:p>
            <a:pPr lvl="2">
              <a:defRPr/>
            </a:pPr>
            <a:r>
              <a:rPr lang="en-US" dirty="0"/>
              <a:t>Diagnostic data for the error (such as trace files) is immediately captured and tagged with the incident number</a:t>
            </a:r>
          </a:p>
          <a:p>
            <a:pPr lvl="2">
              <a:defRPr/>
            </a:pPr>
            <a:r>
              <a:rPr lang="en-US" dirty="0"/>
              <a:t>Data is stored in the ADR</a:t>
            </a:r>
          </a:p>
          <a:p>
            <a:pPr lvl="1">
              <a:defRPr/>
            </a:pPr>
            <a:r>
              <a:rPr lang="en-US" dirty="0"/>
              <a:t>ADR files can be automatically purged by setting retention policy parameters.</a:t>
            </a:r>
          </a:p>
        </p:txBody>
      </p:sp>
      <p:sp>
        <p:nvSpPr>
          <p:cNvPr id="2" name="Slide Number Placeholder 1"/>
          <p:cNvSpPr>
            <a:spLocks noGrp="1"/>
          </p:cNvSpPr>
          <p:nvPr>
            <p:ph type="sldNum" sz="quarter" idx="12"/>
          </p:nvPr>
        </p:nvSpPr>
        <p:spPr/>
        <p:txBody>
          <a:bodyPr/>
          <a:lstStyle/>
          <a:p>
            <a:fld id="{0D1E9C62-5A59-433B-A292-EC595ABBBF45}" type="slidenum">
              <a:rPr lang="" smtClean="0"/>
              <a:t>148</a:t>
            </a:fld>
            <a:endParaRPr lang=""/>
          </a:p>
        </p:txBody>
      </p:sp>
    </p:spTree>
    <p:custDataLst>
      <p:tags r:id="rId1"/>
    </p:custDataLst>
    <p:extLst>
      <p:ext uri="{BB962C8B-B14F-4D97-AF65-F5344CB8AC3E}">
        <p14:creationId xmlns:p14="http://schemas.microsoft.com/office/powerpoint/2010/main" val="34872982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149</a:t>
            </a:fld>
            <a:endParaRPr lang=""/>
          </a:p>
        </p:txBody>
      </p:sp>
    </p:spTree>
    <p:custDataLst>
      <p:tags r:id="rId1"/>
    </p:custDataLst>
    <p:extLst>
      <p:ext uri="{BB962C8B-B14F-4D97-AF65-F5344CB8AC3E}">
        <p14:creationId xmlns:p14="http://schemas.microsoft.com/office/powerpoint/2010/main" val="135647480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459" y="152786"/>
            <a:ext cx="10512862" cy="1325563"/>
          </a:xfrm>
        </p:spPr>
        <p:txBody>
          <a:bodyPr/>
          <a:lstStyle/>
          <a:p>
            <a:r>
              <a:rPr lang="en-US" dirty="0"/>
              <a:t>What Is Oracle Cloud?</a:t>
            </a:r>
          </a:p>
        </p:txBody>
      </p:sp>
      <p:sp>
        <p:nvSpPr>
          <p:cNvPr id="20" name="Content Placeholder 2"/>
          <p:cNvSpPr>
            <a:spLocks noGrp="1"/>
          </p:cNvSpPr>
          <p:nvPr>
            <p:ph idx="1"/>
          </p:nvPr>
        </p:nvSpPr>
        <p:spPr>
          <a:xfrm>
            <a:off x="657767" y="1145684"/>
            <a:ext cx="10512862" cy="4351338"/>
          </a:xfrm>
        </p:spPr>
        <p:txBody>
          <a:bodyPr/>
          <a:lstStyle/>
          <a:p>
            <a:r>
              <a:rPr lang="en-US" dirty="0"/>
              <a:t>Oracle Cloud is an enterprise cloud for business. Oracle Cloud offers self-service business applications delivered on an integrated development and deployment platform with tools to extend services and create new services rapidly.</a:t>
            </a:r>
          </a:p>
        </p:txBody>
      </p:sp>
      <p:sp>
        <p:nvSpPr>
          <p:cNvPr id="38" name="Trapezoid 7"/>
          <p:cNvSpPr/>
          <p:nvPr/>
        </p:nvSpPr>
        <p:spPr bwMode="auto">
          <a:xfrm flipV="1">
            <a:off x="8179349" y="2746329"/>
            <a:ext cx="1656459" cy="1177982"/>
          </a:xfrm>
          <a:custGeom>
            <a:avLst/>
            <a:gdLst>
              <a:gd name="connsiteX0" fmla="*/ 0 w 533400"/>
              <a:gd name="connsiteY0" fmla="*/ 709422 h 709422"/>
              <a:gd name="connsiteX1" fmla="*/ 109011 w 533400"/>
              <a:gd name="connsiteY1" fmla="*/ 0 h 709422"/>
              <a:gd name="connsiteX2" fmla="*/ 424389 w 533400"/>
              <a:gd name="connsiteY2" fmla="*/ 0 h 709422"/>
              <a:gd name="connsiteX3" fmla="*/ 533400 w 533400"/>
              <a:gd name="connsiteY3" fmla="*/ 709422 h 709422"/>
              <a:gd name="connsiteX4" fmla="*/ 0 w 533400"/>
              <a:gd name="connsiteY4" fmla="*/ 709422 h 709422"/>
              <a:gd name="connsiteX0" fmla="*/ 297775 w 831175"/>
              <a:gd name="connsiteY0" fmla="*/ 740713 h 740713"/>
              <a:gd name="connsiteX1" fmla="*/ 0 w 831175"/>
              <a:gd name="connsiteY1" fmla="*/ 0 h 740713"/>
              <a:gd name="connsiteX2" fmla="*/ 722164 w 831175"/>
              <a:gd name="connsiteY2" fmla="*/ 31291 h 740713"/>
              <a:gd name="connsiteX3" fmla="*/ 831175 w 831175"/>
              <a:gd name="connsiteY3" fmla="*/ 740713 h 740713"/>
              <a:gd name="connsiteX4" fmla="*/ 297775 w 831175"/>
              <a:gd name="connsiteY4" fmla="*/ 740713 h 740713"/>
              <a:gd name="connsiteX0" fmla="*/ 297775 w 1108089"/>
              <a:gd name="connsiteY0" fmla="*/ 740713 h 740713"/>
              <a:gd name="connsiteX1" fmla="*/ 0 w 1108089"/>
              <a:gd name="connsiteY1" fmla="*/ 0 h 740713"/>
              <a:gd name="connsiteX2" fmla="*/ 1108089 w 1108089"/>
              <a:gd name="connsiteY2" fmla="*/ 20861 h 740713"/>
              <a:gd name="connsiteX3" fmla="*/ 831175 w 1108089"/>
              <a:gd name="connsiteY3" fmla="*/ 740713 h 740713"/>
              <a:gd name="connsiteX4" fmla="*/ 297775 w 1108089"/>
              <a:gd name="connsiteY4" fmla="*/ 740713 h 740713"/>
              <a:gd name="connsiteX0" fmla="*/ 0 w 1182332"/>
              <a:gd name="connsiteY0" fmla="*/ 876309 h 876309"/>
              <a:gd name="connsiteX1" fmla="*/ 74243 w 1182332"/>
              <a:gd name="connsiteY1" fmla="*/ 0 h 876309"/>
              <a:gd name="connsiteX2" fmla="*/ 1182332 w 1182332"/>
              <a:gd name="connsiteY2" fmla="*/ 20861 h 876309"/>
              <a:gd name="connsiteX3" fmla="*/ 905418 w 1182332"/>
              <a:gd name="connsiteY3" fmla="*/ 740713 h 876309"/>
              <a:gd name="connsiteX4" fmla="*/ 0 w 1182332"/>
              <a:gd name="connsiteY4" fmla="*/ 876309 h 876309"/>
              <a:gd name="connsiteX0" fmla="*/ 0 w 1242668"/>
              <a:gd name="connsiteY0" fmla="*/ 876309 h 876309"/>
              <a:gd name="connsiteX1" fmla="*/ 74243 w 1242668"/>
              <a:gd name="connsiteY1" fmla="*/ 0 h 876309"/>
              <a:gd name="connsiteX2" fmla="*/ 1182332 w 1242668"/>
              <a:gd name="connsiteY2" fmla="*/ 20861 h 876309"/>
              <a:gd name="connsiteX3" fmla="*/ 1242668 w 1242668"/>
              <a:gd name="connsiteY3" fmla="*/ 876309 h 876309"/>
              <a:gd name="connsiteX4" fmla="*/ 0 w 1242668"/>
              <a:gd name="connsiteY4" fmla="*/ 876309 h 876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668" h="876309">
                <a:moveTo>
                  <a:pt x="0" y="876309"/>
                </a:moveTo>
                <a:lnTo>
                  <a:pt x="74243" y="0"/>
                </a:lnTo>
                <a:lnTo>
                  <a:pt x="1182332" y="20861"/>
                </a:lnTo>
                <a:lnTo>
                  <a:pt x="1242668" y="876309"/>
                </a:lnTo>
                <a:lnTo>
                  <a:pt x="0" y="876309"/>
                </a:lnTo>
                <a:close/>
              </a:path>
            </a:pathLst>
          </a:custGeom>
          <a:solidFill>
            <a:schemeClr val="bg1"/>
          </a:soli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8" name="Trapezoid 7"/>
          <p:cNvSpPr/>
          <p:nvPr/>
        </p:nvSpPr>
        <p:spPr bwMode="auto">
          <a:xfrm flipV="1">
            <a:off x="4581979" y="2746329"/>
            <a:ext cx="1656459" cy="1177982"/>
          </a:xfrm>
          <a:custGeom>
            <a:avLst/>
            <a:gdLst>
              <a:gd name="connsiteX0" fmla="*/ 0 w 533400"/>
              <a:gd name="connsiteY0" fmla="*/ 709422 h 709422"/>
              <a:gd name="connsiteX1" fmla="*/ 109011 w 533400"/>
              <a:gd name="connsiteY1" fmla="*/ 0 h 709422"/>
              <a:gd name="connsiteX2" fmla="*/ 424389 w 533400"/>
              <a:gd name="connsiteY2" fmla="*/ 0 h 709422"/>
              <a:gd name="connsiteX3" fmla="*/ 533400 w 533400"/>
              <a:gd name="connsiteY3" fmla="*/ 709422 h 709422"/>
              <a:gd name="connsiteX4" fmla="*/ 0 w 533400"/>
              <a:gd name="connsiteY4" fmla="*/ 709422 h 709422"/>
              <a:gd name="connsiteX0" fmla="*/ 297775 w 831175"/>
              <a:gd name="connsiteY0" fmla="*/ 740713 h 740713"/>
              <a:gd name="connsiteX1" fmla="*/ 0 w 831175"/>
              <a:gd name="connsiteY1" fmla="*/ 0 h 740713"/>
              <a:gd name="connsiteX2" fmla="*/ 722164 w 831175"/>
              <a:gd name="connsiteY2" fmla="*/ 31291 h 740713"/>
              <a:gd name="connsiteX3" fmla="*/ 831175 w 831175"/>
              <a:gd name="connsiteY3" fmla="*/ 740713 h 740713"/>
              <a:gd name="connsiteX4" fmla="*/ 297775 w 831175"/>
              <a:gd name="connsiteY4" fmla="*/ 740713 h 740713"/>
              <a:gd name="connsiteX0" fmla="*/ 297775 w 1108089"/>
              <a:gd name="connsiteY0" fmla="*/ 740713 h 740713"/>
              <a:gd name="connsiteX1" fmla="*/ 0 w 1108089"/>
              <a:gd name="connsiteY1" fmla="*/ 0 h 740713"/>
              <a:gd name="connsiteX2" fmla="*/ 1108089 w 1108089"/>
              <a:gd name="connsiteY2" fmla="*/ 20861 h 740713"/>
              <a:gd name="connsiteX3" fmla="*/ 831175 w 1108089"/>
              <a:gd name="connsiteY3" fmla="*/ 740713 h 740713"/>
              <a:gd name="connsiteX4" fmla="*/ 297775 w 1108089"/>
              <a:gd name="connsiteY4" fmla="*/ 740713 h 740713"/>
              <a:gd name="connsiteX0" fmla="*/ 0 w 1182332"/>
              <a:gd name="connsiteY0" fmla="*/ 876309 h 876309"/>
              <a:gd name="connsiteX1" fmla="*/ 74243 w 1182332"/>
              <a:gd name="connsiteY1" fmla="*/ 0 h 876309"/>
              <a:gd name="connsiteX2" fmla="*/ 1182332 w 1182332"/>
              <a:gd name="connsiteY2" fmla="*/ 20861 h 876309"/>
              <a:gd name="connsiteX3" fmla="*/ 905418 w 1182332"/>
              <a:gd name="connsiteY3" fmla="*/ 740713 h 876309"/>
              <a:gd name="connsiteX4" fmla="*/ 0 w 1182332"/>
              <a:gd name="connsiteY4" fmla="*/ 876309 h 876309"/>
              <a:gd name="connsiteX0" fmla="*/ 0 w 1242668"/>
              <a:gd name="connsiteY0" fmla="*/ 876309 h 876309"/>
              <a:gd name="connsiteX1" fmla="*/ 74243 w 1242668"/>
              <a:gd name="connsiteY1" fmla="*/ 0 h 876309"/>
              <a:gd name="connsiteX2" fmla="*/ 1182332 w 1242668"/>
              <a:gd name="connsiteY2" fmla="*/ 20861 h 876309"/>
              <a:gd name="connsiteX3" fmla="*/ 1242668 w 1242668"/>
              <a:gd name="connsiteY3" fmla="*/ 876309 h 876309"/>
              <a:gd name="connsiteX4" fmla="*/ 0 w 1242668"/>
              <a:gd name="connsiteY4" fmla="*/ 876309 h 876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668" h="876309">
                <a:moveTo>
                  <a:pt x="0" y="876309"/>
                </a:moveTo>
                <a:lnTo>
                  <a:pt x="74243" y="0"/>
                </a:lnTo>
                <a:lnTo>
                  <a:pt x="1182332" y="20861"/>
                </a:lnTo>
                <a:lnTo>
                  <a:pt x="1242668" y="876309"/>
                </a:lnTo>
                <a:lnTo>
                  <a:pt x="0" y="876309"/>
                </a:lnTo>
                <a:close/>
              </a:path>
            </a:pathLst>
          </a:custGeom>
          <a:solidFill>
            <a:schemeClr val="bg1"/>
          </a:soli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37" name="Trapezoid 7"/>
          <p:cNvSpPr/>
          <p:nvPr/>
        </p:nvSpPr>
        <p:spPr bwMode="auto">
          <a:xfrm flipV="1">
            <a:off x="6380664" y="2746329"/>
            <a:ext cx="1656459" cy="1177982"/>
          </a:xfrm>
          <a:custGeom>
            <a:avLst/>
            <a:gdLst>
              <a:gd name="connsiteX0" fmla="*/ 0 w 533400"/>
              <a:gd name="connsiteY0" fmla="*/ 709422 h 709422"/>
              <a:gd name="connsiteX1" fmla="*/ 109011 w 533400"/>
              <a:gd name="connsiteY1" fmla="*/ 0 h 709422"/>
              <a:gd name="connsiteX2" fmla="*/ 424389 w 533400"/>
              <a:gd name="connsiteY2" fmla="*/ 0 h 709422"/>
              <a:gd name="connsiteX3" fmla="*/ 533400 w 533400"/>
              <a:gd name="connsiteY3" fmla="*/ 709422 h 709422"/>
              <a:gd name="connsiteX4" fmla="*/ 0 w 533400"/>
              <a:gd name="connsiteY4" fmla="*/ 709422 h 709422"/>
              <a:gd name="connsiteX0" fmla="*/ 297775 w 831175"/>
              <a:gd name="connsiteY0" fmla="*/ 740713 h 740713"/>
              <a:gd name="connsiteX1" fmla="*/ 0 w 831175"/>
              <a:gd name="connsiteY1" fmla="*/ 0 h 740713"/>
              <a:gd name="connsiteX2" fmla="*/ 722164 w 831175"/>
              <a:gd name="connsiteY2" fmla="*/ 31291 h 740713"/>
              <a:gd name="connsiteX3" fmla="*/ 831175 w 831175"/>
              <a:gd name="connsiteY3" fmla="*/ 740713 h 740713"/>
              <a:gd name="connsiteX4" fmla="*/ 297775 w 831175"/>
              <a:gd name="connsiteY4" fmla="*/ 740713 h 740713"/>
              <a:gd name="connsiteX0" fmla="*/ 297775 w 1108089"/>
              <a:gd name="connsiteY0" fmla="*/ 740713 h 740713"/>
              <a:gd name="connsiteX1" fmla="*/ 0 w 1108089"/>
              <a:gd name="connsiteY1" fmla="*/ 0 h 740713"/>
              <a:gd name="connsiteX2" fmla="*/ 1108089 w 1108089"/>
              <a:gd name="connsiteY2" fmla="*/ 20861 h 740713"/>
              <a:gd name="connsiteX3" fmla="*/ 831175 w 1108089"/>
              <a:gd name="connsiteY3" fmla="*/ 740713 h 740713"/>
              <a:gd name="connsiteX4" fmla="*/ 297775 w 1108089"/>
              <a:gd name="connsiteY4" fmla="*/ 740713 h 740713"/>
              <a:gd name="connsiteX0" fmla="*/ 0 w 1182332"/>
              <a:gd name="connsiteY0" fmla="*/ 876309 h 876309"/>
              <a:gd name="connsiteX1" fmla="*/ 74243 w 1182332"/>
              <a:gd name="connsiteY1" fmla="*/ 0 h 876309"/>
              <a:gd name="connsiteX2" fmla="*/ 1182332 w 1182332"/>
              <a:gd name="connsiteY2" fmla="*/ 20861 h 876309"/>
              <a:gd name="connsiteX3" fmla="*/ 905418 w 1182332"/>
              <a:gd name="connsiteY3" fmla="*/ 740713 h 876309"/>
              <a:gd name="connsiteX4" fmla="*/ 0 w 1182332"/>
              <a:gd name="connsiteY4" fmla="*/ 876309 h 876309"/>
              <a:gd name="connsiteX0" fmla="*/ 0 w 1242668"/>
              <a:gd name="connsiteY0" fmla="*/ 876309 h 876309"/>
              <a:gd name="connsiteX1" fmla="*/ 74243 w 1242668"/>
              <a:gd name="connsiteY1" fmla="*/ 0 h 876309"/>
              <a:gd name="connsiteX2" fmla="*/ 1182332 w 1242668"/>
              <a:gd name="connsiteY2" fmla="*/ 20861 h 876309"/>
              <a:gd name="connsiteX3" fmla="*/ 1242668 w 1242668"/>
              <a:gd name="connsiteY3" fmla="*/ 876309 h 876309"/>
              <a:gd name="connsiteX4" fmla="*/ 0 w 1242668"/>
              <a:gd name="connsiteY4" fmla="*/ 876309 h 876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668" h="876309">
                <a:moveTo>
                  <a:pt x="0" y="876309"/>
                </a:moveTo>
                <a:lnTo>
                  <a:pt x="74243" y="0"/>
                </a:lnTo>
                <a:lnTo>
                  <a:pt x="1182332" y="20861"/>
                </a:lnTo>
                <a:lnTo>
                  <a:pt x="1242668" y="876309"/>
                </a:lnTo>
                <a:lnTo>
                  <a:pt x="0" y="876309"/>
                </a:lnTo>
                <a:close/>
              </a:path>
            </a:pathLst>
          </a:custGeom>
          <a:solidFill>
            <a:schemeClr val="bg1"/>
          </a:soli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21" name="Rounded Rectangle 20"/>
          <p:cNvSpPr/>
          <p:nvPr/>
        </p:nvSpPr>
        <p:spPr bwMode="auto">
          <a:xfrm>
            <a:off x="1832155" y="2819559"/>
            <a:ext cx="8524515" cy="3137328"/>
          </a:xfrm>
          <a:prstGeom prst="roundRect">
            <a:avLst>
              <a:gd name="adj" fmla="val 6079"/>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44" name="Rectangle 5"/>
          <p:cNvSpPr/>
          <p:nvPr/>
        </p:nvSpPr>
        <p:spPr bwMode="auto">
          <a:xfrm>
            <a:off x="8104616" y="3914723"/>
            <a:ext cx="299962" cy="1620978"/>
          </a:xfrm>
          <a:custGeom>
            <a:avLst/>
            <a:gdLst>
              <a:gd name="connsiteX0" fmla="*/ 0 w 2819400"/>
              <a:gd name="connsiteY0" fmla="*/ 0 h 626782"/>
              <a:gd name="connsiteX1" fmla="*/ 2819400 w 2819400"/>
              <a:gd name="connsiteY1" fmla="*/ 0 h 626782"/>
              <a:gd name="connsiteX2" fmla="*/ 2819400 w 2819400"/>
              <a:gd name="connsiteY2" fmla="*/ 626782 h 626782"/>
              <a:gd name="connsiteX3" fmla="*/ 0 w 2819400"/>
              <a:gd name="connsiteY3" fmla="*/ 626782 h 626782"/>
              <a:gd name="connsiteX4" fmla="*/ 0 w 2819400"/>
              <a:gd name="connsiteY4" fmla="*/ 0 h 626782"/>
              <a:gd name="connsiteX0" fmla="*/ 0 w 2819400"/>
              <a:gd name="connsiteY0" fmla="*/ 0 h 626782"/>
              <a:gd name="connsiteX1" fmla="*/ 2819400 w 2819400"/>
              <a:gd name="connsiteY1" fmla="*/ 0 h 626782"/>
              <a:gd name="connsiteX2" fmla="*/ 2644302 w 2819400"/>
              <a:gd name="connsiteY2" fmla="*/ 626782 h 626782"/>
              <a:gd name="connsiteX3" fmla="*/ 0 w 2819400"/>
              <a:gd name="connsiteY3" fmla="*/ 626782 h 626782"/>
              <a:gd name="connsiteX4" fmla="*/ 0 w 2819400"/>
              <a:gd name="connsiteY4" fmla="*/ 0 h 626782"/>
              <a:gd name="connsiteX0" fmla="*/ 0 w 2644302"/>
              <a:gd name="connsiteY0" fmla="*/ 0 h 626782"/>
              <a:gd name="connsiteX1" fmla="*/ 2605392 w 2644302"/>
              <a:gd name="connsiteY1" fmla="*/ 0 h 626782"/>
              <a:gd name="connsiteX2" fmla="*/ 2644302 w 2644302"/>
              <a:gd name="connsiteY2" fmla="*/ 626782 h 626782"/>
              <a:gd name="connsiteX3" fmla="*/ 0 w 2644302"/>
              <a:gd name="connsiteY3" fmla="*/ 626782 h 626782"/>
              <a:gd name="connsiteX4" fmla="*/ 0 w 2644302"/>
              <a:gd name="connsiteY4" fmla="*/ 0 h 626782"/>
              <a:gd name="connsiteX0" fmla="*/ 0 w 2644302"/>
              <a:gd name="connsiteY0" fmla="*/ 0 h 626782"/>
              <a:gd name="connsiteX1" fmla="*/ 2644302 w 2644302"/>
              <a:gd name="connsiteY1" fmla="*/ 0 h 626782"/>
              <a:gd name="connsiteX2" fmla="*/ 2644302 w 2644302"/>
              <a:gd name="connsiteY2" fmla="*/ 626782 h 626782"/>
              <a:gd name="connsiteX3" fmla="*/ 0 w 2644302"/>
              <a:gd name="connsiteY3" fmla="*/ 626782 h 626782"/>
              <a:gd name="connsiteX4" fmla="*/ 0 w 2644302"/>
              <a:gd name="connsiteY4" fmla="*/ 0 h 626782"/>
              <a:gd name="connsiteX0" fmla="*/ 0 w 2692940"/>
              <a:gd name="connsiteY0" fmla="*/ 0 h 670556"/>
              <a:gd name="connsiteX1" fmla="*/ 2644302 w 2692940"/>
              <a:gd name="connsiteY1" fmla="*/ 0 h 670556"/>
              <a:gd name="connsiteX2" fmla="*/ 2692940 w 2692940"/>
              <a:gd name="connsiteY2" fmla="*/ 670556 h 670556"/>
              <a:gd name="connsiteX3" fmla="*/ 0 w 2692940"/>
              <a:gd name="connsiteY3" fmla="*/ 626782 h 670556"/>
              <a:gd name="connsiteX4" fmla="*/ 0 w 2692940"/>
              <a:gd name="connsiteY4" fmla="*/ 0 h 670556"/>
              <a:gd name="connsiteX0" fmla="*/ 0 w 2692940"/>
              <a:gd name="connsiteY0" fmla="*/ 0 h 685148"/>
              <a:gd name="connsiteX1" fmla="*/ 2644302 w 2692940"/>
              <a:gd name="connsiteY1" fmla="*/ 0 h 685148"/>
              <a:gd name="connsiteX2" fmla="*/ 2692940 w 2692940"/>
              <a:gd name="connsiteY2" fmla="*/ 670556 h 685148"/>
              <a:gd name="connsiteX3" fmla="*/ 0 w 2692940"/>
              <a:gd name="connsiteY3" fmla="*/ 685148 h 685148"/>
              <a:gd name="connsiteX4" fmla="*/ 0 w 2692940"/>
              <a:gd name="connsiteY4" fmla="*/ 0 h 685148"/>
              <a:gd name="connsiteX0" fmla="*/ 4864 w 2697804"/>
              <a:gd name="connsiteY0" fmla="*/ 0 h 685148"/>
              <a:gd name="connsiteX1" fmla="*/ 2649166 w 2697804"/>
              <a:gd name="connsiteY1" fmla="*/ 0 h 685148"/>
              <a:gd name="connsiteX2" fmla="*/ 2697804 w 2697804"/>
              <a:gd name="connsiteY2" fmla="*/ 670556 h 685148"/>
              <a:gd name="connsiteX3" fmla="*/ 0 w 2697804"/>
              <a:gd name="connsiteY3" fmla="*/ 685148 h 685148"/>
              <a:gd name="connsiteX4" fmla="*/ 4864 w 2697804"/>
              <a:gd name="connsiteY4" fmla="*/ 0 h 685148"/>
              <a:gd name="connsiteX0" fmla="*/ 4864 w 2697804"/>
              <a:gd name="connsiteY0" fmla="*/ 0 h 685148"/>
              <a:gd name="connsiteX1" fmla="*/ 2591193 w 2697804"/>
              <a:gd name="connsiteY1" fmla="*/ 0 h 685148"/>
              <a:gd name="connsiteX2" fmla="*/ 2697804 w 2697804"/>
              <a:gd name="connsiteY2" fmla="*/ 670556 h 685148"/>
              <a:gd name="connsiteX3" fmla="*/ 0 w 2697804"/>
              <a:gd name="connsiteY3" fmla="*/ 685148 h 685148"/>
              <a:gd name="connsiteX4" fmla="*/ 4864 w 2697804"/>
              <a:gd name="connsiteY4" fmla="*/ 0 h 685148"/>
              <a:gd name="connsiteX0" fmla="*/ 4864 w 2656395"/>
              <a:gd name="connsiteY0" fmla="*/ 0 h 685148"/>
              <a:gd name="connsiteX1" fmla="*/ 2591193 w 2656395"/>
              <a:gd name="connsiteY1" fmla="*/ 0 h 685148"/>
              <a:gd name="connsiteX2" fmla="*/ 2656395 w 2656395"/>
              <a:gd name="connsiteY2" fmla="*/ 678041 h 685148"/>
              <a:gd name="connsiteX3" fmla="*/ 0 w 2656395"/>
              <a:gd name="connsiteY3" fmla="*/ 685148 h 685148"/>
              <a:gd name="connsiteX4" fmla="*/ 4864 w 2656395"/>
              <a:gd name="connsiteY4" fmla="*/ 0 h 685148"/>
              <a:gd name="connsiteX0" fmla="*/ 4864 w 2656395"/>
              <a:gd name="connsiteY0" fmla="*/ 0 h 681405"/>
              <a:gd name="connsiteX1" fmla="*/ 2591193 w 2656395"/>
              <a:gd name="connsiteY1" fmla="*/ 0 h 681405"/>
              <a:gd name="connsiteX2" fmla="*/ 2656395 w 2656395"/>
              <a:gd name="connsiteY2" fmla="*/ 678041 h 681405"/>
              <a:gd name="connsiteX3" fmla="*/ 0 w 2656395"/>
              <a:gd name="connsiteY3" fmla="*/ 681405 h 681405"/>
              <a:gd name="connsiteX4" fmla="*/ 4864 w 2656395"/>
              <a:gd name="connsiteY4" fmla="*/ 0 h 681405"/>
              <a:gd name="connsiteX0" fmla="*/ 4864 w 2656395"/>
              <a:gd name="connsiteY0" fmla="*/ 0 h 681405"/>
              <a:gd name="connsiteX1" fmla="*/ 1907539 w 2656395"/>
              <a:gd name="connsiteY1" fmla="*/ 0 h 681405"/>
              <a:gd name="connsiteX2" fmla="*/ 2656395 w 2656395"/>
              <a:gd name="connsiteY2" fmla="*/ 678041 h 681405"/>
              <a:gd name="connsiteX3" fmla="*/ 0 w 2656395"/>
              <a:gd name="connsiteY3" fmla="*/ 681405 h 681405"/>
              <a:gd name="connsiteX4" fmla="*/ 4864 w 2656395"/>
              <a:gd name="connsiteY4" fmla="*/ 0 h 681405"/>
              <a:gd name="connsiteX0" fmla="*/ 4864 w 2656395"/>
              <a:gd name="connsiteY0" fmla="*/ 0 h 681405"/>
              <a:gd name="connsiteX1" fmla="*/ 1907539 w 2656395"/>
              <a:gd name="connsiteY1" fmla="*/ 0 h 681405"/>
              <a:gd name="connsiteX2" fmla="*/ 2656395 w 2656395"/>
              <a:gd name="connsiteY2" fmla="*/ 679839 h 681405"/>
              <a:gd name="connsiteX3" fmla="*/ 0 w 2656395"/>
              <a:gd name="connsiteY3" fmla="*/ 681405 h 681405"/>
              <a:gd name="connsiteX4" fmla="*/ 4864 w 2656395"/>
              <a:gd name="connsiteY4" fmla="*/ 0 h 681405"/>
              <a:gd name="connsiteX0" fmla="*/ 4864 w 2656395"/>
              <a:gd name="connsiteY0" fmla="*/ 0 h 681405"/>
              <a:gd name="connsiteX1" fmla="*/ 1727707 w 2656395"/>
              <a:gd name="connsiteY1" fmla="*/ 0 h 681405"/>
              <a:gd name="connsiteX2" fmla="*/ 2656395 w 2656395"/>
              <a:gd name="connsiteY2" fmla="*/ 679839 h 681405"/>
              <a:gd name="connsiteX3" fmla="*/ 0 w 2656395"/>
              <a:gd name="connsiteY3" fmla="*/ 681405 h 681405"/>
              <a:gd name="connsiteX4" fmla="*/ 4864 w 2656395"/>
              <a:gd name="connsiteY4" fmla="*/ 0 h 681405"/>
              <a:gd name="connsiteX0" fmla="*/ 4864 w 2605014"/>
              <a:gd name="connsiteY0" fmla="*/ 0 h 681405"/>
              <a:gd name="connsiteX1" fmla="*/ 1727707 w 2605014"/>
              <a:gd name="connsiteY1" fmla="*/ 0 h 681405"/>
              <a:gd name="connsiteX2" fmla="*/ 2605014 w 2605014"/>
              <a:gd name="connsiteY2" fmla="*/ 679839 h 681405"/>
              <a:gd name="connsiteX3" fmla="*/ 0 w 2605014"/>
              <a:gd name="connsiteY3" fmla="*/ 681405 h 681405"/>
              <a:gd name="connsiteX4" fmla="*/ 4864 w 2605014"/>
              <a:gd name="connsiteY4" fmla="*/ 0 h 681405"/>
              <a:gd name="connsiteX0" fmla="*/ 4864 w 2579324"/>
              <a:gd name="connsiteY0" fmla="*/ 0 h 681411"/>
              <a:gd name="connsiteX1" fmla="*/ 1727707 w 2579324"/>
              <a:gd name="connsiteY1" fmla="*/ 0 h 681411"/>
              <a:gd name="connsiteX2" fmla="*/ 2579324 w 2579324"/>
              <a:gd name="connsiteY2" fmla="*/ 681411 h 681411"/>
              <a:gd name="connsiteX3" fmla="*/ 0 w 2579324"/>
              <a:gd name="connsiteY3" fmla="*/ 681405 h 681411"/>
              <a:gd name="connsiteX4" fmla="*/ 4864 w 2579324"/>
              <a:gd name="connsiteY4" fmla="*/ 0 h 68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9324" h="681411">
                <a:moveTo>
                  <a:pt x="4864" y="0"/>
                </a:moveTo>
                <a:lnTo>
                  <a:pt x="1727707" y="0"/>
                </a:lnTo>
                <a:lnTo>
                  <a:pt x="2579324" y="681411"/>
                </a:lnTo>
                <a:lnTo>
                  <a:pt x="0" y="681405"/>
                </a:lnTo>
                <a:cubicBezTo>
                  <a:pt x="1621" y="453022"/>
                  <a:pt x="3243" y="228383"/>
                  <a:pt x="4864" y="0"/>
                </a:cubicBezTo>
                <a:close/>
              </a:path>
            </a:pathLst>
          </a:custGeom>
          <a:gradFill flip="none" rotWithShape="1">
            <a:gsLst>
              <a:gs pos="15000">
                <a:schemeClr val="accent1">
                  <a:lumMod val="40000"/>
                  <a:lumOff val="60000"/>
                </a:schemeClr>
              </a:gs>
              <a:gs pos="100000">
                <a:srgbClr val="CFDADE"/>
              </a:gs>
            </a:gsLst>
            <a:lin ang="108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6" name="Rectangle 5"/>
          <p:cNvSpPr/>
          <p:nvPr/>
        </p:nvSpPr>
        <p:spPr bwMode="auto">
          <a:xfrm>
            <a:off x="1845719" y="3920601"/>
            <a:ext cx="2899205" cy="760906"/>
          </a:xfrm>
          <a:custGeom>
            <a:avLst/>
            <a:gdLst>
              <a:gd name="connsiteX0" fmla="*/ 0 w 2819400"/>
              <a:gd name="connsiteY0" fmla="*/ 0 h 626782"/>
              <a:gd name="connsiteX1" fmla="*/ 2819400 w 2819400"/>
              <a:gd name="connsiteY1" fmla="*/ 0 h 626782"/>
              <a:gd name="connsiteX2" fmla="*/ 2819400 w 2819400"/>
              <a:gd name="connsiteY2" fmla="*/ 626782 h 626782"/>
              <a:gd name="connsiteX3" fmla="*/ 0 w 2819400"/>
              <a:gd name="connsiteY3" fmla="*/ 626782 h 626782"/>
              <a:gd name="connsiteX4" fmla="*/ 0 w 2819400"/>
              <a:gd name="connsiteY4" fmla="*/ 0 h 626782"/>
              <a:gd name="connsiteX0" fmla="*/ 0 w 2819400"/>
              <a:gd name="connsiteY0" fmla="*/ 0 h 626782"/>
              <a:gd name="connsiteX1" fmla="*/ 2819400 w 2819400"/>
              <a:gd name="connsiteY1" fmla="*/ 0 h 626782"/>
              <a:gd name="connsiteX2" fmla="*/ 2644302 w 2819400"/>
              <a:gd name="connsiteY2" fmla="*/ 626782 h 626782"/>
              <a:gd name="connsiteX3" fmla="*/ 0 w 2819400"/>
              <a:gd name="connsiteY3" fmla="*/ 626782 h 626782"/>
              <a:gd name="connsiteX4" fmla="*/ 0 w 2819400"/>
              <a:gd name="connsiteY4" fmla="*/ 0 h 626782"/>
              <a:gd name="connsiteX0" fmla="*/ 0 w 2644302"/>
              <a:gd name="connsiteY0" fmla="*/ 0 h 626782"/>
              <a:gd name="connsiteX1" fmla="*/ 2605392 w 2644302"/>
              <a:gd name="connsiteY1" fmla="*/ 0 h 626782"/>
              <a:gd name="connsiteX2" fmla="*/ 2644302 w 2644302"/>
              <a:gd name="connsiteY2" fmla="*/ 626782 h 626782"/>
              <a:gd name="connsiteX3" fmla="*/ 0 w 2644302"/>
              <a:gd name="connsiteY3" fmla="*/ 626782 h 626782"/>
              <a:gd name="connsiteX4" fmla="*/ 0 w 2644302"/>
              <a:gd name="connsiteY4" fmla="*/ 0 h 626782"/>
              <a:gd name="connsiteX0" fmla="*/ 0 w 2644302"/>
              <a:gd name="connsiteY0" fmla="*/ 0 h 626782"/>
              <a:gd name="connsiteX1" fmla="*/ 2577013 w 2644302"/>
              <a:gd name="connsiteY1" fmla="*/ 0 h 626782"/>
              <a:gd name="connsiteX2" fmla="*/ 2644302 w 2644302"/>
              <a:gd name="connsiteY2" fmla="*/ 626782 h 626782"/>
              <a:gd name="connsiteX3" fmla="*/ 0 w 2644302"/>
              <a:gd name="connsiteY3" fmla="*/ 626782 h 626782"/>
              <a:gd name="connsiteX4" fmla="*/ 0 w 2644302"/>
              <a:gd name="connsiteY4" fmla="*/ 0 h 626782"/>
              <a:gd name="connsiteX0" fmla="*/ 0 w 2644302"/>
              <a:gd name="connsiteY0" fmla="*/ 0 h 626782"/>
              <a:gd name="connsiteX1" fmla="*/ 2527476 w 2644302"/>
              <a:gd name="connsiteY1" fmla="*/ 0 h 626782"/>
              <a:gd name="connsiteX2" fmla="*/ 2644302 w 2644302"/>
              <a:gd name="connsiteY2" fmla="*/ 626782 h 626782"/>
              <a:gd name="connsiteX3" fmla="*/ 0 w 2644302"/>
              <a:gd name="connsiteY3" fmla="*/ 626782 h 626782"/>
              <a:gd name="connsiteX4" fmla="*/ 0 w 2644302"/>
              <a:gd name="connsiteY4" fmla="*/ 0 h 626782"/>
              <a:gd name="connsiteX0" fmla="*/ 0 w 2582381"/>
              <a:gd name="connsiteY0" fmla="*/ 0 h 655146"/>
              <a:gd name="connsiteX1" fmla="*/ 2527476 w 2582381"/>
              <a:gd name="connsiteY1" fmla="*/ 0 h 655146"/>
              <a:gd name="connsiteX2" fmla="*/ 2582381 w 2582381"/>
              <a:gd name="connsiteY2" fmla="*/ 655146 h 655146"/>
              <a:gd name="connsiteX3" fmla="*/ 0 w 2582381"/>
              <a:gd name="connsiteY3" fmla="*/ 626782 h 655146"/>
              <a:gd name="connsiteX4" fmla="*/ 0 w 2582381"/>
              <a:gd name="connsiteY4" fmla="*/ 0 h 655146"/>
              <a:gd name="connsiteX0" fmla="*/ 0 w 2582381"/>
              <a:gd name="connsiteY0" fmla="*/ 0 h 655146"/>
              <a:gd name="connsiteX1" fmla="*/ 2527476 w 2582381"/>
              <a:gd name="connsiteY1" fmla="*/ 0 h 655146"/>
              <a:gd name="connsiteX2" fmla="*/ 2582381 w 2582381"/>
              <a:gd name="connsiteY2" fmla="*/ 655146 h 655146"/>
              <a:gd name="connsiteX3" fmla="*/ 0 w 2582381"/>
              <a:gd name="connsiteY3" fmla="*/ 655146 h 655146"/>
              <a:gd name="connsiteX4" fmla="*/ 0 w 2582381"/>
              <a:gd name="connsiteY4" fmla="*/ 0 h 655146"/>
              <a:gd name="connsiteX0" fmla="*/ 0 w 2582381"/>
              <a:gd name="connsiteY0" fmla="*/ 0 h 655146"/>
              <a:gd name="connsiteX1" fmla="*/ 2527476 w 2582381"/>
              <a:gd name="connsiteY1" fmla="*/ 0 h 655146"/>
              <a:gd name="connsiteX2" fmla="*/ 2582381 w 2582381"/>
              <a:gd name="connsiteY2" fmla="*/ 655146 h 655146"/>
              <a:gd name="connsiteX3" fmla="*/ 0 w 2582381"/>
              <a:gd name="connsiteY3" fmla="*/ 655146 h 655146"/>
              <a:gd name="connsiteX4" fmla="*/ 0 w 2582381"/>
              <a:gd name="connsiteY4" fmla="*/ 0 h 655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2381" h="655146">
                <a:moveTo>
                  <a:pt x="0" y="0"/>
                </a:moveTo>
                <a:lnTo>
                  <a:pt x="2527476" y="0"/>
                </a:lnTo>
                <a:lnTo>
                  <a:pt x="2582381" y="655146"/>
                </a:lnTo>
                <a:lnTo>
                  <a:pt x="0" y="655146"/>
                </a:lnTo>
                <a:lnTo>
                  <a:pt x="0" y="0"/>
                </a:lnTo>
                <a:close/>
              </a:path>
            </a:pathLst>
          </a:custGeom>
          <a:gradFill flip="none" rotWithShape="1">
            <a:gsLst>
              <a:gs pos="4000">
                <a:schemeClr val="bg1">
                  <a:lumMod val="65000"/>
                </a:schemeClr>
              </a:gs>
              <a:gs pos="100000">
                <a:srgbClr val="D9E1E5"/>
              </a:gs>
            </a:gsLst>
            <a:lin ang="108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30" name="Rectangle 5"/>
          <p:cNvSpPr/>
          <p:nvPr/>
        </p:nvSpPr>
        <p:spPr bwMode="auto">
          <a:xfrm>
            <a:off x="1841084" y="4701137"/>
            <a:ext cx="2973047" cy="834547"/>
          </a:xfrm>
          <a:custGeom>
            <a:avLst/>
            <a:gdLst>
              <a:gd name="connsiteX0" fmla="*/ 0 w 2819400"/>
              <a:gd name="connsiteY0" fmla="*/ 0 h 626782"/>
              <a:gd name="connsiteX1" fmla="*/ 2819400 w 2819400"/>
              <a:gd name="connsiteY1" fmla="*/ 0 h 626782"/>
              <a:gd name="connsiteX2" fmla="*/ 2819400 w 2819400"/>
              <a:gd name="connsiteY2" fmla="*/ 626782 h 626782"/>
              <a:gd name="connsiteX3" fmla="*/ 0 w 2819400"/>
              <a:gd name="connsiteY3" fmla="*/ 626782 h 626782"/>
              <a:gd name="connsiteX4" fmla="*/ 0 w 2819400"/>
              <a:gd name="connsiteY4" fmla="*/ 0 h 626782"/>
              <a:gd name="connsiteX0" fmla="*/ 0 w 2819400"/>
              <a:gd name="connsiteY0" fmla="*/ 0 h 626782"/>
              <a:gd name="connsiteX1" fmla="*/ 2819400 w 2819400"/>
              <a:gd name="connsiteY1" fmla="*/ 0 h 626782"/>
              <a:gd name="connsiteX2" fmla="*/ 2644302 w 2819400"/>
              <a:gd name="connsiteY2" fmla="*/ 626782 h 626782"/>
              <a:gd name="connsiteX3" fmla="*/ 0 w 2819400"/>
              <a:gd name="connsiteY3" fmla="*/ 626782 h 626782"/>
              <a:gd name="connsiteX4" fmla="*/ 0 w 2819400"/>
              <a:gd name="connsiteY4" fmla="*/ 0 h 626782"/>
              <a:gd name="connsiteX0" fmla="*/ 0 w 2644302"/>
              <a:gd name="connsiteY0" fmla="*/ 0 h 626782"/>
              <a:gd name="connsiteX1" fmla="*/ 2605392 w 2644302"/>
              <a:gd name="connsiteY1" fmla="*/ 0 h 626782"/>
              <a:gd name="connsiteX2" fmla="*/ 2644302 w 2644302"/>
              <a:gd name="connsiteY2" fmla="*/ 626782 h 626782"/>
              <a:gd name="connsiteX3" fmla="*/ 0 w 2644302"/>
              <a:gd name="connsiteY3" fmla="*/ 626782 h 626782"/>
              <a:gd name="connsiteX4" fmla="*/ 0 w 2644302"/>
              <a:gd name="connsiteY4" fmla="*/ 0 h 626782"/>
              <a:gd name="connsiteX0" fmla="*/ 0 w 2644302"/>
              <a:gd name="connsiteY0" fmla="*/ 0 h 626782"/>
              <a:gd name="connsiteX1" fmla="*/ 2644302 w 2644302"/>
              <a:gd name="connsiteY1" fmla="*/ 0 h 626782"/>
              <a:gd name="connsiteX2" fmla="*/ 2644302 w 2644302"/>
              <a:gd name="connsiteY2" fmla="*/ 626782 h 626782"/>
              <a:gd name="connsiteX3" fmla="*/ 0 w 2644302"/>
              <a:gd name="connsiteY3" fmla="*/ 626782 h 626782"/>
              <a:gd name="connsiteX4" fmla="*/ 0 w 2644302"/>
              <a:gd name="connsiteY4" fmla="*/ 0 h 626782"/>
              <a:gd name="connsiteX0" fmla="*/ 0 w 2692940"/>
              <a:gd name="connsiteY0" fmla="*/ 0 h 670556"/>
              <a:gd name="connsiteX1" fmla="*/ 2644302 w 2692940"/>
              <a:gd name="connsiteY1" fmla="*/ 0 h 670556"/>
              <a:gd name="connsiteX2" fmla="*/ 2692940 w 2692940"/>
              <a:gd name="connsiteY2" fmla="*/ 670556 h 670556"/>
              <a:gd name="connsiteX3" fmla="*/ 0 w 2692940"/>
              <a:gd name="connsiteY3" fmla="*/ 626782 h 670556"/>
              <a:gd name="connsiteX4" fmla="*/ 0 w 2692940"/>
              <a:gd name="connsiteY4" fmla="*/ 0 h 670556"/>
              <a:gd name="connsiteX0" fmla="*/ 0 w 2692940"/>
              <a:gd name="connsiteY0" fmla="*/ 0 h 685148"/>
              <a:gd name="connsiteX1" fmla="*/ 2644302 w 2692940"/>
              <a:gd name="connsiteY1" fmla="*/ 0 h 685148"/>
              <a:gd name="connsiteX2" fmla="*/ 2692940 w 2692940"/>
              <a:gd name="connsiteY2" fmla="*/ 670556 h 685148"/>
              <a:gd name="connsiteX3" fmla="*/ 0 w 2692940"/>
              <a:gd name="connsiteY3" fmla="*/ 685148 h 685148"/>
              <a:gd name="connsiteX4" fmla="*/ 0 w 2692940"/>
              <a:gd name="connsiteY4" fmla="*/ 0 h 685148"/>
              <a:gd name="connsiteX0" fmla="*/ 4864 w 2697804"/>
              <a:gd name="connsiteY0" fmla="*/ 0 h 685148"/>
              <a:gd name="connsiteX1" fmla="*/ 2649166 w 2697804"/>
              <a:gd name="connsiteY1" fmla="*/ 0 h 685148"/>
              <a:gd name="connsiteX2" fmla="*/ 2697804 w 2697804"/>
              <a:gd name="connsiteY2" fmla="*/ 670556 h 685148"/>
              <a:gd name="connsiteX3" fmla="*/ 0 w 2697804"/>
              <a:gd name="connsiteY3" fmla="*/ 685148 h 685148"/>
              <a:gd name="connsiteX4" fmla="*/ 4864 w 2697804"/>
              <a:gd name="connsiteY4" fmla="*/ 0 h 685148"/>
              <a:gd name="connsiteX0" fmla="*/ 4864 w 2697804"/>
              <a:gd name="connsiteY0" fmla="*/ 0 h 685148"/>
              <a:gd name="connsiteX1" fmla="*/ 2591193 w 2697804"/>
              <a:gd name="connsiteY1" fmla="*/ 0 h 685148"/>
              <a:gd name="connsiteX2" fmla="*/ 2697804 w 2697804"/>
              <a:gd name="connsiteY2" fmla="*/ 670556 h 685148"/>
              <a:gd name="connsiteX3" fmla="*/ 0 w 2697804"/>
              <a:gd name="connsiteY3" fmla="*/ 685148 h 685148"/>
              <a:gd name="connsiteX4" fmla="*/ 4864 w 2697804"/>
              <a:gd name="connsiteY4" fmla="*/ 0 h 685148"/>
              <a:gd name="connsiteX0" fmla="*/ 4864 w 2656395"/>
              <a:gd name="connsiteY0" fmla="*/ 0 h 685148"/>
              <a:gd name="connsiteX1" fmla="*/ 2591193 w 2656395"/>
              <a:gd name="connsiteY1" fmla="*/ 0 h 685148"/>
              <a:gd name="connsiteX2" fmla="*/ 2656395 w 2656395"/>
              <a:gd name="connsiteY2" fmla="*/ 678041 h 685148"/>
              <a:gd name="connsiteX3" fmla="*/ 0 w 2656395"/>
              <a:gd name="connsiteY3" fmla="*/ 685148 h 685148"/>
              <a:gd name="connsiteX4" fmla="*/ 4864 w 2656395"/>
              <a:gd name="connsiteY4" fmla="*/ 0 h 685148"/>
              <a:gd name="connsiteX0" fmla="*/ 4864 w 2656395"/>
              <a:gd name="connsiteY0" fmla="*/ 0 h 681405"/>
              <a:gd name="connsiteX1" fmla="*/ 2591193 w 2656395"/>
              <a:gd name="connsiteY1" fmla="*/ 0 h 681405"/>
              <a:gd name="connsiteX2" fmla="*/ 2656395 w 2656395"/>
              <a:gd name="connsiteY2" fmla="*/ 678041 h 681405"/>
              <a:gd name="connsiteX3" fmla="*/ 0 w 2656395"/>
              <a:gd name="connsiteY3" fmla="*/ 681405 h 681405"/>
              <a:gd name="connsiteX4" fmla="*/ 4864 w 2656395"/>
              <a:gd name="connsiteY4" fmla="*/ 0 h 681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395" h="681405">
                <a:moveTo>
                  <a:pt x="4864" y="0"/>
                </a:moveTo>
                <a:lnTo>
                  <a:pt x="2591193" y="0"/>
                </a:lnTo>
                <a:lnTo>
                  <a:pt x="2656395" y="678041"/>
                </a:lnTo>
                <a:lnTo>
                  <a:pt x="0" y="681405"/>
                </a:lnTo>
                <a:cubicBezTo>
                  <a:pt x="1621" y="453022"/>
                  <a:pt x="3243" y="228383"/>
                  <a:pt x="4864" y="0"/>
                </a:cubicBezTo>
                <a:close/>
              </a:path>
            </a:pathLst>
          </a:custGeom>
          <a:gradFill flip="none" rotWithShape="1">
            <a:gsLst>
              <a:gs pos="4000">
                <a:schemeClr val="accent1">
                  <a:lumMod val="40000"/>
                  <a:lumOff val="60000"/>
                </a:schemeClr>
              </a:gs>
              <a:gs pos="100000">
                <a:srgbClr val="CFDADE"/>
              </a:gs>
            </a:gsLst>
            <a:lin ang="108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42" name="Rectangle 5"/>
          <p:cNvSpPr/>
          <p:nvPr/>
        </p:nvSpPr>
        <p:spPr bwMode="auto">
          <a:xfrm>
            <a:off x="6254216" y="3920602"/>
            <a:ext cx="235228" cy="238326"/>
          </a:xfrm>
          <a:custGeom>
            <a:avLst/>
            <a:gdLst>
              <a:gd name="connsiteX0" fmla="*/ 0 w 2819400"/>
              <a:gd name="connsiteY0" fmla="*/ 0 h 626782"/>
              <a:gd name="connsiteX1" fmla="*/ 2819400 w 2819400"/>
              <a:gd name="connsiteY1" fmla="*/ 0 h 626782"/>
              <a:gd name="connsiteX2" fmla="*/ 2819400 w 2819400"/>
              <a:gd name="connsiteY2" fmla="*/ 626782 h 626782"/>
              <a:gd name="connsiteX3" fmla="*/ 0 w 2819400"/>
              <a:gd name="connsiteY3" fmla="*/ 626782 h 626782"/>
              <a:gd name="connsiteX4" fmla="*/ 0 w 2819400"/>
              <a:gd name="connsiteY4" fmla="*/ 0 h 626782"/>
              <a:gd name="connsiteX0" fmla="*/ 0 w 2819400"/>
              <a:gd name="connsiteY0" fmla="*/ 0 h 626782"/>
              <a:gd name="connsiteX1" fmla="*/ 2819400 w 2819400"/>
              <a:gd name="connsiteY1" fmla="*/ 0 h 626782"/>
              <a:gd name="connsiteX2" fmla="*/ 2644302 w 2819400"/>
              <a:gd name="connsiteY2" fmla="*/ 626782 h 626782"/>
              <a:gd name="connsiteX3" fmla="*/ 0 w 2819400"/>
              <a:gd name="connsiteY3" fmla="*/ 626782 h 626782"/>
              <a:gd name="connsiteX4" fmla="*/ 0 w 2819400"/>
              <a:gd name="connsiteY4" fmla="*/ 0 h 626782"/>
              <a:gd name="connsiteX0" fmla="*/ 0 w 2644302"/>
              <a:gd name="connsiteY0" fmla="*/ 0 h 626782"/>
              <a:gd name="connsiteX1" fmla="*/ 2605392 w 2644302"/>
              <a:gd name="connsiteY1" fmla="*/ 0 h 626782"/>
              <a:gd name="connsiteX2" fmla="*/ 2644302 w 2644302"/>
              <a:gd name="connsiteY2" fmla="*/ 626782 h 626782"/>
              <a:gd name="connsiteX3" fmla="*/ 0 w 2644302"/>
              <a:gd name="connsiteY3" fmla="*/ 626782 h 626782"/>
              <a:gd name="connsiteX4" fmla="*/ 0 w 2644302"/>
              <a:gd name="connsiteY4" fmla="*/ 0 h 626782"/>
              <a:gd name="connsiteX0" fmla="*/ 0 w 2644302"/>
              <a:gd name="connsiteY0" fmla="*/ 0 h 626782"/>
              <a:gd name="connsiteX1" fmla="*/ 2577013 w 2644302"/>
              <a:gd name="connsiteY1" fmla="*/ 0 h 626782"/>
              <a:gd name="connsiteX2" fmla="*/ 2644302 w 2644302"/>
              <a:gd name="connsiteY2" fmla="*/ 626782 h 626782"/>
              <a:gd name="connsiteX3" fmla="*/ 0 w 2644302"/>
              <a:gd name="connsiteY3" fmla="*/ 626782 h 626782"/>
              <a:gd name="connsiteX4" fmla="*/ 0 w 2644302"/>
              <a:gd name="connsiteY4" fmla="*/ 0 h 626782"/>
              <a:gd name="connsiteX0" fmla="*/ 0 w 2644302"/>
              <a:gd name="connsiteY0" fmla="*/ 0 h 626782"/>
              <a:gd name="connsiteX1" fmla="*/ 2527476 w 2644302"/>
              <a:gd name="connsiteY1" fmla="*/ 0 h 626782"/>
              <a:gd name="connsiteX2" fmla="*/ 2644302 w 2644302"/>
              <a:gd name="connsiteY2" fmla="*/ 626782 h 626782"/>
              <a:gd name="connsiteX3" fmla="*/ 0 w 2644302"/>
              <a:gd name="connsiteY3" fmla="*/ 626782 h 626782"/>
              <a:gd name="connsiteX4" fmla="*/ 0 w 2644302"/>
              <a:gd name="connsiteY4" fmla="*/ 0 h 626782"/>
              <a:gd name="connsiteX0" fmla="*/ 0 w 2582381"/>
              <a:gd name="connsiteY0" fmla="*/ 0 h 655146"/>
              <a:gd name="connsiteX1" fmla="*/ 2527476 w 2582381"/>
              <a:gd name="connsiteY1" fmla="*/ 0 h 655146"/>
              <a:gd name="connsiteX2" fmla="*/ 2582381 w 2582381"/>
              <a:gd name="connsiteY2" fmla="*/ 655146 h 655146"/>
              <a:gd name="connsiteX3" fmla="*/ 0 w 2582381"/>
              <a:gd name="connsiteY3" fmla="*/ 626782 h 655146"/>
              <a:gd name="connsiteX4" fmla="*/ 0 w 2582381"/>
              <a:gd name="connsiteY4" fmla="*/ 0 h 655146"/>
              <a:gd name="connsiteX0" fmla="*/ 0 w 2582381"/>
              <a:gd name="connsiteY0" fmla="*/ 0 h 655146"/>
              <a:gd name="connsiteX1" fmla="*/ 2527476 w 2582381"/>
              <a:gd name="connsiteY1" fmla="*/ 0 h 655146"/>
              <a:gd name="connsiteX2" fmla="*/ 2582381 w 2582381"/>
              <a:gd name="connsiteY2" fmla="*/ 655146 h 655146"/>
              <a:gd name="connsiteX3" fmla="*/ 0 w 2582381"/>
              <a:gd name="connsiteY3" fmla="*/ 655146 h 655146"/>
              <a:gd name="connsiteX4" fmla="*/ 0 w 2582381"/>
              <a:gd name="connsiteY4" fmla="*/ 0 h 655146"/>
              <a:gd name="connsiteX0" fmla="*/ 0 w 2582381"/>
              <a:gd name="connsiteY0" fmla="*/ 0 h 655146"/>
              <a:gd name="connsiteX1" fmla="*/ 2527476 w 2582381"/>
              <a:gd name="connsiteY1" fmla="*/ 0 h 655146"/>
              <a:gd name="connsiteX2" fmla="*/ 2582381 w 2582381"/>
              <a:gd name="connsiteY2" fmla="*/ 655146 h 655146"/>
              <a:gd name="connsiteX3" fmla="*/ 0 w 2582381"/>
              <a:gd name="connsiteY3" fmla="*/ 655146 h 655146"/>
              <a:gd name="connsiteX4" fmla="*/ 0 w 2582381"/>
              <a:gd name="connsiteY4" fmla="*/ 0 h 655146"/>
              <a:gd name="connsiteX0" fmla="*/ 0 w 2548227"/>
              <a:gd name="connsiteY0" fmla="*/ 0 h 655146"/>
              <a:gd name="connsiteX1" fmla="*/ 2527476 w 2548227"/>
              <a:gd name="connsiteY1" fmla="*/ 0 h 655146"/>
              <a:gd name="connsiteX2" fmla="*/ 2548227 w 2548227"/>
              <a:gd name="connsiteY2" fmla="*/ 655146 h 655146"/>
              <a:gd name="connsiteX3" fmla="*/ 0 w 2548227"/>
              <a:gd name="connsiteY3" fmla="*/ 655146 h 655146"/>
              <a:gd name="connsiteX4" fmla="*/ 0 w 2548227"/>
              <a:gd name="connsiteY4" fmla="*/ 0 h 655146"/>
              <a:gd name="connsiteX0" fmla="*/ 0 w 2548227"/>
              <a:gd name="connsiteY0" fmla="*/ 0 h 655146"/>
              <a:gd name="connsiteX1" fmla="*/ 2493312 w 2548227"/>
              <a:gd name="connsiteY1" fmla="*/ 0 h 655146"/>
              <a:gd name="connsiteX2" fmla="*/ 2548227 w 2548227"/>
              <a:gd name="connsiteY2" fmla="*/ 655146 h 655146"/>
              <a:gd name="connsiteX3" fmla="*/ 0 w 2548227"/>
              <a:gd name="connsiteY3" fmla="*/ 655146 h 655146"/>
              <a:gd name="connsiteX4" fmla="*/ 0 w 2548227"/>
              <a:gd name="connsiteY4" fmla="*/ 0 h 655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227" h="655146">
                <a:moveTo>
                  <a:pt x="0" y="0"/>
                </a:moveTo>
                <a:lnTo>
                  <a:pt x="2493312" y="0"/>
                </a:lnTo>
                <a:lnTo>
                  <a:pt x="2548227" y="655146"/>
                </a:lnTo>
                <a:lnTo>
                  <a:pt x="0" y="655146"/>
                </a:lnTo>
                <a:lnTo>
                  <a:pt x="0" y="0"/>
                </a:lnTo>
                <a:close/>
              </a:path>
            </a:pathLst>
          </a:custGeom>
          <a:gradFill flip="none" rotWithShape="1">
            <a:gsLst>
              <a:gs pos="4000">
                <a:schemeClr val="bg1">
                  <a:lumMod val="65000"/>
                </a:schemeClr>
              </a:gs>
              <a:gs pos="100000">
                <a:srgbClr val="DCE6EA"/>
              </a:gs>
            </a:gsLst>
            <a:lin ang="108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4" name="TextBox 3"/>
          <p:cNvSpPr txBox="1"/>
          <p:nvPr/>
        </p:nvSpPr>
        <p:spPr>
          <a:xfrm>
            <a:off x="2192447" y="3100897"/>
            <a:ext cx="2081282" cy="369332"/>
          </a:xfrm>
          <a:prstGeom prst="rect">
            <a:avLst/>
          </a:prstGeom>
          <a:noFill/>
        </p:spPr>
        <p:txBody>
          <a:bodyPr wrap="square" rtlCol="0" anchor="ctr">
            <a:spAutoFit/>
          </a:bodyPr>
          <a:lstStyle/>
          <a:p>
            <a:r>
              <a:rPr lang="en-US" dirty="0">
                <a:solidFill>
                  <a:schemeClr val="tx2">
                    <a:lumMod val="75000"/>
                  </a:schemeClr>
                </a:solidFill>
              </a:rPr>
              <a:t>Oracle Cloud</a:t>
            </a:r>
          </a:p>
        </p:txBody>
      </p:sp>
      <p:sp>
        <p:nvSpPr>
          <p:cNvPr id="43" name="Rectangle 5"/>
          <p:cNvSpPr/>
          <p:nvPr/>
        </p:nvSpPr>
        <p:spPr bwMode="auto">
          <a:xfrm>
            <a:off x="6238438" y="4188873"/>
            <a:ext cx="372575" cy="1346812"/>
          </a:xfrm>
          <a:custGeom>
            <a:avLst/>
            <a:gdLst>
              <a:gd name="connsiteX0" fmla="*/ 0 w 2819400"/>
              <a:gd name="connsiteY0" fmla="*/ 0 h 626782"/>
              <a:gd name="connsiteX1" fmla="*/ 2819400 w 2819400"/>
              <a:gd name="connsiteY1" fmla="*/ 0 h 626782"/>
              <a:gd name="connsiteX2" fmla="*/ 2819400 w 2819400"/>
              <a:gd name="connsiteY2" fmla="*/ 626782 h 626782"/>
              <a:gd name="connsiteX3" fmla="*/ 0 w 2819400"/>
              <a:gd name="connsiteY3" fmla="*/ 626782 h 626782"/>
              <a:gd name="connsiteX4" fmla="*/ 0 w 2819400"/>
              <a:gd name="connsiteY4" fmla="*/ 0 h 626782"/>
              <a:gd name="connsiteX0" fmla="*/ 0 w 2819400"/>
              <a:gd name="connsiteY0" fmla="*/ 0 h 626782"/>
              <a:gd name="connsiteX1" fmla="*/ 2819400 w 2819400"/>
              <a:gd name="connsiteY1" fmla="*/ 0 h 626782"/>
              <a:gd name="connsiteX2" fmla="*/ 2644302 w 2819400"/>
              <a:gd name="connsiteY2" fmla="*/ 626782 h 626782"/>
              <a:gd name="connsiteX3" fmla="*/ 0 w 2819400"/>
              <a:gd name="connsiteY3" fmla="*/ 626782 h 626782"/>
              <a:gd name="connsiteX4" fmla="*/ 0 w 2819400"/>
              <a:gd name="connsiteY4" fmla="*/ 0 h 626782"/>
              <a:gd name="connsiteX0" fmla="*/ 0 w 2644302"/>
              <a:gd name="connsiteY0" fmla="*/ 0 h 626782"/>
              <a:gd name="connsiteX1" fmla="*/ 2605392 w 2644302"/>
              <a:gd name="connsiteY1" fmla="*/ 0 h 626782"/>
              <a:gd name="connsiteX2" fmla="*/ 2644302 w 2644302"/>
              <a:gd name="connsiteY2" fmla="*/ 626782 h 626782"/>
              <a:gd name="connsiteX3" fmla="*/ 0 w 2644302"/>
              <a:gd name="connsiteY3" fmla="*/ 626782 h 626782"/>
              <a:gd name="connsiteX4" fmla="*/ 0 w 2644302"/>
              <a:gd name="connsiteY4" fmla="*/ 0 h 626782"/>
              <a:gd name="connsiteX0" fmla="*/ 0 w 2644302"/>
              <a:gd name="connsiteY0" fmla="*/ 0 h 626782"/>
              <a:gd name="connsiteX1" fmla="*/ 2644302 w 2644302"/>
              <a:gd name="connsiteY1" fmla="*/ 0 h 626782"/>
              <a:gd name="connsiteX2" fmla="*/ 2644302 w 2644302"/>
              <a:gd name="connsiteY2" fmla="*/ 626782 h 626782"/>
              <a:gd name="connsiteX3" fmla="*/ 0 w 2644302"/>
              <a:gd name="connsiteY3" fmla="*/ 626782 h 626782"/>
              <a:gd name="connsiteX4" fmla="*/ 0 w 2644302"/>
              <a:gd name="connsiteY4" fmla="*/ 0 h 626782"/>
              <a:gd name="connsiteX0" fmla="*/ 0 w 2692940"/>
              <a:gd name="connsiteY0" fmla="*/ 0 h 670556"/>
              <a:gd name="connsiteX1" fmla="*/ 2644302 w 2692940"/>
              <a:gd name="connsiteY1" fmla="*/ 0 h 670556"/>
              <a:gd name="connsiteX2" fmla="*/ 2692940 w 2692940"/>
              <a:gd name="connsiteY2" fmla="*/ 670556 h 670556"/>
              <a:gd name="connsiteX3" fmla="*/ 0 w 2692940"/>
              <a:gd name="connsiteY3" fmla="*/ 626782 h 670556"/>
              <a:gd name="connsiteX4" fmla="*/ 0 w 2692940"/>
              <a:gd name="connsiteY4" fmla="*/ 0 h 670556"/>
              <a:gd name="connsiteX0" fmla="*/ 0 w 2692940"/>
              <a:gd name="connsiteY0" fmla="*/ 0 h 685148"/>
              <a:gd name="connsiteX1" fmla="*/ 2644302 w 2692940"/>
              <a:gd name="connsiteY1" fmla="*/ 0 h 685148"/>
              <a:gd name="connsiteX2" fmla="*/ 2692940 w 2692940"/>
              <a:gd name="connsiteY2" fmla="*/ 670556 h 685148"/>
              <a:gd name="connsiteX3" fmla="*/ 0 w 2692940"/>
              <a:gd name="connsiteY3" fmla="*/ 685148 h 685148"/>
              <a:gd name="connsiteX4" fmla="*/ 0 w 2692940"/>
              <a:gd name="connsiteY4" fmla="*/ 0 h 685148"/>
              <a:gd name="connsiteX0" fmla="*/ 4864 w 2697804"/>
              <a:gd name="connsiteY0" fmla="*/ 0 h 685148"/>
              <a:gd name="connsiteX1" fmla="*/ 2649166 w 2697804"/>
              <a:gd name="connsiteY1" fmla="*/ 0 h 685148"/>
              <a:gd name="connsiteX2" fmla="*/ 2697804 w 2697804"/>
              <a:gd name="connsiteY2" fmla="*/ 670556 h 685148"/>
              <a:gd name="connsiteX3" fmla="*/ 0 w 2697804"/>
              <a:gd name="connsiteY3" fmla="*/ 685148 h 685148"/>
              <a:gd name="connsiteX4" fmla="*/ 4864 w 2697804"/>
              <a:gd name="connsiteY4" fmla="*/ 0 h 685148"/>
              <a:gd name="connsiteX0" fmla="*/ 4864 w 2697804"/>
              <a:gd name="connsiteY0" fmla="*/ 0 h 685148"/>
              <a:gd name="connsiteX1" fmla="*/ 2591193 w 2697804"/>
              <a:gd name="connsiteY1" fmla="*/ 0 h 685148"/>
              <a:gd name="connsiteX2" fmla="*/ 2697804 w 2697804"/>
              <a:gd name="connsiteY2" fmla="*/ 670556 h 685148"/>
              <a:gd name="connsiteX3" fmla="*/ 0 w 2697804"/>
              <a:gd name="connsiteY3" fmla="*/ 685148 h 685148"/>
              <a:gd name="connsiteX4" fmla="*/ 4864 w 2697804"/>
              <a:gd name="connsiteY4" fmla="*/ 0 h 685148"/>
              <a:gd name="connsiteX0" fmla="*/ 4864 w 2656395"/>
              <a:gd name="connsiteY0" fmla="*/ 0 h 685148"/>
              <a:gd name="connsiteX1" fmla="*/ 2591193 w 2656395"/>
              <a:gd name="connsiteY1" fmla="*/ 0 h 685148"/>
              <a:gd name="connsiteX2" fmla="*/ 2656395 w 2656395"/>
              <a:gd name="connsiteY2" fmla="*/ 678041 h 685148"/>
              <a:gd name="connsiteX3" fmla="*/ 0 w 2656395"/>
              <a:gd name="connsiteY3" fmla="*/ 685148 h 685148"/>
              <a:gd name="connsiteX4" fmla="*/ 4864 w 2656395"/>
              <a:gd name="connsiteY4" fmla="*/ 0 h 685148"/>
              <a:gd name="connsiteX0" fmla="*/ 4864 w 2656395"/>
              <a:gd name="connsiteY0" fmla="*/ 0 h 681405"/>
              <a:gd name="connsiteX1" fmla="*/ 2591193 w 2656395"/>
              <a:gd name="connsiteY1" fmla="*/ 0 h 681405"/>
              <a:gd name="connsiteX2" fmla="*/ 2656395 w 2656395"/>
              <a:gd name="connsiteY2" fmla="*/ 678041 h 681405"/>
              <a:gd name="connsiteX3" fmla="*/ 0 w 2656395"/>
              <a:gd name="connsiteY3" fmla="*/ 681405 h 681405"/>
              <a:gd name="connsiteX4" fmla="*/ 4864 w 2656395"/>
              <a:gd name="connsiteY4" fmla="*/ 0 h 681405"/>
              <a:gd name="connsiteX0" fmla="*/ 4864 w 2656395"/>
              <a:gd name="connsiteY0" fmla="*/ 0 h 681405"/>
              <a:gd name="connsiteX1" fmla="*/ 1907539 w 2656395"/>
              <a:gd name="connsiteY1" fmla="*/ 0 h 681405"/>
              <a:gd name="connsiteX2" fmla="*/ 2656395 w 2656395"/>
              <a:gd name="connsiteY2" fmla="*/ 678041 h 681405"/>
              <a:gd name="connsiteX3" fmla="*/ 0 w 2656395"/>
              <a:gd name="connsiteY3" fmla="*/ 681405 h 681405"/>
              <a:gd name="connsiteX4" fmla="*/ 4864 w 2656395"/>
              <a:gd name="connsiteY4" fmla="*/ 0 h 681405"/>
              <a:gd name="connsiteX0" fmla="*/ 4864 w 2656395"/>
              <a:gd name="connsiteY0" fmla="*/ 0 h 681405"/>
              <a:gd name="connsiteX1" fmla="*/ 1907539 w 2656395"/>
              <a:gd name="connsiteY1" fmla="*/ 0 h 681405"/>
              <a:gd name="connsiteX2" fmla="*/ 2656395 w 2656395"/>
              <a:gd name="connsiteY2" fmla="*/ 679839 h 681405"/>
              <a:gd name="connsiteX3" fmla="*/ 0 w 2656395"/>
              <a:gd name="connsiteY3" fmla="*/ 681405 h 681405"/>
              <a:gd name="connsiteX4" fmla="*/ 4864 w 2656395"/>
              <a:gd name="connsiteY4" fmla="*/ 0 h 681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395" h="681405">
                <a:moveTo>
                  <a:pt x="4864" y="0"/>
                </a:moveTo>
                <a:lnTo>
                  <a:pt x="1907539" y="0"/>
                </a:lnTo>
                <a:lnTo>
                  <a:pt x="2656395" y="679839"/>
                </a:lnTo>
                <a:lnTo>
                  <a:pt x="0" y="681405"/>
                </a:lnTo>
                <a:cubicBezTo>
                  <a:pt x="1621" y="453022"/>
                  <a:pt x="3243" y="228383"/>
                  <a:pt x="4864" y="0"/>
                </a:cubicBezTo>
                <a:close/>
              </a:path>
            </a:pathLst>
          </a:custGeom>
          <a:gradFill flip="none" rotWithShape="1">
            <a:gsLst>
              <a:gs pos="4000">
                <a:schemeClr val="accent1">
                  <a:lumMod val="40000"/>
                  <a:lumOff val="60000"/>
                </a:schemeClr>
              </a:gs>
              <a:gs pos="100000">
                <a:srgbClr val="D3DFE3"/>
              </a:gs>
            </a:gsLst>
            <a:lin ang="108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57" name="Rectangle 13"/>
          <p:cNvSpPr>
            <a:spLocks noChangeArrowheads="1"/>
          </p:cNvSpPr>
          <p:nvPr/>
        </p:nvSpPr>
        <p:spPr bwMode="auto">
          <a:xfrm>
            <a:off x="2192447" y="4122965"/>
            <a:ext cx="1191918" cy="344675"/>
          </a:xfrm>
          <a:prstGeom prst="rect">
            <a:avLst/>
          </a:prstGeom>
          <a:noFill/>
          <a:ln w="9525">
            <a:noFill/>
            <a:miter lim="800000"/>
            <a:headEnd/>
            <a:tailEnd/>
          </a:ln>
        </p:spPr>
        <p:txBody>
          <a:bodyPr wrap="none" lIns="121883" tIns="60943" rIns="121883" bIns="60943">
            <a:spAutoFit/>
          </a:bodyPr>
          <a:lstStyle/>
          <a:p>
            <a:pPr>
              <a:lnSpc>
                <a:spcPct val="90000"/>
              </a:lnSpc>
              <a:spcBef>
                <a:spcPct val="50000"/>
              </a:spcBef>
              <a:buClr>
                <a:srgbClr val="FD0000"/>
              </a:buClr>
              <a:defRPr/>
            </a:pPr>
            <a:r>
              <a:rPr lang="en-US" sz="1600" kern="0" dirty="0">
                <a:solidFill>
                  <a:schemeClr val="tx1">
                    <a:lumMod val="75000"/>
                  </a:schemeClr>
                </a:solidFill>
              </a:rPr>
              <a:t>Consumer</a:t>
            </a:r>
          </a:p>
        </p:txBody>
      </p:sp>
      <p:pic>
        <p:nvPicPr>
          <p:cNvPr id="36" name="Picture 35" descr="3-D rendered cloud art here can be used in Cloud Campaign layouts"/>
          <p:cNvPicPr>
            <a:picLocks noChangeAspect="1"/>
          </p:cNvPicPr>
          <p:nvPr/>
        </p:nvPicPr>
        <p:blipFill rotWithShape="1">
          <a:blip r:embed="rId4" cstate="print">
            <a:extLst>
              <a:ext uri="{28A0092B-C50C-407E-A947-70E740481C1C}">
                <a14:useLocalDpi xmlns:a14="http://schemas.microsoft.com/office/drawing/2010/main" val="0"/>
              </a:ext>
            </a:extLst>
          </a:blip>
          <a:srcRect l="3354" t="8053" r="3711" b="8616"/>
          <a:stretch/>
        </p:blipFill>
        <p:spPr>
          <a:xfrm>
            <a:off x="4812417" y="3033998"/>
            <a:ext cx="4896943" cy="2817681"/>
          </a:xfrm>
          <a:prstGeom prst="rect">
            <a:avLst/>
          </a:prstGeom>
        </p:spPr>
      </p:pic>
      <p:sp>
        <p:nvSpPr>
          <p:cNvPr id="58" name="Rectangle 13"/>
          <p:cNvSpPr>
            <a:spLocks noChangeArrowheads="1"/>
          </p:cNvSpPr>
          <p:nvPr/>
        </p:nvSpPr>
        <p:spPr bwMode="auto">
          <a:xfrm>
            <a:off x="2192447" y="4950715"/>
            <a:ext cx="1988839" cy="344675"/>
          </a:xfrm>
          <a:prstGeom prst="rect">
            <a:avLst/>
          </a:prstGeom>
          <a:noFill/>
          <a:ln w="9525">
            <a:noFill/>
            <a:miter lim="800000"/>
            <a:headEnd/>
            <a:tailEnd/>
          </a:ln>
        </p:spPr>
        <p:txBody>
          <a:bodyPr wrap="square" lIns="121883" tIns="60943" rIns="121883" bIns="60943">
            <a:spAutoFit/>
          </a:bodyPr>
          <a:lstStyle/>
          <a:p>
            <a:pPr>
              <a:lnSpc>
                <a:spcPct val="90000"/>
              </a:lnSpc>
              <a:spcBef>
                <a:spcPct val="50000"/>
              </a:spcBef>
              <a:buClr>
                <a:srgbClr val="FD0000"/>
              </a:buClr>
              <a:defRPr/>
            </a:pPr>
            <a:r>
              <a:rPr lang="en-US" sz="1600" kern="0" dirty="0">
                <a:solidFill>
                  <a:schemeClr val="tx1">
                    <a:lumMod val="75000"/>
                  </a:schemeClr>
                </a:solidFill>
              </a:rPr>
              <a:t>Service Provider</a:t>
            </a:r>
          </a:p>
        </p:txBody>
      </p:sp>
      <p:sp>
        <p:nvSpPr>
          <p:cNvPr id="32" name="Freeform 31"/>
          <p:cNvSpPr/>
          <p:nvPr/>
        </p:nvSpPr>
        <p:spPr bwMode="auto">
          <a:xfrm>
            <a:off x="2494112" y="5956886"/>
            <a:ext cx="7214173" cy="66857"/>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39" name="Rectangle 38"/>
          <p:cNvSpPr/>
          <p:nvPr/>
        </p:nvSpPr>
        <p:spPr bwMode="auto">
          <a:xfrm>
            <a:off x="4634021" y="3039406"/>
            <a:ext cx="1469501" cy="558654"/>
          </a:xfrm>
          <a:prstGeom prst="rect">
            <a:avLst/>
          </a:prstGeom>
          <a:solidFill>
            <a:srgbClr val="008BBC"/>
          </a:soli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a:r>
              <a:rPr lang="en-US" sz="1466" dirty="0">
                <a:solidFill>
                  <a:schemeClr val="bg1"/>
                </a:solidFill>
              </a:rPr>
              <a:t>IaaS Infrastructure</a:t>
            </a:r>
          </a:p>
        </p:txBody>
      </p:sp>
      <p:sp>
        <p:nvSpPr>
          <p:cNvPr id="40" name="Rectangle 39"/>
          <p:cNvSpPr/>
          <p:nvPr/>
        </p:nvSpPr>
        <p:spPr bwMode="auto">
          <a:xfrm>
            <a:off x="6561581" y="3039406"/>
            <a:ext cx="1340278" cy="558654"/>
          </a:xfrm>
          <a:prstGeom prst="rect">
            <a:avLst/>
          </a:prstGeom>
          <a:solidFill>
            <a:srgbClr val="2A9F8C"/>
          </a:soli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a:r>
              <a:rPr lang="en-US" sz="1466" dirty="0">
                <a:solidFill>
                  <a:schemeClr val="bg1"/>
                </a:solidFill>
              </a:rPr>
              <a:t>PaaS Platform</a:t>
            </a:r>
          </a:p>
        </p:txBody>
      </p:sp>
      <p:sp>
        <p:nvSpPr>
          <p:cNvPr id="41" name="Rectangle 40"/>
          <p:cNvSpPr/>
          <p:nvPr/>
        </p:nvSpPr>
        <p:spPr bwMode="auto">
          <a:xfrm>
            <a:off x="8330964" y="3039406"/>
            <a:ext cx="1340278" cy="558654"/>
          </a:xfrm>
          <a:prstGeom prst="rect">
            <a:avLst/>
          </a:prstGeom>
          <a:solidFill>
            <a:srgbClr val="00A0B7"/>
          </a:soli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a:r>
              <a:rPr lang="en-US" sz="1466" dirty="0">
                <a:solidFill>
                  <a:schemeClr val="bg1"/>
                </a:solidFill>
              </a:rPr>
              <a:t>SaaS Software</a:t>
            </a:r>
          </a:p>
        </p:txBody>
      </p:sp>
      <p:pic>
        <p:nvPicPr>
          <p:cNvPr id="64" name="Picture 31" descr="PaaS Oracle Red Stack.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69360" y="3866469"/>
            <a:ext cx="1520660" cy="196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35" descr="IaaS wOS Oracle Red Stack.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2720" y="3866471"/>
            <a:ext cx="1521328" cy="196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45" descr="PaaS Oracle Red Stack.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71390" y="3866471"/>
            <a:ext cx="1520660" cy="196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14012" y="304800"/>
            <a:ext cx="1045276" cy="865909"/>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15</a:t>
            </a:fld>
            <a:endParaRPr lang=""/>
          </a:p>
        </p:txBody>
      </p:sp>
    </p:spTree>
    <p:custDataLst>
      <p:tags r:id="rId1"/>
    </p:custDataLst>
    <p:extLst>
      <p:ext uri="{BB962C8B-B14F-4D97-AF65-F5344CB8AC3E}">
        <p14:creationId xmlns:p14="http://schemas.microsoft.com/office/powerpoint/2010/main" val="40443283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837982" y="365127"/>
            <a:ext cx="10209430" cy="625474"/>
          </a:xfrm>
        </p:spPr>
        <p:txBody>
          <a:bodyPr>
            <a:normAutofit fontScale="90000"/>
          </a:bodyPr>
          <a:lstStyle/>
          <a:p>
            <a:pPr eaLnBrk="1" hangingPunct="1"/>
            <a:r>
              <a:rPr lang="en-US" dirty="0"/>
              <a:t>Administering the DDL Log File</a:t>
            </a:r>
            <a:endParaRPr lang="en-US" altLang="es-MX" dirty="0"/>
          </a:p>
        </p:txBody>
      </p:sp>
      <p:sp>
        <p:nvSpPr>
          <p:cNvPr id="9219" name="Content Placeholder 9"/>
          <p:cNvSpPr>
            <a:spLocks noGrp="1"/>
          </p:cNvSpPr>
          <p:nvPr>
            <p:ph idx="1"/>
          </p:nvPr>
        </p:nvSpPr>
        <p:spPr>
          <a:xfrm>
            <a:off x="622138" y="1242485"/>
            <a:ext cx="10944549" cy="4471303"/>
          </a:xfrm>
        </p:spPr>
        <p:txBody>
          <a:bodyPr/>
          <a:lstStyle/>
          <a:p>
            <a:pPr lvl="1">
              <a:defRPr/>
            </a:pPr>
            <a:r>
              <a:rPr lang="en-US" dirty="0"/>
              <a:t>Enable the capture of certain DDL statements to a DDL log file by setting </a:t>
            </a:r>
            <a:r>
              <a:rPr lang="en-US" dirty="0">
                <a:latin typeface="Courier New" panose="02070309020205020404" pitchFamily="49" charset="0"/>
                <a:cs typeface="Courier New" panose="02070309020205020404" pitchFamily="49" charset="0"/>
              </a:rPr>
              <a:t>ENABLE_DDL_LOGGING</a:t>
            </a:r>
            <a:r>
              <a:rPr lang="en-US" dirty="0"/>
              <a:t> to </a:t>
            </a:r>
            <a:r>
              <a:rPr lang="en-US" dirty="0">
                <a:latin typeface="Courier New" panose="02070309020205020404" pitchFamily="49" charset="0"/>
                <a:cs typeface="Courier New" panose="02070309020205020404" pitchFamily="49" charset="0"/>
              </a:rPr>
              <a:t>TRUE</a:t>
            </a:r>
            <a:r>
              <a:rPr lang="en-US" dirty="0"/>
              <a:t>.</a:t>
            </a:r>
          </a:p>
          <a:p>
            <a:pPr lvl="1">
              <a:defRPr/>
            </a:pPr>
            <a:r>
              <a:rPr lang="en-US" dirty="0"/>
              <a:t>The DDL log contains one log record for each DDL statement.</a:t>
            </a:r>
          </a:p>
          <a:p>
            <a:pPr lvl="1">
              <a:defRPr/>
            </a:pPr>
            <a:r>
              <a:rPr lang="en-US" dirty="0"/>
              <a:t>Two DDL logs containing the same information:</a:t>
            </a:r>
          </a:p>
          <a:p>
            <a:pPr lvl="2">
              <a:defRPr/>
            </a:pPr>
            <a:r>
              <a:rPr lang="en-US" dirty="0"/>
              <a:t>XML DDL log: </a:t>
            </a:r>
            <a:r>
              <a:rPr lang="en-US" dirty="0">
                <a:latin typeface="Courier New" panose="02070309020205020404" pitchFamily="49" charset="0"/>
                <a:cs typeface="Courier New" panose="02070309020205020404" pitchFamily="49" charset="0"/>
              </a:rPr>
              <a:t>log.xml</a:t>
            </a:r>
            <a:r>
              <a:rPr lang="en-US" dirty="0"/>
              <a:t> written to </a:t>
            </a:r>
            <a:r>
              <a:rPr lang="en-US" dirty="0">
                <a:latin typeface="Courier New" panose="02070309020205020404" pitchFamily="49" charset="0"/>
                <a:cs typeface="Courier New" panose="02070309020205020404" pitchFamily="49" charset="0"/>
              </a:rPr>
              <a:t>$ORACLE_BASE/diag/rdbms/&lt;dbname&gt;/&lt;SID&gt;/log/ddl</a:t>
            </a:r>
          </a:p>
          <a:p>
            <a:pPr lvl="2">
              <a:defRPr/>
            </a:pPr>
            <a:r>
              <a:rPr lang="en-US" dirty="0"/>
              <a:t>Text DDL: </a:t>
            </a:r>
            <a:r>
              <a:rPr lang="en-US" dirty="0">
                <a:latin typeface="Courier New" panose="02070309020205020404" pitchFamily="49" charset="0"/>
                <a:cs typeface="Courier New" panose="02070309020205020404" pitchFamily="49" charset="0"/>
              </a:rPr>
              <a:t>ddl_&lt;sid&gt;.log</a:t>
            </a:r>
            <a:r>
              <a:rPr lang="en-US" dirty="0"/>
              <a:t> written to </a:t>
            </a:r>
            <a:r>
              <a:rPr lang="en-US" dirty="0">
                <a:latin typeface="Courier New" panose="02070309020205020404" pitchFamily="49" charset="0"/>
                <a:cs typeface="Courier New" panose="02070309020205020404" pitchFamily="49" charset="0"/>
              </a:rPr>
              <a:t>$ORACLE_BASE/diag/rdbms/&lt;dbname&gt;/&lt;SID&gt;/log</a:t>
            </a:r>
          </a:p>
          <a:p>
            <a:pPr lvl="1">
              <a:defRPr/>
            </a:pPr>
            <a:r>
              <a:rPr lang="en-US" dirty="0"/>
              <a:t>Example:</a:t>
            </a:r>
          </a:p>
          <a:p>
            <a:pPr marL="914400" lvl="2" indent="0">
              <a:buNone/>
              <a:defRPr/>
            </a:pPr>
            <a:r>
              <a:rPr lang="en-US" dirty="0">
                <a:latin typeface="Courier New" panose="02070309020205020404" pitchFamily="49" charset="0"/>
                <a:cs typeface="Courier New" panose="02070309020205020404" pitchFamily="49" charset="0"/>
              </a:rPr>
              <a:t>$ more ddl_orcl.log</a:t>
            </a:r>
          </a:p>
          <a:p>
            <a:pPr marL="914400" lvl="2" indent="0">
              <a:buNone/>
              <a:defRPr/>
            </a:pPr>
            <a:r>
              <a:rPr lang="en-US" dirty="0">
                <a:latin typeface="Courier New" panose="02070309020205020404" pitchFamily="49" charset="0"/>
                <a:cs typeface="Courier New" panose="02070309020205020404" pitchFamily="49" charset="0"/>
              </a:rPr>
              <a:t>Thu Nov 15 08:35:47 2016</a:t>
            </a:r>
          </a:p>
          <a:p>
            <a:pPr marL="914400" lvl="2" indent="0">
              <a:buNone/>
              <a:defRPr/>
            </a:pPr>
            <a:r>
              <a:rPr lang="en-US" dirty="0">
                <a:latin typeface="Courier New" panose="02070309020205020404" pitchFamily="49" charset="0"/>
                <a:cs typeface="Courier New" panose="02070309020205020404" pitchFamily="49" charset="0"/>
              </a:rPr>
              <a:t>diag_adl:drop user app_user</a:t>
            </a:r>
          </a:p>
        </p:txBody>
      </p:sp>
      <p:sp>
        <p:nvSpPr>
          <p:cNvPr id="2" name="Slide Number Placeholder 1"/>
          <p:cNvSpPr>
            <a:spLocks noGrp="1"/>
          </p:cNvSpPr>
          <p:nvPr>
            <p:ph type="sldNum" sz="quarter" idx="12"/>
          </p:nvPr>
        </p:nvSpPr>
        <p:spPr/>
        <p:txBody>
          <a:bodyPr/>
          <a:lstStyle/>
          <a:p>
            <a:fld id="{0D1E9C62-5A59-433B-A292-EC595ABBBF45}" type="slidenum">
              <a:rPr lang="" smtClean="0"/>
              <a:t>150</a:t>
            </a:fld>
            <a:endParaRPr lang=""/>
          </a:p>
        </p:txBody>
      </p:sp>
    </p:spTree>
    <p:custDataLst>
      <p:tags r:id="rId1"/>
    </p:custDataLst>
    <p:extLst>
      <p:ext uri="{BB962C8B-B14F-4D97-AF65-F5344CB8AC3E}">
        <p14:creationId xmlns:p14="http://schemas.microsoft.com/office/powerpoint/2010/main" val="13230469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837982" y="365127"/>
            <a:ext cx="10209430" cy="549274"/>
          </a:xfrm>
        </p:spPr>
        <p:txBody>
          <a:bodyPr>
            <a:normAutofit fontScale="90000"/>
          </a:bodyPr>
          <a:lstStyle/>
          <a:p>
            <a:pPr eaLnBrk="1" hangingPunct="1"/>
            <a:r>
              <a:rPr lang="en-US" dirty="0"/>
              <a:t>Querying Dynamic Performance Views</a:t>
            </a:r>
            <a:endParaRPr lang="en-US" altLang="es-MX" dirty="0"/>
          </a:p>
        </p:txBody>
      </p:sp>
      <p:sp>
        <p:nvSpPr>
          <p:cNvPr id="9219" name="Content Placeholder 9"/>
          <p:cNvSpPr>
            <a:spLocks noGrp="1"/>
          </p:cNvSpPr>
          <p:nvPr>
            <p:ph idx="1"/>
          </p:nvPr>
        </p:nvSpPr>
        <p:spPr>
          <a:xfrm>
            <a:off x="622138" y="1143000"/>
            <a:ext cx="10944549" cy="4112230"/>
          </a:xfrm>
        </p:spPr>
        <p:txBody>
          <a:bodyPr/>
          <a:lstStyle/>
          <a:p>
            <a:pPr lvl="1">
              <a:defRPr/>
            </a:pPr>
            <a:r>
              <a:rPr lang="en-US" dirty="0"/>
              <a:t>Dynamic performance views provide access to information about the changing states of instance memory structures:</a:t>
            </a:r>
          </a:p>
          <a:p>
            <a:pPr lvl="2">
              <a:defRPr/>
            </a:pPr>
            <a:r>
              <a:rPr lang="en-US" dirty="0"/>
              <a:t>Sessions, file states, and locks</a:t>
            </a:r>
          </a:p>
          <a:p>
            <a:pPr lvl="2">
              <a:defRPr/>
            </a:pPr>
            <a:r>
              <a:rPr lang="en-US" dirty="0"/>
              <a:t>Progress of jobs and tasks</a:t>
            </a:r>
          </a:p>
          <a:p>
            <a:pPr lvl="2">
              <a:defRPr/>
            </a:pPr>
            <a:r>
              <a:rPr lang="en-US" dirty="0"/>
              <a:t>Backup status, memory usage, and allocation</a:t>
            </a:r>
          </a:p>
          <a:p>
            <a:pPr lvl="2">
              <a:defRPr/>
            </a:pPr>
            <a:r>
              <a:rPr lang="en-US" dirty="0"/>
              <a:t>System and session parameters</a:t>
            </a:r>
          </a:p>
          <a:p>
            <a:pPr lvl="2">
              <a:defRPr/>
            </a:pPr>
            <a:r>
              <a:rPr lang="en-US" dirty="0"/>
              <a:t>SQL execution</a:t>
            </a:r>
          </a:p>
          <a:p>
            <a:pPr lvl="2">
              <a:defRPr/>
            </a:pPr>
            <a:r>
              <a:rPr lang="en-US" dirty="0"/>
              <a:t>Statistics and metrics</a:t>
            </a:r>
          </a:p>
          <a:p>
            <a:pPr lvl="1">
              <a:defRPr/>
            </a:pPr>
            <a:r>
              <a:rPr lang="en-US" dirty="0"/>
              <a:t>Dynamic performance views start with the prefix </a:t>
            </a:r>
            <a:r>
              <a:rPr lang="en-US" dirty="0">
                <a:latin typeface="Courier New" panose="02070309020205020404" pitchFamily="49" charset="0"/>
                <a:cs typeface="Courier New" panose="02070309020205020404" pitchFamily="49" charset="0"/>
              </a:rPr>
              <a:t>V$</a:t>
            </a:r>
            <a:r>
              <a:rPr lang="en-US" dirty="0"/>
              <a:t>.</a:t>
            </a:r>
          </a:p>
          <a:p>
            <a:pPr lvl="1">
              <a:defRPr/>
            </a:pPr>
            <a:r>
              <a:rPr lang="en-US" dirty="0"/>
              <a:t>Example query: Which current sessions have logged in from the EDXX9P1 computer on the last day?</a:t>
            </a:r>
          </a:p>
        </p:txBody>
      </p:sp>
      <p:sp>
        <p:nvSpPr>
          <p:cNvPr id="4" name="Content Placeholder 2"/>
          <p:cNvSpPr txBox="1">
            <a:spLocks/>
          </p:cNvSpPr>
          <p:nvPr/>
        </p:nvSpPr>
        <p:spPr bwMode="gray">
          <a:xfrm>
            <a:off x="1059018" y="5204178"/>
            <a:ext cx="10750394" cy="95120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nchor="ctr">
            <a:spAutoFit/>
          </a:bodyPr>
          <a:lstStyle/>
          <a:p>
            <a:pPr marL="609493" indent="-609493" defTabSz="533307">
              <a:tabLst>
                <a:tab pos="533307" algn="r"/>
                <a:tab pos="897310" algn="l"/>
              </a:tabLst>
              <a:defRPr/>
            </a:pPr>
            <a:r>
              <a:rPr lang="en-US" b="1" dirty="0">
                <a:latin typeface="Courier New" pitchFamily="49" charset="0"/>
              </a:rPr>
              <a:t>SQL&gt; SELECT * FROM V$SESSION</a:t>
            </a:r>
          </a:p>
          <a:p>
            <a:pPr marL="609493" indent="-609493" defTabSz="533307">
              <a:tabLst>
                <a:tab pos="533307" algn="r"/>
                <a:tab pos="897310" algn="l"/>
              </a:tabLst>
              <a:defRPr/>
            </a:pPr>
            <a:r>
              <a:rPr lang="en-US" b="1" dirty="0">
                <a:latin typeface="Courier New" pitchFamily="49" charset="0"/>
              </a:rPr>
              <a:t>  2  WHERE machine = 'EDXX9P1'</a:t>
            </a:r>
          </a:p>
          <a:p>
            <a:pPr marL="609493" indent="-609493" defTabSz="533307">
              <a:tabLst>
                <a:tab pos="533307" algn="r"/>
                <a:tab pos="897310" algn="l"/>
              </a:tabLst>
              <a:defRPr/>
            </a:pPr>
            <a:r>
              <a:rPr lang="en-US" b="1" dirty="0">
                <a:latin typeface="Courier New" pitchFamily="49" charset="0"/>
              </a:rPr>
              <a:t>  3  AND logon_time &gt; SYSDATE - 1;</a:t>
            </a:r>
          </a:p>
        </p:txBody>
      </p:sp>
      <p:sp>
        <p:nvSpPr>
          <p:cNvPr id="2" name="Slide Number Placeholder 1"/>
          <p:cNvSpPr>
            <a:spLocks noGrp="1"/>
          </p:cNvSpPr>
          <p:nvPr>
            <p:ph type="sldNum" sz="quarter" idx="12"/>
          </p:nvPr>
        </p:nvSpPr>
        <p:spPr/>
        <p:txBody>
          <a:bodyPr/>
          <a:lstStyle/>
          <a:p>
            <a:fld id="{0D1E9C62-5A59-433B-A292-EC595ABBBF45}" type="slidenum">
              <a:rPr lang="" smtClean="0"/>
              <a:t>151</a:t>
            </a:fld>
            <a:endParaRPr lang=""/>
          </a:p>
        </p:txBody>
      </p:sp>
    </p:spTree>
    <p:custDataLst>
      <p:tags r:id="rId1"/>
    </p:custDataLst>
    <p:extLst>
      <p:ext uri="{BB962C8B-B14F-4D97-AF65-F5344CB8AC3E}">
        <p14:creationId xmlns:p14="http://schemas.microsoft.com/office/powerpoint/2010/main" val="29976976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837982" y="365127"/>
            <a:ext cx="9676030" cy="320673"/>
          </a:xfrm>
        </p:spPr>
        <p:txBody>
          <a:bodyPr>
            <a:normAutofit fontScale="90000"/>
          </a:bodyPr>
          <a:lstStyle/>
          <a:p>
            <a:pPr eaLnBrk="1" hangingPunct="1"/>
            <a:r>
              <a:rPr lang="en-US" dirty="0"/>
              <a:t>Considerations for Dynamic Performance Views</a:t>
            </a:r>
            <a:endParaRPr lang="en-US" altLang="es-MX" dirty="0"/>
          </a:p>
        </p:txBody>
      </p:sp>
      <p:sp>
        <p:nvSpPr>
          <p:cNvPr id="9219" name="Content Placeholder 9"/>
          <p:cNvSpPr>
            <a:spLocks noGrp="1"/>
          </p:cNvSpPr>
          <p:nvPr>
            <p:ph idx="1"/>
          </p:nvPr>
        </p:nvSpPr>
        <p:spPr>
          <a:xfrm>
            <a:off x="622138" y="1242485"/>
            <a:ext cx="10944549" cy="2111682"/>
          </a:xfrm>
        </p:spPr>
        <p:txBody>
          <a:bodyPr>
            <a:normAutofit lnSpcReduction="10000"/>
          </a:bodyPr>
          <a:lstStyle/>
          <a:p>
            <a:pPr lvl="1">
              <a:defRPr/>
            </a:pPr>
            <a:r>
              <a:rPr lang="en-US" dirty="0"/>
              <a:t>These views are owned by the </a:t>
            </a:r>
            <a:r>
              <a:rPr lang="en-US" dirty="0">
                <a:latin typeface="Courier New" panose="02070309020205020404" pitchFamily="49" charset="0"/>
                <a:cs typeface="Courier New" panose="02070309020205020404" pitchFamily="49" charset="0"/>
              </a:rPr>
              <a:t>SYS</a:t>
            </a:r>
            <a:r>
              <a:rPr lang="en-US" dirty="0"/>
              <a:t> user.</a:t>
            </a:r>
          </a:p>
          <a:p>
            <a:pPr lvl="1">
              <a:defRPr/>
            </a:pPr>
            <a:r>
              <a:rPr lang="en-US" dirty="0"/>
              <a:t>Views provide information depending on the stage (</a:t>
            </a:r>
            <a:r>
              <a:rPr lang="en-US" dirty="0">
                <a:latin typeface="Courier New" panose="02070309020205020404" pitchFamily="49" charset="0"/>
                <a:cs typeface="Courier New" panose="02070309020205020404" pitchFamily="49" charset="0"/>
              </a:rPr>
              <a:t>NOMOUNT</a:t>
            </a:r>
            <a:r>
              <a:rPr lang="en-US" dirty="0"/>
              <a:t>, </a:t>
            </a:r>
            <a:r>
              <a:rPr lang="en-US" dirty="0">
                <a:latin typeface="Courier New" panose="02070309020205020404" pitchFamily="49" charset="0"/>
                <a:cs typeface="Courier New" panose="02070309020205020404" pitchFamily="49" charset="0"/>
              </a:rPr>
              <a:t>MOUNT</a:t>
            </a:r>
            <a:r>
              <a:rPr lang="en-US" dirty="0"/>
              <a:t>, or </a:t>
            </a:r>
            <a:r>
              <a:rPr lang="en-US" dirty="0">
                <a:latin typeface="Courier New" panose="02070309020205020404" pitchFamily="49" charset="0"/>
                <a:cs typeface="Courier New" panose="02070309020205020404" pitchFamily="49" charset="0"/>
              </a:rPr>
              <a:t>OPEN</a:t>
            </a:r>
            <a:r>
              <a:rPr lang="en-US" dirty="0"/>
              <a:t>).</a:t>
            </a:r>
          </a:p>
          <a:p>
            <a:pPr lvl="1">
              <a:defRPr/>
            </a:pPr>
            <a:r>
              <a:rPr lang="en-US" dirty="0"/>
              <a:t>You can query </a:t>
            </a:r>
            <a:r>
              <a:rPr lang="en-US" dirty="0">
                <a:latin typeface="Courier New" panose="02070309020205020404" pitchFamily="49" charset="0"/>
                <a:cs typeface="Courier New" panose="02070309020205020404" pitchFamily="49" charset="0"/>
              </a:rPr>
              <a:t>V$FIXED_TABLE</a:t>
            </a:r>
            <a:r>
              <a:rPr lang="en-US" dirty="0"/>
              <a:t> to see all the view names.</a:t>
            </a:r>
          </a:p>
          <a:p>
            <a:pPr lvl="1">
              <a:defRPr/>
            </a:pPr>
            <a:r>
              <a:rPr lang="en-US" dirty="0"/>
              <a:t>These views are often referred to as “v-dollar views.”</a:t>
            </a:r>
          </a:p>
          <a:p>
            <a:pPr lvl="1">
              <a:defRPr/>
            </a:pPr>
            <a:r>
              <a:rPr lang="en-US" dirty="0"/>
              <a:t>Read consistency is not guaranteed on these views because the data is dynamic.</a:t>
            </a:r>
          </a:p>
        </p:txBody>
      </p:sp>
      <p:sp>
        <p:nvSpPr>
          <p:cNvPr id="2" name="Slide Number Placeholder 1"/>
          <p:cNvSpPr>
            <a:spLocks noGrp="1"/>
          </p:cNvSpPr>
          <p:nvPr>
            <p:ph type="sldNum" sz="quarter" idx="12"/>
          </p:nvPr>
        </p:nvSpPr>
        <p:spPr/>
        <p:txBody>
          <a:bodyPr/>
          <a:lstStyle/>
          <a:p>
            <a:fld id="{0D1E9C62-5A59-433B-A292-EC595ABBBF45}" type="slidenum">
              <a:rPr lang="" smtClean="0"/>
              <a:t>152</a:t>
            </a:fld>
            <a:endParaRPr lang=""/>
          </a:p>
        </p:txBody>
      </p:sp>
    </p:spTree>
    <p:custDataLst>
      <p:tags r:id="rId1"/>
    </p:custDataLst>
    <p:extLst>
      <p:ext uri="{BB962C8B-B14F-4D97-AF65-F5344CB8AC3E}">
        <p14:creationId xmlns:p14="http://schemas.microsoft.com/office/powerpoint/2010/main" val="29308554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4" name="Group 283"/>
          <p:cNvGrpSpPr/>
          <p:nvPr/>
        </p:nvGrpSpPr>
        <p:grpSpPr>
          <a:xfrm>
            <a:off x="1729269" y="881385"/>
            <a:ext cx="8730287" cy="5168101"/>
            <a:chOff x="830654" y="1268641"/>
            <a:chExt cx="7482693" cy="3030071"/>
          </a:xfrm>
        </p:grpSpPr>
        <p:sp>
          <p:nvSpPr>
            <p:cNvPr id="285" name="Freeform 284"/>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86" name="Rounded Rectangle 285"/>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37891" name="Rectangle 2"/>
          <p:cNvSpPr>
            <a:spLocks noGrp="1" noChangeArrowheads="1"/>
          </p:cNvSpPr>
          <p:nvPr>
            <p:ph type="title"/>
          </p:nvPr>
        </p:nvSpPr>
        <p:spPr>
          <a:xfrm>
            <a:off x="772909" y="194215"/>
            <a:ext cx="9523630" cy="254034"/>
          </a:xfrm>
        </p:spPr>
        <p:txBody>
          <a:bodyPr>
            <a:normAutofit fontScale="90000"/>
          </a:bodyPr>
          <a:lstStyle/>
          <a:p>
            <a:pPr eaLnBrk="1" hangingPunct="1"/>
            <a:r>
              <a:rPr lang="en-US" altLang="en-US" dirty="0"/>
              <a:t>Data Dictionary: Overview</a:t>
            </a:r>
            <a:endParaRPr lang="en-US" altLang="en-US" dirty="0">
              <a:solidFill>
                <a:srgbClr val="0000FF"/>
              </a:solidFill>
            </a:endParaRPr>
          </a:p>
        </p:txBody>
      </p:sp>
      <p:grpSp>
        <p:nvGrpSpPr>
          <p:cNvPr id="2" name="Group 1"/>
          <p:cNvGrpSpPr/>
          <p:nvPr/>
        </p:nvGrpSpPr>
        <p:grpSpPr>
          <a:xfrm>
            <a:off x="2912269" y="1138502"/>
            <a:ext cx="6364287" cy="4520050"/>
            <a:chOff x="2603500" y="1295401"/>
            <a:chExt cx="6364287" cy="4520050"/>
          </a:xfrm>
        </p:grpSpPr>
        <p:sp>
          <p:nvSpPr>
            <p:cNvPr id="37893" name="Freeform 4"/>
            <p:cNvSpPr>
              <a:spLocks/>
            </p:cNvSpPr>
            <p:nvPr/>
          </p:nvSpPr>
          <p:spPr bwMode="auto">
            <a:xfrm>
              <a:off x="4812311" y="1806223"/>
              <a:ext cx="2690213" cy="3522134"/>
            </a:xfrm>
            <a:custGeom>
              <a:avLst/>
              <a:gdLst>
                <a:gd name="T0" fmla="*/ 2147483647 w 1709"/>
                <a:gd name="T1" fmla="*/ 2147483647 h 2155"/>
                <a:gd name="T2" fmla="*/ 2147483647 w 1709"/>
                <a:gd name="T3" fmla="*/ 0 h 2155"/>
                <a:gd name="T4" fmla="*/ 2147483647 w 1709"/>
                <a:gd name="T5" fmla="*/ 2147483647 h 2155"/>
                <a:gd name="T6" fmla="*/ 2147483647 w 1709"/>
                <a:gd name="T7" fmla="*/ 2147483647 h 2155"/>
                <a:gd name="T8" fmla="*/ 0 w 1709"/>
                <a:gd name="T9" fmla="*/ 2147483647 h 2155"/>
                <a:gd name="T10" fmla="*/ 0 w 1709"/>
                <a:gd name="T11" fmla="*/ 2147483647 h 2155"/>
                <a:gd name="T12" fmla="*/ 2147483647 w 1709"/>
                <a:gd name="T13" fmla="*/ 2147483647 h 2155"/>
                <a:gd name="T14" fmla="*/ 0 60000 65536"/>
                <a:gd name="T15" fmla="*/ 0 60000 65536"/>
                <a:gd name="T16" fmla="*/ 0 60000 65536"/>
                <a:gd name="T17" fmla="*/ 0 60000 65536"/>
                <a:gd name="T18" fmla="*/ 0 60000 65536"/>
                <a:gd name="T19" fmla="*/ 0 60000 65536"/>
                <a:gd name="T20" fmla="*/ 0 60000 65536"/>
                <a:gd name="T21" fmla="*/ 0 w 1709"/>
                <a:gd name="T22" fmla="*/ 0 h 2155"/>
                <a:gd name="T23" fmla="*/ 1709 w 1709"/>
                <a:gd name="T24" fmla="*/ 2155 h 21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9" h="2155">
                  <a:moveTo>
                    <a:pt x="6" y="221"/>
                  </a:moveTo>
                  <a:lnTo>
                    <a:pt x="767" y="0"/>
                  </a:lnTo>
                  <a:lnTo>
                    <a:pt x="1709" y="1924"/>
                  </a:lnTo>
                  <a:lnTo>
                    <a:pt x="1505" y="2155"/>
                  </a:lnTo>
                  <a:lnTo>
                    <a:pt x="0" y="1835"/>
                  </a:lnTo>
                  <a:lnTo>
                    <a:pt x="0" y="221"/>
                  </a:lnTo>
                  <a:lnTo>
                    <a:pt x="6" y="221"/>
                  </a:lnTo>
                  <a:close/>
                </a:path>
              </a:pathLst>
            </a:custGeom>
            <a:solidFill>
              <a:srgbClr val="99CCFF"/>
            </a:solidFill>
            <a:ln>
              <a:noFill/>
            </a:ln>
            <a:extLst>
              <a:ext uri="{91240B29-F687-4F45-9708-019B960494DF}">
                <a14:hiddenLine xmlns:a14="http://schemas.microsoft.com/office/drawing/2010/main" w="28575" cap="flat" cmpd="sng">
                  <a:solidFill>
                    <a:srgbClr val="000000"/>
                  </a:solidFill>
                  <a:prstDash val="solid"/>
                  <a:round/>
                  <a:headEnd type="none" w="sm" len="sm"/>
                  <a:tailEnd type="none" w="sm" len="sm"/>
                </a14:hiddenLine>
              </a:ext>
            </a:extLst>
          </p:spPr>
          <p:txBody>
            <a:bodyPr/>
            <a:lstStyle/>
            <a:p>
              <a:endParaRPr lang="en-US" dirty="0"/>
            </a:p>
          </p:txBody>
        </p:sp>
        <p:sp>
          <p:nvSpPr>
            <p:cNvPr id="37890" name="Rectangle 285"/>
            <p:cNvSpPr>
              <a:spLocks noChangeArrowheads="1"/>
            </p:cNvSpPr>
            <p:nvPr/>
          </p:nvSpPr>
          <p:spPr bwMode="auto">
            <a:xfrm>
              <a:off x="2665412" y="2195513"/>
              <a:ext cx="2133600" cy="2590800"/>
            </a:xfrm>
            <a:prstGeom prst="rect">
              <a:avLst/>
            </a:prstGeom>
            <a:solidFill>
              <a:srgbClr val="FFCC99"/>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37892" name="Rectangle 3"/>
            <p:cNvSpPr>
              <a:spLocks noChangeArrowheads="1"/>
            </p:cNvSpPr>
            <p:nvPr/>
          </p:nvSpPr>
          <p:spPr bwMode="blackGray">
            <a:xfrm>
              <a:off x="2603500" y="5414699"/>
              <a:ext cx="4038600" cy="400752"/>
            </a:xfrm>
            <a:prstGeom prst="rect">
              <a:avLst/>
            </a:prstGeom>
            <a:solidFill>
              <a:schemeClr val="bg1"/>
            </a:solidFill>
            <a:ln w="28575">
              <a:solidFill>
                <a:schemeClr val="bg2"/>
              </a:solidFill>
              <a:miter lim="800000"/>
              <a:headEnd/>
              <a:tailEnd/>
            </a:ln>
          </p:spPr>
          <p:txBody>
            <a:bodyPr lIns="92075" tIns="46038" rIns="92075" bIns="46038">
              <a:spAutoFit/>
            </a:bodyPr>
            <a:lstStyle>
              <a:lvl1pPr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1pPr>
              <a:lvl2pPr marL="742950" indent="-28575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2pPr>
              <a:lvl3pPr marL="1143000" indent="-22860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3pPr>
              <a:lvl4pPr marL="1600200" indent="-22860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4pPr>
              <a:lvl5pPr marL="2057400" indent="-22860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5pPr>
              <a:lvl6pPr marL="25146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6pPr>
              <a:lvl7pPr marL="29718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7pPr>
              <a:lvl8pPr marL="34290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8pPr>
              <a:lvl9pPr marL="38862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9pPr>
            </a:lstStyle>
            <a:p>
              <a:pPr algn="ctr"/>
              <a:r>
                <a:rPr lang="en-US" altLang="en-US" sz="2000" dirty="0">
                  <a:solidFill>
                    <a:srgbClr val="000000"/>
                  </a:solidFill>
                  <a:latin typeface="Courier New" panose="02070309020205020404" pitchFamily="49" charset="0"/>
                </a:rPr>
                <a:t>SELECT * FROM dictionary;</a:t>
              </a:r>
            </a:p>
          </p:txBody>
        </p:sp>
        <p:grpSp>
          <p:nvGrpSpPr>
            <p:cNvPr id="37894" name="Group 5"/>
            <p:cNvGrpSpPr>
              <a:grpSpLocks/>
            </p:cNvGrpSpPr>
            <p:nvPr/>
          </p:nvGrpSpPr>
          <p:grpSpPr bwMode="auto">
            <a:xfrm>
              <a:off x="6003925" y="1787525"/>
              <a:ext cx="1795462" cy="1423988"/>
              <a:chOff x="3285" y="1056"/>
              <a:chExt cx="1131" cy="897"/>
            </a:xfrm>
          </p:grpSpPr>
          <p:sp>
            <p:nvSpPr>
              <p:cNvPr id="38136" name="Rectangle 6"/>
              <p:cNvSpPr>
                <a:spLocks noChangeArrowheads="1"/>
              </p:cNvSpPr>
              <p:nvPr/>
            </p:nvSpPr>
            <p:spPr bwMode="auto">
              <a:xfrm>
                <a:off x="3285" y="1089"/>
                <a:ext cx="1104" cy="864"/>
              </a:xfrm>
              <a:prstGeom prst="rect">
                <a:avLst/>
              </a:prstGeom>
              <a:solidFill>
                <a:srgbClr val="777777"/>
              </a:solidFill>
              <a:ln w="28575">
                <a:solidFill>
                  <a:srgbClr val="000000"/>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grpSp>
            <p:nvGrpSpPr>
              <p:cNvPr id="38137" name="Group 7"/>
              <p:cNvGrpSpPr>
                <a:grpSpLocks/>
              </p:cNvGrpSpPr>
              <p:nvPr/>
            </p:nvGrpSpPr>
            <p:grpSpPr bwMode="auto">
              <a:xfrm>
                <a:off x="3312" y="1056"/>
                <a:ext cx="1104" cy="864"/>
                <a:chOff x="3312" y="1056"/>
                <a:chExt cx="1104" cy="864"/>
              </a:xfrm>
            </p:grpSpPr>
            <p:sp>
              <p:nvSpPr>
                <p:cNvPr id="38138" name="Rectangle 8"/>
                <p:cNvSpPr>
                  <a:spLocks noChangeArrowheads="1"/>
                </p:cNvSpPr>
                <p:nvPr/>
              </p:nvSpPr>
              <p:spPr bwMode="auto">
                <a:xfrm>
                  <a:off x="3312" y="1056"/>
                  <a:ext cx="1104" cy="864"/>
                </a:xfrm>
                <a:prstGeom prst="rect">
                  <a:avLst/>
                </a:prstGeom>
                <a:solidFill>
                  <a:srgbClr val="00FF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grpSp>
              <p:nvGrpSpPr>
                <p:cNvPr id="38139" name="Group 9"/>
                <p:cNvGrpSpPr>
                  <a:grpSpLocks/>
                </p:cNvGrpSpPr>
                <p:nvPr/>
              </p:nvGrpSpPr>
              <p:grpSpPr bwMode="auto">
                <a:xfrm>
                  <a:off x="3312" y="1200"/>
                  <a:ext cx="1104" cy="8"/>
                  <a:chOff x="3312" y="1200"/>
                  <a:chExt cx="1104" cy="8"/>
                </a:xfrm>
              </p:grpSpPr>
              <p:sp>
                <p:nvSpPr>
                  <p:cNvPr id="38170" name="Line 10"/>
                  <p:cNvSpPr>
                    <a:spLocks noChangeShapeType="1"/>
                  </p:cNvSpPr>
                  <p:nvPr/>
                </p:nvSpPr>
                <p:spPr bwMode="auto">
                  <a:xfrm>
                    <a:off x="3312" y="1200"/>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71" name="Line 11"/>
                  <p:cNvSpPr>
                    <a:spLocks noChangeShapeType="1"/>
                  </p:cNvSpPr>
                  <p:nvPr/>
                </p:nvSpPr>
                <p:spPr bwMode="auto">
                  <a:xfrm>
                    <a:off x="3312" y="1208"/>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40" name="Group 12"/>
                <p:cNvGrpSpPr>
                  <a:grpSpLocks/>
                </p:cNvGrpSpPr>
                <p:nvPr/>
              </p:nvGrpSpPr>
              <p:grpSpPr bwMode="auto">
                <a:xfrm>
                  <a:off x="3312" y="1320"/>
                  <a:ext cx="1104" cy="8"/>
                  <a:chOff x="3312" y="1324"/>
                  <a:chExt cx="1104" cy="8"/>
                </a:xfrm>
              </p:grpSpPr>
              <p:sp>
                <p:nvSpPr>
                  <p:cNvPr id="38168" name="Line 13"/>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69" name="Line 14"/>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41" name="Group 15"/>
                <p:cNvGrpSpPr>
                  <a:grpSpLocks/>
                </p:cNvGrpSpPr>
                <p:nvPr/>
              </p:nvGrpSpPr>
              <p:grpSpPr bwMode="auto">
                <a:xfrm>
                  <a:off x="3312" y="1440"/>
                  <a:ext cx="1104" cy="8"/>
                  <a:chOff x="3312" y="1324"/>
                  <a:chExt cx="1104" cy="8"/>
                </a:xfrm>
              </p:grpSpPr>
              <p:sp>
                <p:nvSpPr>
                  <p:cNvPr id="38166" name="Line 16"/>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67" name="Line 17"/>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42" name="Group 18"/>
                <p:cNvGrpSpPr>
                  <a:grpSpLocks/>
                </p:cNvGrpSpPr>
                <p:nvPr/>
              </p:nvGrpSpPr>
              <p:grpSpPr bwMode="auto">
                <a:xfrm>
                  <a:off x="3312" y="1560"/>
                  <a:ext cx="1104" cy="8"/>
                  <a:chOff x="3312" y="1324"/>
                  <a:chExt cx="1104" cy="8"/>
                </a:xfrm>
              </p:grpSpPr>
              <p:sp>
                <p:nvSpPr>
                  <p:cNvPr id="38164" name="Line 19"/>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65" name="Line 20"/>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43" name="Group 21"/>
                <p:cNvGrpSpPr>
                  <a:grpSpLocks/>
                </p:cNvGrpSpPr>
                <p:nvPr/>
              </p:nvGrpSpPr>
              <p:grpSpPr bwMode="auto">
                <a:xfrm>
                  <a:off x="3312" y="1680"/>
                  <a:ext cx="1104" cy="8"/>
                  <a:chOff x="3312" y="1324"/>
                  <a:chExt cx="1104" cy="8"/>
                </a:xfrm>
              </p:grpSpPr>
              <p:sp>
                <p:nvSpPr>
                  <p:cNvPr id="38162" name="Line 22"/>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63" name="Line 23"/>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44" name="Group 24"/>
                <p:cNvGrpSpPr>
                  <a:grpSpLocks/>
                </p:cNvGrpSpPr>
                <p:nvPr/>
              </p:nvGrpSpPr>
              <p:grpSpPr bwMode="auto">
                <a:xfrm>
                  <a:off x="3312" y="1800"/>
                  <a:ext cx="1104" cy="8"/>
                  <a:chOff x="3312" y="1324"/>
                  <a:chExt cx="1104" cy="8"/>
                </a:xfrm>
              </p:grpSpPr>
              <p:sp>
                <p:nvSpPr>
                  <p:cNvPr id="38160" name="Line 25"/>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61" name="Line 26"/>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45" name="Group 27"/>
                <p:cNvGrpSpPr>
                  <a:grpSpLocks/>
                </p:cNvGrpSpPr>
                <p:nvPr/>
              </p:nvGrpSpPr>
              <p:grpSpPr bwMode="auto">
                <a:xfrm>
                  <a:off x="3495" y="1203"/>
                  <a:ext cx="8" cy="712"/>
                  <a:chOff x="3475" y="1203"/>
                  <a:chExt cx="8" cy="712"/>
                </a:xfrm>
              </p:grpSpPr>
              <p:sp>
                <p:nvSpPr>
                  <p:cNvPr id="38158" name="Line 28"/>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59" name="Line 29"/>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46" name="Group 30"/>
                <p:cNvGrpSpPr>
                  <a:grpSpLocks/>
                </p:cNvGrpSpPr>
                <p:nvPr/>
              </p:nvGrpSpPr>
              <p:grpSpPr bwMode="auto">
                <a:xfrm>
                  <a:off x="3679" y="1203"/>
                  <a:ext cx="8" cy="712"/>
                  <a:chOff x="3475" y="1203"/>
                  <a:chExt cx="8" cy="712"/>
                </a:xfrm>
              </p:grpSpPr>
              <p:sp>
                <p:nvSpPr>
                  <p:cNvPr id="38156" name="Line 31"/>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57" name="Line 32"/>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47" name="Group 33"/>
                <p:cNvGrpSpPr>
                  <a:grpSpLocks/>
                </p:cNvGrpSpPr>
                <p:nvPr/>
              </p:nvGrpSpPr>
              <p:grpSpPr bwMode="auto">
                <a:xfrm>
                  <a:off x="3863" y="1203"/>
                  <a:ext cx="8" cy="712"/>
                  <a:chOff x="3475" y="1203"/>
                  <a:chExt cx="8" cy="712"/>
                </a:xfrm>
              </p:grpSpPr>
              <p:sp>
                <p:nvSpPr>
                  <p:cNvPr id="38154" name="Line 34"/>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55" name="Line 35"/>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48" name="Group 36"/>
                <p:cNvGrpSpPr>
                  <a:grpSpLocks/>
                </p:cNvGrpSpPr>
                <p:nvPr/>
              </p:nvGrpSpPr>
              <p:grpSpPr bwMode="auto">
                <a:xfrm>
                  <a:off x="4047" y="1203"/>
                  <a:ext cx="8" cy="712"/>
                  <a:chOff x="3475" y="1203"/>
                  <a:chExt cx="8" cy="712"/>
                </a:xfrm>
              </p:grpSpPr>
              <p:sp>
                <p:nvSpPr>
                  <p:cNvPr id="38152" name="Line 37"/>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53" name="Line 38"/>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49" name="Group 39"/>
                <p:cNvGrpSpPr>
                  <a:grpSpLocks/>
                </p:cNvGrpSpPr>
                <p:nvPr/>
              </p:nvGrpSpPr>
              <p:grpSpPr bwMode="auto">
                <a:xfrm>
                  <a:off x="4231" y="1203"/>
                  <a:ext cx="8" cy="712"/>
                  <a:chOff x="3475" y="1203"/>
                  <a:chExt cx="8" cy="712"/>
                </a:xfrm>
              </p:grpSpPr>
              <p:sp>
                <p:nvSpPr>
                  <p:cNvPr id="38150" name="Line 40"/>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51" name="Line 41"/>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grpSp>
        <p:sp>
          <p:nvSpPr>
            <p:cNvPr id="37895" name="Text Box 42"/>
            <p:cNvSpPr txBox="1">
              <a:spLocks noChangeArrowheads="1"/>
            </p:cNvSpPr>
            <p:nvPr/>
          </p:nvSpPr>
          <p:spPr bwMode="auto">
            <a:xfrm>
              <a:off x="6509997" y="1727201"/>
              <a:ext cx="851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rgbClr val="000000"/>
                  </a:solidFill>
                </a:rPr>
                <a:t>Tables</a:t>
              </a:r>
            </a:p>
          </p:txBody>
        </p:sp>
        <p:grpSp>
          <p:nvGrpSpPr>
            <p:cNvPr id="37896" name="Group 43"/>
            <p:cNvGrpSpPr>
              <a:grpSpLocks/>
            </p:cNvGrpSpPr>
            <p:nvPr/>
          </p:nvGrpSpPr>
          <p:grpSpPr bwMode="auto">
            <a:xfrm>
              <a:off x="6197600" y="2116139"/>
              <a:ext cx="1795462" cy="1423987"/>
              <a:chOff x="3285" y="1056"/>
              <a:chExt cx="1131" cy="897"/>
            </a:xfrm>
          </p:grpSpPr>
          <p:sp>
            <p:nvSpPr>
              <p:cNvPr id="38100" name="Rectangle 44"/>
              <p:cNvSpPr>
                <a:spLocks noChangeArrowheads="1"/>
              </p:cNvSpPr>
              <p:nvPr/>
            </p:nvSpPr>
            <p:spPr bwMode="auto">
              <a:xfrm>
                <a:off x="3285" y="1089"/>
                <a:ext cx="1104" cy="864"/>
              </a:xfrm>
              <a:prstGeom prst="rect">
                <a:avLst/>
              </a:prstGeom>
              <a:solidFill>
                <a:srgbClr val="777777"/>
              </a:solidFill>
              <a:ln w="28575">
                <a:solidFill>
                  <a:srgbClr val="000000"/>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grpSp>
            <p:nvGrpSpPr>
              <p:cNvPr id="38101" name="Group 45"/>
              <p:cNvGrpSpPr>
                <a:grpSpLocks/>
              </p:cNvGrpSpPr>
              <p:nvPr/>
            </p:nvGrpSpPr>
            <p:grpSpPr bwMode="auto">
              <a:xfrm>
                <a:off x="3312" y="1056"/>
                <a:ext cx="1104" cy="864"/>
                <a:chOff x="3312" y="1056"/>
                <a:chExt cx="1104" cy="864"/>
              </a:xfrm>
            </p:grpSpPr>
            <p:sp>
              <p:nvSpPr>
                <p:cNvPr id="38102" name="Rectangle 46"/>
                <p:cNvSpPr>
                  <a:spLocks noChangeArrowheads="1"/>
                </p:cNvSpPr>
                <p:nvPr/>
              </p:nvSpPr>
              <p:spPr bwMode="auto">
                <a:xfrm>
                  <a:off x="3312" y="1056"/>
                  <a:ext cx="1104" cy="864"/>
                </a:xfrm>
                <a:prstGeom prst="rect">
                  <a:avLst/>
                </a:prstGeom>
                <a:solidFill>
                  <a:srgbClr val="00FF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grpSp>
              <p:nvGrpSpPr>
                <p:cNvPr id="38103" name="Group 47"/>
                <p:cNvGrpSpPr>
                  <a:grpSpLocks/>
                </p:cNvGrpSpPr>
                <p:nvPr/>
              </p:nvGrpSpPr>
              <p:grpSpPr bwMode="auto">
                <a:xfrm>
                  <a:off x="3312" y="1200"/>
                  <a:ext cx="1104" cy="8"/>
                  <a:chOff x="3312" y="1200"/>
                  <a:chExt cx="1104" cy="8"/>
                </a:xfrm>
              </p:grpSpPr>
              <p:sp>
                <p:nvSpPr>
                  <p:cNvPr id="38134" name="Line 48"/>
                  <p:cNvSpPr>
                    <a:spLocks noChangeShapeType="1"/>
                  </p:cNvSpPr>
                  <p:nvPr/>
                </p:nvSpPr>
                <p:spPr bwMode="auto">
                  <a:xfrm>
                    <a:off x="3312" y="1200"/>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35" name="Line 49"/>
                  <p:cNvSpPr>
                    <a:spLocks noChangeShapeType="1"/>
                  </p:cNvSpPr>
                  <p:nvPr/>
                </p:nvSpPr>
                <p:spPr bwMode="auto">
                  <a:xfrm>
                    <a:off x="3312" y="1208"/>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04" name="Group 50"/>
                <p:cNvGrpSpPr>
                  <a:grpSpLocks/>
                </p:cNvGrpSpPr>
                <p:nvPr/>
              </p:nvGrpSpPr>
              <p:grpSpPr bwMode="auto">
                <a:xfrm>
                  <a:off x="3312" y="1320"/>
                  <a:ext cx="1104" cy="8"/>
                  <a:chOff x="3312" y="1324"/>
                  <a:chExt cx="1104" cy="8"/>
                </a:xfrm>
              </p:grpSpPr>
              <p:sp>
                <p:nvSpPr>
                  <p:cNvPr id="38132" name="Line 51"/>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33" name="Line 52"/>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05" name="Group 53"/>
                <p:cNvGrpSpPr>
                  <a:grpSpLocks/>
                </p:cNvGrpSpPr>
                <p:nvPr/>
              </p:nvGrpSpPr>
              <p:grpSpPr bwMode="auto">
                <a:xfrm>
                  <a:off x="3312" y="1440"/>
                  <a:ext cx="1104" cy="8"/>
                  <a:chOff x="3312" y="1324"/>
                  <a:chExt cx="1104" cy="8"/>
                </a:xfrm>
              </p:grpSpPr>
              <p:sp>
                <p:nvSpPr>
                  <p:cNvPr id="38130" name="Line 54"/>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31" name="Line 55"/>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06" name="Group 56"/>
                <p:cNvGrpSpPr>
                  <a:grpSpLocks/>
                </p:cNvGrpSpPr>
                <p:nvPr/>
              </p:nvGrpSpPr>
              <p:grpSpPr bwMode="auto">
                <a:xfrm>
                  <a:off x="3312" y="1560"/>
                  <a:ext cx="1104" cy="8"/>
                  <a:chOff x="3312" y="1324"/>
                  <a:chExt cx="1104" cy="8"/>
                </a:xfrm>
              </p:grpSpPr>
              <p:sp>
                <p:nvSpPr>
                  <p:cNvPr id="38128" name="Line 57"/>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29" name="Line 58"/>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07" name="Group 59"/>
                <p:cNvGrpSpPr>
                  <a:grpSpLocks/>
                </p:cNvGrpSpPr>
                <p:nvPr/>
              </p:nvGrpSpPr>
              <p:grpSpPr bwMode="auto">
                <a:xfrm>
                  <a:off x="3312" y="1680"/>
                  <a:ext cx="1104" cy="8"/>
                  <a:chOff x="3312" y="1324"/>
                  <a:chExt cx="1104" cy="8"/>
                </a:xfrm>
              </p:grpSpPr>
              <p:sp>
                <p:nvSpPr>
                  <p:cNvPr id="38126" name="Line 60"/>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27" name="Line 61"/>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08" name="Group 62"/>
                <p:cNvGrpSpPr>
                  <a:grpSpLocks/>
                </p:cNvGrpSpPr>
                <p:nvPr/>
              </p:nvGrpSpPr>
              <p:grpSpPr bwMode="auto">
                <a:xfrm>
                  <a:off x="3312" y="1800"/>
                  <a:ext cx="1104" cy="8"/>
                  <a:chOff x="3312" y="1324"/>
                  <a:chExt cx="1104" cy="8"/>
                </a:xfrm>
              </p:grpSpPr>
              <p:sp>
                <p:nvSpPr>
                  <p:cNvPr id="38124" name="Line 63"/>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25" name="Line 64"/>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09" name="Group 65"/>
                <p:cNvGrpSpPr>
                  <a:grpSpLocks/>
                </p:cNvGrpSpPr>
                <p:nvPr/>
              </p:nvGrpSpPr>
              <p:grpSpPr bwMode="auto">
                <a:xfrm>
                  <a:off x="3495" y="1203"/>
                  <a:ext cx="8" cy="712"/>
                  <a:chOff x="3475" y="1203"/>
                  <a:chExt cx="8" cy="712"/>
                </a:xfrm>
              </p:grpSpPr>
              <p:sp>
                <p:nvSpPr>
                  <p:cNvPr id="38122" name="Line 66"/>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23" name="Line 67"/>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10" name="Group 68"/>
                <p:cNvGrpSpPr>
                  <a:grpSpLocks/>
                </p:cNvGrpSpPr>
                <p:nvPr/>
              </p:nvGrpSpPr>
              <p:grpSpPr bwMode="auto">
                <a:xfrm>
                  <a:off x="3679" y="1203"/>
                  <a:ext cx="8" cy="712"/>
                  <a:chOff x="3475" y="1203"/>
                  <a:chExt cx="8" cy="712"/>
                </a:xfrm>
              </p:grpSpPr>
              <p:sp>
                <p:nvSpPr>
                  <p:cNvPr id="38120" name="Line 69"/>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21" name="Line 70"/>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11" name="Group 71"/>
                <p:cNvGrpSpPr>
                  <a:grpSpLocks/>
                </p:cNvGrpSpPr>
                <p:nvPr/>
              </p:nvGrpSpPr>
              <p:grpSpPr bwMode="auto">
                <a:xfrm>
                  <a:off x="3863" y="1203"/>
                  <a:ext cx="8" cy="712"/>
                  <a:chOff x="3475" y="1203"/>
                  <a:chExt cx="8" cy="712"/>
                </a:xfrm>
              </p:grpSpPr>
              <p:sp>
                <p:nvSpPr>
                  <p:cNvPr id="38118" name="Line 72"/>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19" name="Line 73"/>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12" name="Group 74"/>
                <p:cNvGrpSpPr>
                  <a:grpSpLocks/>
                </p:cNvGrpSpPr>
                <p:nvPr/>
              </p:nvGrpSpPr>
              <p:grpSpPr bwMode="auto">
                <a:xfrm>
                  <a:off x="4047" y="1203"/>
                  <a:ext cx="8" cy="712"/>
                  <a:chOff x="3475" y="1203"/>
                  <a:chExt cx="8" cy="712"/>
                </a:xfrm>
              </p:grpSpPr>
              <p:sp>
                <p:nvSpPr>
                  <p:cNvPr id="38116" name="Line 75"/>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17" name="Line 76"/>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13" name="Group 77"/>
                <p:cNvGrpSpPr>
                  <a:grpSpLocks/>
                </p:cNvGrpSpPr>
                <p:nvPr/>
              </p:nvGrpSpPr>
              <p:grpSpPr bwMode="auto">
                <a:xfrm>
                  <a:off x="4231" y="1203"/>
                  <a:ext cx="8" cy="712"/>
                  <a:chOff x="3475" y="1203"/>
                  <a:chExt cx="8" cy="712"/>
                </a:xfrm>
              </p:grpSpPr>
              <p:sp>
                <p:nvSpPr>
                  <p:cNvPr id="38114" name="Line 78"/>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15" name="Line 79"/>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grpSp>
        <p:sp>
          <p:nvSpPr>
            <p:cNvPr id="37897" name="Text Box 80"/>
            <p:cNvSpPr txBox="1">
              <a:spLocks noChangeArrowheads="1"/>
            </p:cNvSpPr>
            <p:nvPr/>
          </p:nvSpPr>
          <p:spPr bwMode="auto">
            <a:xfrm>
              <a:off x="6633172" y="2055813"/>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rgbClr val="000000"/>
                  </a:solidFill>
                </a:rPr>
                <a:t>Indexes</a:t>
              </a:r>
            </a:p>
          </p:txBody>
        </p:sp>
        <p:grpSp>
          <p:nvGrpSpPr>
            <p:cNvPr id="37898" name="Group 81"/>
            <p:cNvGrpSpPr>
              <a:grpSpLocks/>
            </p:cNvGrpSpPr>
            <p:nvPr/>
          </p:nvGrpSpPr>
          <p:grpSpPr bwMode="auto">
            <a:xfrm>
              <a:off x="6391275" y="2457450"/>
              <a:ext cx="1795462" cy="1423988"/>
              <a:chOff x="3285" y="1056"/>
              <a:chExt cx="1131" cy="897"/>
            </a:xfrm>
          </p:grpSpPr>
          <p:sp>
            <p:nvSpPr>
              <p:cNvPr id="38064" name="Rectangle 82"/>
              <p:cNvSpPr>
                <a:spLocks noChangeArrowheads="1"/>
              </p:cNvSpPr>
              <p:nvPr/>
            </p:nvSpPr>
            <p:spPr bwMode="auto">
              <a:xfrm>
                <a:off x="3285" y="1089"/>
                <a:ext cx="1104" cy="864"/>
              </a:xfrm>
              <a:prstGeom prst="rect">
                <a:avLst/>
              </a:prstGeom>
              <a:solidFill>
                <a:srgbClr val="777777"/>
              </a:solidFill>
              <a:ln w="28575">
                <a:solidFill>
                  <a:srgbClr val="000000"/>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grpSp>
            <p:nvGrpSpPr>
              <p:cNvPr id="38065" name="Group 83"/>
              <p:cNvGrpSpPr>
                <a:grpSpLocks/>
              </p:cNvGrpSpPr>
              <p:nvPr/>
            </p:nvGrpSpPr>
            <p:grpSpPr bwMode="auto">
              <a:xfrm>
                <a:off x="3312" y="1056"/>
                <a:ext cx="1104" cy="864"/>
                <a:chOff x="3312" y="1056"/>
                <a:chExt cx="1104" cy="864"/>
              </a:xfrm>
            </p:grpSpPr>
            <p:sp>
              <p:nvSpPr>
                <p:cNvPr id="38066" name="Rectangle 84"/>
                <p:cNvSpPr>
                  <a:spLocks noChangeArrowheads="1"/>
                </p:cNvSpPr>
                <p:nvPr/>
              </p:nvSpPr>
              <p:spPr bwMode="auto">
                <a:xfrm>
                  <a:off x="3312" y="1056"/>
                  <a:ext cx="1104" cy="864"/>
                </a:xfrm>
                <a:prstGeom prst="rect">
                  <a:avLst/>
                </a:prstGeom>
                <a:solidFill>
                  <a:srgbClr val="00FF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grpSp>
              <p:nvGrpSpPr>
                <p:cNvPr id="38067" name="Group 85"/>
                <p:cNvGrpSpPr>
                  <a:grpSpLocks/>
                </p:cNvGrpSpPr>
                <p:nvPr/>
              </p:nvGrpSpPr>
              <p:grpSpPr bwMode="auto">
                <a:xfrm>
                  <a:off x="3312" y="1200"/>
                  <a:ext cx="1104" cy="8"/>
                  <a:chOff x="3312" y="1200"/>
                  <a:chExt cx="1104" cy="8"/>
                </a:xfrm>
              </p:grpSpPr>
              <p:sp>
                <p:nvSpPr>
                  <p:cNvPr id="38098" name="Line 86"/>
                  <p:cNvSpPr>
                    <a:spLocks noChangeShapeType="1"/>
                  </p:cNvSpPr>
                  <p:nvPr/>
                </p:nvSpPr>
                <p:spPr bwMode="auto">
                  <a:xfrm>
                    <a:off x="3312" y="1200"/>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99" name="Line 87"/>
                  <p:cNvSpPr>
                    <a:spLocks noChangeShapeType="1"/>
                  </p:cNvSpPr>
                  <p:nvPr/>
                </p:nvSpPr>
                <p:spPr bwMode="auto">
                  <a:xfrm>
                    <a:off x="3312" y="1208"/>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68" name="Group 88"/>
                <p:cNvGrpSpPr>
                  <a:grpSpLocks/>
                </p:cNvGrpSpPr>
                <p:nvPr/>
              </p:nvGrpSpPr>
              <p:grpSpPr bwMode="auto">
                <a:xfrm>
                  <a:off x="3312" y="1320"/>
                  <a:ext cx="1104" cy="8"/>
                  <a:chOff x="3312" y="1324"/>
                  <a:chExt cx="1104" cy="8"/>
                </a:xfrm>
              </p:grpSpPr>
              <p:sp>
                <p:nvSpPr>
                  <p:cNvPr id="38096" name="Line 89"/>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97" name="Line 90"/>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69" name="Group 91"/>
                <p:cNvGrpSpPr>
                  <a:grpSpLocks/>
                </p:cNvGrpSpPr>
                <p:nvPr/>
              </p:nvGrpSpPr>
              <p:grpSpPr bwMode="auto">
                <a:xfrm>
                  <a:off x="3312" y="1440"/>
                  <a:ext cx="1104" cy="8"/>
                  <a:chOff x="3312" y="1324"/>
                  <a:chExt cx="1104" cy="8"/>
                </a:xfrm>
              </p:grpSpPr>
              <p:sp>
                <p:nvSpPr>
                  <p:cNvPr id="38094" name="Line 92"/>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95" name="Line 93"/>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70" name="Group 94"/>
                <p:cNvGrpSpPr>
                  <a:grpSpLocks/>
                </p:cNvGrpSpPr>
                <p:nvPr/>
              </p:nvGrpSpPr>
              <p:grpSpPr bwMode="auto">
                <a:xfrm>
                  <a:off x="3312" y="1560"/>
                  <a:ext cx="1104" cy="8"/>
                  <a:chOff x="3312" y="1324"/>
                  <a:chExt cx="1104" cy="8"/>
                </a:xfrm>
              </p:grpSpPr>
              <p:sp>
                <p:nvSpPr>
                  <p:cNvPr id="38092" name="Line 95"/>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93" name="Line 96"/>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71" name="Group 97"/>
                <p:cNvGrpSpPr>
                  <a:grpSpLocks/>
                </p:cNvGrpSpPr>
                <p:nvPr/>
              </p:nvGrpSpPr>
              <p:grpSpPr bwMode="auto">
                <a:xfrm>
                  <a:off x="3312" y="1680"/>
                  <a:ext cx="1104" cy="8"/>
                  <a:chOff x="3312" y="1324"/>
                  <a:chExt cx="1104" cy="8"/>
                </a:xfrm>
              </p:grpSpPr>
              <p:sp>
                <p:nvSpPr>
                  <p:cNvPr id="38090" name="Line 98"/>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91" name="Line 99"/>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72" name="Group 100"/>
                <p:cNvGrpSpPr>
                  <a:grpSpLocks/>
                </p:cNvGrpSpPr>
                <p:nvPr/>
              </p:nvGrpSpPr>
              <p:grpSpPr bwMode="auto">
                <a:xfrm>
                  <a:off x="3312" y="1800"/>
                  <a:ext cx="1104" cy="8"/>
                  <a:chOff x="3312" y="1324"/>
                  <a:chExt cx="1104" cy="8"/>
                </a:xfrm>
              </p:grpSpPr>
              <p:sp>
                <p:nvSpPr>
                  <p:cNvPr id="38088" name="Line 101"/>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89" name="Line 102"/>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73" name="Group 103"/>
                <p:cNvGrpSpPr>
                  <a:grpSpLocks/>
                </p:cNvGrpSpPr>
                <p:nvPr/>
              </p:nvGrpSpPr>
              <p:grpSpPr bwMode="auto">
                <a:xfrm>
                  <a:off x="3495" y="1203"/>
                  <a:ext cx="8" cy="712"/>
                  <a:chOff x="3475" y="1203"/>
                  <a:chExt cx="8" cy="712"/>
                </a:xfrm>
              </p:grpSpPr>
              <p:sp>
                <p:nvSpPr>
                  <p:cNvPr id="38086" name="Line 104"/>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87" name="Line 105"/>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74" name="Group 106"/>
                <p:cNvGrpSpPr>
                  <a:grpSpLocks/>
                </p:cNvGrpSpPr>
                <p:nvPr/>
              </p:nvGrpSpPr>
              <p:grpSpPr bwMode="auto">
                <a:xfrm>
                  <a:off x="3679" y="1203"/>
                  <a:ext cx="8" cy="712"/>
                  <a:chOff x="3475" y="1203"/>
                  <a:chExt cx="8" cy="712"/>
                </a:xfrm>
              </p:grpSpPr>
              <p:sp>
                <p:nvSpPr>
                  <p:cNvPr id="38084" name="Line 107"/>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85" name="Line 108"/>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75" name="Group 109"/>
                <p:cNvGrpSpPr>
                  <a:grpSpLocks/>
                </p:cNvGrpSpPr>
                <p:nvPr/>
              </p:nvGrpSpPr>
              <p:grpSpPr bwMode="auto">
                <a:xfrm>
                  <a:off x="3863" y="1203"/>
                  <a:ext cx="8" cy="712"/>
                  <a:chOff x="3475" y="1203"/>
                  <a:chExt cx="8" cy="712"/>
                </a:xfrm>
              </p:grpSpPr>
              <p:sp>
                <p:nvSpPr>
                  <p:cNvPr id="38082" name="Line 110"/>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83" name="Line 111"/>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76" name="Group 112"/>
                <p:cNvGrpSpPr>
                  <a:grpSpLocks/>
                </p:cNvGrpSpPr>
                <p:nvPr/>
              </p:nvGrpSpPr>
              <p:grpSpPr bwMode="auto">
                <a:xfrm>
                  <a:off x="4047" y="1203"/>
                  <a:ext cx="8" cy="712"/>
                  <a:chOff x="3475" y="1203"/>
                  <a:chExt cx="8" cy="712"/>
                </a:xfrm>
              </p:grpSpPr>
              <p:sp>
                <p:nvSpPr>
                  <p:cNvPr id="38080" name="Line 113"/>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81" name="Line 114"/>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77" name="Group 115"/>
                <p:cNvGrpSpPr>
                  <a:grpSpLocks/>
                </p:cNvGrpSpPr>
                <p:nvPr/>
              </p:nvGrpSpPr>
              <p:grpSpPr bwMode="auto">
                <a:xfrm>
                  <a:off x="4231" y="1203"/>
                  <a:ext cx="8" cy="712"/>
                  <a:chOff x="3475" y="1203"/>
                  <a:chExt cx="8" cy="712"/>
                </a:xfrm>
              </p:grpSpPr>
              <p:sp>
                <p:nvSpPr>
                  <p:cNvPr id="38078" name="Line 116"/>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79" name="Line 117"/>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grpSp>
        <p:sp>
          <p:nvSpPr>
            <p:cNvPr id="37899" name="Text Box 118"/>
            <p:cNvSpPr txBox="1">
              <a:spLocks noChangeArrowheads="1"/>
            </p:cNvSpPr>
            <p:nvPr/>
          </p:nvSpPr>
          <p:spPr bwMode="auto">
            <a:xfrm>
              <a:off x="6925111" y="2397126"/>
              <a:ext cx="7960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rgbClr val="000000"/>
                  </a:solidFill>
                </a:rPr>
                <a:t>Views</a:t>
              </a:r>
            </a:p>
          </p:txBody>
        </p:sp>
        <p:grpSp>
          <p:nvGrpSpPr>
            <p:cNvPr id="37900" name="Group 119"/>
            <p:cNvGrpSpPr>
              <a:grpSpLocks/>
            </p:cNvGrpSpPr>
            <p:nvPr/>
          </p:nvGrpSpPr>
          <p:grpSpPr bwMode="auto">
            <a:xfrm>
              <a:off x="6583363" y="2805114"/>
              <a:ext cx="1795463" cy="1423987"/>
              <a:chOff x="3285" y="1056"/>
              <a:chExt cx="1131" cy="897"/>
            </a:xfrm>
          </p:grpSpPr>
          <p:sp>
            <p:nvSpPr>
              <p:cNvPr id="38028" name="Rectangle 120"/>
              <p:cNvSpPr>
                <a:spLocks noChangeArrowheads="1"/>
              </p:cNvSpPr>
              <p:nvPr/>
            </p:nvSpPr>
            <p:spPr bwMode="auto">
              <a:xfrm>
                <a:off x="3285" y="1089"/>
                <a:ext cx="1104" cy="864"/>
              </a:xfrm>
              <a:prstGeom prst="rect">
                <a:avLst/>
              </a:prstGeom>
              <a:solidFill>
                <a:srgbClr val="777777"/>
              </a:solidFill>
              <a:ln w="28575">
                <a:solidFill>
                  <a:srgbClr val="000000"/>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grpSp>
            <p:nvGrpSpPr>
              <p:cNvPr id="38029" name="Group 121"/>
              <p:cNvGrpSpPr>
                <a:grpSpLocks/>
              </p:cNvGrpSpPr>
              <p:nvPr/>
            </p:nvGrpSpPr>
            <p:grpSpPr bwMode="auto">
              <a:xfrm>
                <a:off x="3312" y="1056"/>
                <a:ext cx="1104" cy="864"/>
                <a:chOff x="3312" y="1056"/>
                <a:chExt cx="1104" cy="864"/>
              </a:xfrm>
            </p:grpSpPr>
            <p:sp>
              <p:nvSpPr>
                <p:cNvPr id="38030" name="Rectangle 122"/>
                <p:cNvSpPr>
                  <a:spLocks noChangeArrowheads="1"/>
                </p:cNvSpPr>
                <p:nvPr/>
              </p:nvSpPr>
              <p:spPr bwMode="auto">
                <a:xfrm>
                  <a:off x="3312" y="1056"/>
                  <a:ext cx="1104" cy="864"/>
                </a:xfrm>
                <a:prstGeom prst="rect">
                  <a:avLst/>
                </a:prstGeom>
                <a:solidFill>
                  <a:srgbClr val="00FF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grpSp>
              <p:nvGrpSpPr>
                <p:cNvPr id="38031" name="Group 123"/>
                <p:cNvGrpSpPr>
                  <a:grpSpLocks/>
                </p:cNvGrpSpPr>
                <p:nvPr/>
              </p:nvGrpSpPr>
              <p:grpSpPr bwMode="auto">
                <a:xfrm>
                  <a:off x="3312" y="1200"/>
                  <a:ext cx="1104" cy="8"/>
                  <a:chOff x="3312" y="1200"/>
                  <a:chExt cx="1104" cy="8"/>
                </a:xfrm>
              </p:grpSpPr>
              <p:sp>
                <p:nvSpPr>
                  <p:cNvPr id="38062" name="Line 124"/>
                  <p:cNvSpPr>
                    <a:spLocks noChangeShapeType="1"/>
                  </p:cNvSpPr>
                  <p:nvPr/>
                </p:nvSpPr>
                <p:spPr bwMode="auto">
                  <a:xfrm>
                    <a:off x="3312" y="1200"/>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63" name="Line 125"/>
                  <p:cNvSpPr>
                    <a:spLocks noChangeShapeType="1"/>
                  </p:cNvSpPr>
                  <p:nvPr/>
                </p:nvSpPr>
                <p:spPr bwMode="auto">
                  <a:xfrm>
                    <a:off x="3312" y="1208"/>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32" name="Group 126"/>
                <p:cNvGrpSpPr>
                  <a:grpSpLocks/>
                </p:cNvGrpSpPr>
                <p:nvPr/>
              </p:nvGrpSpPr>
              <p:grpSpPr bwMode="auto">
                <a:xfrm>
                  <a:off x="3312" y="1320"/>
                  <a:ext cx="1104" cy="8"/>
                  <a:chOff x="3312" y="1324"/>
                  <a:chExt cx="1104" cy="8"/>
                </a:xfrm>
              </p:grpSpPr>
              <p:sp>
                <p:nvSpPr>
                  <p:cNvPr id="38060" name="Line 127"/>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61" name="Line 128"/>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33" name="Group 129"/>
                <p:cNvGrpSpPr>
                  <a:grpSpLocks/>
                </p:cNvGrpSpPr>
                <p:nvPr/>
              </p:nvGrpSpPr>
              <p:grpSpPr bwMode="auto">
                <a:xfrm>
                  <a:off x="3312" y="1440"/>
                  <a:ext cx="1104" cy="8"/>
                  <a:chOff x="3312" y="1324"/>
                  <a:chExt cx="1104" cy="8"/>
                </a:xfrm>
              </p:grpSpPr>
              <p:sp>
                <p:nvSpPr>
                  <p:cNvPr id="38058" name="Line 130"/>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59" name="Line 131"/>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34" name="Group 132"/>
                <p:cNvGrpSpPr>
                  <a:grpSpLocks/>
                </p:cNvGrpSpPr>
                <p:nvPr/>
              </p:nvGrpSpPr>
              <p:grpSpPr bwMode="auto">
                <a:xfrm>
                  <a:off x="3312" y="1560"/>
                  <a:ext cx="1104" cy="8"/>
                  <a:chOff x="3312" y="1324"/>
                  <a:chExt cx="1104" cy="8"/>
                </a:xfrm>
              </p:grpSpPr>
              <p:sp>
                <p:nvSpPr>
                  <p:cNvPr id="38056" name="Line 133"/>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57" name="Line 134"/>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35" name="Group 135"/>
                <p:cNvGrpSpPr>
                  <a:grpSpLocks/>
                </p:cNvGrpSpPr>
                <p:nvPr/>
              </p:nvGrpSpPr>
              <p:grpSpPr bwMode="auto">
                <a:xfrm>
                  <a:off x="3312" y="1680"/>
                  <a:ext cx="1104" cy="8"/>
                  <a:chOff x="3312" y="1324"/>
                  <a:chExt cx="1104" cy="8"/>
                </a:xfrm>
              </p:grpSpPr>
              <p:sp>
                <p:nvSpPr>
                  <p:cNvPr id="38054" name="Line 136"/>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55" name="Line 137"/>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36" name="Group 138"/>
                <p:cNvGrpSpPr>
                  <a:grpSpLocks/>
                </p:cNvGrpSpPr>
                <p:nvPr/>
              </p:nvGrpSpPr>
              <p:grpSpPr bwMode="auto">
                <a:xfrm>
                  <a:off x="3312" y="1800"/>
                  <a:ext cx="1104" cy="8"/>
                  <a:chOff x="3312" y="1324"/>
                  <a:chExt cx="1104" cy="8"/>
                </a:xfrm>
              </p:grpSpPr>
              <p:sp>
                <p:nvSpPr>
                  <p:cNvPr id="38052" name="Line 139"/>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53" name="Line 140"/>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37" name="Group 141"/>
                <p:cNvGrpSpPr>
                  <a:grpSpLocks/>
                </p:cNvGrpSpPr>
                <p:nvPr/>
              </p:nvGrpSpPr>
              <p:grpSpPr bwMode="auto">
                <a:xfrm>
                  <a:off x="3495" y="1203"/>
                  <a:ext cx="8" cy="712"/>
                  <a:chOff x="3475" y="1203"/>
                  <a:chExt cx="8" cy="712"/>
                </a:xfrm>
              </p:grpSpPr>
              <p:sp>
                <p:nvSpPr>
                  <p:cNvPr id="38050" name="Line 142"/>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51" name="Line 143"/>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38" name="Group 144"/>
                <p:cNvGrpSpPr>
                  <a:grpSpLocks/>
                </p:cNvGrpSpPr>
                <p:nvPr/>
              </p:nvGrpSpPr>
              <p:grpSpPr bwMode="auto">
                <a:xfrm>
                  <a:off x="3679" y="1203"/>
                  <a:ext cx="8" cy="712"/>
                  <a:chOff x="3475" y="1203"/>
                  <a:chExt cx="8" cy="712"/>
                </a:xfrm>
              </p:grpSpPr>
              <p:sp>
                <p:nvSpPr>
                  <p:cNvPr id="38048" name="Line 145"/>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49" name="Line 146"/>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39" name="Group 147"/>
                <p:cNvGrpSpPr>
                  <a:grpSpLocks/>
                </p:cNvGrpSpPr>
                <p:nvPr/>
              </p:nvGrpSpPr>
              <p:grpSpPr bwMode="auto">
                <a:xfrm>
                  <a:off x="3863" y="1203"/>
                  <a:ext cx="8" cy="712"/>
                  <a:chOff x="3475" y="1203"/>
                  <a:chExt cx="8" cy="712"/>
                </a:xfrm>
              </p:grpSpPr>
              <p:sp>
                <p:nvSpPr>
                  <p:cNvPr id="38046" name="Line 148"/>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47" name="Line 149"/>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40" name="Group 150"/>
                <p:cNvGrpSpPr>
                  <a:grpSpLocks/>
                </p:cNvGrpSpPr>
                <p:nvPr/>
              </p:nvGrpSpPr>
              <p:grpSpPr bwMode="auto">
                <a:xfrm>
                  <a:off x="4047" y="1203"/>
                  <a:ext cx="8" cy="712"/>
                  <a:chOff x="3475" y="1203"/>
                  <a:chExt cx="8" cy="712"/>
                </a:xfrm>
              </p:grpSpPr>
              <p:sp>
                <p:nvSpPr>
                  <p:cNvPr id="38044" name="Line 151"/>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45" name="Line 152"/>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41" name="Group 153"/>
                <p:cNvGrpSpPr>
                  <a:grpSpLocks/>
                </p:cNvGrpSpPr>
                <p:nvPr/>
              </p:nvGrpSpPr>
              <p:grpSpPr bwMode="auto">
                <a:xfrm>
                  <a:off x="4231" y="1203"/>
                  <a:ext cx="8" cy="712"/>
                  <a:chOff x="3475" y="1203"/>
                  <a:chExt cx="8" cy="712"/>
                </a:xfrm>
              </p:grpSpPr>
              <p:sp>
                <p:nvSpPr>
                  <p:cNvPr id="38042" name="Line 154"/>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43" name="Line 155"/>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grpSp>
        <p:sp>
          <p:nvSpPr>
            <p:cNvPr id="37901" name="Text Box 156"/>
            <p:cNvSpPr txBox="1">
              <a:spLocks noChangeArrowheads="1"/>
            </p:cNvSpPr>
            <p:nvPr/>
          </p:nvSpPr>
          <p:spPr bwMode="auto">
            <a:xfrm>
              <a:off x="7121527" y="2744788"/>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rgbClr val="000000"/>
                  </a:solidFill>
                </a:rPr>
                <a:t>Users</a:t>
              </a:r>
            </a:p>
          </p:txBody>
        </p:sp>
        <p:grpSp>
          <p:nvGrpSpPr>
            <p:cNvPr id="37902" name="Group 157"/>
            <p:cNvGrpSpPr>
              <a:grpSpLocks/>
            </p:cNvGrpSpPr>
            <p:nvPr/>
          </p:nvGrpSpPr>
          <p:grpSpPr bwMode="auto">
            <a:xfrm>
              <a:off x="6777038" y="3168650"/>
              <a:ext cx="1795463" cy="1423988"/>
              <a:chOff x="3285" y="1056"/>
              <a:chExt cx="1131" cy="897"/>
            </a:xfrm>
          </p:grpSpPr>
          <p:sp>
            <p:nvSpPr>
              <p:cNvPr id="37992" name="Rectangle 158"/>
              <p:cNvSpPr>
                <a:spLocks noChangeArrowheads="1"/>
              </p:cNvSpPr>
              <p:nvPr/>
            </p:nvSpPr>
            <p:spPr bwMode="auto">
              <a:xfrm>
                <a:off x="3285" y="1089"/>
                <a:ext cx="1104" cy="864"/>
              </a:xfrm>
              <a:prstGeom prst="rect">
                <a:avLst/>
              </a:prstGeom>
              <a:solidFill>
                <a:srgbClr val="777777"/>
              </a:solidFill>
              <a:ln w="28575">
                <a:solidFill>
                  <a:srgbClr val="000000"/>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grpSp>
            <p:nvGrpSpPr>
              <p:cNvPr id="37993" name="Group 159"/>
              <p:cNvGrpSpPr>
                <a:grpSpLocks/>
              </p:cNvGrpSpPr>
              <p:nvPr/>
            </p:nvGrpSpPr>
            <p:grpSpPr bwMode="auto">
              <a:xfrm>
                <a:off x="3312" y="1056"/>
                <a:ext cx="1104" cy="864"/>
                <a:chOff x="3312" y="1056"/>
                <a:chExt cx="1104" cy="864"/>
              </a:xfrm>
            </p:grpSpPr>
            <p:sp>
              <p:nvSpPr>
                <p:cNvPr id="37994" name="Rectangle 160"/>
                <p:cNvSpPr>
                  <a:spLocks noChangeArrowheads="1"/>
                </p:cNvSpPr>
                <p:nvPr/>
              </p:nvSpPr>
              <p:spPr bwMode="auto">
                <a:xfrm>
                  <a:off x="3312" y="1056"/>
                  <a:ext cx="1104" cy="864"/>
                </a:xfrm>
                <a:prstGeom prst="rect">
                  <a:avLst/>
                </a:prstGeom>
                <a:solidFill>
                  <a:srgbClr val="00FF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grpSp>
              <p:nvGrpSpPr>
                <p:cNvPr id="37995" name="Group 161"/>
                <p:cNvGrpSpPr>
                  <a:grpSpLocks/>
                </p:cNvGrpSpPr>
                <p:nvPr/>
              </p:nvGrpSpPr>
              <p:grpSpPr bwMode="auto">
                <a:xfrm>
                  <a:off x="3312" y="1200"/>
                  <a:ext cx="1104" cy="8"/>
                  <a:chOff x="3312" y="1200"/>
                  <a:chExt cx="1104" cy="8"/>
                </a:xfrm>
              </p:grpSpPr>
              <p:sp>
                <p:nvSpPr>
                  <p:cNvPr id="38026" name="Line 162"/>
                  <p:cNvSpPr>
                    <a:spLocks noChangeShapeType="1"/>
                  </p:cNvSpPr>
                  <p:nvPr/>
                </p:nvSpPr>
                <p:spPr bwMode="auto">
                  <a:xfrm>
                    <a:off x="3312" y="1200"/>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27" name="Line 163"/>
                  <p:cNvSpPr>
                    <a:spLocks noChangeShapeType="1"/>
                  </p:cNvSpPr>
                  <p:nvPr/>
                </p:nvSpPr>
                <p:spPr bwMode="auto">
                  <a:xfrm>
                    <a:off x="3312" y="1208"/>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7996" name="Group 164"/>
                <p:cNvGrpSpPr>
                  <a:grpSpLocks/>
                </p:cNvGrpSpPr>
                <p:nvPr/>
              </p:nvGrpSpPr>
              <p:grpSpPr bwMode="auto">
                <a:xfrm>
                  <a:off x="3312" y="1320"/>
                  <a:ext cx="1104" cy="8"/>
                  <a:chOff x="3312" y="1324"/>
                  <a:chExt cx="1104" cy="8"/>
                </a:xfrm>
              </p:grpSpPr>
              <p:sp>
                <p:nvSpPr>
                  <p:cNvPr id="38024" name="Line 165"/>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25" name="Line 166"/>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7997" name="Group 167"/>
                <p:cNvGrpSpPr>
                  <a:grpSpLocks/>
                </p:cNvGrpSpPr>
                <p:nvPr/>
              </p:nvGrpSpPr>
              <p:grpSpPr bwMode="auto">
                <a:xfrm>
                  <a:off x="3312" y="1440"/>
                  <a:ext cx="1104" cy="8"/>
                  <a:chOff x="3312" y="1324"/>
                  <a:chExt cx="1104" cy="8"/>
                </a:xfrm>
              </p:grpSpPr>
              <p:sp>
                <p:nvSpPr>
                  <p:cNvPr id="38022" name="Line 168"/>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23" name="Line 169"/>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7998" name="Group 170"/>
                <p:cNvGrpSpPr>
                  <a:grpSpLocks/>
                </p:cNvGrpSpPr>
                <p:nvPr/>
              </p:nvGrpSpPr>
              <p:grpSpPr bwMode="auto">
                <a:xfrm>
                  <a:off x="3312" y="1560"/>
                  <a:ext cx="1104" cy="8"/>
                  <a:chOff x="3312" y="1324"/>
                  <a:chExt cx="1104" cy="8"/>
                </a:xfrm>
              </p:grpSpPr>
              <p:sp>
                <p:nvSpPr>
                  <p:cNvPr id="38020" name="Line 171"/>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21" name="Line 172"/>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7999" name="Group 173"/>
                <p:cNvGrpSpPr>
                  <a:grpSpLocks/>
                </p:cNvGrpSpPr>
                <p:nvPr/>
              </p:nvGrpSpPr>
              <p:grpSpPr bwMode="auto">
                <a:xfrm>
                  <a:off x="3312" y="1680"/>
                  <a:ext cx="1104" cy="8"/>
                  <a:chOff x="3312" y="1324"/>
                  <a:chExt cx="1104" cy="8"/>
                </a:xfrm>
              </p:grpSpPr>
              <p:sp>
                <p:nvSpPr>
                  <p:cNvPr id="38018" name="Line 174"/>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19" name="Line 175"/>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00" name="Group 176"/>
                <p:cNvGrpSpPr>
                  <a:grpSpLocks/>
                </p:cNvGrpSpPr>
                <p:nvPr/>
              </p:nvGrpSpPr>
              <p:grpSpPr bwMode="auto">
                <a:xfrm>
                  <a:off x="3312" y="1800"/>
                  <a:ext cx="1104" cy="8"/>
                  <a:chOff x="3312" y="1324"/>
                  <a:chExt cx="1104" cy="8"/>
                </a:xfrm>
              </p:grpSpPr>
              <p:sp>
                <p:nvSpPr>
                  <p:cNvPr id="38016" name="Line 177"/>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17" name="Line 178"/>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01" name="Group 179"/>
                <p:cNvGrpSpPr>
                  <a:grpSpLocks/>
                </p:cNvGrpSpPr>
                <p:nvPr/>
              </p:nvGrpSpPr>
              <p:grpSpPr bwMode="auto">
                <a:xfrm>
                  <a:off x="3495" y="1203"/>
                  <a:ext cx="8" cy="712"/>
                  <a:chOff x="3475" y="1203"/>
                  <a:chExt cx="8" cy="712"/>
                </a:xfrm>
              </p:grpSpPr>
              <p:sp>
                <p:nvSpPr>
                  <p:cNvPr id="38014" name="Line 180"/>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15" name="Line 181"/>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02" name="Group 182"/>
                <p:cNvGrpSpPr>
                  <a:grpSpLocks/>
                </p:cNvGrpSpPr>
                <p:nvPr/>
              </p:nvGrpSpPr>
              <p:grpSpPr bwMode="auto">
                <a:xfrm>
                  <a:off x="3679" y="1203"/>
                  <a:ext cx="8" cy="712"/>
                  <a:chOff x="3475" y="1203"/>
                  <a:chExt cx="8" cy="712"/>
                </a:xfrm>
              </p:grpSpPr>
              <p:sp>
                <p:nvSpPr>
                  <p:cNvPr id="38012" name="Line 183"/>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13" name="Line 184"/>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03" name="Group 185"/>
                <p:cNvGrpSpPr>
                  <a:grpSpLocks/>
                </p:cNvGrpSpPr>
                <p:nvPr/>
              </p:nvGrpSpPr>
              <p:grpSpPr bwMode="auto">
                <a:xfrm>
                  <a:off x="3863" y="1203"/>
                  <a:ext cx="8" cy="712"/>
                  <a:chOff x="3475" y="1203"/>
                  <a:chExt cx="8" cy="712"/>
                </a:xfrm>
              </p:grpSpPr>
              <p:sp>
                <p:nvSpPr>
                  <p:cNvPr id="38010" name="Line 186"/>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11" name="Line 187"/>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04" name="Group 188"/>
                <p:cNvGrpSpPr>
                  <a:grpSpLocks/>
                </p:cNvGrpSpPr>
                <p:nvPr/>
              </p:nvGrpSpPr>
              <p:grpSpPr bwMode="auto">
                <a:xfrm>
                  <a:off x="4047" y="1203"/>
                  <a:ext cx="8" cy="712"/>
                  <a:chOff x="3475" y="1203"/>
                  <a:chExt cx="8" cy="712"/>
                </a:xfrm>
              </p:grpSpPr>
              <p:sp>
                <p:nvSpPr>
                  <p:cNvPr id="38008" name="Line 189"/>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09" name="Line 190"/>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05" name="Group 191"/>
                <p:cNvGrpSpPr>
                  <a:grpSpLocks/>
                </p:cNvGrpSpPr>
                <p:nvPr/>
              </p:nvGrpSpPr>
              <p:grpSpPr bwMode="auto">
                <a:xfrm>
                  <a:off x="4231" y="1203"/>
                  <a:ext cx="8" cy="712"/>
                  <a:chOff x="3475" y="1203"/>
                  <a:chExt cx="8" cy="712"/>
                </a:xfrm>
              </p:grpSpPr>
              <p:sp>
                <p:nvSpPr>
                  <p:cNvPr id="38006" name="Line 192"/>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07" name="Line 193"/>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grpSp>
        <p:sp>
          <p:nvSpPr>
            <p:cNvPr id="37903" name="Text Box 194"/>
            <p:cNvSpPr txBox="1">
              <a:spLocks noChangeArrowheads="1"/>
            </p:cNvSpPr>
            <p:nvPr/>
          </p:nvSpPr>
          <p:spPr bwMode="auto">
            <a:xfrm>
              <a:off x="7115175" y="3108326"/>
              <a:ext cx="118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rgbClr val="000000"/>
                  </a:solidFill>
                </a:rPr>
                <a:t>Schemas</a:t>
              </a:r>
            </a:p>
          </p:txBody>
        </p:sp>
        <p:grpSp>
          <p:nvGrpSpPr>
            <p:cNvPr id="37904" name="Group 195"/>
            <p:cNvGrpSpPr>
              <a:grpSpLocks/>
            </p:cNvGrpSpPr>
            <p:nvPr/>
          </p:nvGrpSpPr>
          <p:grpSpPr bwMode="auto">
            <a:xfrm>
              <a:off x="6978650" y="3521075"/>
              <a:ext cx="1795462" cy="1423988"/>
              <a:chOff x="3285" y="1056"/>
              <a:chExt cx="1131" cy="897"/>
            </a:xfrm>
          </p:grpSpPr>
          <p:sp>
            <p:nvSpPr>
              <p:cNvPr id="37956" name="Rectangle 196"/>
              <p:cNvSpPr>
                <a:spLocks noChangeArrowheads="1"/>
              </p:cNvSpPr>
              <p:nvPr/>
            </p:nvSpPr>
            <p:spPr bwMode="auto">
              <a:xfrm>
                <a:off x="3285" y="1089"/>
                <a:ext cx="1104" cy="864"/>
              </a:xfrm>
              <a:prstGeom prst="rect">
                <a:avLst/>
              </a:prstGeom>
              <a:solidFill>
                <a:srgbClr val="777777"/>
              </a:solidFill>
              <a:ln w="28575">
                <a:solidFill>
                  <a:srgbClr val="000000"/>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grpSp>
            <p:nvGrpSpPr>
              <p:cNvPr id="37957" name="Group 197"/>
              <p:cNvGrpSpPr>
                <a:grpSpLocks/>
              </p:cNvGrpSpPr>
              <p:nvPr/>
            </p:nvGrpSpPr>
            <p:grpSpPr bwMode="auto">
              <a:xfrm>
                <a:off x="3312" y="1056"/>
                <a:ext cx="1104" cy="864"/>
                <a:chOff x="3312" y="1056"/>
                <a:chExt cx="1104" cy="864"/>
              </a:xfrm>
            </p:grpSpPr>
            <p:sp>
              <p:nvSpPr>
                <p:cNvPr id="37958" name="Rectangle 198"/>
                <p:cNvSpPr>
                  <a:spLocks noChangeArrowheads="1"/>
                </p:cNvSpPr>
                <p:nvPr/>
              </p:nvSpPr>
              <p:spPr bwMode="auto">
                <a:xfrm>
                  <a:off x="3312" y="1056"/>
                  <a:ext cx="1104" cy="864"/>
                </a:xfrm>
                <a:prstGeom prst="rect">
                  <a:avLst/>
                </a:prstGeom>
                <a:solidFill>
                  <a:srgbClr val="00FF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grpSp>
              <p:nvGrpSpPr>
                <p:cNvPr id="37959" name="Group 199"/>
                <p:cNvGrpSpPr>
                  <a:grpSpLocks/>
                </p:cNvGrpSpPr>
                <p:nvPr/>
              </p:nvGrpSpPr>
              <p:grpSpPr bwMode="auto">
                <a:xfrm>
                  <a:off x="3312" y="1200"/>
                  <a:ext cx="1104" cy="8"/>
                  <a:chOff x="3312" y="1200"/>
                  <a:chExt cx="1104" cy="8"/>
                </a:xfrm>
              </p:grpSpPr>
              <p:sp>
                <p:nvSpPr>
                  <p:cNvPr id="37990" name="Line 200"/>
                  <p:cNvSpPr>
                    <a:spLocks noChangeShapeType="1"/>
                  </p:cNvSpPr>
                  <p:nvPr/>
                </p:nvSpPr>
                <p:spPr bwMode="auto">
                  <a:xfrm>
                    <a:off x="3312" y="1200"/>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91" name="Line 201"/>
                  <p:cNvSpPr>
                    <a:spLocks noChangeShapeType="1"/>
                  </p:cNvSpPr>
                  <p:nvPr/>
                </p:nvSpPr>
                <p:spPr bwMode="auto">
                  <a:xfrm>
                    <a:off x="3312" y="1208"/>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60" name="Group 202"/>
                <p:cNvGrpSpPr>
                  <a:grpSpLocks/>
                </p:cNvGrpSpPr>
                <p:nvPr/>
              </p:nvGrpSpPr>
              <p:grpSpPr bwMode="auto">
                <a:xfrm>
                  <a:off x="3312" y="1320"/>
                  <a:ext cx="1104" cy="8"/>
                  <a:chOff x="3312" y="1324"/>
                  <a:chExt cx="1104" cy="8"/>
                </a:xfrm>
              </p:grpSpPr>
              <p:sp>
                <p:nvSpPr>
                  <p:cNvPr id="37988" name="Line 203"/>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89" name="Line 204"/>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61" name="Group 205"/>
                <p:cNvGrpSpPr>
                  <a:grpSpLocks/>
                </p:cNvGrpSpPr>
                <p:nvPr/>
              </p:nvGrpSpPr>
              <p:grpSpPr bwMode="auto">
                <a:xfrm>
                  <a:off x="3312" y="1440"/>
                  <a:ext cx="1104" cy="8"/>
                  <a:chOff x="3312" y="1324"/>
                  <a:chExt cx="1104" cy="8"/>
                </a:xfrm>
              </p:grpSpPr>
              <p:sp>
                <p:nvSpPr>
                  <p:cNvPr id="37986" name="Line 206"/>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87" name="Line 207"/>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62" name="Group 208"/>
                <p:cNvGrpSpPr>
                  <a:grpSpLocks/>
                </p:cNvGrpSpPr>
                <p:nvPr/>
              </p:nvGrpSpPr>
              <p:grpSpPr bwMode="auto">
                <a:xfrm>
                  <a:off x="3312" y="1560"/>
                  <a:ext cx="1104" cy="8"/>
                  <a:chOff x="3312" y="1324"/>
                  <a:chExt cx="1104" cy="8"/>
                </a:xfrm>
              </p:grpSpPr>
              <p:sp>
                <p:nvSpPr>
                  <p:cNvPr id="37984" name="Line 209"/>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85" name="Line 210"/>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63" name="Group 211"/>
                <p:cNvGrpSpPr>
                  <a:grpSpLocks/>
                </p:cNvGrpSpPr>
                <p:nvPr/>
              </p:nvGrpSpPr>
              <p:grpSpPr bwMode="auto">
                <a:xfrm>
                  <a:off x="3312" y="1680"/>
                  <a:ext cx="1104" cy="8"/>
                  <a:chOff x="3312" y="1324"/>
                  <a:chExt cx="1104" cy="8"/>
                </a:xfrm>
              </p:grpSpPr>
              <p:sp>
                <p:nvSpPr>
                  <p:cNvPr id="37982" name="Line 212"/>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83" name="Line 213"/>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64" name="Group 214"/>
                <p:cNvGrpSpPr>
                  <a:grpSpLocks/>
                </p:cNvGrpSpPr>
                <p:nvPr/>
              </p:nvGrpSpPr>
              <p:grpSpPr bwMode="auto">
                <a:xfrm>
                  <a:off x="3312" y="1800"/>
                  <a:ext cx="1104" cy="8"/>
                  <a:chOff x="3312" y="1324"/>
                  <a:chExt cx="1104" cy="8"/>
                </a:xfrm>
              </p:grpSpPr>
              <p:sp>
                <p:nvSpPr>
                  <p:cNvPr id="37980" name="Line 215"/>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81" name="Line 216"/>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65" name="Group 217"/>
                <p:cNvGrpSpPr>
                  <a:grpSpLocks/>
                </p:cNvGrpSpPr>
                <p:nvPr/>
              </p:nvGrpSpPr>
              <p:grpSpPr bwMode="auto">
                <a:xfrm>
                  <a:off x="3495" y="1203"/>
                  <a:ext cx="8" cy="712"/>
                  <a:chOff x="3475" y="1203"/>
                  <a:chExt cx="8" cy="712"/>
                </a:xfrm>
              </p:grpSpPr>
              <p:sp>
                <p:nvSpPr>
                  <p:cNvPr id="37978" name="Line 218"/>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79" name="Line 219"/>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66" name="Group 220"/>
                <p:cNvGrpSpPr>
                  <a:grpSpLocks/>
                </p:cNvGrpSpPr>
                <p:nvPr/>
              </p:nvGrpSpPr>
              <p:grpSpPr bwMode="auto">
                <a:xfrm>
                  <a:off x="3679" y="1203"/>
                  <a:ext cx="8" cy="712"/>
                  <a:chOff x="3475" y="1203"/>
                  <a:chExt cx="8" cy="712"/>
                </a:xfrm>
              </p:grpSpPr>
              <p:sp>
                <p:nvSpPr>
                  <p:cNvPr id="37976" name="Line 221"/>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77" name="Line 222"/>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67" name="Group 223"/>
                <p:cNvGrpSpPr>
                  <a:grpSpLocks/>
                </p:cNvGrpSpPr>
                <p:nvPr/>
              </p:nvGrpSpPr>
              <p:grpSpPr bwMode="auto">
                <a:xfrm>
                  <a:off x="3863" y="1203"/>
                  <a:ext cx="8" cy="712"/>
                  <a:chOff x="3475" y="1203"/>
                  <a:chExt cx="8" cy="712"/>
                </a:xfrm>
              </p:grpSpPr>
              <p:sp>
                <p:nvSpPr>
                  <p:cNvPr id="37974" name="Line 224"/>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75" name="Line 225"/>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68" name="Group 226"/>
                <p:cNvGrpSpPr>
                  <a:grpSpLocks/>
                </p:cNvGrpSpPr>
                <p:nvPr/>
              </p:nvGrpSpPr>
              <p:grpSpPr bwMode="auto">
                <a:xfrm>
                  <a:off x="4047" y="1203"/>
                  <a:ext cx="8" cy="712"/>
                  <a:chOff x="3475" y="1203"/>
                  <a:chExt cx="8" cy="712"/>
                </a:xfrm>
              </p:grpSpPr>
              <p:sp>
                <p:nvSpPr>
                  <p:cNvPr id="37972" name="Line 227"/>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73" name="Line 228"/>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69" name="Group 229"/>
                <p:cNvGrpSpPr>
                  <a:grpSpLocks/>
                </p:cNvGrpSpPr>
                <p:nvPr/>
              </p:nvGrpSpPr>
              <p:grpSpPr bwMode="auto">
                <a:xfrm>
                  <a:off x="4231" y="1203"/>
                  <a:ext cx="8" cy="712"/>
                  <a:chOff x="3475" y="1203"/>
                  <a:chExt cx="8" cy="712"/>
                </a:xfrm>
              </p:grpSpPr>
              <p:sp>
                <p:nvSpPr>
                  <p:cNvPr id="37970" name="Line 230"/>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71" name="Line 231"/>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grpSp>
        <p:sp>
          <p:nvSpPr>
            <p:cNvPr id="37905" name="Text Box 232"/>
            <p:cNvSpPr txBox="1">
              <a:spLocks noChangeArrowheads="1"/>
            </p:cNvSpPr>
            <p:nvPr/>
          </p:nvSpPr>
          <p:spPr bwMode="auto">
            <a:xfrm>
              <a:off x="7228274" y="3460751"/>
              <a:ext cx="1364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rgbClr val="000000"/>
                  </a:solidFill>
                </a:rPr>
                <a:t>Procedures</a:t>
              </a:r>
            </a:p>
          </p:txBody>
        </p:sp>
        <p:grpSp>
          <p:nvGrpSpPr>
            <p:cNvPr id="37906" name="Group 233"/>
            <p:cNvGrpSpPr>
              <a:grpSpLocks/>
            </p:cNvGrpSpPr>
            <p:nvPr/>
          </p:nvGrpSpPr>
          <p:grpSpPr bwMode="auto">
            <a:xfrm>
              <a:off x="7172325" y="3863975"/>
              <a:ext cx="1795462" cy="1423988"/>
              <a:chOff x="3285" y="1056"/>
              <a:chExt cx="1131" cy="897"/>
            </a:xfrm>
          </p:grpSpPr>
          <p:sp>
            <p:nvSpPr>
              <p:cNvPr id="37920" name="Rectangle 234"/>
              <p:cNvSpPr>
                <a:spLocks noChangeArrowheads="1"/>
              </p:cNvSpPr>
              <p:nvPr/>
            </p:nvSpPr>
            <p:spPr bwMode="auto">
              <a:xfrm>
                <a:off x="3285" y="1089"/>
                <a:ext cx="1104" cy="864"/>
              </a:xfrm>
              <a:prstGeom prst="rect">
                <a:avLst/>
              </a:prstGeom>
              <a:solidFill>
                <a:srgbClr val="777777"/>
              </a:solidFill>
              <a:ln w="28575">
                <a:solidFill>
                  <a:srgbClr val="000000"/>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grpSp>
            <p:nvGrpSpPr>
              <p:cNvPr id="37921" name="Group 235"/>
              <p:cNvGrpSpPr>
                <a:grpSpLocks/>
              </p:cNvGrpSpPr>
              <p:nvPr/>
            </p:nvGrpSpPr>
            <p:grpSpPr bwMode="auto">
              <a:xfrm>
                <a:off x="3312" y="1056"/>
                <a:ext cx="1104" cy="864"/>
                <a:chOff x="3312" y="1056"/>
                <a:chExt cx="1104" cy="864"/>
              </a:xfrm>
            </p:grpSpPr>
            <p:sp>
              <p:nvSpPr>
                <p:cNvPr id="37922" name="Rectangle 236"/>
                <p:cNvSpPr>
                  <a:spLocks noChangeArrowheads="1"/>
                </p:cNvSpPr>
                <p:nvPr/>
              </p:nvSpPr>
              <p:spPr bwMode="auto">
                <a:xfrm>
                  <a:off x="3312" y="1056"/>
                  <a:ext cx="1104" cy="864"/>
                </a:xfrm>
                <a:prstGeom prst="rect">
                  <a:avLst/>
                </a:prstGeom>
                <a:solidFill>
                  <a:srgbClr val="00FF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grpSp>
              <p:nvGrpSpPr>
                <p:cNvPr id="37923" name="Group 237"/>
                <p:cNvGrpSpPr>
                  <a:grpSpLocks/>
                </p:cNvGrpSpPr>
                <p:nvPr/>
              </p:nvGrpSpPr>
              <p:grpSpPr bwMode="auto">
                <a:xfrm>
                  <a:off x="3312" y="1200"/>
                  <a:ext cx="1104" cy="8"/>
                  <a:chOff x="3312" y="1200"/>
                  <a:chExt cx="1104" cy="8"/>
                </a:xfrm>
              </p:grpSpPr>
              <p:sp>
                <p:nvSpPr>
                  <p:cNvPr id="37954" name="Line 238"/>
                  <p:cNvSpPr>
                    <a:spLocks noChangeShapeType="1"/>
                  </p:cNvSpPr>
                  <p:nvPr/>
                </p:nvSpPr>
                <p:spPr bwMode="auto">
                  <a:xfrm>
                    <a:off x="3312" y="1200"/>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55" name="Line 239"/>
                  <p:cNvSpPr>
                    <a:spLocks noChangeShapeType="1"/>
                  </p:cNvSpPr>
                  <p:nvPr/>
                </p:nvSpPr>
                <p:spPr bwMode="auto">
                  <a:xfrm>
                    <a:off x="3312" y="1208"/>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24" name="Group 240"/>
                <p:cNvGrpSpPr>
                  <a:grpSpLocks/>
                </p:cNvGrpSpPr>
                <p:nvPr/>
              </p:nvGrpSpPr>
              <p:grpSpPr bwMode="auto">
                <a:xfrm>
                  <a:off x="3312" y="1320"/>
                  <a:ext cx="1104" cy="8"/>
                  <a:chOff x="3312" y="1324"/>
                  <a:chExt cx="1104" cy="8"/>
                </a:xfrm>
              </p:grpSpPr>
              <p:sp>
                <p:nvSpPr>
                  <p:cNvPr id="37952" name="Line 241"/>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53" name="Line 242"/>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25" name="Group 243"/>
                <p:cNvGrpSpPr>
                  <a:grpSpLocks/>
                </p:cNvGrpSpPr>
                <p:nvPr/>
              </p:nvGrpSpPr>
              <p:grpSpPr bwMode="auto">
                <a:xfrm>
                  <a:off x="3312" y="1440"/>
                  <a:ext cx="1104" cy="8"/>
                  <a:chOff x="3312" y="1324"/>
                  <a:chExt cx="1104" cy="8"/>
                </a:xfrm>
              </p:grpSpPr>
              <p:sp>
                <p:nvSpPr>
                  <p:cNvPr id="37950" name="Line 244"/>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51" name="Line 245"/>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26" name="Group 246"/>
                <p:cNvGrpSpPr>
                  <a:grpSpLocks/>
                </p:cNvGrpSpPr>
                <p:nvPr/>
              </p:nvGrpSpPr>
              <p:grpSpPr bwMode="auto">
                <a:xfrm>
                  <a:off x="3312" y="1560"/>
                  <a:ext cx="1104" cy="8"/>
                  <a:chOff x="3312" y="1324"/>
                  <a:chExt cx="1104" cy="8"/>
                </a:xfrm>
              </p:grpSpPr>
              <p:sp>
                <p:nvSpPr>
                  <p:cNvPr id="37948" name="Line 247"/>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49" name="Line 248"/>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27" name="Group 249"/>
                <p:cNvGrpSpPr>
                  <a:grpSpLocks/>
                </p:cNvGrpSpPr>
                <p:nvPr/>
              </p:nvGrpSpPr>
              <p:grpSpPr bwMode="auto">
                <a:xfrm>
                  <a:off x="3312" y="1680"/>
                  <a:ext cx="1104" cy="8"/>
                  <a:chOff x="3312" y="1324"/>
                  <a:chExt cx="1104" cy="8"/>
                </a:xfrm>
              </p:grpSpPr>
              <p:sp>
                <p:nvSpPr>
                  <p:cNvPr id="37946" name="Line 250"/>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47" name="Line 251"/>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28" name="Group 252"/>
                <p:cNvGrpSpPr>
                  <a:grpSpLocks/>
                </p:cNvGrpSpPr>
                <p:nvPr/>
              </p:nvGrpSpPr>
              <p:grpSpPr bwMode="auto">
                <a:xfrm>
                  <a:off x="3312" y="1800"/>
                  <a:ext cx="1104" cy="8"/>
                  <a:chOff x="3312" y="1324"/>
                  <a:chExt cx="1104" cy="8"/>
                </a:xfrm>
              </p:grpSpPr>
              <p:sp>
                <p:nvSpPr>
                  <p:cNvPr id="37944" name="Line 253"/>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45" name="Line 254"/>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29" name="Group 255"/>
                <p:cNvGrpSpPr>
                  <a:grpSpLocks/>
                </p:cNvGrpSpPr>
                <p:nvPr/>
              </p:nvGrpSpPr>
              <p:grpSpPr bwMode="auto">
                <a:xfrm>
                  <a:off x="3495" y="1203"/>
                  <a:ext cx="8" cy="712"/>
                  <a:chOff x="3475" y="1203"/>
                  <a:chExt cx="8" cy="712"/>
                </a:xfrm>
              </p:grpSpPr>
              <p:sp>
                <p:nvSpPr>
                  <p:cNvPr id="37942" name="Line 256"/>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43" name="Line 257"/>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30" name="Group 258"/>
                <p:cNvGrpSpPr>
                  <a:grpSpLocks/>
                </p:cNvGrpSpPr>
                <p:nvPr/>
              </p:nvGrpSpPr>
              <p:grpSpPr bwMode="auto">
                <a:xfrm>
                  <a:off x="3679" y="1203"/>
                  <a:ext cx="8" cy="712"/>
                  <a:chOff x="3475" y="1203"/>
                  <a:chExt cx="8" cy="712"/>
                </a:xfrm>
              </p:grpSpPr>
              <p:sp>
                <p:nvSpPr>
                  <p:cNvPr id="37940" name="Line 259"/>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41" name="Line 260"/>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31" name="Group 261"/>
                <p:cNvGrpSpPr>
                  <a:grpSpLocks/>
                </p:cNvGrpSpPr>
                <p:nvPr/>
              </p:nvGrpSpPr>
              <p:grpSpPr bwMode="auto">
                <a:xfrm>
                  <a:off x="3863" y="1203"/>
                  <a:ext cx="8" cy="712"/>
                  <a:chOff x="3475" y="1203"/>
                  <a:chExt cx="8" cy="712"/>
                </a:xfrm>
              </p:grpSpPr>
              <p:sp>
                <p:nvSpPr>
                  <p:cNvPr id="37938" name="Line 262"/>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39" name="Line 263"/>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32" name="Group 264"/>
                <p:cNvGrpSpPr>
                  <a:grpSpLocks/>
                </p:cNvGrpSpPr>
                <p:nvPr/>
              </p:nvGrpSpPr>
              <p:grpSpPr bwMode="auto">
                <a:xfrm>
                  <a:off x="4047" y="1203"/>
                  <a:ext cx="8" cy="712"/>
                  <a:chOff x="3475" y="1203"/>
                  <a:chExt cx="8" cy="712"/>
                </a:xfrm>
              </p:grpSpPr>
              <p:sp>
                <p:nvSpPr>
                  <p:cNvPr id="37936" name="Line 265"/>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37" name="Line 266"/>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33" name="Group 267"/>
                <p:cNvGrpSpPr>
                  <a:grpSpLocks/>
                </p:cNvGrpSpPr>
                <p:nvPr/>
              </p:nvGrpSpPr>
              <p:grpSpPr bwMode="auto">
                <a:xfrm>
                  <a:off x="4231" y="1203"/>
                  <a:ext cx="8" cy="712"/>
                  <a:chOff x="3475" y="1203"/>
                  <a:chExt cx="8" cy="712"/>
                </a:xfrm>
              </p:grpSpPr>
              <p:sp>
                <p:nvSpPr>
                  <p:cNvPr id="37934" name="Line 268"/>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35" name="Line 269"/>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grpSp>
        <p:sp>
          <p:nvSpPr>
            <p:cNvPr id="37907" name="Text Box 270"/>
            <p:cNvSpPr txBox="1">
              <a:spLocks noChangeArrowheads="1"/>
            </p:cNvSpPr>
            <p:nvPr/>
          </p:nvSpPr>
          <p:spPr bwMode="auto">
            <a:xfrm>
              <a:off x="7389889" y="3803651"/>
              <a:ext cx="14285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rgbClr val="000000"/>
                  </a:solidFill>
                </a:rPr>
                <a:t>…and so on</a:t>
              </a:r>
            </a:p>
          </p:txBody>
        </p:sp>
        <p:grpSp>
          <p:nvGrpSpPr>
            <p:cNvPr id="37908" name="Group 271"/>
            <p:cNvGrpSpPr>
              <a:grpSpLocks/>
            </p:cNvGrpSpPr>
            <p:nvPr/>
          </p:nvGrpSpPr>
          <p:grpSpPr bwMode="auto">
            <a:xfrm>
              <a:off x="8047037" y="5338763"/>
              <a:ext cx="109538" cy="430212"/>
              <a:chOff x="4628" y="3293"/>
              <a:chExt cx="88" cy="346"/>
            </a:xfrm>
          </p:grpSpPr>
          <p:sp>
            <p:nvSpPr>
              <p:cNvPr id="37917" name="Oval 272"/>
              <p:cNvSpPr>
                <a:spLocks noChangeArrowheads="1"/>
              </p:cNvSpPr>
              <p:nvPr/>
            </p:nvSpPr>
            <p:spPr bwMode="auto">
              <a:xfrm>
                <a:off x="4628" y="3293"/>
                <a:ext cx="88" cy="88"/>
              </a:xfrm>
              <a:prstGeom prst="ellipse">
                <a:avLst/>
              </a:prstGeom>
              <a:solidFill>
                <a:schemeClr val="tx2"/>
              </a:solidFill>
              <a:ln>
                <a:noFill/>
              </a:ln>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37918" name="Oval 273"/>
              <p:cNvSpPr>
                <a:spLocks noChangeArrowheads="1"/>
              </p:cNvSpPr>
              <p:nvPr/>
            </p:nvSpPr>
            <p:spPr bwMode="auto">
              <a:xfrm>
                <a:off x="4628" y="3422"/>
                <a:ext cx="88" cy="88"/>
              </a:xfrm>
              <a:prstGeom prst="ellipse">
                <a:avLst/>
              </a:prstGeom>
              <a:solidFill>
                <a:schemeClr val="tx2"/>
              </a:solidFill>
              <a:ln>
                <a:noFill/>
              </a:ln>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37919" name="Oval 274"/>
              <p:cNvSpPr>
                <a:spLocks noChangeArrowheads="1"/>
              </p:cNvSpPr>
              <p:nvPr/>
            </p:nvSpPr>
            <p:spPr bwMode="auto">
              <a:xfrm>
                <a:off x="4628" y="3551"/>
                <a:ext cx="88" cy="88"/>
              </a:xfrm>
              <a:prstGeom prst="ellipse">
                <a:avLst/>
              </a:prstGeom>
              <a:solidFill>
                <a:schemeClr val="tx2"/>
              </a:solidFill>
              <a:ln>
                <a:noFill/>
              </a:ln>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grpSp>
        <p:grpSp>
          <p:nvGrpSpPr>
            <p:cNvPr id="37909" name="Group 275"/>
            <p:cNvGrpSpPr>
              <a:grpSpLocks/>
            </p:cNvGrpSpPr>
            <p:nvPr/>
          </p:nvGrpSpPr>
          <p:grpSpPr bwMode="auto">
            <a:xfrm>
              <a:off x="6875462" y="1295401"/>
              <a:ext cx="109538" cy="430213"/>
              <a:chOff x="4628" y="3293"/>
              <a:chExt cx="88" cy="346"/>
            </a:xfrm>
          </p:grpSpPr>
          <p:sp>
            <p:nvSpPr>
              <p:cNvPr id="37914" name="Oval 276"/>
              <p:cNvSpPr>
                <a:spLocks noChangeArrowheads="1"/>
              </p:cNvSpPr>
              <p:nvPr/>
            </p:nvSpPr>
            <p:spPr bwMode="auto">
              <a:xfrm>
                <a:off x="4628" y="3293"/>
                <a:ext cx="88" cy="88"/>
              </a:xfrm>
              <a:prstGeom prst="ellipse">
                <a:avLst/>
              </a:prstGeom>
              <a:solidFill>
                <a:schemeClr val="tx2"/>
              </a:solidFill>
              <a:ln>
                <a:noFill/>
              </a:ln>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37915" name="Oval 277"/>
              <p:cNvSpPr>
                <a:spLocks noChangeArrowheads="1"/>
              </p:cNvSpPr>
              <p:nvPr/>
            </p:nvSpPr>
            <p:spPr bwMode="auto">
              <a:xfrm>
                <a:off x="4628" y="3422"/>
                <a:ext cx="88" cy="88"/>
              </a:xfrm>
              <a:prstGeom prst="ellipse">
                <a:avLst/>
              </a:prstGeom>
              <a:solidFill>
                <a:schemeClr val="tx2"/>
              </a:solidFill>
              <a:ln>
                <a:noFill/>
              </a:ln>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37916" name="Oval 278"/>
              <p:cNvSpPr>
                <a:spLocks noChangeArrowheads="1"/>
              </p:cNvSpPr>
              <p:nvPr/>
            </p:nvSpPr>
            <p:spPr bwMode="auto">
              <a:xfrm>
                <a:off x="4628" y="3551"/>
                <a:ext cx="88" cy="88"/>
              </a:xfrm>
              <a:prstGeom prst="ellipse">
                <a:avLst/>
              </a:prstGeom>
              <a:solidFill>
                <a:schemeClr val="tx2"/>
              </a:solidFill>
              <a:ln>
                <a:noFill/>
              </a:ln>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grpSp>
        <p:pic>
          <p:nvPicPr>
            <p:cNvPr id="37910" name="Picture 283" descr="datab0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962709" y="2708565"/>
              <a:ext cx="1532659" cy="18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1" name="Text Box 286"/>
            <p:cNvSpPr txBox="1">
              <a:spLocks noChangeArrowheads="1"/>
            </p:cNvSpPr>
            <p:nvPr/>
          </p:nvSpPr>
          <p:spPr bwMode="auto">
            <a:xfrm>
              <a:off x="2741613" y="2271713"/>
              <a:ext cx="1997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
                  <a:srgbClr val="FF0000"/>
                </a:buClr>
                <a:buFont typeface="Arial" panose="020B0604020202020204" pitchFamily="34" charset="0"/>
                <a:buNone/>
              </a:pPr>
              <a:r>
                <a:rPr lang="en-US" altLang="en-US" sz="1600" dirty="0">
                  <a:solidFill>
                    <a:srgbClr val="000000"/>
                  </a:solidFill>
                  <a:latin typeface="Courier New" panose="02070309020205020404" pitchFamily="49" charset="0"/>
                  <a:cs typeface="Courier New" panose="02070309020205020404" pitchFamily="49" charset="0"/>
                </a:rPr>
                <a:t>SYSTEM</a:t>
              </a:r>
              <a:r>
                <a:rPr lang="en-US" altLang="en-US" sz="1600" dirty="0">
                  <a:solidFill>
                    <a:srgbClr val="000000"/>
                  </a:solidFill>
                </a:rPr>
                <a:t> Tablespace</a:t>
              </a:r>
            </a:p>
          </p:txBody>
        </p:sp>
        <p:sp>
          <p:nvSpPr>
            <p:cNvPr id="37912" name="Text Box 287"/>
            <p:cNvSpPr txBox="1">
              <a:spLocks noChangeArrowheads="1"/>
            </p:cNvSpPr>
            <p:nvPr/>
          </p:nvSpPr>
          <p:spPr bwMode="auto">
            <a:xfrm>
              <a:off x="4905377" y="3371170"/>
              <a:ext cx="19970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buClr>
                  <a:srgbClr val="FF0000"/>
                </a:buClr>
                <a:buFont typeface="Arial" panose="020B0604020202020204" pitchFamily="34" charset="0"/>
                <a:buNone/>
              </a:pPr>
              <a:r>
                <a:rPr lang="en-US" altLang="en-US" dirty="0">
                  <a:solidFill>
                    <a:srgbClr val="000000"/>
                  </a:solidFill>
                </a:rPr>
                <a:t>Metadata</a:t>
              </a:r>
            </a:p>
          </p:txBody>
        </p:sp>
      </p:grpSp>
      <p:sp>
        <p:nvSpPr>
          <p:cNvPr id="3" name="Slide Number Placeholder 2"/>
          <p:cNvSpPr>
            <a:spLocks noGrp="1"/>
          </p:cNvSpPr>
          <p:nvPr>
            <p:ph type="sldNum" sz="quarter" idx="12"/>
          </p:nvPr>
        </p:nvSpPr>
        <p:spPr/>
        <p:txBody>
          <a:bodyPr/>
          <a:lstStyle/>
          <a:p>
            <a:fld id="{0D1E9C62-5A59-433B-A292-EC595ABBBF45}" type="slidenum">
              <a:rPr lang="" smtClean="0"/>
              <a:t>153</a:t>
            </a:fld>
            <a:endParaRPr lang=""/>
          </a:p>
        </p:txBody>
      </p:sp>
    </p:spTree>
    <p:custDataLst>
      <p:tags r:id="rId1"/>
    </p:custDataLst>
    <p:extLst>
      <p:ext uri="{BB962C8B-B14F-4D97-AF65-F5344CB8AC3E}">
        <p14:creationId xmlns:p14="http://schemas.microsoft.com/office/powerpoint/2010/main" val="1806556597"/>
      </p:ext>
    </p:extLst>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760412" y="152400"/>
            <a:ext cx="9828430" cy="549274"/>
          </a:xfrm>
        </p:spPr>
        <p:txBody>
          <a:bodyPr>
            <a:normAutofit fontScale="90000"/>
          </a:bodyPr>
          <a:lstStyle/>
          <a:p>
            <a:pPr eaLnBrk="1" hangingPunct="1"/>
            <a:r>
              <a:rPr lang="en-US" dirty="0"/>
              <a:t>Querying the Oracle Data Dictionary</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9749" y="996566"/>
            <a:ext cx="6749326" cy="4864868"/>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154</a:t>
            </a:fld>
            <a:endParaRPr lang=""/>
          </a:p>
        </p:txBody>
      </p:sp>
    </p:spTree>
    <p:custDataLst>
      <p:tags r:id="rId1"/>
    </p:custDataLst>
    <p:extLst>
      <p:ext uri="{BB962C8B-B14F-4D97-AF65-F5344CB8AC3E}">
        <p14:creationId xmlns:p14="http://schemas.microsoft.com/office/powerpoint/2010/main" val="24955453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155</a:t>
            </a:fld>
            <a:endParaRPr lang=""/>
          </a:p>
        </p:txBody>
      </p:sp>
    </p:spTree>
    <p:custDataLst>
      <p:tags r:id="rId1"/>
    </p:custDataLst>
    <p:extLst>
      <p:ext uri="{BB962C8B-B14F-4D97-AF65-F5344CB8AC3E}">
        <p14:creationId xmlns:p14="http://schemas.microsoft.com/office/powerpoint/2010/main" val="1172170595"/>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2988846"/>
          </a:xfrm>
        </p:spPr>
        <p:txBody>
          <a:bodyPr/>
          <a:lstStyle/>
          <a:p>
            <a:r>
              <a:rPr lang="en-US" dirty="0"/>
              <a:t>In this lesson, you should have learned how to:</a:t>
            </a:r>
          </a:p>
          <a:p>
            <a:pPr lvl="1"/>
            <a:r>
              <a:rPr lang="en-US" dirty="0"/>
              <a:t>Describe initialization parameter files and initialization parameters</a:t>
            </a:r>
          </a:p>
          <a:p>
            <a:pPr lvl="1"/>
            <a:r>
              <a:rPr lang="en-US" dirty="0"/>
              <a:t>View and modify initialization parameters in SQL*Plus</a:t>
            </a:r>
          </a:p>
          <a:p>
            <a:pPr lvl="1"/>
            <a:r>
              <a:rPr lang="en-US" dirty="0"/>
              <a:t>Start up and shut down Oracle databases</a:t>
            </a:r>
          </a:p>
          <a:p>
            <a:pPr lvl="1"/>
            <a:r>
              <a:rPr lang="en-US" dirty="0"/>
              <a:t>Open and close PDBs</a:t>
            </a:r>
          </a:p>
          <a:p>
            <a:pPr lvl="1"/>
            <a:r>
              <a:rPr lang="en-US" dirty="0"/>
              <a:t>Work with the Automatic Diagnostic Repository (ADR)</a:t>
            </a:r>
          </a:p>
          <a:p>
            <a:pPr lvl="1"/>
            <a:r>
              <a:rPr lang="en-US" dirty="0"/>
              <a:t>Query dynamic performance views</a:t>
            </a:r>
          </a:p>
        </p:txBody>
      </p:sp>
      <p:sp>
        <p:nvSpPr>
          <p:cNvPr id="6" name="Rectangle 5"/>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156</a:t>
            </a:fld>
            <a:endParaRPr lang=""/>
          </a:p>
        </p:txBody>
      </p:sp>
    </p:spTree>
    <p:custDataLst>
      <p:tags r:id="rId1"/>
    </p:custDataLst>
    <p:extLst>
      <p:ext uri="{BB962C8B-B14F-4D97-AF65-F5344CB8AC3E}">
        <p14:creationId xmlns:p14="http://schemas.microsoft.com/office/powerpoint/2010/main" val="10956622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Grp="1" noChangeArrowheads="1"/>
          </p:cNvSpPr>
          <p:nvPr>
            <p:ph type="title"/>
          </p:nvPr>
        </p:nvSpPr>
        <p:spPr/>
        <p:txBody>
          <a:bodyPr/>
          <a:lstStyle/>
          <a:p>
            <a:pPr eaLnBrk="1" hangingPunct="1"/>
            <a:r>
              <a:rPr lang="en-US" dirty="0"/>
              <a:t>Practice 7: </a:t>
            </a:r>
            <a:r>
              <a:rPr lang="en-US" dirty="0" smtClean="0"/>
              <a:t>Overview</a:t>
            </a:r>
            <a:br>
              <a:rPr lang="en-US" dirty="0" smtClean="0"/>
            </a:br>
            <a:endParaRPr lang="en-US" dirty="0"/>
          </a:p>
        </p:txBody>
      </p:sp>
      <p:sp>
        <p:nvSpPr>
          <p:cNvPr id="28675" name="Rectangle 18"/>
          <p:cNvSpPr>
            <a:spLocks noGrp="1" noChangeArrowheads="1"/>
          </p:cNvSpPr>
          <p:nvPr>
            <p:ph idx="1"/>
          </p:nvPr>
        </p:nvSpPr>
        <p:spPr>
          <a:xfrm>
            <a:off x="622138" y="1242485"/>
            <a:ext cx="10944549" cy="2873429"/>
          </a:xfrm>
        </p:spPr>
        <p:txBody>
          <a:bodyPr/>
          <a:lstStyle/>
          <a:p>
            <a:pPr lvl="1">
              <a:buClr>
                <a:schemeClr val="accent1"/>
              </a:buClr>
            </a:pPr>
            <a:r>
              <a:rPr lang="en-US" dirty="0"/>
              <a:t>7-1: Investigating Initialization Parameter Files</a:t>
            </a:r>
          </a:p>
          <a:p>
            <a:pPr lvl="1">
              <a:buClr>
                <a:schemeClr val="accent1"/>
              </a:buClr>
            </a:pPr>
            <a:r>
              <a:rPr lang="en-US" dirty="0"/>
              <a:t>7-2: Viewing Initialization Parameters by Using SQL*Plus</a:t>
            </a:r>
          </a:p>
          <a:p>
            <a:pPr lvl="1">
              <a:buClr>
                <a:schemeClr val="accent1"/>
              </a:buClr>
            </a:pPr>
            <a:r>
              <a:rPr lang="en-US" dirty="0"/>
              <a:t>7-3: Modifying Initialization Parameters by Using SQL*Plus</a:t>
            </a:r>
          </a:p>
          <a:p>
            <a:pPr lvl="1">
              <a:buClr>
                <a:schemeClr val="accent1"/>
              </a:buClr>
            </a:pPr>
            <a:r>
              <a:rPr lang="en-US" dirty="0"/>
              <a:t>7-4: Modifying an Initialization Parameter by Using Enterprise Manager Database Express</a:t>
            </a:r>
          </a:p>
          <a:p>
            <a:pPr lvl="1">
              <a:buClr>
                <a:schemeClr val="accent1"/>
              </a:buClr>
            </a:pPr>
            <a:r>
              <a:rPr lang="en-US" dirty="0"/>
              <a:t>7-5: Shutting Down and Starting Up the Oracle Database</a:t>
            </a:r>
          </a:p>
          <a:p>
            <a:pPr lvl="1">
              <a:buClr>
                <a:schemeClr val="accent1"/>
              </a:buClr>
            </a:pPr>
            <a:r>
              <a:rPr lang="en-US" dirty="0"/>
              <a:t>7-6: Viewing Diagnostic </a:t>
            </a:r>
            <a:r>
              <a:rPr lang="en-US" dirty="0" smtClean="0"/>
              <a:t>Information </a:t>
            </a:r>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157</a:t>
            </a:fld>
            <a:endParaRPr lang=""/>
          </a:p>
        </p:txBody>
      </p:sp>
    </p:spTree>
    <p:custDataLst>
      <p:tags r:id="rId1"/>
    </p:custDataLst>
    <p:extLst>
      <p:ext uri="{BB962C8B-B14F-4D97-AF65-F5344CB8AC3E}">
        <p14:creationId xmlns:p14="http://schemas.microsoft.com/office/powerpoint/2010/main" val="913747689"/>
      </p:ext>
    </p:extLst>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7012" y="2743200"/>
            <a:ext cx="10512862" cy="1325563"/>
          </a:xfrm>
        </p:spPr>
        <p:txBody>
          <a:bodyPr/>
          <a:lstStyle/>
          <a:p>
            <a:r>
              <a:rPr lang="en-US" dirty="0"/>
              <a:t>Oracle Net Services</a:t>
            </a:r>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158</a:t>
            </a:fld>
            <a:endParaRPr lang=""/>
          </a:p>
        </p:txBody>
      </p:sp>
    </p:spTree>
    <p:custDataLst>
      <p:tags r:id="rId1"/>
    </p:custDataLst>
    <p:extLst>
      <p:ext uri="{BB962C8B-B14F-4D97-AF65-F5344CB8AC3E}">
        <p14:creationId xmlns:p14="http://schemas.microsoft.com/office/powerpoint/2010/main" val="25451400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a:xfrm>
            <a:off x="622138" y="1242485"/>
            <a:ext cx="10944549" cy="3427427"/>
          </a:xfrm>
        </p:spPr>
        <p:txBody>
          <a:bodyPr/>
          <a:lstStyle/>
          <a:p>
            <a:r>
              <a:rPr lang="en-US" dirty="0"/>
              <a:t>After completing this lesson, you should be able to:</a:t>
            </a:r>
          </a:p>
          <a:p>
            <a:pPr lvl="1"/>
            <a:r>
              <a:rPr lang="en-US" dirty="0"/>
              <a:t>Describe Oracle Net Services</a:t>
            </a:r>
          </a:p>
          <a:p>
            <a:pPr lvl="1"/>
            <a:r>
              <a:rPr lang="en-US" dirty="0"/>
              <a:t>Explain how listeners work</a:t>
            </a:r>
          </a:p>
          <a:p>
            <a:pPr lvl="1"/>
            <a:r>
              <a:rPr lang="en-US" dirty="0"/>
              <a:t>Configure listeners for dynamic or static service registration</a:t>
            </a:r>
          </a:p>
          <a:p>
            <a:pPr lvl="1"/>
            <a:r>
              <a:rPr lang="en-US" dirty="0"/>
              <a:t>Configure local naming for database connections</a:t>
            </a:r>
          </a:p>
          <a:p>
            <a:pPr lvl="1"/>
            <a:r>
              <a:rPr lang="en-US" dirty="0"/>
              <a:t>Test Oracle Net connectivity with </a:t>
            </a:r>
            <a:r>
              <a:rPr lang="en-US" dirty="0">
                <a:latin typeface="Courier New" panose="02070309020205020404" pitchFamily="49" charset="0"/>
                <a:cs typeface="Courier New" panose="02070309020205020404" pitchFamily="49" charset="0"/>
              </a:rPr>
              <a:t>tnsping</a:t>
            </a:r>
          </a:p>
          <a:p>
            <a:pPr lvl="1"/>
            <a:r>
              <a:rPr lang="en-US" dirty="0"/>
              <a:t>Configure communication between databases by creating database links</a:t>
            </a:r>
          </a:p>
          <a:p>
            <a:pPr lvl="1"/>
            <a:r>
              <a:rPr lang="en-US" dirty="0"/>
              <a:t>Explain the difference between dedicated and shared server configurations</a:t>
            </a:r>
          </a:p>
        </p:txBody>
      </p:sp>
      <p:sp>
        <p:nvSpPr>
          <p:cNvPr id="2" name="Slide Number Placeholder 1"/>
          <p:cNvSpPr>
            <a:spLocks noGrp="1"/>
          </p:cNvSpPr>
          <p:nvPr>
            <p:ph type="sldNum" sz="quarter" idx="12"/>
          </p:nvPr>
        </p:nvSpPr>
        <p:spPr/>
        <p:txBody>
          <a:bodyPr/>
          <a:lstStyle/>
          <a:p>
            <a:fld id="{0D1E9C62-5A59-433B-A292-EC595ABBBF45}" type="slidenum">
              <a:rPr lang="" smtClean="0"/>
              <a:t>159</a:t>
            </a:fld>
            <a:endParaRPr lang=""/>
          </a:p>
        </p:txBody>
      </p:sp>
    </p:spTree>
    <p:custDataLst>
      <p:tags r:id="rId1"/>
    </p:custDataLst>
    <p:extLst>
      <p:ext uri="{BB962C8B-B14F-4D97-AF65-F5344CB8AC3E}">
        <p14:creationId xmlns:p14="http://schemas.microsoft.com/office/powerpoint/2010/main" val="4221994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5"/>
          <p:cNvSpPr/>
          <p:nvPr/>
        </p:nvSpPr>
        <p:spPr bwMode="auto">
          <a:xfrm>
            <a:off x="7316302" y="5508407"/>
            <a:ext cx="3702012" cy="80898"/>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4" name="Rounded Rectangle 3"/>
          <p:cNvSpPr/>
          <p:nvPr/>
        </p:nvSpPr>
        <p:spPr bwMode="auto">
          <a:xfrm>
            <a:off x="7237412" y="1295400"/>
            <a:ext cx="3859795" cy="4220551"/>
          </a:xfrm>
          <a:prstGeom prst="roundRect">
            <a:avLst>
              <a:gd name="adj" fmla="val 8357"/>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7171" name="Title 1"/>
          <p:cNvSpPr>
            <a:spLocks noGrp="1"/>
          </p:cNvSpPr>
          <p:nvPr>
            <p:ph type="title"/>
          </p:nvPr>
        </p:nvSpPr>
        <p:spPr/>
        <p:txBody>
          <a:bodyPr/>
          <a:lstStyle/>
          <a:p>
            <a:r>
              <a:rPr lang="en-US" dirty="0"/>
              <a:t>Oracle Database Cloud Service: Overview</a:t>
            </a:r>
            <a:endParaRPr lang="en-US" altLang="es-MX" dirty="0"/>
          </a:p>
        </p:txBody>
      </p:sp>
      <p:sp>
        <p:nvSpPr>
          <p:cNvPr id="23" name="Content Placeholder 22"/>
          <p:cNvSpPr>
            <a:spLocks noGrp="1"/>
          </p:cNvSpPr>
          <p:nvPr>
            <p:ph idx="1"/>
          </p:nvPr>
        </p:nvSpPr>
        <p:spPr>
          <a:xfrm>
            <a:off x="622138" y="1401071"/>
            <a:ext cx="6124077" cy="3492237"/>
          </a:xfrm>
        </p:spPr>
        <p:txBody>
          <a:bodyPr>
            <a:normAutofit lnSpcReduction="10000"/>
          </a:bodyPr>
          <a:lstStyle/>
          <a:p>
            <a:pPr lvl="1"/>
            <a:r>
              <a:rPr lang="en-US" altLang="en-US" dirty="0"/>
              <a:t>Oracle Database Cloud Service is a PaaS offering. </a:t>
            </a:r>
          </a:p>
          <a:p>
            <a:pPr lvl="1"/>
            <a:r>
              <a:rPr lang="en-US" dirty="0">
                <a:sym typeface="Arial" charset="0"/>
              </a:rPr>
              <a:t>With Oracle Database Cloud Service, you can:</a:t>
            </a:r>
          </a:p>
          <a:p>
            <a:pPr lvl="2"/>
            <a:r>
              <a:rPr lang="en-US" dirty="0">
                <a:sym typeface="Arial" charset="0"/>
              </a:rPr>
              <a:t>Provision a full-featured dedicated Oracle database</a:t>
            </a:r>
          </a:p>
          <a:p>
            <a:pPr lvl="2"/>
            <a:r>
              <a:rPr lang="en-US" dirty="0">
                <a:sym typeface="Arial" charset="0"/>
              </a:rPr>
              <a:t>Use cloud tooling to back up, patch, and manage the database</a:t>
            </a:r>
          </a:p>
          <a:p>
            <a:pPr lvl="2"/>
            <a:r>
              <a:rPr lang="en-US" dirty="0">
                <a:sym typeface="Arial" charset="0"/>
              </a:rPr>
              <a:t>Avail of the complete administration privileges of the server and database to manage it as you need</a:t>
            </a:r>
            <a:endParaRPr lang="en-US" dirty="0"/>
          </a:p>
        </p:txBody>
      </p:sp>
      <p:pic>
        <p:nvPicPr>
          <p:cNvPr id="21" name="Picture 20" descr="3-D rendered cloud art here can be used in Cloud Campaign layouts"/>
          <p:cNvPicPr>
            <a:picLocks noChangeAspect="1"/>
          </p:cNvPicPr>
          <p:nvPr/>
        </p:nvPicPr>
        <p:blipFill rotWithShape="1">
          <a:blip r:embed="rId4" cstate="print">
            <a:extLst>
              <a:ext uri="{28A0092B-C50C-407E-A947-70E740481C1C}">
                <a14:useLocalDpi xmlns:a14="http://schemas.microsoft.com/office/drawing/2010/main" val="0"/>
              </a:ext>
            </a:extLst>
          </a:blip>
          <a:srcRect l="3354" t="8053" r="3711" b="8616"/>
          <a:stretch/>
        </p:blipFill>
        <p:spPr>
          <a:xfrm>
            <a:off x="7516973" y="1610041"/>
            <a:ext cx="2284460" cy="1314468"/>
          </a:xfrm>
          <a:prstGeom prst="rect">
            <a:avLst/>
          </a:prstGeom>
        </p:spPr>
      </p:pic>
      <p:pic>
        <p:nvPicPr>
          <p:cNvPr id="10" name="Picture 45" descr="PaaS Oracle Red Stack.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1163" y="2446800"/>
            <a:ext cx="1546973" cy="22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7910558" y="1853071"/>
            <a:ext cx="1497287" cy="543482"/>
          </a:xfrm>
          <a:prstGeom prst="rect">
            <a:avLst/>
          </a:prstGeom>
          <a:noFill/>
        </p:spPr>
        <p:txBody>
          <a:bodyPr wrap="square" rtlCol="0" anchor="ctr">
            <a:spAutoFit/>
          </a:bodyPr>
          <a:lstStyle/>
          <a:p>
            <a:pPr algn="ctr"/>
            <a:r>
              <a:rPr lang="en-US" sz="1466" dirty="0">
                <a:solidFill>
                  <a:schemeClr val="tx1">
                    <a:lumMod val="75000"/>
                  </a:schemeClr>
                </a:solidFill>
              </a:rPr>
              <a:t>PaaS Infrastructure</a:t>
            </a:r>
          </a:p>
        </p:txBody>
      </p:sp>
      <p:sp>
        <p:nvSpPr>
          <p:cNvPr id="14" name="TextBox 13"/>
          <p:cNvSpPr txBox="1"/>
          <p:nvPr/>
        </p:nvSpPr>
        <p:spPr>
          <a:xfrm>
            <a:off x="9767231" y="4779919"/>
            <a:ext cx="1010885" cy="317908"/>
          </a:xfrm>
          <a:prstGeom prst="rect">
            <a:avLst/>
          </a:prstGeom>
          <a:noFill/>
        </p:spPr>
        <p:txBody>
          <a:bodyPr wrap="square" rtlCol="0">
            <a:spAutoFit/>
          </a:bodyPr>
          <a:lstStyle/>
          <a:p>
            <a:pPr algn="ctr"/>
            <a:r>
              <a:rPr lang="en-US" sz="1466" b="1" dirty="0">
                <a:solidFill>
                  <a:schemeClr val="bg1"/>
                </a:solidFill>
              </a:rPr>
              <a:t>DBCS </a:t>
            </a:r>
          </a:p>
        </p:txBody>
      </p:sp>
      <p:sp>
        <p:nvSpPr>
          <p:cNvPr id="5" name="Trapezoid 4"/>
          <p:cNvSpPr/>
          <p:nvPr/>
        </p:nvSpPr>
        <p:spPr bwMode="auto">
          <a:xfrm>
            <a:off x="9011473" y="3215676"/>
            <a:ext cx="1796792" cy="1848255"/>
          </a:xfrm>
          <a:custGeom>
            <a:avLst/>
            <a:gdLst>
              <a:gd name="connsiteX0" fmla="*/ 0 w 642591"/>
              <a:gd name="connsiteY0" fmla="*/ 1124232 h 1124232"/>
              <a:gd name="connsiteX1" fmla="*/ 160648 w 642591"/>
              <a:gd name="connsiteY1" fmla="*/ 0 h 1124232"/>
              <a:gd name="connsiteX2" fmla="*/ 481943 w 642591"/>
              <a:gd name="connsiteY2" fmla="*/ 0 h 1124232"/>
              <a:gd name="connsiteX3" fmla="*/ 642591 w 642591"/>
              <a:gd name="connsiteY3" fmla="*/ 1124232 h 1124232"/>
              <a:gd name="connsiteX4" fmla="*/ 0 w 642591"/>
              <a:gd name="connsiteY4" fmla="*/ 1124232 h 1124232"/>
              <a:gd name="connsiteX0" fmla="*/ 79049 w 721640"/>
              <a:gd name="connsiteY0" fmla="*/ 1124232 h 1124232"/>
              <a:gd name="connsiteX1" fmla="*/ 0 w 721640"/>
              <a:gd name="connsiteY1" fmla="*/ 26633 h 1124232"/>
              <a:gd name="connsiteX2" fmla="*/ 560992 w 721640"/>
              <a:gd name="connsiteY2" fmla="*/ 0 h 1124232"/>
              <a:gd name="connsiteX3" fmla="*/ 721640 w 721640"/>
              <a:gd name="connsiteY3" fmla="*/ 1124232 h 1124232"/>
              <a:gd name="connsiteX4" fmla="*/ 79049 w 721640"/>
              <a:gd name="connsiteY4" fmla="*/ 1124232 h 1124232"/>
              <a:gd name="connsiteX0" fmla="*/ 79049 w 721640"/>
              <a:gd name="connsiteY0" fmla="*/ 1177498 h 1177498"/>
              <a:gd name="connsiteX1" fmla="*/ 0 w 721640"/>
              <a:gd name="connsiteY1" fmla="*/ 79899 h 1177498"/>
              <a:gd name="connsiteX2" fmla="*/ 232518 w 721640"/>
              <a:gd name="connsiteY2" fmla="*/ 0 h 1177498"/>
              <a:gd name="connsiteX3" fmla="*/ 721640 w 721640"/>
              <a:gd name="connsiteY3" fmla="*/ 1177498 h 1177498"/>
              <a:gd name="connsiteX4" fmla="*/ 79049 w 721640"/>
              <a:gd name="connsiteY4" fmla="*/ 1177498 h 1177498"/>
              <a:gd name="connsiteX0" fmla="*/ 79049 w 1343077"/>
              <a:gd name="connsiteY0" fmla="*/ 1177498 h 1177498"/>
              <a:gd name="connsiteX1" fmla="*/ 0 w 1343077"/>
              <a:gd name="connsiteY1" fmla="*/ 79899 h 1177498"/>
              <a:gd name="connsiteX2" fmla="*/ 232518 w 1343077"/>
              <a:gd name="connsiteY2" fmla="*/ 0 h 1177498"/>
              <a:gd name="connsiteX3" fmla="*/ 1343077 w 1343077"/>
              <a:gd name="connsiteY3" fmla="*/ 573817 h 1177498"/>
              <a:gd name="connsiteX4" fmla="*/ 79049 w 1343077"/>
              <a:gd name="connsiteY4" fmla="*/ 1177498 h 1177498"/>
              <a:gd name="connsiteX0" fmla="*/ 540687 w 1343077"/>
              <a:gd name="connsiteY0" fmla="*/ 1390562 h 1390562"/>
              <a:gd name="connsiteX1" fmla="*/ 0 w 1343077"/>
              <a:gd name="connsiteY1" fmla="*/ 79899 h 1390562"/>
              <a:gd name="connsiteX2" fmla="*/ 232518 w 1343077"/>
              <a:gd name="connsiteY2" fmla="*/ 0 h 1390562"/>
              <a:gd name="connsiteX3" fmla="*/ 1343077 w 1343077"/>
              <a:gd name="connsiteY3" fmla="*/ 573817 h 1390562"/>
              <a:gd name="connsiteX4" fmla="*/ 540687 w 1343077"/>
              <a:gd name="connsiteY4" fmla="*/ 1390562 h 1390562"/>
              <a:gd name="connsiteX0" fmla="*/ 549565 w 1351955"/>
              <a:gd name="connsiteY0" fmla="*/ 1390562 h 1390562"/>
              <a:gd name="connsiteX1" fmla="*/ 0 w 1351955"/>
              <a:gd name="connsiteY1" fmla="*/ 106532 h 1390562"/>
              <a:gd name="connsiteX2" fmla="*/ 241396 w 1351955"/>
              <a:gd name="connsiteY2" fmla="*/ 0 h 1390562"/>
              <a:gd name="connsiteX3" fmla="*/ 1351955 w 1351955"/>
              <a:gd name="connsiteY3" fmla="*/ 573817 h 1390562"/>
              <a:gd name="connsiteX4" fmla="*/ 549565 w 1351955"/>
              <a:gd name="connsiteY4" fmla="*/ 1390562 h 1390562"/>
              <a:gd name="connsiteX0" fmla="*/ 545555 w 1347945"/>
              <a:gd name="connsiteY0" fmla="*/ 1390562 h 1390562"/>
              <a:gd name="connsiteX1" fmla="*/ 0 w 1347945"/>
              <a:gd name="connsiteY1" fmla="*/ 82469 h 1390562"/>
              <a:gd name="connsiteX2" fmla="*/ 237386 w 1347945"/>
              <a:gd name="connsiteY2" fmla="*/ 0 h 1390562"/>
              <a:gd name="connsiteX3" fmla="*/ 1347945 w 1347945"/>
              <a:gd name="connsiteY3" fmla="*/ 573817 h 1390562"/>
              <a:gd name="connsiteX4" fmla="*/ 545555 w 1347945"/>
              <a:gd name="connsiteY4" fmla="*/ 1390562 h 1390562"/>
              <a:gd name="connsiteX0" fmla="*/ 545555 w 1347945"/>
              <a:gd name="connsiteY0" fmla="*/ 1386552 h 1386552"/>
              <a:gd name="connsiteX1" fmla="*/ 0 w 1347945"/>
              <a:gd name="connsiteY1" fmla="*/ 78459 h 1386552"/>
              <a:gd name="connsiteX2" fmla="*/ 177228 w 1347945"/>
              <a:gd name="connsiteY2" fmla="*/ 0 h 1386552"/>
              <a:gd name="connsiteX3" fmla="*/ 1347945 w 1347945"/>
              <a:gd name="connsiteY3" fmla="*/ 569807 h 1386552"/>
              <a:gd name="connsiteX4" fmla="*/ 545555 w 1347945"/>
              <a:gd name="connsiteY4" fmla="*/ 1386552 h 1386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945" h="1386552">
                <a:moveTo>
                  <a:pt x="545555" y="1386552"/>
                </a:moveTo>
                <a:lnTo>
                  <a:pt x="0" y="78459"/>
                </a:lnTo>
                <a:lnTo>
                  <a:pt x="177228" y="0"/>
                </a:lnTo>
                <a:lnTo>
                  <a:pt x="1347945" y="569807"/>
                </a:lnTo>
                <a:lnTo>
                  <a:pt x="545555" y="1386552"/>
                </a:lnTo>
                <a:close/>
              </a:path>
            </a:pathLst>
          </a:custGeom>
          <a:gradFill>
            <a:gsLst>
              <a:gs pos="100000">
                <a:schemeClr val="accent4">
                  <a:lumMod val="20000"/>
                  <a:lumOff val="80000"/>
                </a:schemeClr>
              </a:gs>
              <a:gs pos="43000">
                <a:schemeClr val="accent6"/>
              </a:gs>
            </a:gsLst>
            <a:lin ang="5400000" scaled="1"/>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dirty="0">
              <a:latin typeface="Arial" pitchFamily="34" charset="0"/>
            </a:endParaRPr>
          </a:p>
        </p:txBody>
      </p:sp>
      <p:pic>
        <p:nvPicPr>
          <p:cNvPr id="25" name="Picture Placeholder 14"/>
          <p:cNvPicPr>
            <a:picLocks noChangeAspect="1"/>
          </p:cNvPicPr>
          <p:nvPr/>
        </p:nvPicPr>
        <p:blipFill>
          <a:blip r:embed="rId6" cstate="print">
            <a:extLst>
              <a:ext uri="{28A0092B-C50C-407E-A947-70E740481C1C}">
                <a14:useLocalDpi xmlns:a14="http://schemas.microsoft.com/office/drawing/2010/main" val="0"/>
              </a:ext>
            </a:extLst>
          </a:blip>
          <a:srcRect l="58" r="58"/>
          <a:stretch>
            <a:fillRect/>
          </a:stretch>
        </p:blipFill>
        <p:spPr>
          <a:xfrm>
            <a:off x="9358510" y="3583658"/>
            <a:ext cx="1828324" cy="183072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14012" y="304800"/>
            <a:ext cx="1045276" cy="865909"/>
          </a:xfrm>
          <a:prstGeom prst="rect">
            <a:avLst/>
          </a:prstGeom>
        </p:spPr>
      </p:pic>
      <p:sp>
        <p:nvSpPr>
          <p:cNvPr id="2" name="Slide Number Placeholder 1"/>
          <p:cNvSpPr>
            <a:spLocks noGrp="1"/>
          </p:cNvSpPr>
          <p:nvPr>
            <p:ph type="sldNum" sz="quarter" idx="12"/>
          </p:nvPr>
        </p:nvSpPr>
        <p:spPr/>
        <p:txBody>
          <a:bodyPr/>
          <a:lstStyle/>
          <a:p>
            <a:fld id="{0D1E9C62-5A59-433B-A292-EC595ABBBF45}" type="slidenum">
              <a:rPr lang="" smtClean="0"/>
              <a:t>16</a:t>
            </a:fld>
            <a:endParaRPr lang=""/>
          </a:p>
        </p:txBody>
      </p:sp>
    </p:spTree>
    <p:custDataLst>
      <p:tags r:id="rId1"/>
    </p:custDataLst>
    <p:extLst>
      <p:ext uri="{BB962C8B-B14F-4D97-AF65-F5344CB8AC3E}">
        <p14:creationId xmlns:p14="http://schemas.microsoft.com/office/powerpoint/2010/main" val="1756744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2226623" y="856513"/>
            <a:ext cx="7735579" cy="5205653"/>
            <a:chOff x="830654" y="1268641"/>
            <a:chExt cx="7482693" cy="3030071"/>
          </a:xfrm>
        </p:grpSpPr>
        <p:sp>
          <p:nvSpPr>
            <p:cNvPr id="27" name="Freeform 26"/>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8" name="Rounded Rectangle 2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6146" name="Rectangle 2"/>
          <p:cNvSpPr>
            <a:spLocks noGrp="1" noChangeArrowheads="1"/>
          </p:cNvSpPr>
          <p:nvPr>
            <p:ph type="title"/>
          </p:nvPr>
        </p:nvSpPr>
        <p:spPr>
          <a:xfrm>
            <a:off x="817668" y="152456"/>
            <a:ext cx="10209430" cy="555219"/>
          </a:xfrm>
        </p:spPr>
        <p:txBody>
          <a:bodyPr>
            <a:normAutofit fontScale="90000"/>
          </a:bodyPr>
          <a:lstStyle/>
          <a:p>
            <a:pPr eaLnBrk="1" hangingPunct="1"/>
            <a:r>
              <a:rPr lang="en-US" altLang="en-US" dirty="0"/>
              <a:t>Oracle Net Services: Overview</a:t>
            </a:r>
          </a:p>
        </p:txBody>
      </p:sp>
      <p:grpSp>
        <p:nvGrpSpPr>
          <p:cNvPr id="3" name="Group 2"/>
          <p:cNvGrpSpPr/>
          <p:nvPr/>
        </p:nvGrpSpPr>
        <p:grpSpPr>
          <a:xfrm>
            <a:off x="2836528" y="992791"/>
            <a:ext cx="6628003" cy="4872419"/>
            <a:chOff x="2705559" y="1231323"/>
            <a:chExt cx="6628003" cy="4872419"/>
          </a:xfrm>
        </p:grpSpPr>
        <p:pic>
          <p:nvPicPr>
            <p:cNvPr id="6148" name="Picture 3"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456612" y="1875632"/>
              <a:ext cx="54927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4" descr="Computer_t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650162" y="1811868"/>
              <a:ext cx="63817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Rectangle 6"/>
            <p:cNvSpPr>
              <a:spLocks noChangeArrowheads="1"/>
            </p:cNvSpPr>
            <p:nvPr/>
          </p:nvSpPr>
          <p:spPr bwMode="blackWhite">
            <a:xfrm>
              <a:off x="2882900" y="2689226"/>
              <a:ext cx="1600200" cy="1028700"/>
            </a:xfrm>
            <a:prstGeom prst="rect">
              <a:avLst/>
            </a:prstGeom>
            <a:solidFill>
              <a:srgbClr val="99CCCC"/>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rPr>
                <a:t>Application</a:t>
              </a:r>
            </a:p>
            <a:p>
              <a:pPr>
                <a:lnSpc>
                  <a:spcPct val="95000"/>
                </a:lnSpc>
                <a:spcBef>
                  <a:spcPct val="0"/>
                </a:spcBef>
                <a:buClrTx/>
                <a:buFontTx/>
                <a:buNone/>
              </a:pPr>
              <a:endParaRPr lang="en-US" altLang="en-US" dirty="0">
                <a:solidFill>
                  <a:srgbClr val="000000"/>
                </a:solidFill>
              </a:endParaRPr>
            </a:p>
            <a:p>
              <a:pPr algn="ctr">
                <a:lnSpc>
                  <a:spcPct val="95000"/>
                </a:lnSpc>
                <a:spcBef>
                  <a:spcPct val="0"/>
                </a:spcBef>
                <a:buClrTx/>
                <a:buFontTx/>
                <a:buNone/>
              </a:pPr>
              <a:r>
                <a:rPr lang="en-US" altLang="en-US" dirty="0">
                  <a:solidFill>
                    <a:srgbClr val="000000"/>
                  </a:solidFill>
                </a:rPr>
                <a:t>Oracle Net</a:t>
              </a:r>
            </a:p>
          </p:txBody>
        </p:sp>
        <p:sp>
          <p:nvSpPr>
            <p:cNvPr id="6152" name="Rectangle 7"/>
            <p:cNvSpPr>
              <a:spLocks noChangeArrowheads="1"/>
            </p:cNvSpPr>
            <p:nvPr/>
          </p:nvSpPr>
          <p:spPr bwMode="blackWhite">
            <a:xfrm>
              <a:off x="7539037" y="2689226"/>
              <a:ext cx="1600200" cy="1028700"/>
            </a:xfrm>
            <a:prstGeom prst="rect">
              <a:avLst/>
            </a:prstGeom>
            <a:solidFill>
              <a:srgbClr val="CC99CD"/>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rPr>
                <a:t>RDBMS</a:t>
              </a:r>
            </a:p>
            <a:p>
              <a:pPr>
                <a:lnSpc>
                  <a:spcPct val="95000"/>
                </a:lnSpc>
                <a:spcBef>
                  <a:spcPct val="0"/>
                </a:spcBef>
                <a:buClrTx/>
                <a:buFontTx/>
                <a:buNone/>
              </a:pPr>
              <a:endParaRPr lang="en-US" altLang="en-US" dirty="0">
                <a:solidFill>
                  <a:srgbClr val="000000"/>
                </a:solidFill>
              </a:endParaRPr>
            </a:p>
            <a:p>
              <a:pPr algn="ctr">
                <a:lnSpc>
                  <a:spcPct val="95000"/>
                </a:lnSpc>
                <a:spcBef>
                  <a:spcPct val="0"/>
                </a:spcBef>
                <a:buClrTx/>
                <a:buFontTx/>
                <a:buNone/>
              </a:pPr>
              <a:r>
                <a:rPr lang="en-US" altLang="en-US" dirty="0">
                  <a:solidFill>
                    <a:srgbClr val="000000"/>
                  </a:solidFill>
                </a:rPr>
                <a:t>Oracle Net</a:t>
              </a:r>
            </a:p>
          </p:txBody>
        </p:sp>
        <p:sp>
          <p:nvSpPr>
            <p:cNvPr id="6153" name="Rectangle 8"/>
            <p:cNvSpPr>
              <a:spLocks noChangeArrowheads="1"/>
            </p:cNvSpPr>
            <p:nvPr/>
          </p:nvSpPr>
          <p:spPr bwMode="auto">
            <a:xfrm>
              <a:off x="3058010" y="3717926"/>
              <a:ext cx="125950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Client or middle tier</a:t>
              </a:r>
            </a:p>
          </p:txBody>
        </p:sp>
        <p:sp>
          <p:nvSpPr>
            <p:cNvPr id="6154" name="Rectangle 9"/>
            <p:cNvSpPr>
              <a:spLocks noChangeArrowheads="1"/>
            </p:cNvSpPr>
            <p:nvPr/>
          </p:nvSpPr>
          <p:spPr bwMode="auto">
            <a:xfrm>
              <a:off x="7346300" y="3833814"/>
              <a:ext cx="198726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Database server</a:t>
              </a:r>
            </a:p>
          </p:txBody>
        </p:sp>
        <p:sp>
          <p:nvSpPr>
            <p:cNvPr id="6155" name="Line 10"/>
            <p:cNvSpPr>
              <a:spLocks noChangeShapeType="1"/>
            </p:cNvSpPr>
            <p:nvPr/>
          </p:nvSpPr>
          <p:spPr bwMode="auto">
            <a:xfrm flipH="1">
              <a:off x="2882900" y="3238501"/>
              <a:ext cx="1600200" cy="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6156" name="Line 11"/>
            <p:cNvSpPr>
              <a:spLocks noChangeShapeType="1"/>
            </p:cNvSpPr>
            <p:nvPr/>
          </p:nvSpPr>
          <p:spPr bwMode="auto">
            <a:xfrm flipH="1">
              <a:off x="7542212" y="3232151"/>
              <a:ext cx="1590675" cy="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6157" name="Line 12"/>
            <p:cNvSpPr>
              <a:spLocks noChangeShapeType="1"/>
            </p:cNvSpPr>
            <p:nvPr/>
          </p:nvSpPr>
          <p:spPr bwMode="auto">
            <a:xfrm flipH="1">
              <a:off x="4495800" y="3070226"/>
              <a:ext cx="1154112" cy="0"/>
            </a:xfrm>
            <a:prstGeom prst="line">
              <a:avLst/>
            </a:prstGeom>
            <a:noFill/>
            <a:ln w="28575" cap="rnd">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6158" name="Line 13"/>
            <p:cNvSpPr>
              <a:spLocks noChangeShapeType="1"/>
            </p:cNvSpPr>
            <p:nvPr/>
          </p:nvSpPr>
          <p:spPr bwMode="auto">
            <a:xfrm>
              <a:off x="5221287" y="3375026"/>
              <a:ext cx="752475" cy="0"/>
            </a:xfrm>
            <a:prstGeom prst="line">
              <a:avLst/>
            </a:prstGeom>
            <a:noFill/>
            <a:ln w="28575" cap="rnd">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6159" name="Line 14"/>
            <p:cNvSpPr>
              <a:spLocks noChangeShapeType="1"/>
            </p:cNvSpPr>
            <p:nvPr/>
          </p:nvSpPr>
          <p:spPr bwMode="auto">
            <a:xfrm flipH="1">
              <a:off x="5211762" y="3070226"/>
              <a:ext cx="457200" cy="30480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6160" name="Rectangle 15"/>
            <p:cNvSpPr>
              <a:spLocks noChangeArrowheads="1"/>
            </p:cNvSpPr>
            <p:nvPr/>
          </p:nvSpPr>
          <p:spPr bwMode="auto">
            <a:xfrm>
              <a:off x="4759106" y="2426107"/>
              <a:ext cx="107451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TCP/IP network</a:t>
              </a:r>
            </a:p>
          </p:txBody>
        </p:sp>
        <p:sp>
          <p:nvSpPr>
            <p:cNvPr id="6161" name="Line 16"/>
            <p:cNvSpPr>
              <a:spLocks noChangeShapeType="1"/>
            </p:cNvSpPr>
            <p:nvPr/>
          </p:nvSpPr>
          <p:spPr bwMode="auto">
            <a:xfrm>
              <a:off x="6735762" y="3375026"/>
              <a:ext cx="776288" cy="0"/>
            </a:xfrm>
            <a:prstGeom prst="line">
              <a:avLst/>
            </a:prstGeom>
            <a:noFill/>
            <a:ln w="28575" cap="rnd">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6162" name="Rectangle 17"/>
            <p:cNvSpPr>
              <a:spLocks noChangeArrowheads="1"/>
            </p:cNvSpPr>
            <p:nvPr/>
          </p:nvSpPr>
          <p:spPr bwMode="auto">
            <a:xfrm>
              <a:off x="5791414" y="3819932"/>
              <a:ext cx="1113994"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Listener</a:t>
              </a:r>
            </a:p>
          </p:txBody>
        </p:sp>
        <p:pic>
          <p:nvPicPr>
            <p:cNvPr id="6163" name="Picture 18" descr="fi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3416300" y="4381501"/>
              <a:ext cx="53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4" name="Rectangle 19"/>
            <p:cNvSpPr>
              <a:spLocks noChangeArrowheads="1"/>
            </p:cNvSpPr>
            <p:nvPr/>
          </p:nvSpPr>
          <p:spPr bwMode="auto">
            <a:xfrm>
              <a:off x="7346893" y="5448301"/>
              <a:ext cx="1981312"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Oracle Net </a:t>
              </a:r>
            </a:p>
            <a:p>
              <a:pPr algn="ctr">
                <a:spcBef>
                  <a:spcPct val="0"/>
                </a:spcBef>
                <a:buClrTx/>
                <a:buFontTx/>
                <a:buNone/>
              </a:pPr>
              <a:r>
                <a:rPr lang="en-US" altLang="en-US" dirty="0">
                  <a:solidFill>
                    <a:srgbClr val="000000"/>
                  </a:solidFill>
                </a:rPr>
                <a:t>configuration files</a:t>
              </a:r>
            </a:p>
          </p:txBody>
        </p:sp>
        <p:pic>
          <p:nvPicPr>
            <p:cNvPr id="6165" name="Picture 20" descr="fi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8070055" y="4319588"/>
              <a:ext cx="5349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6" name="Rectangle 21"/>
            <p:cNvSpPr>
              <a:spLocks noChangeArrowheads="1"/>
            </p:cNvSpPr>
            <p:nvPr/>
          </p:nvSpPr>
          <p:spPr bwMode="auto">
            <a:xfrm>
              <a:off x="2705559" y="5462392"/>
              <a:ext cx="2015206"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Oracle Net </a:t>
              </a:r>
            </a:p>
            <a:p>
              <a:pPr algn="ctr">
                <a:spcBef>
                  <a:spcPct val="0"/>
                </a:spcBef>
                <a:buClrTx/>
                <a:buFontTx/>
                <a:buNone/>
              </a:pPr>
              <a:r>
                <a:rPr lang="en-US" altLang="en-US" dirty="0">
                  <a:solidFill>
                    <a:srgbClr val="000000"/>
                  </a:solidFill>
                </a:rPr>
                <a:t>configuration files</a:t>
              </a:r>
            </a:p>
          </p:txBody>
        </p:sp>
        <p:sp>
          <p:nvSpPr>
            <p:cNvPr id="6167" name="Line 23"/>
            <p:cNvSpPr>
              <a:spLocks noChangeShapeType="1"/>
            </p:cNvSpPr>
            <p:nvPr/>
          </p:nvSpPr>
          <p:spPr bwMode="auto">
            <a:xfrm>
              <a:off x="4373562" y="2895601"/>
              <a:ext cx="0" cy="649288"/>
            </a:xfrm>
            <a:prstGeom prst="line">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6168" name="Line 24"/>
            <p:cNvSpPr>
              <a:spLocks noChangeShapeType="1"/>
            </p:cNvSpPr>
            <p:nvPr/>
          </p:nvSpPr>
          <p:spPr bwMode="auto">
            <a:xfrm>
              <a:off x="7650162" y="2895601"/>
              <a:ext cx="0" cy="649288"/>
            </a:xfrm>
            <a:prstGeom prst="line">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pic>
          <p:nvPicPr>
            <p:cNvPr id="6169" name="Picture 26" descr="D:\Project data\Library\OU_graphics_repository\icons\PROD\icons\all\elect013.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7003" y="2959154"/>
              <a:ext cx="842818" cy="842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6299" y="1231323"/>
              <a:ext cx="1073727" cy="1359477"/>
            </a:xfrm>
            <a:prstGeom prst="rect">
              <a:avLst/>
            </a:prstGeom>
          </p:spPr>
        </p:pic>
      </p:grpSp>
      <p:sp>
        <p:nvSpPr>
          <p:cNvPr id="4" name="Slide Number Placeholder 3"/>
          <p:cNvSpPr>
            <a:spLocks noGrp="1"/>
          </p:cNvSpPr>
          <p:nvPr>
            <p:ph type="sldNum" sz="quarter" idx="12"/>
          </p:nvPr>
        </p:nvSpPr>
        <p:spPr/>
        <p:txBody>
          <a:bodyPr/>
          <a:lstStyle/>
          <a:p>
            <a:fld id="{0D1E9C62-5A59-433B-A292-EC595ABBBF45}" type="slidenum">
              <a:rPr lang="" smtClean="0"/>
              <a:t>160</a:t>
            </a:fld>
            <a:endParaRPr lang=""/>
          </a:p>
        </p:txBody>
      </p:sp>
    </p:spTree>
    <p:custDataLst>
      <p:tags r:id="rId1"/>
    </p:custDataLst>
    <p:extLst>
      <p:ext uri="{BB962C8B-B14F-4D97-AF65-F5344CB8AC3E}">
        <p14:creationId xmlns:p14="http://schemas.microsoft.com/office/powerpoint/2010/main" val="3397963208"/>
      </p:ext>
    </p:extLst>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729269" y="908086"/>
            <a:ext cx="8730287" cy="5168103"/>
            <a:chOff x="830654" y="1268641"/>
            <a:chExt cx="7482693" cy="3030071"/>
          </a:xfrm>
        </p:grpSpPr>
        <p:sp>
          <p:nvSpPr>
            <p:cNvPr id="24" name="Freeform 23"/>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5" name="Rounded Rectangle 24"/>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7170" name="Rectangle 2"/>
          <p:cNvSpPr>
            <a:spLocks noGrp="1" noChangeArrowheads="1"/>
          </p:cNvSpPr>
          <p:nvPr>
            <p:ph type="title"/>
          </p:nvPr>
        </p:nvSpPr>
        <p:spPr>
          <a:xfrm>
            <a:off x="760412" y="-44449"/>
            <a:ext cx="10285630" cy="927893"/>
          </a:xfrm>
        </p:spPr>
        <p:txBody>
          <a:bodyPr/>
          <a:lstStyle/>
          <a:p>
            <a:pPr eaLnBrk="1" hangingPunct="1"/>
            <a:r>
              <a:rPr lang="en-US" altLang="en-US" dirty="0"/>
              <a:t>Oracle Net Listener: Overview</a:t>
            </a:r>
          </a:p>
        </p:txBody>
      </p:sp>
      <p:grpSp>
        <p:nvGrpSpPr>
          <p:cNvPr id="7171" name="Group 21"/>
          <p:cNvGrpSpPr>
            <a:grpSpLocks/>
          </p:cNvGrpSpPr>
          <p:nvPr/>
        </p:nvGrpSpPr>
        <p:grpSpPr bwMode="auto">
          <a:xfrm>
            <a:off x="2132012" y="1112044"/>
            <a:ext cx="7924800" cy="4633912"/>
            <a:chOff x="381000" y="1668463"/>
            <a:chExt cx="7924800" cy="4633912"/>
          </a:xfrm>
        </p:grpSpPr>
        <p:sp>
          <p:nvSpPr>
            <p:cNvPr id="7172" name="Rectangle 3"/>
            <p:cNvSpPr>
              <a:spLocks noChangeArrowheads="1"/>
            </p:cNvSpPr>
            <p:nvPr/>
          </p:nvSpPr>
          <p:spPr bwMode="auto">
            <a:xfrm>
              <a:off x="3313113" y="3062288"/>
              <a:ext cx="1006686"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Listener</a:t>
              </a:r>
            </a:p>
          </p:txBody>
        </p:sp>
        <p:sp>
          <p:nvSpPr>
            <p:cNvPr id="7173" name="Rectangle 4"/>
            <p:cNvSpPr>
              <a:spLocks noChangeArrowheads="1"/>
            </p:cNvSpPr>
            <p:nvPr/>
          </p:nvSpPr>
          <p:spPr bwMode="auto">
            <a:xfrm>
              <a:off x="2514600" y="5661025"/>
              <a:ext cx="5715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spcBef>
                  <a:spcPct val="0"/>
                </a:spcBef>
                <a:buClrTx/>
                <a:buFontTx/>
                <a:buNone/>
              </a:pPr>
              <a:r>
                <a:rPr lang="en-US" altLang="en-US" dirty="0">
                  <a:solidFill>
                    <a:srgbClr val="000000"/>
                  </a:solidFill>
                  <a:latin typeface="Courier New" panose="02070309020205020404" pitchFamily="49" charset="0"/>
                </a:rPr>
                <a:t>&lt;ORACLE_HOME&gt;/network/admin/listener.ora</a:t>
              </a:r>
            </a:p>
            <a:p>
              <a:pPr algn="l">
                <a:spcBef>
                  <a:spcPct val="0"/>
                </a:spcBef>
                <a:buClrTx/>
                <a:buFontTx/>
                <a:buNone/>
              </a:pPr>
              <a:r>
                <a:rPr lang="en-US" altLang="en-US" dirty="0">
                  <a:solidFill>
                    <a:srgbClr val="000000"/>
                  </a:solidFill>
                  <a:latin typeface="Courier New" panose="02070309020205020404" pitchFamily="49" charset="0"/>
                </a:rPr>
                <a:t>                          ./sqlnet.ora</a:t>
              </a:r>
            </a:p>
          </p:txBody>
        </p:sp>
        <p:sp>
          <p:nvSpPr>
            <p:cNvPr id="7174" name="Rectangle 5"/>
            <p:cNvSpPr>
              <a:spLocks noChangeArrowheads="1"/>
            </p:cNvSpPr>
            <p:nvPr/>
          </p:nvSpPr>
          <p:spPr bwMode="auto">
            <a:xfrm>
              <a:off x="5867400" y="3886200"/>
              <a:ext cx="2438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Oracle databases</a:t>
              </a:r>
            </a:p>
          </p:txBody>
        </p:sp>
        <p:sp>
          <p:nvSpPr>
            <p:cNvPr id="7175" name="Line 6"/>
            <p:cNvSpPr>
              <a:spLocks noChangeShapeType="1"/>
            </p:cNvSpPr>
            <p:nvPr/>
          </p:nvSpPr>
          <p:spPr bwMode="auto">
            <a:xfrm>
              <a:off x="4381500" y="2667000"/>
              <a:ext cx="1919288" cy="0"/>
            </a:xfrm>
            <a:prstGeom prst="line">
              <a:avLst/>
            </a:prstGeom>
            <a:noFill/>
            <a:ln w="28575" cap="rnd">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7176" name="Line 7"/>
            <p:cNvSpPr>
              <a:spLocks noChangeShapeType="1"/>
            </p:cNvSpPr>
            <p:nvPr/>
          </p:nvSpPr>
          <p:spPr bwMode="auto">
            <a:xfrm>
              <a:off x="2035175" y="2667000"/>
              <a:ext cx="1600200" cy="0"/>
            </a:xfrm>
            <a:prstGeom prst="line">
              <a:avLst/>
            </a:prstGeom>
            <a:noFill/>
            <a:ln w="28575" cap="rnd">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7177" name="Line 8"/>
            <p:cNvSpPr>
              <a:spLocks noChangeShapeType="1"/>
            </p:cNvSpPr>
            <p:nvPr/>
          </p:nvSpPr>
          <p:spPr bwMode="auto">
            <a:xfrm flipV="1">
              <a:off x="3886200" y="3429000"/>
              <a:ext cx="0" cy="1219200"/>
            </a:xfrm>
            <a:prstGeom prst="line">
              <a:avLst/>
            </a:prstGeom>
            <a:noFill/>
            <a:ln w="28575" cap="rnd">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7178" name="Rectangle 9"/>
            <p:cNvSpPr>
              <a:spLocks noChangeArrowheads="1"/>
            </p:cNvSpPr>
            <p:nvPr/>
          </p:nvSpPr>
          <p:spPr bwMode="auto">
            <a:xfrm>
              <a:off x="2743200" y="5073650"/>
              <a:ext cx="2286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Oracle Net </a:t>
              </a:r>
            </a:p>
            <a:p>
              <a:pPr algn="ctr">
                <a:spcBef>
                  <a:spcPct val="0"/>
                </a:spcBef>
                <a:buClrTx/>
                <a:buFontTx/>
                <a:buNone/>
              </a:pPr>
              <a:r>
                <a:rPr lang="en-US" altLang="en-US" dirty="0">
                  <a:solidFill>
                    <a:srgbClr val="000000"/>
                  </a:solidFill>
                </a:rPr>
                <a:t>configuration files</a:t>
              </a:r>
            </a:p>
          </p:txBody>
        </p:sp>
        <p:pic>
          <p:nvPicPr>
            <p:cNvPr id="7179" name="Picture 10"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296025" y="1668463"/>
              <a:ext cx="827088"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Picture 11"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073900" y="1763713"/>
              <a:ext cx="8255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1" name="Picture 12"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335713" y="2133600"/>
              <a:ext cx="827087"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2" name="Picture 13"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072313" y="2197100"/>
              <a:ext cx="827087"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3" name="Picture 14" descr="f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657600" y="4038600"/>
              <a:ext cx="53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4" name="Picture 15" descr="DBCONTRO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216025" y="2425700"/>
              <a:ext cx="857250" cy="638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185" name="Freeform 16"/>
            <p:cNvSpPr>
              <a:spLocks/>
            </p:cNvSpPr>
            <p:nvPr/>
          </p:nvSpPr>
          <p:spPr bwMode="auto">
            <a:xfrm>
              <a:off x="1600200" y="4267200"/>
              <a:ext cx="2085975" cy="685800"/>
            </a:xfrm>
            <a:custGeom>
              <a:avLst/>
              <a:gdLst>
                <a:gd name="T0" fmla="*/ 0 w 1184"/>
                <a:gd name="T1" fmla="*/ 0 h 1168"/>
                <a:gd name="T2" fmla="*/ 0 w 1184"/>
                <a:gd name="T3" fmla="*/ 2147483647 h 1168"/>
                <a:gd name="T4" fmla="*/ 2147483647 w 1184"/>
                <a:gd name="T5" fmla="*/ 2147483647 h 1168"/>
                <a:gd name="T6" fmla="*/ 0 60000 65536"/>
                <a:gd name="T7" fmla="*/ 0 60000 65536"/>
                <a:gd name="T8" fmla="*/ 0 60000 65536"/>
                <a:gd name="T9" fmla="*/ 0 w 1184"/>
                <a:gd name="T10" fmla="*/ 0 h 1168"/>
                <a:gd name="T11" fmla="*/ 1184 w 1184"/>
                <a:gd name="T12" fmla="*/ 1168 h 1168"/>
              </a:gdLst>
              <a:ahLst/>
              <a:cxnLst>
                <a:cxn ang="T6">
                  <a:pos x="T0" y="T1"/>
                </a:cxn>
                <a:cxn ang="T7">
                  <a:pos x="T2" y="T3"/>
                </a:cxn>
                <a:cxn ang="T8">
                  <a:pos x="T4" y="T5"/>
                </a:cxn>
              </a:cxnLst>
              <a:rect l="T9" t="T10" r="T11" b="T12"/>
              <a:pathLst>
                <a:path w="1184" h="1168">
                  <a:moveTo>
                    <a:pt x="0" y="0"/>
                  </a:moveTo>
                  <a:lnTo>
                    <a:pt x="0" y="1168"/>
                  </a:lnTo>
                  <a:lnTo>
                    <a:pt x="1184" y="1168"/>
                  </a:lnTo>
                </a:path>
              </a:pathLst>
            </a:custGeom>
            <a:noFill/>
            <a:ln w="28575" cap="flat" cmpd="sng">
              <a:solidFill>
                <a:schemeClr val="tx1"/>
              </a:solidFill>
              <a:prstDash val="solid"/>
              <a:round/>
              <a:headEnd type="non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7186" name="Freeform 17"/>
            <p:cNvSpPr>
              <a:spLocks/>
            </p:cNvSpPr>
            <p:nvPr/>
          </p:nvSpPr>
          <p:spPr bwMode="auto">
            <a:xfrm>
              <a:off x="4343400" y="2871788"/>
              <a:ext cx="2025650" cy="376237"/>
            </a:xfrm>
            <a:custGeom>
              <a:avLst/>
              <a:gdLst>
                <a:gd name="T0" fmla="*/ 2147483647 w 579"/>
                <a:gd name="T1" fmla="*/ 2147483647 h 380"/>
                <a:gd name="T2" fmla="*/ 2147483647 w 579"/>
                <a:gd name="T3" fmla="*/ 2147483647 h 380"/>
                <a:gd name="T4" fmla="*/ 2147483647 w 579"/>
                <a:gd name="T5" fmla="*/ 0 h 380"/>
                <a:gd name="T6" fmla="*/ 0 w 579"/>
                <a:gd name="T7" fmla="*/ 0 h 380"/>
                <a:gd name="T8" fmla="*/ 0 60000 65536"/>
                <a:gd name="T9" fmla="*/ 0 60000 65536"/>
                <a:gd name="T10" fmla="*/ 0 60000 65536"/>
                <a:gd name="T11" fmla="*/ 0 60000 65536"/>
                <a:gd name="T12" fmla="*/ 0 w 579"/>
                <a:gd name="T13" fmla="*/ 0 h 380"/>
                <a:gd name="T14" fmla="*/ 579 w 579"/>
                <a:gd name="T15" fmla="*/ 380 h 380"/>
              </a:gdLst>
              <a:ahLst/>
              <a:cxnLst>
                <a:cxn ang="T8">
                  <a:pos x="T0" y="T1"/>
                </a:cxn>
                <a:cxn ang="T9">
                  <a:pos x="T2" y="T3"/>
                </a:cxn>
                <a:cxn ang="T10">
                  <a:pos x="T4" y="T5"/>
                </a:cxn>
                <a:cxn ang="T11">
                  <a:pos x="T6" y="T7"/>
                </a:cxn>
              </a:cxnLst>
              <a:rect l="T12" t="T13" r="T14" b="T15"/>
              <a:pathLst>
                <a:path w="579" h="380">
                  <a:moveTo>
                    <a:pt x="579" y="380"/>
                  </a:moveTo>
                  <a:lnTo>
                    <a:pt x="270" y="380"/>
                  </a:lnTo>
                  <a:lnTo>
                    <a:pt x="270" y="0"/>
                  </a:lnTo>
                  <a:lnTo>
                    <a:pt x="0" y="0"/>
                  </a:lnTo>
                </a:path>
              </a:pathLst>
            </a:custGeom>
            <a:noFill/>
            <a:ln w="28575" cap="flat" cmpd="sng">
              <a:solidFill>
                <a:schemeClr val="tx1"/>
              </a:solidFill>
              <a:prstDash val="solid"/>
              <a:round/>
              <a:headEnd type="triangle" w="lg" len="lg"/>
              <a:tailEnd type="none" w="lg" len="lg"/>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7187" name="Freeform 18"/>
            <p:cNvSpPr>
              <a:spLocks/>
            </p:cNvSpPr>
            <p:nvPr/>
          </p:nvSpPr>
          <p:spPr bwMode="auto">
            <a:xfrm flipV="1">
              <a:off x="4267200" y="2078038"/>
              <a:ext cx="2057400" cy="376237"/>
            </a:xfrm>
            <a:custGeom>
              <a:avLst/>
              <a:gdLst>
                <a:gd name="T0" fmla="*/ 2147483647 w 579"/>
                <a:gd name="T1" fmla="*/ 2147483647 h 380"/>
                <a:gd name="T2" fmla="*/ 2147483647 w 579"/>
                <a:gd name="T3" fmla="*/ 2147483647 h 380"/>
                <a:gd name="T4" fmla="*/ 2147483647 w 579"/>
                <a:gd name="T5" fmla="*/ 0 h 380"/>
                <a:gd name="T6" fmla="*/ 0 w 579"/>
                <a:gd name="T7" fmla="*/ 0 h 380"/>
                <a:gd name="T8" fmla="*/ 0 60000 65536"/>
                <a:gd name="T9" fmla="*/ 0 60000 65536"/>
                <a:gd name="T10" fmla="*/ 0 60000 65536"/>
                <a:gd name="T11" fmla="*/ 0 60000 65536"/>
                <a:gd name="T12" fmla="*/ 0 w 579"/>
                <a:gd name="T13" fmla="*/ 0 h 380"/>
                <a:gd name="T14" fmla="*/ 579 w 579"/>
                <a:gd name="T15" fmla="*/ 380 h 380"/>
              </a:gdLst>
              <a:ahLst/>
              <a:cxnLst>
                <a:cxn ang="T8">
                  <a:pos x="T0" y="T1"/>
                </a:cxn>
                <a:cxn ang="T9">
                  <a:pos x="T2" y="T3"/>
                </a:cxn>
                <a:cxn ang="T10">
                  <a:pos x="T4" y="T5"/>
                </a:cxn>
                <a:cxn ang="T11">
                  <a:pos x="T6" y="T7"/>
                </a:cxn>
              </a:cxnLst>
              <a:rect l="T12" t="T13" r="T14" b="T15"/>
              <a:pathLst>
                <a:path w="579" h="380">
                  <a:moveTo>
                    <a:pt x="579" y="380"/>
                  </a:moveTo>
                  <a:lnTo>
                    <a:pt x="270" y="380"/>
                  </a:lnTo>
                  <a:lnTo>
                    <a:pt x="270" y="0"/>
                  </a:lnTo>
                  <a:lnTo>
                    <a:pt x="0" y="0"/>
                  </a:lnTo>
                </a:path>
              </a:pathLst>
            </a:custGeom>
            <a:noFill/>
            <a:ln w="28575" cap="flat" cmpd="sng">
              <a:solidFill>
                <a:schemeClr val="tx1"/>
              </a:solidFill>
              <a:prstDash val="solid"/>
              <a:round/>
              <a:headEnd type="triangle" w="lg" len="lg"/>
              <a:tailEnd type="none" w="lg" len="lg"/>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7188" name="Rectangle 19"/>
            <p:cNvSpPr>
              <a:spLocks noChangeArrowheads="1"/>
            </p:cNvSpPr>
            <p:nvPr/>
          </p:nvSpPr>
          <p:spPr bwMode="auto">
            <a:xfrm>
              <a:off x="381000" y="3124200"/>
              <a:ext cx="2438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Enterprise Manager Cloud Control or Oracle Net Manager</a:t>
              </a:r>
            </a:p>
          </p:txBody>
        </p:sp>
        <p:pic>
          <p:nvPicPr>
            <p:cNvPr id="7189" name="Picture 20" descr="datab004_g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6400800" y="2667000"/>
              <a:ext cx="912813"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0" name="Picture 23" descr="D:\Project data\Library\OU_graphics_repository\icons\PROD\icons\all\elect013.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2209800"/>
              <a:ext cx="9271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fld id="{0D1E9C62-5A59-433B-A292-EC595ABBBF45}" type="slidenum">
              <a:rPr lang="" smtClean="0"/>
              <a:t>161</a:t>
            </a:fld>
            <a:endParaRPr lang=""/>
          </a:p>
        </p:txBody>
      </p:sp>
    </p:spTree>
    <p:custDataLst>
      <p:tags r:id="rId1"/>
    </p:custDataLst>
    <p:extLst>
      <p:ext uri="{BB962C8B-B14F-4D97-AF65-F5344CB8AC3E}">
        <p14:creationId xmlns:p14="http://schemas.microsoft.com/office/powerpoint/2010/main" val="710654410"/>
      </p:ext>
    </p:extLst>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The Default </a:t>
            </a:r>
            <a:r>
              <a:rPr lang="en-US" dirty="0" smtClean="0"/>
              <a:t>Listener</a:t>
            </a:r>
            <a:br>
              <a:rPr lang="en-US" dirty="0" smtClean="0"/>
            </a:br>
            <a:endParaRPr lang="en-US" altLang="es-MX" dirty="0"/>
          </a:p>
        </p:txBody>
      </p:sp>
      <p:sp>
        <p:nvSpPr>
          <p:cNvPr id="9219" name="Content Placeholder 9"/>
          <p:cNvSpPr>
            <a:spLocks noGrp="1"/>
          </p:cNvSpPr>
          <p:nvPr>
            <p:ph idx="1"/>
          </p:nvPr>
        </p:nvSpPr>
        <p:spPr>
          <a:xfrm>
            <a:off x="622138" y="1242485"/>
            <a:ext cx="10944549" cy="3842926"/>
          </a:xfrm>
        </p:spPr>
        <p:txBody>
          <a:bodyPr>
            <a:normAutofit lnSpcReduction="10000"/>
          </a:bodyPr>
          <a:lstStyle/>
          <a:p>
            <a:pPr lvl="1">
              <a:buClr>
                <a:schemeClr val="accent1"/>
              </a:buClr>
              <a:defRPr/>
            </a:pPr>
            <a:r>
              <a:rPr lang="en-US" dirty="0"/>
              <a:t>During an Oracle Database installation, Oracle Universal Installer launches Oracle Net Configuration Assistant and creates a local listener named </a:t>
            </a:r>
            <a:r>
              <a:rPr lang="en-US" dirty="0">
                <a:latin typeface="Courier New" panose="02070309020205020404" pitchFamily="49" charset="0"/>
                <a:cs typeface="Courier New" panose="02070309020205020404" pitchFamily="49" charset="0"/>
              </a:rPr>
              <a:t>LISTENER</a:t>
            </a:r>
            <a:r>
              <a:rPr lang="en-US" dirty="0"/>
              <a:t>.</a:t>
            </a:r>
          </a:p>
          <a:p>
            <a:pPr lvl="1">
              <a:buClr>
                <a:schemeClr val="accent1"/>
              </a:buClr>
              <a:defRPr/>
            </a:pPr>
            <a:r>
              <a:rPr lang="en-US" dirty="0">
                <a:latin typeface="Courier New" panose="02070309020205020404" pitchFamily="49" charset="0"/>
                <a:cs typeface="Courier New" panose="02070309020205020404" pitchFamily="49" charset="0"/>
              </a:rPr>
              <a:t>LISTENER</a:t>
            </a:r>
            <a:r>
              <a:rPr lang="en-US" dirty="0"/>
              <a:t> is automatically populated with available database services through a feature called dynamic service registration. </a:t>
            </a:r>
          </a:p>
          <a:p>
            <a:pPr lvl="1">
              <a:buClr>
                <a:schemeClr val="accent1"/>
              </a:buClr>
              <a:defRPr/>
            </a:pPr>
            <a:r>
              <a:rPr lang="en-US" dirty="0">
                <a:latin typeface="Courier New" panose="02070309020205020404" pitchFamily="49" charset="0"/>
                <a:cs typeface="Courier New" panose="02070309020205020404" pitchFamily="49" charset="0"/>
              </a:rPr>
              <a:t>LISTENER</a:t>
            </a:r>
            <a:r>
              <a:rPr lang="en-US" dirty="0"/>
              <a:t> listens on the following TCP/IP protocol address:</a:t>
            </a:r>
          </a:p>
          <a:p>
            <a:pPr marL="91440" lvl="1" indent="0">
              <a:buClr>
                <a:schemeClr val="accent1"/>
              </a:buClr>
              <a:buNone/>
              <a:defRPr/>
            </a:pPr>
            <a:r>
              <a:rPr lang="en-US" dirty="0"/>
              <a:t>		</a:t>
            </a:r>
            <a:r>
              <a:rPr lang="en-US" dirty="0">
                <a:latin typeface="Courier New" panose="02070309020205020404" pitchFamily="49" charset="0"/>
                <a:cs typeface="Courier New" panose="02070309020205020404" pitchFamily="49" charset="0"/>
              </a:rPr>
              <a:t>ADDRESS=(PROTOCOL=tcp)(HOST=host_name)(PORT=1521))</a:t>
            </a:r>
            <a:r>
              <a:rPr lang="en-US" dirty="0"/>
              <a:t> </a:t>
            </a:r>
          </a:p>
          <a:p>
            <a:pPr lvl="1">
              <a:buClr>
                <a:schemeClr val="accent1"/>
              </a:buClr>
              <a:defRPr/>
            </a:pPr>
            <a:r>
              <a:rPr lang="en-US" dirty="0"/>
              <a:t>Without any configuration, you can access your database instance immediately through </a:t>
            </a:r>
            <a:r>
              <a:rPr lang="en-US" dirty="0">
                <a:latin typeface="Courier New" panose="02070309020205020404" pitchFamily="49" charset="0"/>
                <a:cs typeface="Courier New" panose="02070309020205020404" pitchFamily="49" charset="0"/>
              </a:rPr>
              <a:t>LISTENER</a:t>
            </a:r>
            <a:r>
              <a:rPr lang="en-US" dirty="0"/>
              <a:t>.</a:t>
            </a:r>
          </a:p>
          <a:p>
            <a:pPr lvl="1">
              <a:buClr>
                <a:schemeClr val="accent1"/>
              </a:buClr>
              <a:defRPr/>
            </a:pPr>
            <a:r>
              <a:rPr lang="en-US" dirty="0"/>
              <a:t>If the listener name is </a:t>
            </a:r>
            <a:r>
              <a:rPr lang="en-US" dirty="0">
                <a:latin typeface="Courier New" panose="02070309020205020404" pitchFamily="49" charset="0"/>
                <a:cs typeface="Courier New" panose="02070309020205020404" pitchFamily="49" charset="0"/>
              </a:rPr>
              <a:t>LISTENER</a:t>
            </a:r>
            <a:r>
              <a:rPr lang="en-US" dirty="0"/>
              <a:t> and it cannot be resolved, a protocol address of TCP/IP and a port number of 1521 is assumed.</a:t>
            </a:r>
          </a:p>
        </p:txBody>
      </p:sp>
      <p:sp>
        <p:nvSpPr>
          <p:cNvPr id="2" name="Slide Number Placeholder 1"/>
          <p:cNvSpPr>
            <a:spLocks noGrp="1"/>
          </p:cNvSpPr>
          <p:nvPr>
            <p:ph type="sldNum" sz="quarter" idx="12"/>
          </p:nvPr>
        </p:nvSpPr>
        <p:spPr/>
        <p:txBody>
          <a:bodyPr/>
          <a:lstStyle/>
          <a:p>
            <a:fld id="{0D1E9C62-5A59-433B-A292-EC595ABBBF45}" type="slidenum">
              <a:rPr lang="" smtClean="0"/>
              <a:t>162</a:t>
            </a:fld>
            <a:endParaRPr lang=""/>
          </a:p>
        </p:txBody>
      </p:sp>
    </p:spTree>
    <p:custDataLst>
      <p:tags r:id="rId1"/>
    </p:custDataLst>
    <p:extLst>
      <p:ext uri="{BB962C8B-B14F-4D97-AF65-F5344CB8AC3E}">
        <p14:creationId xmlns:p14="http://schemas.microsoft.com/office/powerpoint/2010/main" val="10741705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126100" y="3751820"/>
            <a:ext cx="7936625" cy="2191780"/>
            <a:chOff x="830654" y="1268641"/>
            <a:chExt cx="7482693" cy="3030071"/>
          </a:xfrm>
        </p:grpSpPr>
        <p:sp>
          <p:nvSpPr>
            <p:cNvPr id="11" name="Freeform 10"/>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2" name="Rounded Rectangle 11"/>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8194" name="Rectangle 2"/>
          <p:cNvSpPr>
            <a:spLocks noGrp="1" noChangeArrowheads="1"/>
          </p:cNvSpPr>
          <p:nvPr>
            <p:ph type="title"/>
          </p:nvPr>
        </p:nvSpPr>
        <p:spPr/>
        <p:txBody>
          <a:bodyPr/>
          <a:lstStyle/>
          <a:p>
            <a:pPr eaLnBrk="1" hangingPunct="1"/>
            <a:r>
              <a:rPr lang="en-US" altLang="en-US" dirty="0"/>
              <a:t>Establishing Oracle Network </a:t>
            </a:r>
            <a:r>
              <a:rPr lang="en-US" altLang="en-US" dirty="0" smtClean="0"/>
              <a:t>Connections</a:t>
            </a:r>
            <a:br>
              <a:rPr lang="en-US" altLang="en-US" dirty="0" smtClean="0"/>
            </a:br>
            <a:endParaRPr lang="en-US" altLang="en-US" dirty="0"/>
          </a:p>
        </p:txBody>
      </p:sp>
      <p:sp>
        <p:nvSpPr>
          <p:cNvPr id="8195" name="Rectangle 3"/>
          <p:cNvSpPr>
            <a:spLocks noGrp="1" noChangeArrowheads="1"/>
          </p:cNvSpPr>
          <p:nvPr>
            <p:ph idx="1"/>
          </p:nvPr>
        </p:nvSpPr>
        <p:spPr>
          <a:xfrm>
            <a:off x="622138" y="1242485"/>
            <a:ext cx="10944549" cy="2111682"/>
          </a:xfrm>
        </p:spPr>
        <p:txBody>
          <a:bodyPr>
            <a:normAutofit fontScale="92500" lnSpcReduction="10000"/>
          </a:bodyPr>
          <a:lstStyle/>
          <a:p>
            <a:pPr eaLnBrk="1" hangingPunct="1"/>
            <a:r>
              <a:rPr lang="en-US" altLang="en-US" dirty="0"/>
              <a:t>To make a client or middle-tier connection, Oracle Net requires the client to know the:</a:t>
            </a:r>
          </a:p>
          <a:p>
            <a:pPr lvl="1" eaLnBrk="1" hangingPunct="1"/>
            <a:r>
              <a:rPr lang="en-US" altLang="en-US" dirty="0"/>
              <a:t>Host where the listener is running</a:t>
            </a:r>
          </a:p>
          <a:p>
            <a:pPr lvl="1" eaLnBrk="1" hangingPunct="1"/>
            <a:r>
              <a:rPr lang="en-US" altLang="en-US" dirty="0"/>
              <a:t>Port that the listener is monitoring</a:t>
            </a:r>
          </a:p>
          <a:p>
            <a:pPr lvl="1" eaLnBrk="1" hangingPunct="1"/>
            <a:r>
              <a:rPr lang="en-US" altLang="en-US" dirty="0"/>
              <a:t>Protocol that the listener is using</a:t>
            </a:r>
          </a:p>
          <a:p>
            <a:pPr lvl="1" eaLnBrk="1" hangingPunct="1"/>
            <a:r>
              <a:rPr lang="en-US" altLang="en-US" dirty="0"/>
              <a:t>Name of the service that the listener is handling</a:t>
            </a:r>
          </a:p>
        </p:txBody>
      </p:sp>
      <p:grpSp>
        <p:nvGrpSpPr>
          <p:cNvPr id="2" name="Group 1"/>
          <p:cNvGrpSpPr/>
          <p:nvPr/>
        </p:nvGrpSpPr>
        <p:grpSpPr>
          <a:xfrm>
            <a:off x="2516475" y="4038600"/>
            <a:ext cx="7155874" cy="1581727"/>
            <a:chOff x="2596139" y="4554250"/>
            <a:chExt cx="7155874" cy="1581727"/>
          </a:xfrm>
        </p:grpSpPr>
        <p:sp>
          <p:nvSpPr>
            <p:cNvPr id="8196" name="Rectangle 4"/>
            <p:cNvSpPr>
              <a:spLocks noChangeArrowheads="1"/>
            </p:cNvSpPr>
            <p:nvPr/>
          </p:nvSpPr>
          <p:spPr bwMode="auto">
            <a:xfrm>
              <a:off x="4580358" y="5370149"/>
              <a:ext cx="1514054" cy="64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Names resolution</a:t>
              </a:r>
            </a:p>
          </p:txBody>
        </p:sp>
        <p:sp>
          <p:nvSpPr>
            <p:cNvPr id="8197" name="Line 5"/>
            <p:cNvSpPr>
              <a:spLocks noChangeShapeType="1"/>
            </p:cNvSpPr>
            <p:nvPr/>
          </p:nvSpPr>
          <p:spPr bwMode="auto">
            <a:xfrm>
              <a:off x="4165600" y="5335588"/>
              <a:ext cx="4367212" cy="0"/>
            </a:xfrm>
            <a:prstGeom prst="line">
              <a:avLst/>
            </a:prstGeom>
            <a:noFill/>
            <a:ln w="28575" cap="rnd">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pic>
          <p:nvPicPr>
            <p:cNvPr id="8198" name="Picture 6" descr="datab0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516938" y="4632326"/>
              <a:ext cx="123507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7" descr="People: Person, User, Blu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596139" y="4554250"/>
              <a:ext cx="1593273" cy="1581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Picture 9" descr="D:\Project data\Library\OU_graphics_repository\icons\PROD\icons\all\elect01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4112" y="4876800"/>
              <a:ext cx="9271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Slide Number Placeholder 2"/>
          <p:cNvSpPr>
            <a:spLocks noGrp="1"/>
          </p:cNvSpPr>
          <p:nvPr>
            <p:ph type="sldNum" sz="quarter" idx="12"/>
          </p:nvPr>
        </p:nvSpPr>
        <p:spPr/>
        <p:txBody>
          <a:bodyPr/>
          <a:lstStyle/>
          <a:p>
            <a:fld id="{0D1E9C62-5A59-433B-A292-EC595ABBBF45}" type="slidenum">
              <a:rPr lang="" smtClean="0"/>
              <a:t>163</a:t>
            </a:fld>
            <a:endParaRPr lang=""/>
          </a:p>
        </p:txBody>
      </p:sp>
    </p:spTree>
    <p:custDataLst>
      <p:tags r:id="rId1"/>
    </p:custDataLst>
    <p:extLst>
      <p:ext uri="{BB962C8B-B14F-4D97-AF65-F5344CB8AC3E}">
        <p14:creationId xmlns:p14="http://schemas.microsoft.com/office/powerpoint/2010/main" val="8697380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729269" y="1828800"/>
            <a:ext cx="8730287" cy="3208985"/>
            <a:chOff x="830654" y="1268641"/>
            <a:chExt cx="7482693" cy="3030071"/>
          </a:xfrm>
        </p:grpSpPr>
        <p:sp>
          <p:nvSpPr>
            <p:cNvPr id="16" name="Freeform 15"/>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7" name="Rounded Rectangle 16"/>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9218" name="Rectangle 2"/>
          <p:cNvSpPr>
            <a:spLocks noGrp="1" noChangeArrowheads="1"/>
          </p:cNvSpPr>
          <p:nvPr>
            <p:ph type="title"/>
          </p:nvPr>
        </p:nvSpPr>
        <p:spPr/>
        <p:txBody>
          <a:bodyPr/>
          <a:lstStyle/>
          <a:p>
            <a:r>
              <a:rPr lang="en-US" altLang="en-US" dirty="0"/>
              <a:t>Connecting to an Oracle Database</a:t>
            </a:r>
          </a:p>
        </p:txBody>
      </p:sp>
      <p:grpSp>
        <p:nvGrpSpPr>
          <p:cNvPr id="3" name="Group 2"/>
          <p:cNvGrpSpPr/>
          <p:nvPr/>
        </p:nvGrpSpPr>
        <p:grpSpPr>
          <a:xfrm>
            <a:off x="2295958" y="2384778"/>
            <a:ext cx="7596909" cy="2012951"/>
            <a:chOff x="2513012" y="2209800"/>
            <a:chExt cx="7596909" cy="2012951"/>
          </a:xfrm>
        </p:grpSpPr>
        <p:sp>
          <p:nvSpPr>
            <p:cNvPr id="9219" name="Rectangle 6"/>
            <p:cNvSpPr>
              <a:spLocks noChangeArrowheads="1"/>
            </p:cNvSpPr>
            <p:nvPr/>
          </p:nvSpPr>
          <p:spPr bwMode="auto">
            <a:xfrm>
              <a:off x="8124103" y="2209800"/>
              <a:ext cx="198581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Database server</a:t>
              </a:r>
            </a:p>
          </p:txBody>
        </p:sp>
        <p:grpSp>
          <p:nvGrpSpPr>
            <p:cNvPr id="9220" name="Group 7"/>
            <p:cNvGrpSpPr>
              <a:grpSpLocks/>
            </p:cNvGrpSpPr>
            <p:nvPr/>
          </p:nvGrpSpPr>
          <p:grpSpPr bwMode="auto">
            <a:xfrm>
              <a:off x="3992694" y="3275807"/>
              <a:ext cx="858837" cy="304800"/>
              <a:chOff x="1584" y="2064"/>
              <a:chExt cx="666" cy="192"/>
            </a:xfrm>
          </p:grpSpPr>
          <p:sp>
            <p:nvSpPr>
              <p:cNvPr id="9226" name="Line 8"/>
              <p:cNvSpPr>
                <a:spLocks noChangeShapeType="1"/>
              </p:cNvSpPr>
              <p:nvPr/>
            </p:nvSpPr>
            <p:spPr bwMode="auto">
              <a:xfrm flipH="1">
                <a:off x="1584" y="2064"/>
                <a:ext cx="468" cy="0"/>
              </a:xfrm>
              <a:prstGeom prst="line">
                <a:avLst/>
              </a:prstGeom>
              <a:noFill/>
              <a:ln w="28575" cap="rnd">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9227" name="Line 9"/>
              <p:cNvSpPr>
                <a:spLocks noChangeShapeType="1"/>
              </p:cNvSpPr>
              <p:nvPr/>
            </p:nvSpPr>
            <p:spPr bwMode="auto">
              <a:xfrm>
                <a:off x="1776" y="2256"/>
                <a:ext cx="474" cy="0"/>
              </a:xfrm>
              <a:prstGeom prst="line">
                <a:avLst/>
              </a:prstGeom>
              <a:noFill/>
              <a:ln w="28575" cap="rnd">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9228" name="Line 10"/>
              <p:cNvSpPr>
                <a:spLocks noChangeShapeType="1"/>
              </p:cNvSpPr>
              <p:nvPr/>
            </p:nvSpPr>
            <p:spPr bwMode="auto">
              <a:xfrm flipH="1">
                <a:off x="1776" y="2064"/>
                <a:ext cx="288" cy="192"/>
              </a:xfrm>
              <a:prstGeom prst="line">
                <a:avLst/>
              </a:prstGeom>
              <a:noFill/>
              <a:ln w="28575" cap="rnd">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a:lstStyle/>
              <a:p>
                <a:endParaRPr lang="en-US" dirty="0"/>
              </a:p>
            </p:txBody>
          </p:sp>
        </p:grpSp>
        <p:pic>
          <p:nvPicPr>
            <p:cNvPr id="9221" name="Picture 11" descr="peop0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513012" y="2633664"/>
              <a:ext cx="1600200" cy="158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Line 12"/>
            <p:cNvSpPr>
              <a:spLocks noChangeShapeType="1"/>
            </p:cNvSpPr>
            <p:nvPr/>
          </p:nvSpPr>
          <p:spPr bwMode="auto">
            <a:xfrm flipH="1">
              <a:off x="7899797" y="3428207"/>
              <a:ext cx="446882" cy="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9223" name="Rectangle 13"/>
            <p:cNvSpPr>
              <a:spLocks noChangeArrowheads="1"/>
            </p:cNvSpPr>
            <p:nvPr/>
          </p:nvSpPr>
          <p:spPr bwMode="blackWhite">
            <a:xfrm>
              <a:off x="4866481" y="3199607"/>
              <a:ext cx="3086100" cy="457200"/>
            </a:xfrm>
            <a:prstGeom prst="rect">
              <a:avLst/>
            </a:prstGeom>
            <a:solidFill>
              <a:schemeClr val="bg1"/>
            </a:solidFill>
            <a:ln w="28575">
              <a:solidFill>
                <a:srgbClr val="000000"/>
              </a:solidFill>
              <a:miter lim="800000"/>
              <a:headEnd/>
              <a:tailEnd/>
            </a:ln>
          </p:spPr>
          <p:txBody>
            <a:bodyPr wrap="none" lIns="31750" tIns="31750" rIns="31750" bIns="31750" anchor="ctr"/>
            <a:lstStyle>
              <a:lvl1pPr defTabSz="390525" eaLnBrk="0" hangingPunct="0">
                <a:defRPr>
                  <a:solidFill>
                    <a:schemeClr val="tx1"/>
                  </a:solidFill>
                  <a:latin typeface="Arial" panose="020B0604020202020204" pitchFamily="34" charset="0"/>
                </a:defRPr>
              </a:lvl1pPr>
              <a:lvl2pPr marL="742950" indent="-285750" defTabSz="390525" eaLnBrk="0" hangingPunct="0">
                <a:defRPr>
                  <a:solidFill>
                    <a:schemeClr val="tx1"/>
                  </a:solidFill>
                  <a:latin typeface="Arial" panose="020B0604020202020204" pitchFamily="34" charset="0"/>
                </a:defRPr>
              </a:lvl2pPr>
              <a:lvl3pPr marL="1143000" indent="-228600" defTabSz="390525" eaLnBrk="0" hangingPunct="0">
                <a:defRPr>
                  <a:solidFill>
                    <a:schemeClr val="tx1"/>
                  </a:solidFill>
                  <a:latin typeface="Arial" panose="020B0604020202020204" pitchFamily="34" charset="0"/>
                </a:defRPr>
              </a:lvl3pPr>
              <a:lvl4pPr marL="1600200" indent="-228600" defTabSz="390525" eaLnBrk="0" hangingPunct="0">
                <a:defRPr>
                  <a:solidFill>
                    <a:schemeClr val="tx1"/>
                  </a:solidFill>
                  <a:latin typeface="Arial" panose="020B0604020202020204" pitchFamily="34" charset="0"/>
                </a:defRPr>
              </a:lvl4pPr>
              <a:lvl5pPr marL="2057400" indent="-228600" defTabSz="390525" eaLnBrk="0" hangingPunct="0">
                <a:defRPr>
                  <a:solidFill>
                    <a:schemeClr val="tx1"/>
                  </a:solidFill>
                  <a:latin typeface="Arial" panose="020B0604020202020204" pitchFamily="34" charset="0"/>
                </a:defRPr>
              </a:lvl5pPr>
              <a:lvl6pPr marL="2514600" indent="-228600" algn="ctr" defTabSz="3905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3905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3905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3905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nSpc>
                  <a:spcPct val="95000"/>
                </a:lnSpc>
                <a:spcBef>
                  <a:spcPct val="0"/>
                </a:spcBef>
                <a:buClrTx/>
                <a:buFontTx/>
                <a:buNone/>
              </a:pPr>
              <a:r>
                <a:rPr lang="en-US" altLang="en-US" dirty="0">
                  <a:solidFill>
                    <a:srgbClr val="000000"/>
                  </a:solidFill>
                  <a:latin typeface="Courier New" panose="02070309020205020404" pitchFamily="49" charset="0"/>
                </a:rPr>
                <a:t>finance.us.flowers.com</a:t>
              </a:r>
            </a:p>
          </p:txBody>
        </p:sp>
        <p:grpSp>
          <p:nvGrpSpPr>
            <p:cNvPr id="2" name="Group 1"/>
            <p:cNvGrpSpPr/>
            <p:nvPr/>
          </p:nvGrpSpPr>
          <p:grpSpPr>
            <a:xfrm>
              <a:off x="8293894" y="2719389"/>
              <a:ext cx="1646237" cy="1417637"/>
              <a:chOff x="8305801" y="2743201"/>
              <a:chExt cx="1646237" cy="1417637"/>
            </a:xfrm>
          </p:grpSpPr>
          <p:pic>
            <p:nvPicPr>
              <p:cNvPr id="9224" name="Picture 4" descr="datab011_bi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9124951" y="2836069"/>
                <a:ext cx="827087"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5" descr="Computer_tow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8305801" y="2743201"/>
                <a:ext cx="960437" cy="141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 name="Slide Number Placeholder 3"/>
          <p:cNvSpPr>
            <a:spLocks noGrp="1"/>
          </p:cNvSpPr>
          <p:nvPr>
            <p:ph type="sldNum" sz="quarter" idx="12"/>
          </p:nvPr>
        </p:nvSpPr>
        <p:spPr/>
        <p:txBody>
          <a:bodyPr/>
          <a:lstStyle/>
          <a:p>
            <a:fld id="{0D1E9C62-5A59-433B-A292-EC595ABBBF45}" type="slidenum">
              <a:rPr lang="" smtClean="0"/>
              <a:t>164</a:t>
            </a:fld>
            <a:endParaRPr lang=""/>
          </a:p>
        </p:txBody>
      </p:sp>
    </p:spTree>
    <p:custDataLst>
      <p:tags r:id="rId1"/>
    </p:custDataLst>
    <p:extLst>
      <p:ext uri="{BB962C8B-B14F-4D97-AF65-F5344CB8AC3E}">
        <p14:creationId xmlns:p14="http://schemas.microsoft.com/office/powerpoint/2010/main" val="198212871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2371870" y="2559695"/>
            <a:ext cx="7215114" cy="3208985"/>
            <a:chOff x="830654" y="1268641"/>
            <a:chExt cx="7482693" cy="3030071"/>
          </a:xfrm>
        </p:grpSpPr>
        <p:sp>
          <p:nvSpPr>
            <p:cNvPr id="21" name="Freeform 20"/>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2" name="Rounded Rectangle 21"/>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0242" name="Rectangle 5122"/>
          <p:cNvSpPr>
            <a:spLocks noGrp="1" noChangeArrowheads="1"/>
          </p:cNvSpPr>
          <p:nvPr>
            <p:ph type="title"/>
          </p:nvPr>
        </p:nvSpPr>
        <p:spPr>
          <a:xfrm>
            <a:off x="836612" y="233983"/>
            <a:ext cx="10285630" cy="552449"/>
          </a:xfrm>
        </p:spPr>
        <p:txBody>
          <a:bodyPr>
            <a:normAutofit fontScale="90000"/>
          </a:bodyPr>
          <a:lstStyle/>
          <a:p>
            <a:r>
              <a:rPr lang="en-US" altLang="en-US" dirty="0"/>
              <a:t>Name Resolution</a:t>
            </a:r>
          </a:p>
        </p:txBody>
      </p:sp>
      <p:grpSp>
        <p:nvGrpSpPr>
          <p:cNvPr id="2" name="Group 1"/>
          <p:cNvGrpSpPr/>
          <p:nvPr/>
        </p:nvGrpSpPr>
        <p:grpSpPr>
          <a:xfrm>
            <a:off x="1992012" y="917575"/>
            <a:ext cx="8204801" cy="4850884"/>
            <a:chOff x="1992012" y="1397517"/>
            <a:chExt cx="8204801" cy="4850884"/>
          </a:xfrm>
        </p:grpSpPr>
        <p:pic>
          <p:nvPicPr>
            <p:cNvPr id="10243" name="Picture 5124"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638925" y="4580202"/>
              <a:ext cx="827087"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5125" descr="Computer_t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637211" y="4487334"/>
              <a:ext cx="960438" cy="141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5126"/>
            <p:cNvSpPr>
              <a:spLocks noChangeArrowheads="1"/>
            </p:cNvSpPr>
            <p:nvPr/>
          </p:nvSpPr>
          <p:spPr bwMode="auto">
            <a:xfrm>
              <a:off x="5505449" y="5891214"/>
              <a:ext cx="21844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b="1" dirty="0">
                  <a:latin typeface="Courier New" panose="02070309020205020404" pitchFamily="49" charset="0"/>
                </a:rPr>
                <a:t>flowers-server</a:t>
              </a:r>
            </a:p>
          </p:txBody>
        </p:sp>
        <p:pic>
          <p:nvPicPr>
            <p:cNvPr id="10246" name="Picture 5127" descr="peop00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3882092" y="1397517"/>
              <a:ext cx="1454727"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9" name="Rectangle 5131"/>
            <p:cNvSpPr>
              <a:spLocks noChangeArrowheads="1"/>
            </p:cNvSpPr>
            <p:nvPr/>
          </p:nvSpPr>
          <p:spPr bwMode="auto">
            <a:xfrm>
              <a:off x="2894012" y="4880240"/>
              <a:ext cx="21844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b="1" dirty="0">
                  <a:latin typeface="Courier New" panose="02070309020205020404" pitchFamily="49" charset="0"/>
                </a:rPr>
                <a:t>LISTENER   port 1521</a:t>
              </a:r>
            </a:p>
          </p:txBody>
        </p:sp>
        <p:sp>
          <p:nvSpPr>
            <p:cNvPr id="10250" name="Line 5132"/>
            <p:cNvSpPr>
              <a:spLocks noChangeShapeType="1"/>
            </p:cNvSpPr>
            <p:nvPr/>
          </p:nvSpPr>
          <p:spPr bwMode="auto">
            <a:xfrm>
              <a:off x="8380412" y="2362200"/>
              <a:ext cx="0" cy="762000"/>
            </a:xfrm>
            <a:prstGeom prst="line">
              <a:avLst/>
            </a:prstGeom>
            <a:noFill/>
            <a:ln w="28575" cap="rnd">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0251" name="Rectangle 5133"/>
            <p:cNvSpPr>
              <a:spLocks noChangeArrowheads="1"/>
            </p:cNvSpPr>
            <p:nvPr/>
          </p:nvSpPr>
          <p:spPr bwMode="auto">
            <a:xfrm>
              <a:off x="5865812" y="2514600"/>
              <a:ext cx="27432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Name resolution</a:t>
              </a:r>
            </a:p>
          </p:txBody>
        </p:sp>
        <p:sp>
          <p:nvSpPr>
            <p:cNvPr id="10252" name="Rectangle 5134"/>
            <p:cNvSpPr>
              <a:spLocks noChangeArrowheads="1"/>
            </p:cNvSpPr>
            <p:nvPr/>
          </p:nvSpPr>
          <p:spPr bwMode="auto">
            <a:xfrm>
              <a:off x="6932611" y="5017558"/>
              <a:ext cx="21844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b="1" dirty="0">
                  <a:latin typeface="Courier New" panose="02070309020205020404" pitchFamily="49" charset="0"/>
                </a:rPr>
                <a:t>finance</a:t>
              </a:r>
            </a:p>
          </p:txBody>
        </p:sp>
        <p:pic>
          <p:nvPicPr>
            <p:cNvPr id="10253" name="Picture 5135" descr="elect0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2811" y="4732602"/>
              <a:ext cx="9271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ontent Placeholder 2"/>
            <p:cNvSpPr txBox="1">
              <a:spLocks/>
            </p:cNvSpPr>
            <p:nvPr/>
          </p:nvSpPr>
          <p:spPr bwMode="gray">
            <a:xfrm>
              <a:off x="1992012" y="3149057"/>
              <a:ext cx="8204801" cy="1207134"/>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nchor="ctr">
              <a:spAutoFit/>
            </a:bodyPr>
            <a:lstStyle/>
            <a:p>
              <a:pPr defTabSz="390525" eaLnBrk="0" hangingPunct="0">
                <a:lnSpc>
                  <a:spcPct val="95000"/>
                </a:lnSpc>
                <a:defRPr/>
              </a:pPr>
              <a:r>
                <a:rPr lang="en-US" altLang="en-US" b="1" dirty="0">
                  <a:latin typeface="Courier New" pitchFamily="49" charset="0"/>
                </a:rPr>
                <a:t>finflowers =(DESCRIPTION= </a:t>
              </a:r>
            </a:p>
            <a:p>
              <a:pPr defTabSz="390525" eaLnBrk="0" hangingPunct="0">
                <a:lnSpc>
                  <a:spcPct val="95000"/>
                </a:lnSpc>
                <a:defRPr/>
              </a:pPr>
              <a:r>
                <a:rPr lang="en-US" altLang="en-US" b="1" dirty="0">
                  <a:latin typeface="Courier New" pitchFamily="49" charset="0"/>
                </a:rPr>
                <a:t>  (ADDRESS=(PROTOCOL=tcp)(HOST=flowers-server)(PORT=1521))</a:t>
              </a:r>
            </a:p>
            <a:p>
              <a:pPr defTabSz="390525" eaLnBrk="0" hangingPunct="0">
                <a:lnSpc>
                  <a:spcPct val="95000"/>
                </a:lnSpc>
                <a:defRPr/>
              </a:pPr>
              <a:r>
                <a:rPr lang="en-US" altLang="en-US" b="1" dirty="0">
                  <a:latin typeface="Courier New" pitchFamily="49" charset="0"/>
                </a:rPr>
                <a:t>  (CONNECT_DATA=</a:t>
              </a:r>
            </a:p>
            <a:p>
              <a:pPr defTabSz="390525" eaLnBrk="0" hangingPunct="0">
                <a:lnSpc>
                  <a:spcPct val="95000"/>
                </a:lnSpc>
                <a:defRPr/>
              </a:pPr>
              <a:r>
                <a:rPr lang="en-US" altLang="en-US" b="1" dirty="0">
                  <a:latin typeface="Courier New" pitchFamily="49" charset="0"/>
                </a:rPr>
                <a:t>    (SERVICE_NAME=finance.us.flowers.com)))</a:t>
              </a:r>
            </a:p>
          </p:txBody>
        </p:sp>
        <p:sp>
          <p:nvSpPr>
            <p:cNvPr id="15" name="Content Placeholder 2"/>
            <p:cNvSpPr txBox="1">
              <a:spLocks/>
            </p:cNvSpPr>
            <p:nvPr/>
          </p:nvSpPr>
          <p:spPr bwMode="gray">
            <a:xfrm>
              <a:off x="5565418" y="1899073"/>
              <a:ext cx="4631395" cy="438270"/>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nchor="ctr">
              <a:spAutoFit/>
            </a:bodyPr>
            <a:lstStyle/>
            <a:p>
              <a:pPr defTabSz="390525" eaLnBrk="0" hangingPunct="0">
                <a:lnSpc>
                  <a:spcPct val="95000"/>
                </a:lnSpc>
                <a:defRPr/>
              </a:pPr>
              <a:r>
                <a:rPr lang="en-US" altLang="en-US" b="1" dirty="0">
                  <a:latin typeface="Courier New" pitchFamily="49" charset="0"/>
                </a:rPr>
                <a:t>CONNECT jsmith/jspass@finflowers</a:t>
              </a:r>
            </a:p>
          </p:txBody>
        </p:sp>
      </p:grpSp>
      <p:sp>
        <p:nvSpPr>
          <p:cNvPr id="3" name="Slide Number Placeholder 2"/>
          <p:cNvSpPr>
            <a:spLocks noGrp="1"/>
          </p:cNvSpPr>
          <p:nvPr>
            <p:ph type="sldNum" sz="quarter" idx="12"/>
          </p:nvPr>
        </p:nvSpPr>
        <p:spPr/>
        <p:txBody>
          <a:bodyPr/>
          <a:lstStyle/>
          <a:p>
            <a:fld id="{0D1E9C62-5A59-433B-A292-EC595ABBBF45}" type="slidenum">
              <a:rPr lang="" smtClean="0"/>
              <a:t>165</a:t>
            </a:fld>
            <a:endParaRPr lang=""/>
          </a:p>
        </p:txBody>
      </p:sp>
    </p:spTree>
    <p:custDataLst>
      <p:tags r:id="rId1"/>
    </p:custDataLst>
    <p:extLst>
      <p:ext uri="{BB962C8B-B14F-4D97-AF65-F5344CB8AC3E}">
        <p14:creationId xmlns:p14="http://schemas.microsoft.com/office/powerpoint/2010/main" val="182728471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126100" y="1668350"/>
            <a:ext cx="7936625" cy="3529884"/>
            <a:chOff x="830654" y="1268641"/>
            <a:chExt cx="7482693" cy="3030071"/>
          </a:xfrm>
        </p:grpSpPr>
        <p:sp>
          <p:nvSpPr>
            <p:cNvPr id="14" name="Freeform 13"/>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5" name="Rounded Rectangle 14"/>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1266" name="Rectangle 4"/>
          <p:cNvSpPr>
            <a:spLocks noGrp="1" noChangeArrowheads="1"/>
          </p:cNvSpPr>
          <p:nvPr>
            <p:ph type="title"/>
          </p:nvPr>
        </p:nvSpPr>
        <p:spPr/>
        <p:txBody>
          <a:bodyPr/>
          <a:lstStyle/>
          <a:p>
            <a:pPr eaLnBrk="1" hangingPunct="1"/>
            <a:r>
              <a:rPr lang="en-US" altLang="en-US" dirty="0"/>
              <a:t>Establishing a Connection</a:t>
            </a:r>
          </a:p>
        </p:txBody>
      </p:sp>
      <p:grpSp>
        <p:nvGrpSpPr>
          <p:cNvPr id="11267" name="Group 11"/>
          <p:cNvGrpSpPr>
            <a:grpSpLocks/>
          </p:cNvGrpSpPr>
          <p:nvPr/>
        </p:nvGrpSpPr>
        <p:grpSpPr bwMode="auto">
          <a:xfrm>
            <a:off x="2646651" y="1905000"/>
            <a:ext cx="6895522" cy="2779207"/>
            <a:chOff x="1114425" y="2322368"/>
            <a:chExt cx="6895523" cy="2779207"/>
          </a:xfrm>
        </p:grpSpPr>
        <p:grpSp>
          <p:nvGrpSpPr>
            <p:cNvPr id="11268" name="Group 9"/>
            <p:cNvGrpSpPr>
              <a:grpSpLocks/>
            </p:cNvGrpSpPr>
            <p:nvPr/>
          </p:nvGrpSpPr>
          <p:grpSpPr bwMode="auto">
            <a:xfrm>
              <a:off x="6887153" y="2322368"/>
              <a:ext cx="1122795" cy="2779207"/>
              <a:chOff x="6887153" y="1804843"/>
              <a:chExt cx="1122795" cy="2779207"/>
            </a:xfrm>
          </p:grpSpPr>
          <p:pic>
            <p:nvPicPr>
              <p:cNvPr id="11275" name="Picture 6" descr="Diagram: Detailed S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903028" y="1804843"/>
                <a:ext cx="1091045" cy="141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8" descr="Database: Database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887153" y="3253436"/>
                <a:ext cx="1122795" cy="1330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69" name="Group 10"/>
            <p:cNvGrpSpPr>
              <a:grpSpLocks/>
            </p:cNvGrpSpPr>
            <p:nvPr/>
          </p:nvGrpSpPr>
          <p:grpSpPr bwMode="auto">
            <a:xfrm>
              <a:off x="1114425" y="3494750"/>
              <a:ext cx="5721985" cy="1603506"/>
              <a:chOff x="1114425" y="4452013"/>
              <a:chExt cx="5721985" cy="1603506"/>
            </a:xfrm>
          </p:grpSpPr>
          <p:sp>
            <p:nvSpPr>
              <p:cNvPr id="11270" name="Line 2"/>
              <p:cNvSpPr>
                <a:spLocks noChangeShapeType="1"/>
              </p:cNvSpPr>
              <p:nvPr/>
            </p:nvSpPr>
            <p:spPr bwMode="auto">
              <a:xfrm>
                <a:off x="2482321" y="5393531"/>
                <a:ext cx="3352800" cy="0"/>
              </a:xfrm>
              <a:prstGeom prst="line">
                <a:avLst/>
              </a:prstGeom>
              <a:noFill/>
              <a:ln w="28575" cap="rnd">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11271" name="Rectangle 3"/>
              <p:cNvSpPr>
                <a:spLocks noChangeArrowheads="1"/>
              </p:cNvSpPr>
              <p:nvPr/>
            </p:nvSpPr>
            <p:spPr bwMode="auto">
              <a:xfrm>
                <a:off x="5829724" y="4452013"/>
                <a:ext cx="1006686"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Listener</a:t>
                </a:r>
              </a:p>
            </p:txBody>
          </p:sp>
          <p:sp>
            <p:nvSpPr>
              <p:cNvPr id="11272" name="Rectangle 5"/>
              <p:cNvSpPr>
                <a:spLocks noChangeArrowheads="1"/>
              </p:cNvSpPr>
              <p:nvPr/>
            </p:nvSpPr>
            <p:spPr bwMode="auto">
              <a:xfrm>
                <a:off x="2746054" y="4752181"/>
                <a:ext cx="2438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Incoming connection request</a:t>
                </a:r>
              </a:p>
            </p:txBody>
          </p:sp>
          <p:pic>
            <p:nvPicPr>
              <p:cNvPr id="11273" name="Picture 7" descr="People: Person, User, Blu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114425" y="4731544"/>
                <a:ext cx="13335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4" name="Picture 10" descr="D:\Project data\Library\OU_graphics_repository\icons\PROD\icons\all\elect013.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9517" y="4929981"/>
                <a:ext cx="9271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 name="Slide Number Placeholder 1"/>
          <p:cNvSpPr>
            <a:spLocks noGrp="1"/>
          </p:cNvSpPr>
          <p:nvPr>
            <p:ph type="sldNum" sz="quarter" idx="12"/>
          </p:nvPr>
        </p:nvSpPr>
        <p:spPr/>
        <p:txBody>
          <a:bodyPr/>
          <a:lstStyle/>
          <a:p>
            <a:fld id="{0D1E9C62-5A59-433B-A292-EC595ABBBF45}" type="slidenum">
              <a:rPr lang="" smtClean="0"/>
              <a:t>166</a:t>
            </a:fld>
            <a:endParaRPr lang=""/>
          </a:p>
        </p:txBody>
      </p:sp>
    </p:spTree>
    <p:custDataLst>
      <p:tags r:id="rId1"/>
    </p:custDataLst>
    <p:extLst>
      <p:ext uri="{BB962C8B-B14F-4D97-AF65-F5344CB8AC3E}">
        <p14:creationId xmlns:p14="http://schemas.microsoft.com/office/powerpoint/2010/main" val="1747489630"/>
      </p:ext>
    </p:extLst>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126100" y="849241"/>
            <a:ext cx="7936625" cy="5168103"/>
            <a:chOff x="830654" y="1268641"/>
            <a:chExt cx="7482693" cy="3030071"/>
          </a:xfrm>
        </p:grpSpPr>
        <p:sp>
          <p:nvSpPr>
            <p:cNvPr id="17" name="Freeform 16"/>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8" name="Rounded Rectangle 1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2290" name="Text Box 2"/>
          <p:cNvSpPr txBox="1">
            <a:spLocks noChangeArrowheads="1"/>
          </p:cNvSpPr>
          <p:nvPr/>
        </p:nvSpPr>
        <p:spPr bwMode="blackWhite">
          <a:xfrm>
            <a:off x="4875212" y="2069571"/>
            <a:ext cx="2530475" cy="1371600"/>
          </a:xfrm>
          <a:prstGeom prst="rect">
            <a:avLst/>
          </a:prstGeom>
          <a:solidFill>
            <a:srgbClr val="FFCC33"/>
          </a:solidFill>
          <a:ln w="28575">
            <a:solidFill>
              <a:schemeClr val="tx1"/>
            </a:solidFill>
            <a:miter lim="800000"/>
            <a:headEnd type="none" w="sm" len="sm"/>
            <a:tailEnd type="none" w="sm" len="sm"/>
          </a:ln>
        </p:spPr>
        <p:txBody>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rPr>
              <a:t>Server</a:t>
            </a:r>
          </a:p>
          <a:p>
            <a:pPr algn="ctr">
              <a:lnSpc>
                <a:spcPct val="95000"/>
              </a:lnSpc>
              <a:spcBef>
                <a:spcPct val="0"/>
              </a:spcBef>
              <a:buClrTx/>
              <a:buFontTx/>
              <a:buNone/>
            </a:pPr>
            <a:r>
              <a:rPr lang="en-US" altLang="en-US" dirty="0">
                <a:solidFill>
                  <a:srgbClr val="000000"/>
                </a:solidFill>
              </a:rPr>
              <a:t>process</a:t>
            </a:r>
          </a:p>
          <a:p>
            <a:pPr eaLnBrk="1" hangingPunct="1"/>
            <a:endParaRPr lang="en-US" altLang="en-US" i="1" dirty="0">
              <a:solidFill>
                <a:srgbClr val="000000"/>
              </a:solidFill>
            </a:endParaRPr>
          </a:p>
        </p:txBody>
      </p:sp>
      <p:sp>
        <p:nvSpPr>
          <p:cNvPr id="12291" name="Rectangle 3"/>
          <p:cNvSpPr>
            <a:spLocks noGrp="1" noChangeArrowheads="1"/>
          </p:cNvSpPr>
          <p:nvPr>
            <p:ph type="title"/>
          </p:nvPr>
        </p:nvSpPr>
        <p:spPr>
          <a:xfrm>
            <a:off x="760412" y="123228"/>
            <a:ext cx="9904630" cy="596784"/>
          </a:xfrm>
        </p:spPr>
        <p:txBody>
          <a:bodyPr>
            <a:normAutofit fontScale="90000"/>
          </a:bodyPr>
          <a:lstStyle/>
          <a:p>
            <a:pPr eaLnBrk="1" hangingPunct="1"/>
            <a:r>
              <a:rPr lang="en-US" altLang="en-US" dirty="0"/>
              <a:t>User Sessions</a:t>
            </a:r>
          </a:p>
        </p:txBody>
      </p:sp>
      <p:sp>
        <p:nvSpPr>
          <p:cNvPr id="12292" name="Text Box 4"/>
          <p:cNvSpPr txBox="1">
            <a:spLocks noChangeArrowheads="1"/>
          </p:cNvSpPr>
          <p:nvPr/>
        </p:nvSpPr>
        <p:spPr bwMode="blackWhite">
          <a:xfrm>
            <a:off x="5607049" y="2863321"/>
            <a:ext cx="1066800" cy="369332"/>
          </a:xfrm>
          <a:prstGeom prst="rect">
            <a:avLst/>
          </a:prstGeom>
          <a:solidFill>
            <a:schemeClr val="bg2"/>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r>
              <a:rPr lang="en-US" altLang="en-US" dirty="0">
                <a:solidFill>
                  <a:srgbClr val="000000"/>
                </a:solidFill>
              </a:rPr>
              <a:t>PGA</a:t>
            </a:r>
          </a:p>
        </p:txBody>
      </p:sp>
      <p:sp>
        <p:nvSpPr>
          <p:cNvPr id="12293" name="Rectangle 5"/>
          <p:cNvSpPr>
            <a:spLocks noChangeArrowheads="1"/>
          </p:cNvSpPr>
          <p:nvPr/>
        </p:nvSpPr>
        <p:spPr bwMode="auto">
          <a:xfrm>
            <a:off x="6551611" y="5284259"/>
            <a:ext cx="1006686"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Listener</a:t>
            </a:r>
          </a:p>
        </p:txBody>
      </p:sp>
      <p:pic>
        <p:nvPicPr>
          <p:cNvPr id="12294" name="Picture 6" descr="Diagram: Detailed S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326436" y="1140885"/>
            <a:ext cx="12001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Line 7"/>
          <p:cNvSpPr>
            <a:spLocks noChangeShapeType="1"/>
          </p:cNvSpPr>
          <p:nvPr/>
        </p:nvSpPr>
        <p:spPr bwMode="auto">
          <a:xfrm flipH="1">
            <a:off x="7412036" y="2464859"/>
            <a:ext cx="960438" cy="0"/>
          </a:xfrm>
          <a:prstGeom prst="line">
            <a:avLst/>
          </a:prstGeom>
          <a:noFill/>
          <a:ln w="28575" cap="rnd">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2296" name="Line 8"/>
          <p:cNvSpPr>
            <a:spLocks noChangeShapeType="1"/>
          </p:cNvSpPr>
          <p:nvPr/>
        </p:nvSpPr>
        <p:spPr bwMode="auto">
          <a:xfrm flipH="1">
            <a:off x="7412036" y="2922059"/>
            <a:ext cx="1143000"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2297" name="Rectangle 9"/>
          <p:cNvSpPr>
            <a:spLocks noChangeArrowheads="1"/>
          </p:cNvSpPr>
          <p:nvPr/>
        </p:nvSpPr>
        <p:spPr bwMode="auto">
          <a:xfrm>
            <a:off x="3122611" y="2831572"/>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User session</a:t>
            </a:r>
          </a:p>
        </p:txBody>
      </p:sp>
      <p:pic>
        <p:nvPicPr>
          <p:cNvPr id="12298" name="Picture 10" descr="People: Person, User, Blu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636836" y="4293660"/>
            <a:ext cx="13335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9" name="Text Box 11"/>
          <p:cNvSpPr txBox="1">
            <a:spLocks noChangeArrowheads="1"/>
          </p:cNvSpPr>
          <p:nvPr/>
        </p:nvSpPr>
        <p:spPr bwMode="blackWhite">
          <a:xfrm>
            <a:off x="2513011" y="3866621"/>
            <a:ext cx="1676400" cy="355482"/>
          </a:xfrm>
          <a:prstGeom prst="rect">
            <a:avLst/>
          </a:prstGeom>
          <a:solidFill>
            <a:srgbClr val="99CCFF"/>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rPr>
              <a:t>User process</a:t>
            </a:r>
          </a:p>
        </p:txBody>
      </p:sp>
      <p:sp>
        <p:nvSpPr>
          <p:cNvPr id="12300" name="Line 12"/>
          <p:cNvSpPr>
            <a:spLocks noChangeShapeType="1"/>
          </p:cNvSpPr>
          <p:nvPr/>
        </p:nvSpPr>
        <p:spPr bwMode="auto">
          <a:xfrm flipH="1">
            <a:off x="3122612" y="3169709"/>
            <a:ext cx="1736725" cy="0"/>
          </a:xfrm>
          <a:prstGeom prst="line">
            <a:avLst/>
          </a:prstGeom>
          <a:noFill/>
          <a:ln w="28575">
            <a:solidFill>
              <a:schemeClr val="tx1"/>
            </a:solidFill>
            <a:round/>
            <a:headEnd type="triangle" w="lg" len="lg"/>
            <a:tailEnd w="lg" len="lg"/>
          </a:ln>
          <a:extLst>
            <a:ext uri="{909E8E84-426E-40DD-AFC4-6F175D3DCCD1}">
              <a14:hiddenFill xmlns:a14="http://schemas.microsoft.com/office/drawing/2010/main">
                <a:noFill/>
              </a14:hiddenFill>
            </a:ext>
          </a:extLst>
        </p:spPr>
        <p:txBody>
          <a:bodyPr/>
          <a:lstStyle/>
          <a:p>
            <a:endParaRPr lang="en-US" dirty="0"/>
          </a:p>
        </p:txBody>
      </p:sp>
      <p:sp>
        <p:nvSpPr>
          <p:cNvPr id="12301" name="Line 13"/>
          <p:cNvSpPr>
            <a:spLocks noChangeShapeType="1"/>
          </p:cNvSpPr>
          <p:nvPr/>
        </p:nvSpPr>
        <p:spPr bwMode="auto">
          <a:xfrm>
            <a:off x="3122611" y="3158597"/>
            <a:ext cx="0" cy="695325"/>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pic>
        <p:nvPicPr>
          <p:cNvPr id="12302" name="Picture 14" descr="Database: Database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8380412" y="2679172"/>
            <a:ext cx="123507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3" name="Picture 16" descr="D:\Project data\Library\OU_graphics_repository\icons\PROD\icons\all\elect013.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5111" y="4279371"/>
            <a:ext cx="9271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D1E9C62-5A59-433B-A292-EC595ABBBF45}" type="slidenum">
              <a:rPr lang="" smtClean="0"/>
              <a:t>167</a:t>
            </a:fld>
            <a:endParaRPr lang=""/>
          </a:p>
        </p:txBody>
      </p:sp>
    </p:spTree>
    <p:custDataLst>
      <p:tags r:id="rId1"/>
    </p:custDataLst>
    <p:extLst>
      <p:ext uri="{BB962C8B-B14F-4D97-AF65-F5344CB8AC3E}">
        <p14:creationId xmlns:p14="http://schemas.microsoft.com/office/powerpoint/2010/main" val="2390376265"/>
      </p:ext>
    </p:extLst>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Configuring Dynamic Service </a:t>
            </a:r>
            <a:r>
              <a:rPr lang="en-US" dirty="0" smtClean="0"/>
              <a:t>Registration</a:t>
            </a:r>
            <a:br>
              <a:rPr lang="en-US" dirty="0" smtClean="0"/>
            </a:br>
            <a:endParaRPr lang="en-US" altLang="es-MX" dirty="0"/>
          </a:p>
        </p:txBody>
      </p:sp>
      <p:sp>
        <p:nvSpPr>
          <p:cNvPr id="9219" name="Content Placeholder 9"/>
          <p:cNvSpPr>
            <a:spLocks noGrp="1"/>
          </p:cNvSpPr>
          <p:nvPr>
            <p:ph idx="1"/>
          </p:nvPr>
        </p:nvSpPr>
        <p:spPr>
          <a:xfrm>
            <a:off x="622138" y="1242485"/>
            <a:ext cx="10944549" cy="4017332"/>
          </a:xfrm>
        </p:spPr>
        <p:txBody>
          <a:bodyPr/>
          <a:lstStyle/>
          <a:p>
            <a:pPr lvl="1">
              <a:buClr>
                <a:schemeClr val="accent1"/>
              </a:buClr>
              <a:defRPr/>
            </a:pPr>
            <a:r>
              <a:rPr lang="en-US" dirty="0"/>
              <a:t>By default, an Oracle database is configured to use dynamic service registration (service registration), which allows the Oracle database to identify its available services to listeners automatically.</a:t>
            </a:r>
          </a:p>
          <a:p>
            <a:pPr lvl="1">
              <a:buClr>
                <a:schemeClr val="accent1"/>
              </a:buClr>
              <a:defRPr/>
            </a:pPr>
            <a:r>
              <a:rPr lang="en-US" dirty="0"/>
              <a:t>The LREG process polls the listeners to see if they're running and, if so, registers database service information to them.</a:t>
            </a:r>
          </a:p>
          <a:p>
            <a:pPr lvl="1">
              <a:buClr>
                <a:schemeClr val="accent1"/>
              </a:buClr>
              <a:defRPr/>
            </a:pPr>
            <a:r>
              <a:rPr lang="en-US" dirty="0"/>
              <a:t>Dynamic service registration registers, by default, all PDB services to the same listener. If you stop that listener, you stop access to all the PDB services.</a:t>
            </a:r>
          </a:p>
          <a:p>
            <a:pPr lvl="1">
              <a:buClr>
                <a:schemeClr val="accent1"/>
              </a:buClr>
              <a:defRPr/>
            </a:pPr>
            <a:r>
              <a:rPr lang="en-US" dirty="0"/>
              <a:t>General steps to configure dynamic service registration:</a:t>
            </a:r>
          </a:p>
          <a:p>
            <a:pPr lvl="2">
              <a:buClr>
                <a:schemeClr val="accent1"/>
              </a:buClr>
              <a:defRPr/>
            </a:pPr>
            <a:r>
              <a:rPr lang="en-US" dirty="0"/>
              <a:t>Make sure that the </a:t>
            </a:r>
            <a:r>
              <a:rPr lang="en-US" dirty="0">
                <a:latin typeface="Courier New" panose="02070309020205020404" pitchFamily="49" charset="0"/>
                <a:cs typeface="Courier New" panose="02070309020205020404" pitchFamily="49" charset="0"/>
              </a:rPr>
              <a:t>INSTANCE_NAME</a:t>
            </a:r>
            <a:r>
              <a:rPr lang="en-US" dirty="0"/>
              <a:t> , </a:t>
            </a:r>
            <a:r>
              <a:rPr lang="en-US" dirty="0">
                <a:latin typeface="Courier New" panose="02070309020205020404" pitchFamily="49" charset="0"/>
                <a:cs typeface="Courier New" panose="02070309020205020404" pitchFamily="49" charset="0"/>
              </a:rPr>
              <a:t>LOCAL_LISTENER</a:t>
            </a:r>
            <a:r>
              <a:rPr lang="en-US" dirty="0"/>
              <a:t>, </a:t>
            </a:r>
            <a:r>
              <a:rPr lang="en-US" dirty="0">
                <a:latin typeface="Courier New" panose="02070309020205020404" pitchFamily="49" charset="0"/>
                <a:cs typeface="Courier New" panose="02070309020205020404" pitchFamily="49" charset="0"/>
              </a:rPr>
              <a:t>REMOTE_LISTENER</a:t>
            </a:r>
            <a:r>
              <a:rPr lang="en-US" dirty="0"/>
              <a:t>, and </a:t>
            </a:r>
            <a:r>
              <a:rPr lang="en-US" dirty="0">
                <a:latin typeface="Courier New" panose="02070309020205020404" pitchFamily="49" charset="0"/>
                <a:cs typeface="Courier New" panose="02070309020205020404" pitchFamily="49" charset="0"/>
              </a:rPr>
              <a:t>SERVICE_NAMES</a:t>
            </a:r>
            <a:r>
              <a:rPr lang="en-US" dirty="0"/>
              <a:t> initialization parameters are properly configured.</a:t>
            </a:r>
          </a:p>
          <a:p>
            <a:pPr lvl="2">
              <a:buClr>
                <a:schemeClr val="accent1"/>
              </a:buClr>
              <a:defRPr/>
            </a:pPr>
            <a:r>
              <a:rPr lang="en-US" dirty="0"/>
              <a:t>Configure protocol addresses (end points) in the server-side </a:t>
            </a:r>
            <a:r>
              <a:rPr lang="en-US" dirty="0">
                <a:latin typeface="Courier New" panose="02070309020205020404" pitchFamily="49" charset="0"/>
                <a:cs typeface="Courier New" panose="02070309020205020404" pitchFamily="49" charset="0"/>
              </a:rPr>
              <a:t>tnsnames.ora</a:t>
            </a:r>
            <a:r>
              <a:rPr lang="en-US" dirty="0"/>
              <a:t> file.</a:t>
            </a:r>
          </a:p>
        </p:txBody>
      </p:sp>
      <p:sp>
        <p:nvSpPr>
          <p:cNvPr id="2" name="Slide Number Placeholder 1"/>
          <p:cNvSpPr>
            <a:spLocks noGrp="1"/>
          </p:cNvSpPr>
          <p:nvPr>
            <p:ph type="sldNum" sz="quarter" idx="12"/>
          </p:nvPr>
        </p:nvSpPr>
        <p:spPr/>
        <p:txBody>
          <a:bodyPr/>
          <a:lstStyle/>
          <a:p>
            <a:fld id="{0D1E9C62-5A59-433B-A292-EC595ABBBF45}" type="slidenum">
              <a:rPr lang="" smtClean="0"/>
              <a:t>168</a:t>
            </a:fld>
            <a:endParaRPr lang=""/>
          </a:p>
        </p:txBody>
      </p:sp>
    </p:spTree>
    <p:custDataLst>
      <p:tags r:id="rId1"/>
    </p:custDataLst>
    <p:extLst>
      <p:ext uri="{BB962C8B-B14F-4D97-AF65-F5344CB8AC3E}">
        <p14:creationId xmlns:p14="http://schemas.microsoft.com/office/powerpoint/2010/main" val="5170363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169</a:t>
            </a:fld>
            <a:endParaRPr lang=""/>
          </a:p>
        </p:txBody>
      </p:sp>
    </p:spTree>
    <p:custDataLst>
      <p:tags r:id="rId1"/>
    </p:custDataLst>
    <p:extLst>
      <p:ext uri="{BB962C8B-B14F-4D97-AF65-F5344CB8AC3E}">
        <p14:creationId xmlns:p14="http://schemas.microsoft.com/office/powerpoint/2010/main" val="427152666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0"/>
          <p:cNvSpPr>
            <a:spLocks noGrp="1"/>
          </p:cNvSpPr>
          <p:nvPr>
            <p:ph type="title"/>
          </p:nvPr>
        </p:nvSpPr>
        <p:spPr>
          <a:xfrm>
            <a:off x="836612" y="76891"/>
            <a:ext cx="9980830" cy="244474"/>
          </a:xfrm>
        </p:spPr>
        <p:txBody>
          <a:bodyPr>
            <a:normAutofit fontScale="90000"/>
          </a:bodyPr>
          <a:lstStyle/>
          <a:p>
            <a:r>
              <a:rPr lang="en-US" altLang="en-US" dirty="0"/>
              <a:t>Oracle Database Cloud Service Editions</a:t>
            </a:r>
          </a:p>
        </p:txBody>
      </p:sp>
      <p:graphicFrame>
        <p:nvGraphicFramePr>
          <p:cNvPr id="5" name=" 1"/>
          <p:cNvGraphicFramePr>
            <a:graphicFrameLocks noGrp="1"/>
          </p:cNvGraphicFramePr>
          <p:nvPr>
            <p:extLst>
              <p:ext uri="{D42A27DB-BD31-4B8C-83A1-F6EECF244321}">
                <p14:modId xmlns:p14="http://schemas.microsoft.com/office/powerpoint/2010/main" val="1770221838"/>
              </p:ext>
            </p:extLst>
          </p:nvPr>
        </p:nvGraphicFramePr>
        <p:xfrm>
          <a:off x="507868" y="1211740"/>
          <a:ext cx="11173088" cy="4198460"/>
        </p:xfrm>
        <a:graphic>
          <a:graphicData uri="http://schemas.openxmlformats.org/drawingml/2006/table">
            <a:tbl>
              <a:tblPr firstRow="1" firstCol="1" bandRow="1">
                <a:tableStyleId>{5FD0F851-EC5A-4D38-B0AD-8093EC10F338}</a:tableStyleId>
              </a:tblPr>
              <a:tblGrid>
                <a:gridCol w="2058128">
                  <a:extLst>
                    <a:ext uri="{9D8B030D-6E8A-4147-A177-3AD203B41FA5}">
                      <a16:colId xmlns:a16="http://schemas.microsoft.com/office/drawing/2014/main" xmlns="" val="20000"/>
                    </a:ext>
                  </a:extLst>
                </a:gridCol>
                <a:gridCol w="5052416">
                  <a:extLst>
                    <a:ext uri="{9D8B030D-6E8A-4147-A177-3AD203B41FA5}">
                      <a16:colId xmlns:a16="http://schemas.microsoft.com/office/drawing/2014/main" xmlns="" val="20001"/>
                    </a:ext>
                  </a:extLst>
                </a:gridCol>
                <a:gridCol w="4062544">
                  <a:extLst>
                    <a:ext uri="{9D8B030D-6E8A-4147-A177-3AD203B41FA5}">
                      <a16:colId xmlns:a16="http://schemas.microsoft.com/office/drawing/2014/main" xmlns="" val="20002"/>
                    </a:ext>
                  </a:extLst>
                </a:gridCol>
              </a:tblGrid>
              <a:tr h="50498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u="none" strike="noStrike" cap="none" normalizeH="0" baseline="0" dirty="0">
                          <a:ln>
                            <a:noFill/>
                          </a:ln>
                          <a:solidFill>
                            <a:srgbClr val="558CCD"/>
                          </a:solidFill>
                          <a:effectLst/>
                        </a:rPr>
                        <a:t>Edition</a:t>
                      </a:r>
                      <a:endParaRPr kumimoji="0" lang="en-US" sz="1900" b="1" i="0" u="none" strike="noStrike" cap="none" normalizeH="0" baseline="0" dirty="0">
                        <a:ln>
                          <a:noFill/>
                        </a:ln>
                        <a:solidFill>
                          <a:srgbClr val="558CCD"/>
                        </a:solidFill>
                        <a:effectLst/>
                        <a:latin typeface="Arial" pitchFamily="34" charset="0"/>
                      </a:endParaRPr>
                    </a:p>
                  </a:txBody>
                  <a:tcPr marL="121888" marR="121888" marT="121888" marB="121888"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u="none" strike="noStrike" cap="none" normalizeH="0" baseline="0" dirty="0">
                          <a:ln>
                            <a:noFill/>
                          </a:ln>
                          <a:solidFill>
                            <a:srgbClr val="558CCD"/>
                          </a:solidFill>
                          <a:effectLst/>
                        </a:rPr>
                        <a:t>Included Options</a:t>
                      </a:r>
                      <a:endParaRPr kumimoji="0" lang="en-US" sz="1900" b="1" i="0" u="none" strike="noStrike" cap="none" normalizeH="0" baseline="0" dirty="0">
                        <a:ln>
                          <a:noFill/>
                        </a:ln>
                        <a:solidFill>
                          <a:srgbClr val="558CCD"/>
                        </a:solidFill>
                        <a:effectLst/>
                        <a:latin typeface="Arial" pitchFamily="34" charset="0"/>
                      </a:endParaRPr>
                    </a:p>
                  </a:txBody>
                  <a:tcPr marL="121888" marR="121888" marT="121888" marB="121888"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1" i="0" u="none" strike="noStrike" cap="none" normalizeH="0" baseline="0" dirty="0">
                          <a:ln>
                            <a:noFill/>
                          </a:ln>
                          <a:solidFill>
                            <a:srgbClr val="558CCD"/>
                          </a:solidFill>
                          <a:effectLst/>
                          <a:latin typeface="Arial" pitchFamily="34" charset="0"/>
                        </a:rPr>
                        <a:t>Included Packs</a:t>
                      </a:r>
                    </a:p>
                  </a:txBody>
                  <a:tcPr marL="121888" marR="121888" marT="121888" marB="121888"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0"/>
                  </a:ext>
                </a:extLst>
              </a:tr>
              <a:tr h="46169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Standard</a:t>
                      </a:r>
                    </a:p>
                  </a:txBody>
                  <a:tcPr marL="121888" marR="121888" marT="121888" marB="121888"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None</a:t>
                      </a:r>
                    </a:p>
                  </a:txBody>
                  <a:tcPr marL="121888" marR="121888" marT="121888" marB="121888"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None</a:t>
                      </a:r>
                    </a:p>
                  </a:txBody>
                  <a:tcPr marL="121888" marR="121888" marT="121888" marB="121888"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46169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Enterprise</a:t>
                      </a:r>
                    </a:p>
                  </a:txBody>
                  <a:tcPr marL="121888" marR="121888" marT="121888" marB="121888"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None</a:t>
                      </a:r>
                    </a:p>
                  </a:txBody>
                  <a:tcPr marL="121888" marR="121888" marT="121888" marB="121888"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None</a:t>
                      </a:r>
                    </a:p>
                  </a:txBody>
                  <a:tcPr marL="121888" marR="121888" marT="121888" marB="121888"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2"/>
                  </a:ext>
                </a:extLst>
              </a:tr>
              <a:tr h="115433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Enterprise—High Performance</a:t>
                      </a:r>
                    </a:p>
                  </a:txBody>
                  <a:tcPr marL="121888" marR="121888" marT="121888" marB="121888"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Advanced Analytics, Advanced Compression, Advanced Security, Database Vault, Label Security, Multitenant, OLAP, Partitioning, Real Application Testing, Spatial and Graph </a:t>
                      </a:r>
                    </a:p>
                  </a:txBody>
                  <a:tcPr marL="121888" marR="121888" marT="121888" marB="121888"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Cloud Management for Oracle Database, Database Lifecycle Management, Data Masking and Subsetting, Diagnostics, Tuning</a:t>
                      </a:r>
                    </a:p>
                  </a:txBody>
                  <a:tcPr marL="121888" marR="121888" marT="121888" marB="121888"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3"/>
                  </a:ext>
                </a:extLst>
              </a:tr>
              <a:tr h="147075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Enterprise—Extreme Performance</a:t>
                      </a:r>
                    </a:p>
                  </a:txBody>
                  <a:tcPr marL="121888" marR="121888" marT="121888" marB="121888"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Active Data Guard, Advanced Analytics, Advanced Compression, Advanced Security, Database In-Memory, Database Vault, Label Security, Multitenant, OLAP, Partitioning, Real Application Clusters, Real Application Testing, Spatial and Graph </a:t>
                      </a:r>
                    </a:p>
                  </a:txBody>
                  <a:tcPr marL="121888" marR="121888" marT="121888" marB="121888"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Cloud Management for Oracle Database, Database Lifecycle Management, Data Masking and Subsetting, Diagnostics, Tuning</a:t>
                      </a:r>
                    </a:p>
                  </a:txBody>
                  <a:tcPr marL="121888" marR="121888" marT="121888" marB="121888"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4012" y="304800"/>
            <a:ext cx="1045276" cy="865909"/>
          </a:xfrm>
          <a:prstGeom prst="rect">
            <a:avLst/>
          </a:prstGeom>
        </p:spPr>
      </p:pic>
      <p:sp>
        <p:nvSpPr>
          <p:cNvPr id="2" name="Slide Number Placeholder 1"/>
          <p:cNvSpPr>
            <a:spLocks noGrp="1"/>
          </p:cNvSpPr>
          <p:nvPr>
            <p:ph type="sldNum" sz="quarter" idx="12"/>
          </p:nvPr>
        </p:nvSpPr>
        <p:spPr/>
        <p:txBody>
          <a:bodyPr/>
          <a:lstStyle/>
          <a:p>
            <a:fld id="{0D1E9C62-5A59-433B-A292-EC595ABBBF45}" type="slidenum">
              <a:rPr lang="" smtClean="0"/>
              <a:t>17</a:t>
            </a:fld>
            <a:endParaRPr lang=""/>
          </a:p>
        </p:txBody>
      </p:sp>
    </p:spTree>
    <p:custDataLst>
      <p:tags r:id="rId1"/>
    </p:custDataLst>
    <p:extLst>
      <p:ext uri="{BB962C8B-B14F-4D97-AF65-F5344CB8AC3E}">
        <p14:creationId xmlns:p14="http://schemas.microsoft.com/office/powerpoint/2010/main" val="200189428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Configuring Static Service </a:t>
            </a:r>
            <a:r>
              <a:rPr lang="en-US" dirty="0" smtClean="0"/>
              <a:t>Registration</a:t>
            </a:r>
            <a:br>
              <a:rPr lang="en-US" dirty="0" smtClean="0"/>
            </a:br>
            <a:endParaRPr lang="en-US" altLang="es-MX" dirty="0"/>
          </a:p>
        </p:txBody>
      </p:sp>
      <p:sp>
        <p:nvSpPr>
          <p:cNvPr id="9219" name="Content Placeholder 9"/>
          <p:cNvSpPr>
            <a:spLocks noGrp="1"/>
          </p:cNvSpPr>
          <p:nvPr>
            <p:ph idx="1"/>
          </p:nvPr>
        </p:nvSpPr>
        <p:spPr>
          <a:xfrm>
            <a:off x="622138" y="1242485"/>
            <a:ext cx="10944549" cy="4745737"/>
          </a:xfrm>
        </p:spPr>
        <p:txBody>
          <a:bodyPr>
            <a:normAutofit lnSpcReduction="10000"/>
          </a:bodyPr>
          <a:lstStyle/>
          <a:p>
            <a:pPr lvl="1">
              <a:buClr>
                <a:schemeClr val="accent1"/>
              </a:buClr>
              <a:defRPr/>
            </a:pPr>
            <a:r>
              <a:rPr lang="en-US" dirty="0"/>
              <a:t>Static service registration is a method for configuring listeners to obtain their service information manually.</a:t>
            </a:r>
          </a:p>
          <a:p>
            <a:pPr lvl="2">
              <a:buClr>
                <a:schemeClr val="accent1"/>
              </a:buClr>
              <a:defRPr/>
            </a:pPr>
            <a:r>
              <a:rPr lang="en-US" dirty="0"/>
              <a:t>You can create a listener for a particular PDB.</a:t>
            </a:r>
          </a:p>
          <a:p>
            <a:pPr lvl="2">
              <a:buClr>
                <a:schemeClr val="accent1"/>
              </a:buClr>
              <a:defRPr/>
            </a:pPr>
            <a:r>
              <a:rPr lang="en-US" dirty="0"/>
              <a:t>Static service registration might be required for some services, such as external procedures and heterogeneous services (for non-Oracle systems).</a:t>
            </a:r>
          </a:p>
          <a:p>
            <a:pPr lvl="1">
              <a:buClr>
                <a:schemeClr val="accent1"/>
              </a:buClr>
              <a:defRPr/>
            </a:pPr>
            <a:r>
              <a:rPr lang="en-US" dirty="0"/>
              <a:t>With static registration, the listener has no knowledge of whether its database services exist or not. It only knows that it supports them. The Listener Configuration utility shows the services status as </a:t>
            </a:r>
            <a:r>
              <a:rPr lang="en-US" dirty="0">
                <a:latin typeface="Courier New" panose="02070309020205020404" pitchFamily="49" charset="0"/>
                <a:cs typeface="Courier New" panose="02070309020205020404" pitchFamily="49" charset="0"/>
              </a:rPr>
              <a:t>UNKNOWN</a:t>
            </a:r>
            <a:r>
              <a:rPr lang="en-US" dirty="0"/>
              <a:t>.</a:t>
            </a:r>
          </a:p>
          <a:p>
            <a:pPr lvl="1">
              <a:buClr>
                <a:schemeClr val="accent1"/>
              </a:buClr>
              <a:defRPr/>
            </a:pPr>
            <a:r>
              <a:rPr lang="en-US" dirty="0"/>
              <a:t>You can have both static listeners and dynamic listeners configured at the same time. </a:t>
            </a:r>
          </a:p>
          <a:p>
            <a:pPr lvl="1">
              <a:buClr>
                <a:schemeClr val="accent1"/>
              </a:buClr>
              <a:defRPr/>
            </a:pPr>
            <a:r>
              <a:rPr lang="en-US" dirty="0"/>
              <a:t>General steps to configure static service registration:</a:t>
            </a:r>
          </a:p>
          <a:p>
            <a:pPr marL="1371600" lvl="2" indent="-457200">
              <a:buClr>
                <a:schemeClr val="accent1"/>
              </a:buClr>
              <a:buFont typeface="+mj-lt"/>
              <a:buAutoNum type="arabicPeriod"/>
              <a:defRPr/>
            </a:pPr>
            <a:r>
              <a:rPr lang="en-US" dirty="0"/>
              <a:t>In </a:t>
            </a:r>
            <a:r>
              <a:rPr lang="en-US" dirty="0">
                <a:latin typeface="Courier New" panose="02070309020205020404" pitchFamily="49" charset="0"/>
                <a:cs typeface="Courier New" panose="02070309020205020404" pitchFamily="49" charset="0"/>
              </a:rPr>
              <a:t>listener.ora</a:t>
            </a:r>
            <a:r>
              <a:rPr lang="en-US" dirty="0"/>
              <a:t>, define a listener and its protocol addresses.</a:t>
            </a:r>
          </a:p>
          <a:p>
            <a:pPr marL="1371600" lvl="2" indent="-457200">
              <a:buClr>
                <a:schemeClr val="accent1"/>
              </a:buClr>
              <a:buFont typeface="+mj-lt"/>
              <a:buAutoNum type="arabicPeriod"/>
              <a:defRPr/>
            </a:pPr>
            <a:r>
              <a:rPr lang="en-US" dirty="0"/>
              <a:t>In </a:t>
            </a:r>
            <a:r>
              <a:rPr lang="en-US" dirty="0">
                <a:latin typeface="Courier New" panose="02070309020205020404" pitchFamily="49" charset="0"/>
                <a:cs typeface="Courier New" panose="02070309020205020404" pitchFamily="49" charset="0"/>
              </a:rPr>
              <a:t>listener.ora</a:t>
            </a:r>
            <a:r>
              <a:rPr lang="en-US" dirty="0"/>
              <a:t>, also create a </a:t>
            </a:r>
            <a:r>
              <a:rPr lang="en-US" dirty="0">
                <a:latin typeface="Courier New" panose="02070309020205020404" pitchFamily="49" charset="0"/>
                <a:cs typeface="Courier New" panose="02070309020205020404" pitchFamily="49" charset="0"/>
              </a:rPr>
              <a:t>SID_LIST_&lt;listener name&gt;</a:t>
            </a:r>
            <a:r>
              <a:rPr lang="en-US" dirty="0"/>
              <a:t> section that lists the database services for the listener.</a:t>
            </a:r>
          </a:p>
        </p:txBody>
      </p:sp>
      <p:sp>
        <p:nvSpPr>
          <p:cNvPr id="2" name="Slide Number Placeholder 1"/>
          <p:cNvSpPr>
            <a:spLocks noGrp="1"/>
          </p:cNvSpPr>
          <p:nvPr>
            <p:ph type="sldNum" sz="quarter" idx="12"/>
          </p:nvPr>
        </p:nvSpPr>
        <p:spPr/>
        <p:txBody>
          <a:bodyPr/>
          <a:lstStyle/>
          <a:p>
            <a:fld id="{0D1E9C62-5A59-433B-A292-EC595ABBBF45}" type="slidenum">
              <a:rPr lang="" smtClean="0"/>
              <a:t>170</a:t>
            </a:fld>
            <a:endParaRPr lang=""/>
          </a:p>
        </p:txBody>
      </p:sp>
    </p:spTree>
    <p:custDataLst>
      <p:tags r:id="rId1"/>
    </p:custDataLst>
    <p:extLst>
      <p:ext uri="{BB962C8B-B14F-4D97-AF65-F5344CB8AC3E}">
        <p14:creationId xmlns:p14="http://schemas.microsoft.com/office/powerpoint/2010/main" val="31851397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171</a:t>
            </a:fld>
            <a:endParaRPr lang=""/>
          </a:p>
        </p:txBody>
      </p:sp>
    </p:spTree>
    <p:custDataLst>
      <p:tags r:id="rId1"/>
    </p:custDataLst>
    <p:extLst>
      <p:ext uri="{BB962C8B-B14F-4D97-AF65-F5344CB8AC3E}">
        <p14:creationId xmlns:p14="http://schemas.microsoft.com/office/powerpoint/2010/main" val="1158827412"/>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126100" y="3215346"/>
            <a:ext cx="7936625" cy="2652054"/>
            <a:chOff x="830654" y="1268641"/>
            <a:chExt cx="7482693" cy="3030071"/>
          </a:xfrm>
        </p:grpSpPr>
        <p:sp>
          <p:nvSpPr>
            <p:cNvPr id="14" name="Freeform 13"/>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5" name="Rounded Rectangle 14"/>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4338" name="Rectangle 2"/>
          <p:cNvSpPr>
            <a:spLocks noGrp="1" noChangeArrowheads="1"/>
          </p:cNvSpPr>
          <p:nvPr>
            <p:ph type="title"/>
          </p:nvPr>
        </p:nvSpPr>
        <p:spPr/>
        <p:txBody>
          <a:bodyPr/>
          <a:lstStyle/>
          <a:p>
            <a:pPr eaLnBrk="1" hangingPunct="1"/>
            <a:r>
              <a:rPr lang="en-US" altLang="en-US" dirty="0"/>
              <a:t>Naming </a:t>
            </a:r>
            <a:r>
              <a:rPr lang="en-US" altLang="en-US" dirty="0" smtClean="0"/>
              <a:t>Methods</a:t>
            </a:r>
            <a:br>
              <a:rPr lang="en-US" altLang="en-US" dirty="0" smtClean="0"/>
            </a:br>
            <a:endParaRPr lang="en-US" altLang="en-US" dirty="0"/>
          </a:p>
        </p:txBody>
      </p:sp>
      <p:sp>
        <p:nvSpPr>
          <p:cNvPr id="14339" name="Rectangle 3"/>
          <p:cNvSpPr>
            <a:spLocks noGrp="1" noChangeArrowheads="1"/>
          </p:cNvSpPr>
          <p:nvPr>
            <p:ph idx="1"/>
          </p:nvPr>
        </p:nvSpPr>
        <p:spPr>
          <a:xfrm>
            <a:off x="622138" y="1242485"/>
            <a:ext cx="10944549" cy="1673101"/>
          </a:xfrm>
        </p:spPr>
        <p:txBody>
          <a:bodyPr>
            <a:normAutofit fontScale="92500"/>
          </a:bodyPr>
          <a:lstStyle/>
          <a:p>
            <a:pPr eaLnBrk="1" hangingPunct="1"/>
            <a:r>
              <a:rPr lang="en-US" altLang="en-US" dirty="0"/>
              <a:t>Oracle Net supports several methods of resolving connection information:</a:t>
            </a:r>
          </a:p>
          <a:p>
            <a:pPr lvl="1" eaLnBrk="1" hangingPunct="1"/>
            <a:r>
              <a:rPr lang="en-US" altLang="en-US" dirty="0"/>
              <a:t>Easy connect naming: Uses a TCP/IP connect string</a:t>
            </a:r>
          </a:p>
          <a:p>
            <a:pPr lvl="1" eaLnBrk="1" hangingPunct="1"/>
            <a:r>
              <a:rPr lang="en-US" altLang="en-US" dirty="0"/>
              <a:t>Local naming: Uses a local configuration file</a:t>
            </a:r>
          </a:p>
          <a:p>
            <a:pPr lvl="1" eaLnBrk="1" hangingPunct="1"/>
            <a:r>
              <a:rPr lang="en-US" altLang="en-US" dirty="0"/>
              <a:t>Directory naming: Uses a centralized LDAP-compliant directory server</a:t>
            </a:r>
          </a:p>
        </p:txBody>
      </p:sp>
      <p:grpSp>
        <p:nvGrpSpPr>
          <p:cNvPr id="4" name="Group 3"/>
          <p:cNvGrpSpPr/>
          <p:nvPr/>
        </p:nvGrpSpPr>
        <p:grpSpPr>
          <a:xfrm>
            <a:off x="2699741" y="3530059"/>
            <a:ext cx="6789343" cy="2032541"/>
            <a:chOff x="2589212" y="3874911"/>
            <a:chExt cx="6789343" cy="2032541"/>
          </a:xfrm>
        </p:grpSpPr>
        <p:sp>
          <p:nvSpPr>
            <p:cNvPr id="14340" name="Rectangle 4"/>
            <p:cNvSpPr>
              <a:spLocks noChangeArrowheads="1"/>
            </p:cNvSpPr>
            <p:nvPr/>
          </p:nvSpPr>
          <p:spPr bwMode="auto">
            <a:xfrm>
              <a:off x="5046451" y="4179888"/>
              <a:ext cx="2648161"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Client/application server</a:t>
              </a:r>
            </a:p>
          </p:txBody>
        </p:sp>
        <p:sp>
          <p:nvSpPr>
            <p:cNvPr id="14341" name="Rectangle 5"/>
            <p:cNvSpPr>
              <a:spLocks noChangeArrowheads="1"/>
            </p:cNvSpPr>
            <p:nvPr/>
          </p:nvSpPr>
          <p:spPr bwMode="auto">
            <a:xfrm>
              <a:off x="5706163" y="4536371"/>
              <a:ext cx="13287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Oracle Net</a:t>
              </a:r>
            </a:p>
          </p:txBody>
        </p:sp>
        <p:sp>
          <p:nvSpPr>
            <p:cNvPr id="14344" name="Rectangle 8"/>
            <p:cNvSpPr>
              <a:spLocks noChangeArrowheads="1"/>
            </p:cNvSpPr>
            <p:nvPr/>
          </p:nvSpPr>
          <p:spPr bwMode="auto">
            <a:xfrm>
              <a:off x="2589212" y="5257800"/>
              <a:ext cx="2064620" cy="649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Oracle Net configuration files</a:t>
              </a:r>
            </a:p>
          </p:txBody>
        </p:sp>
        <p:pic>
          <p:nvPicPr>
            <p:cNvPr id="14345" name="Picture 9" descr="datab004_g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465742" y="3992194"/>
              <a:ext cx="912813"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Line 10"/>
            <p:cNvSpPr>
              <a:spLocks noChangeShapeType="1"/>
            </p:cNvSpPr>
            <p:nvPr/>
          </p:nvSpPr>
          <p:spPr bwMode="auto">
            <a:xfrm>
              <a:off x="4392901" y="4537075"/>
              <a:ext cx="3879273" cy="0"/>
            </a:xfrm>
            <a:prstGeom prst="line">
              <a:avLst/>
            </a:prstGeom>
            <a:noFill/>
            <a:ln w="28575" cap="rnd">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grpSp>
          <p:nvGrpSpPr>
            <p:cNvPr id="3" name="Group 2"/>
            <p:cNvGrpSpPr/>
            <p:nvPr/>
          </p:nvGrpSpPr>
          <p:grpSpPr>
            <a:xfrm>
              <a:off x="2815361" y="3874911"/>
              <a:ext cx="1612323" cy="1359477"/>
              <a:chOff x="2866303" y="3874911"/>
              <a:chExt cx="1612323" cy="1359477"/>
            </a:xfrm>
          </p:grpSpPr>
          <p:pic>
            <p:nvPicPr>
              <p:cNvPr id="14343" name="Picture 7" descr="f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866303" y="4069740"/>
                <a:ext cx="484909" cy="969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4899" y="3874911"/>
                <a:ext cx="1073727" cy="1359477"/>
              </a:xfrm>
              <a:prstGeom prst="rect">
                <a:avLst/>
              </a:prstGeom>
            </p:spPr>
          </p:pic>
        </p:grpSp>
      </p:grpSp>
      <p:sp>
        <p:nvSpPr>
          <p:cNvPr id="5" name="Slide Number Placeholder 4"/>
          <p:cNvSpPr>
            <a:spLocks noGrp="1"/>
          </p:cNvSpPr>
          <p:nvPr>
            <p:ph type="sldNum" sz="quarter" idx="12"/>
          </p:nvPr>
        </p:nvSpPr>
        <p:spPr/>
        <p:txBody>
          <a:bodyPr/>
          <a:lstStyle/>
          <a:p>
            <a:fld id="{0D1E9C62-5A59-433B-A292-EC595ABBBF45}" type="slidenum">
              <a:rPr lang="" smtClean="0"/>
              <a:t>172</a:t>
            </a:fld>
            <a:endParaRPr lang=""/>
          </a:p>
        </p:txBody>
      </p:sp>
    </p:spTree>
    <p:custDataLst>
      <p:tags r:id="rId1"/>
    </p:custDataLst>
    <p:extLst>
      <p:ext uri="{BB962C8B-B14F-4D97-AF65-F5344CB8AC3E}">
        <p14:creationId xmlns:p14="http://schemas.microsoft.com/office/powerpoint/2010/main" val="196685704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4634651" y="3657600"/>
            <a:ext cx="7172280" cy="2362200"/>
            <a:chOff x="830654" y="1268641"/>
            <a:chExt cx="7482693" cy="3042969"/>
          </a:xfrm>
        </p:grpSpPr>
        <p:sp>
          <p:nvSpPr>
            <p:cNvPr id="14" name="Freeform 13"/>
            <p:cNvSpPr/>
            <p:nvPr/>
          </p:nvSpPr>
          <p:spPr bwMode="auto">
            <a:xfrm>
              <a:off x="1005948" y="4265891"/>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5" name="Rounded Rectangle 14"/>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5362" name="Rectangle 2"/>
          <p:cNvSpPr>
            <a:spLocks noGrp="1" noChangeArrowheads="1"/>
          </p:cNvSpPr>
          <p:nvPr>
            <p:ph type="title"/>
          </p:nvPr>
        </p:nvSpPr>
        <p:spPr/>
        <p:txBody>
          <a:bodyPr/>
          <a:lstStyle/>
          <a:p>
            <a:r>
              <a:rPr lang="en-US" altLang="en-US" dirty="0"/>
              <a:t>Easy Connect</a:t>
            </a:r>
          </a:p>
        </p:txBody>
      </p:sp>
      <p:sp>
        <p:nvSpPr>
          <p:cNvPr id="15363" name="Rectangle 3"/>
          <p:cNvSpPr>
            <a:spLocks noGrp="1" noChangeArrowheads="1"/>
          </p:cNvSpPr>
          <p:nvPr>
            <p:ph idx="1"/>
          </p:nvPr>
        </p:nvSpPr>
        <p:spPr/>
        <p:txBody>
          <a:bodyPr/>
          <a:lstStyle/>
          <a:p>
            <a:pPr lvl="1"/>
            <a:r>
              <a:rPr lang="en-US" altLang="en-US" dirty="0"/>
              <a:t>Is enabled by default</a:t>
            </a:r>
          </a:p>
          <a:p>
            <a:pPr lvl="1"/>
            <a:r>
              <a:rPr lang="en-US" altLang="en-US" dirty="0"/>
              <a:t>Requires no client-side configuration</a:t>
            </a:r>
          </a:p>
          <a:p>
            <a:pPr lvl="1"/>
            <a:r>
              <a:rPr lang="en-US" altLang="en-US" dirty="0"/>
              <a:t>Supports only TCP/IP (no SSL)</a:t>
            </a:r>
          </a:p>
          <a:p>
            <a:pPr lvl="1"/>
            <a:r>
              <a:rPr lang="en-US" altLang="en-US" dirty="0"/>
              <a:t>Offers no support for advanced connection options such as:</a:t>
            </a:r>
          </a:p>
          <a:p>
            <a:pPr lvl="2"/>
            <a:r>
              <a:rPr lang="en-US" altLang="en-US" dirty="0"/>
              <a:t>Connect-time failover			</a:t>
            </a:r>
          </a:p>
          <a:p>
            <a:pPr lvl="2"/>
            <a:r>
              <a:rPr lang="en-US" altLang="en-US" dirty="0"/>
              <a:t>Source routing</a:t>
            </a:r>
          </a:p>
          <a:p>
            <a:pPr lvl="2"/>
            <a:r>
              <a:rPr lang="en-US" altLang="en-US" dirty="0"/>
              <a:t>Load balancing</a:t>
            </a:r>
          </a:p>
        </p:txBody>
      </p:sp>
      <p:grpSp>
        <p:nvGrpSpPr>
          <p:cNvPr id="3" name="Group 2"/>
          <p:cNvGrpSpPr/>
          <p:nvPr/>
        </p:nvGrpSpPr>
        <p:grpSpPr>
          <a:xfrm>
            <a:off x="5411142" y="4030891"/>
            <a:ext cx="5614220" cy="1805465"/>
            <a:chOff x="2497176" y="4600575"/>
            <a:chExt cx="6793207" cy="2184614"/>
          </a:xfrm>
        </p:grpSpPr>
        <p:sp>
          <p:nvSpPr>
            <p:cNvPr id="15365" name="Rectangle 5"/>
            <p:cNvSpPr>
              <a:spLocks noChangeArrowheads="1"/>
            </p:cNvSpPr>
            <p:nvPr/>
          </p:nvSpPr>
          <p:spPr bwMode="auto">
            <a:xfrm>
              <a:off x="2497176" y="6135536"/>
              <a:ext cx="2399889" cy="64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No Oracle Net configuration files</a:t>
              </a:r>
            </a:p>
          </p:txBody>
        </p:sp>
        <p:pic>
          <p:nvPicPr>
            <p:cNvPr id="15366" name="Picture 6" descr="datab004_g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377570" y="4806950"/>
              <a:ext cx="912813"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Line 10"/>
            <p:cNvSpPr>
              <a:spLocks noChangeShapeType="1"/>
            </p:cNvSpPr>
            <p:nvPr/>
          </p:nvSpPr>
          <p:spPr bwMode="auto">
            <a:xfrm>
              <a:off x="4701400" y="5348287"/>
              <a:ext cx="3526612" cy="0"/>
            </a:xfrm>
            <a:prstGeom prst="line">
              <a:avLst/>
            </a:prstGeom>
            <a:noFill/>
            <a:ln w="28575" cap="rnd">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grpSp>
          <p:nvGrpSpPr>
            <p:cNvPr id="2" name="Group 1"/>
            <p:cNvGrpSpPr/>
            <p:nvPr/>
          </p:nvGrpSpPr>
          <p:grpSpPr>
            <a:xfrm>
              <a:off x="2815430" y="4600575"/>
              <a:ext cx="1790700" cy="1495425"/>
              <a:chOff x="2741612" y="4600575"/>
              <a:chExt cx="1790700" cy="1495425"/>
            </a:xfrm>
          </p:grpSpPr>
          <p:pic>
            <p:nvPicPr>
              <p:cNvPr id="15367" name="Picture 7" descr="f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741612" y="4814887"/>
                <a:ext cx="53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8" descr="Symbols: Red Xmark, No, Cance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2817813" y="5124450"/>
                <a:ext cx="3905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1212" y="4600575"/>
                <a:ext cx="1181100" cy="1495425"/>
              </a:xfrm>
              <a:prstGeom prst="rect">
                <a:avLst/>
              </a:prstGeom>
            </p:spPr>
          </p:pic>
        </p:grpSp>
      </p:grpSp>
      <p:sp>
        <p:nvSpPr>
          <p:cNvPr id="16" name="Content Placeholder 2"/>
          <p:cNvSpPr txBox="1">
            <a:spLocks/>
          </p:cNvSpPr>
          <p:nvPr/>
        </p:nvSpPr>
        <p:spPr bwMode="gray">
          <a:xfrm>
            <a:off x="4830377" y="3429000"/>
            <a:ext cx="6780827"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nchor="ctr">
            <a:spAutoFit/>
          </a:bodyPr>
          <a:lstStyle/>
          <a:p>
            <a:pPr algn="ctr">
              <a:spcBef>
                <a:spcPct val="50000"/>
              </a:spcBef>
            </a:pPr>
            <a:r>
              <a:rPr lang="en-US" altLang="en-US" b="1" dirty="0">
                <a:solidFill>
                  <a:srgbClr val="000000"/>
                </a:solidFill>
                <a:latin typeface="Courier New" panose="02070309020205020404" pitchFamily="49" charset="0"/>
              </a:rPr>
              <a:t>SQL&gt; CONNECT hr/hr@db.us.oracle.com:1521/dba11</a:t>
            </a:r>
            <a:r>
              <a:rPr lang="en-US" altLang="en-US" b="1" i="1" dirty="0">
                <a:solidFill>
                  <a:srgbClr val="000000"/>
                </a:solidFill>
                <a:latin typeface="Courier New" panose="02070309020205020404" pitchFamily="49" charset="0"/>
              </a:rPr>
              <a:t>g</a:t>
            </a:r>
          </a:p>
        </p:txBody>
      </p:sp>
      <p:sp>
        <p:nvSpPr>
          <p:cNvPr id="4" name="Slide Number Placeholder 3"/>
          <p:cNvSpPr>
            <a:spLocks noGrp="1"/>
          </p:cNvSpPr>
          <p:nvPr>
            <p:ph type="sldNum" sz="quarter" idx="12"/>
          </p:nvPr>
        </p:nvSpPr>
        <p:spPr/>
        <p:txBody>
          <a:bodyPr/>
          <a:lstStyle/>
          <a:p>
            <a:fld id="{0D1E9C62-5A59-433B-A292-EC595ABBBF45}" type="slidenum">
              <a:rPr lang="" smtClean="0"/>
              <a:t>173</a:t>
            </a:fld>
            <a:endParaRPr lang=""/>
          </a:p>
        </p:txBody>
      </p:sp>
    </p:spTree>
    <p:custDataLst>
      <p:tags r:id="rId1"/>
    </p:custDataLst>
    <p:extLst>
      <p:ext uri="{BB962C8B-B14F-4D97-AF65-F5344CB8AC3E}">
        <p14:creationId xmlns:p14="http://schemas.microsoft.com/office/powerpoint/2010/main" val="2068380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408532" y="3657600"/>
            <a:ext cx="7172280" cy="2362200"/>
            <a:chOff x="830654" y="1268641"/>
            <a:chExt cx="7482693" cy="3042969"/>
          </a:xfrm>
        </p:grpSpPr>
        <p:sp>
          <p:nvSpPr>
            <p:cNvPr id="16" name="Freeform 15"/>
            <p:cNvSpPr/>
            <p:nvPr/>
          </p:nvSpPr>
          <p:spPr bwMode="auto">
            <a:xfrm>
              <a:off x="1005948" y="4265891"/>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7" name="Rounded Rectangle 16"/>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6386" name="Rectangle 10"/>
          <p:cNvSpPr>
            <a:spLocks noGrp="1" noChangeArrowheads="1"/>
          </p:cNvSpPr>
          <p:nvPr>
            <p:ph type="title"/>
          </p:nvPr>
        </p:nvSpPr>
        <p:spPr/>
        <p:txBody>
          <a:bodyPr/>
          <a:lstStyle/>
          <a:p>
            <a:pPr eaLnBrk="1" hangingPunct="1"/>
            <a:r>
              <a:rPr lang="en-US" altLang="en-US" dirty="0"/>
              <a:t>Local Naming</a:t>
            </a:r>
          </a:p>
        </p:txBody>
      </p:sp>
      <p:sp>
        <p:nvSpPr>
          <p:cNvPr id="16387" name="Rectangle 11"/>
          <p:cNvSpPr>
            <a:spLocks noGrp="1" noChangeArrowheads="1"/>
          </p:cNvSpPr>
          <p:nvPr>
            <p:ph idx="1"/>
          </p:nvPr>
        </p:nvSpPr>
        <p:spPr/>
        <p:txBody>
          <a:bodyPr/>
          <a:lstStyle/>
          <a:p>
            <a:pPr lvl="1" eaLnBrk="1" hangingPunct="1"/>
            <a:r>
              <a:rPr lang="en-US" altLang="en-US" dirty="0"/>
              <a:t>Requires a client-side names-resolution file</a:t>
            </a:r>
          </a:p>
          <a:p>
            <a:pPr lvl="1" eaLnBrk="1" hangingPunct="1"/>
            <a:r>
              <a:rPr lang="en-US" altLang="en-US" dirty="0"/>
              <a:t>Supports all Oracle Net protocols</a:t>
            </a:r>
          </a:p>
          <a:p>
            <a:pPr lvl="1" eaLnBrk="1" hangingPunct="1"/>
            <a:r>
              <a:rPr lang="en-US" altLang="en-US" dirty="0"/>
              <a:t>Supports advanced connection options such as:</a:t>
            </a:r>
          </a:p>
          <a:p>
            <a:pPr lvl="2" eaLnBrk="1" hangingPunct="1"/>
            <a:r>
              <a:rPr lang="en-US" altLang="en-US" dirty="0"/>
              <a:t>Connect-time failover			</a:t>
            </a:r>
          </a:p>
          <a:p>
            <a:pPr lvl="2" eaLnBrk="1" hangingPunct="1"/>
            <a:r>
              <a:rPr lang="en-US" altLang="en-US" dirty="0"/>
              <a:t>Source routing</a:t>
            </a:r>
          </a:p>
          <a:p>
            <a:pPr lvl="2" eaLnBrk="1" hangingPunct="1"/>
            <a:r>
              <a:rPr lang="en-US" altLang="en-US" dirty="0"/>
              <a:t>Load balancing</a:t>
            </a:r>
          </a:p>
        </p:txBody>
      </p:sp>
      <p:grpSp>
        <p:nvGrpSpPr>
          <p:cNvPr id="4" name="Group 3"/>
          <p:cNvGrpSpPr/>
          <p:nvPr/>
        </p:nvGrpSpPr>
        <p:grpSpPr>
          <a:xfrm>
            <a:off x="4709027" y="3843772"/>
            <a:ext cx="6571291" cy="1989857"/>
            <a:chOff x="2823535" y="4286814"/>
            <a:chExt cx="6571291" cy="1989857"/>
          </a:xfrm>
        </p:grpSpPr>
        <p:sp>
          <p:nvSpPr>
            <p:cNvPr id="16389" name="Rectangle 5"/>
            <p:cNvSpPr>
              <a:spLocks noChangeArrowheads="1"/>
            </p:cNvSpPr>
            <p:nvPr/>
          </p:nvSpPr>
          <p:spPr bwMode="auto">
            <a:xfrm>
              <a:off x="2823535" y="5680824"/>
              <a:ext cx="2034511" cy="59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Oracle Net configuration files</a:t>
              </a:r>
            </a:p>
          </p:txBody>
        </p:sp>
        <p:sp>
          <p:nvSpPr>
            <p:cNvPr id="16392" name="Line 8"/>
            <p:cNvSpPr>
              <a:spLocks noChangeShapeType="1"/>
            </p:cNvSpPr>
            <p:nvPr/>
          </p:nvSpPr>
          <p:spPr bwMode="auto">
            <a:xfrm>
              <a:off x="4537219" y="4967288"/>
              <a:ext cx="3843193" cy="0"/>
            </a:xfrm>
            <a:prstGeom prst="line">
              <a:avLst/>
            </a:prstGeom>
            <a:noFill/>
            <a:ln w="28575" cap="rnd">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pic>
          <p:nvPicPr>
            <p:cNvPr id="16393" name="Picture 9" descr="datab004_g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482013" y="4425951"/>
              <a:ext cx="912813"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3100832" y="4425543"/>
              <a:ext cx="1479917" cy="1235888"/>
              <a:chOff x="2741612" y="4295775"/>
              <a:chExt cx="1790700" cy="1495425"/>
            </a:xfrm>
          </p:grpSpPr>
          <p:pic>
            <p:nvPicPr>
              <p:cNvPr id="16391" name="Picture 7" descr="f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741612" y="4510087"/>
                <a:ext cx="53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1212" y="4295775"/>
                <a:ext cx="1181100" cy="1495425"/>
              </a:xfrm>
              <a:prstGeom prst="rect">
                <a:avLst/>
              </a:prstGeom>
            </p:spPr>
          </p:pic>
        </p:grpSp>
        <p:sp>
          <p:nvSpPr>
            <p:cNvPr id="12" name="Content Placeholder 2"/>
            <p:cNvSpPr txBox="1">
              <a:spLocks/>
            </p:cNvSpPr>
            <p:nvPr/>
          </p:nvSpPr>
          <p:spPr bwMode="gray">
            <a:xfrm>
              <a:off x="4713775" y="4286814"/>
              <a:ext cx="3479635"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nchor="ctr">
              <a:spAutoFit/>
            </a:bodyPr>
            <a:lstStyle/>
            <a:p>
              <a:pPr algn="ctr">
                <a:spcBef>
                  <a:spcPct val="50000"/>
                </a:spcBef>
              </a:pPr>
              <a:r>
                <a:rPr lang="en-US" altLang="en-US" b="1" dirty="0">
                  <a:latin typeface="Courier New" panose="02070309020205020404" pitchFamily="49" charset="0"/>
                </a:rPr>
                <a:t>SQL&gt; CONNECT hr/</a:t>
              </a:r>
              <a:r>
                <a:rPr lang="en-US" altLang="en-US" b="1" dirty="0" err="1">
                  <a:latin typeface="Courier New" panose="02070309020205020404" pitchFamily="49" charset="0"/>
                </a:rPr>
                <a:t>hr@orcl</a:t>
              </a:r>
              <a:endParaRPr lang="en-US" altLang="en-US" b="1" dirty="0">
                <a:latin typeface="Courier New" panose="02070309020205020404" pitchFamily="49" charset="0"/>
              </a:endParaRPr>
            </a:p>
          </p:txBody>
        </p:sp>
      </p:grpSp>
      <p:sp>
        <p:nvSpPr>
          <p:cNvPr id="2" name="Slide Number Placeholder 1"/>
          <p:cNvSpPr>
            <a:spLocks noGrp="1"/>
          </p:cNvSpPr>
          <p:nvPr>
            <p:ph type="sldNum" sz="quarter" idx="12"/>
          </p:nvPr>
        </p:nvSpPr>
        <p:spPr/>
        <p:txBody>
          <a:bodyPr/>
          <a:lstStyle/>
          <a:p>
            <a:fld id="{0D1E9C62-5A59-433B-A292-EC595ABBBF45}" type="slidenum">
              <a:rPr lang="" smtClean="0"/>
              <a:t>174</a:t>
            </a:fld>
            <a:endParaRPr lang=""/>
          </a:p>
        </p:txBody>
      </p:sp>
    </p:spTree>
    <p:custDataLst>
      <p:tags r:id="rId1"/>
    </p:custDataLst>
    <p:extLst>
      <p:ext uri="{BB962C8B-B14F-4D97-AF65-F5344CB8AC3E}">
        <p14:creationId xmlns:p14="http://schemas.microsoft.com/office/powerpoint/2010/main" val="363697022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149658" y="3539490"/>
            <a:ext cx="7889508" cy="2598420"/>
            <a:chOff x="830654" y="1268641"/>
            <a:chExt cx="7482693" cy="3042969"/>
          </a:xfrm>
        </p:grpSpPr>
        <p:sp>
          <p:nvSpPr>
            <p:cNvPr id="16" name="Freeform 15"/>
            <p:cNvSpPr/>
            <p:nvPr/>
          </p:nvSpPr>
          <p:spPr bwMode="auto">
            <a:xfrm>
              <a:off x="1005948" y="4265891"/>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7" name="Rounded Rectangle 16"/>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7410" name="Rectangle 13"/>
          <p:cNvSpPr>
            <a:spLocks noGrp="1" noChangeArrowheads="1"/>
          </p:cNvSpPr>
          <p:nvPr>
            <p:ph type="title"/>
          </p:nvPr>
        </p:nvSpPr>
        <p:spPr/>
        <p:txBody>
          <a:bodyPr/>
          <a:lstStyle/>
          <a:p>
            <a:pPr eaLnBrk="1" hangingPunct="1"/>
            <a:r>
              <a:rPr lang="en-US" altLang="en-US" dirty="0"/>
              <a:t>Directory Naming</a:t>
            </a:r>
          </a:p>
        </p:txBody>
      </p:sp>
      <p:sp>
        <p:nvSpPr>
          <p:cNvPr id="17411" name="Rectangle 14"/>
          <p:cNvSpPr>
            <a:spLocks noGrp="1" noChangeArrowheads="1"/>
          </p:cNvSpPr>
          <p:nvPr>
            <p:ph idx="1"/>
          </p:nvPr>
        </p:nvSpPr>
        <p:spPr>
          <a:xfrm>
            <a:off x="837982" y="1825625"/>
            <a:ext cx="10438030" cy="4312286"/>
          </a:xfrm>
        </p:spPr>
        <p:txBody>
          <a:bodyPr/>
          <a:lstStyle/>
          <a:p>
            <a:pPr lvl="1" eaLnBrk="1" hangingPunct="1"/>
            <a:r>
              <a:rPr lang="en-US" altLang="en-US" dirty="0"/>
              <a:t>Requires LDAP with Oracle Net names resolution information loaded:</a:t>
            </a:r>
          </a:p>
          <a:p>
            <a:pPr lvl="2" eaLnBrk="1" hangingPunct="1"/>
            <a:r>
              <a:rPr lang="en-US" altLang="en-US" dirty="0"/>
              <a:t>Oracle Internet Directory</a:t>
            </a:r>
          </a:p>
          <a:p>
            <a:pPr lvl="2" eaLnBrk="1" hangingPunct="1"/>
            <a:r>
              <a:rPr lang="en-US" altLang="en-US" dirty="0"/>
              <a:t>Microsoft Active Directory Services</a:t>
            </a:r>
          </a:p>
          <a:p>
            <a:pPr lvl="1" eaLnBrk="1" hangingPunct="1"/>
            <a:r>
              <a:rPr lang="en-US" altLang="en-US" dirty="0"/>
              <a:t>Supports all Oracle Net protocols</a:t>
            </a:r>
          </a:p>
          <a:p>
            <a:pPr lvl="1" eaLnBrk="1" hangingPunct="1"/>
            <a:r>
              <a:rPr lang="en-US" altLang="en-US" dirty="0"/>
              <a:t>Supports advanced connection </a:t>
            </a:r>
            <a:r>
              <a:rPr lang="en-US" altLang="en-US" dirty="0" smtClean="0"/>
              <a:t>options</a:t>
            </a:r>
            <a:endParaRPr lang="en-US" altLang="en-US" dirty="0"/>
          </a:p>
        </p:txBody>
      </p:sp>
      <p:grpSp>
        <p:nvGrpSpPr>
          <p:cNvPr id="3" name="Group 2"/>
          <p:cNvGrpSpPr/>
          <p:nvPr/>
        </p:nvGrpSpPr>
        <p:grpSpPr>
          <a:xfrm>
            <a:off x="2586282" y="3764626"/>
            <a:ext cx="7016261" cy="2109841"/>
            <a:chOff x="2507151" y="3841044"/>
            <a:chExt cx="7016261" cy="2552908"/>
          </a:xfrm>
        </p:grpSpPr>
        <p:sp>
          <p:nvSpPr>
            <p:cNvPr id="17413" name="Freeform 5"/>
            <p:cNvSpPr>
              <a:spLocks/>
            </p:cNvSpPr>
            <p:nvPr/>
          </p:nvSpPr>
          <p:spPr bwMode="auto">
            <a:xfrm flipH="1">
              <a:off x="4265613" y="4221163"/>
              <a:ext cx="949325" cy="304800"/>
            </a:xfrm>
            <a:custGeom>
              <a:avLst/>
              <a:gdLst>
                <a:gd name="T0" fmla="*/ 0 w 598"/>
                <a:gd name="T1" fmla="*/ 0 h 384"/>
                <a:gd name="T2" fmla="*/ 2147483647 w 598"/>
                <a:gd name="T3" fmla="*/ 0 h 384"/>
                <a:gd name="T4" fmla="*/ 2147483647 w 598"/>
                <a:gd name="T5" fmla="*/ 2147483647 h 384"/>
                <a:gd name="T6" fmla="*/ 2147483647 w 598"/>
                <a:gd name="T7" fmla="*/ 2147483647 h 384"/>
                <a:gd name="T8" fmla="*/ 0 60000 65536"/>
                <a:gd name="T9" fmla="*/ 0 60000 65536"/>
                <a:gd name="T10" fmla="*/ 0 60000 65536"/>
                <a:gd name="T11" fmla="*/ 0 60000 65536"/>
                <a:gd name="T12" fmla="*/ 0 w 598"/>
                <a:gd name="T13" fmla="*/ 0 h 384"/>
                <a:gd name="T14" fmla="*/ 598 w 598"/>
                <a:gd name="T15" fmla="*/ 384 h 384"/>
              </a:gdLst>
              <a:ahLst/>
              <a:cxnLst>
                <a:cxn ang="T8">
                  <a:pos x="T0" y="T1"/>
                </a:cxn>
                <a:cxn ang="T9">
                  <a:pos x="T2" y="T3"/>
                </a:cxn>
                <a:cxn ang="T10">
                  <a:pos x="T4" y="T5"/>
                </a:cxn>
                <a:cxn ang="T11">
                  <a:pos x="T6" y="T7"/>
                </a:cxn>
              </a:cxnLst>
              <a:rect l="T12" t="T13" r="T14" b="T15"/>
              <a:pathLst>
                <a:path w="598" h="384">
                  <a:moveTo>
                    <a:pt x="0" y="0"/>
                  </a:moveTo>
                  <a:lnTo>
                    <a:pt x="288" y="0"/>
                  </a:lnTo>
                  <a:lnTo>
                    <a:pt x="288" y="384"/>
                  </a:lnTo>
                  <a:lnTo>
                    <a:pt x="598" y="382"/>
                  </a:lnTo>
                </a:path>
              </a:pathLst>
            </a:custGeom>
            <a:noFill/>
            <a:ln w="28575" cap="flat" cmpd="sng">
              <a:solidFill>
                <a:schemeClr val="tx1"/>
              </a:solidFill>
              <a:prstDash val="solid"/>
              <a:round/>
              <a:headEnd type="triangl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p>
          </p:txBody>
        </p:sp>
        <p:pic>
          <p:nvPicPr>
            <p:cNvPr id="17414" name="Picture 6" descr="Book: Upright Labeled Volume, 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303837" y="3841044"/>
              <a:ext cx="4095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Rectangle 7"/>
            <p:cNvSpPr>
              <a:spLocks noChangeArrowheads="1"/>
            </p:cNvSpPr>
            <p:nvPr/>
          </p:nvSpPr>
          <p:spPr bwMode="auto">
            <a:xfrm>
              <a:off x="5658496" y="4160931"/>
              <a:ext cx="1405232" cy="78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LDAP directory</a:t>
              </a:r>
            </a:p>
          </p:txBody>
        </p:sp>
        <p:sp>
          <p:nvSpPr>
            <p:cNvPr id="17418" name="Line 10"/>
            <p:cNvSpPr>
              <a:spLocks noChangeShapeType="1"/>
            </p:cNvSpPr>
            <p:nvPr/>
          </p:nvSpPr>
          <p:spPr bwMode="auto">
            <a:xfrm>
              <a:off x="4260850" y="4940300"/>
              <a:ext cx="4227512" cy="0"/>
            </a:xfrm>
            <a:prstGeom prst="line">
              <a:avLst/>
            </a:prstGeom>
            <a:noFill/>
            <a:ln w="28575" cap="rnd">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pic>
          <p:nvPicPr>
            <p:cNvPr id="17419" name="Picture 11" descr="datab004_g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610599" y="4398964"/>
              <a:ext cx="912813"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0" name="Rectangle 12"/>
            <p:cNvSpPr>
              <a:spLocks noChangeArrowheads="1"/>
            </p:cNvSpPr>
            <p:nvPr/>
          </p:nvSpPr>
          <p:spPr bwMode="auto">
            <a:xfrm>
              <a:off x="2507151" y="5738520"/>
              <a:ext cx="2081825" cy="65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Oracle Net configuration files</a:t>
              </a:r>
            </a:p>
          </p:txBody>
        </p:sp>
        <p:grpSp>
          <p:nvGrpSpPr>
            <p:cNvPr id="2" name="Group 1"/>
            <p:cNvGrpSpPr/>
            <p:nvPr/>
          </p:nvGrpSpPr>
          <p:grpSpPr>
            <a:xfrm>
              <a:off x="2734109" y="4439949"/>
              <a:ext cx="1627909" cy="1359477"/>
              <a:chOff x="2741612" y="4371975"/>
              <a:chExt cx="1790700" cy="1495425"/>
            </a:xfrm>
          </p:grpSpPr>
          <p:pic>
            <p:nvPicPr>
              <p:cNvPr id="17417" name="Picture 9" descr="fi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2741612" y="4586287"/>
                <a:ext cx="53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1212" y="4371975"/>
                <a:ext cx="1181100" cy="1495425"/>
              </a:xfrm>
              <a:prstGeom prst="rect">
                <a:avLst/>
              </a:prstGeom>
            </p:spPr>
          </p:pic>
        </p:grpSp>
      </p:grpSp>
      <p:sp>
        <p:nvSpPr>
          <p:cNvPr id="18" name="Content Placeholder 2"/>
          <p:cNvSpPr txBox="1">
            <a:spLocks/>
          </p:cNvSpPr>
          <p:nvPr/>
        </p:nvSpPr>
        <p:spPr bwMode="gray">
          <a:xfrm>
            <a:off x="4700425" y="4884539"/>
            <a:ext cx="3479635"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nchor="ctr">
            <a:spAutoFit/>
          </a:bodyPr>
          <a:lstStyle/>
          <a:p>
            <a:pPr algn="ctr">
              <a:spcBef>
                <a:spcPct val="50000"/>
              </a:spcBef>
            </a:pPr>
            <a:r>
              <a:rPr lang="en-US" altLang="en-US" b="1" dirty="0">
                <a:latin typeface="Courier New" panose="02070309020205020404" pitchFamily="49" charset="0"/>
              </a:rPr>
              <a:t>SQL&gt; CONNECT hr/</a:t>
            </a:r>
            <a:r>
              <a:rPr lang="en-US" altLang="en-US" b="1" dirty="0" err="1">
                <a:latin typeface="Courier New" panose="02070309020205020404" pitchFamily="49" charset="0"/>
              </a:rPr>
              <a:t>hr@orcl</a:t>
            </a:r>
            <a:endParaRPr lang="en-US" altLang="en-US" b="1" dirty="0">
              <a:latin typeface="Courier New" panose="02070309020205020404" pitchFamily="49" charset="0"/>
            </a:endParaRPr>
          </a:p>
        </p:txBody>
      </p:sp>
      <p:sp>
        <p:nvSpPr>
          <p:cNvPr id="4" name="Slide Number Placeholder 3"/>
          <p:cNvSpPr>
            <a:spLocks noGrp="1"/>
          </p:cNvSpPr>
          <p:nvPr>
            <p:ph type="sldNum" sz="quarter" idx="12"/>
          </p:nvPr>
        </p:nvSpPr>
        <p:spPr/>
        <p:txBody>
          <a:bodyPr/>
          <a:lstStyle/>
          <a:p>
            <a:fld id="{0D1E9C62-5A59-433B-A292-EC595ABBBF45}" type="slidenum">
              <a:rPr lang="" smtClean="0"/>
              <a:t>175</a:t>
            </a:fld>
            <a:endParaRPr lang=""/>
          </a:p>
        </p:txBody>
      </p:sp>
    </p:spTree>
    <p:custDataLst>
      <p:tags r:id="rId1"/>
    </p:custDataLst>
    <p:extLst>
      <p:ext uri="{BB962C8B-B14F-4D97-AF65-F5344CB8AC3E}">
        <p14:creationId xmlns:p14="http://schemas.microsoft.com/office/powerpoint/2010/main" val="134126936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ltLang="en-US" dirty="0"/>
              <a:t>Tools for Configuring and Managing Oracle Net Services</a:t>
            </a:r>
          </a:p>
        </p:txBody>
      </p:sp>
      <p:sp>
        <p:nvSpPr>
          <p:cNvPr id="1028" name="Rectangle 3"/>
          <p:cNvSpPr>
            <a:spLocks noGrp="1" noChangeArrowheads="1"/>
          </p:cNvSpPr>
          <p:nvPr>
            <p:ph idx="1"/>
          </p:nvPr>
        </p:nvSpPr>
        <p:spPr/>
        <p:txBody>
          <a:bodyPr/>
          <a:lstStyle/>
          <a:p>
            <a:pPr lvl="1" eaLnBrk="1" hangingPunct="1"/>
            <a:r>
              <a:rPr lang="en-US" altLang="en-US" dirty="0"/>
              <a:t>Enterprise Manager Net Services Administration page</a:t>
            </a:r>
          </a:p>
          <a:p>
            <a:pPr lvl="1" eaLnBrk="1" hangingPunct="1"/>
            <a:r>
              <a:rPr lang="en-US" altLang="en-US" dirty="0"/>
              <a:t>Oracle Net Manager</a:t>
            </a:r>
          </a:p>
          <a:p>
            <a:pPr lvl="1" eaLnBrk="1" hangingPunct="1"/>
            <a:r>
              <a:rPr lang="en-US" altLang="en-US" dirty="0"/>
              <a:t>Oracle Net Configuration Assistant</a:t>
            </a:r>
            <a:endParaRPr lang="en-US" altLang="en-US" dirty="0">
              <a:solidFill>
                <a:srgbClr val="0000FF"/>
              </a:solidFill>
            </a:endParaRPr>
          </a:p>
          <a:p>
            <a:pPr lvl="1" eaLnBrk="1" hangingPunct="1"/>
            <a:r>
              <a:rPr lang="en-US" altLang="en-US" dirty="0"/>
              <a:t>Listener Control Utility</a:t>
            </a:r>
          </a:p>
        </p:txBody>
      </p:sp>
      <p:sp>
        <p:nvSpPr>
          <p:cNvPr id="2" name="Slide Number Placeholder 1"/>
          <p:cNvSpPr>
            <a:spLocks noGrp="1"/>
          </p:cNvSpPr>
          <p:nvPr>
            <p:ph type="sldNum" sz="quarter" idx="12"/>
          </p:nvPr>
        </p:nvSpPr>
        <p:spPr/>
        <p:txBody>
          <a:bodyPr/>
          <a:lstStyle/>
          <a:p>
            <a:fld id="{0D1E9C62-5A59-433B-A292-EC595ABBBF45}" type="slidenum">
              <a:rPr lang="" smtClean="0"/>
              <a:t>176</a:t>
            </a:fld>
            <a:endParaRPr lang=""/>
          </a:p>
        </p:txBody>
      </p:sp>
    </p:spTree>
    <p:custDataLst>
      <p:tags r:id="rId1"/>
    </p:custDataLst>
    <p:extLst>
      <p:ext uri="{BB962C8B-B14F-4D97-AF65-F5344CB8AC3E}">
        <p14:creationId xmlns:p14="http://schemas.microsoft.com/office/powerpoint/2010/main" val="3241365135"/>
      </p:ext>
    </p:extLst>
  </p:cSld>
  <p:clrMapOvr>
    <a:masterClrMapping/>
  </p:clrMapOvr>
  <p:transition spd="slow"/>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4212" y="228600"/>
            <a:ext cx="9904630" cy="473074"/>
          </a:xfrm>
        </p:spPr>
        <p:txBody>
          <a:bodyPr>
            <a:normAutofit fontScale="90000"/>
          </a:bodyPr>
          <a:lstStyle/>
          <a:p>
            <a:r>
              <a:rPr lang="en-US" altLang="en-US" dirty="0"/>
              <a:t>Defining Oracle Net Services Components</a:t>
            </a:r>
          </a:p>
        </p:txBody>
      </p:sp>
      <p:graphicFrame>
        <p:nvGraphicFramePr>
          <p:cNvPr id="163281" name="Group 465"/>
          <p:cNvGraphicFramePr>
            <a:graphicFrameLocks noGrp="1"/>
          </p:cNvGraphicFramePr>
          <p:nvPr>
            <p:extLst/>
          </p:nvPr>
        </p:nvGraphicFramePr>
        <p:xfrm>
          <a:off x="2360612" y="978694"/>
          <a:ext cx="7467600" cy="4900612"/>
        </p:xfrm>
        <a:graphic>
          <a:graphicData uri="http://schemas.openxmlformats.org/drawingml/2006/table">
            <a:tbl>
              <a:tblPr/>
              <a:tblGrid>
                <a:gridCol w="1600200">
                  <a:extLst>
                    <a:ext uri="{9D8B030D-6E8A-4147-A177-3AD203B41FA5}">
                      <a16:colId xmlns:a16="http://schemas.microsoft.com/office/drawing/2014/main" xmlns="" val="20000"/>
                    </a:ext>
                  </a:extLst>
                </a:gridCol>
                <a:gridCol w="41148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tblGrid>
              <a:tr h="51120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Arial" pitchFamily="34" charset="0"/>
                        </a:rPr>
                        <a:t>Component</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Arial" pitchFamily="34" charset="0"/>
                        </a:rPr>
                        <a:t>Description</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Arial" pitchFamily="34" charset="0"/>
                        </a:rPr>
                        <a:t>File</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0"/>
                  </a:ext>
                </a:extLst>
              </a:tr>
              <a:tr h="115831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Listeners</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A process that resides on the server whose responsibility is to listen for incoming client connection requests and manage traffic to the server.</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itchFamily="49" charset="0"/>
                          <a:cs typeface="Courier New" pitchFamily="49" charset="0"/>
                        </a:rPr>
                        <a:t>listener.ora</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xmlns="" val="10001"/>
                  </a:ext>
                </a:extLst>
              </a:tr>
              <a:tr h="115831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Naming methods</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A resolution method used by a client application to resolve a connect identifier to a connect descriptor when attempting to connect to a database service.</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endParaRPr kumimoji="0" lang="en-US" sz="1600" b="0" i="0" u="none" strike="noStrike" cap="none" normalizeH="0" baseline="0" dirty="0">
                        <a:ln>
                          <a:noFill/>
                        </a:ln>
                        <a:solidFill>
                          <a:srgbClr val="000000"/>
                        </a:solidFill>
                        <a:effectLst/>
                        <a:latin typeface="Courier New" pitchFamily="49" charset="0"/>
                        <a:cs typeface="Courier New" pitchFamily="49" charset="0"/>
                      </a:endParaRP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15831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Naming (net service name)</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A simple name (connect identifier) for a service that resolves to a connect descriptor to identify the network location and identification of a service.</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itchFamily="49" charset="0"/>
                          <a:cs typeface="Courier New" pitchFamily="49" charset="0"/>
                        </a:rPr>
                        <a:t>tnsnames.ora</a:t>
                      </a:r>
                      <a:r>
                        <a:rPr kumimoji="0" lang="en-US" sz="1600" b="0" i="0" u="none" strike="noStrike" cap="none" normalizeH="0" baseline="0" dirty="0">
                          <a:ln>
                            <a:noFill/>
                          </a:ln>
                          <a:solidFill>
                            <a:srgbClr val="000000"/>
                          </a:solidFill>
                          <a:effectLst/>
                          <a:latin typeface="Arial" pitchFamily="34" charset="0"/>
                        </a:rPr>
                        <a:t> (local configuration)</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xmlns="" val="10003"/>
                  </a:ext>
                </a:extLst>
              </a:tr>
              <a:tr h="91445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Profiles</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A collection of parameters that specifies preferences for enabling and configuring Oracle Net features on the client or server. </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itchFamily="49" charset="0"/>
                          <a:cs typeface="Courier New" pitchFamily="49" charset="0"/>
                        </a:rPr>
                        <a:t>sqlnet.ora</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4"/>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177</a:t>
            </a:fld>
            <a:endParaRPr lang=""/>
          </a:p>
        </p:txBody>
      </p:sp>
    </p:spTree>
    <p:custDataLst>
      <p:tags r:id="rId1"/>
    </p:custDataLst>
    <p:extLst>
      <p:ext uri="{BB962C8B-B14F-4D97-AF65-F5344CB8AC3E}">
        <p14:creationId xmlns:p14="http://schemas.microsoft.com/office/powerpoint/2010/main" val="4042463075"/>
      </p:ext>
    </p:extLst>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Advanced Connection </a:t>
            </a:r>
            <a:r>
              <a:rPr lang="en-US" dirty="0" smtClean="0"/>
              <a:t>Options</a:t>
            </a:r>
            <a:br>
              <a:rPr lang="en-US" dirty="0" smtClean="0"/>
            </a:br>
            <a:endParaRPr lang="en-US" altLang="es-MX" dirty="0"/>
          </a:p>
        </p:txBody>
      </p:sp>
      <p:sp>
        <p:nvSpPr>
          <p:cNvPr id="9219" name="Content Placeholder 9"/>
          <p:cNvSpPr>
            <a:spLocks noGrp="1"/>
          </p:cNvSpPr>
          <p:nvPr>
            <p:ph idx="1"/>
          </p:nvPr>
        </p:nvSpPr>
        <p:spPr>
          <a:xfrm>
            <a:off x="622138" y="1242485"/>
            <a:ext cx="10944549" cy="2557958"/>
          </a:xfrm>
        </p:spPr>
        <p:txBody>
          <a:bodyPr/>
          <a:lstStyle/>
          <a:p>
            <a:pPr lvl="1">
              <a:buClr>
                <a:schemeClr val="accent1"/>
              </a:buClr>
              <a:defRPr/>
            </a:pPr>
            <a:r>
              <a:rPr lang="en-US" dirty="0"/>
              <a:t>When a database service is accessible by multiple listener protocol addresses, you can specify the order in which the addresses are to be used.</a:t>
            </a:r>
          </a:p>
          <a:p>
            <a:pPr lvl="1">
              <a:buClr>
                <a:schemeClr val="accent1"/>
              </a:buClr>
              <a:defRPr/>
            </a:pPr>
            <a:r>
              <a:rPr lang="en-US" dirty="0"/>
              <a:t>Oracle Net supports the following advanced connection options with local and directory naming:</a:t>
            </a:r>
          </a:p>
          <a:p>
            <a:pPr lvl="2">
              <a:buClr>
                <a:schemeClr val="accent1"/>
              </a:buClr>
              <a:defRPr/>
            </a:pPr>
            <a:r>
              <a:rPr lang="en-US" dirty="0"/>
              <a:t>Connect-time failover</a:t>
            </a:r>
          </a:p>
          <a:p>
            <a:pPr lvl="2">
              <a:buClr>
                <a:schemeClr val="accent1"/>
              </a:buClr>
              <a:defRPr/>
            </a:pPr>
            <a:r>
              <a:rPr lang="en-US" dirty="0"/>
              <a:t>Load balancing</a:t>
            </a:r>
          </a:p>
          <a:p>
            <a:pPr lvl="2">
              <a:buClr>
                <a:schemeClr val="accent1"/>
              </a:buClr>
              <a:defRPr/>
            </a:pPr>
            <a:r>
              <a:rPr lang="en-US" dirty="0"/>
              <a:t>Source routing</a:t>
            </a:r>
          </a:p>
        </p:txBody>
      </p:sp>
      <p:sp>
        <p:nvSpPr>
          <p:cNvPr id="2" name="Slide Number Placeholder 1"/>
          <p:cNvSpPr>
            <a:spLocks noGrp="1"/>
          </p:cNvSpPr>
          <p:nvPr>
            <p:ph type="sldNum" sz="quarter" idx="12"/>
          </p:nvPr>
        </p:nvSpPr>
        <p:spPr/>
        <p:txBody>
          <a:bodyPr/>
          <a:lstStyle/>
          <a:p>
            <a:fld id="{0D1E9C62-5A59-433B-A292-EC595ABBBF45}" type="slidenum">
              <a:rPr lang="" smtClean="0"/>
              <a:t>178</a:t>
            </a:fld>
            <a:endParaRPr lang=""/>
          </a:p>
        </p:txBody>
      </p:sp>
    </p:spTree>
    <p:custDataLst>
      <p:tags r:id="rId1"/>
    </p:custDataLst>
    <p:extLst>
      <p:ext uri="{BB962C8B-B14F-4D97-AF65-F5344CB8AC3E}">
        <p14:creationId xmlns:p14="http://schemas.microsoft.com/office/powerpoint/2010/main" val="284017105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fontScale="90000"/>
          </a:bodyPr>
          <a:lstStyle/>
          <a:p>
            <a:pPr eaLnBrk="1" hangingPunct="1"/>
            <a:r>
              <a:rPr lang="en-US" dirty="0"/>
              <a:t>Testing Oracle Net Connectivity with </a:t>
            </a:r>
            <a:r>
              <a:rPr lang="en-US" dirty="0" err="1" smtClean="0">
                <a:latin typeface="Courier New" panose="02070309020205020404" pitchFamily="49" charset="0"/>
                <a:cs typeface="Courier New" panose="02070309020205020404" pitchFamily="49" charset="0"/>
              </a:rPr>
              <a:t>tnsping</a:t>
            </a:r>
            <a:r>
              <a:rPr lang="en-US" dirty="0" smtClean="0">
                <a:latin typeface="Courier New" panose="02070309020205020404" pitchFamily="49" charset="0"/>
                <a:cs typeface="Courier New" panose="02070309020205020404" pitchFamily="49" charset="0"/>
              </a:rPr>
              <a:t/>
            </a:r>
            <a:br>
              <a:rPr lang="en-US" dirty="0" smtClean="0">
                <a:latin typeface="Courier New" panose="02070309020205020404" pitchFamily="49" charset="0"/>
                <a:cs typeface="Courier New" panose="02070309020205020404" pitchFamily="49" charset="0"/>
              </a:rPr>
            </a:br>
            <a:endParaRPr lang="en-US" altLang="es-MX" dirty="0">
              <a:latin typeface="Courier New" panose="02070309020205020404" pitchFamily="49" charset="0"/>
              <a:cs typeface="Courier New" panose="02070309020205020404" pitchFamily="49" charset="0"/>
            </a:endParaRPr>
          </a:p>
        </p:txBody>
      </p:sp>
      <p:sp>
        <p:nvSpPr>
          <p:cNvPr id="9219" name="Content Placeholder 9"/>
          <p:cNvSpPr>
            <a:spLocks noGrp="1"/>
          </p:cNvSpPr>
          <p:nvPr>
            <p:ph idx="1"/>
          </p:nvPr>
        </p:nvSpPr>
        <p:spPr>
          <a:xfrm>
            <a:off x="622138" y="1242485"/>
            <a:ext cx="10944549" cy="4599543"/>
          </a:xfrm>
        </p:spPr>
        <p:txBody>
          <a:bodyPr/>
          <a:lstStyle/>
          <a:p>
            <a:pPr lvl="1">
              <a:buClr>
                <a:schemeClr val="accent1"/>
              </a:buClr>
              <a:defRPr/>
            </a:pPr>
            <a:r>
              <a:rPr lang="en-US" dirty="0"/>
              <a:t>The </a:t>
            </a:r>
            <a:r>
              <a:rPr lang="en-US" dirty="0">
                <a:latin typeface="Courier New" panose="02070309020205020404" pitchFamily="49" charset="0"/>
                <a:cs typeface="Courier New" panose="02070309020205020404" pitchFamily="49" charset="0"/>
              </a:rPr>
              <a:t>tnsping</a:t>
            </a:r>
            <a:r>
              <a:rPr lang="en-US" dirty="0"/>
              <a:t> utility tests Oracle Net service aliases.</a:t>
            </a:r>
          </a:p>
          <a:p>
            <a:pPr lvl="1">
              <a:buClr>
                <a:schemeClr val="accent1"/>
              </a:buClr>
              <a:defRPr/>
            </a:pPr>
            <a:r>
              <a:rPr lang="en-US" dirty="0"/>
              <a:t>It validates connectivity between a client and the Oracle Net Listener.</a:t>
            </a:r>
          </a:p>
          <a:p>
            <a:pPr lvl="2">
              <a:buClr>
                <a:schemeClr val="accent1"/>
              </a:buClr>
              <a:defRPr/>
            </a:pPr>
            <a:r>
              <a:rPr lang="en-US" dirty="0"/>
              <a:t>It validates that the host name, port, and protocol reach a listener.</a:t>
            </a:r>
          </a:p>
          <a:p>
            <a:pPr lvl="2">
              <a:buClr>
                <a:schemeClr val="accent1"/>
              </a:buClr>
              <a:defRPr/>
            </a:pPr>
            <a:r>
              <a:rPr lang="en-US" dirty="0"/>
              <a:t>It does not check whether the listener handles the service name.</a:t>
            </a:r>
          </a:p>
          <a:p>
            <a:pPr lvl="2">
              <a:buClr>
                <a:schemeClr val="accent1"/>
              </a:buClr>
              <a:defRPr/>
            </a:pPr>
            <a:r>
              <a:rPr lang="en-US" dirty="0"/>
              <a:t>It does not verify that the requested service is available.</a:t>
            </a:r>
          </a:p>
          <a:p>
            <a:pPr lvl="1">
              <a:buClr>
                <a:schemeClr val="accent1"/>
              </a:buClr>
              <a:defRPr/>
            </a:pPr>
            <a:r>
              <a:rPr lang="en-US" dirty="0"/>
              <a:t>The </a:t>
            </a:r>
            <a:r>
              <a:rPr lang="en-US" dirty="0">
                <a:latin typeface="Courier New" panose="02070309020205020404" pitchFamily="49" charset="0"/>
                <a:cs typeface="Courier New" panose="02070309020205020404" pitchFamily="49" charset="0"/>
              </a:rPr>
              <a:t>tnsping</a:t>
            </a:r>
            <a:r>
              <a:rPr lang="en-US" dirty="0"/>
              <a:t> utility also reveals the location of the configuration files. In a system with multiple </a:t>
            </a:r>
            <a:r>
              <a:rPr lang="en-US" dirty="0">
                <a:latin typeface="Courier New" panose="02070309020205020404" pitchFamily="49" charset="0"/>
                <a:cs typeface="Courier New" panose="02070309020205020404" pitchFamily="49" charset="0"/>
              </a:rPr>
              <a:t>ORACLE_HOME</a:t>
            </a:r>
            <a:r>
              <a:rPr lang="en-US" dirty="0"/>
              <a:t> locations, this can be helpful.</a:t>
            </a:r>
          </a:p>
          <a:p>
            <a:pPr lvl="1">
              <a:buClr>
                <a:schemeClr val="accent1"/>
              </a:buClr>
              <a:defRPr/>
            </a:pPr>
            <a:r>
              <a:rPr lang="en-US" dirty="0"/>
              <a:t>Examples:</a:t>
            </a:r>
          </a:p>
          <a:p>
            <a:pPr lvl="2">
              <a:buClr>
                <a:schemeClr val="accent1"/>
              </a:buClr>
              <a:defRPr/>
            </a:pPr>
            <a:r>
              <a:rPr lang="en-US" dirty="0">
                <a:latin typeface="Courier New" panose="02070309020205020404" pitchFamily="49" charset="0"/>
                <a:cs typeface="Courier New" panose="02070309020205020404" pitchFamily="49" charset="0"/>
              </a:rPr>
              <a:t>tnsping</a:t>
            </a:r>
            <a:r>
              <a:rPr lang="en-US" dirty="0"/>
              <a:t> supports Easy Connect names resolution:</a:t>
            </a:r>
          </a:p>
          <a:p>
            <a:pPr marL="914400" lvl="2" indent="0">
              <a:buClr>
                <a:schemeClr val="accent1"/>
              </a:buClr>
              <a:buNone/>
              <a:defRPr/>
            </a:pPr>
            <a:r>
              <a:rPr lang="en-US" dirty="0"/>
              <a:t>	</a:t>
            </a:r>
            <a:r>
              <a:rPr lang="en-US" dirty="0">
                <a:latin typeface="Courier New" panose="02070309020205020404" pitchFamily="49" charset="0"/>
                <a:cs typeface="Courier New" panose="02070309020205020404" pitchFamily="49" charset="0"/>
              </a:rPr>
              <a:t>$tnsping host01.example.com:1521/orcl</a:t>
            </a:r>
          </a:p>
          <a:p>
            <a:pPr lvl="2">
              <a:buClr>
                <a:schemeClr val="accent1"/>
              </a:buClr>
              <a:defRPr/>
            </a:pPr>
            <a:r>
              <a:rPr lang="en-US" dirty="0">
                <a:latin typeface="Courier New" panose="02070309020205020404" pitchFamily="49" charset="0"/>
                <a:cs typeface="Courier New" panose="02070309020205020404" pitchFamily="49" charset="0"/>
              </a:rPr>
              <a:t>tnsping</a:t>
            </a:r>
            <a:r>
              <a:rPr lang="en-US" dirty="0"/>
              <a:t> also supports local and directory naming:</a:t>
            </a:r>
          </a:p>
          <a:p>
            <a:pPr marL="914400" lvl="2" indent="0">
              <a:buClr>
                <a:schemeClr val="accent1"/>
              </a:buClr>
              <a:buNone/>
              <a:defRPr/>
            </a:pPr>
            <a:r>
              <a:rPr lang="en-US" dirty="0"/>
              <a:t>	</a:t>
            </a:r>
            <a:r>
              <a:rPr lang="en-US" dirty="0">
                <a:latin typeface="Courier New" panose="02070309020205020404" pitchFamily="49" charset="0"/>
                <a:cs typeface="Courier New" panose="02070309020205020404" pitchFamily="49" charset="0"/>
              </a:rPr>
              <a:t>$ tnsping orcl</a:t>
            </a:r>
          </a:p>
        </p:txBody>
      </p:sp>
      <p:sp>
        <p:nvSpPr>
          <p:cNvPr id="2" name="Slide Number Placeholder 1"/>
          <p:cNvSpPr>
            <a:spLocks noGrp="1"/>
          </p:cNvSpPr>
          <p:nvPr>
            <p:ph type="sldNum" sz="quarter" idx="12"/>
          </p:nvPr>
        </p:nvSpPr>
        <p:spPr/>
        <p:txBody>
          <a:bodyPr/>
          <a:lstStyle/>
          <a:p>
            <a:fld id="{0D1E9C62-5A59-433B-A292-EC595ABBBF45}" type="slidenum">
              <a:rPr lang="" smtClean="0"/>
              <a:t>179</a:t>
            </a:fld>
            <a:endParaRPr lang=""/>
          </a:p>
        </p:txBody>
      </p:sp>
    </p:spTree>
    <p:custDataLst>
      <p:tags r:id="rId1"/>
    </p:custDataLst>
    <p:extLst>
      <p:ext uri="{BB962C8B-B14F-4D97-AF65-F5344CB8AC3E}">
        <p14:creationId xmlns:p14="http://schemas.microsoft.com/office/powerpoint/2010/main" val="1124040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9" name="Rectangle 2052"/>
          <p:cNvSpPr>
            <a:spLocks noGrp="1" noChangeArrowheads="1"/>
          </p:cNvSpPr>
          <p:nvPr>
            <p:ph type="title"/>
          </p:nvPr>
        </p:nvSpPr>
        <p:spPr/>
        <p:txBody>
          <a:bodyPr/>
          <a:lstStyle/>
          <a:p>
            <a:pPr eaLnBrk="1" hangingPunct="1"/>
            <a:r>
              <a:rPr lang="en-US" dirty="0"/>
              <a:t>Oracle SQL and PL/SQL</a:t>
            </a:r>
          </a:p>
        </p:txBody>
      </p:sp>
      <p:sp>
        <p:nvSpPr>
          <p:cNvPr id="9" name="Content Placeholder 8"/>
          <p:cNvSpPr>
            <a:spLocks noGrp="1"/>
          </p:cNvSpPr>
          <p:nvPr>
            <p:ph idx="1"/>
          </p:nvPr>
        </p:nvSpPr>
        <p:spPr/>
        <p:txBody>
          <a:bodyPr/>
          <a:lstStyle/>
          <a:p>
            <a:pPr lvl="1"/>
            <a:r>
              <a:rPr lang="en-US" sz="2000" dirty="0">
                <a:latin typeface="Arial" panose="020B0604020202020204" pitchFamily="34" charset="0"/>
                <a:cs typeface="Arial" panose="020B0604020202020204" pitchFamily="34" charset="0"/>
              </a:rPr>
              <a:t>Oracle SQL is the language you use to perform operations on the data in an Oracle database. For example, selecting data from a database:</a:t>
            </a:r>
            <a:r>
              <a:rPr lang="en-US" sz="2000" b="1" dirty="0">
                <a:latin typeface="Arial" panose="020B0604020202020204" pitchFamily="34" charset="0"/>
                <a:cs typeface="Arial" panose="020B0604020202020204" pitchFamily="34" charset="0"/>
              </a:rPr>
              <a:t>	</a:t>
            </a:r>
          </a:p>
          <a:p>
            <a:endParaRPr lang="en-US" sz="2000" b="1" dirty="0">
              <a:cs typeface="Arial" panose="020B0604020202020204" pitchFamily="34" charset="0"/>
            </a:endParaRPr>
          </a:p>
          <a:p>
            <a:endParaRPr lang="en-US" sz="2000" b="1" dirty="0">
              <a:cs typeface="Arial" panose="020B0604020202020204" pitchFamily="34" charset="0"/>
            </a:endParaRPr>
          </a:p>
          <a:p>
            <a:pPr lvl="2"/>
            <a:r>
              <a:rPr lang="en-US" dirty="0">
                <a:latin typeface="Courier New" panose="02070309020205020404" pitchFamily="49" charset="0"/>
                <a:cs typeface="Courier New" panose="02070309020205020404" pitchFamily="49" charset="0"/>
              </a:rPr>
              <a:t>SELECT</a:t>
            </a:r>
            <a:r>
              <a:rPr lang="en-US" dirty="0">
                <a:latin typeface="Arial" panose="020B0604020202020204" pitchFamily="34" charset="0"/>
                <a:cs typeface="Arial" panose="020B0604020202020204" pitchFamily="34" charset="0"/>
              </a:rPr>
              <a:t> lists the database columns for which you want to view data.</a:t>
            </a:r>
          </a:p>
          <a:p>
            <a:pPr lvl="2"/>
            <a:r>
              <a:rPr lang="en-US" dirty="0">
                <a:latin typeface="Courier New" panose="02070309020205020404" pitchFamily="49" charset="0"/>
                <a:cs typeface="Courier New" panose="02070309020205020404" pitchFamily="49" charset="0"/>
              </a:rPr>
              <a:t>FROM</a:t>
            </a:r>
            <a:r>
              <a:rPr lang="en-US" dirty="0">
                <a:latin typeface="Arial" panose="020B0604020202020204" pitchFamily="34" charset="0"/>
                <a:cs typeface="Arial" panose="020B0604020202020204" pitchFamily="34" charset="0"/>
              </a:rPr>
              <a:t> lists the tables that contain those database columns.</a:t>
            </a:r>
          </a:p>
          <a:p>
            <a:pPr lvl="2"/>
            <a:r>
              <a:rPr lang="en-US" dirty="0">
                <a:latin typeface="Courier New" panose="02070309020205020404" pitchFamily="49" charset="0"/>
                <a:cs typeface="Courier New" panose="02070309020205020404" pitchFamily="49" charset="0"/>
              </a:rPr>
              <a:t>WHERE</a:t>
            </a:r>
            <a:r>
              <a:rPr lang="en-US" dirty="0">
                <a:latin typeface="Arial" panose="020B0604020202020204" pitchFamily="34" charset="0"/>
                <a:cs typeface="Arial" panose="020B0604020202020204" pitchFamily="34" charset="0"/>
              </a:rPr>
              <a:t> specifies column limits and table joins (this part essentially filters the rows of data).</a:t>
            </a:r>
          </a:p>
          <a:p>
            <a:pPr lvl="2"/>
            <a:r>
              <a:rPr lang="en-US" dirty="0">
                <a:latin typeface="Courier New" panose="02070309020205020404" pitchFamily="49" charset="0"/>
                <a:cs typeface="Courier New" panose="02070309020205020404" pitchFamily="49" charset="0"/>
              </a:rPr>
              <a:t>ORDER</a:t>
            </a:r>
            <a:r>
              <a:rPr lang="en-US" dirty="0">
                <a:latin typeface="Arial" panose="020B0604020202020204" pitchFamily="34" charset="0"/>
                <a:cs typeface="Arial" panose="020B0604020202020204" pitchFamily="34" charset="0"/>
              </a:rPr>
              <a:t> </a:t>
            </a:r>
            <a:r>
              <a:rPr lang="en-US" dirty="0">
                <a:latin typeface="Courier New" panose="02070309020205020404" pitchFamily="49" charset="0"/>
                <a:cs typeface="Courier New" panose="02070309020205020404" pitchFamily="49" charset="0"/>
              </a:rPr>
              <a:t>BY</a:t>
            </a:r>
            <a:r>
              <a:rPr lang="en-US" dirty="0">
                <a:latin typeface="Arial" panose="020B0604020202020204" pitchFamily="34" charset="0"/>
                <a:cs typeface="Arial" panose="020B0604020202020204" pitchFamily="34" charset="0"/>
              </a:rPr>
              <a:t> specifies the columns by which the results are sorted.</a:t>
            </a:r>
          </a:p>
          <a:p>
            <a:pPr lvl="1"/>
            <a:r>
              <a:rPr lang="en-US" sz="2000" dirty="0">
                <a:latin typeface="Arial" panose="020B0604020202020204" pitchFamily="34" charset="0"/>
                <a:cs typeface="Arial" panose="020B0604020202020204" pitchFamily="34" charset="0"/>
              </a:rPr>
              <a:t>PL/SQL is a procedural extension to Oracle SQL.</a:t>
            </a:r>
          </a:p>
          <a:p>
            <a:pPr lvl="2"/>
            <a:r>
              <a:rPr lang="en-US" dirty="0">
                <a:latin typeface="Arial" panose="020B0604020202020204" pitchFamily="34" charset="0"/>
                <a:cs typeface="Arial" panose="020B0604020202020204" pitchFamily="34" charset="0"/>
              </a:rPr>
              <a:t>It enables you to control the flow of a SQL program, use variables, and write error-handling procedures.</a:t>
            </a:r>
          </a:p>
        </p:txBody>
      </p:sp>
      <p:sp>
        <p:nvSpPr>
          <p:cNvPr id="7" name="Content Placeholder 2"/>
          <p:cNvSpPr txBox="1">
            <a:spLocks/>
          </p:cNvSpPr>
          <p:nvPr/>
        </p:nvSpPr>
        <p:spPr bwMode="gray">
          <a:xfrm>
            <a:off x="982818" y="1905000"/>
            <a:ext cx="10750394"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SELECT employee_id, first_name, last_name FROM employees</a:t>
            </a:r>
          </a:p>
          <a:p>
            <a:pPr marL="609493" indent="-609493" defTabSz="533307">
              <a:tabLst>
                <a:tab pos="533307" algn="r"/>
                <a:tab pos="897310" algn="l"/>
              </a:tabLst>
              <a:defRPr/>
            </a:pPr>
            <a:r>
              <a:rPr lang="en-US" b="1" dirty="0">
                <a:latin typeface="Courier New" pitchFamily="49" charset="0"/>
              </a:rPr>
              <a:t>     WHERE employee_id=216 ORDER BY 1;         </a:t>
            </a:r>
          </a:p>
        </p:txBody>
      </p:sp>
      <p:sp>
        <p:nvSpPr>
          <p:cNvPr id="2" name="Slide Number Placeholder 1"/>
          <p:cNvSpPr>
            <a:spLocks noGrp="1"/>
          </p:cNvSpPr>
          <p:nvPr>
            <p:ph type="sldNum" sz="quarter" idx="12"/>
          </p:nvPr>
        </p:nvSpPr>
        <p:spPr/>
        <p:txBody>
          <a:bodyPr/>
          <a:lstStyle/>
          <a:p>
            <a:fld id="{0D1E9C62-5A59-433B-A292-EC595ABBBF45}" type="slidenum">
              <a:rPr lang="" smtClean="0"/>
              <a:t>18</a:t>
            </a:fld>
            <a:endParaRPr lang=""/>
          </a:p>
        </p:txBody>
      </p:sp>
    </p:spTree>
    <p:custDataLst>
      <p:tags r:id="rId1"/>
    </p:custDataLst>
    <p:extLst>
      <p:ext uri="{BB962C8B-B14F-4D97-AF65-F5344CB8AC3E}">
        <p14:creationId xmlns:p14="http://schemas.microsoft.com/office/powerpoint/2010/main" val="417821081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fontScale="90000"/>
          </a:bodyPr>
          <a:lstStyle/>
          <a:p>
            <a:pPr eaLnBrk="1" hangingPunct="1"/>
            <a:r>
              <a:rPr lang="en-US" dirty="0"/>
              <a:t>Configuring Communication Between Database </a:t>
            </a:r>
            <a:r>
              <a:rPr lang="en-US" dirty="0" smtClean="0"/>
              <a:t>Instances</a:t>
            </a:r>
            <a:br>
              <a:rPr lang="en-US" dirty="0" smtClean="0"/>
            </a:br>
            <a:endParaRPr lang="en-US" altLang="es-MX" dirty="0"/>
          </a:p>
        </p:txBody>
      </p:sp>
      <p:sp>
        <p:nvSpPr>
          <p:cNvPr id="9219" name="Content Placeholder 9"/>
          <p:cNvSpPr>
            <a:spLocks noGrp="1"/>
          </p:cNvSpPr>
          <p:nvPr>
            <p:ph idx="1"/>
          </p:nvPr>
        </p:nvSpPr>
        <p:spPr>
          <a:xfrm>
            <a:off x="622138" y="1242485"/>
            <a:ext cx="10944549" cy="3635176"/>
          </a:xfrm>
        </p:spPr>
        <p:txBody>
          <a:bodyPr/>
          <a:lstStyle/>
          <a:p>
            <a:pPr lvl="1">
              <a:buClr>
                <a:schemeClr val="accent1"/>
              </a:buClr>
              <a:defRPr/>
            </a:pPr>
            <a:r>
              <a:rPr lang="en-US" dirty="0"/>
              <a:t>You must configure network connectivity (for example, </a:t>
            </a:r>
            <a:r>
              <a:rPr lang="en-US" dirty="0">
                <a:latin typeface="Courier New" panose="02070309020205020404" pitchFamily="49" charset="0"/>
                <a:cs typeface="Courier New" panose="02070309020205020404" pitchFamily="49" charset="0"/>
              </a:rPr>
              <a:t>tnsnames.ora</a:t>
            </a:r>
            <a:r>
              <a:rPr lang="en-US" dirty="0"/>
              <a:t>) and a database link for database instance to database instance communication.</a:t>
            </a:r>
          </a:p>
          <a:p>
            <a:pPr lvl="1">
              <a:buClr>
                <a:schemeClr val="accent1"/>
              </a:buClr>
              <a:defRPr/>
            </a:pPr>
            <a:r>
              <a:rPr lang="en-US" dirty="0"/>
              <a:t>A database link is a schema object that enables you to access objects on a different database.</a:t>
            </a:r>
          </a:p>
          <a:p>
            <a:pPr lvl="1">
              <a:buClr>
                <a:schemeClr val="accent1"/>
              </a:buClr>
              <a:defRPr/>
            </a:pPr>
            <a:r>
              <a:rPr lang="en-US" dirty="0"/>
              <a:t>SQL command to create a fixed user, private database link:</a:t>
            </a:r>
          </a:p>
          <a:p>
            <a:pPr lvl="1">
              <a:buClr>
                <a:schemeClr val="accent1"/>
              </a:buClr>
              <a:defRPr/>
            </a:pPr>
            <a:endParaRPr lang="en-US" dirty="0"/>
          </a:p>
          <a:p>
            <a:pPr lvl="1">
              <a:buClr>
                <a:schemeClr val="accent1"/>
              </a:buClr>
              <a:defRPr/>
            </a:pPr>
            <a:endParaRPr lang="en-US" dirty="0"/>
          </a:p>
          <a:p>
            <a:pPr lvl="1">
              <a:buClr>
                <a:schemeClr val="accent1"/>
              </a:buClr>
              <a:defRPr/>
            </a:pPr>
            <a:endParaRPr lang="en-US" dirty="0"/>
          </a:p>
          <a:p>
            <a:pPr lvl="1">
              <a:buClr>
                <a:schemeClr val="accent1"/>
              </a:buClr>
              <a:defRPr/>
            </a:pPr>
            <a:r>
              <a:rPr lang="en-US" dirty="0"/>
              <a:t>SQL command to query a table by using the database link:</a:t>
            </a:r>
          </a:p>
        </p:txBody>
      </p:sp>
      <p:sp>
        <p:nvSpPr>
          <p:cNvPr id="4" name="Content Placeholder 2"/>
          <p:cNvSpPr txBox="1">
            <a:spLocks/>
          </p:cNvSpPr>
          <p:nvPr/>
        </p:nvSpPr>
        <p:spPr bwMode="gray">
          <a:xfrm>
            <a:off x="1036320" y="3239297"/>
            <a:ext cx="10750394" cy="102790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0">
            <a:spAutoFit/>
          </a:bodyPr>
          <a:lstStyle/>
          <a:p>
            <a:pPr marL="609493" indent="-609493" defTabSz="533307">
              <a:tabLst>
                <a:tab pos="533307" algn="r"/>
                <a:tab pos="897310" algn="l"/>
              </a:tabLst>
              <a:defRPr/>
            </a:pPr>
            <a:r>
              <a:rPr lang="en-US" b="1" dirty="0">
                <a:latin typeface="Courier New" pitchFamily="49" charset="0"/>
              </a:rPr>
              <a:t>CREATE DATABASE LINK &lt;database_link_name&gt;</a:t>
            </a:r>
          </a:p>
          <a:p>
            <a:pPr marL="609493" indent="-609493" defTabSz="533307">
              <a:tabLst>
                <a:tab pos="533307" algn="r"/>
                <a:tab pos="897310" algn="l"/>
              </a:tabLst>
              <a:defRPr/>
            </a:pPr>
            <a:r>
              <a:rPr lang="en-US" b="1" dirty="0">
                <a:latin typeface="Courier New" pitchFamily="49" charset="0"/>
              </a:rPr>
              <a:t>	CONNECT TO &lt;user&gt; IDENTIFIED BY &lt;pwd&gt; </a:t>
            </a:r>
          </a:p>
          <a:p>
            <a:pPr marL="609493" indent="-609493" defTabSz="533307">
              <a:tabLst>
                <a:tab pos="533307" algn="r"/>
                <a:tab pos="897310" algn="l"/>
              </a:tabLst>
              <a:defRPr/>
            </a:pPr>
            <a:r>
              <a:rPr lang="en-US" b="1" dirty="0">
                <a:latin typeface="Courier New" pitchFamily="49" charset="0"/>
              </a:rPr>
              <a:t>USING '&lt;connect_string_for_remote_db&gt;'</a:t>
            </a:r>
          </a:p>
        </p:txBody>
      </p:sp>
      <p:sp>
        <p:nvSpPr>
          <p:cNvPr id="5" name="Content Placeholder 2"/>
          <p:cNvSpPr txBox="1">
            <a:spLocks/>
          </p:cNvSpPr>
          <p:nvPr/>
        </p:nvSpPr>
        <p:spPr bwMode="gray">
          <a:xfrm>
            <a:off x="1059018" y="4953000"/>
            <a:ext cx="10750394" cy="43104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0">
            <a:spAutoFit/>
          </a:bodyPr>
          <a:lstStyle/>
          <a:p>
            <a:pPr marL="91440" lvl="1" indent="0">
              <a:buClr>
                <a:schemeClr val="accent1"/>
              </a:buClr>
              <a:buNone/>
              <a:defRPr/>
            </a:pPr>
            <a:r>
              <a:rPr lang="en-US" b="1" dirty="0">
                <a:latin typeface="Courier New" panose="02070309020205020404" pitchFamily="49" charset="0"/>
                <a:cs typeface="Courier New" panose="02070309020205020404" pitchFamily="49" charset="0"/>
              </a:rPr>
              <a:t>SELECT * FROM employees@&lt;database_link_name&gt;</a:t>
            </a:r>
          </a:p>
        </p:txBody>
      </p:sp>
      <p:sp>
        <p:nvSpPr>
          <p:cNvPr id="2" name="Slide Number Placeholder 1"/>
          <p:cNvSpPr>
            <a:spLocks noGrp="1"/>
          </p:cNvSpPr>
          <p:nvPr>
            <p:ph type="sldNum" sz="quarter" idx="12"/>
          </p:nvPr>
        </p:nvSpPr>
        <p:spPr/>
        <p:txBody>
          <a:bodyPr/>
          <a:lstStyle/>
          <a:p>
            <a:fld id="{0D1E9C62-5A59-433B-A292-EC595ABBBF45}" type="slidenum">
              <a:rPr lang="" smtClean="0"/>
              <a:t>180</a:t>
            </a:fld>
            <a:endParaRPr lang=""/>
          </a:p>
        </p:txBody>
      </p:sp>
    </p:spTree>
    <p:custDataLst>
      <p:tags r:id="rId1"/>
    </p:custDataLst>
    <p:extLst>
      <p:ext uri="{BB962C8B-B14F-4D97-AF65-F5344CB8AC3E}">
        <p14:creationId xmlns:p14="http://schemas.microsoft.com/office/powerpoint/2010/main" val="8771170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181</a:t>
            </a:fld>
            <a:endParaRPr lang=""/>
          </a:p>
        </p:txBody>
      </p:sp>
    </p:spTree>
    <p:custDataLst>
      <p:tags r:id="rId1"/>
    </p:custDataLst>
    <p:extLst>
      <p:ext uri="{BB962C8B-B14F-4D97-AF65-F5344CB8AC3E}">
        <p14:creationId xmlns:p14="http://schemas.microsoft.com/office/powerpoint/2010/main" val="3449952267"/>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837982" y="365127"/>
            <a:ext cx="8685430" cy="354542"/>
          </a:xfrm>
        </p:spPr>
        <p:txBody>
          <a:bodyPr>
            <a:normAutofit fontScale="90000"/>
          </a:bodyPr>
          <a:lstStyle/>
          <a:p>
            <a:pPr eaLnBrk="1" hangingPunct="1"/>
            <a:r>
              <a:rPr lang="en-US" dirty="0"/>
              <a:t>Comparing Dedicated and Shared Server </a:t>
            </a:r>
            <a:r>
              <a:rPr lang="en-US" dirty="0" smtClean="0"/>
              <a:t>Configurations</a:t>
            </a:r>
            <a:endParaRPr lang="en-US"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6594" y="1143000"/>
            <a:ext cx="8035636" cy="4707673"/>
          </a:xfrm>
          <a:prstGeom prst="rect">
            <a:avLst/>
          </a:prstGeom>
        </p:spPr>
      </p:pic>
      <p:cxnSp>
        <p:nvCxnSpPr>
          <p:cNvPr id="4" name="Straight Arrow Connector 3"/>
          <p:cNvCxnSpPr/>
          <p:nvPr/>
        </p:nvCxnSpPr>
        <p:spPr bwMode="auto">
          <a:xfrm>
            <a:off x="4638146" y="1927578"/>
            <a:ext cx="152400" cy="0"/>
          </a:xfrm>
          <a:prstGeom prst="straightConnector1">
            <a:avLst/>
          </a:prstGeom>
          <a:noFill/>
          <a:ln w="28575" cap="flat" cmpd="sng" algn="ctr">
            <a:solidFill>
              <a:schemeClr val="tx1"/>
            </a:solidFill>
            <a:prstDash val="solid"/>
            <a:round/>
            <a:headEnd type="none" w="sm" len="sm"/>
            <a:tailEnd type="triangle" w="lg" len="lg"/>
          </a:ln>
          <a:effectLst/>
        </p:spPr>
      </p:cxnSp>
      <p:cxnSp>
        <p:nvCxnSpPr>
          <p:cNvPr id="6" name="Straight Arrow Connector 5"/>
          <p:cNvCxnSpPr/>
          <p:nvPr/>
        </p:nvCxnSpPr>
        <p:spPr bwMode="auto">
          <a:xfrm>
            <a:off x="4638146" y="2362200"/>
            <a:ext cx="152400" cy="0"/>
          </a:xfrm>
          <a:prstGeom prst="straightConnector1">
            <a:avLst/>
          </a:prstGeom>
          <a:noFill/>
          <a:ln w="28575" cap="flat" cmpd="sng" algn="ctr">
            <a:solidFill>
              <a:schemeClr val="tx1"/>
            </a:solidFill>
            <a:prstDash val="solid"/>
            <a:round/>
            <a:headEnd type="none" w="sm" len="sm"/>
            <a:tailEnd type="triangle" w="lg" len="lg"/>
          </a:ln>
          <a:effectLst/>
        </p:spPr>
      </p:cxnSp>
      <p:cxnSp>
        <p:nvCxnSpPr>
          <p:cNvPr id="7" name="Straight Arrow Connector 6"/>
          <p:cNvCxnSpPr/>
          <p:nvPr/>
        </p:nvCxnSpPr>
        <p:spPr bwMode="auto">
          <a:xfrm>
            <a:off x="4638146" y="2785533"/>
            <a:ext cx="152400" cy="0"/>
          </a:xfrm>
          <a:prstGeom prst="straightConnector1">
            <a:avLst/>
          </a:prstGeom>
          <a:noFill/>
          <a:ln w="28575" cap="flat" cmpd="sng" algn="ctr">
            <a:solidFill>
              <a:schemeClr val="tx1"/>
            </a:solidFill>
            <a:prstDash val="solid"/>
            <a:round/>
            <a:headEnd type="none" w="sm" len="sm"/>
            <a:tailEnd type="triangle" w="lg" len="lg"/>
          </a:ln>
          <a:effectLst/>
        </p:spPr>
      </p:cxnSp>
      <p:cxnSp>
        <p:nvCxnSpPr>
          <p:cNvPr id="8" name="Straight Arrow Connector 7"/>
          <p:cNvCxnSpPr/>
          <p:nvPr/>
        </p:nvCxnSpPr>
        <p:spPr bwMode="auto">
          <a:xfrm>
            <a:off x="6856412" y="4826000"/>
            <a:ext cx="152400" cy="0"/>
          </a:xfrm>
          <a:prstGeom prst="straightConnector1">
            <a:avLst/>
          </a:prstGeom>
          <a:noFill/>
          <a:ln w="28575" cap="flat" cmpd="sng" algn="ctr">
            <a:solidFill>
              <a:schemeClr val="tx1"/>
            </a:solidFill>
            <a:prstDash val="solid"/>
            <a:round/>
            <a:headEnd type="none" w="sm" len="sm"/>
            <a:tailEnd type="triangle" w="lg" len="lg"/>
          </a:ln>
          <a:effectLst/>
        </p:spPr>
      </p:cxnSp>
      <p:cxnSp>
        <p:nvCxnSpPr>
          <p:cNvPr id="9" name="Straight Arrow Connector 8"/>
          <p:cNvCxnSpPr/>
          <p:nvPr/>
        </p:nvCxnSpPr>
        <p:spPr bwMode="auto">
          <a:xfrm>
            <a:off x="4962701" y="4831644"/>
            <a:ext cx="152400" cy="0"/>
          </a:xfrm>
          <a:prstGeom prst="straightConnector1">
            <a:avLst/>
          </a:prstGeom>
          <a:noFill/>
          <a:ln w="28575" cap="flat" cmpd="sng" algn="ctr">
            <a:solidFill>
              <a:schemeClr val="tx1"/>
            </a:solidFill>
            <a:prstDash val="solid"/>
            <a:round/>
            <a:headEnd type="none" w="sm" len="sm"/>
            <a:tailEnd type="triangle" w="lg" len="lg"/>
          </a:ln>
          <a:effectLst/>
        </p:spPr>
      </p:cxnSp>
      <p:cxnSp>
        <p:nvCxnSpPr>
          <p:cNvPr id="10" name="Straight Arrow Connector 9"/>
          <p:cNvCxnSpPr/>
          <p:nvPr/>
        </p:nvCxnSpPr>
        <p:spPr bwMode="auto">
          <a:xfrm flipH="1">
            <a:off x="3656012" y="1927578"/>
            <a:ext cx="152400" cy="0"/>
          </a:xfrm>
          <a:prstGeom prst="straightConnector1">
            <a:avLst/>
          </a:prstGeom>
          <a:noFill/>
          <a:ln w="28575" cap="flat" cmpd="sng" algn="ctr">
            <a:solidFill>
              <a:schemeClr val="tx1"/>
            </a:solidFill>
            <a:prstDash val="solid"/>
            <a:round/>
            <a:headEnd type="none" w="sm" len="sm"/>
            <a:tailEnd type="triangle" w="lg" len="lg"/>
          </a:ln>
          <a:effectLst/>
        </p:spPr>
      </p:cxnSp>
      <p:cxnSp>
        <p:nvCxnSpPr>
          <p:cNvPr id="11" name="Straight Arrow Connector 10"/>
          <p:cNvCxnSpPr/>
          <p:nvPr/>
        </p:nvCxnSpPr>
        <p:spPr bwMode="auto">
          <a:xfrm flipH="1">
            <a:off x="3656012" y="2362200"/>
            <a:ext cx="152400" cy="0"/>
          </a:xfrm>
          <a:prstGeom prst="straightConnector1">
            <a:avLst/>
          </a:prstGeom>
          <a:noFill/>
          <a:ln w="28575" cap="flat" cmpd="sng" algn="ctr">
            <a:solidFill>
              <a:schemeClr val="tx1"/>
            </a:solidFill>
            <a:prstDash val="solid"/>
            <a:round/>
            <a:headEnd type="none" w="sm" len="sm"/>
            <a:tailEnd type="triangle" w="lg" len="lg"/>
          </a:ln>
          <a:effectLst/>
        </p:spPr>
      </p:cxnSp>
      <p:cxnSp>
        <p:nvCxnSpPr>
          <p:cNvPr id="12" name="Straight Arrow Connector 11"/>
          <p:cNvCxnSpPr/>
          <p:nvPr/>
        </p:nvCxnSpPr>
        <p:spPr bwMode="auto">
          <a:xfrm flipH="1">
            <a:off x="3656012" y="2785533"/>
            <a:ext cx="152400" cy="0"/>
          </a:xfrm>
          <a:prstGeom prst="straightConnector1">
            <a:avLst/>
          </a:prstGeom>
          <a:noFill/>
          <a:ln w="28575" cap="flat" cmpd="sng" algn="ctr">
            <a:solidFill>
              <a:schemeClr val="tx1"/>
            </a:solidFill>
            <a:prstDash val="solid"/>
            <a:round/>
            <a:headEnd type="none" w="sm" len="sm"/>
            <a:tailEnd type="triangle" w="lg" len="lg"/>
          </a:ln>
          <a:effectLst/>
        </p:spPr>
      </p:cxnSp>
      <p:cxnSp>
        <p:nvCxnSpPr>
          <p:cNvPr id="14" name="Straight Arrow Connector 13"/>
          <p:cNvCxnSpPr/>
          <p:nvPr/>
        </p:nvCxnSpPr>
        <p:spPr bwMode="auto">
          <a:xfrm flipH="1">
            <a:off x="3351212" y="4845755"/>
            <a:ext cx="152400" cy="0"/>
          </a:xfrm>
          <a:prstGeom prst="straightConnector1">
            <a:avLst/>
          </a:prstGeom>
          <a:noFill/>
          <a:ln w="28575" cap="flat" cmpd="sng" algn="ctr">
            <a:solidFill>
              <a:schemeClr val="tx1"/>
            </a:solidFill>
            <a:prstDash val="solid"/>
            <a:round/>
            <a:headEnd type="none" w="sm" len="sm"/>
            <a:tailEnd type="triangle" w="lg" len="lg"/>
          </a:ln>
          <a:effectLst/>
        </p:spPr>
      </p:cxnSp>
      <p:cxnSp>
        <p:nvCxnSpPr>
          <p:cNvPr id="15" name="Straight Arrow Connector 14"/>
          <p:cNvCxnSpPr/>
          <p:nvPr/>
        </p:nvCxnSpPr>
        <p:spPr bwMode="auto">
          <a:xfrm flipH="1">
            <a:off x="5484812" y="4845755"/>
            <a:ext cx="152400" cy="0"/>
          </a:xfrm>
          <a:prstGeom prst="straightConnector1">
            <a:avLst/>
          </a:prstGeom>
          <a:noFill/>
          <a:ln w="28575" cap="flat" cmpd="sng" algn="ctr">
            <a:solidFill>
              <a:schemeClr val="tx1"/>
            </a:solidFill>
            <a:prstDash val="solid"/>
            <a:round/>
            <a:headEnd type="none" w="sm" len="sm"/>
            <a:tailEnd type="triangle" w="lg" len="lg"/>
          </a:ln>
          <a:effectLst/>
        </p:spPr>
      </p:cxnSp>
      <p:sp>
        <p:nvSpPr>
          <p:cNvPr id="3" name="Slide Number Placeholder 2"/>
          <p:cNvSpPr>
            <a:spLocks noGrp="1"/>
          </p:cNvSpPr>
          <p:nvPr>
            <p:ph type="sldNum" sz="quarter" idx="12"/>
          </p:nvPr>
        </p:nvSpPr>
        <p:spPr/>
        <p:txBody>
          <a:bodyPr/>
          <a:lstStyle/>
          <a:p>
            <a:fld id="{0D1E9C62-5A59-433B-A292-EC595ABBBF45}" type="slidenum">
              <a:rPr lang="" smtClean="0"/>
              <a:t>182</a:t>
            </a:fld>
            <a:endParaRPr lang=""/>
          </a:p>
        </p:txBody>
      </p:sp>
    </p:spTree>
    <p:custDataLst>
      <p:tags r:id="rId1"/>
    </p:custDataLst>
    <p:extLst>
      <p:ext uri="{BB962C8B-B14F-4D97-AF65-F5344CB8AC3E}">
        <p14:creationId xmlns:p14="http://schemas.microsoft.com/office/powerpoint/2010/main" val="131441597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183</a:t>
            </a:fld>
            <a:endParaRPr lang=""/>
          </a:p>
        </p:txBody>
      </p:sp>
    </p:spTree>
    <p:custDataLst>
      <p:tags r:id="rId1"/>
    </p:custDataLst>
    <p:extLst>
      <p:ext uri="{BB962C8B-B14F-4D97-AF65-F5344CB8AC3E}">
        <p14:creationId xmlns:p14="http://schemas.microsoft.com/office/powerpoint/2010/main" val="344335680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3427427"/>
          </a:xfrm>
        </p:spPr>
        <p:txBody>
          <a:bodyPr/>
          <a:lstStyle/>
          <a:p>
            <a:r>
              <a:rPr lang="en-US" dirty="0"/>
              <a:t>In this lesson, you should have learned how to:</a:t>
            </a:r>
          </a:p>
          <a:p>
            <a:pPr lvl="1"/>
            <a:r>
              <a:rPr lang="en-US" dirty="0"/>
              <a:t>Describe Oracle Net Services</a:t>
            </a:r>
          </a:p>
          <a:p>
            <a:pPr lvl="1"/>
            <a:r>
              <a:rPr lang="en-US" dirty="0"/>
              <a:t>Explain how listeners work</a:t>
            </a:r>
          </a:p>
          <a:p>
            <a:pPr lvl="1"/>
            <a:r>
              <a:rPr lang="en-US" dirty="0"/>
              <a:t>Configure listeners for dynamic or static service registration</a:t>
            </a:r>
          </a:p>
          <a:p>
            <a:pPr lvl="1"/>
            <a:r>
              <a:rPr lang="en-US" dirty="0"/>
              <a:t>Configure local naming for database connections</a:t>
            </a:r>
          </a:p>
          <a:p>
            <a:pPr lvl="1"/>
            <a:r>
              <a:rPr lang="en-US" dirty="0"/>
              <a:t>Test Oracle Net connectivity with </a:t>
            </a:r>
            <a:r>
              <a:rPr lang="en-US" dirty="0">
                <a:latin typeface="Courier New" panose="02070309020205020404" pitchFamily="49" charset="0"/>
                <a:cs typeface="Courier New" panose="02070309020205020404" pitchFamily="49" charset="0"/>
              </a:rPr>
              <a:t>tnsping</a:t>
            </a:r>
          </a:p>
          <a:p>
            <a:pPr lvl="1"/>
            <a:r>
              <a:rPr lang="en-US" dirty="0"/>
              <a:t>Configure communication between databases by creating database links</a:t>
            </a:r>
          </a:p>
          <a:p>
            <a:pPr lvl="1"/>
            <a:r>
              <a:rPr lang="en-US" dirty="0"/>
              <a:t>Explain the difference between dedicated and shared server configurations</a:t>
            </a:r>
          </a:p>
        </p:txBody>
      </p:sp>
      <p:sp>
        <p:nvSpPr>
          <p:cNvPr id="6" name="Rectangle 5"/>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184</a:t>
            </a:fld>
            <a:endParaRPr lang=""/>
          </a:p>
        </p:txBody>
      </p:sp>
    </p:spTree>
    <p:custDataLst>
      <p:tags r:id="rId1"/>
    </p:custDataLst>
    <p:extLst>
      <p:ext uri="{BB962C8B-B14F-4D97-AF65-F5344CB8AC3E}">
        <p14:creationId xmlns:p14="http://schemas.microsoft.com/office/powerpoint/2010/main" val="14987868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Grp="1" noChangeArrowheads="1"/>
          </p:cNvSpPr>
          <p:nvPr>
            <p:ph type="title"/>
          </p:nvPr>
        </p:nvSpPr>
        <p:spPr/>
        <p:txBody>
          <a:bodyPr/>
          <a:lstStyle/>
          <a:p>
            <a:pPr eaLnBrk="1" hangingPunct="1"/>
            <a:r>
              <a:rPr lang="en-US" dirty="0"/>
              <a:t>Practice 8: Overview</a:t>
            </a:r>
          </a:p>
        </p:txBody>
      </p:sp>
      <p:sp>
        <p:nvSpPr>
          <p:cNvPr id="28675" name="Rectangle 18"/>
          <p:cNvSpPr>
            <a:spLocks noGrp="1" noChangeArrowheads="1"/>
          </p:cNvSpPr>
          <p:nvPr>
            <p:ph idx="1"/>
          </p:nvPr>
        </p:nvSpPr>
        <p:spPr>
          <a:xfrm>
            <a:off x="622138" y="1242485"/>
            <a:ext cx="10944549" cy="1234519"/>
          </a:xfrm>
        </p:spPr>
        <p:txBody>
          <a:bodyPr/>
          <a:lstStyle/>
          <a:p>
            <a:pPr lvl="1">
              <a:buClr>
                <a:schemeClr val="accent1"/>
              </a:buClr>
            </a:pPr>
            <a:r>
              <a:rPr lang="en-US" dirty="0"/>
              <a:t>8-1: Exploring the Default Listener</a:t>
            </a:r>
          </a:p>
          <a:p>
            <a:pPr lvl="1">
              <a:buClr>
                <a:schemeClr val="accent1"/>
              </a:buClr>
            </a:pPr>
            <a:r>
              <a:rPr lang="en-US" dirty="0"/>
              <a:t>8-2: Creating a Static Listener for a PDB</a:t>
            </a:r>
          </a:p>
          <a:p>
            <a:pPr lvl="1">
              <a:buClr>
                <a:schemeClr val="accent1"/>
              </a:buClr>
            </a:pPr>
            <a:r>
              <a:rPr lang="en-US" dirty="0"/>
              <a:t>8-3: Verifying the Net Service Name for MYPDB1</a:t>
            </a:r>
          </a:p>
        </p:txBody>
      </p:sp>
      <p:sp>
        <p:nvSpPr>
          <p:cNvPr id="2" name="Slide Number Placeholder 1"/>
          <p:cNvSpPr>
            <a:spLocks noGrp="1"/>
          </p:cNvSpPr>
          <p:nvPr>
            <p:ph type="sldNum" sz="quarter" idx="12"/>
          </p:nvPr>
        </p:nvSpPr>
        <p:spPr/>
        <p:txBody>
          <a:bodyPr/>
          <a:lstStyle/>
          <a:p>
            <a:fld id="{0D1E9C62-5A59-433B-A292-EC595ABBBF45}" type="slidenum">
              <a:rPr lang="" smtClean="0"/>
              <a:t>185</a:t>
            </a:fld>
            <a:endParaRPr lang=""/>
          </a:p>
        </p:txBody>
      </p:sp>
    </p:spTree>
    <p:custDataLst>
      <p:tags r:id="rId1"/>
    </p:custDataLst>
    <p:extLst>
      <p:ext uri="{BB962C8B-B14F-4D97-AF65-F5344CB8AC3E}">
        <p14:creationId xmlns:p14="http://schemas.microsoft.com/office/powerpoint/2010/main" val="3820605545"/>
      </p:ext>
    </p:extLst>
  </p:cSld>
  <p:clrMapOvr>
    <a:masterClrMapping/>
  </p:clrMapOvr>
  <p:transition spd="slow"/>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3212" y="2667000"/>
            <a:ext cx="10512862" cy="1325563"/>
          </a:xfrm>
        </p:spPr>
        <p:txBody>
          <a:bodyPr/>
          <a:lstStyle/>
          <a:p>
            <a:r>
              <a:rPr lang="en-US" dirty="0"/>
              <a:t>Administering User Security</a:t>
            </a:r>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186</a:t>
            </a:fld>
            <a:endParaRPr lang=""/>
          </a:p>
        </p:txBody>
      </p:sp>
    </p:spTree>
    <p:custDataLst>
      <p:tags r:id="rId1"/>
    </p:custDataLst>
    <p:extLst>
      <p:ext uri="{BB962C8B-B14F-4D97-AF65-F5344CB8AC3E}">
        <p14:creationId xmlns:p14="http://schemas.microsoft.com/office/powerpoint/2010/main" val="238416725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Title 1"/>
          <p:cNvSpPr>
            <a:spLocks noGrp="1"/>
          </p:cNvSpPr>
          <p:nvPr>
            <p:ph type="title"/>
          </p:nvPr>
        </p:nvSpPr>
        <p:spPr/>
        <p:txBody>
          <a:bodyPr/>
          <a:lstStyle/>
          <a:p>
            <a:r>
              <a:rPr lang="en-US" altLang="es-MX" dirty="0"/>
              <a:t>Objectives</a:t>
            </a:r>
          </a:p>
        </p:txBody>
      </p:sp>
      <p:sp>
        <p:nvSpPr>
          <p:cNvPr id="9" name="Content Placeholder 8"/>
          <p:cNvSpPr>
            <a:spLocks noGrp="1"/>
          </p:cNvSpPr>
          <p:nvPr>
            <p:ph idx="1"/>
          </p:nvPr>
        </p:nvSpPr>
        <p:spPr>
          <a:xfrm>
            <a:off x="622138" y="1242485"/>
            <a:ext cx="10944549" cy="3866009"/>
          </a:xfrm>
        </p:spPr>
        <p:txBody>
          <a:bodyPr/>
          <a:lstStyle/>
          <a:p>
            <a:r>
              <a:rPr lang="en-US" dirty="0"/>
              <a:t>After completing this lesson, you should be able to:</a:t>
            </a:r>
          </a:p>
          <a:p>
            <a:pPr lvl="1"/>
            <a:r>
              <a:rPr lang="en-US" dirty="0"/>
              <a:t>Create database users</a:t>
            </a:r>
          </a:p>
          <a:p>
            <a:pPr lvl="1"/>
            <a:r>
              <a:rPr lang="en-US" dirty="0"/>
              <a:t>Grant privileges to database users</a:t>
            </a:r>
          </a:p>
          <a:p>
            <a:pPr lvl="1"/>
            <a:r>
              <a:rPr lang="en-US" dirty="0"/>
              <a:t>Create and grant roles to users or other roles</a:t>
            </a:r>
          </a:p>
          <a:p>
            <a:pPr lvl="1"/>
            <a:r>
              <a:rPr lang="en-US" dirty="0"/>
              <a:t>Revoke privileges and roles from users and other roles</a:t>
            </a:r>
          </a:p>
          <a:p>
            <a:pPr lvl="1"/>
            <a:r>
              <a:rPr lang="en-US" dirty="0"/>
              <a:t>Create and assign profiles to users</a:t>
            </a:r>
          </a:p>
          <a:p>
            <a:pPr lvl="1"/>
            <a:r>
              <a:rPr lang="en-US" dirty="0"/>
              <a:t>Explain the various authentication options for users</a:t>
            </a:r>
          </a:p>
          <a:p>
            <a:pPr lvl="1"/>
            <a:r>
              <a:rPr lang="en-US" dirty="0"/>
              <a:t>Assign quota to users</a:t>
            </a:r>
          </a:p>
          <a:p>
            <a:pPr lvl="1"/>
            <a:r>
              <a:rPr lang="en-US" dirty="0"/>
              <a:t>Apply the principle of least privilege</a:t>
            </a:r>
          </a:p>
        </p:txBody>
      </p:sp>
      <p:sp>
        <p:nvSpPr>
          <p:cNvPr id="2" name="Slide Number Placeholder 1"/>
          <p:cNvSpPr>
            <a:spLocks noGrp="1"/>
          </p:cNvSpPr>
          <p:nvPr>
            <p:ph type="sldNum" sz="quarter" idx="12"/>
          </p:nvPr>
        </p:nvSpPr>
        <p:spPr/>
        <p:txBody>
          <a:bodyPr/>
          <a:lstStyle/>
          <a:p>
            <a:fld id="{0D1E9C62-5A59-433B-A292-EC595ABBBF45}" type="slidenum">
              <a:rPr lang="" smtClean="0"/>
              <a:t>187</a:t>
            </a:fld>
            <a:endParaRPr lang=""/>
          </a:p>
        </p:txBody>
      </p:sp>
    </p:spTree>
    <p:custDataLst>
      <p:tags r:id="rId1"/>
    </p:custDataLst>
    <p:extLst>
      <p:ext uri="{BB962C8B-B14F-4D97-AF65-F5344CB8AC3E}">
        <p14:creationId xmlns:p14="http://schemas.microsoft.com/office/powerpoint/2010/main" val="218300013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7831" y="381000"/>
            <a:ext cx="997404" cy="826252"/>
          </a:xfrm>
          <a:prstGeom prst="rect">
            <a:avLst/>
          </a:prstGeom>
        </p:spPr>
      </p:pic>
      <p:grpSp>
        <p:nvGrpSpPr>
          <p:cNvPr id="18" name="Group 17"/>
          <p:cNvGrpSpPr/>
          <p:nvPr/>
        </p:nvGrpSpPr>
        <p:grpSpPr>
          <a:xfrm>
            <a:off x="2084747" y="990600"/>
            <a:ext cx="7889508" cy="4495800"/>
            <a:chOff x="830654" y="1268641"/>
            <a:chExt cx="7482693" cy="3042969"/>
          </a:xfrm>
        </p:grpSpPr>
        <p:sp>
          <p:nvSpPr>
            <p:cNvPr id="19" name="Freeform 18"/>
            <p:cNvSpPr/>
            <p:nvPr/>
          </p:nvSpPr>
          <p:spPr bwMode="auto">
            <a:xfrm>
              <a:off x="1005948" y="4265891"/>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0" name="Rounded Rectangle 19"/>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5362" name="Title 1"/>
          <p:cNvSpPr>
            <a:spLocks noGrp="1"/>
          </p:cNvSpPr>
          <p:nvPr>
            <p:ph type="title"/>
          </p:nvPr>
        </p:nvSpPr>
        <p:spPr>
          <a:xfrm>
            <a:off x="711712" y="108202"/>
            <a:ext cx="9142630" cy="393196"/>
          </a:xfrm>
        </p:spPr>
        <p:txBody>
          <a:bodyPr>
            <a:normAutofit fontScale="90000"/>
          </a:bodyPr>
          <a:lstStyle/>
          <a:p>
            <a:pPr eaLnBrk="1" hangingPunct="1"/>
            <a:r>
              <a:rPr lang="en-US" dirty="0"/>
              <a:t>Oracle Cloud User Roles and Privileges</a:t>
            </a:r>
            <a:endParaRPr lang="en-US" altLang="es-MX" dirty="0"/>
          </a:p>
        </p:txBody>
      </p:sp>
      <p:sp>
        <p:nvSpPr>
          <p:cNvPr id="9219" name="Content Placeholder 9"/>
          <p:cNvSpPr>
            <a:spLocks noGrp="1"/>
          </p:cNvSpPr>
          <p:nvPr>
            <p:ph idx="1"/>
          </p:nvPr>
        </p:nvSpPr>
        <p:spPr>
          <a:xfrm>
            <a:off x="2696560" y="5593644"/>
            <a:ext cx="6795705" cy="588188"/>
          </a:xfrm>
        </p:spPr>
        <p:txBody>
          <a:bodyPr/>
          <a:lstStyle/>
          <a:p>
            <a:pPr lvl="1" algn="ctr">
              <a:buClr>
                <a:schemeClr val="accent1"/>
              </a:buClr>
              <a:buNone/>
              <a:defRPr/>
            </a:pPr>
            <a:r>
              <a:rPr lang="en-US" sz="1800" dirty="0"/>
              <a:t>See </a:t>
            </a:r>
            <a:r>
              <a:rPr lang="en-US" sz="1800" dirty="0">
                <a:hlinkClick r:id="rId5"/>
              </a:rPr>
              <a:t>Oracle Cloud User Roles and Privileges</a:t>
            </a:r>
            <a:r>
              <a:rPr lang="en-US" sz="1800" dirty="0"/>
              <a:t> in </a:t>
            </a:r>
            <a:r>
              <a:rPr lang="en-US" sz="1800" i="1" dirty="0"/>
              <a:t>Getting Started with Oracle Cloud</a:t>
            </a:r>
            <a:r>
              <a:rPr lang="en-US" sz="1800" dirty="0"/>
              <a:t> for additional information.</a:t>
            </a:r>
          </a:p>
        </p:txBody>
      </p:sp>
      <p:grpSp>
        <p:nvGrpSpPr>
          <p:cNvPr id="3" name="Group 2"/>
          <p:cNvGrpSpPr/>
          <p:nvPr/>
        </p:nvGrpSpPr>
        <p:grpSpPr>
          <a:xfrm>
            <a:off x="1281560" y="1460384"/>
            <a:ext cx="9625704" cy="3436171"/>
            <a:chOff x="1194071" y="1295401"/>
            <a:chExt cx="9625704" cy="3436171"/>
          </a:xfrm>
        </p:grpSpPr>
        <p:sp>
          <p:nvSpPr>
            <p:cNvPr id="16" name="Line 49"/>
            <p:cNvSpPr>
              <a:spLocks noChangeShapeType="1"/>
            </p:cNvSpPr>
            <p:nvPr/>
          </p:nvSpPr>
          <p:spPr bwMode="auto">
            <a:xfrm>
              <a:off x="6029982" y="2971800"/>
              <a:ext cx="0" cy="486947"/>
            </a:xfrm>
            <a:prstGeom prst="line">
              <a:avLst/>
            </a:prstGeom>
            <a:noFill/>
            <a:ln w="28575" cap="sq">
              <a:solidFill>
                <a:schemeClr val="accent4"/>
              </a:solidFill>
              <a:round/>
              <a:headEnd type="none" w="sm" len="sm"/>
              <a:tailEnd type="triangle" w="lg" len="lg"/>
            </a:ln>
          </p:spPr>
          <p:txBody>
            <a:bodyPr lIns="121899" tIns="60949" rIns="121899" bIns="60949"/>
            <a:lstStyle/>
            <a:p>
              <a:pPr>
                <a:defRPr/>
              </a:pPr>
              <a:endParaRPr lang="en-US" dirty="0"/>
            </a:p>
          </p:txBody>
        </p:sp>
        <p:sp>
          <p:nvSpPr>
            <p:cNvPr id="6" name="Rounded Rectangle 5"/>
            <p:cNvSpPr/>
            <p:nvPr/>
          </p:nvSpPr>
          <p:spPr bwMode="auto">
            <a:xfrm>
              <a:off x="1194071" y="1295401"/>
              <a:ext cx="3071541" cy="1749774"/>
            </a:xfrm>
            <a:prstGeom prst="roundRect">
              <a:avLst/>
            </a:prstGeom>
            <a:solidFill>
              <a:srgbClr val="FFFFCC"/>
            </a:solidFill>
            <a:ln w="50800" cap="flat" cmpd="sng" algn="ctr">
              <a:gradFill>
                <a:gsLst>
                  <a:gs pos="0">
                    <a:srgbClr val="996633"/>
                  </a:gs>
                  <a:gs pos="50000">
                    <a:srgbClr val="CC9900"/>
                  </a:gs>
                  <a:gs pos="100000">
                    <a:srgbClr val="FFCC00"/>
                  </a:gs>
                </a:gsLst>
                <a:lin ang="5400000" scaled="0"/>
              </a:grad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7" name="TextBox 6"/>
            <p:cNvSpPr txBox="1"/>
            <p:nvPr/>
          </p:nvSpPr>
          <p:spPr>
            <a:xfrm>
              <a:off x="1243941" y="1465444"/>
              <a:ext cx="2971800" cy="98486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21899" tIns="60949" rIns="121899" bIns="60949">
              <a:spAutoFit/>
            </a:bodyPr>
            <a:lstStyle/>
            <a:p>
              <a:pPr algn="ctr">
                <a:defRPr/>
              </a:pPr>
              <a:r>
                <a:rPr lang="en-US" sz="1400" b="1" dirty="0">
                  <a:solidFill>
                    <a:srgbClr val="000000"/>
                  </a:solidFill>
                </a:rPr>
                <a:t>ACCOUNT ADMINISTRATORS</a:t>
              </a:r>
            </a:p>
            <a:p>
              <a:pPr algn="ctr">
                <a:defRPr/>
              </a:pPr>
              <a:r>
                <a:rPr lang="en-US" sz="1400" b="1" dirty="0">
                  <a:solidFill>
                    <a:srgbClr val="000000"/>
                  </a:solidFill>
                </a:rPr>
                <a:t> Manage the service account</a:t>
              </a:r>
            </a:p>
            <a:p>
              <a:pPr>
                <a:buClr>
                  <a:schemeClr val="accent1"/>
                </a:buClr>
                <a:buFont typeface="Arial" pitchFamily="34" charset="0"/>
                <a:buChar char="•"/>
                <a:defRPr/>
              </a:pPr>
              <a:r>
                <a:rPr lang="en-US" sz="1400" b="1" dirty="0">
                  <a:solidFill>
                    <a:srgbClr val="000000"/>
                  </a:solidFill>
                </a:rPr>
                <a:t> Request trial subscriptions</a:t>
              </a:r>
            </a:p>
            <a:p>
              <a:pPr>
                <a:buClr>
                  <a:schemeClr val="accent1"/>
                </a:buClr>
                <a:buFont typeface="Arial" pitchFamily="34" charset="0"/>
                <a:buChar char="•"/>
                <a:defRPr/>
              </a:pPr>
              <a:r>
                <a:rPr lang="en-US" sz="1400" b="1" dirty="0">
                  <a:solidFill>
                    <a:srgbClr val="000000"/>
                  </a:solidFill>
                </a:rPr>
                <a:t> Activate services</a:t>
              </a:r>
            </a:p>
          </p:txBody>
        </p:sp>
        <p:sp>
          <p:nvSpPr>
            <p:cNvPr id="8" name="Rounded Rectangle 7"/>
            <p:cNvSpPr/>
            <p:nvPr/>
          </p:nvSpPr>
          <p:spPr bwMode="auto">
            <a:xfrm>
              <a:off x="4470671" y="1298227"/>
              <a:ext cx="3071541" cy="1749774"/>
            </a:xfrm>
            <a:prstGeom prst="roundRect">
              <a:avLst/>
            </a:prstGeom>
            <a:solidFill>
              <a:srgbClr val="FFFFCC"/>
            </a:solidFill>
            <a:ln w="50800" cap="flat" cmpd="sng" algn="ctr">
              <a:gradFill>
                <a:gsLst>
                  <a:gs pos="0">
                    <a:srgbClr val="996633"/>
                  </a:gs>
                  <a:gs pos="50000">
                    <a:srgbClr val="CC9900"/>
                  </a:gs>
                  <a:gs pos="100000">
                    <a:srgbClr val="FFCC00"/>
                  </a:gs>
                </a:gsLst>
                <a:lin ang="5400000" scaled="0"/>
              </a:grad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9" name="TextBox 8"/>
            <p:cNvSpPr txBox="1"/>
            <p:nvPr/>
          </p:nvSpPr>
          <p:spPr>
            <a:xfrm>
              <a:off x="4520541" y="1468270"/>
              <a:ext cx="2971800" cy="14157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21899" tIns="60949" rIns="121899" bIns="60949">
              <a:spAutoFit/>
            </a:bodyPr>
            <a:lstStyle/>
            <a:p>
              <a:pPr algn="ctr">
                <a:defRPr/>
              </a:pPr>
              <a:r>
                <a:rPr lang="en-US" sz="1400" b="1" dirty="0">
                  <a:solidFill>
                    <a:srgbClr val="000000"/>
                  </a:solidFill>
                </a:rPr>
                <a:t>SERVICE ADMINISTRATORS</a:t>
              </a:r>
            </a:p>
            <a:p>
              <a:pPr algn="ctr">
                <a:defRPr/>
              </a:pPr>
              <a:r>
                <a:rPr lang="en-US" sz="1400" b="1" dirty="0">
                  <a:solidFill>
                    <a:srgbClr val="000000"/>
                  </a:solidFill>
                </a:rPr>
                <a:t> Manage service operations</a:t>
              </a:r>
            </a:p>
            <a:p>
              <a:pPr>
                <a:buClr>
                  <a:schemeClr val="accent1"/>
                </a:buClr>
                <a:buFont typeface="Arial" pitchFamily="34" charset="0"/>
                <a:buChar char="•"/>
                <a:defRPr/>
              </a:pPr>
              <a:r>
                <a:rPr lang="en-US" sz="1400" b="1" dirty="0">
                  <a:solidFill>
                    <a:srgbClr val="000000"/>
                  </a:solidFill>
                </a:rPr>
                <a:t> Administer cloud services</a:t>
              </a:r>
            </a:p>
            <a:p>
              <a:pPr>
                <a:buClr>
                  <a:schemeClr val="accent1"/>
                </a:buClr>
                <a:buFont typeface="Arial" pitchFamily="34" charset="0"/>
                <a:buChar char="•"/>
                <a:defRPr/>
              </a:pPr>
              <a:r>
                <a:rPr lang="en-US" sz="1400" b="1" dirty="0">
                  <a:solidFill>
                    <a:srgbClr val="000000"/>
                  </a:solidFill>
                </a:rPr>
                <a:t> Assign roles to users</a:t>
              </a:r>
            </a:p>
            <a:p>
              <a:pPr>
                <a:buClr>
                  <a:schemeClr val="accent1"/>
                </a:buClr>
                <a:buFont typeface="Arial" pitchFamily="34" charset="0"/>
                <a:buChar char="•"/>
                <a:defRPr/>
              </a:pPr>
              <a:r>
                <a:rPr lang="en-US" sz="1400" b="1" dirty="0">
                  <a:solidFill>
                    <a:srgbClr val="000000"/>
                  </a:solidFill>
                </a:rPr>
                <a:t> Provide sign-in credentials  and URLs to users</a:t>
              </a:r>
            </a:p>
          </p:txBody>
        </p:sp>
        <p:sp>
          <p:nvSpPr>
            <p:cNvPr id="10" name="Rounded Rectangle 9"/>
            <p:cNvSpPr/>
            <p:nvPr/>
          </p:nvSpPr>
          <p:spPr bwMode="auto">
            <a:xfrm>
              <a:off x="7748234" y="1298227"/>
              <a:ext cx="3071541" cy="1749774"/>
            </a:xfrm>
            <a:prstGeom prst="roundRect">
              <a:avLst/>
            </a:prstGeom>
            <a:solidFill>
              <a:srgbClr val="FFFFCC"/>
            </a:solidFill>
            <a:ln w="50800" cap="flat" cmpd="sng" algn="ctr">
              <a:gradFill>
                <a:gsLst>
                  <a:gs pos="0">
                    <a:srgbClr val="996633"/>
                  </a:gs>
                  <a:gs pos="50000">
                    <a:srgbClr val="CC9900"/>
                  </a:gs>
                  <a:gs pos="100000">
                    <a:srgbClr val="FFCC00"/>
                  </a:gs>
                </a:gsLst>
                <a:lin ang="5400000" scaled="0"/>
              </a:grad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1" name="TextBox 10"/>
            <p:cNvSpPr txBox="1"/>
            <p:nvPr/>
          </p:nvSpPr>
          <p:spPr>
            <a:xfrm>
              <a:off x="7798104" y="1468270"/>
              <a:ext cx="2971800" cy="14157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21899" tIns="60949" rIns="121899" bIns="60949">
              <a:spAutoFit/>
            </a:bodyPr>
            <a:lstStyle/>
            <a:p>
              <a:pPr algn="ctr">
                <a:defRPr/>
              </a:pPr>
              <a:r>
                <a:rPr lang="en-US" sz="1400" b="1" dirty="0">
                  <a:solidFill>
                    <a:srgbClr val="000000"/>
                  </a:solidFill>
                </a:rPr>
                <a:t>IDENTITY DOMAIN ADMINISTRATORS</a:t>
              </a:r>
            </a:p>
            <a:p>
              <a:pPr algn="ctr">
                <a:defRPr/>
              </a:pPr>
              <a:r>
                <a:rPr lang="en-US" sz="1400" b="1" dirty="0">
                  <a:solidFill>
                    <a:srgbClr val="000000"/>
                  </a:solidFill>
                </a:rPr>
                <a:t> Manage users and roles</a:t>
              </a:r>
            </a:p>
            <a:p>
              <a:pPr>
                <a:buClr>
                  <a:schemeClr val="accent1"/>
                </a:buClr>
                <a:buFont typeface="Arial" pitchFamily="34" charset="0"/>
                <a:buChar char="•"/>
                <a:defRPr/>
              </a:pPr>
              <a:r>
                <a:rPr lang="en-US" sz="1400" b="1" dirty="0">
                  <a:solidFill>
                    <a:srgbClr val="000000"/>
                  </a:solidFill>
                </a:rPr>
                <a:t> Create user accounts</a:t>
              </a:r>
            </a:p>
            <a:p>
              <a:pPr>
                <a:buClr>
                  <a:schemeClr val="accent1"/>
                </a:buClr>
                <a:buFont typeface="Arial" pitchFamily="34" charset="0"/>
                <a:buChar char="•"/>
                <a:defRPr/>
              </a:pPr>
              <a:r>
                <a:rPr lang="en-US" sz="1400" b="1" dirty="0">
                  <a:solidFill>
                    <a:srgbClr val="000000"/>
                  </a:solidFill>
                </a:rPr>
                <a:t> Assign roles</a:t>
              </a:r>
            </a:p>
            <a:p>
              <a:pPr>
                <a:buClr>
                  <a:schemeClr val="accent1"/>
                </a:buClr>
                <a:buFont typeface="Arial" pitchFamily="34" charset="0"/>
                <a:buChar char="•"/>
                <a:defRPr/>
              </a:pPr>
              <a:r>
                <a:rPr lang="en-US" sz="1400" b="1" dirty="0">
                  <a:solidFill>
                    <a:srgbClr val="000000"/>
                  </a:solidFill>
                </a:rPr>
                <a:t> Reset passwords</a:t>
              </a:r>
            </a:p>
          </p:txBody>
        </p:sp>
        <p:sp>
          <p:nvSpPr>
            <p:cNvPr id="12" name="Rounded Rectangle 11"/>
            <p:cNvSpPr/>
            <p:nvPr/>
          </p:nvSpPr>
          <p:spPr bwMode="auto">
            <a:xfrm>
              <a:off x="4494212" y="3458747"/>
              <a:ext cx="3071541" cy="1272825"/>
            </a:xfrm>
            <a:prstGeom prst="roundRect">
              <a:avLst/>
            </a:prstGeom>
            <a:solidFill>
              <a:srgbClr val="FFFFCC"/>
            </a:solidFill>
            <a:ln w="50800" cap="flat" cmpd="sng" algn="ctr">
              <a:gradFill>
                <a:gsLst>
                  <a:gs pos="0">
                    <a:srgbClr val="996633"/>
                  </a:gs>
                  <a:gs pos="50000">
                    <a:srgbClr val="CC9900"/>
                  </a:gs>
                  <a:gs pos="100000">
                    <a:srgbClr val="FFCC00"/>
                  </a:gs>
                </a:gsLst>
                <a:lin ang="5400000" scaled="0"/>
              </a:grad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3" name="TextBox 12"/>
            <p:cNvSpPr txBox="1"/>
            <p:nvPr/>
          </p:nvSpPr>
          <p:spPr>
            <a:xfrm>
              <a:off x="4544082" y="3518109"/>
              <a:ext cx="2971800" cy="3385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21899" tIns="60949" rIns="121899" bIns="60949">
              <a:spAutoFit/>
            </a:bodyPr>
            <a:lstStyle/>
            <a:p>
              <a:pPr algn="ctr">
                <a:defRPr/>
              </a:pPr>
              <a:r>
                <a:rPr lang="en-US" sz="1400" b="1" dirty="0">
                  <a:solidFill>
                    <a:srgbClr val="000000"/>
                  </a:solidFill>
                </a:rPr>
                <a:t>USERS IN A CLOUD SERVICE</a:t>
              </a:r>
            </a:p>
          </p:txBody>
        </p:sp>
        <p:pic>
          <p:nvPicPr>
            <p:cNvPr id="14" name="Picture 13" descr="people_cnt2554142.png"/>
            <p:cNvPicPr>
              <a:picLocks noChangeAspect="1"/>
            </p:cNvPicPr>
            <p:nvPr/>
          </p:nvPicPr>
          <p:blipFill>
            <a:blip r:embed="rId6" cstate="print"/>
            <a:stretch>
              <a:fillRect/>
            </a:stretch>
          </p:blipFill>
          <p:spPr>
            <a:xfrm>
              <a:off x="5180012" y="3880258"/>
              <a:ext cx="762000" cy="804929"/>
            </a:xfrm>
            <a:prstGeom prst="rect">
              <a:avLst/>
            </a:prstGeom>
          </p:spPr>
        </p:pic>
        <p:pic>
          <p:nvPicPr>
            <p:cNvPr id="15" name="Picture 14" descr="people_cnt2554144.png"/>
            <p:cNvPicPr>
              <a:picLocks noChangeAspect="1"/>
            </p:cNvPicPr>
            <p:nvPr/>
          </p:nvPicPr>
          <p:blipFill>
            <a:blip r:embed="rId7" cstate="print"/>
            <a:stretch>
              <a:fillRect/>
            </a:stretch>
          </p:blipFill>
          <p:spPr>
            <a:xfrm>
              <a:off x="6139116" y="3863622"/>
              <a:ext cx="793496" cy="838200"/>
            </a:xfrm>
            <a:prstGeom prst="rect">
              <a:avLst/>
            </a:prstGeom>
          </p:spPr>
        </p:pic>
      </p:grpSp>
      <p:sp>
        <p:nvSpPr>
          <p:cNvPr id="4" name="Slide Number Placeholder 3"/>
          <p:cNvSpPr>
            <a:spLocks noGrp="1"/>
          </p:cNvSpPr>
          <p:nvPr>
            <p:ph type="sldNum" sz="quarter" idx="12"/>
          </p:nvPr>
        </p:nvSpPr>
        <p:spPr/>
        <p:txBody>
          <a:bodyPr/>
          <a:lstStyle/>
          <a:p>
            <a:fld id="{0D1E9C62-5A59-433B-A292-EC595ABBBF45}" type="slidenum">
              <a:rPr lang="" smtClean="0"/>
              <a:t>188</a:t>
            </a:fld>
            <a:endParaRPr lang=""/>
          </a:p>
        </p:txBody>
      </p:sp>
    </p:spTree>
    <p:custDataLst>
      <p:tags r:id="rId1"/>
    </p:custDataLst>
    <p:extLst>
      <p:ext uri="{BB962C8B-B14F-4D97-AF65-F5344CB8AC3E}">
        <p14:creationId xmlns:p14="http://schemas.microsoft.com/office/powerpoint/2010/main" val="28721155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7812" y="304800"/>
            <a:ext cx="1149804" cy="952500"/>
          </a:xfrm>
          <a:prstGeom prst="rect">
            <a:avLst/>
          </a:prstGeom>
        </p:spPr>
      </p:pic>
      <p:sp>
        <p:nvSpPr>
          <p:cNvPr id="15362" name="Title 1"/>
          <p:cNvSpPr>
            <a:spLocks noGrp="1"/>
          </p:cNvSpPr>
          <p:nvPr>
            <p:ph type="title"/>
          </p:nvPr>
        </p:nvSpPr>
        <p:spPr>
          <a:xfrm>
            <a:off x="455612" y="533400"/>
            <a:ext cx="10895232" cy="1157289"/>
          </a:xfrm>
        </p:spPr>
        <p:txBody>
          <a:bodyPr>
            <a:normAutofit fontScale="90000"/>
          </a:bodyPr>
          <a:lstStyle/>
          <a:p>
            <a:r>
              <a:rPr lang="en-US" dirty="0"/>
              <a:t>Administering Oracle Cloud Users, Roles, and </a:t>
            </a:r>
            <a:r>
              <a:rPr lang="en-US" dirty="0" smtClean="0"/>
              <a:t>Privileges</a:t>
            </a:r>
            <a:br>
              <a:rPr lang="en-US" dirty="0" smtClean="0"/>
            </a:br>
            <a:r>
              <a:rPr lang="en-US" dirty="0"/>
              <a:t/>
            </a:r>
            <a:br>
              <a:rPr lang="en-US" dirty="0"/>
            </a:br>
            <a:endParaRPr lang="en-US" altLang="es-MX" dirty="0"/>
          </a:p>
        </p:txBody>
      </p:sp>
      <p:sp>
        <p:nvSpPr>
          <p:cNvPr id="9219" name="Content Placeholder 9"/>
          <p:cNvSpPr>
            <a:spLocks noGrp="1"/>
          </p:cNvSpPr>
          <p:nvPr>
            <p:ph idx="1"/>
          </p:nvPr>
        </p:nvSpPr>
        <p:spPr>
          <a:xfrm>
            <a:off x="622138" y="1242485"/>
            <a:ext cx="10944549" cy="795938"/>
          </a:xfrm>
        </p:spPr>
        <p:txBody>
          <a:bodyPr>
            <a:normAutofit lnSpcReduction="10000"/>
          </a:bodyPr>
          <a:lstStyle/>
          <a:p>
            <a:pPr lvl="1" eaLnBrk="1" hangingPunct="1">
              <a:buClr>
                <a:schemeClr val="accent1"/>
              </a:buClr>
              <a:defRPr/>
            </a:pPr>
            <a:r>
              <a:rPr lang="en-US" dirty="0"/>
              <a:t>Administer Cloud Services users by accessing the Users page.</a:t>
            </a:r>
          </a:p>
          <a:p>
            <a:pPr lvl="1" eaLnBrk="1" hangingPunct="1">
              <a:buClr>
                <a:schemeClr val="accent1"/>
              </a:buClr>
              <a:defRPr/>
            </a:pPr>
            <a:r>
              <a:rPr lang="en-US" dirty="0"/>
              <a:t>Cloud Services users are different from Oracle Database users.</a:t>
            </a:r>
          </a:p>
        </p:txBody>
      </p:sp>
      <p:pic>
        <p:nvPicPr>
          <p:cNvPr id="4" name="Picture 3" descr="MyServices_Users.png"/>
          <p:cNvPicPr>
            <a:picLocks noChangeAspect="1"/>
          </p:cNvPicPr>
          <p:nvPr/>
        </p:nvPicPr>
        <p:blipFill>
          <a:blip r:embed="rId5" cstate="print"/>
          <a:stretch>
            <a:fillRect/>
          </a:stretch>
        </p:blipFill>
        <p:spPr>
          <a:xfrm>
            <a:off x="1090083" y="2407593"/>
            <a:ext cx="10008659" cy="2926407"/>
          </a:xfrm>
          <a:prstGeom prst="rect">
            <a:avLst/>
          </a:prstGeom>
          <a:ln>
            <a:solidFill>
              <a:schemeClr val="tx1"/>
            </a:solidFill>
          </a:ln>
        </p:spPr>
      </p:pic>
      <p:sp>
        <p:nvSpPr>
          <p:cNvPr id="5" name="Content Placeholder 9"/>
          <p:cNvSpPr txBox="1">
            <a:spLocks/>
          </p:cNvSpPr>
          <p:nvPr/>
        </p:nvSpPr>
        <p:spPr bwMode="gray">
          <a:xfrm>
            <a:off x="608012" y="5708610"/>
            <a:ext cx="10944549" cy="311190"/>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p>
            <a:pPr marL="457200" lvl="1" indent="-365760" algn="ctr" defTabSz="304747">
              <a:spcBef>
                <a:spcPts val="900"/>
              </a:spcBef>
              <a:buClr>
                <a:schemeClr val="accent1"/>
              </a:buClr>
              <a:defRPr/>
            </a:pPr>
            <a:r>
              <a:rPr lang="en-US" kern="0" dirty="0">
                <a:solidFill>
                  <a:srgbClr val="000000"/>
                </a:solidFill>
                <a:latin typeface="+mn-lt"/>
              </a:rPr>
              <a:t>See </a:t>
            </a:r>
            <a:r>
              <a:rPr lang="en-US" kern="0" dirty="0">
                <a:solidFill>
                  <a:srgbClr val="000000"/>
                </a:solidFill>
                <a:latin typeface="+mn-lt"/>
                <a:hlinkClick r:id="rId6"/>
              </a:rPr>
              <a:t>Creating a User and Assigning a Role</a:t>
            </a:r>
            <a:r>
              <a:rPr lang="en-US" kern="0" dirty="0">
                <a:solidFill>
                  <a:srgbClr val="000000"/>
                </a:solidFill>
                <a:latin typeface="+mn-lt"/>
              </a:rPr>
              <a:t> in </a:t>
            </a:r>
            <a:r>
              <a:rPr lang="en-US" i="1" kern="0" dirty="0">
                <a:solidFill>
                  <a:srgbClr val="000000"/>
                </a:solidFill>
                <a:latin typeface="+mn-lt"/>
              </a:rPr>
              <a:t>Getting Started with Oracle Cloud</a:t>
            </a:r>
            <a:r>
              <a:rPr lang="en-US" kern="0" dirty="0">
                <a:solidFill>
                  <a:srgbClr val="000000"/>
                </a:solidFill>
                <a:latin typeface="+mn-lt"/>
              </a:rPr>
              <a:t> for details. </a:t>
            </a:r>
            <a:endParaRPr kumimoji="0" lang="en-US" b="0" i="0" u="none" strike="noStrike" kern="0" cap="none" spc="0" normalizeH="0" baseline="0" noProof="0" dirty="0">
              <a:ln>
                <a:noFill/>
              </a:ln>
              <a:solidFill>
                <a:srgbClr val="000000"/>
              </a:solidFill>
              <a:effectLst/>
              <a:uLnTx/>
              <a:uFillTx/>
              <a:latin typeface="+mn-lt"/>
            </a:endParaRPr>
          </a:p>
        </p:txBody>
      </p:sp>
      <p:sp>
        <p:nvSpPr>
          <p:cNvPr id="2" name="Slide Number Placeholder 1"/>
          <p:cNvSpPr>
            <a:spLocks noGrp="1"/>
          </p:cNvSpPr>
          <p:nvPr>
            <p:ph type="sldNum" sz="quarter" idx="12"/>
          </p:nvPr>
        </p:nvSpPr>
        <p:spPr/>
        <p:txBody>
          <a:bodyPr/>
          <a:lstStyle/>
          <a:p>
            <a:fld id="{0D1E9C62-5A59-433B-A292-EC595ABBBF45}" type="slidenum">
              <a:rPr lang="" smtClean="0"/>
              <a:t>189</a:t>
            </a:fld>
            <a:endParaRPr lang=""/>
          </a:p>
        </p:txBody>
      </p:sp>
    </p:spTree>
    <p:custDataLst>
      <p:tags r:id="rId1"/>
    </p:custDataLst>
    <p:extLst>
      <p:ext uri="{BB962C8B-B14F-4D97-AF65-F5344CB8AC3E}">
        <p14:creationId xmlns:p14="http://schemas.microsoft.com/office/powerpoint/2010/main" val="2930397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837982" y="365126"/>
            <a:ext cx="10209430" cy="512763"/>
          </a:xfrm>
        </p:spPr>
        <p:txBody>
          <a:bodyPr>
            <a:normAutofit fontScale="90000"/>
          </a:bodyPr>
          <a:lstStyle/>
          <a:p>
            <a:pPr eaLnBrk="1" hangingPunct="1"/>
            <a:r>
              <a:rPr lang="en-US" dirty="0"/>
              <a:t>HR Schema</a:t>
            </a:r>
          </a:p>
        </p:txBody>
      </p:sp>
      <p:grpSp>
        <p:nvGrpSpPr>
          <p:cNvPr id="3" name="Group 3"/>
          <p:cNvGrpSpPr>
            <a:grpSpLocks/>
          </p:cNvGrpSpPr>
          <p:nvPr/>
        </p:nvGrpSpPr>
        <p:grpSpPr bwMode="auto">
          <a:xfrm>
            <a:off x="2701925" y="950913"/>
            <a:ext cx="6784975" cy="4956175"/>
            <a:chOff x="762" y="840"/>
            <a:chExt cx="4274" cy="3122"/>
          </a:xfrm>
        </p:grpSpPr>
        <p:grpSp>
          <p:nvGrpSpPr>
            <p:cNvPr id="4" name="Group 4"/>
            <p:cNvGrpSpPr>
              <a:grpSpLocks/>
            </p:cNvGrpSpPr>
            <p:nvPr/>
          </p:nvGrpSpPr>
          <p:grpSpPr bwMode="auto">
            <a:xfrm>
              <a:off x="2164" y="2528"/>
              <a:ext cx="408" cy="470"/>
              <a:chOff x="2164" y="2528"/>
              <a:chExt cx="408" cy="470"/>
            </a:xfrm>
          </p:grpSpPr>
          <p:sp>
            <p:nvSpPr>
              <p:cNvPr id="55" name="Oval 5"/>
              <p:cNvSpPr>
                <a:spLocks noChangeArrowheads="1"/>
              </p:cNvSpPr>
              <p:nvPr/>
            </p:nvSpPr>
            <p:spPr bwMode="gray">
              <a:xfrm rot="-6726862">
                <a:off x="2164" y="2528"/>
                <a:ext cx="408" cy="408"/>
              </a:xfrm>
              <a:prstGeom prst="ellipse">
                <a:avLst/>
              </a:prstGeom>
              <a:noFill/>
              <a:ln w="28575">
                <a:solidFill>
                  <a:srgbClr val="000000"/>
                </a:solidFill>
                <a:prstDash val="dash"/>
                <a:round/>
                <a:headEnd/>
                <a:tailEnd/>
              </a:ln>
            </p:spPr>
            <p:txBody>
              <a:bodyPr wrap="none" anchor="ct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grpSp>
            <p:nvGrpSpPr>
              <p:cNvPr id="56" name="Group 6"/>
              <p:cNvGrpSpPr>
                <a:grpSpLocks/>
              </p:cNvGrpSpPr>
              <p:nvPr/>
            </p:nvGrpSpPr>
            <p:grpSpPr bwMode="auto">
              <a:xfrm flipH="1">
                <a:off x="2262" y="2838"/>
                <a:ext cx="81" cy="160"/>
                <a:chOff x="1384" y="703"/>
                <a:chExt cx="81" cy="160"/>
              </a:xfrm>
            </p:grpSpPr>
            <p:sp>
              <p:nvSpPr>
                <p:cNvPr id="57" name="Line 7"/>
                <p:cNvSpPr>
                  <a:spLocks noChangeShapeType="1"/>
                </p:cNvSpPr>
                <p:nvPr/>
              </p:nvSpPr>
              <p:spPr bwMode="blackWhite">
                <a:xfrm flipV="1">
                  <a:off x="1384" y="784"/>
                  <a:ext cx="81" cy="79"/>
                </a:xfrm>
                <a:prstGeom prst="line">
                  <a:avLst/>
                </a:prstGeom>
                <a:noFill/>
                <a:ln w="28575">
                  <a:solidFill>
                    <a:srgbClr val="000000"/>
                  </a:solidFill>
                  <a:round/>
                  <a:headEnd/>
                  <a:tailEnd/>
                </a:ln>
              </p:spPr>
              <p:txBody>
                <a:bodyPr wrap="none" lIns="46038" tIns="46038" rIns="46038" bIns="46038" anchor="ct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sp>
              <p:nvSpPr>
                <p:cNvPr id="58" name="Line 8"/>
                <p:cNvSpPr>
                  <a:spLocks noChangeShapeType="1"/>
                </p:cNvSpPr>
                <p:nvPr/>
              </p:nvSpPr>
              <p:spPr bwMode="blackWhite">
                <a:xfrm>
                  <a:off x="1384" y="703"/>
                  <a:ext cx="81" cy="79"/>
                </a:xfrm>
                <a:prstGeom prst="line">
                  <a:avLst/>
                </a:prstGeom>
                <a:noFill/>
                <a:ln w="28575">
                  <a:solidFill>
                    <a:srgbClr val="000000"/>
                  </a:solidFill>
                  <a:round/>
                  <a:headEnd/>
                  <a:tailEnd/>
                </a:ln>
              </p:spPr>
              <p:txBody>
                <a:bodyPr wrap="none" lIns="46038" tIns="46038" rIns="46038" bIns="46038" anchor="ct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grpSp>
        </p:grpSp>
        <p:sp>
          <p:nvSpPr>
            <p:cNvPr id="5" name="Line 9"/>
            <p:cNvSpPr>
              <a:spLocks noChangeShapeType="1"/>
            </p:cNvSpPr>
            <p:nvPr/>
          </p:nvSpPr>
          <p:spPr bwMode="auto">
            <a:xfrm flipH="1">
              <a:off x="1618" y="3452"/>
              <a:ext cx="703" cy="0"/>
            </a:xfrm>
            <a:prstGeom prst="line">
              <a:avLst/>
            </a:prstGeom>
            <a:noFill/>
            <a:ln w="28575">
              <a:solidFill>
                <a:srgbClr val="000000"/>
              </a:solidFill>
              <a:prstDash val="dash"/>
              <a:round/>
              <a:headEnd type="none" w="sm" len="sm"/>
              <a:tailEnd type="none" w="sm" len="sm"/>
            </a:ln>
          </p:spPr>
          <p:txBody>
            <a:bodyP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grpSp>
          <p:nvGrpSpPr>
            <p:cNvPr id="6" name="Group 10"/>
            <p:cNvGrpSpPr>
              <a:grpSpLocks/>
            </p:cNvGrpSpPr>
            <p:nvPr/>
          </p:nvGrpSpPr>
          <p:grpSpPr bwMode="auto">
            <a:xfrm flipH="1">
              <a:off x="2254" y="3372"/>
              <a:ext cx="81" cy="160"/>
              <a:chOff x="1384" y="703"/>
              <a:chExt cx="81" cy="160"/>
            </a:xfrm>
          </p:grpSpPr>
          <p:sp>
            <p:nvSpPr>
              <p:cNvPr id="53" name="Line 11"/>
              <p:cNvSpPr>
                <a:spLocks noChangeShapeType="1"/>
              </p:cNvSpPr>
              <p:nvPr/>
            </p:nvSpPr>
            <p:spPr bwMode="blackWhite">
              <a:xfrm flipV="1">
                <a:off x="1384" y="784"/>
                <a:ext cx="81" cy="79"/>
              </a:xfrm>
              <a:prstGeom prst="line">
                <a:avLst/>
              </a:prstGeom>
              <a:noFill/>
              <a:ln w="28575">
                <a:solidFill>
                  <a:srgbClr val="000000"/>
                </a:solidFill>
                <a:round/>
                <a:headEnd/>
                <a:tailEnd/>
              </a:ln>
            </p:spPr>
            <p:txBody>
              <a:bodyPr wrap="none" lIns="46038" tIns="46038" rIns="46038" bIns="46038" anchor="ct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sp>
            <p:nvSpPr>
              <p:cNvPr id="54" name="Line 12"/>
              <p:cNvSpPr>
                <a:spLocks noChangeShapeType="1"/>
              </p:cNvSpPr>
              <p:nvPr/>
            </p:nvSpPr>
            <p:spPr bwMode="blackWhite">
              <a:xfrm>
                <a:off x="1384" y="703"/>
                <a:ext cx="81" cy="79"/>
              </a:xfrm>
              <a:prstGeom prst="line">
                <a:avLst/>
              </a:prstGeom>
              <a:noFill/>
              <a:ln w="28575">
                <a:solidFill>
                  <a:srgbClr val="000000"/>
                </a:solidFill>
                <a:round/>
                <a:headEnd/>
                <a:tailEnd/>
              </a:ln>
            </p:spPr>
            <p:txBody>
              <a:bodyPr wrap="none" lIns="46038" tIns="46038" rIns="46038" bIns="46038" anchor="ct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grpSp>
        <p:grpSp>
          <p:nvGrpSpPr>
            <p:cNvPr id="7" name="Group 13"/>
            <p:cNvGrpSpPr>
              <a:grpSpLocks/>
            </p:cNvGrpSpPr>
            <p:nvPr/>
          </p:nvGrpSpPr>
          <p:grpSpPr bwMode="auto">
            <a:xfrm>
              <a:off x="1468" y="3704"/>
              <a:ext cx="2454" cy="160"/>
              <a:chOff x="1672" y="3656"/>
              <a:chExt cx="2454" cy="160"/>
            </a:xfrm>
          </p:grpSpPr>
          <p:grpSp>
            <p:nvGrpSpPr>
              <p:cNvPr id="49" name="Group 14"/>
              <p:cNvGrpSpPr>
                <a:grpSpLocks/>
              </p:cNvGrpSpPr>
              <p:nvPr/>
            </p:nvGrpSpPr>
            <p:grpSpPr bwMode="auto">
              <a:xfrm flipH="1">
                <a:off x="4045" y="3656"/>
                <a:ext cx="81" cy="160"/>
                <a:chOff x="1384" y="703"/>
                <a:chExt cx="81" cy="160"/>
              </a:xfrm>
            </p:grpSpPr>
            <p:sp>
              <p:nvSpPr>
                <p:cNvPr id="51" name="Line 15"/>
                <p:cNvSpPr>
                  <a:spLocks noChangeShapeType="1"/>
                </p:cNvSpPr>
                <p:nvPr/>
              </p:nvSpPr>
              <p:spPr bwMode="blackWhite">
                <a:xfrm flipV="1">
                  <a:off x="1384" y="784"/>
                  <a:ext cx="81" cy="79"/>
                </a:xfrm>
                <a:prstGeom prst="line">
                  <a:avLst/>
                </a:prstGeom>
                <a:noFill/>
                <a:ln w="28575">
                  <a:solidFill>
                    <a:srgbClr val="000000"/>
                  </a:solidFill>
                  <a:round/>
                  <a:headEnd/>
                  <a:tailEnd/>
                </a:ln>
              </p:spPr>
              <p:txBody>
                <a:bodyPr wrap="none" lIns="46038" tIns="46038" rIns="46038" bIns="46038" anchor="ct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sp>
              <p:nvSpPr>
                <p:cNvPr id="52" name="Line 16"/>
                <p:cNvSpPr>
                  <a:spLocks noChangeShapeType="1"/>
                </p:cNvSpPr>
                <p:nvPr/>
              </p:nvSpPr>
              <p:spPr bwMode="blackWhite">
                <a:xfrm>
                  <a:off x="1384" y="703"/>
                  <a:ext cx="81" cy="79"/>
                </a:xfrm>
                <a:prstGeom prst="line">
                  <a:avLst/>
                </a:prstGeom>
                <a:noFill/>
                <a:ln w="28575">
                  <a:solidFill>
                    <a:srgbClr val="000000"/>
                  </a:solidFill>
                  <a:round/>
                  <a:headEnd/>
                  <a:tailEnd/>
                </a:ln>
              </p:spPr>
              <p:txBody>
                <a:bodyPr wrap="none" lIns="46038" tIns="46038" rIns="46038" bIns="46038" anchor="ct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grpSp>
          <p:sp>
            <p:nvSpPr>
              <p:cNvPr id="50" name="Line 17"/>
              <p:cNvSpPr>
                <a:spLocks noChangeShapeType="1"/>
              </p:cNvSpPr>
              <p:nvPr/>
            </p:nvSpPr>
            <p:spPr bwMode="auto">
              <a:xfrm flipH="1">
                <a:off x="1672" y="3736"/>
                <a:ext cx="2454" cy="0"/>
              </a:xfrm>
              <a:prstGeom prst="line">
                <a:avLst/>
              </a:prstGeom>
              <a:noFill/>
              <a:ln w="28575">
                <a:solidFill>
                  <a:srgbClr val="000000"/>
                </a:solidFill>
                <a:prstDash val="dash"/>
                <a:round/>
                <a:headEnd type="none" w="sm" len="sm"/>
                <a:tailEnd type="none" w="sm" len="sm"/>
              </a:ln>
            </p:spPr>
            <p:txBody>
              <a:bodyP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grpSp>
        <p:grpSp>
          <p:nvGrpSpPr>
            <p:cNvPr id="8" name="Group 18"/>
            <p:cNvGrpSpPr>
              <a:grpSpLocks/>
            </p:cNvGrpSpPr>
            <p:nvPr/>
          </p:nvGrpSpPr>
          <p:grpSpPr bwMode="auto">
            <a:xfrm>
              <a:off x="3223" y="2350"/>
              <a:ext cx="698" cy="160"/>
              <a:chOff x="3423" y="1948"/>
              <a:chExt cx="698" cy="160"/>
            </a:xfrm>
          </p:grpSpPr>
          <p:grpSp>
            <p:nvGrpSpPr>
              <p:cNvPr id="45" name="Group 19"/>
              <p:cNvGrpSpPr>
                <a:grpSpLocks/>
              </p:cNvGrpSpPr>
              <p:nvPr/>
            </p:nvGrpSpPr>
            <p:grpSpPr bwMode="auto">
              <a:xfrm flipH="1">
                <a:off x="4040" y="1948"/>
                <a:ext cx="81" cy="160"/>
                <a:chOff x="1384" y="703"/>
                <a:chExt cx="81" cy="160"/>
              </a:xfrm>
            </p:grpSpPr>
            <p:sp>
              <p:nvSpPr>
                <p:cNvPr id="47" name="Line 20"/>
                <p:cNvSpPr>
                  <a:spLocks noChangeShapeType="1"/>
                </p:cNvSpPr>
                <p:nvPr/>
              </p:nvSpPr>
              <p:spPr bwMode="blackWhite">
                <a:xfrm flipV="1">
                  <a:off x="1384" y="784"/>
                  <a:ext cx="81" cy="79"/>
                </a:xfrm>
                <a:prstGeom prst="line">
                  <a:avLst/>
                </a:prstGeom>
                <a:noFill/>
                <a:ln w="28575">
                  <a:solidFill>
                    <a:srgbClr val="000000"/>
                  </a:solidFill>
                  <a:round/>
                  <a:headEnd/>
                  <a:tailEnd/>
                </a:ln>
              </p:spPr>
              <p:txBody>
                <a:bodyPr wrap="none" lIns="46038" tIns="46038" rIns="46038" bIns="46038" anchor="ct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sp>
              <p:nvSpPr>
                <p:cNvPr id="48" name="Line 21"/>
                <p:cNvSpPr>
                  <a:spLocks noChangeShapeType="1"/>
                </p:cNvSpPr>
                <p:nvPr/>
              </p:nvSpPr>
              <p:spPr bwMode="blackWhite">
                <a:xfrm>
                  <a:off x="1384" y="703"/>
                  <a:ext cx="81" cy="79"/>
                </a:xfrm>
                <a:prstGeom prst="line">
                  <a:avLst/>
                </a:prstGeom>
                <a:noFill/>
                <a:ln w="28575">
                  <a:solidFill>
                    <a:srgbClr val="000000"/>
                  </a:solidFill>
                  <a:round/>
                  <a:headEnd/>
                  <a:tailEnd/>
                </a:ln>
              </p:spPr>
              <p:txBody>
                <a:bodyPr wrap="none" lIns="46038" tIns="46038" rIns="46038" bIns="46038" anchor="ct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grpSp>
          <p:sp>
            <p:nvSpPr>
              <p:cNvPr id="46" name="Line 22"/>
              <p:cNvSpPr>
                <a:spLocks noChangeShapeType="1"/>
              </p:cNvSpPr>
              <p:nvPr/>
            </p:nvSpPr>
            <p:spPr bwMode="auto">
              <a:xfrm flipH="1">
                <a:off x="3423" y="2028"/>
                <a:ext cx="698" cy="0"/>
              </a:xfrm>
              <a:prstGeom prst="line">
                <a:avLst/>
              </a:prstGeom>
              <a:noFill/>
              <a:ln w="28575">
                <a:solidFill>
                  <a:srgbClr val="000000"/>
                </a:solidFill>
                <a:round/>
                <a:headEnd type="none" w="sm" len="sm"/>
                <a:tailEnd type="none" w="sm" len="sm"/>
              </a:ln>
            </p:spPr>
            <p:txBody>
              <a:bodyP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grpSp>
        <p:grpSp>
          <p:nvGrpSpPr>
            <p:cNvPr id="9" name="Group 23"/>
            <p:cNvGrpSpPr>
              <a:grpSpLocks/>
            </p:cNvGrpSpPr>
            <p:nvPr/>
          </p:nvGrpSpPr>
          <p:grpSpPr bwMode="auto">
            <a:xfrm>
              <a:off x="3223" y="1763"/>
              <a:ext cx="698" cy="160"/>
              <a:chOff x="3423" y="1948"/>
              <a:chExt cx="698" cy="160"/>
            </a:xfrm>
          </p:grpSpPr>
          <p:grpSp>
            <p:nvGrpSpPr>
              <p:cNvPr id="41" name="Group 24"/>
              <p:cNvGrpSpPr>
                <a:grpSpLocks/>
              </p:cNvGrpSpPr>
              <p:nvPr/>
            </p:nvGrpSpPr>
            <p:grpSpPr bwMode="auto">
              <a:xfrm flipH="1">
                <a:off x="4040" y="1948"/>
                <a:ext cx="81" cy="160"/>
                <a:chOff x="1384" y="703"/>
                <a:chExt cx="81" cy="160"/>
              </a:xfrm>
            </p:grpSpPr>
            <p:sp>
              <p:nvSpPr>
                <p:cNvPr id="43" name="Line 25"/>
                <p:cNvSpPr>
                  <a:spLocks noChangeShapeType="1"/>
                </p:cNvSpPr>
                <p:nvPr/>
              </p:nvSpPr>
              <p:spPr bwMode="blackWhite">
                <a:xfrm flipV="1">
                  <a:off x="1384" y="784"/>
                  <a:ext cx="81" cy="79"/>
                </a:xfrm>
                <a:prstGeom prst="line">
                  <a:avLst/>
                </a:prstGeom>
                <a:noFill/>
                <a:ln w="28575">
                  <a:solidFill>
                    <a:srgbClr val="000000"/>
                  </a:solidFill>
                  <a:round/>
                  <a:headEnd/>
                  <a:tailEnd/>
                </a:ln>
              </p:spPr>
              <p:txBody>
                <a:bodyPr wrap="none" lIns="46038" tIns="46038" rIns="46038" bIns="46038" anchor="ct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sp>
              <p:nvSpPr>
                <p:cNvPr id="44" name="Line 26"/>
                <p:cNvSpPr>
                  <a:spLocks noChangeShapeType="1"/>
                </p:cNvSpPr>
                <p:nvPr/>
              </p:nvSpPr>
              <p:spPr bwMode="blackWhite">
                <a:xfrm>
                  <a:off x="1384" y="703"/>
                  <a:ext cx="81" cy="79"/>
                </a:xfrm>
                <a:prstGeom prst="line">
                  <a:avLst/>
                </a:prstGeom>
                <a:noFill/>
                <a:ln w="28575">
                  <a:solidFill>
                    <a:srgbClr val="000000"/>
                  </a:solidFill>
                  <a:round/>
                  <a:headEnd/>
                  <a:tailEnd/>
                </a:ln>
              </p:spPr>
              <p:txBody>
                <a:bodyPr wrap="none" lIns="46038" tIns="46038" rIns="46038" bIns="46038" anchor="ct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grpSp>
          <p:sp>
            <p:nvSpPr>
              <p:cNvPr id="42" name="Line 27"/>
              <p:cNvSpPr>
                <a:spLocks noChangeShapeType="1"/>
              </p:cNvSpPr>
              <p:nvPr/>
            </p:nvSpPr>
            <p:spPr bwMode="auto">
              <a:xfrm flipH="1">
                <a:off x="3423" y="2028"/>
                <a:ext cx="698" cy="0"/>
              </a:xfrm>
              <a:prstGeom prst="line">
                <a:avLst/>
              </a:prstGeom>
              <a:noFill/>
              <a:ln w="28575">
                <a:solidFill>
                  <a:srgbClr val="000000"/>
                </a:solidFill>
                <a:round/>
                <a:headEnd type="none" w="sm" len="sm"/>
                <a:tailEnd type="none" w="sm" len="sm"/>
              </a:ln>
            </p:spPr>
            <p:txBody>
              <a:bodyP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grpSp>
        <p:sp>
          <p:nvSpPr>
            <p:cNvPr id="10" name="Freeform 28"/>
            <p:cNvSpPr>
              <a:spLocks/>
            </p:cNvSpPr>
            <p:nvPr/>
          </p:nvSpPr>
          <p:spPr bwMode="auto">
            <a:xfrm>
              <a:off x="2894" y="1938"/>
              <a:ext cx="1" cy="316"/>
            </a:xfrm>
            <a:custGeom>
              <a:avLst/>
              <a:gdLst>
                <a:gd name="T0" fmla="*/ 0 w 1"/>
                <a:gd name="T1" fmla="*/ 316 h 316"/>
                <a:gd name="T2" fmla="*/ 0 w 1"/>
                <a:gd name="T3" fmla="*/ 0 h 316"/>
                <a:gd name="T4" fmla="*/ 0 60000 65536"/>
                <a:gd name="T5" fmla="*/ 0 60000 65536"/>
                <a:gd name="T6" fmla="*/ 0 w 1"/>
                <a:gd name="T7" fmla="*/ 0 h 316"/>
                <a:gd name="T8" fmla="*/ 1 w 1"/>
                <a:gd name="T9" fmla="*/ 316 h 316"/>
              </a:gdLst>
              <a:ahLst/>
              <a:cxnLst>
                <a:cxn ang="T4">
                  <a:pos x="T0" y="T1"/>
                </a:cxn>
                <a:cxn ang="T5">
                  <a:pos x="T2" y="T3"/>
                </a:cxn>
              </a:cxnLst>
              <a:rect l="T6" t="T7" r="T8" b="T9"/>
              <a:pathLst>
                <a:path w="1" h="316">
                  <a:moveTo>
                    <a:pt x="0" y="316"/>
                  </a:moveTo>
                  <a:lnTo>
                    <a:pt x="0" y="0"/>
                  </a:lnTo>
                </a:path>
              </a:pathLst>
            </a:custGeom>
            <a:noFill/>
            <a:ln w="28575" cap="flat">
              <a:solidFill>
                <a:srgbClr val="000000"/>
              </a:solidFill>
              <a:prstDash val="solid"/>
              <a:round/>
              <a:headEnd type="none" w="sm" len="sm"/>
              <a:tailEnd type="none" w="sm" len="sm"/>
            </a:ln>
          </p:spPr>
          <p:txBody>
            <a:bodyP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grpSp>
          <p:nvGrpSpPr>
            <p:cNvPr id="11" name="Group 29"/>
            <p:cNvGrpSpPr>
              <a:grpSpLocks/>
            </p:cNvGrpSpPr>
            <p:nvPr/>
          </p:nvGrpSpPr>
          <p:grpSpPr bwMode="auto">
            <a:xfrm rot="16200000" flipV="1">
              <a:off x="2854" y="2146"/>
              <a:ext cx="81" cy="160"/>
              <a:chOff x="1384" y="703"/>
              <a:chExt cx="81" cy="160"/>
            </a:xfrm>
          </p:grpSpPr>
          <p:sp>
            <p:nvSpPr>
              <p:cNvPr id="39" name="Line 30"/>
              <p:cNvSpPr>
                <a:spLocks noChangeShapeType="1"/>
              </p:cNvSpPr>
              <p:nvPr/>
            </p:nvSpPr>
            <p:spPr bwMode="blackWhite">
              <a:xfrm flipV="1">
                <a:off x="1386" y="783"/>
                <a:ext cx="81" cy="79"/>
              </a:xfrm>
              <a:prstGeom prst="line">
                <a:avLst/>
              </a:prstGeom>
              <a:noFill/>
              <a:ln w="28575">
                <a:solidFill>
                  <a:srgbClr val="000000"/>
                </a:solidFill>
                <a:round/>
                <a:headEnd/>
                <a:tailEnd/>
              </a:ln>
            </p:spPr>
            <p:txBody>
              <a:bodyPr wrap="none" lIns="46038" tIns="46038" rIns="46038" bIns="46038" anchor="ct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sp>
            <p:nvSpPr>
              <p:cNvPr id="40" name="Line 31"/>
              <p:cNvSpPr>
                <a:spLocks noChangeShapeType="1"/>
              </p:cNvSpPr>
              <p:nvPr/>
            </p:nvSpPr>
            <p:spPr bwMode="blackWhite">
              <a:xfrm>
                <a:off x="1386" y="701"/>
                <a:ext cx="81" cy="79"/>
              </a:xfrm>
              <a:prstGeom prst="line">
                <a:avLst/>
              </a:prstGeom>
              <a:noFill/>
              <a:ln w="28575">
                <a:solidFill>
                  <a:srgbClr val="000000"/>
                </a:solidFill>
                <a:round/>
                <a:headEnd/>
                <a:tailEnd/>
              </a:ln>
            </p:spPr>
            <p:txBody>
              <a:bodyPr wrap="none" lIns="46038" tIns="46038" rIns="46038" bIns="46038" anchor="ct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grpSp>
        <p:sp>
          <p:nvSpPr>
            <p:cNvPr id="12" name="Freeform 32"/>
            <p:cNvSpPr>
              <a:spLocks/>
            </p:cNvSpPr>
            <p:nvPr/>
          </p:nvSpPr>
          <p:spPr bwMode="auto">
            <a:xfrm>
              <a:off x="1320" y="3050"/>
              <a:ext cx="1" cy="318"/>
            </a:xfrm>
            <a:custGeom>
              <a:avLst/>
              <a:gdLst>
                <a:gd name="T0" fmla="*/ 0 w 1"/>
                <a:gd name="T1" fmla="*/ 318 h 318"/>
                <a:gd name="T2" fmla="*/ 0 w 1"/>
                <a:gd name="T3" fmla="*/ 0 h 318"/>
                <a:gd name="T4" fmla="*/ 0 60000 65536"/>
                <a:gd name="T5" fmla="*/ 0 60000 65536"/>
                <a:gd name="T6" fmla="*/ 0 w 1"/>
                <a:gd name="T7" fmla="*/ 0 h 318"/>
                <a:gd name="T8" fmla="*/ 1 w 1"/>
                <a:gd name="T9" fmla="*/ 318 h 318"/>
              </a:gdLst>
              <a:ahLst/>
              <a:cxnLst>
                <a:cxn ang="T4">
                  <a:pos x="T0" y="T1"/>
                </a:cxn>
                <a:cxn ang="T5">
                  <a:pos x="T2" y="T3"/>
                </a:cxn>
              </a:cxnLst>
              <a:rect l="T6" t="T7" r="T8" b="T9"/>
              <a:pathLst>
                <a:path w="1" h="318">
                  <a:moveTo>
                    <a:pt x="0" y="318"/>
                  </a:moveTo>
                  <a:lnTo>
                    <a:pt x="0" y="0"/>
                  </a:lnTo>
                </a:path>
              </a:pathLst>
            </a:custGeom>
            <a:noFill/>
            <a:ln w="28575">
              <a:solidFill>
                <a:srgbClr val="000000"/>
              </a:solidFill>
              <a:prstDash val="dash"/>
              <a:round/>
              <a:headEnd type="none" w="sm" len="sm"/>
              <a:tailEnd type="none" w="sm" len="sm"/>
            </a:ln>
          </p:spPr>
          <p:txBody>
            <a:bodyP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grpSp>
          <p:nvGrpSpPr>
            <p:cNvPr id="13" name="Group 33"/>
            <p:cNvGrpSpPr>
              <a:grpSpLocks/>
            </p:cNvGrpSpPr>
            <p:nvPr/>
          </p:nvGrpSpPr>
          <p:grpSpPr bwMode="auto">
            <a:xfrm rot="16200000" flipV="1">
              <a:off x="1282" y="3242"/>
              <a:ext cx="81" cy="160"/>
              <a:chOff x="1384" y="703"/>
              <a:chExt cx="81" cy="160"/>
            </a:xfrm>
          </p:grpSpPr>
          <p:sp>
            <p:nvSpPr>
              <p:cNvPr id="37" name="Line 34"/>
              <p:cNvSpPr>
                <a:spLocks noChangeShapeType="1"/>
              </p:cNvSpPr>
              <p:nvPr/>
            </p:nvSpPr>
            <p:spPr bwMode="blackWhite">
              <a:xfrm flipV="1">
                <a:off x="1386" y="783"/>
                <a:ext cx="81" cy="79"/>
              </a:xfrm>
              <a:prstGeom prst="line">
                <a:avLst/>
              </a:prstGeom>
              <a:noFill/>
              <a:ln w="28575">
                <a:solidFill>
                  <a:srgbClr val="000000"/>
                </a:solidFill>
                <a:round/>
                <a:headEnd/>
                <a:tailEnd/>
              </a:ln>
            </p:spPr>
            <p:txBody>
              <a:bodyPr wrap="none" lIns="46038" tIns="46038" rIns="46038" bIns="46038" anchor="ct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sp>
            <p:nvSpPr>
              <p:cNvPr id="38" name="Line 35"/>
              <p:cNvSpPr>
                <a:spLocks noChangeShapeType="1"/>
              </p:cNvSpPr>
              <p:nvPr/>
            </p:nvSpPr>
            <p:spPr bwMode="blackWhite">
              <a:xfrm>
                <a:off x="1386" y="701"/>
                <a:ext cx="81" cy="79"/>
              </a:xfrm>
              <a:prstGeom prst="line">
                <a:avLst/>
              </a:prstGeom>
              <a:noFill/>
              <a:ln w="28575">
                <a:solidFill>
                  <a:srgbClr val="000000"/>
                </a:solidFill>
                <a:round/>
                <a:headEnd/>
                <a:tailEnd/>
              </a:ln>
            </p:spPr>
            <p:txBody>
              <a:bodyPr wrap="none" lIns="46038" tIns="46038" rIns="46038" bIns="46038" anchor="ct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grpSp>
        <p:sp>
          <p:nvSpPr>
            <p:cNvPr id="14" name="Freeform 36"/>
            <p:cNvSpPr>
              <a:spLocks/>
            </p:cNvSpPr>
            <p:nvPr/>
          </p:nvSpPr>
          <p:spPr bwMode="auto">
            <a:xfrm>
              <a:off x="1320" y="1956"/>
              <a:ext cx="1" cy="316"/>
            </a:xfrm>
            <a:custGeom>
              <a:avLst/>
              <a:gdLst>
                <a:gd name="T0" fmla="*/ 0 w 1"/>
                <a:gd name="T1" fmla="*/ 316 h 316"/>
                <a:gd name="T2" fmla="*/ 0 w 1"/>
                <a:gd name="T3" fmla="*/ 0 h 316"/>
                <a:gd name="T4" fmla="*/ 0 60000 65536"/>
                <a:gd name="T5" fmla="*/ 0 60000 65536"/>
                <a:gd name="T6" fmla="*/ 0 w 1"/>
                <a:gd name="T7" fmla="*/ 0 h 316"/>
                <a:gd name="T8" fmla="*/ 1 w 1"/>
                <a:gd name="T9" fmla="*/ 316 h 316"/>
              </a:gdLst>
              <a:ahLst/>
              <a:cxnLst>
                <a:cxn ang="T4">
                  <a:pos x="T0" y="T1"/>
                </a:cxn>
                <a:cxn ang="T5">
                  <a:pos x="T2" y="T3"/>
                </a:cxn>
              </a:cxnLst>
              <a:rect l="T6" t="T7" r="T8" b="T9"/>
              <a:pathLst>
                <a:path w="1" h="316">
                  <a:moveTo>
                    <a:pt x="0" y="316"/>
                  </a:moveTo>
                  <a:lnTo>
                    <a:pt x="0" y="0"/>
                  </a:lnTo>
                </a:path>
              </a:pathLst>
            </a:custGeom>
            <a:noFill/>
            <a:ln w="28575">
              <a:solidFill>
                <a:srgbClr val="000000"/>
              </a:solidFill>
              <a:prstDash val="dash"/>
              <a:round/>
              <a:headEnd type="none" w="sm" len="sm"/>
              <a:tailEnd type="none" w="sm" len="sm"/>
            </a:ln>
          </p:spPr>
          <p:txBody>
            <a:bodyP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grpSp>
          <p:nvGrpSpPr>
            <p:cNvPr id="15" name="Group 37"/>
            <p:cNvGrpSpPr>
              <a:grpSpLocks/>
            </p:cNvGrpSpPr>
            <p:nvPr/>
          </p:nvGrpSpPr>
          <p:grpSpPr bwMode="auto">
            <a:xfrm rot="16200000" flipV="1">
              <a:off x="1282" y="2146"/>
              <a:ext cx="81" cy="160"/>
              <a:chOff x="1384" y="703"/>
              <a:chExt cx="81" cy="160"/>
            </a:xfrm>
          </p:grpSpPr>
          <p:sp>
            <p:nvSpPr>
              <p:cNvPr id="35" name="Line 38"/>
              <p:cNvSpPr>
                <a:spLocks noChangeShapeType="1"/>
              </p:cNvSpPr>
              <p:nvPr/>
            </p:nvSpPr>
            <p:spPr bwMode="blackWhite">
              <a:xfrm flipV="1">
                <a:off x="1386" y="783"/>
                <a:ext cx="81" cy="79"/>
              </a:xfrm>
              <a:prstGeom prst="line">
                <a:avLst/>
              </a:prstGeom>
              <a:noFill/>
              <a:ln w="28575">
                <a:solidFill>
                  <a:srgbClr val="000000"/>
                </a:solidFill>
                <a:round/>
                <a:headEnd/>
                <a:tailEnd/>
              </a:ln>
            </p:spPr>
            <p:txBody>
              <a:bodyPr wrap="none" lIns="46038" tIns="46038" rIns="46038" bIns="46038" anchor="ct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sp>
            <p:nvSpPr>
              <p:cNvPr id="36" name="Line 39"/>
              <p:cNvSpPr>
                <a:spLocks noChangeShapeType="1"/>
              </p:cNvSpPr>
              <p:nvPr/>
            </p:nvSpPr>
            <p:spPr bwMode="blackWhite">
              <a:xfrm>
                <a:off x="1386" y="701"/>
                <a:ext cx="81" cy="79"/>
              </a:xfrm>
              <a:prstGeom prst="line">
                <a:avLst/>
              </a:prstGeom>
              <a:noFill/>
              <a:ln w="28575">
                <a:solidFill>
                  <a:srgbClr val="000000"/>
                </a:solidFill>
                <a:round/>
                <a:headEnd/>
                <a:tailEnd/>
              </a:ln>
            </p:spPr>
            <p:txBody>
              <a:bodyPr wrap="none" lIns="46038" tIns="46038" rIns="46038" bIns="46038" anchor="ct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grpSp>
        <p:sp>
          <p:nvSpPr>
            <p:cNvPr id="16" name="Freeform 40"/>
            <p:cNvSpPr>
              <a:spLocks/>
            </p:cNvSpPr>
            <p:nvPr/>
          </p:nvSpPr>
          <p:spPr bwMode="auto">
            <a:xfrm>
              <a:off x="1320" y="1180"/>
              <a:ext cx="4" cy="317"/>
            </a:xfrm>
            <a:custGeom>
              <a:avLst/>
              <a:gdLst>
                <a:gd name="T0" fmla="*/ 0 w 4"/>
                <a:gd name="T1" fmla="*/ 317 h 317"/>
                <a:gd name="T2" fmla="*/ 4 w 4"/>
                <a:gd name="T3" fmla="*/ 0 h 317"/>
                <a:gd name="T4" fmla="*/ 0 60000 65536"/>
                <a:gd name="T5" fmla="*/ 0 60000 65536"/>
                <a:gd name="T6" fmla="*/ 0 w 4"/>
                <a:gd name="T7" fmla="*/ 0 h 317"/>
                <a:gd name="T8" fmla="*/ 4 w 4"/>
                <a:gd name="T9" fmla="*/ 317 h 317"/>
              </a:gdLst>
              <a:ahLst/>
              <a:cxnLst>
                <a:cxn ang="T4">
                  <a:pos x="T0" y="T1"/>
                </a:cxn>
                <a:cxn ang="T5">
                  <a:pos x="T2" y="T3"/>
                </a:cxn>
              </a:cxnLst>
              <a:rect l="T6" t="T7" r="T8" b="T9"/>
              <a:pathLst>
                <a:path w="4" h="317">
                  <a:moveTo>
                    <a:pt x="0" y="317"/>
                  </a:moveTo>
                  <a:lnTo>
                    <a:pt x="4" y="0"/>
                  </a:lnTo>
                </a:path>
              </a:pathLst>
            </a:custGeom>
            <a:noFill/>
            <a:ln w="28575">
              <a:solidFill>
                <a:srgbClr val="000000"/>
              </a:solidFill>
              <a:prstDash val="dash"/>
              <a:round/>
              <a:headEnd type="none" w="sm" len="sm"/>
              <a:tailEnd type="none" w="sm" len="sm"/>
            </a:ln>
          </p:spPr>
          <p:txBody>
            <a:bodyP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grpSp>
          <p:nvGrpSpPr>
            <p:cNvPr id="17" name="Group 41"/>
            <p:cNvGrpSpPr>
              <a:grpSpLocks/>
            </p:cNvGrpSpPr>
            <p:nvPr/>
          </p:nvGrpSpPr>
          <p:grpSpPr bwMode="auto">
            <a:xfrm rot="16200000" flipV="1">
              <a:off x="1282" y="1370"/>
              <a:ext cx="81" cy="160"/>
              <a:chOff x="1384" y="703"/>
              <a:chExt cx="81" cy="160"/>
            </a:xfrm>
          </p:grpSpPr>
          <p:sp>
            <p:nvSpPr>
              <p:cNvPr id="33" name="Line 42"/>
              <p:cNvSpPr>
                <a:spLocks noChangeShapeType="1"/>
              </p:cNvSpPr>
              <p:nvPr/>
            </p:nvSpPr>
            <p:spPr bwMode="blackWhite">
              <a:xfrm flipV="1">
                <a:off x="1386" y="783"/>
                <a:ext cx="81" cy="79"/>
              </a:xfrm>
              <a:prstGeom prst="line">
                <a:avLst/>
              </a:prstGeom>
              <a:noFill/>
              <a:ln w="28575">
                <a:solidFill>
                  <a:srgbClr val="000000"/>
                </a:solidFill>
                <a:round/>
                <a:headEnd/>
                <a:tailEnd/>
              </a:ln>
            </p:spPr>
            <p:txBody>
              <a:bodyPr wrap="none" lIns="46038" tIns="46038" rIns="46038" bIns="46038" anchor="ct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sp>
            <p:nvSpPr>
              <p:cNvPr id="34" name="Line 43"/>
              <p:cNvSpPr>
                <a:spLocks noChangeShapeType="1"/>
              </p:cNvSpPr>
              <p:nvPr/>
            </p:nvSpPr>
            <p:spPr bwMode="blackWhite">
              <a:xfrm>
                <a:off x="1386" y="701"/>
                <a:ext cx="81" cy="79"/>
              </a:xfrm>
              <a:prstGeom prst="line">
                <a:avLst/>
              </a:prstGeom>
              <a:noFill/>
              <a:ln w="28575">
                <a:solidFill>
                  <a:srgbClr val="000000"/>
                </a:solidFill>
                <a:round/>
                <a:headEnd/>
                <a:tailEnd/>
              </a:ln>
            </p:spPr>
            <p:txBody>
              <a:bodyPr wrap="none" lIns="46038" tIns="46038" rIns="46038" bIns="46038" anchor="ct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grpSp>
        <p:sp>
          <p:nvSpPr>
            <p:cNvPr id="18" name="Rectangle 44"/>
            <p:cNvSpPr>
              <a:spLocks noChangeArrowheads="1"/>
            </p:cNvSpPr>
            <p:nvPr/>
          </p:nvSpPr>
          <p:spPr bwMode="blackWhite">
            <a:xfrm>
              <a:off x="762" y="840"/>
              <a:ext cx="1122" cy="387"/>
            </a:xfrm>
            <a:prstGeom prst="rect">
              <a:avLst/>
            </a:prstGeom>
            <a:solidFill>
              <a:srgbClr val="FFFFCC"/>
            </a:solidFill>
            <a:ln w="28575">
              <a:solidFill>
                <a:srgbClr val="000000"/>
              </a:solidFill>
              <a:miter lim="800000"/>
              <a:headEnd/>
              <a:tailEnd/>
            </a:ln>
          </p:spPr>
          <p:txBody>
            <a:bodyPr lIns="72000" tIns="10800" rIns="10800" bIns="10800">
              <a:spAutoFit/>
            </a:bodyPr>
            <a:lstStyle/>
            <a:p>
              <a:pPr defTabSz="822325" eaLnBrk="0" fontAlgn="auto" hangingPunct="0">
                <a:lnSpc>
                  <a:spcPct val="95000"/>
                </a:lnSpc>
                <a:spcAft>
                  <a:spcPts val="0"/>
                </a:spcAft>
                <a:defRPr/>
              </a:pPr>
              <a:r>
                <a:rPr lang="en-US" sz="1500" b="1" kern="0" dirty="0">
                  <a:solidFill>
                    <a:sysClr val="windowText" lastClr="000000"/>
                  </a:solidFill>
                  <a:latin typeface="Courier New" pitchFamily="49" charset="0"/>
                  <a:cs typeface="Arial" charset="0"/>
                </a:rPr>
                <a:t>REGIONS</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REGION_ID (PK)</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REGION_NAME</a:t>
              </a:r>
            </a:p>
          </p:txBody>
        </p:sp>
        <p:sp>
          <p:nvSpPr>
            <p:cNvPr id="19" name="Rectangle 45"/>
            <p:cNvSpPr>
              <a:spLocks noChangeArrowheads="1"/>
            </p:cNvSpPr>
            <p:nvPr/>
          </p:nvSpPr>
          <p:spPr bwMode="blackWhite">
            <a:xfrm>
              <a:off x="762" y="1494"/>
              <a:ext cx="1122" cy="496"/>
            </a:xfrm>
            <a:prstGeom prst="rect">
              <a:avLst/>
            </a:prstGeom>
            <a:solidFill>
              <a:srgbClr val="FFFFCC"/>
            </a:solidFill>
            <a:ln w="28575">
              <a:solidFill>
                <a:srgbClr val="000000"/>
              </a:solidFill>
              <a:miter lim="800000"/>
              <a:headEnd/>
              <a:tailEnd/>
            </a:ln>
          </p:spPr>
          <p:txBody>
            <a:bodyPr lIns="72000" tIns="10800" rIns="10800" bIns="10800" anchor="ctr">
              <a:spAutoFit/>
            </a:bodyPr>
            <a:lstStyle/>
            <a:p>
              <a:pPr defTabSz="822325" eaLnBrk="0" fontAlgn="auto" hangingPunct="0">
                <a:lnSpc>
                  <a:spcPct val="95000"/>
                </a:lnSpc>
                <a:spcAft>
                  <a:spcPts val="0"/>
                </a:spcAft>
                <a:defRPr/>
              </a:pPr>
              <a:r>
                <a:rPr lang="en-US" sz="1500" b="1" kern="0" dirty="0">
                  <a:solidFill>
                    <a:sysClr val="windowText" lastClr="000000"/>
                  </a:solidFill>
                  <a:latin typeface="Courier New" pitchFamily="49" charset="0"/>
                  <a:cs typeface="Arial" charset="0"/>
                </a:rPr>
                <a:t>COUNTRIES</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COUNTRY_ID (PK)</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COUNTRY_NAME</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REGION_ID (FK)</a:t>
              </a:r>
            </a:p>
          </p:txBody>
        </p:sp>
        <p:sp>
          <p:nvSpPr>
            <p:cNvPr id="20" name="Rectangle 46"/>
            <p:cNvSpPr>
              <a:spLocks noChangeArrowheads="1"/>
            </p:cNvSpPr>
            <p:nvPr/>
          </p:nvSpPr>
          <p:spPr bwMode="blackWhite">
            <a:xfrm>
              <a:off x="762" y="2262"/>
              <a:ext cx="1122" cy="823"/>
            </a:xfrm>
            <a:prstGeom prst="rect">
              <a:avLst/>
            </a:prstGeom>
            <a:solidFill>
              <a:srgbClr val="FFFFCC"/>
            </a:solidFill>
            <a:ln w="28575">
              <a:solidFill>
                <a:srgbClr val="000000"/>
              </a:solidFill>
              <a:miter lim="800000"/>
              <a:headEnd/>
              <a:tailEnd/>
            </a:ln>
          </p:spPr>
          <p:txBody>
            <a:bodyPr lIns="72000" tIns="10800" rIns="10800" bIns="10800" anchor="ctr">
              <a:spAutoFit/>
            </a:bodyPr>
            <a:lstStyle/>
            <a:p>
              <a:pPr defTabSz="822325" eaLnBrk="0" fontAlgn="auto" hangingPunct="0">
                <a:lnSpc>
                  <a:spcPct val="95000"/>
                </a:lnSpc>
                <a:spcAft>
                  <a:spcPts val="0"/>
                </a:spcAft>
                <a:defRPr/>
              </a:pPr>
              <a:r>
                <a:rPr lang="en-US" sz="1500" b="1" kern="0" dirty="0">
                  <a:solidFill>
                    <a:sysClr val="windowText" lastClr="000000"/>
                  </a:solidFill>
                  <a:latin typeface="Courier New" pitchFamily="49" charset="0"/>
                  <a:cs typeface="Arial" charset="0"/>
                </a:rPr>
                <a:t>LOCATIONS</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LOCATION_ID (PK)</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STREET_ADDRESS</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POSTAL_CODE</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CITY</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STATE_PROVINCE</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COUNTRY_ID (FK)</a:t>
              </a:r>
            </a:p>
          </p:txBody>
        </p:sp>
        <p:sp>
          <p:nvSpPr>
            <p:cNvPr id="21" name="Rectangle 47"/>
            <p:cNvSpPr>
              <a:spLocks noChangeArrowheads="1"/>
            </p:cNvSpPr>
            <p:nvPr/>
          </p:nvSpPr>
          <p:spPr bwMode="blackWhite">
            <a:xfrm>
              <a:off x="762" y="3357"/>
              <a:ext cx="1122" cy="605"/>
            </a:xfrm>
            <a:prstGeom prst="rect">
              <a:avLst/>
            </a:prstGeom>
            <a:solidFill>
              <a:srgbClr val="FFFFCC"/>
            </a:solidFill>
            <a:ln w="28575">
              <a:solidFill>
                <a:srgbClr val="000000"/>
              </a:solidFill>
              <a:miter lim="800000"/>
              <a:headEnd/>
              <a:tailEnd/>
            </a:ln>
          </p:spPr>
          <p:txBody>
            <a:bodyPr lIns="72000" tIns="10800" rIns="10800" bIns="10800" anchor="ctr">
              <a:spAutoFit/>
            </a:bodyPr>
            <a:lstStyle/>
            <a:p>
              <a:pPr defTabSz="822325" eaLnBrk="0" fontAlgn="auto" hangingPunct="0">
                <a:lnSpc>
                  <a:spcPct val="95000"/>
                </a:lnSpc>
                <a:spcAft>
                  <a:spcPts val="0"/>
                </a:spcAft>
                <a:defRPr/>
              </a:pPr>
              <a:r>
                <a:rPr lang="en-US" sz="1500" b="1" kern="0" dirty="0">
                  <a:solidFill>
                    <a:sysClr val="windowText" lastClr="000000"/>
                  </a:solidFill>
                  <a:latin typeface="Courier New" pitchFamily="49" charset="0"/>
                  <a:cs typeface="Arial" charset="0"/>
                </a:rPr>
                <a:t>DEPARTMENTS</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DEPARTMENT_ID (PK)</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DEPARTMENT_NAME</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MANAGER_ID</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LOCATION_ID (FK)</a:t>
              </a:r>
            </a:p>
          </p:txBody>
        </p:sp>
        <p:sp>
          <p:nvSpPr>
            <p:cNvPr id="22" name="Rectangle 48"/>
            <p:cNvSpPr>
              <a:spLocks noChangeArrowheads="1"/>
            </p:cNvSpPr>
            <p:nvPr/>
          </p:nvSpPr>
          <p:spPr bwMode="blackWhite">
            <a:xfrm>
              <a:off x="2334" y="1391"/>
              <a:ext cx="1122" cy="605"/>
            </a:xfrm>
            <a:prstGeom prst="rect">
              <a:avLst/>
            </a:prstGeom>
            <a:solidFill>
              <a:srgbClr val="FFFFCC"/>
            </a:solidFill>
            <a:ln w="28575">
              <a:solidFill>
                <a:srgbClr val="000000"/>
              </a:solidFill>
              <a:miter lim="800000"/>
              <a:headEnd/>
              <a:tailEnd/>
            </a:ln>
          </p:spPr>
          <p:txBody>
            <a:bodyPr lIns="72000" tIns="10800" rIns="10800" bIns="10800">
              <a:spAutoFit/>
            </a:bodyPr>
            <a:lstStyle/>
            <a:p>
              <a:pPr defTabSz="822325" eaLnBrk="0" fontAlgn="auto" hangingPunct="0">
                <a:lnSpc>
                  <a:spcPct val="95000"/>
                </a:lnSpc>
                <a:spcAft>
                  <a:spcPts val="0"/>
                </a:spcAft>
                <a:defRPr/>
              </a:pPr>
              <a:r>
                <a:rPr lang="en-US" sz="1500" b="1" kern="0" dirty="0">
                  <a:solidFill>
                    <a:sysClr val="windowText" lastClr="000000"/>
                  </a:solidFill>
                  <a:latin typeface="Courier New" pitchFamily="49" charset="0"/>
                  <a:cs typeface="Arial" charset="0"/>
                </a:rPr>
                <a:t>JOBS</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JOB_ID (PK)</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JOB_TITLE</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MIN_SALARY</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MAX_SALARY</a:t>
              </a:r>
            </a:p>
          </p:txBody>
        </p:sp>
        <p:sp>
          <p:nvSpPr>
            <p:cNvPr id="23" name="Rectangle 49"/>
            <p:cNvSpPr>
              <a:spLocks noChangeArrowheads="1"/>
            </p:cNvSpPr>
            <p:nvPr/>
          </p:nvSpPr>
          <p:spPr bwMode="blackWhite">
            <a:xfrm>
              <a:off x="2334" y="2263"/>
              <a:ext cx="1122" cy="1368"/>
            </a:xfrm>
            <a:prstGeom prst="rect">
              <a:avLst/>
            </a:prstGeom>
            <a:solidFill>
              <a:srgbClr val="FFFFCC"/>
            </a:solidFill>
            <a:ln w="28575">
              <a:solidFill>
                <a:srgbClr val="000000"/>
              </a:solidFill>
              <a:miter lim="800000"/>
              <a:headEnd/>
              <a:tailEnd/>
            </a:ln>
          </p:spPr>
          <p:txBody>
            <a:bodyPr lIns="72000" tIns="10800" rIns="10800" bIns="10800">
              <a:spAutoFit/>
            </a:bodyPr>
            <a:lstStyle/>
            <a:p>
              <a:pPr defTabSz="822325" eaLnBrk="0" fontAlgn="auto" hangingPunct="0">
                <a:lnSpc>
                  <a:spcPct val="95000"/>
                </a:lnSpc>
                <a:spcAft>
                  <a:spcPts val="0"/>
                </a:spcAft>
                <a:defRPr/>
              </a:pPr>
              <a:r>
                <a:rPr lang="en-US" sz="1500" b="1" kern="0" dirty="0">
                  <a:solidFill>
                    <a:sysClr val="windowText" lastClr="000000"/>
                  </a:solidFill>
                  <a:latin typeface="Courier New" pitchFamily="49" charset="0"/>
                  <a:cs typeface="Arial" charset="0"/>
                </a:rPr>
                <a:t>EMPLOYEES</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EMPLOYEE_ID (PK)</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FIRST_NAME</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LAST_NAME</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EMAIL</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PHONE_NUMBER</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HIRE_DATE</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JOB_ID (FK)</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SALARY</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COMMISION_PCT</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MANAGER_ID (FK)</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DEPARTMENT_ID (FK)</a:t>
              </a:r>
            </a:p>
          </p:txBody>
        </p:sp>
        <p:sp>
          <p:nvSpPr>
            <p:cNvPr id="24" name="Rectangle 50"/>
            <p:cNvSpPr>
              <a:spLocks noChangeArrowheads="1"/>
            </p:cNvSpPr>
            <p:nvPr/>
          </p:nvSpPr>
          <p:spPr bwMode="blackWhite">
            <a:xfrm>
              <a:off x="3914" y="1677"/>
              <a:ext cx="1122" cy="2258"/>
            </a:xfrm>
            <a:prstGeom prst="rect">
              <a:avLst/>
            </a:prstGeom>
            <a:solidFill>
              <a:srgbClr val="FFFFCC"/>
            </a:solidFill>
            <a:ln w="28575">
              <a:solidFill>
                <a:srgbClr val="000000"/>
              </a:solidFill>
              <a:miter lim="800000"/>
              <a:headEnd/>
              <a:tailEnd/>
            </a:ln>
          </p:spPr>
          <p:txBody>
            <a:bodyPr lIns="72000" tIns="10800" rIns="10800" bIns="10800"/>
            <a:lstStyle/>
            <a:p>
              <a:pPr defTabSz="822325" eaLnBrk="0" fontAlgn="auto" hangingPunct="0">
                <a:lnSpc>
                  <a:spcPct val="95000"/>
                </a:lnSpc>
                <a:spcAft>
                  <a:spcPts val="0"/>
                </a:spcAft>
                <a:defRPr/>
              </a:pPr>
              <a:r>
                <a:rPr lang="en-US" sz="1500" b="1" kern="0" dirty="0">
                  <a:solidFill>
                    <a:sysClr val="windowText" lastClr="000000"/>
                  </a:solidFill>
                  <a:latin typeface="Courier New" pitchFamily="49" charset="0"/>
                  <a:cs typeface="Arial" charset="0"/>
                </a:rPr>
                <a:t>JOB_HISTORY</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EMPLOYEE_ID (PK)</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START_DATE (PK)</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END_DATE</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JOB_ID (FK)</a:t>
              </a:r>
            </a:p>
            <a:p>
              <a:pPr defTabSz="822325" eaLnBrk="0" fontAlgn="auto" hangingPunct="0">
                <a:lnSpc>
                  <a:spcPct val="95000"/>
                </a:lnSpc>
                <a:spcAft>
                  <a:spcPts val="0"/>
                </a:spcAft>
                <a:defRPr/>
              </a:pPr>
              <a:r>
                <a:rPr lang="en-US" sz="1200" b="1" kern="0" dirty="0">
                  <a:solidFill>
                    <a:sysClr val="windowText" lastClr="000000"/>
                  </a:solidFill>
                  <a:latin typeface="Courier New" pitchFamily="49" charset="0"/>
                  <a:cs typeface="Arial" charset="0"/>
                </a:rPr>
                <a:t>DEPARTMENT_ID (FK)</a:t>
              </a:r>
            </a:p>
          </p:txBody>
        </p:sp>
        <p:sp>
          <p:nvSpPr>
            <p:cNvPr id="25" name="Line 51"/>
            <p:cNvSpPr>
              <a:spLocks noChangeShapeType="1"/>
            </p:cNvSpPr>
            <p:nvPr/>
          </p:nvSpPr>
          <p:spPr bwMode="gray">
            <a:xfrm>
              <a:off x="2291" y="3451"/>
              <a:ext cx="45" cy="0"/>
            </a:xfrm>
            <a:prstGeom prst="line">
              <a:avLst/>
            </a:prstGeom>
            <a:noFill/>
            <a:ln w="28575">
              <a:solidFill>
                <a:srgbClr val="000000"/>
              </a:solidFill>
              <a:round/>
              <a:headEnd/>
              <a:tailEnd/>
            </a:ln>
          </p:spPr>
          <p:txBody>
            <a:bodyPr wrap="none" anchor="ctr"/>
            <a:lstStyle/>
            <a:p>
              <a:pPr fontAlgn="auto">
                <a:spcBef>
                  <a:spcPts val="0"/>
                </a:spcBef>
                <a:spcAft>
                  <a:spcPts val="0"/>
                </a:spcAft>
                <a:defRPr/>
              </a:pPr>
              <a:endParaRPr lang="en-US" b="1" kern="0" dirty="0">
                <a:solidFill>
                  <a:sysClr val="windowText" lastClr="000000"/>
                </a:solidFill>
                <a:latin typeface="Arial" charset="0"/>
                <a:cs typeface="Arial" charset="0"/>
              </a:endParaRPr>
            </a:p>
          </p:txBody>
        </p:sp>
        <p:sp>
          <p:nvSpPr>
            <p:cNvPr id="26" name="Text Box 52"/>
            <p:cNvSpPr txBox="1">
              <a:spLocks noChangeArrowheads="1"/>
            </p:cNvSpPr>
            <p:nvPr/>
          </p:nvSpPr>
          <p:spPr bwMode="gray">
            <a:xfrm>
              <a:off x="772" y="850"/>
              <a:ext cx="1107" cy="140"/>
            </a:xfrm>
            <a:prstGeom prst="rect">
              <a:avLst/>
            </a:prstGeom>
            <a:solidFill>
              <a:srgbClr val="99CC99"/>
            </a:solidFill>
            <a:ln w="3175">
              <a:noFill/>
              <a:miter lim="800000"/>
              <a:headEnd/>
              <a:tailEnd/>
            </a:ln>
          </p:spPr>
          <p:txBody>
            <a:bodyPr lIns="54000" tIns="0" rIns="0" bIns="0">
              <a:spAutoFit/>
            </a:bodyPr>
            <a:lstStyle/>
            <a:p>
              <a:pPr defTabSz="228600" eaLnBrk="0" fontAlgn="auto" hangingPunct="0">
                <a:lnSpc>
                  <a:spcPct val="95000"/>
                </a:lnSpc>
                <a:spcAft>
                  <a:spcPts val="0"/>
                </a:spcAft>
                <a:defRPr/>
              </a:pPr>
              <a:r>
                <a:rPr lang="en-US" sz="1500" b="1" kern="0" dirty="0">
                  <a:solidFill>
                    <a:sysClr val="windowText" lastClr="000000"/>
                  </a:solidFill>
                  <a:latin typeface="Courier New" pitchFamily="49" charset="0"/>
                  <a:cs typeface="Arial" charset="0"/>
                </a:rPr>
                <a:t>REGIONS</a:t>
              </a:r>
              <a:endParaRPr lang="en-US" b="1" kern="0" dirty="0">
                <a:solidFill>
                  <a:sysClr val="windowText" lastClr="000000"/>
                </a:solidFill>
                <a:latin typeface="Courier New" pitchFamily="49" charset="0"/>
                <a:cs typeface="Arial" charset="0"/>
              </a:endParaRPr>
            </a:p>
          </p:txBody>
        </p:sp>
        <p:sp>
          <p:nvSpPr>
            <p:cNvPr id="27" name="Text Box 53"/>
            <p:cNvSpPr txBox="1">
              <a:spLocks noChangeArrowheads="1"/>
            </p:cNvSpPr>
            <p:nvPr/>
          </p:nvSpPr>
          <p:spPr bwMode="gray">
            <a:xfrm>
              <a:off x="772" y="1506"/>
              <a:ext cx="1107" cy="140"/>
            </a:xfrm>
            <a:prstGeom prst="rect">
              <a:avLst/>
            </a:prstGeom>
            <a:solidFill>
              <a:srgbClr val="99CC99"/>
            </a:solidFill>
            <a:ln w="3175">
              <a:noFill/>
              <a:miter lim="800000"/>
              <a:headEnd/>
              <a:tailEnd/>
            </a:ln>
          </p:spPr>
          <p:txBody>
            <a:bodyPr lIns="54000" tIns="0" rIns="0" bIns="0">
              <a:spAutoFit/>
            </a:bodyPr>
            <a:lstStyle/>
            <a:p>
              <a:pPr defTabSz="228600" eaLnBrk="0" fontAlgn="auto" hangingPunct="0">
                <a:lnSpc>
                  <a:spcPct val="95000"/>
                </a:lnSpc>
                <a:spcAft>
                  <a:spcPts val="0"/>
                </a:spcAft>
                <a:defRPr/>
              </a:pPr>
              <a:r>
                <a:rPr lang="en-US" sz="1500" b="1" kern="0" dirty="0">
                  <a:solidFill>
                    <a:sysClr val="windowText" lastClr="000000"/>
                  </a:solidFill>
                  <a:latin typeface="Courier New" pitchFamily="49" charset="0"/>
                  <a:cs typeface="Arial" charset="0"/>
                </a:rPr>
                <a:t>COUNTRIES</a:t>
              </a:r>
            </a:p>
          </p:txBody>
        </p:sp>
        <p:sp>
          <p:nvSpPr>
            <p:cNvPr id="28" name="Text Box 54"/>
            <p:cNvSpPr txBox="1">
              <a:spLocks noChangeArrowheads="1"/>
            </p:cNvSpPr>
            <p:nvPr/>
          </p:nvSpPr>
          <p:spPr bwMode="gray">
            <a:xfrm>
              <a:off x="773" y="2272"/>
              <a:ext cx="1105" cy="140"/>
            </a:xfrm>
            <a:prstGeom prst="rect">
              <a:avLst/>
            </a:prstGeom>
            <a:solidFill>
              <a:srgbClr val="99CC99"/>
            </a:solidFill>
            <a:ln w="3175">
              <a:noFill/>
              <a:miter lim="800000"/>
              <a:headEnd/>
              <a:tailEnd/>
            </a:ln>
          </p:spPr>
          <p:txBody>
            <a:bodyPr lIns="54000" tIns="0" rIns="0" bIns="0">
              <a:spAutoFit/>
            </a:bodyPr>
            <a:lstStyle/>
            <a:p>
              <a:pPr defTabSz="228600" eaLnBrk="0" fontAlgn="auto" hangingPunct="0">
                <a:lnSpc>
                  <a:spcPct val="95000"/>
                </a:lnSpc>
                <a:spcAft>
                  <a:spcPts val="0"/>
                </a:spcAft>
                <a:defRPr/>
              </a:pPr>
              <a:r>
                <a:rPr lang="en-US" sz="1500" b="1" kern="0" dirty="0">
                  <a:solidFill>
                    <a:sysClr val="windowText" lastClr="000000"/>
                  </a:solidFill>
                  <a:latin typeface="Courier New" pitchFamily="49" charset="0"/>
                  <a:cs typeface="Arial" charset="0"/>
                </a:rPr>
                <a:t>LOCATIONS</a:t>
              </a:r>
            </a:p>
          </p:txBody>
        </p:sp>
        <p:sp>
          <p:nvSpPr>
            <p:cNvPr id="29" name="Text Box 55"/>
            <p:cNvSpPr txBox="1">
              <a:spLocks noChangeArrowheads="1"/>
            </p:cNvSpPr>
            <p:nvPr/>
          </p:nvSpPr>
          <p:spPr bwMode="gray">
            <a:xfrm>
              <a:off x="773" y="3368"/>
              <a:ext cx="1106" cy="140"/>
            </a:xfrm>
            <a:prstGeom prst="rect">
              <a:avLst/>
            </a:prstGeom>
            <a:solidFill>
              <a:srgbClr val="99CC99"/>
            </a:solidFill>
            <a:ln w="3175">
              <a:noFill/>
              <a:miter lim="800000"/>
              <a:headEnd/>
              <a:tailEnd/>
            </a:ln>
          </p:spPr>
          <p:txBody>
            <a:bodyPr lIns="54000" tIns="0" rIns="0" bIns="0">
              <a:spAutoFit/>
            </a:bodyPr>
            <a:lstStyle/>
            <a:p>
              <a:pPr defTabSz="228600" eaLnBrk="0" fontAlgn="auto" hangingPunct="0">
                <a:lnSpc>
                  <a:spcPct val="95000"/>
                </a:lnSpc>
                <a:spcAft>
                  <a:spcPts val="0"/>
                </a:spcAft>
                <a:defRPr/>
              </a:pPr>
              <a:r>
                <a:rPr lang="en-US" sz="1500" b="1" kern="0" dirty="0">
                  <a:solidFill>
                    <a:sysClr val="windowText" lastClr="000000"/>
                  </a:solidFill>
                  <a:latin typeface="Courier New" pitchFamily="49" charset="0"/>
                  <a:cs typeface="Arial" charset="0"/>
                </a:rPr>
                <a:t>DEPARTMENTS</a:t>
              </a:r>
            </a:p>
          </p:txBody>
        </p:sp>
        <p:sp>
          <p:nvSpPr>
            <p:cNvPr id="30" name="Text Box 56"/>
            <p:cNvSpPr txBox="1">
              <a:spLocks noChangeArrowheads="1"/>
            </p:cNvSpPr>
            <p:nvPr/>
          </p:nvSpPr>
          <p:spPr bwMode="gray">
            <a:xfrm>
              <a:off x="2348" y="1402"/>
              <a:ext cx="1102" cy="140"/>
            </a:xfrm>
            <a:prstGeom prst="rect">
              <a:avLst/>
            </a:prstGeom>
            <a:solidFill>
              <a:srgbClr val="99CC99"/>
            </a:solidFill>
            <a:ln w="3175">
              <a:noFill/>
              <a:miter lim="800000"/>
              <a:headEnd/>
              <a:tailEnd/>
            </a:ln>
          </p:spPr>
          <p:txBody>
            <a:bodyPr lIns="54000" tIns="0" rIns="0" bIns="0">
              <a:spAutoFit/>
            </a:bodyPr>
            <a:lstStyle/>
            <a:p>
              <a:pPr defTabSz="228600" eaLnBrk="0" fontAlgn="auto" hangingPunct="0">
                <a:lnSpc>
                  <a:spcPct val="95000"/>
                </a:lnSpc>
                <a:spcAft>
                  <a:spcPts val="0"/>
                </a:spcAft>
                <a:defRPr/>
              </a:pPr>
              <a:r>
                <a:rPr lang="en-US" sz="1500" b="1" kern="0" dirty="0">
                  <a:solidFill>
                    <a:sysClr val="windowText" lastClr="000000"/>
                  </a:solidFill>
                  <a:latin typeface="Courier New" pitchFamily="49" charset="0"/>
                  <a:cs typeface="Arial" charset="0"/>
                </a:rPr>
                <a:t>JOBS</a:t>
              </a:r>
            </a:p>
          </p:txBody>
        </p:sp>
        <p:sp>
          <p:nvSpPr>
            <p:cNvPr id="31" name="Text Box 57"/>
            <p:cNvSpPr txBox="1">
              <a:spLocks noChangeArrowheads="1"/>
            </p:cNvSpPr>
            <p:nvPr/>
          </p:nvSpPr>
          <p:spPr bwMode="gray">
            <a:xfrm>
              <a:off x="2348" y="2274"/>
              <a:ext cx="1102" cy="140"/>
            </a:xfrm>
            <a:prstGeom prst="rect">
              <a:avLst/>
            </a:prstGeom>
            <a:solidFill>
              <a:srgbClr val="99CC99"/>
            </a:solidFill>
            <a:ln w="3175">
              <a:noFill/>
              <a:miter lim="800000"/>
              <a:headEnd/>
              <a:tailEnd/>
            </a:ln>
          </p:spPr>
          <p:txBody>
            <a:bodyPr lIns="54000" tIns="0" rIns="0" bIns="0">
              <a:spAutoFit/>
            </a:bodyPr>
            <a:lstStyle/>
            <a:p>
              <a:pPr defTabSz="228600" eaLnBrk="0" fontAlgn="auto" hangingPunct="0">
                <a:lnSpc>
                  <a:spcPct val="95000"/>
                </a:lnSpc>
                <a:spcAft>
                  <a:spcPts val="0"/>
                </a:spcAft>
                <a:defRPr/>
              </a:pPr>
              <a:r>
                <a:rPr lang="en-US" sz="1500" b="1" kern="0" dirty="0">
                  <a:solidFill>
                    <a:sysClr val="windowText" lastClr="000000"/>
                  </a:solidFill>
                  <a:latin typeface="Courier New" pitchFamily="49" charset="0"/>
                  <a:cs typeface="Arial" charset="0"/>
                </a:rPr>
                <a:t>EMPLOYEES</a:t>
              </a:r>
            </a:p>
          </p:txBody>
        </p:sp>
        <p:sp>
          <p:nvSpPr>
            <p:cNvPr id="32" name="Text Box 58"/>
            <p:cNvSpPr txBox="1">
              <a:spLocks noChangeArrowheads="1"/>
            </p:cNvSpPr>
            <p:nvPr/>
          </p:nvSpPr>
          <p:spPr bwMode="gray">
            <a:xfrm>
              <a:off x="3924" y="1690"/>
              <a:ext cx="1102" cy="140"/>
            </a:xfrm>
            <a:prstGeom prst="rect">
              <a:avLst/>
            </a:prstGeom>
            <a:solidFill>
              <a:srgbClr val="99CC99"/>
            </a:solidFill>
            <a:ln w="3175">
              <a:noFill/>
              <a:miter lim="800000"/>
              <a:headEnd/>
              <a:tailEnd/>
            </a:ln>
          </p:spPr>
          <p:txBody>
            <a:bodyPr lIns="54000" tIns="0" rIns="0" bIns="0">
              <a:spAutoFit/>
            </a:bodyPr>
            <a:lstStyle/>
            <a:p>
              <a:pPr defTabSz="228600" eaLnBrk="0" fontAlgn="auto" hangingPunct="0">
                <a:lnSpc>
                  <a:spcPct val="95000"/>
                </a:lnSpc>
                <a:spcAft>
                  <a:spcPts val="0"/>
                </a:spcAft>
                <a:defRPr/>
              </a:pPr>
              <a:r>
                <a:rPr lang="en-US" sz="1500" b="1" kern="0" dirty="0">
                  <a:solidFill>
                    <a:sysClr val="windowText" lastClr="000000"/>
                  </a:solidFill>
                  <a:latin typeface="Courier New" pitchFamily="49" charset="0"/>
                  <a:cs typeface="Arial" charset="0"/>
                </a:rPr>
                <a:t>JOB_HISTORY</a:t>
              </a:r>
            </a:p>
          </p:txBody>
        </p:sp>
      </p:grpSp>
      <p:sp>
        <p:nvSpPr>
          <p:cNvPr id="2" name="Slide Number Placeholder 1"/>
          <p:cNvSpPr>
            <a:spLocks noGrp="1"/>
          </p:cNvSpPr>
          <p:nvPr>
            <p:ph type="sldNum" sz="quarter" idx="12"/>
          </p:nvPr>
        </p:nvSpPr>
        <p:spPr/>
        <p:txBody>
          <a:bodyPr/>
          <a:lstStyle/>
          <a:p>
            <a:fld id="{0D1E9C62-5A59-433B-A292-EC595ABBBF45}" type="slidenum">
              <a:rPr lang="" smtClean="0"/>
              <a:t>19</a:t>
            </a:fld>
            <a:endParaRPr lang=""/>
          </a:p>
        </p:txBody>
      </p:sp>
    </p:spTree>
    <p:custDataLst>
      <p:tags r:id="rId1"/>
    </p:custDataLst>
    <p:extLst>
      <p:ext uri="{BB962C8B-B14F-4D97-AF65-F5344CB8AC3E}">
        <p14:creationId xmlns:p14="http://schemas.microsoft.com/office/powerpoint/2010/main" val="2214483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837982" y="365127"/>
            <a:ext cx="8914030" cy="320673"/>
          </a:xfrm>
        </p:spPr>
        <p:txBody>
          <a:bodyPr>
            <a:normAutofit fontScale="90000"/>
          </a:bodyPr>
          <a:lstStyle/>
          <a:p>
            <a:pPr eaLnBrk="1" hangingPunct="1"/>
            <a:r>
              <a:rPr lang="en-US" dirty="0"/>
              <a:t>Managing Oracle Cloud Compute Node Users</a:t>
            </a:r>
            <a:endParaRPr lang="en-US" altLang="es-MX" dirty="0"/>
          </a:p>
        </p:txBody>
      </p:sp>
      <p:sp>
        <p:nvSpPr>
          <p:cNvPr id="9219" name="Content Placeholder 9"/>
          <p:cNvSpPr>
            <a:spLocks noGrp="1"/>
          </p:cNvSpPr>
          <p:nvPr>
            <p:ph idx="1"/>
          </p:nvPr>
        </p:nvSpPr>
        <p:spPr>
          <a:xfrm>
            <a:off x="622138" y="1242485"/>
            <a:ext cx="10944549" cy="357356"/>
          </a:xfrm>
        </p:spPr>
        <p:txBody>
          <a:bodyPr>
            <a:normAutofit fontScale="85000" lnSpcReduction="20000"/>
          </a:bodyPr>
          <a:lstStyle/>
          <a:p>
            <a:pPr>
              <a:defRPr/>
            </a:pPr>
            <a:r>
              <a:rPr lang="en-US" dirty="0">
                <a:latin typeface="+mn-lt"/>
              </a:rPr>
              <a:t>When a database deployment is created, three Linux users are created.</a:t>
            </a:r>
          </a:p>
        </p:txBody>
      </p:sp>
      <p:graphicFrame>
        <p:nvGraphicFramePr>
          <p:cNvPr id="4" name="Group 465"/>
          <p:cNvGraphicFramePr>
            <a:graphicFrameLocks noGrp="1"/>
          </p:cNvGraphicFramePr>
          <p:nvPr>
            <p:extLst/>
          </p:nvPr>
        </p:nvGraphicFramePr>
        <p:xfrm>
          <a:off x="2934913" y="2307336"/>
          <a:ext cx="6318998" cy="2721864"/>
        </p:xfrm>
        <a:graphic>
          <a:graphicData uri="http://schemas.openxmlformats.org/drawingml/2006/table">
            <a:tbl>
              <a:tblPr firstRow="1" firstCol="1" bandRow="1">
                <a:tableStyleId>{5FD0F851-EC5A-4D38-B0AD-8093EC10F338}</a:tableStyleId>
              </a:tblPr>
              <a:tblGrid>
                <a:gridCol w="1507220">
                  <a:extLst>
                    <a:ext uri="{9D8B030D-6E8A-4147-A177-3AD203B41FA5}">
                      <a16:colId xmlns:a16="http://schemas.microsoft.com/office/drawing/2014/main" xmlns="" val="20000"/>
                    </a:ext>
                  </a:extLst>
                </a:gridCol>
                <a:gridCol w="4811778">
                  <a:extLst>
                    <a:ext uri="{9D8B030D-6E8A-4147-A177-3AD203B41FA5}">
                      <a16:colId xmlns:a16="http://schemas.microsoft.com/office/drawing/2014/main" xmlns=""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1" i="0" u="none" strike="noStrike" cap="none" normalizeH="0" baseline="0" dirty="0">
                          <a:ln>
                            <a:noFill/>
                          </a:ln>
                          <a:solidFill>
                            <a:srgbClr val="000000"/>
                          </a:solidFill>
                          <a:effectLst/>
                          <a:latin typeface="+mn-lt"/>
                        </a:rPr>
                        <a:t>OS User</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Authorization</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itchFamily="49" charset="0"/>
                          <a:cs typeface="Courier New" pitchFamily="49" charset="0"/>
                        </a:rPr>
                        <a:t>opc</a:t>
                      </a:r>
                    </a:p>
                  </a:txBody>
                  <a:tcPr marL="121888" marR="121888" marT="91440" marB="91440"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Authorized to log in to the compute node</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Authorized to run </a:t>
                      </a:r>
                      <a:r>
                        <a:rPr kumimoji="0" lang="en-US" sz="1600" u="none" strike="noStrike" cap="none" normalizeH="0" baseline="0" dirty="0">
                          <a:ln>
                            <a:noFill/>
                          </a:ln>
                          <a:solidFill>
                            <a:srgbClr val="000000"/>
                          </a:solidFill>
                          <a:effectLst/>
                          <a:latin typeface="Courier New" pitchFamily="49" charset="0"/>
                          <a:cs typeface="Courier New" pitchFamily="49" charset="0"/>
                        </a:rPr>
                        <a:t>root</a:t>
                      </a:r>
                      <a:r>
                        <a:rPr kumimoji="0" lang="en-US" sz="1600" u="none" strike="noStrike" cap="none" normalizeH="0" baseline="0" dirty="0">
                          <a:ln>
                            <a:noFill/>
                          </a:ln>
                          <a:solidFill>
                            <a:srgbClr val="000000"/>
                          </a:solidFill>
                          <a:effectLst/>
                        </a:rPr>
                        <a:t> commands</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mn-lt"/>
                          <a:cs typeface="Courier New" pitchFamily="49" charset="0"/>
                        </a:rPr>
                        <a:t>Can use </a:t>
                      </a:r>
                      <a:r>
                        <a:rPr kumimoji="0" lang="en-US" sz="1600" b="0" i="0" u="none" strike="noStrike" cap="none" normalizeH="0" baseline="0" dirty="0">
                          <a:ln>
                            <a:noFill/>
                          </a:ln>
                          <a:solidFill>
                            <a:srgbClr val="000000"/>
                          </a:solidFill>
                          <a:effectLst/>
                          <a:latin typeface="Courier New" pitchFamily="49" charset="0"/>
                          <a:cs typeface="Courier New" pitchFamily="49" charset="0"/>
                        </a:rPr>
                        <a:t>sudo –s</a:t>
                      </a:r>
                    </a:p>
                  </a:txBody>
                  <a:tcPr marL="121888" marR="121888" marT="91440" marB="91440"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itchFamily="49" charset="0"/>
                          <a:cs typeface="Courier New" pitchFamily="49" charset="0"/>
                        </a:rPr>
                        <a:t>oracle</a:t>
                      </a:r>
                      <a:endParaRPr kumimoji="0" lang="en-US" sz="1900" b="0" i="0" u="none" strike="noStrike" cap="none" normalizeH="0" baseline="0" dirty="0">
                        <a:ln>
                          <a:noFill/>
                        </a:ln>
                        <a:solidFill>
                          <a:srgbClr val="000000"/>
                        </a:solidFill>
                        <a:effectLst/>
                        <a:latin typeface="Courier New" pitchFamily="49" charset="0"/>
                        <a:cs typeface="Courier New" pitchFamily="49" charset="0"/>
                      </a:endParaRPr>
                    </a:p>
                  </a:txBody>
                  <a:tcPr marL="121888" marR="121888" marT="91440" marB="91440"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Authorized to log in to the compute node</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Not authorized to run </a:t>
                      </a:r>
                      <a:r>
                        <a:rPr kumimoji="0" lang="en-US" sz="1600" b="0" i="0" u="none" strike="noStrike" cap="none" normalizeH="0" baseline="0" dirty="0">
                          <a:ln>
                            <a:noFill/>
                          </a:ln>
                          <a:solidFill>
                            <a:srgbClr val="000000"/>
                          </a:solidFill>
                          <a:effectLst/>
                          <a:latin typeface="Courier New" pitchFamily="49" charset="0"/>
                          <a:cs typeface="Courier New" pitchFamily="49" charset="0"/>
                        </a:rPr>
                        <a:t>root</a:t>
                      </a:r>
                      <a:r>
                        <a:rPr kumimoji="0" lang="en-US" sz="1600" b="0" i="0" u="none" strike="noStrike" cap="none" normalizeH="0" baseline="0" dirty="0">
                          <a:ln>
                            <a:noFill/>
                          </a:ln>
                          <a:solidFill>
                            <a:srgbClr val="000000"/>
                          </a:solidFill>
                          <a:effectLst/>
                          <a:latin typeface="Arial" pitchFamily="34" charset="0"/>
                        </a:rPr>
                        <a:t> commands</a:t>
                      </a:r>
                    </a:p>
                  </a:txBody>
                  <a:tcPr marL="121888" marR="121888" marT="91440" marB="91440"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itchFamily="49" charset="0"/>
                          <a:cs typeface="Courier New" pitchFamily="49" charset="0"/>
                        </a:rPr>
                        <a:t>root</a:t>
                      </a:r>
                      <a:endParaRPr kumimoji="0" lang="en-US" sz="1900" b="0" i="0" u="none" strike="noStrike" cap="none" normalizeH="0" baseline="0" dirty="0">
                        <a:ln>
                          <a:noFill/>
                        </a:ln>
                        <a:solidFill>
                          <a:srgbClr val="000000"/>
                        </a:solidFill>
                        <a:effectLst/>
                        <a:latin typeface="Courier New" pitchFamily="49" charset="0"/>
                        <a:cs typeface="Courier New" pitchFamily="49" charset="0"/>
                      </a:endParaRPr>
                    </a:p>
                  </a:txBody>
                  <a:tcPr marL="121888" marR="121888" marT="91440" marB="91440"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Not authorized to log in to the compute node</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3"/>
                  </a:ext>
                </a:extLst>
              </a:tr>
            </a:tbl>
          </a:graphicData>
        </a:graphic>
      </p:graphicFrame>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6412" y="457200"/>
            <a:ext cx="1149804" cy="952500"/>
          </a:xfrm>
          <a:prstGeom prst="rect">
            <a:avLst/>
          </a:prstGeom>
        </p:spPr>
      </p:pic>
      <p:sp>
        <p:nvSpPr>
          <p:cNvPr id="2" name="Slide Number Placeholder 1"/>
          <p:cNvSpPr>
            <a:spLocks noGrp="1"/>
          </p:cNvSpPr>
          <p:nvPr>
            <p:ph type="sldNum" sz="quarter" idx="12"/>
          </p:nvPr>
        </p:nvSpPr>
        <p:spPr/>
        <p:txBody>
          <a:bodyPr/>
          <a:lstStyle/>
          <a:p>
            <a:fld id="{0D1E9C62-5A59-433B-A292-EC595ABBBF45}" type="slidenum">
              <a:rPr lang="" smtClean="0"/>
              <a:t>190</a:t>
            </a:fld>
            <a:endParaRPr lang=""/>
          </a:p>
        </p:txBody>
      </p:sp>
    </p:spTree>
    <p:custDataLst>
      <p:tags r:id="rId1"/>
    </p:custDataLst>
    <p:extLst>
      <p:ext uri="{BB962C8B-B14F-4D97-AF65-F5344CB8AC3E}">
        <p14:creationId xmlns:p14="http://schemas.microsoft.com/office/powerpoint/2010/main" val="15853185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dirty="0"/>
              <a:t>Database User Accounts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3701" y="1607662"/>
            <a:ext cx="6721422" cy="3642676"/>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191</a:t>
            </a:fld>
            <a:endParaRPr lang=""/>
          </a:p>
        </p:txBody>
      </p:sp>
    </p:spTree>
    <p:custDataLst>
      <p:tags r:id="rId1"/>
    </p:custDataLst>
    <p:extLst>
      <p:ext uri="{BB962C8B-B14F-4D97-AF65-F5344CB8AC3E}">
        <p14:creationId xmlns:p14="http://schemas.microsoft.com/office/powerpoint/2010/main" val="74720002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192</a:t>
            </a:fld>
            <a:endParaRPr lang=""/>
          </a:p>
        </p:txBody>
      </p:sp>
    </p:spTree>
    <p:custDataLst>
      <p:tags r:id="rId1"/>
    </p:custDataLst>
    <p:extLst>
      <p:ext uri="{BB962C8B-B14F-4D97-AF65-F5344CB8AC3E}">
        <p14:creationId xmlns:p14="http://schemas.microsoft.com/office/powerpoint/2010/main" val="3912804023"/>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36612" y="304800"/>
            <a:ext cx="9980830" cy="396874"/>
          </a:xfrm>
        </p:spPr>
        <p:txBody>
          <a:bodyPr>
            <a:normAutofit fontScale="90000"/>
          </a:bodyPr>
          <a:lstStyle/>
          <a:p>
            <a:pPr eaLnBrk="1" hangingPunct="1"/>
            <a:r>
              <a:rPr lang="en-US" dirty="0"/>
              <a:t>Oracle-Supplied Administrator Accounts</a:t>
            </a:r>
          </a:p>
        </p:txBody>
      </p:sp>
      <p:graphicFrame>
        <p:nvGraphicFramePr>
          <p:cNvPr id="163281" name="Group 465"/>
          <p:cNvGraphicFramePr>
            <a:graphicFrameLocks noGrp="1"/>
          </p:cNvGraphicFramePr>
          <p:nvPr>
            <p:extLst/>
          </p:nvPr>
        </p:nvGraphicFramePr>
        <p:xfrm>
          <a:off x="991813" y="1064578"/>
          <a:ext cx="10205198" cy="4728845"/>
        </p:xfrm>
        <a:graphic>
          <a:graphicData uri="http://schemas.openxmlformats.org/drawingml/2006/table">
            <a:tbl>
              <a:tblPr firstRow="1" firstCol="1" bandRow="1">
                <a:tableStyleId>{5FD0F851-EC5A-4D38-B0AD-8093EC10F338}</a:tableStyleId>
              </a:tblPr>
              <a:tblGrid>
                <a:gridCol w="1823198">
                  <a:extLst>
                    <a:ext uri="{9D8B030D-6E8A-4147-A177-3AD203B41FA5}">
                      <a16:colId xmlns:a16="http://schemas.microsoft.com/office/drawing/2014/main" xmlns="" val="20000"/>
                    </a:ext>
                  </a:extLst>
                </a:gridCol>
                <a:gridCol w="8382000">
                  <a:extLst>
                    <a:ext uri="{9D8B030D-6E8A-4147-A177-3AD203B41FA5}">
                      <a16:colId xmlns:a16="http://schemas.microsoft.com/office/drawing/2014/main" xmlns=""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Account</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Description</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a:t>
                      </a:r>
                      <a:endPar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Super user. Owns the data dictionary and the Automatic Workload Repository (AWR). Used for starting up and shutting down the database instance.</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SYSTEM</a:t>
                      </a:r>
                      <a:endPar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Owns additional administrative tables and views</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SYSBACKUP</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Facilitates Oracle Recovery Manager (RMAN) backup and recovery operations</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SYSDG</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Facilitates Oracle Data Guard operations</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942676747"/>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SYSKM</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Facilitates Transparent Data Encryption wallet operations</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86884052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SYSRAC</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For Oracle Real Application Clusters (RAC) database administration tasks</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3598594050"/>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SYSMAN</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For Oracle Enterprise Manager database administration tasks</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3619845309"/>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DBSNMP</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Used by the Management Agent component of Oracle Enterprise Manager to monitor and manage the database</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xmlns="" val="2536668285"/>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193</a:t>
            </a:fld>
            <a:endParaRPr lang=""/>
          </a:p>
        </p:txBody>
      </p:sp>
    </p:spTree>
    <p:custDataLst>
      <p:tags r:id="rId1"/>
    </p:custDataLst>
    <p:extLst>
      <p:ext uri="{BB962C8B-B14F-4D97-AF65-F5344CB8AC3E}">
        <p14:creationId xmlns:p14="http://schemas.microsoft.com/office/powerpoint/2010/main" val="2281816186"/>
      </p:ext>
    </p:extLst>
  </p:cSld>
  <p:clrMapOvr>
    <a:masterClrMapping/>
  </p:clrMapOvr>
  <p:transition spd="slow"/>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normAutofit fontScale="90000"/>
          </a:bodyPr>
          <a:lstStyle/>
          <a:p>
            <a:pPr eaLnBrk="1" hangingPunct="1"/>
            <a:r>
              <a:rPr lang="en-US" dirty="0"/>
              <a:t>Creating Oracle Database Users in a Multitenant </a:t>
            </a:r>
            <a:r>
              <a:rPr lang="en-US" dirty="0" smtClean="0"/>
              <a:t>Environment</a:t>
            </a:r>
            <a:br>
              <a:rPr lang="en-US" dirty="0" smtClean="0"/>
            </a:b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9789" y="1904868"/>
            <a:ext cx="7689246" cy="3048264"/>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194</a:t>
            </a:fld>
            <a:endParaRPr lang=""/>
          </a:p>
        </p:txBody>
      </p:sp>
    </p:spTree>
    <p:custDataLst>
      <p:tags r:id="rId1"/>
    </p:custDataLst>
    <p:extLst>
      <p:ext uri="{BB962C8B-B14F-4D97-AF65-F5344CB8AC3E}">
        <p14:creationId xmlns:p14="http://schemas.microsoft.com/office/powerpoint/2010/main" val="10808875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Grp="1" noChangeArrowheads="1"/>
          </p:cNvSpPr>
          <p:nvPr>
            <p:ph type="title"/>
          </p:nvPr>
        </p:nvSpPr>
        <p:spPr/>
        <p:txBody>
          <a:bodyPr/>
          <a:lstStyle/>
          <a:p>
            <a:pPr eaLnBrk="1" hangingPunct="1"/>
            <a:r>
              <a:rPr lang="en-US" altLang="en-US" dirty="0"/>
              <a:t>Schema-Only </a:t>
            </a:r>
            <a:r>
              <a:rPr lang="en-US" altLang="en-US" dirty="0" smtClean="0"/>
              <a:t>Account</a:t>
            </a:r>
            <a:br>
              <a:rPr lang="en-US" altLang="en-US" dirty="0" smtClean="0"/>
            </a:br>
            <a:endParaRPr lang="en-US" altLang="en-US" dirty="0"/>
          </a:p>
        </p:txBody>
      </p:sp>
      <p:sp>
        <p:nvSpPr>
          <p:cNvPr id="7171" name="Rectangle 31"/>
          <p:cNvSpPr>
            <a:spLocks noGrp="1" noChangeArrowheads="1"/>
          </p:cNvSpPr>
          <p:nvPr>
            <p:ph idx="1"/>
          </p:nvPr>
        </p:nvSpPr>
        <p:spPr>
          <a:xfrm>
            <a:off x="622300" y="1243013"/>
            <a:ext cx="10944225" cy="3732212"/>
          </a:xfrm>
        </p:spPr>
        <p:txBody>
          <a:bodyPr/>
          <a:lstStyle/>
          <a:p>
            <a:pPr indent="10582" defTabSz="304747" eaLnBrk="1" hangingPunct="1">
              <a:buFont typeface="Arial" charset="0"/>
              <a:buNone/>
              <a:defRPr/>
            </a:pPr>
            <a:r>
              <a:rPr lang="en-US" dirty="0">
                <a:latin typeface="Arial" charset="0"/>
              </a:rPr>
              <a:t>E</a:t>
            </a:r>
            <a:r>
              <a:rPr lang="en-US" dirty="0"/>
              <a:t>nsure that a user cannot log in to the instance:</a:t>
            </a:r>
          </a:p>
          <a:p>
            <a:pPr lvl="1" indent="-367200" defTabSz="304747" eaLnBrk="1" hangingPunct="1">
              <a:defRPr/>
            </a:pPr>
            <a:r>
              <a:rPr lang="en-US" dirty="0"/>
              <a:t>Enforce data access through the application.</a:t>
            </a:r>
          </a:p>
          <a:p>
            <a:pPr lvl="1" indent="-367200" defTabSz="304747" eaLnBrk="1" hangingPunct="1">
              <a:defRPr/>
            </a:pPr>
            <a:r>
              <a:rPr lang="en-US" dirty="0"/>
              <a:t>Secure schema objects.</a:t>
            </a:r>
          </a:p>
          <a:p>
            <a:pPr lvl="2" indent="-367200" defTabSz="304747" eaLnBrk="1" hangingPunct="1">
              <a:defRPr/>
            </a:pPr>
            <a:r>
              <a:rPr lang="en-US" dirty="0"/>
              <a:t>Prevent objects from being dropped by the connected schema.</a:t>
            </a:r>
          </a:p>
          <a:p>
            <a:pPr lvl="1" indent="-365760" defTabSz="304747" eaLnBrk="1" hangingPunct="1">
              <a:buFont typeface="Arial" charset="0"/>
              <a:buChar char="•"/>
              <a:defRPr/>
            </a:pPr>
            <a:r>
              <a:rPr lang="en-US" dirty="0"/>
              <a:t>Use the </a:t>
            </a:r>
            <a:r>
              <a:rPr lang="en-US" dirty="0">
                <a:latin typeface="Courier New" pitchFamily="49" charset="0"/>
                <a:cs typeface="Courier New" pitchFamily="49" charset="0"/>
              </a:rPr>
              <a:t>NO AUTHENTICATION</a:t>
            </a:r>
            <a:r>
              <a:rPr lang="en-US" dirty="0"/>
              <a:t> clause.</a:t>
            </a:r>
            <a:endParaRPr lang="en-US" dirty="0">
              <a:latin typeface="Courier New" pitchFamily="49" charset="0"/>
              <a:cs typeface="Courier New" pitchFamily="49" charset="0"/>
            </a:endParaRPr>
          </a:p>
          <a:p>
            <a:pPr lvl="2" defTabSz="304747" eaLnBrk="1" hangingPunct="1">
              <a:buFont typeface="Arial" charset="0"/>
              <a:buChar char="–"/>
              <a:defRPr/>
            </a:pPr>
            <a:r>
              <a:rPr lang="en-US" dirty="0">
                <a:latin typeface="+mj-lt"/>
                <a:cs typeface="Courier New" pitchFamily="49" charset="0"/>
              </a:rPr>
              <a:t>Can be replaced by </a:t>
            </a:r>
            <a:r>
              <a:rPr lang="en-US" dirty="0">
                <a:latin typeface="Courier New" pitchFamily="49" charset="0"/>
                <a:cs typeface="Courier New" pitchFamily="49" charset="0"/>
              </a:rPr>
              <a:t>IDENTIFIED BY VALUES</a:t>
            </a:r>
          </a:p>
          <a:p>
            <a:pPr lvl="1" defTabSz="304747" eaLnBrk="1" hangingPunct="1">
              <a:defRPr/>
            </a:pPr>
            <a:r>
              <a:rPr lang="en-US" dirty="0"/>
              <a:t>A schema-only account cannot be:</a:t>
            </a:r>
          </a:p>
          <a:p>
            <a:pPr lvl="2" defTabSz="304747" eaLnBrk="1" hangingPunct="1">
              <a:defRPr/>
            </a:pPr>
            <a:r>
              <a:rPr lang="en-US" dirty="0">
                <a:latin typeface="+mj-lt"/>
                <a:cs typeface="Courier New" pitchFamily="49" charset="0"/>
              </a:rPr>
              <a:t>Granted system </a:t>
            </a:r>
            <a:r>
              <a:rPr lang="en-US" dirty="0"/>
              <a:t>administrative privileges</a:t>
            </a:r>
          </a:p>
          <a:p>
            <a:pPr lvl="2" defTabSz="304747" eaLnBrk="1" hangingPunct="1">
              <a:defRPr/>
            </a:pPr>
            <a:r>
              <a:rPr lang="en-US" dirty="0">
                <a:latin typeface="+mj-lt"/>
                <a:cs typeface="Courier New" pitchFamily="49" charset="0"/>
              </a:rPr>
              <a:t>Used in </a:t>
            </a:r>
            <a:r>
              <a:rPr lang="en-US" dirty="0"/>
              <a:t>database links</a:t>
            </a:r>
            <a:endParaRPr lang="en-US" dirty="0">
              <a:latin typeface="+mj-lt"/>
              <a:cs typeface="Courier New" pitchFamily="49" charset="0"/>
            </a:endParaRPr>
          </a:p>
        </p:txBody>
      </p:sp>
      <p:sp>
        <p:nvSpPr>
          <p:cNvPr id="6" name="Content Placeholder 2"/>
          <p:cNvSpPr txBox="1">
            <a:spLocks/>
          </p:cNvSpPr>
          <p:nvPr/>
        </p:nvSpPr>
        <p:spPr bwMode="gray">
          <a:xfrm>
            <a:off x="982818" y="5045097"/>
            <a:ext cx="10750394" cy="84488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nchor="ctr">
            <a:spAutoFit/>
          </a:bodyPr>
          <a:lstStyle/>
          <a:p>
            <a:pPr eaLnBrk="1" hangingPunct="1">
              <a:lnSpc>
                <a:spcPct val="90000"/>
              </a:lnSpc>
              <a:spcBef>
                <a:spcPct val="50000"/>
              </a:spcBef>
              <a:buClr>
                <a:schemeClr val="accent1"/>
              </a:buClr>
              <a:buFontTx/>
              <a:buNone/>
            </a:pPr>
            <a:r>
              <a:rPr lang="en-US" altLang="en-US" b="1" dirty="0">
                <a:latin typeface="Courier New" panose="02070309020205020404" pitchFamily="49" charset="0"/>
                <a:cs typeface="Courier New" panose="02070309020205020404" pitchFamily="49" charset="0"/>
              </a:rPr>
              <a:t>DBA_USERS</a:t>
            </a:r>
          </a:p>
          <a:p>
            <a:pPr eaLnBrk="1" hangingPunct="1">
              <a:lnSpc>
                <a:spcPct val="90000"/>
              </a:lnSpc>
              <a:spcBef>
                <a:spcPct val="50000"/>
              </a:spcBef>
              <a:buClr>
                <a:schemeClr val="accent1"/>
              </a:buClr>
              <a:buFontTx/>
              <a:buNone/>
            </a:pPr>
            <a:r>
              <a:rPr lang="fr-FR" altLang="en-US" b="1" dirty="0">
                <a:latin typeface="Courier New" panose="02070309020205020404" pitchFamily="49" charset="0"/>
                <a:cs typeface="Courier New" panose="02070309020205020404" pitchFamily="49" charset="0"/>
              </a:rPr>
              <a:t>  AUTHENTICATION_TYPE = NONE | PASSWORD</a:t>
            </a:r>
            <a:endParaRPr lang="en-US" altLang="en-US" b="1"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195</a:t>
            </a:fld>
            <a:endParaRPr lang=""/>
          </a:p>
        </p:txBody>
      </p:sp>
    </p:spTree>
    <p:custDataLst>
      <p:tags r:id="rId1"/>
    </p:custDataLst>
    <p:extLst>
      <p:ext uri="{BB962C8B-B14F-4D97-AF65-F5344CB8AC3E}">
        <p14:creationId xmlns:p14="http://schemas.microsoft.com/office/powerpoint/2010/main" val="2767255572"/>
      </p:ext>
    </p:extLst>
  </p:cSld>
  <p:clrMapOvr>
    <a:masterClrMapping/>
  </p:clrMapOvr>
  <p:transition spd="slow"/>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Authenticating </a:t>
            </a:r>
            <a:r>
              <a:rPr lang="en-US" dirty="0" smtClean="0"/>
              <a:t>Users</a:t>
            </a:r>
            <a:br>
              <a:rPr lang="en-US" dirty="0" smtClean="0"/>
            </a:br>
            <a:endParaRPr lang="en-US" altLang="es-MX" dirty="0"/>
          </a:p>
        </p:txBody>
      </p:sp>
      <p:sp>
        <p:nvSpPr>
          <p:cNvPr id="9219" name="Content Placeholder 9"/>
          <p:cNvSpPr>
            <a:spLocks noGrp="1"/>
          </p:cNvSpPr>
          <p:nvPr>
            <p:ph idx="1"/>
          </p:nvPr>
        </p:nvSpPr>
        <p:spPr>
          <a:xfrm>
            <a:off x="622138" y="1143000"/>
            <a:ext cx="10944549" cy="5215096"/>
          </a:xfrm>
        </p:spPr>
        <p:txBody>
          <a:bodyPr/>
          <a:lstStyle/>
          <a:p>
            <a:pPr lvl="1">
              <a:buClr>
                <a:schemeClr val="accent1"/>
              </a:buClr>
              <a:defRPr/>
            </a:pPr>
            <a:r>
              <a:rPr lang="en-US" dirty="0"/>
              <a:t>Every user, including administrators, must be authenticated when connecting to a database instance.</a:t>
            </a:r>
          </a:p>
          <a:p>
            <a:pPr lvl="1">
              <a:buClr>
                <a:schemeClr val="accent1"/>
              </a:buClr>
              <a:defRPr/>
            </a:pPr>
            <a:r>
              <a:rPr lang="en-US" dirty="0"/>
              <a:t>Authentication verifies that the user is a valid database user and establishes a trust relationship for further interactions.</a:t>
            </a:r>
          </a:p>
          <a:p>
            <a:pPr lvl="1">
              <a:buClr>
                <a:schemeClr val="accent1"/>
              </a:buClr>
              <a:defRPr/>
            </a:pPr>
            <a:r>
              <a:rPr lang="en-US" dirty="0"/>
              <a:t>Authentication also enables accountability by making it possible to link access and actions to specific identities. </a:t>
            </a:r>
          </a:p>
          <a:p>
            <a:pPr lvl="1">
              <a:buClr>
                <a:schemeClr val="accent1"/>
              </a:buClr>
              <a:defRPr/>
            </a:pPr>
            <a:r>
              <a:rPr lang="en-US" dirty="0"/>
              <a:t>The following authentication methods are possible:</a:t>
            </a:r>
          </a:p>
          <a:p>
            <a:pPr lvl="2">
              <a:buClr>
                <a:schemeClr val="accent1"/>
              </a:buClr>
              <a:defRPr/>
            </a:pPr>
            <a:r>
              <a:rPr lang="en-US" dirty="0"/>
              <a:t>Password (usually for database users)</a:t>
            </a:r>
          </a:p>
          <a:p>
            <a:pPr lvl="2">
              <a:buClr>
                <a:schemeClr val="accent1"/>
              </a:buClr>
              <a:defRPr/>
            </a:pPr>
            <a:r>
              <a:rPr lang="en-US" dirty="0"/>
              <a:t>Operating system (OS) authentication</a:t>
            </a:r>
          </a:p>
          <a:p>
            <a:pPr lvl="2">
              <a:buClr>
                <a:schemeClr val="accent1"/>
              </a:buClr>
              <a:defRPr/>
            </a:pPr>
            <a:r>
              <a:rPr lang="en-US" dirty="0"/>
              <a:t>Password file (for system administrative privileged users only)</a:t>
            </a:r>
          </a:p>
          <a:p>
            <a:pPr lvl="2">
              <a:buClr>
                <a:schemeClr val="accent1"/>
              </a:buClr>
              <a:defRPr/>
            </a:pPr>
            <a:r>
              <a:rPr lang="en-US" dirty="0"/>
              <a:t>Strong authentication with Kerberos, SSL, or directory authentication</a:t>
            </a:r>
          </a:p>
          <a:p>
            <a:pPr lvl="1">
              <a:buClr>
                <a:schemeClr val="accent1"/>
              </a:buClr>
              <a:defRPr/>
            </a:pPr>
            <a:r>
              <a:rPr lang="en-US" dirty="0"/>
              <a:t>A system administrative privileged user must use OS authentication, password file authentication, or strong authentication. These methods can authenticate when the database is available or unavailable (not started).</a:t>
            </a:r>
          </a:p>
        </p:txBody>
      </p:sp>
      <p:sp>
        <p:nvSpPr>
          <p:cNvPr id="2" name="Slide Number Placeholder 1"/>
          <p:cNvSpPr>
            <a:spLocks noGrp="1"/>
          </p:cNvSpPr>
          <p:nvPr>
            <p:ph type="sldNum" sz="quarter" idx="12"/>
          </p:nvPr>
        </p:nvSpPr>
        <p:spPr/>
        <p:txBody>
          <a:bodyPr/>
          <a:lstStyle/>
          <a:p>
            <a:fld id="{0D1E9C62-5A59-433B-A292-EC595ABBBF45}" type="slidenum">
              <a:rPr lang="" smtClean="0"/>
              <a:t>196</a:t>
            </a:fld>
            <a:endParaRPr lang=""/>
          </a:p>
        </p:txBody>
      </p:sp>
    </p:spTree>
    <p:custDataLst>
      <p:tags r:id="rId1"/>
    </p:custDataLst>
    <p:extLst>
      <p:ext uri="{BB962C8B-B14F-4D97-AF65-F5344CB8AC3E}">
        <p14:creationId xmlns:p14="http://schemas.microsoft.com/office/powerpoint/2010/main" val="5095200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Password </a:t>
            </a:r>
            <a:r>
              <a:rPr lang="en-US" dirty="0" smtClean="0"/>
              <a:t>Authentication</a:t>
            </a:r>
            <a:br>
              <a:rPr lang="en-US" dirty="0" smtClean="0"/>
            </a:br>
            <a:endParaRPr lang="en-US" altLang="es-MX" dirty="0"/>
          </a:p>
        </p:txBody>
      </p:sp>
      <p:sp>
        <p:nvSpPr>
          <p:cNvPr id="9219" name="Content Placeholder 9"/>
          <p:cNvSpPr>
            <a:spLocks noGrp="1"/>
          </p:cNvSpPr>
          <p:nvPr>
            <p:ph idx="1"/>
          </p:nvPr>
        </p:nvSpPr>
        <p:spPr>
          <a:xfrm>
            <a:off x="622138" y="1242485"/>
            <a:ext cx="10944549" cy="4712394"/>
          </a:xfrm>
        </p:spPr>
        <p:txBody>
          <a:bodyPr/>
          <a:lstStyle/>
          <a:p>
            <a:pPr lvl="1">
              <a:buClr>
                <a:schemeClr val="accent1"/>
              </a:buClr>
              <a:defRPr/>
            </a:pPr>
            <a:r>
              <a:rPr lang="en-US" dirty="0"/>
              <a:t>Password authentication is also referred to as "authentication" by the Oracle Database server.</a:t>
            </a:r>
          </a:p>
          <a:p>
            <a:pPr lvl="1">
              <a:buClr>
                <a:schemeClr val="accent1"/>
              </a:buClr>
              <a:defRPr/>
            </a:pPr>
            <a:r>
              <a:rPr lang="en-US" dirty="0"/>
              <a:t>Create each user with an associated password that must be supplied when the user attempts to establish a connection.</a:t>
            </a:r>
          </a:p>
          <a:p>
            <a:pPr lvl="1">
              <a:buClr>
                <a:schemeClr val="accent1"/>
              </a:buClr>
              <a:defRPr/>
            </a:pPr>
            <a:r>
              <a:rPr lang="en-US" dirty="0"/>
              <a:t>When setting up a password, you can expire the password immediately, which forces the user to change the password after first logging in.</a:t>
            </a:r>
          </a:p>
          <a:p>
            <a:pPr lvl="2">
              <a:buClr>
                <a:schemeClr val="accent1"/>
              </a:buClr>
              <a:defRPr/>
            </a:pPr>
            <a:r>
              <a:rPr lang="en-US" dirty="0"/>
              <a:t>If you decide on expiring user passwords, make sure that users have the ability to change the password. Some applications do not have this functionality.</a:t>
            </a:r>
          </a:p>
          <a:p>
            <a:pPr lvl="2">
              <a:buClr>
                <a:schemeClr val="accent1"/>
              </a:buClr>
              <a:defRPr/>
            </a:pPr>
            <a:r>
              <a:rPr lang="en-US" dirty="0"/>
              <a:t>All passwords created in Oracle Database are case-sensitive by default.</a:t>
            </a:r>
          </a:p>
          <a:p>
            <a:pPr lvl="2">
              <a:buClr>
                <a:schemeClr val="accent1"/>
              </a:buClr>
              <a:defRPr/>
            </a:pPr>
            <a:r>
              <a:rPr lang="en-US" dirty="0"/>
              <a:t>Passwords may contain multibyte characters and are limited to 30 bytes.</a:t>
            </a:r>
          </a:p>
          <a:p>
            <a:pPr lvl="1">
              <a:buClr>
                <a:schemeClr val="accent1"/>
              </a:buClr>
              <a:defRPr/>
            </a:pPr>
            <a:r>
              <a:rPr lang="en-US" dirty="0"/>
              <a:t>Passwords are always automatically and transparently encrypted by using the Advanced Encryption Standard (AES) algorithm during network (client/server and server/server) connections before sending them across the network.</a:t>
            </a:r>
          </a:p>
        </p:txBody>
      </p:sp>
      <p:sp>
        <p:nvSpPr>
          <p:cNvPr id="2" name="Slide Number Placeholder 1"/>
          <p:cNvSpPr>
            <a:spLocks noGrp="1"/>
          </p:cNvSpPr>
          <p:nvPr>
            <p:ph type="sldNum" sz="quarter" idx="12"/>
          </p:nvPr>
        </p:nvSpPr>
        <p:spPr/>
        <p:txBody>
          <a:bodyPr/>
          <a:lstStyle/>
          <a:p>
            <a:fld id="{0D1E9C62-5A59-433B-A292-EC595ABBBF45}" type="slidenum">
              <a:rPr lang="" smtClean="0"/>
              <a:t>197</a:t>
            </a:fld>
            <a:endParaRPr lang=""/>
          </a:p>
        </p:txBody>
      </p:sp>
    </p:spTree>
    <p:custDataLst>
      <p:tags r:id="rId1"/>
    </p:custDataLst>
    <p:extLst>
      <p:ext uri="{BB962C8B-B14F-4D97-AF65-F5344CB8AC3E}">
        <p14:creationId xmlns:p14="http://schemas.microsoft.com/office/powerpoint/2010/main" val="4682524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Password File </a:t>
            </a:r>
            <a:r>
              <a:rPr lang="en-US" dirty="0" smtClean="0"/>
              <a:t>Authentication</a:t>
            </a:r>
            <a:br>
              <a:rPr lang="en-US" dirty="0" smtClean="0"/>
            </a:br>
            <a:endParaRPr lang="en-US" altLang="es-MX" dirty="0"/>
          </a:p>
        </p:txBody>
      </p:sp>
      <p:sp>
        <p:nvSpPr>
          <p:cNvPr id="9219" name="Content Placeholder 9"/>
          <p:cNvSpPr>
            <a:spLocks noGrp="1"/>
          </p:cNvSpPr>
          <p:nvPr>
            <p:ph idx="1"/>
          </p:nvPr>
        </p:nvSpPr>
        <p:spPr>
          <a:xfrm>
            <a:off x="622138" y="1242485"/>
            <a:ext cx="10944549" cy="4750866"/>
          </a:xfrm>
        </p:spPr>
        <p:txBody>
          <a:bodyPr/>
          <a:lstStyle/>
          <a:p>
            <a:pPr lvl="1">
              <a:buClr>
                <a:schemeClr val="accent1"/>
              </a:buClr>
              <a:defRPr/>
            </a:pPr>
            <a:r>
              <a:rPr lang="en-US" dirty="0"/>
              <a:t>You can use password file authentication for an Oracle database instance and for an Oracle Automatic Storage Management (Oracle ASM) instance.</a:t>
            </a:r>
          </a:p>
          <a:p>
            <a:pPr lvl="1">
              <a:buClr>
                <a:schemeClr val="accent1"/>
              </a:buClr>
              <a:defRPr/>
            </a:pPr>
            <a:r>
              <a:rPr lang="en-US" dirty="0"/>
              <a:t>If authentication succeeds, the connection is logged with the </a:t>
            </a:r>
            <a:r>
              <a:rPr lang="en-US" dirty="0">
                <a:latin typeface="Courier New" panose="02070309020205020404" pitchFamily="49" charset="0"/>
                <a:cs typeface="Courier New" panose="02070309020205020404" pitchFamily="49" charset="0"/>
              </a:rPr>
              <a:t>SYS</a:t>
            </a:r>
            <a:r>
              <a:rPr lang="en-US" dirty="0"/>
              <a:t> user.</a:t>
            </a:r>
          </a:p>
          <a:p>
            <a:pPr lvl="1">
              <a:buClr>
                <a:schemeClr val="accent1"/>
              </a:buClr>
              <a:defRPr/>
            </a:pPr>
            <a:r>
              <a:rPr lang="en-US" dirty="0"/>
              <a:t>A password file stores database usernames and case-sensitive passwords for administrator users (common and local administrators).</a:t>
            </a:r>
          </a:p>
          <a:p>
            <a:pPr lvl="1">
              <a:buClr>
                <a:schemeClr val="accent1"/>
              </a:buClr>
              <a:defRPr/>
            </a:pPr>
            <a:r>
              <a:rPr lang="en-US" dirty="0"/>
              <a:t>DBCA creates a password file during installation.</a:t>
            </a:r>
          </a:p>
          <a:p>
            <a:pPr lvl="1">
              <a:buClr>
                <a:schemeClr val="accent1"/>
              </a:buClr>
              <a:defRPr/>
            </a:pPr>
            <a:r>
              <a:rPr lang="en-US" dirty="0"/>
              <a:t>To prepare for password file authentication, you must:</a:t>
            </a:r>
          </a:p>
          <a:p>
            <a:pPr lvl="2">
              <a:buClr>
                <a:schemeClr val="accent1"/>
              </a:buClr>
              <a:defRPr/>
            </a:pPr>
            <a:r>
              <a:rPr lang="en-US" dirty="0"/>
              <a:t>Create the password file.</a:t>
            </a:r>
          </a:p>
          <a:p>
            <a:pPr lvl="2">
              <a:buClr>
                <a:schemeClr val="accent1"/>
              </a:buClr>
              <a:defRPr/>
            </a:pPr>
            <a:r>
              <a:rPr lang="en-US" dirty="0"/>
              <a:t>Set the </a:t>
            </a:r>
            <a:r>
              <a:rPr lang="en-US" dirty="0">
                <a:latin typeface="Courier New" panose="02070309020205020404" pitchFamily="49" charset="0"/>
                <a:cs typeface="Courier New" panose="02070309020205020404" pitchFamily="49" charset="0"/>
              </a:rPr>
              <a:t>REMOTE_LOGIN_PASSWORDFILE</a:t>
            </a:r>
            <a:r>
              <a:rPr lang="en-US" dirty="0"/>
              <a:t> initialization parameter.</a:t>
            </a:r>
          </a:p>
          <a:p>
            <a:pPr lvl="2">
              <a:buClr>
                <a:schemeClr val="accent1"/>
              </a:buClr>
              <a:defRPr/>
            </a:pPr>
            <a:r>
              <a:rPr lang="en-US" dirty="0"/>
              <a:t>Grant system administrative privileges (for example, </a:t>
            </a:r>
            <a:r>
              <a:rPr lang="en-US" dirty="0">
                <a:latin typeface="Courier New" panose="02070309020205020404" pitchFamily="49" charset="0"/>
                <a:cs typeface="Courier New" panose="02070309020205020404" pitchFamily="49" charset="0"/>
              </a:rPr>
              <a:t>GRANT</a:t>
            </a:r>
            <a:r>
              <a:rPr lang="en-US" dirty="0"/>
              <a:t> </a:t>
            </a:r>
            <a:r>
              <a:rPr lang="en-US" dirty="0">
                <a:latin typeface="Courier New" panose="02070309020205020404" pitchFamily="49" charset="0"/>
                <a:cs typeface="Courier New" panose="02070309020205020404" pitchFamily="49" charset="0"/>
              </a:rPr>
              <a:t>SYSDBA</a:t>
            </a:r>
            <a:r>
              <a:rPr lang="en-US" dirty="0"/>
              <a:t> </a:t>
            </a:r>
            <a:r>
              <a:rPr lang="en-US" dirty="0">
                <a:latin typeface="Courier New" panose="02070309020205020404" pitchFamily="49" charset="0"/>
                <a:cs typeface="Courier New" panose="02070309020205020404" pitchFamily="49" charset="0"/>
              </a:rPr>
              <a:t>TO</a:t>
            </a:r>
            <a:r>
              <a:rPr lang="en-US" dirty="0"/>
              <a:t> </a:t>
            </a:r>
            <a:r>
              <a:rPr lang="en-US" dirty="0">
                <a:latin typeface="Courier New" panose="02070309020205020404" pitchFamily="49" charset="0"/>
                <a:cs typeface="Courier New" panose="02070309020205020404" pitchFamily="49" charset="0"/>
              </a:rPr>
              <a:t>mydba</a:t>
            </a:r>
            <a:r>
              <a:rPr lang="en-US" dirty="0"/>
              <a:t>).</a:t>
            </a:r>
          </a:p>
          <a:p>
            <a:pPr lvl="1">
              <a:buClr>
                <a:schemeClr val="accent1"/>
              </a:buClr>
              <a:defRPr/>
            </a:pPr>
            <a:r>
              <a:rPr lang="en-US" dirty="0"/>
              <a:t>Use the </a:t>
            </a:r>
            <a:r>
              <a:rPr lang="en-US" dirty="0">
                <a:latin typeface="Courier New" panose="02070309020205020404" pitchFamily="49" charset="0"/>
                <a:cs typeface="Courier New" panose="02070309020205020404" pitchFamily="49" charset="0"/>
              </a:rPr>
              <a:t>CONNECT</a:t>
            </a:r>
            <a:r>
              <a:rPr lang="en-US" dirty="0"/>
              <a:t> command in SQL*Plus to connect. For example:</a:t>
            </a:r>
          </a:p>
          <a:p>
            <a:pPr marL="91440" lvl="1" indent="0">
              <a:buClr>
                <a:schemeClr val="accent1"/>
              </a:buClr>
              <a:buNone/>
              <a:defRPr/>
            </a:pPr>
            <a:r>
              <a:rPr lang="en-US" dirty="0"/>
              <a:t>		</a:t>
            </a:r>
            <a:r>
              <a:rPr lang="en-US" dirty="0">
                <a:latin typeface="Courier New" panose="02070309020205020404" pitchFamily="49" charset="0"/>
                <a:cs typeface="Courier New" panose="02070309020205020404" pitchFamily="49" charset="0"/>
              </a:rPr>
              <a:t>SQL&gt; CONNECT mydba AS SYSDBA</a:t>
            </a:r>
          </a:p>
        </p:txBody>
      </p:sp>
      <p:sp>
        <p:nvSpPr>
          <p:cNvPr id="2" name="Slide Number Placeholder 1"/>
          <p:cNvSpPr>
            <a:spLocks noGrp="1"/>
          </p:cNvSpPr>
          <p:nvPr>
            <p:ph type="sldNum" sz="quarter" idx="12"/>
          </p:nvPr>
        </p:nvSpPr>
        <p:spPr/>
        <p:txBody>
          <a:bodyPr/>
          <a:lstStyle/>
          <a:p>
            <a:fld id="{0D1E9C62-5A59-433B-A292-EC595ABBBF45}" type="slidenum">
              <a:rPr lang="" smtClean="0"/>
              <a:t>198</a:t>
            </a:fld>
            <a:endParaRPr lang=""/>
          </a:p>
        </p:txBody>
      </p:sp>
    </p:spTree>
    <p:custDataLst>
      <p:tags r:id="rId1"/>
    </p:custDataLst>
    <p:extLst>
      <p:ext uri="{BB962C8B-B14F-4D97-AF65-F5344CB8AC3E}">
        <p14:creationId xmlns:p14="http://schemas.microsoft.com/office/powerpoint/2010/main" val="130617636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OS </a:t>
            </a:r>
            <a:r>
              <a:rPr lang="en-US" dirty="0" smtClean="0"/>
              <a:t>Authentication</a:t>
            </a:r>
            <a:br>
              <a:rPr lang="en-US" dirty="0" smtClean="0"/>
            </a:br>
            <a:endParaRPr lang="en-US" altLang="es-MX" dirty="0"/>
          </a:p>
        </p:txBody>
      </p:sp>
      <p:sp>
        <p:nvSpPr>
          <p:cNvPr id="9219" name="Content Placeholder 9"/>
          <p:cNvSpPr>
            <a:spLocks noGrp="1"/>
          </p:cNvSpPr>
          <p:nvPr>
            <p:ph idx="1"/>
          </p:nvPr>
        </p:nvSpPr>
        <p:spPr>
          <a:xfrm>
            <a:off x="622138" y="1143000"/>
            <a:ext cx="10944549" cy="5207402"/>
          </a:xfrm>
        </p:spPr>
        <p:txBody>
          <a:bodyPr>
            <a:normAutofit lnSpcReduction="10000"/>
          </a:bodyPr>
          <a:lstStyle/>
          <a:p>
            <a:pPr lvl="1">
              <a:buClr>
                <a:schemeClr val="accent1"/>
              </a:buClr>
              <a:defRPr/>
            </a:pPr>
            <a:r>
              <a:rPr lang="en-US" dirty="0"/>
              <a:t>Oracle Universal Installer creates operating system groups, assigns them specific names, and maps each group to a specific system privilege.</a:t>
            </a:r>
          </a:p>
          <a:p>
            <a:pPr lvl="2">
              <a:buClr>
                <a:schemeClr val="accent1"/>
              </a:buClr>
              <a:defRPr/>
            </a:pPr>
            <a:r>
              <a:rPr lang="en-US" dirty="0"/>
              <a:t>Example: Members of the dba group are granted </a:t>
            </a:r>
            <a:r>
              <a:rPr lang="en-US" dirty="0">
                <a:latin typeface="Courier New" panose="02070309020205020404" pitchFamily="49" charset="0"/>
                <a:cs typeface="Courier New" panose="02070309020205020404" pitchFamily="49" charset="0"/>
              </a:rPr>
              <a:t>SYSDBA</a:t>
            </a:r>
          </a:p>
          <a:p>
            <a:pPr lvl="1">
              <a:buClr>
                <a:schemeClr val="accent1"/>
              </a:buClr>
              <a:defRPr/>
            </a:pPr>
            <a:r>
              <a:rPr lang="en-US" dirty="0"/>
              <a:t>As a group member, you can be authenticated, enabled as an administrative user, and connected to a local database:</a:t>
            </a:r>
          </a:p>
          <a:p>
            <a:pPr marL="91440" lvl="1" indent="0">
              <a:buClr>
                <a:schemeClr val="accent1"/>
              </a:buClr>
              <a:buNone/>
              <a:defRPr/>
            </a:pPr>
            <a:r>
              <a:rPr lang="en-US" dirty="0"/>
              <a:t>    </a:t>
            </a:r>
            <a:r>
              <a:rPr lang="en-US" dirty="0">
                <a:latin typeface="Courier New" panose="02070309020205020404" pitchFamily="49" charset="0"/>
                <a:cs typeface="Courier New" panose="02070309020205020404" pitchFamily="49" charset="0"/>
              </a:rPr>
              <a:t>SQL&gt; CONNECT / AS SYSDBA</a:t>
            </a:r>
          </a:p>
          <a:p>
            <a:pPr marL="91440" lvl="1" indent="0">
              <a:buClr>
                <a:schemeClr val="accent1"/>
              </a:buClr>
              <a:buNone/>
              <a:defRPr/>
            </a:pPr>
            <a:r>
              <a:rPr lang="en-US" dirty="0">
                <a:latin typeface="Courier New" panose="02070309020205020404" pitchFamily="49" charset="0"/>
                <a:cs typeface="Courier New" panose="02070309020205020404" pitchFamily="49" charset="0"/>
              </a:rPr>
              <a:t>  SQL&gt; CONNECT / AS SYSOPER</a:t>
            </a:r>
          </a:p>
          <a:p>
            <a:pPr marL="91440" lvl="1" indent="0">
              <a:buClr>
                <a:schemeClr val="accent1"/>
              </a:buClr>
              <a:buNone/>
              <a:defRPr/>
            </a:pPr>
            <a:r>
              <a:rPr lang="en-US" dirty="0">
                <a:latin typeface="Courier New" panose="02070309020205020404" pitchFamily="49" charset="0"/>
                <a:cs typeface="Courier New" panose="02070309020205020404" pitchFamily="49" charset="0"/>
              </a:rPr>
              <a:t>  SQL&gt; CONNECT / AS SYSBACKUP</a:t>
            </a:r>
          </a:p>
          <a:p>
            <a:pPr marL="91440" lvl="1" indent="0">
              <a:buClr>
                <a:schemeClr val="accent1"/>
              </a:buClr>
              <a:buNone/>
              <a:defRPr/>
            </a:pPr>
            <a:r>
              <a:rPr lang="en-US" dirty="0">
                <a:latin typeface="Courier New" panose="02070309020205020404" pitchFamily="49" charset="0"/>
                <a:cs typeface="Courier New" panose="02070309020205020404" pitchFamily="49" charset="0"/>
              </a:rPr>
              <a:t>  SQL&gt; CONNECT / AS SYSDG</a:t>
            </a:r>
          </a:p>
          <a:p>
            <a:pPr marL="91440" lvl="1" indent="0">
              <a:buClr>
                <a:schemeClr val="accent1"/>
              </a:buClr>
              <a:buNone/>
              <a:defRPr/>
            </a:pPr>
            <a:r>
              <a:rPr lang="en-US" dirty="0">
                <a:latin typeface="Courier New" panose="02070309020205020404" pitchFamily="49" charset="0"/>
                <a:cs typeface="Courier New" panose="02070309020205020404" pitchFamily="49" charset="0"/>
              </a:rPr>
              <a:t>  SQL&gt; CONNECT / AS SYSKM</a:t>
            </a:r>
          </a:p>
          <a:p>
            <a:pPr marL="91440" lvl="1" indent="0">
              <a:buClr>
                <a:schemeClr val="accent1"/>
              </a:buClr>
              <a:buNone/>
              <a:defRPr/>
            </a:pPr>
            <a:r>
              <a:rPr lang="en-US" dirty="0">
                <a:latin typeface="Courier New" panose="02070309020205020404" pitchFamily="49" charset="0"/>
                <a:cs typeface="Courier New" panose="02070309020205020404" pitchFamily="49" charset="0"/>
              </a:rPr>
              <a:t>  SQL&gt; CONNECT / AS </a:t>
            </a:r>
            <a:r>
              <a:rPr lang="en-US" dirty="0" smtClean="0">
                <a:latin typeface="Courier New" panose="02070309020205020404" pitchFamily="49" charset="0"/>
                <a:cs typeface="Courier New" panose="02070309020205020404" pitchFamily="49" charset="0"/>
              </a:rPr>
              <a:t>SYSRAC</a:t>
            </a:r>
          </a:p>
          <a:p>
            <a:pPr marL="91440" lvl="1" indent="0">
              <a:buClr>
                <a:schemeClr val="accent1"/>
              </a:buClr>
              <a:buNone/>
              <a:defRPr/>
            </a:pPr>
            <a:endParaRPr lang="en-US" dirty="0">
              <a:latin typeface="Courier New" panose="02070309020205020404" pitchFamily="49" charset="0"/>
              <a:cs typeface="Courier New" panose="02070309020205020404" pitchFamily="49" charset="0"/>
            </a:endParaRPr>
          </a:p>
          <a:p>
            <a:pPr lvl="1">
              <a:buClr>
                <a:schemeClr val="accent1"/>
              </a:buClr>
              <a:defRPr/>
            </a:pPr>
            <a:r>
              <a:rPr lang="en-US" dirty="0"/>
              <a:t>If you are not a member of one of these OS groups, you will not be able to connect as an administrative user via OS authentication.</a:t>
            </a:r>
          </a:p>
        </p:txBody>
      </p:sp>
      <p:sp>
        <p:nvSpPr>
          <p:cNvPr id="2" name="Slide Number Placeholder 1"/>
          <p:cNvSpPr>
            <a:spLocks noGrp="1"/>
          </p:cNvSpPr>
          <p:nvPr>
            <p:ph type="sldNum" sz="quarter" idx="12"/>
          </p:nvPr>
        </p:nvSpPr>
        <p:spPr/>
        <p:txBody>
          <a:bodyPr/>
          <a:lstStyle/>
          <a:p>
            <a:fld id="{0D1E9C62-5A59-433B-A292-EC595ABBBF45}" type="slidenum">
              <a:rPr lang="" smtClean="0"/>
              <a:t>199</a:t>
            </a:fld>
            <a:endParaRPr lang=""/>
          </a:p>
        </p:txBody>
      </p:sp>
    </p:spTree>
    <p:custDataLst>
      <p:tags r:id="rId1"/>
    </p:custDataLst>
    <p:extLst>
      <p:ext uri="{BB962C8B-B14F-4D97-AF65-F5344CB8AC3E}">
        <p14:creationId xmlns:p14="http://schemas.microsoft.com/office/powerpoint/2010/main" val="1116530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2667000"/>
            <a:ext cx="10512862" cy="1325563"/>
          </a:xfrm>
        </p:spPr>
        <p:txBody>
          <a:bodyPr/>
          <a:lstStyle/>
          <a:p>
            <a:r>
              <a:rPr lang="en-US" dirty="0"/>
              <a:t>Introduction</a:t>
            </a:r>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2</a:t>
            </a:fld>
            <a:endParaRPr lang=""/>
          </a:p>
        </p:txBody>
      </p:sp>
    </p:spTree>
    <p:custDataLst>
      <p:tags r:id="rId1"/>
    </p:custDataLst>
    <p:extLst>
      <p:ext uri="{BB962C8B-B14F-4D97-AF65-F5344CB8AC3E}">
        <p14:creationId xmlns:p14="http://schemas.microsoft.com/office/powerpoint/2010/main" val="3801431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20</a:t>
            </a:fld>
            <a:endParaRPr lang=""/>
          </a:p>
        </p:txBody>
      </p:sp>
    </p:spTree>
    <p:custDataLst>
      <p:tags r:id="rId1"/>
    </p:custDataLst>
    <p:extLst>
      <p:ext uri="{BB962C8B-B14F-4D97-AF65-F5344CB8AC3E}">
        <p14:creationId xmlns:p14="http://schemas.microsoft.com/office/powerpoint/2010/main" val="3757248652"/>
      </p:ext>
    </p:extLst>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200</a:t>
            </a:fld>
            <a:endParaRPr lang=""/>
          </a:p>
        </p:txBody>
      </p:sp>
    </p:spTree>
    <p:custDataLst>
      <p:tags r:id="rId1"/>
    </p:custDataLst>
    <p:extLst>
      <p:ext uri="{BB962C8B-B14F-4D97-AF65-F5344CB8AC3E}">
        <p14:creationId xmlns:p14="http://schemas.microsoft.com/office/powerpoint/2010/main" val="4065466361"/>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36612" y="152400"/>
            <a:ext cx="9980830" cy="396874"/>
          </a:xfrm>
        </p:spPr>
        <p:txBody>
          <a:bodyPr>
            <a:normAutofit fontScale="90000"/>
          </a:bodyPr>
          <a:lstStyle/>
          <a:p>
            <a:r>
              <a:rPr lang="en-US" dirty="0"/>
              <a:t>OS Authentication for Privileged Users</a:t>
            </a:r>
          </a:p>
        </p:txBody>
      </p:sp>
      <p:graphicFrame>
        <p:nvGraphicFramePr>
          <p:cNvPr id="163281" name="Group 465"/>
          <p:cNvGraphicFramePr>
            <a:graphicFrameLocks noGrp="1"/>
          </p:cNvGraphicFramePr>
          <p:nvPr>
            <p:extLst/>
          </p:nvPr>
        </p:nvGraphicFramePr>
        <p:xfrm>
          <a:off x="576975" y="937895"/>
          <a:ext cx="11034875" cy="5234305"/>
        </p:xfrm>
        <a:graphic>
          <a:graphicData uri="http://schemas.openxmlformats.org/drawingml/2006/table">
            <a:tbl>
              <a:tblPr firstRow="1" firstCol="1" bandRow="1">
                <a:tableStyleId>{5FD0F851-EC5A-4D38-B0AD-8093EC10F338}</a:tableStyleId>
              </a:tblPr>
              <a:tblGrid>
                <a:gridCol w="3942975">
                  <a:extLst>
                    <a:ext uri="{9D8B030D-6E8A-4147-A177-3AD203B41FA5}">
                      <a16:colId xmlns:a16="http://schemas.microsoft.com/office/drawing/2014/main" xmlns="" val="20000"/>
                    </a:ext>
                  </a:extLst>
                </a:gridCol>
                <a:gridCol w="2095334">
                  <a:extLst>
                    <a:ext uri="{9D8B030D-6E8A-4147-A177-3AD203B41FA5}">
                      <a16:colId xmlns:a16="http://schemas.microsoft.com/office/drawing/2014/main" xmlns="" val="20001"/>
                    </a:ext>
                  </a:extLst>
                </a:gridCol>
                <a:gridCol w="4996566">
                  <a:extLst>
                    <a:ext uri="{9D8B030D-6E8A-4147-A177-3AD203B41FA5}">
                      <a16:colId xmlns:a16="http://schemas.microsoft.com/office/drawing/2014/main" xmlns="" val="20002"/>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mn-lt"/>
                        </a:rPr>
                        <a:t>OS Group</a:t>
                      </a:r>
                      <a:endParaRPr kumimoji="0" lang="en-US" sz="1800" b="1" i="0" u="none" strike="noStrike" cap="none" normalizeH="0" baseline="0" dirty="0">
                        <a:ln>
                          <a:noFill/>
                        </a:ln>
                        <a:solidFill>
                          <a:srgbClr val="000000"/>
                        </a:solidFill>
                        <a:effectLst/>
                        <a:latin typeface="Arial" pitchFamily="34" charset="0"/>
                      </a:endParaRPr>
                    </a:p>
                  </a:txBody>
                  <a:tcPr marL="121888" marR="121888" marT="91440" marB="91440" anchor="ctr"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UNIX or Linux User Group</a:t>
                      </a:r>
                      <a:endParaRPr kumimoji="0" lang="en-US" sz="1800" b="1" i="0" u="none" strike="noStrike" cap="none" normalizeH="0" baseline="0" dirty="0">
                        <a:ln>
                          <a:noFill/>
                        </a:ln>
                        <a:solidFill>
                          <a:srgbClr val="000000"/>
                        </a:solidFill>
                        <a:effectLst/>
                        <a:latin typeface="Arial" pitchFamily="34" charset="0"/>
                      </a:endParaRPr>
                    </a:p>
                  </a:txBody>
                  <a:tcPr marL="121888" marR="121888" marT="91440" marB="91440" anchor="ctr"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mn-lt"/>
                        </a:rPr>
                        <a:t>Special System Privilege Granted to Members</a:t>
                      </a:r>
                      <a:endParaRPr kumimoji="0" lang="en-US" sz="1800" b="1" i="0" u="none" strike="noStrike" cap="none" normalizeH="0" baseline="0" dirty="0">
                        <a:ln>
                          <a:noFill/>
                        </a:ln>
                        <a:solidFill>
                          <a:srgbClr val="000000"/>
                        </a:solidFill>
                        <a:effectLst/>
                        <a:latin typeface="Arial" pitchFamily="34" charset="0"/>
                      </a:endParaRPr>
                    </a:p>
                  </a:txBody>
                  <a:tcPr marL="121888" marR="121888" marT="91440" marB="91440" anchor="ctr" horzOverflow="overflow">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u="none" strike="noStrike" cap="none" normalizeH="0" baseline="0" dirty="0">
                          <a:ln>
                            <a:noFill/>
                          </a:ln>
                          <a:solidFill>
                            <a:srgbClr val="000000"/>
                          </a:solidFill>
                          <a:effectLst/>
                          <a:latin typeface="Arial" panose="020B0604020202020204" pitchFamily="34" charset="0"/>
                          <a:cs typeface="Arial" panose="020B0604020202020204" pitchFamily="34" charset="0"/>
                        </a:rPr>
                        <a:t>Oracle Software Group (top level group)</a:t>
                      </a:r>
                      <a:endParaRPr kumimoji="0" 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oinstall</a:t>
                      </a:r>
                      <a:endPar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Allowed to create and delete database files on the OS. All database administrators belong to this group.</a:t>
                      </a: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u="none" strike="noStrike" cap="none" normalizeH="0" baseline="0" dirty="0">
                          <a:ln>
                            <a:noFill/>
                          </a:ln>
                          <a:solidFill>
                            <a:srgbClr val="000000"/>
                          </a:solidFill>
                          <a:effectLst/>
                          <a:latin typeface="Arial" panose="020B0604020202020204" pitchFamily="34" charset="0"/>
                          <a:cs typeface="Arial" panose="020B0604020202020204" pitchFamily="34" charset="0"/>
                        </a:rPr>
                        <a:t>Database Administrator Group (</a:t>
                      </a:r>
                      <a:r>
                        <a:rPr kumimoji="0" lang="en-US" sz="16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OSDBA</a:t>
                      </a:r>
                      <a:r>
                        <a:rPr kumimoji="0" lang="en-US" sz="1600" b="0" u="none" strike="noStrike" cap="none" normalizeH="0" baseline="0" dirty="0">
                          <a:ln>
                            <a:noFill/>
                          </a:ln>
                          <a:solidFill>
                            <a:srgbClr val="000000"/>
                          </a:solidFill>
                          <a:effectLst/>
                          <a:latin typeface="Arial" panose="020B0604020202020204" pitchFamily="34" charset="0"/>
                          <a:cs typeface="Arial" panose="020B0604020202020204" pitchFamily="34" charset="0"/>
                        </a:rPr>
                        <a:t>)</a:t>
                      </a:r>
                      <a:endParaRPr kumimoji="0" 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dba</a:t>
                      </a:r>
                      <a:endPar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SYSDBA</a:t>
                      </a:r>
                      <a:r>
                        <a:rPr kumimoji="0" lang="en-US" sz="1600" u="none" strike="noStrike" cap="none" normalizeH="0" baseline="0" dirty="0">
                          <a:ln>
                            <a:noFill/>
                          </a:ln>
                          <a:solidFill>
                            <a:srgbClr val="000000"/>
                          </a:solidFill>
                          <a:effectLst/>
                        </a:rPr>
                        <a:t> (Connects you as the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a:t>
                      </a:r>
                      <a:r>
                        <a:rPr kumimoji="0" lang="en-US" sz="1600" u="none" strike="noStrike" cap="none" normalizeH="0" baseline="0" dirty="0">
                          <a:ln>
                            <a:noFill/>
                          </a:ln>
                          <a:solidFill>
                            <a:srgbClr val="000000"/>
                          </a:solidFill>
                          <a:effectLst/>
                        </a:rPr>
                        <a:t> user)</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u="none" strike="noStrike" cap="none" normalizeH="0" baseline="0" dirty="0">
                          <a:ln>
                            <a:noFill/>
                          </a:ln>
                          <a:solidFill>
                            <a:srgbClr val="000000"/>
                          </a:solidFill>
                          <a:effectLst/>
                        </a:rPr>
                        <a:t>Database Operator Group (</a:t>
                      </a:r>
                      <a:r>
                        <a:rPr kumimoji="0" lang="en-US" sz="16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OSOPER</a:t>
                      </a:r>
                      <a:r>
                        <a:rPr kumimoji="0" lang="en-US" sz="1600" b="0" u="none" strike="noStrike" cap="none" normalizeH="0" baseline="0" dirty="0">
                          <a:ln>
                            <a:noFill/>
                          </a:ln>
                          <a:solidFill>
                            <a:srgbClr val="000000"/>
                          </a:solidFill>
                          <a:effectLst/>
                        </a:rPr>
                        <a:t>) – optional</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oper</a:t>
                      </a:r>
                      <a:endPar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SYSOPER</a:t>
                      </a:r>
                      <a:r>
                        <a:rPr kumimoji="0" lang="en-US" sz="1600" u="none" strike="noStrike" cap="none" normalizeH="0" baseline="0" dirty="0">
                          <a:ln>
                            <a:noFill/>
                          </a:ln>
                          <a:solidFill>
                            <a:srgbClr val="000000"/>
                          </a:solidFill>
                          <a:effectLst/>
                        </a:rPr>
                        <a:t> (Connects you as the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PUBLIC</a:t>
                      </a:r>
                      <a:r>
                        <a:rPr kumimoji="0" lang="en-US" sz="1600" u="none" strike="noStrike" cap="none" normalizeH="0" baseline="0" dirty="0">
                          <a:ln>
                            <a:noFill/>
                          </a:ln>
                          <a:solidFill>
                            <a:srgbClr val="000000"/>
                          </a:solidFill>
                          <a:effectLst/>
                        </a:rPr>
                        <a:t> user)</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Database Backup and Recovery Group (</a:t>
                      </a: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OSBACKUPDBA</a:t>
                      </a:r>
                      <a:r>
                        <a:rPr kumimoji="0" lang="en-US" sz="1600" b="0" i="0" u="none" strike="noStrike" cap="none" normalizeH="0" baseline="0" dirty="0">
                          <a:ln>
                            <a:noFill/>
                          </a:ln>
                          <a:solidFill>
                            <a:srgbClr val="000000"/>
                          </a:solidFill>
                          <a:effectLst/>
                          <a:latin typeface="Arial" pitchFamily="34" charset="0"/>
                        </a:rPr>
                        <a:t>)</a:t>
                      </a: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backupdba</a:t>
                      </a: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SYSBACKUP</a:t>
                      </a: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297999797"/>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Data Guard Administrative Group (</a:t>
                      </a: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OSDGDBA</a:t>
                      </a:r>
                      <a:r>
                        <a:rPr kumimoji="0" lang="en-US" sz="1600" b="0" i="0" u="none" strike="noStrike" cap="none" normalizeH="0" baseline="0" dirty="0">
                          <a:ln>
                            <a:noFill/>
                          </a:ln>
                          <a:solidFill>
                            <a:srgbClr val="000000"/>
                          </a:solidFill>
                          <a:effectLst/>
                          <a:latin typeface="Arial" pitchFamily="34" charset="0"/>
                        </a:rPr>
                        <a:t>)</a:t>
                      </a: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dgdba</a:t>
                      </a: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SYSDG</a:t>
                      </a: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3896246665"/>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Encryption Key Management Administrative Group (</a:t>
                      </a: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OSKMDBA</a:t>
                      </a:r>
                      <a:r>
                        <a:rPr kumimoji="0" lang="en-US" sz="1600" b="0" i="0" u="none" strike="noStrike" cap="none" normalizeH="0" baseline="0" dirty="0">
                          <a:ln>
                            <a:noFill/>
                          </a:ln>
                          <a:solidFill>
                            <a:srgbClr val="000000"/>
                          </a:solidFill>
                          <a:effectLst/>
                          <a:latin typeface="Arial" pitchFamily="34" charset="0"/>
                        </a:rPr>
                        <a:t>)</a:t>
                      </a: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kmdba</a:t>
                      </a: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SYSKM</a:t>
                      </a: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3447390338"/>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Real Application Cluster Administrative Group (</a:t>
                      </a: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OSRACDBA</a:t>
                      </a:r>
                      <a:r>
                        <a:rPr kumimoji="0" lang="en-US" sz="1600" b="0" i="0" u="none" strike="noStrike" cap="none" normalizeH="0" baseline="0" dirty="0">
                          <a:ln>
                            <a:noFill/>
                          </a:ln>
                          <a:solidFill>
                            <a:srgbClr val="000000"/>
                          </a:solidFill>
                          <a:effectLst/>
                          <a:latin typeface="Arial" pitchFamily="34" charset="0"/>
                        </a:rPr>
                        <a:t>)</a:t>
                      </a:r>
                    </a:p>
                  </a:txBody>
                  <a:tcPr marL="121888" marR="121888" marT="91440" marB="91440" anchor="ctr"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rac</a:t>
                      </a:r>
                    </a:p>
                  </a:txBody>
                  <a:tcPr marL="121888" marR="121888" marT="91440" marB="91440" anchor="ctr"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SYSRAC</a:t>
                      </a:r>
                    </a:p>
                  </a:txBody>
                  <a:tcPr marL="121888" marR="121888" marT="91440" marB="91440" anchor="ctr"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xmlns="" val="3417251477"/>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201</a:t>
            </a:fld>
            <a:endParaRPr lang=""/>
          </a:p>
        </p:txBody>
      </p:sp>
    </p:spTree>
    <p:custDataLst>
      <p:tags r:id="rId1"/>
    </p:custDataLst>
    <p:extLst>
      <p:ext uri="{BB962C8B-B14F-4D97-AF65-F5344CB8AC3E}">
        <p14:creationId xmlns:p14="http://schemas.microsoft.com/office/powerpoint/2010/main" val="2482160348"/>
      </p:ext>
    </p:extLst>
  </p:cSld>
  <p:clrMapOvr>
    <a:masterClrMapping/>
  </p:clrMapOvr>
  <p:transition spd="slow"/>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508272" y="2841725"/>
            <a:ext cx="7172280" cy="3195374"/>
            <a:chOff x="830654" y="1268641"/>
            <a:chExt cx="7482693" cy="3042969"/>
          </a:xfrm>
        </p:grpSpPr>
        <p:sp>
          <p:nvSpPr>
            <p:cNvPr id="14" name="Freeform 13"/>
            <p:cNvSpPr/>
            <p:nvPr/>
          </p:nvSpPr>
          <p:spPr bwMode="auto">
            <a:xfrm>
              <a:off x="1005948" y="4265891"/>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5" name="Rounded Rectangle 14"/>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8434" name="Rectangle 2"/>
          <p:cNvSpPr>
            <a:spLocks noGrp="1" noChangeArrowheads="1"/>
          </p:cNvSpPr>
          <p:nvPr>
            <p:ph type="title"/>
          </p:nvPr>
        </p:nvSpPr>
        <p:spPr/>
        <p:txBody>
          <a:bodyPr/>
          <a:lstStyle/>
          <a:p>
            <a:pPr eaLnBrk="1" hangingPunct="1"/>
            <a:r>
              <a:rPr lang="en-US" altLang="en-US" dirty="0" smtClean="0"/>
              <a:t>Privileges</a:t>
            </a:r>
            <a:br>
              <a:rPr lang="en-US" altLang="en-US" dirty="0" smtClean="0"/>
            </a:br>
            <a:endParaRPr lang="en-US" altLang="en-US" dirty="0"/>
          </a:p>
        </p:txBody>
      </p:sp>
      <p:sp>
        <p:nvSpPr>
          <p:cNvPr id="18435" name="Rectangle 3"/>
          <p:cNvSpPr>
            <a:spLocks noGrp="1" noChangeArrowheads="1"/>
          </p:cNvSpPr>
          <p:nvPr>
            <p:ph idx="1"/>
          </p:nvPr>
        </p:nvSpPr>
        <p:spPr>
          <a:xfrm>
            <a:off x="622138" y="1242485"/>
            <a:ext cx="10944549" cy="1234519"/>
          </a:xfrm>
        </p:spPr>
        <p:txBody>
          <a:bodyPr>
            <a:normAutofit lnSpcReduction="10000"/>
          </a:bodyPr>
          <a:lstStyle/>
          <a:p>
            <a:pPr eaLnBrk="1" hangingPunct="1"/>
            <a:r>
              <a:rPr lang="en-US" altLang="en-US" dirty="0"/>
              <a:t>There are two types of user privileges:</a:t>
            </a:r>
          </a:p>
          <a:p>
            <a:pPr lvl="1" eaLnBrk="1" hangingPunct="1"/>
            <a:r>
              <a:rPr lang="en-US" altLang="en-US" dirty="0"/>
              <a:t>System: Enables users to perform particular actions in the database</a:t>
            </a:r>
          </a:p>
          <a:p>
            <a:pPr lvl="1" eaLnBrk="1" hangingPunct="1"/>
            <a:r>
              <a:rPr lang="en-US" altLang="en-US" dirty="0"/>
              <a:t>Object: Enables users to access and manipulate a specific object</a:t>
            </a:r>
          </a:p>
        </p:txBody>
      </p:sp>
      <p:grpSp>
        <p:nvGrpSpPr>
          <p:cNvPr id="2" name="Group 1"/>
          <p:cNvGrpSpPr/>
          <p:nvPr/>
        </p:nvGrpSpPr>
        <p:grpSpPr>
          <a:xfrm>
            <a:off x="2977140" y="3030683"/>
            <a:ext cx="6234545" cy="2701635"/>
            <a:chOff x="2665412" y="3124201"/>
            <a:chExt cx="6858000" cy="2971799"/>
          </a:xfrm>
        </p:grpSpPr>
        <p:pic>
          <p:nvPicPr>
            <p:cNvPr id="18436" name="Picture 4" descr="People: Person, User, 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427662" y="3124201"/>
              <a:ext cx="13335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Line 5"/>
            <p:cNvSpPr>
              <a:spLocks noChangeShapeType="1"/>
            </p:cNvSpPr>
            <p:nvPr/>
          </p:nvSpPr>
          <p:spPr bwMode="auto">
            <a:xfrm flipV="1">
              <a:off x="5408612" y="5076826"/>
              <a:ext cx="0" cy="6381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8438" name="Line 6"/>
            <p:cNvSpPr>
              <a:spLocks noChangeShapeType="1"/>
            </p:cNvSpPr>
            <p:nvPr/>
          </p:nvSpPr>
          <p:spPr bwMode="auto">
            <a:xfrm flipV="1">
              <a:off x="6094412" y="4421189"/>
              <a:ext cx="0" cy="5619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8439" name="Oval 7"/>
            <p:cNvSpPr>
              <a:spLocks noChangeArrowheads="1"/>
            </p:cNvSpPr>
            <p:nvPr/>
          </p:nvSpPr>
          <p:spPr bwMode="blackWhite">
            <a:xfrm>
              <a:off x="6780212" y="5257800"/>
              <a:ext cx="2743200" cy="838200"/>
            </a:xfrm>
            <a:prstGeom prst="ellipse">
              <a:avLst/>
            </a:prstGeom>
            <a:solidFill>
              <a:srgbClr val="FFFFCC"/>
            </a:solidFill>
            <a:ln w="28575">
              <a:solidFill>
                <a:schemeClr val="tx1"/>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sz="1600" dirty="0">
                  <a:solidFill>
                    <a:srgbClr val="000000"/>
                  </a:solidFill>
                </a:rPr>
                <a:t>System privilege: </a:t>
              </a:r>
            </a:p>
            <a:p>
              <a:pPr eaLnBrk="1" hangingPunct="1"/>
              <a:r>
                <a:rPr lang="en-US" altLang="en-US" sz="1600" dirty="0">
                  <a:solidFill>
                    <a:srgbClr val="000000"/>
                  </a:solidFill>
                </a:rPr>
                <a:t>Create session</a:t>
              </a:r>
            </a:p>
          </p:txBody>
        </p:sp>
        <p:sp>
          <p:nvSpPr>
            <p:cNvPr id="18440" name="Rectangle 8"/>
            <p:cNvSpPr>
              <a:spLocks noChangeArrowheads="1"/>
            </p:cNvSpPr>
            <p:nvPr/>
          </p:nvSpPr>
          <p:spPr bwMode="blackWhite">
            <a:xfrm>
              <a:off x="5224462" y="4724401"/>
              <a:ext cx="1739900" cy="354013"/>
            </a:xfrm>
            <a:prstGeom prst="rect">
              <a:avLst/>
            </a:prstGeom>
            <a:solidFill>
              <a:srgbClr val="FFFF00"/>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latin typeface="Courier New" panose="02070309020205020404" pitchFamily="49" charset="0"/>
                </a:rPr>
                <a:t>HR_DBA</a:t>
              </a:r>
            </a:p>
          </p:txBody>
        </p:sp>
        <p:sp>
          <p:nvSpPr>
            <p:cNvPr id="18441" name="Oval 9"/>
            <p:cNvSpPr>
              <a:spLocks noChangeArrowheads="1"/>
            </p:cNvSpPr>
            <p:nvPr/>
          </p:nvSpPr>
          <p:spPr bwMode="blackWhite">
            <a:xfrm>
              <a:off x="2665412" y="5257800"/>
              <a:ext cx="2743200" cy="838200"/>
            </a:xfrm>
            <a:prstGeom prst="ellipse">
              <a:avLst/>
            </a:prstGeom>
            <a:solidFill>
              <a:srgbClr val="FFFFCC"/>
            </a:solidFill>
            <a:ln w="28575">
              <a:solidFill>
                <a:schemeClr val="tx1"/>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sz="1600" dirty="0">
                  <a:solidFill>
                    <a:srgbClr val="000000"/>
                  </a:solidFill>
                </a:rPr>
                <a:t>Object privilege: </a:t>
              </a:r>
            </a:p>
            <a:p>
              <a:pPr eaLnBrk="1" hangingPunct="1"/>
              <a:r>
                <a:rPr lang="en-US" altLang="en-US" sz="1600" dirty="0">
                  <a:solidFill>
                    <a:srgbClr val="000000"/>
                  </a:solidFill>
                </a:rPr>
                <a:t>Update employees</a:t>
              </a:r>
            </a:p>
          </p:txBody>
        </p:sp>
        <p:sp>
          <p:nvSpPr>
            <p:cNvPr id="18442" name="Line 10"/>
            <p:cNvSpPr>
              <a:spLocks noChangeShapeType="1"/>
            </p:cNvSpPr>
            <p:nvPr/>
          </p:nvSpPr>
          <p:spPr bwMode="auto">
            <a:xfrm flipV="1">
              <a:off x="6780212" y="5076826"/>
              <a:ext cx="0" cy="6381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3" name="Slide Number Placeholder 2"/>
          <p:cNvSpPr>
            <a:spLocks noGrp="1"/>
          </p:cNvSpPr>
          <p:nvPr>
            <p:ph type="sldNum" sz="quarter" idx="12"/>
          </p:nvPr>
        </p:nvSpPr>
        <p:spPr/>
        <p:txBody>
          <a:bodyPr/>
          <a:lstStyle/>
          <a:p>
            <a:fld id="{0D1E9C62-5A59-433B-A292-EC595ABBBF45}" type="slidenum">
              <a:rPr lang="" smtClean="0"/>
              <a:t>202</a:t>
            </a:fld>
            <a:endParaRPr lang=""/>
          </a:p>
        </p:txBody>
      </p:sp>
    </p:spTree>
    <p:custDataLst>
      <p:tags r:id="rId1"/>
    </p:custDataLst>
    <p:extLst>
      <p:ext uri="{BB962C8B-B14F-4D97-AF65-F5344CB8AC3E}">
        <p14:creationId xmlns:p14="http://schemas.microsoft.com/office/powerpoint/2010/main" val="1801763773"/>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System Privileges</a:t>
            </a:r>
            <a:endParaRPr lang="en-US" altLang="es-MX" dirty="0"/>
          </a:p>
        </p:txBody>
      </p:sp>
      <p:sp>
        <p:nvSpPr>
          <p:cNvPr id="9219" name="Content Placeholder 9"/>
          <p:cNvSpPr>
            <a:spLocks noGrp="1"/>
          </p:cNvSpPr>
          <p:nvPr>
            <p:ph idx="1"/>
          </p:nvPr>
        </p:nvSpPr>
        <p:spPr>
          <a:xfrm>
            <a:off x="622138" y="1242485"/>
            <a:ext cx="10944549" cy="2642597"/>
          </a:xfrm>
        </p:spPr>
        <p:txBody>
          <a:bodyPr/>
          <a:lstStyle/>
          <a:p>
            <a:pPr lvl="1">
              <a:buClr>
                <a:schemeClr val="accent1"/>
              </a:buClr>
              <a:defRPr/>
            </a:pPr>
            <a:r>
              <a:rPr lang="en-US" dirty="0"/>
              <a:t>Each system privilege allows a user to perform a particular database operation or class of database operations.</a:t>
            </a:r>
          </a:p>
          <a:p>
            <a:pPr lvl="1">
              <a:buClr>
                <a:schemeClr val="accent1"/>
              </a:buClr>
              <a:defRPr/>
            </a:pPr>
            <a:r>
              <a:rPr lang="en-US" dirty="0"/>
              <a:t>Administrators have special system privileges.</a:t>
            </a:r>
          </a:p>
          <a:p>
            <a:pPr lvl="1">
              <a:buClr>
                <a:schemeClr val="accent1"/>
              </a:buClr>
              <a:defRPr/>
            </a:pPr>
            <a:r>
              <a:rPr lang="en-US" dirty="0"/>
              <a:t>A system privilege with the </a:t>
            </a:r>
            <a:r>
              <a:rPr lang="en-US" dirty="0">
                <a:latin typeface="Courier New" panose="02070309020205020404" pitchFamily="49" charset="0"/>
                <a:cs typeface="Courier New" panose="02070309020205020404" pitchFamily="49" charset="0"/>
              </a:rPr>
              <a:t>ANY</a:t>
            </a:r>
            <a:r>
              <a:rPr lang="en-US" dirty="0"/>
              <a:t> clause means the privilege applies to all schemas, not just your own.</a:t>
            </a:r>
          </a:p>
          <a:p>
            <a:pPr lvl="1">
              <a:buClr>
                <a:schemeClr val="accent1"/>
              </a:buClr>
              <a:defRPr/>
            </a:pPr>
            <a:r>
              <a:rPr lang="en-US" dirty="0"/>
              <a:t>If you grant a system privilege with the </a:t>
            </a:r>
            <a:r>
              <a:rPr lang="en-US" dirty="0">
                <a:latin typeface="Courier New" panose="02070309020205020404" pitchFamily="49" charset="0"/>
                <a:cs typeface="Courier New" panose="02070309020205020404" pitchFamily="49" charset="0"/>
              </a:rPr>
              <a:t>ADMIN</a:t>
            </a:r>
            <a:r>
              <a:rPr lang="en-US" dirty="0"/>
              <a:t> </a:t>
            </a:r>
            <a:r>
              <a:rPr lang="en-US" dirty="0">
                <a:latin typeface="Courier New" panose="02070309020205020404" pitchFamily="49" charset="0"/>
                <a:cs typeface="Courier New" panose="02070309020205020404" pitchFamily="49" charset="0"/>
              </a:rPr>
              <a:t>OPTION</a:t>
            </a:r>
            <a:r>
              <a:rPr lang="en-US" dirty="0"/>
              <a:t> enabled, you enable the grantee to administer the system privilege and grant it to other users.</a:t>
            </a:r>
          </a:p>
        </p:txBody>
      </p:sp>
      <p:sp>
        <p:nvSpPr>
          <p:cNvPr id="2" name="Slide Number Placeholder 1"/>
          <p:cNvSpPr>
            <a:spLocks noGrp="1"/>
          </p:cNvSpPr>
          <p:nvPr>
            <p:ph type="sldNum" sz="quarter" idx="12"/>
          </p:nvPr>
        </p:nvSpPr>
        <p:spPr/>
        <p:txBody>
          <a:bodyPr/>
          <a:lstStyle/>
          <a:p>
            <a:fld id="{0D1E9C62-5A59-433B-A292-EC595ABBBF45}" type="slidenum">
              <a:rPr lang="" smtClean="0"/>
              <a:t>203</a:t>
            </a:fld>
            <a:endParaRPr lang=""/>
          </a:p>
        </p:txBody>
      </p:sp>
    </p:spTree>
    <p:custDataLst>
      <p:tags r:id="rId1"/>
    </p:custDataLst>
    <p:extLst>
      <p:ext uri="{BB962C8B-B14F-4D97-AF65-F5344CB8AC3E}">
        <p14:creationId xmlns:p14="http://schemas.microsoft.com/office/powerpoint/2010/main" val="38833455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204</a:t>
            </a:fld>
            <a:endParaRPr lang=""/>
          </a:p>
        </p:txBody>
      </p:sp>
    </p:spTree>
    <p:custDataLst>
      <p:tags r:id="rId1"/>
    </p:custDataLst>
    <p:extLst>
      <p:ext uri="{BB962C8B-B14F-4D97-AF65-F5344CB8AC3E}">
        <p14:creationId xmlns:p14="http://schemas.microsoft.com/office/powerpoint/2010/main" val="3646715284"/>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912812" y="76200"/>
            <a:ext cx="10057030" cy="549274"/>
          </a:xfrm>
        </p:spPr>
        <p:txBody>
          <a:bodyPr>
            <a:normAutofit fontScale="90000"/>
          </a:bodyPr>
          <a:lstStyle/>
          <a:p>
            <a:pPr eaLnBrk="1" hangingPunct="1"/>
            <a:r>
              <a:rPr lang="en-US" dirty="0"/>
              <a:t>System Privileges for Administrators</a:t>
            </a:r>
          </a:p>
        </p:txBody>
      </p:sp>
      <p:graphicFrame>
        <p:nvGraphicFramePr>
          <p:cNvPr id="163281" name="Group 465"/>
          <p:cNvGraphicFramePr>
            <a:graphicFrameLocks noGrp="1"/>
          </p:cNvGraphicFramePr>
          <p:nvPr>
            <p:extLst/>
          </p:nvPr>
        </p:nvGraphicFramePr>
        <p:xfrm>
          <a:off x="648913" y="977900"/>
          <a:ext cx="10890998" cy="5118100"/>
        </p:xfrm>
        <a:graphic>
          <a:graphicData uri="http://schemas.openxmlformats.org/drawingml/2006/table">
            <a:tbl>
              <a:tblPr firstRow="1" firstCol="1" bandRow="1">
                <a:tableStyleId>{5FD0F851-EC5A-4D38-B0AD-8093EC10F338}</a:tableStyleId>
              </a:tblPr>
              <a:tblGrid>
                <a:gridCol w="1701757">
                  <a:extLst>
                    <a:ext uri="{9D8B030D-6E8A-4147-A177-3AD203B41FA5}">
                      <a16:colId xmlns:a16="http://schemas.microsoft.com/office/drawing/2014/main" xmlns="" val="20000"/>
                    </a:ext>
                  </a:extLst>
                </a:gridCol>
                <a:gridCol w="9189241">
                  <a:extLst>
                    <a:ext uri="{9D8B030D-6E8A-4147-A177-3AD203B41FA5}">
                      <a16:colId xmlns:a16="http://schemas.microsoft.com/office/drawing/2014/main" xmlns="" val="20001"/>
                    </a:ext>
                  </a:extLst>
                </a:gridCol>
              </a:tblGrid>
              <a:tr h="37623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Privilege</a:t>
                      </a:r>
                      <a:endParaRPr kumimoji="0" lang="en-US" sz="18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Description</a:t>
                      </a:r>
                      <a:endParaRPr kumimoji="0" lang="en-US" sz="18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SYSDBA</a:t>
                      </a:r>
                      <a:endPar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Perform all administrative tasks in the database, including create and drop a database, open and mount a database, start up and shut down an Oracle database, create an SPFILE, put a database in or remove a database from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ARCHIVELOG</a:t>
                      </a:r>
                      <a:r>
                        <a:rPr kumimoji="0" lang="en-US" sz="1600" u="none" strike="noStrike" cap="none" normalizeH="0" baseline="0" dirty="0">
                          <a:ln>
                            <a:noFill/>
                          </a:ln>
                          <a:solidFill>
                            <a:srgbClr val="000000"/>
                          </a:solidFill>
                          <a:effectLst/>
                        </a:rPr>
                        <a:t> mode, perform incomplete recovery operations, patch, and migrate. This privilege enables you to connect as the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a:t>
                      </a:r>
                      <a:r>
                        <a:rPr kumimoji="0" lang="en-US" sz="1600" u="none" strike="noStrike" cap="none" normalizeH="0" baseline="0" dirty="0">
                          <a:ln>
                            <a:noFill/>
                          </a:ln>
                          <a:solidFill>
                            <a:srgbClr val="000000"/>
                          </a:solidFill>
                          <a:effectLst/>
                        </a:rPr>
                        <a:t> user.</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SYSOPER</a:t>
                      </a:r>
                      <a:endPar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Perform similar administration tasks as the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SYSDBA</a:t>
                      </a:r>
                      <a:r>
                        <a:rPr kumimoji="0" lang="en-US" sz="1600" u="none" strike="noStrike" cap="none" normalizeH="0" baseline="0" dirty="0">
                          <a:ln>
                            <a:noFill/>
                          </a:ln>
                          <a:solidFill>
                            <a:srgbClr val="000000"/>
                          </a:solidFill>
                          <a:effectLst/>
                        </a:rPr>
                        <a:t> privilege, but without the ability to look at user data. For example, you can start up and shut down the database, create an SPFILE, and perform complete recovery operations (not incomplete recovery operations).</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SYSASM</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Start up, shut down, and administer an Automatic Storage Management instance.</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381630565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SYSBACKUP</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Perform backup and recovery operations by using RMAN or SQL*Plus.</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SYSDG</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Perform Data Guard operations by using the Data Guard Broker or the DGMGRL command-line interface.</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942676747"/>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SYSKM</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Manage Transparent Data Encryption wallet operations.</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86884052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SYSRAC</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Perform day-to-day administration tasks on an Oracle Real Application Clusters (RAC) cluster.</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xmlns="" val="3598594050"/>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205</a:t>
            </a:fld>
            <a:endParaRPr lang=""/>
          </a:p>
        </p:txBody>
      </p:sp>
    </p:spTree>
    <p:custDataLst>
      <p:tags r:id="rId1"/>
    </p:custDataLst>
    <p:extLst>
      <p:ext uri="{BB962C8B-B14F-4D97-AF65-F5344CB8AC3E}">
        <p14:creationId xmlns:p14="http://schemas.microsoft.com/office/powerpoint/2010/main" val="1513423425"/>
      </p:ext>
    </p:extLst>
  </p:cSld>
  <p:clrMapOvr>
    <a:masterClrMapping/>
  </p:clrMapOvr>
  <p:transition spd="slow"/>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Object </a:t>
            </a:r>
            <a:r>
              <a:rPr lang="en-US" dirty="0" smtClean="0"/>
              <a:t>Privileges</a:t>
            </a:r>
            <a:br>
              <a:rPr lang="en-US" dirty="0" smtClean="0"/>
            </a:br>
            <a:endParaRPr lang="en-US" altLang="es-MX" dirty="0"/>
          </a:p>
        </p:txBody>
      </p:sp>
      <p:sp>
        <p:nvSpPr>
          <p:cNvPr id="9219" name="Content Placeholder 9"/>
          <p:cNvSpPr>
            <a:spLocks noGrp="1"/>
          </p:cNvSpPr>
          <p:nvPr>
            <p:ph idx="1"/>
          </p:nvPr>
        </p:nvSpPr>
        <p:spPr>
          <a:xfrm>
            <a:off x="622138" y="1242485"/>
            <a:ext cx="10944549" cy="3196595"/>
          </a:xfrm>
        </p:spPr>
        <p:txBody>
          <a:bodyPr>
            <a:normAutofit fontScale="92500"/>
          </a:bodyPr>
          <a:lstStyle/>
          <a:p>
            <a:pPr lvl="1">
              <a:buClr>
                <a:schemeClr val="accent1"/>
              </a:buClr>
              <a:defRPr/>
            </a:pPr>
            <a:r>
              <a:rPr lang="en-US" dirty="0"/>
              <a:t>Object privileges allow a user to perform a particular action on a specific object, such as a table, view, sequence, procedure, function, or package.</a:t>
            </a:r>
          </a:p>
          <a:p>
            <a:pPr lvl="1">
              <a:buClr>
                <a:schemeClr val="accent1"/>
              </a:buClr>
              <a:defRPr/>
            </a:pPr>
            <a:r>
              <a:rPr lang="en-US" dirty="0"/>
              <a:t>Without specific permission, users can access only their own objects.</a:t>
            </a:r>
          </a:p>
          <a:p>
            <a:pPr lvl="1">
              <a:buClr>
                <a:schemeClr val="accent1"/>
              </a:buClr>
              <a:defRPr/>
            </a:pPr>
            <a:r>
              <a:rPr lang="en-US" dirty="0"/>
              <a:t>Object privileges can be granted by the owner of an object, by the administrator, or by someone who has been explicitly given permission to grant privileges on the object.</a:t>
            </a:r>
          </a:p>
          <a:p>
            <a:pPr lvl="1">
              <a:buClr>
                <a:schemeClr val="accent1"/>
              </a:buClr>
              <a:defRPr/>
            </a:pPr>
            <a:r>
              <a:rPr lang="en-US" dirty="0"/>
              <a:t>The SQL syntax for granting object privileges is: </a:t>
            </a:r>
          </a:p>
          <a:p>
            <a:pPr marL="91440" lvl="1" indent="0">
              <a:buClr>
                <a:schemeClr val="accent1"/>
              </a:buClr>
              <a:buNone/>
              <a:defRPr/>
            </a:pPr>
            <a:r>
              <a:rPr lang="en-US" dirty="0">
                <a:cs typeface="Courier New" panose="02070309020205020404" pitchFamily="49" charset="0"/>
              </a:rPr>
              <a:t>		</a:t>
            </a:r>
            <a:r>
              <a:rPr lang="en-US" dirty="0">
                <a:latin typeface="Courier New" panose="02070309020205020404" pitchFamily="49" charset="0"/>
                <a:cs typeface="Courier New" panose="02070309020205020404" pitchFamily="49" charset="0"/>
              </a:rPr>
              <a:t>GRANT &lt;object_privilege&gt; ON &lt;object&gt; TO &lt;grantee clause&gt;</a:t>
            </a:r>
          </a:p>
          <a:p>
            <a:pPr marL="91440" lvl="1" indent="0">
              <a:buClr>
                <a:schemeClr val="accent1"/>
              </a:buClr>
              <a:buNone/>
              <a:defRPr/>
            </a:pPr>
            <a:r>
              <a:rPr lang="en-US" dirty="0">
                <a:latin typeface="Courier New" panose="02070309020205020404" pitchFamily="49" charset="0"/>
                <a:cs typeface="Courier New" panose="02070309020205020404" pitchFamily="49" charset="0"/>
              </a:rPr>
              <a:t>		[WITH GRANT OPTION]</a:t>
            </a:r>
          </a:p>
        </p:txBody>
      </p:sp>
      <p:sp>
        <p:nvSpPr>
          <p:cNvPr id="2" name="Slide Number Placeholder 1"/>
          <p:cNvSpPr>
            <a:spLocks noGrp="1"/>
          </p:cNvSpPr>
          <p:nvPr>
            <p:ph type="sldNum" sz="quarter" idx="12"/>
          </p:nvPr>
        </p:nvSpPr>
        <p:spPr/>
        <p:txBody>
          <a:bodyPr/>
          <a:lstStyle/>
          <a:p>
            <a:fld id="{0D1E9C62-5A59-433B-A292-EC595ABBBF45}" type="slidenum">
              <a:rPr lang="" smtClean="0"/>
              <a:t>206</a:t>
            </a:fld>
            <a:endParaRPr lang=""/>
          </a:p>
        </p:txBody>
      </p:sp>
    </p:spTree>
    <p:custDataLst>
      <p:tags r:id="rId1"/>
    </p:custDataLst>
    <p:extLst>
      <p:ext uri="{BB962C8B-B14F-4D97-AF65-F5344CB8AC3E}">
        <p14:creationId xmlns:p14="http://schemas.microsoft.com/office/powerpoint/2010/main" val="174235845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760412" y="228600"/>
            <a:ext cx="10285630" cy="549274"/>
          </a:xfrm>
        </p:spPr>
        <p:txBody>
          <a:bodyPr>
            <a:normAutofit fontScale="90000"/>
          </a:bodyPr>
          <a:lstStyle/>
          <a:p>
            <a:pPr eaLnBrk="1" hangingPunct="1"/>
            <a:r>
              <a:rPr lang="en-US" dirty="0"/>
              <a:t>Granting Privileges in a Multitenant Environment</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1770" y="1375232"/>
            <a:ext cx="6965284" cy="4107536"/>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207</a:t>
            </a:fld>
            <a:endParaRPr lang=""/>
          </a:p>
        </p:txBody>
      </p:sp>
    </p:spTree>
    <p:custDataLst>
      <p:tags r:id="rId1"/>
    </p:custDataLst>
    <p:extLst>
      <p:ext uri="{BB962C8B-B14F-4D97-AF65-F5344CB8AC3E}">
        <p14:creationId xmlns:p14="http://schemas.microsoft.com/office/powerpoint/2010/main" val="18846427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208</a:t>
            </a:fld>
            <a:endParaRPr lang=""/>
          </a:p>
        </p:txBody>
      </p:sp>
    </p:spTree>
    <p:custDataLst>
      <p:tags r:id="rId1"/>
    </p:custDataLst>
    <p:extLst>
      <p:ext uri="{BB962C8B-B14F-4D97-AF65-F5344CB8AC3E}">
        <p14:creationId xmlns:p14="http://schemas.microsoft.com/office/powerpoint/2010/main" val="1076874602"/>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836612" y="152400"/>
            <a:ext cx="10285630" cy="777874"/>
          </a:xfrm>
        </p:spPr>
        <p:txBody>
          <a:bodyPr/>
          <a:lstStyle/>
          <a:p>
            <a:pPr eaLnBrk="1" hangingPunct="1"/>
            <a:r>
              <a:rPr lang="en-US" dirty="0"/>
              <a:t>Granting and Revoking System Privileges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9023" y="1066800"/>
            <a:ext cx="6428825" cy="4779004"/>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209</a:t>
            </a:fld>
            <a:endParaRPr lang=""/>
          </a:p>
        </p:txBody>
      </p:sp>
    </p:spTree>
    <p:custDataLst>
      <p:tags r:id="rId1"/>
    </p:custDataLst>
    <p:extLst>
      <p:ext uri="{BB962C8B-B14F-4D97-AF65-F5344CB8AC3E}">
        <p14:creationId xmlns:p14="http://schemas.microsoft.com/office/powerpoint/2010/main" val="2357134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title"/>
          </p:nvPr>
        </p:nvSpPr>
        <p:spPr>
          <a:xfrm>
            <a:off x="837982" y="365127"/>
            <a:ext cx="10361830" cy="854074"/>
          </a:xfrm>
        </p:spPr>
        <p:txBody>
          <a:bodyPr/>
          <a:lstStyle/>
          <a:p>
            <a:pPr eaLnBrk="1" hangingPunct="1"/>
            <a:r>
              <a:rPr lang="en-US" altLang="en-US" dirty="0"/>
              <a:t>Suggested Course Schedule</a:t>
            </a:r>
          </a:p>
        </p:txBody>
      </p:sp>
      <p:graphicFrame>
        <p:nvGraphicFramePr>
          <p:cNvPr id="318519" name="Group 55"/>
          <p:cNvGraphicFramePr>
            <a:graphicFrameLocks noGrp="1"/>
          </p:cNvGraphicFramePr>
          <p:nvPr>
            <p:extLst>
              <p:ext uri="{D42A27DB-BD31-4B8C-83A1-F6EECF244321}">
                <p14:modId xmlns:p14="http://schemas.microsoft.com/office/powerpoint/2010/main" val="1754048501"/>
              </p:ext>
            </p:extLst>
          </p:nvPr>
        </p:nvGraphicFramePr>
        <p:xfrm>
          <a:off x="1446212" y="1295400"/>
          <a:ext cx="4603750" cy="3469775"/>
        </p:xfrm>
        <a:graphic>
          <a:graphicData uri="http://schemas.openxmlformats.org/drawingml/2006/table">
            <a:tbl>
              <a:tblPr/>
              <a:tblGrid>
                <a:gridCol w="685800">
                  <a:extLst>
                    <a:ext uri="{9D8B030D-6E8A-4147-A177-3AD203B41FA5}">
                      <a16:colId xmlns:a16="http://schemas.microsoft.com/office/drawing/2014/main" xmlns="" val="20000"/>
                    </a:ext>
                  </a:extLst>
                </a:gridCol>
                <a:gridCol w="3917950">
                  <a:extLst>
                    <a:ext uri="{9D8B030D-6E8A-4147-A177-3AD203B41FA5}">
                      <a16:colId xmlns:a16="http://schemas.microsoft.com/office/drawing/2014/main" xmlns="" val="20001"/>
                    </a:ext>
                  </a:extLst>
                </a:gridCol>
              </a:tblGrid>
              <a:tr h="43164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b="1" i="0" u="none" strike="noStrike" cap="none" normalizeH="0" baseline="0" dirty="0">
                          <a:ln>
                            <a:noFill/>
                          </a:ln>
                          <a:solidFill>
                            <a:srgbClr val="000000"/>
                          </a:solidFill>
                          <a:effectLst/>
                          <a:latin typeface="Arial" charset="0"/>
                        </a:rPr>
                        <a:t>Day</a:t>
                      </a:r>
                    </a:p>
                  </a:txBody>
                  <a:tcPr marT="91449" marB="91449"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b="1" i="0" u="none" strike="noStrike" cap="none" normalizeH="0" baseline="0" dirty="0">
                          <a:ln>
                            <a:noFill/>
                          </a:ln>
                          <a:solidFill>
                            <a:srgbClr val="000000"/>
                          </a:solidFill>
                          <a:effectLst/>
                          <a:latin typeface="Arial" charset="0"/>
                        </a:rPr>
                        <a:t>Lessons</a:t>
                      </a:r>
                    </a:p>
                  </a:txBody>
                  <a:tcPr marT="91449" marB="91449"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xmlns="" val="10000"/>
                  </a:ext>
                </a:extLst>
              </a:tr>
              <a:tr h="1542350">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b="0" i="0" u="none" strike="noStrike" cap="none" normalizeH="0" baseline="0" dirty="0">
                          <a:ln>
                            <a:noFill/>
                          </a:ln>
                          <a:solidFill>
                            <a:srgbClr val="000000"/>
                          </a:solidFill>
                          <a:effectLst/>
                          <a:latin typeface="Arial" charset="0"/>
                        </a:rPr>
                        <a:t>1</a:t>
                      </a:r>
                    </a:p>
                  </a:txBody>
                  <a:tcPr marT="91449" marB="91449"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282575" marR="0" lvl="0" indent="-282575" algn="l" defTabSz="228600" rtl="0" eaLnBrk="1" fontAlgn="base" latinLnBrk="0" hangingPunct="1">
                        <a:lnSpc>
                          <a:spcPct val="100000"/>
                        </a:lnSpc>
                        <a:spcBef>
                          <a:spcPct val="20000"/>
                        </a:spcBef>
                        <a:spcAft>
                          <a:spcPct val="0"/>
                        </a:spcAft>
                        <a:buClr>
                          <a:schemeClr val="accent1"/>
                        </a:buClr>
                        <a:buSzTx/>
                        <a:buFont typeface="Arial" charset="0"/>
                        <a:buAutoNum type="arabicPeriod"/>
                        <a:tabLst/>
                      </a:pPr>
                      <a:r>
                        <a:rPr kumimoji="0" lang="en-US" sz="1400" b="0" i="0" u="none" strike="noStrike" cap="none" normalizeH="0" baseline="0" dirty="0">
                          <a:ln>
                            <a:noFill/>
                          </a:ln>
                          <a:solidFill>
                            <a:srgbClr val="000000"/>
                          </a:solidFill>
                          <a:effectLst/>
                          <a:latin typeface="Arial" charset="0"/>
                        </a:rPr>
                        <a:t>Introduction</a:t>
                      </a:r>
                    </a:p>
                    <a:p>
                      <a:pPr marL="282575" marR="0" lvl="0" indent="-282575" algn="l" defTabSz="228600" rtl="0" eaLnBrk="1" fontAlgn="base" latinLnBrk="0" hangingPunct="1">
                        <a:lnSpc>
                          <a:spcPct val="100000"/>
                        </a:lnSpc>
                        <a:spcBef>
                          <a:spcPct val="20000"/>
                        </a:spcBef>
                        <a:spcAft>
                          <a:spcPct val="0"/>
                        </a:spcAft>
                        <a:buClr>
                          <a:schemeClr val="accent1"/>
                        </a:buClr>
                        <a:buSzTx/>
                        <a:buFont typeface="Arial" charset="0"/>
                        <a:buAutoNum type="arabicPeriod"/>
                        <a:tabLst/>
                      </a:pPr>
                      <a:r>
                        <a:rPr kumimoji="0" lang="en-US" sz="1400" b="0" i="0" u="none" strike="noStrike" cap="none" normalizeH="0" baseline="0" dirty="0">
                          <a:ln>
                            <a:noFill/>
                          </a:ln>
                          <a:solidFill>
                            <a:srgbClr val="000000"/>
                          </a:solidFill>
                          <a:effectLst/>
                          <a:latin typeface="Arial" charset="0"/>
                        </a:rPr>
                        <a:t>Oracle Database Architecture</a:t>
                      </a:r>
                    </a:p>
                    <a:p>
                      <a:pPr marL="282575" marR="0" lvl="0" indent="-282575" algn="l" defTabSz="228600" rtl="0" eaLnBrk="1" fontAlgn="base" latinLnBrk="0" hangingPunct="1">
                        <a:lnSpc>
                          <a:spcPct val="100000"/>
                        </a:lnSpc>
                        <a:spcBef>
                          <a:spcPct val="20000"/>
                        </a:spcBef>
                        <a:spcAft>
                          <a:spcPct val="0"/>
                        </a:spcAft>
                        <a:buClr>
                          <a:schemeClr val="accent1"/>
                        </a:buClr>
                        <a:buSzTx/>
                        <a:buFont typeface="Arial" charset="0"/>
                        <a:buAutoNum type="arabicPeriod"/>
                        <a:tabLst/>
                      </a:pPr>
                      <a:r>
                        <a:rPr kumimoji="0" lang="en-US" sz="1400" b="0" i="0" u="none" strike="noStrike" cap="none" normalizeH="0" baseline="0" dirty="0">
                          <a:ln>
                            <a:noFill/>
                          </a:ln>
                          <a:solidFill>
                            <a:srgbClr val="000000"/>
                          </a:solidFill>
                          <a:effectLst/>
                          <a:latin typeface="Arial" charset="0"/>
                        </a:rPr>
                        <a:t>Introduction to Oracle Database Cloud Service</a:t>
                      </a:r>
                    </a:p>
                    <a:p>
                      <a:pPr marL="282575" marR="0" lvl="0" indent="-282575" algn="l" defTabSz="228600" rtl="0" eaLnBrk="1" fontAlgn="base" latinLnBrk="0" hangingPunct="1">
                        <a:lnSpc>
                          <a:spcPct val="100000"/>
                        </a:lnSpc>
                        <a:spcBef>
                          <a:spcPct val="20000"/>
                        </a:spcBef>
                        <a:spcAft>
                          <a:spcPct val="0"/>
                        </a:spcAft>
                        <a:buClr>
                          <a:schemeClr val="accent1"/>
                        </a:buClr>
                        <a:buSzTx/>
                        <a:buFont typeface="Arial" charset="0"/>
                        <a:buAutoNum type="arabicPeriod"/>
                        <a:tabLst/>
                      </a:pPr>
                      <a:r>
                        <a:rPr kumimoji="0" lang="en-US" sz="1400" b="0" i="0" u="none" strike="noStrike" cap="none" normalizeH="0" baseline="0" dirty="0">
                          <a:ln>
                            <a:noFill/>
                          </a:ln>
                          <a:solidFill>
                            <a:srgbClr val="000000"/>
                          </a:solidFill>
                          <a:effectLst/>
                          <a:latin typeface="Arial" charset="0"/>
                        </a:rPr>
                        <a:t>Creating DBCS Database Deployments</a:t>
                      </a:r>
                    </a:p>
                    <a:p>
                      <a:pPr marL="282575" marR="0" lvl="0" indent="-282575" algn="l" defTabSz="228600" rtl="0" eaLnBrk="1" fontAlgn="base" latinLnBrk="0" hangingPunct="1">
                        <a:lnSpc>
                          <a:spcPct val="100000"/>
                        </a:lnSpc>
                        <a:spcBef>
                          <a:spcPct val="20000"/>
                        </a:spcBef>
                        <a:spcAft>
                          <a:spcPct val="0"/>
                        </a:spcAft>
                        <a:buClr>
                          <a:schemeClr val="accent1"/>
                        </a:buClr>
                        <a:buSzTx/>
                        <a:buFont typeface="Arial" charset="0"/>
                        <a:buAutoNum type="arabicPeriod"/>
                        <a:tabLst/>
                      </a:pPr>
                      <a:r>
                        <a:rPr kumimoji="0" lang="en-US" sz="1400" b="0" i="0" u="none" strike="noStrike" cap="none" normalizeH="0" baseline="0" dirty="0">
                          <a:ln>
                            <a:noFill/>
                          </a:ln>
                          <a:solidFill>
                            <a:srgbClr val="000000"/>
                          </a:solidFill>
                          <a:effectLst/>
                          <a:latin typeface="Arial" charset="0"/>
                        </a:rPr>
                        <a:t>Accessing an Oracle Database</a:t>
                      </a:r>
                    </a:p>
                  </a:txBody>
                  <a:tcPr marT="91449" marB="91449"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378811">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b="0" i="0" u="none" strike="noStrike" cap="none" normalizeH="0" baseline="0" dirty="0">
                          <a:ln>
                            <a:noFill/>
                          </a:ln>
                          <a:solidFill>
                            <a:srgbClr val="000000"/>
                          </a:solidFill>
                          <a:effectLst/>
                          <a:latin typeface="Arial" charset="0"/>
                        </a:rPr>
                        <a:t>2</a:t>
                      </a:r>
                    </a:p>
                  </a:txBody>
                  <a:tcPr marT="91449" marB="91449"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282575" marR="0" lvl="0" indent="-282575" algn="l" defTabSz="228600" rtl="0" eaLnBrk="1" fontAlgn="base" latinLnBrk="0" hangingPunct="1">
                        <a:lnSpc>
                          <a:spcPct val="100000"/>
                        </a:lnSpc>
                        <a:spcBef>
                          <a:spcPct val="20000"/>
                        </a:spcBef>
                        <a:spcAft>
                          <a:spcPct val="0"/>
                        </a:spcAft>
                        <a:buClr>
                          <a:schemeClr val="accent1"/>
                        </a:buClr>
                        <a:buSzTx/>
                        <a:buFont typeface="Arial" charset="0"/>
                        <a:buAutoNum type="arabicPeriod" startAt="6"/>
                        <a:tabLst/>
                      </a:pPr>
                      <a:r>
                        <a:rPr kumimoji="0" lang="en-US" sz="1400" b="0" i="0" u="none" strike="noStrike" cap="none" normalizeH="0" baseline="0" dirty="0">
                          <a:ln>
                            <a:noFill/>
                          </a:ln>
                          <a:solidFill>
                            <a:srgbClr val="000000"/>
                          </a:solidFill>
                          <a:effectLst/>
                          <a:latin typeface="Arial" charset="0"/>
                        </a:rPr>
                        <a:t>Managing DBCS Database Deployments</a:t>
                      </a:r>
                    </a:p>
                    <a:p>
                      <a:pPr marL="282575" marR="0" lvl="0" indent="-282575" algn="l" defTabSz="228600" rtl="0" eaLnBrk="1" fontAlgn="base" latinLnBrk="0" hangingPunct="1">
                        <a:lnSpc>
                          <a:spcPct val="100000"/>
                        </a:lnSpc>
                        <a:spcBef>
                          <a:spcPct val="20000"/>
                        </a:spcBef>
                        <a:spcAft>
                          <a:spcPct val="0"/>
                        </a:spcAft>
                        <a:buClr>
                          <a:schemeClr val="accent1"/>
                        </a:buClr>
                        <a:buSzTx/>
                        <a:buFont typeface="Arial" charset="0"/>
                        <a:buAutoNum type="arabicPeriod" startAt="6"/>
                        <a:tabLst/>
                      </a:pPr>
                      <a:r>
                        <a:rPr kumimoji="0" lang="en-US" sz="1400" b="0" i="0" u="none" strike="noStrike" cap="none" normalizeH="0" baseline="0" dirty="0">
                          <a:ln>
                            <a:noFill/>
                          </a:ln>
                          <a:solidFill>
                            <a:srgbClr val="000000"/>
                          </a:solidFill>
                          <a:effectLst/>
                          <a:latin typeface="Arial" charset="0"/>
                        </a:rPr>
                        <a:t>Managing Database Instances</a:t>
                      </a:r>
                    </a:p>
                    <a:p>
                      <a:pPr marL="282575" marR="0" lvl="0" indent="-282575" algn="l" defTabSz="228600" rtl="0" eaLnBrk="1" fontAlgn="base" latinLnBrk="0" hangingPunct="1">
                        <a:lnSpc>
                          <a:spcPct val="100000"/>
                        </a:lnSpc>
                        <a:spcBef>
                          <a:spcPct val="20000"/>
                        </a:spcBef>
                        <a:spcAft>
                          <a:spcPct val="0"/>
                        </a:spcAft>
                        <a:buClr>
                          <a:schemeClr val="accent1"/>
                        </a:buClr>
                        <a:buSzTx/>
                        <a:buFont typeface="Arial" charset="0"/>
                        <a:buAutoNum type="arabicPeriod" startAt="6"/>
                        <a:tabLst/>
                      </a:pPr>
                      <a:r>
                        <a:rPr kumimoji="0" lang="en-US" sz="1400" b="0" i="0" u="none" strike="noStrike" cap="none" normalizeH="0" baseline="0" dirty="0">
                          <a:ln>
                            <a:noFill/>
                          </a:ln>
                          <a:solidFill>
                            <a:srgbClr val="000000"/>
                          </a:solidFill>
                          <a:effectLst/>
                          <a:latin typeface="Arial" charset="0"/>
                        </a:rPr>
                        <a:t>Understanding Oracle Net Services</a:t>
                      </a:r>
                    </a:p>
                    <a:p>
                      <a:pPr marL="282575" marR="0" lvl="0" indent="-282575" algn="l" defTabSz="228600" rtl="0" eaLnBrk="1" fontAlgn="base" latinLnBrk="0" hangingPunct="1">
                        <a:lnSpc>
                          <a:spcPct val="100000"/>
                        </a:lnSpc>
                        <a:spcBef>
                          <a:spcPct val="20000"/>
                        </a:spcBef>
                        <a:spcAft>
                          <a:spcPct val="0"/>
                        </a:spcAft>
                        <a:buClr>
                          <a:schemeClr val="accent1"/>
                        </a:buClr>
                        <a:buSzTx/>
                        <a:buFont typeface="Arial" charset="0"/>
                        <a:buAutoNum type="arabicPeriod" startAt="6"/>
                        <a:tabLst/>
                      </a:pPr>
                      <a:r>
                        <a:rPr kumimoji="0" lang="en-US" sz="1400" b="0" i="0" u="none" strike="noStrike" cap="none" normalizeH="0" baseline="0" dirty="0">
                          <a:ln>
                            <a:noFill/>
                          </a:ln>
                          <a:solidFill>
                            <a:srgbClr val="000000"/>
                          </a:solidFill>
                          <a:effectLst/>
                          <a:latin typeface="Arial" charset="0"/>
                        </a:rPr>
                        <a:t>Administering User Security</a:t>
                      </a:r>
                    </a:p>
                  </a:txBody>
                  <a:tcPr marT="91449" marB="91449"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bl>
          </a:graphicData>
        </a:graphic>
      </p:graphicFrame>
      <p:graphicFrame>
        <p:nvGraphicFramePr>
          <p:cNvPr id="318513" name="Group 49"/>
          <p:cNvGraphicFramePr>
            <a:graphicFrameLocks noGrp="1"/>
          </p:cNvGraphicFramePr>
          <p:nvPr>
            <p:extLst>
              <p:ext uri="{D42A27DB-BD31-4B8C-83A1-F6EECF244321}">
                <p14:modId xmlns:p14="http://schemas.microsoft.com/office/powerpoint/2010/main" val="1120713786"/>
              </p:ext>
            </p:extLst>
          </p:nvPr>
        </p:nvGraphicFramePr>
        <p:xfrm>
          <a:off x="6051550" y="1295401"/>
          <a:ext cx="4767262" cy="4085026"/>
        </p:xfrm>
        <a:graphic>
          <a:graphicData uri="http://schemas.openxmlformats.org/drawingml/2006/table">
            <a:tbl>
              <a:tblPr/>
              <a:tblGrid>
                <a:gridCol w="701911">
                  <a:extLst>
                    <a:ext uri="{9D8B030D-6E8A-4147-A177-3AD203B41FA5}">
                      <a16:colId xmlns:a16="http://schemas.microsoft.com/office/drawing/2014/main" xmlns="" val="20000"/>
                    </a:ext>
                  </a:extLst>
                </a:gridCol>
                <a:gridCol w="4065351">
                  <a:extLst>
                    <a:ext uri="{9D8B030D-6E8A-4147-A177-3AD203B41FA5}">
                      <a16:colId xmlns:a16="http://schemas.microsoft.com/office/drawing/2014/main" xmlns="" val="20001"/>
                    </a:ext>
                  </a:extLst>
                </a:gridCol>
              </a:tblGrid>
              <a:tr h="456941">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b="1" i="0" u="none" strike="noStrike" cap="none" normalizeH="0" baseline="0" dirty="0">
                          <a:ln>
                            <a:noFill/>
                          </a:ln>
                          <a:solidFill>
                            <a:srgbClr val="000000"/>
                          </a:solidFill>
                          <a:effectLst/>
                          <a:latin typeface="Arial" charset="0"/>
                        </a:rPr>
                        <a:t>Day</a:t>
                      </a:r>
                    </a:p>
                  </a:txBody>
                  <a:tcPr marT="91450" marB="91450"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b="1" i="0" u="none" strike="noStrike" cap="none" normalizeH="0" baseline="0" dirty="0">
                          <a:ln>
                            <a:noFill/>
                          </a:ln>
                          <a:solidFill>
                            <a:srgbClr val="000000"/>
                          </a:solidFill>
                          <a:effectLst/>
                          <a:latin typeface="Arial" charset="0"/>
                        </a:rPr>
                        <a:t>Lessons</a:t>
                      </a:r>
                    </a:p>
                  </a:txBody>
                  <a:tcPr marT="91450" marB="91450"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xmlns="" val="10000"/>
                  </a:ext>
                </a:extLst>
              </a:tr>
              <a:tr h="1245754">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b="0" i="0" u="none" strike="noStrike" cap="none" normalizeH="0" baseline="0" dirty="0">
                          <a:ln>
                            <a:noFill/>
                          </a:ln>
                          <a:solidFill>
                            <a:srgbClr val="000000"/>
                          </a:solidFill>
                          <a:effectLst/>
                          <a:latin typeface="Arial" charset="0"/>
                        </a:rPr>
                        <a:t>3</a:t>
                      </a:r>
                    </a:p>
                  </a:txBody>
                  <a:tcPr marT="91450" marB="91450"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381000" marR="0" lvl="0" indent="-381000" algn="l" defTabSz="228600" rtl="0" eaLnBrk="1" fontAlgn="base" latinLnBrk="0" hangingPunct="1">
                        <a:lnSpc>
                          <a:spcPct val="100000"/>
                        </a:lnSpc>
                        <a:spcBef>
                          <a:spcPct val="20000"/>
                        </a:spcBef>
                        <a:spcAft>
                          <a:spcPct val="0"/>
                        </a:spcAft>
                        <a:buClr>
                          <a:schemeClr val="accent1"/>
                        </a:buClr>
                        <a:buSzTx/>
                        <a:buFont typeface="+mj-lt"/>
                        <a:buAutoNum type="arabicPeriod" startAt="10"/>
                        <a:tabLst/>
                      </a:pPr>
                      <a:r>
                        <a:rPr kumimoji="0" lang="en-US" sz="1400" b="0" i="0" u="none" strike="noStrike" cap="none" normalizeH="0" baseline="0" dirty="0">
                          <a:ln>
                            <a:noFill/>
                          </a:ln>
                          <a:solidFill>
                            <a:srgbClr val="000000"/>
                          </a:solidFill>
                          <a:effectLst/>
                          <a:latin typeface="Arial" charset="0"/>
                        </a:rPr>
                        <a:t>Creating PDBs</a:t>
                      </a:r>
                    </a:p>
                    <a:p>
                      <a:pPr marL="381000" marR="0" lvl="0" indent="-381000" algn="l" defTabSz="228600" rtl="0" eaLnBrk="1" fontAlgn="base" latinLnBrk="0" hangingPunct="1">
                        <a:lnSpc>
                          <a:spcPct val="100000"/>
                        </a:lnSpc>
                        <a:spcBef>
                          <a:spcPct val="20000"/>
                        </a:spcBef>
                        <a:spcAft>
                          <a:spcPct val="0"/>
                        </a:spcAft>
                        <a:buClr>
                          <a:schemeClr val="accent1"/>
                        </a:buClr>
                        <a:buSzTx/>
                        <a:buFont typeface="+mj-lt"/>
                        <a:buAutoNum type="arabicPeriod" startAt="10"/>
                        <a:tabLst/>
                      </a:pPr>
                      <a:r>
                        <a:rPr kumimoji="0" lang="en-US" sz="1400" b="0" i="0" u="none" strike="noStrike" cap="none" normalizeH="0" baseline="0" dirty="0">
                          <a:ln>
                            <a:noFill/>
                          </a:ln>
                          <a:solidFill>
                            <a:srgbClr val="000000"/>
                          </a:solidFill>
                          <a:effectLst/>
                          <a:latin typeface="Arial" charset="0"/>
                        </a:rPr>
                        <a:t>Creating Master Encryption Keys for PDBs</a:t>
                      </a:r>
                    </a:p>
                    <a:p>
                      <a:pPr marL="381000" marR="0" lvl="0" indent="-381000" algn="l" defTabSz="228600" rtl="0" eaLnBrk="1" fontAlgn="base" latinLnBrk="0" hangingPunct="1">
                        <a:lnSpc>
                          <a:spcPct val="100000"/>
                        </a:lnSpc>
                        <a:spcBef>
                          <a:spcPct val="20000"/>
                        </a:spcBef>
                        <a:spcAft>
                          <a:spcPct val="0"/>
                        </a:spcAft>
                        <a:buClr>
                          <a:schemeClr val="accent1"/>
                        </a:buClr>
                        <a:buSzTx/>
                        <a:buFont typeface="Arial" charset="0"/>
                        <a:buAutoNum type="arabicPeriod" startAt="10"/>
                        <a:tabLst/>
                      </a:pPr>
                      <a:r>
                        <a:rPr kumimoji="0" lang="en-US" sz="1400" b="0" i="0" u="none" strike="noStrike" cap="none" normalizeH="0" baseline="0" dirty="0">
                          <a:ln>
                            <a:noFill/>
                          </a:ln>
                          <a:solidFill>
                            <a:srgbClr val="000000"/>
                          </a:solidFill>
                          <a:effectLst/>
                          <a:latin typeface="Arial" charset="0"/>
                        </a:rPr>
                        <a:t>Creating and Managing Tablespaces</a:t>
                      </a:r>
                    </a:p>
                    <a:p>
                      <a:pPr marL="381000" marR="0" lvl="0" indent="-381000" algn="l" defTabSz="228600" rtl="0" eaLnBrk="1" fontAlgn="base" latinLnBrk="0" hangingPunct="1">
                        <a:lnSpc>
                          <a:spcPct val="100000"/>
                        </a:lnSpc>
                        <a:spcBef>
                          <a:spcPct val="20000"/>
                        </a:spcBef>
                        <a:spcAft>
                          <a:spcPct val="0"/>
                        </a:spcAft>
                        <a:buClr>
                          <a:schemeClr val="accent1"/>
                        </a:buClr>
                        <a:buSzTx/>
                        <a:buFont typeface="Arial" charset="0"/>
                        <a:buAutoNum type="arabicPeriod" startAt="10"/>
                        <a:tabLst/>
                      </a:pPr>
                      <a:r>
                        <a:rPr kumimoji="0" lang="en-US" sz="1400" b="0" i="0" u="none" strike="noStrike" cap="none" normalizeH="0" baseline="0" dirty="0">
                          <a:ln>
                            <a:noFill/>
                          </a:ln>
                          <a:solidFill>
                            <a:srgbClr val="000000"/>
                          </a:solidFill>
                          <a:effectLst/>
                          <a:latin typeface="Arial" charset="0"/>
                        </a:rPr>
                        <a:t>Managing Storage Space</a:t>
                      </a:r>
                    </a:p>
                  </a:txBody>
                  <a:tcPr marT="91450" marB="91450"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141799">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b="0" i="0" u="none" strike="noStrike" cap="none" normalizeH="0" baseline="0" dirty="0">
                          <a:ln>
                            <a:noFill/>
                          </a:ln>
                          <a:solidFill>
                            <a:srgbClr val="000000"/>
                          </a:solidFill>
                          <a:effectLst/>
                          <a:latin typeface="Arial" charset="0"/>
                        </a:rPr>
                        <a:t>4</a:t>
                      </a:r>
                    </a:p>
                  </a:txBody>
                  <a:tcPr marT="91450" marB="91450"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381000" marR="0" lvl="0" indent="-381000" algn="l" defTabSz="228600" rtl="0" eaLnBrk="1" fontAlgn="base" latinLnBrk="0" hangingPunct="1">
                        <a:lnSpc>
                          <a:spcPct val="100000"/>
                        </a:lnSpc>
                        <a:spcBef>
                          <a:spcPct val="20000"/>
                        </a:spcBef>
                        <a:spcAft>
                          <a:spcPct val="0"/>
                        </a:spcAft>
                        <a:buClr>
                          <a:schemeClr val="accent1"/>
                        </a:buClr>
                        <a:buSzTx/>
                        <a:buFont typeface="+mj-lt"/>
                        <a:buAutoNum type="arabicPeriod" startAt="14"/>
                        <a:tabLst/>
                      </a:pPr>
                      <a:r>
                        <a:rPr kumimoji="0" lang="en-US" sz="1400" b="0" i="0" u="none" strike="noStrike" cap="none" normalizeH="0" baseline="0" dirty="0">
                          <a:ln>
                            <a:noFill/>
                          </a:ln>
                          <a:solidFill>
                            <a:srgbClr val="000000"/>
                          </a:solidFill>
                          <a:effectLst/>
                          <a:latin typeface="Arial" charset="0"/>
                        </a:rPr>
                        <a:t>Managing Undo Data</a:t>
                      </a:r>
                    </a:p>
                    <a:p>
                      <a:pPr marL="381000" marR="0" lvl="0" indent="-381000" algn="l" defTabSz="228600" rtl="0" eaLnBrk="1" fontAlgn="base" latinLnBrk="0" hangingPunct="1">
                        <a:lnSpc>
                          <a:spcPct val="100000"/>
                        </a:lnSpc>
                        <a:spcBef>
                          <a:spcPct val="20000"/>
                        </a:spcBef>
                        <a:spcAft>
                          <a:spcPct val="0"/>
                        </a:spcAft>
                        <a:buClr>
                          <a:schemeClr val="accent1"/>
                        </a:buClr>
                        <a:buSzTx/>
                        <a:buFont typeface="Arial" charset="0"/>
                        <a:buAutoNum type="arabicPeriod" startAt="14"/>
                        <a:tabLst/>
                      </a:pPr>
                      <a:r>
                        <a:rPr kumimoji="0" lang="en-US" sz="1400" b="0" i="0" u="none" strike="noStrike" cap="none" normalizeH="0" baseline="0" dirty="0">
                          <a:ln>
                            <a:noFill/>
                          </a:ln>
                          <a:solidFill>
                            <a:srgbClr val="000000"/>
                          </a:solidFill>
                          <a:effectLst/>
                          <a:latin typeface="Arial" charset="0"/>
                        </a:rPr>
                        <a:t>Moving Data</a:t>
                      </a:r>
                    </a:p>
                    <a:p>
                      <a:pPr marL="381000" marR="0" lvl="0" indent="-381000" algn="l" defTabSz="228600" rtl="0" eaLnBrk="1" fontAlgn="base" latinLnBrk="0" hangingPunct="1">
                        <a:lnSpc>
                          <a:spcPct val="100000"/>
                        </a:lnSpc>
                        <a:spcBef>
                          <a:spcPct val="20000"/>
                        </a:spcBef>
                        <a:spcAft>
                          <a:spcPct val="0"/>
                        </a:spcAft>
                        <a:buClr>
                          <a:schemeClr val="accent1"/>
                        </a:buClr>
                        <a:buSzTx/>
                        <a:buFont typeface="Arial" charset="0"/>
                        <a:buAutoNum type="arabicPeriod" startAt="14"/>
                        <a:tabLst/>
                      </a:pPr>
                      <a:r>
                        <a:rPr kumimoji="0" lang="en-US" sz="1400" b="0" i="0" u="none" strike="noStrike" cap="none" normalizeH="0" baseline="0" dirty="0">
                          <a:ln>
                            <a:noFill/>
                          </a:ln>
                          <a:solidFill>
                            <a:srgbClr val="000000"/>
                          </a:solidFill>
                          <a:effectLst/>
                          <a:latin typeface="Arial" charset="0"/>
                        </a:rPr>
                        <a:t>Backup and Recovery Concepts</a:t>
                      </a:r>
                    </a:p>
                    <a:p>
                      <a:pPr marL="381000" marR="0" lvl="0" indent="-381000" algn="l" defTabSz="228600" rtl="0" eaLnBrk="1" fontAlgn="base" latinLnBrk="0" hangingPunct="1">
                        <a:lnSpc>
                          <a:spcPct val="100000"/>
                        </a:lnSpc>
                        <a:spcBef>
                          <a:spcPct val="20000"/>
                        </a:spcBef>
                        <a:spcAft>
                          <a:spcPct val="0"/>
                        </a:spcAft>
                        <a:buClr>
                          <a:schemeClr val="accent1"/>
                        </a:buClr>
                        <a:buSzTx/>
                        <a:buFont typeface="Arial" charset="0"/>
                        <a:buAutoNum type="arabicPeriod" startAt="14"/>
                        <a:tabLst/>
                      </a:pPr>
                      <a:r>
                        <a:rPr kumimoji="0" lang="en-US" sz="1400" b="0" i="0" u="none" strike="noStrike" cap="none" normalizeH="0" baseline="0" dirty="0">
                          <a:ln>
                            <a:noFill/>
                          </a:ln>
                          <a:solidFill>
                            <a:srgbClr val="000000"/>
                          </a:solidFill>
                          <a:effectLst/>
                          <a:latin typeface="Arial" charset="0"/>
                        </a:rPr>
                        <a:t>Backup and Recovery Configuration</a:t>
                      </a:r>
                    </a:p>
                  </a:txBody>
                  <a:tcPr marT="91450" marB="91450"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194105">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b="0" i="0" u="none" strike="noStrike" cap="none" normalizeH="0" baseline="0" dirty="0">
                          <a:ln>
                            <a:noFill/>
                          </a:ln>
                          <a:solidFill>
                            <a:srgbClr val="000000"/>
                          </a:solidFill>
                          <a:effectLst/>
                          <a:latin typeface="Arial" charset="0"/>
                        </a:rPr>
                        <a:t>5</a:t>
                      </a:r>
                    </a:p>
                  </a:txBody>
                  <a:tcPr marT="91450" marB="91450"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381000" marR="0" lvl="0" indent="-381000" algn="l" defTabSz="228600" rtl="0" eaLnBrk="1" fontAlgn="base" latinLnBrk="0" hangingPunct="1">
                        <a:lnSpc>
                          <a:spcPct val="85000"/>
                        </a:lnSpc>
                        <a:spcBef>
                          <a:spcPct val="20000"/>
                        </a:spcBef>
                        <a:spcAft>
                          <a:spcPct val="0"/>
                        </a:spcAft>
                        <a:buClr>
                          <a:schemeClr val="accent1"/>
                        </a:buClr>
                        <a:buSzTx/>
                        <a:buFont typeface="+mj-lt"/>
                        <a:buAutoNum type="arabicPeriod" startAt="18"/>
                        <a:tabLst/>
                      </a:pPr>
                      <a:r>
                        <a:rPr kumimoji="0" lang="en-US" sz="1400" b="0" i="0" u="none" strike="noStrike" cap="none" normalizeH="0" baseline="0" dirty="0">
                          <a:ln>
                            <a:noFill/>
                          </a:ln>
                          <a:solidFill>
                            <a:srgbClr val="000000"/>
                          </a:solidFill>
                          <a:effectLst/>
                          <a:latin typeface="Arial" charset="0"/>
                        </a:rPr>
                        <a:t>Creating Database Backups</a:t>
                      </a:r>
                    </a:p>
                    <a:p>
                      <a:pPr marL="381000" marR="0" lvl="0" indent="-381000" algn="l" defTabSz="228600" rtl="0" eaLnBrk="1" fontAlgn="base" latinLnBrk="0" hangingPunct="1">
                        <a:lnSpc>
                          <a:spcPct val="85000"/>
                        </a:lnSpc>
                        <a:spcBef>
                          <a:spcPct val="20000"/>
                        </a:spcBef>
                        <a:spcAft>
                          <a:spcPct val="0"/>
                        </a:spcAft>
                        <a:buClr>
                          <a:schemeClr val="accent1"/>
                        </a:buClr>
                        <a:buSzTx/>
                        <a:buFont typeface="Arial" charset="0"/>
                        <a:buAutoNum type="arabicPeriod" startAt="18"/>
                        <a:tabLst/>
                      </a:pPr>
                      <a:r>
                        <a:rPr kumimoji="0" lang="en-US" sz="1400" b="0" i="0" u="none" strike="noStrike" cap="none" normalizeH="0" baseline="0" dirty="0">
                          <a:ln>
                            <a:noFill/>
                          </a:ln>
                          <a:solidFill>
                            <a:srgbClr val="000000"/>
                          </a:solidFill>
                          <a:effectLst/>
                          <a:latin typeface="Arial" charset="0"/>
                        </a:rPr>
                        <a:t>Performing Database Recovery</a:t>
                      </a:r>
                    </a:p>
                    <a:p>
                      <a:pPr marL="381000" marR="0" lvl="0" indent="-381000" algn="l" defTabSz="228600" rtl="0" eaLnBrk="1" fontAlgn="base" latinLnBrk="0" hangingPunct="1">
                        <a:lnSpc>
                          <a:spcPct val="85000"/>
                        </a:lnSpc>
                        <a:spcBef>
                          <a:spcPct val="20000"/>
                        </a:spcBef>
                        <a:spcAft>
                          <a:spcPct val="0"/>
                        </a:spcAft>
                        <a:buClr>
                          <a:schemeClr val="accent1"/>
                        </a:buClr>
                        <a:buSzTx/>
                        <a:buFont typeface="Arial" charset="0"/>
                        <a:buAutoNum type="arabicPeriod" startAt="18"/>
                        <a:tabLst/>
                      </a:pPr>
                      <a:r>
                        <a:rPr kumimoji="0" lang="en-US" sz="1400" b="0" i="0" u="none" strike="noStrike" cap="none" normalizeH="0" baseline="0" dirty="0">
                          <a:ln>
                            <a:noFill/>
                          </a:ln>
                          <a:solidFill>
                            <a:srgbClr val="000000"/>
                          </a:solidFill>
                          <a:effectLst/>
                          <a:latin typeface="Arial" charset="0"/>
                        </a:rPr>
                        <a:t>Monitoring and Tuning Database Performance</a:t>
                      </a:r>
                    </a:p>
                    <a:p>
                      <a:pPr marL="381000" marR="0" lvl="0" indent="-381000" algn="l" defTabSz="228600" rtl="0" eaLnBrk="1" fontAlgn="base" latinLnBrk="0" hangingPunct="1">
                        <a:lnSpc>
                          <a:spcPct val="85000"/>
                        </a:lnSpc>
                        <a:spcBef>
                          <a:spcPct val="20000"/>
                        </a:spcBef>
                        <a:spcAft>
                          <a:spcPct val="0"/>
                        </a:spcAft>
                        <a:buClr>
                          <a:schemeClr val="accent1"/>
                        </a:buClr>
                        <a:buSzTx/>
                        <a:buFont typeface="Arial" charset="0"/>
                        <a:buAutoNum type="arabicPeriod" startAt="18"/>
                        <a:tabLst/>
                      </a:pPr>
                      <a:r>
                        <a:rPr kumimoji="0" lang="en-US" sz="1400" b="0" i="0" u="none" strike="noStrike" cap="none" normalizeH="0" baseline="0" dirty="0">
                          <a:ln>
                            <a:noFill/>
                          </a:ln>
                          <a:solidFill>
                            <a:srgbClr val="000000"/>
                          </a:solidFill>
                          <a:effectLst/>
                          <a:latin typeface="Arial" charset="0"/>
                        </a:rPr>
                        <a:t>SQL Tuning</a:t>
                      </a:r>
                    </a:p>
                  </a:txBody>
                  <a:tcPr marT="91450" marB="91450" anchor="ctr"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21</a:t>
            </a:fld>
            <a:endParaRPr lang=""/>
          </a:p>
        </p:txBody>
      </p:sp>
    </p:spTree>
    <p:custDataLst>
      <p:tags r:id="rId1"/>
    </p:custDataLst>
    <p:extLst>
      <p:ext uri="{BB962C8B-B14F-4D97-AF65-F5344CB8AC3E}">
        <p14:creationId xmlns:p14="http://schemas.microsoft.com/office/powerpoint/2010/main" val="247391704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912812" y="152400"/>
            <a:ext cx="10209430" cy="854074"/>
          </a:xfrm>
        </p:spPr>
        <p:txBody>
          <a:bodyPr/>
          <a:lstStyle/>
          <a:p>
            <a:pPr eaLnBrk="1" hangingPunct="1"/>
            <a:r>
              <a:rPr lang="en-US" dirty="0"/>
              <a:t>Granting and Revoking Object Privileges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594" y="1086620"/>
            <a:ext cx="6511636" cy="4684761"/>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210</a:t>
            </a:fld>
            <a:endParaRPr lang=""/>
          </a:p>
        </p:txBody>
      </p:sp>
    </p:spTree>
    <p:custDataLst>
      <p:tags r:id="rId1"/>
    </p:custDataLst>
    <p:extLst>
      <p:ext uri="{BB962C8B-B14F-4D97-AF65-F5344CB8AC3E}">
        <p14:creationId xmlns:p14="http://schemas.microsoft.com/office/powerpoint/2010/main" val="25860668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title"/>
          </p:nvPr>
        </p:nvSpPr>
        <p:spPr/>
        <p:txBody>
          <a:bodyPr/>
          <a:lstStyle/>
          <a:p>
            <a:r>
              <a:rPr lang="en-US" altLang="en-US" dirty="0"/>
              <a:t>Using Roles to Manage Privileges</a:t>
            </a:r>
          </a:p>
        </p:txBody>
      </p:sp>
      <p:sp>
        <p:nvSpPr>
          <p:cNvPr id="25603" name="Rectangle 6"/>
          <p:cNvSpPr>
            <a:spLocks noGrp="1" noChangeArrowheads="1"/>
          </p:cNvSpPr>
          <p:nvPr>
            <p:ph idx="1"/>
          </p:nvPr>
        </p:nvSpPr>
        <p:spPr/>
        <p:txBody>
          <a:bodyPr/>
          <a:lstStyle/>
          <a:p>
            <a:pPr lvl="1"/>
            <a:r>
              <a:rPr lang="en-US" altLang="en-US" dirty="0"/>
              <a:t>Roles:</a:t>
            </a:r>
          </a:p>
          <a:p>
            <a:pPr lvl="2"/>
            <a:r>
              <a:rPr lang="en-US" altLang="en-US" dirty="0"/>
              <a:t>Used to group together privileges and roles</a:t>
            </a:r>
          </a:p>
          <a:p>
            <a:pPr lvl="2"/>
            <a:r>
              <a:rPr lang="en-US" altLang="en-US" dirty="0"/>
              <a:t>Facilitate granting of multiple privileges or roles to users</a:t>
            </a:r>
          </a:p>
          <a:p>
            <a:pPr lvl="1"/>
            <a:r>
              <a:rPr lang="en-US" altLang="en-US" dirty="0"/>
              <a:t>Benefits of roles:</a:t>
            </a:r>
          </a:p>
          <a:p>
            <a:pPr lvl="2"/>
            <a:r>
              <a:rPr lang="en-US" altLang="en-US" dirty="0"/>
              <a:t>Easier privilege management</a:t>
            </a:r>
          </a:p>
          <a:p>
            <a:pPr lvl="2"/>
            <a:r>
              <a:rPr lang="en-US" altLang="en-US" dirty="0"/>
              <a:t>Dynamic privilege management</a:t>
            </a:r>
          </a:p>
          <a:p>
            <a:pPr lvl="2"/>
            <a:r>
              <a:rPr lang="en-US" altLang="en-US" dirty="0"/>
              <a:t>Selective availability of privileges</a:t>
            </a:r>
          </a:p>
        </p:txBody>
      </p:sp>
      <p:sp>
        <p:nvSpPr>
          <p:cNvPr id="2" name="Slide Number Placeholder 1"/>
          <p:cNvSpPr>
            <a:spLocks noGrp="1"/>
          </p:cNvSpPr>
          <p:nvPr>
            <p:ph type="sldNum" sz="quarter" idx="12"/>
          </p:nvPr>
        </p:nvSpPr>
        <p:spPr/>
        <p:txBody>
          <a:bodyPr/>
          <a:lstStyle/>
          <a:p>
            <a:fld id="{0D1E9C62-5A59-433B-A292-EC595ABBBF45}" type="slidenum">
              <a:rPr lang="" smtClean="0"/>
              <a:t>211</a:t>
            </a:fld>
            <a:endParaRPr lang=""/>
          </a:p>
        </p:txBody>
      </p:sp>
    </p:spTree>
    <p:custDataLst>
      <p:tags r:id="rId1"/>
    </p:custDataLst>
    <p:extLst>
      <p:ext uri="{BB962C8B-B14F-4D97-AF65-F5344CB8AC3E}">
        <p14:creationId xmlns:p14="http://schemas.microsoft.com/office/powerpoint/2010/main" val="202621286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755183" y="1069623"/>
            <a:ext cx="8678459" cy="4911513"/>
            <a:chOff x="830654" y="1268641"/>
            <a:chExt cx="7482693" cy="3022131"/>
          </a:xfrm>
        </p:grpSpPr>
        <p:sp>
          <p:nvSpPr>
            <p:cNvPr id="30" name="Freeform 29"/>
            <p:cNvSpPr/>
            <p:nvPr/>
          </p:nvSpPr>
          <p:spPr bwMode="auto">
            <a:xfrm>
              <a:off x="1005948" y="4245053"/>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31" name="Rounded Rectangle 30"/>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26626" name="Rectangle 4"/>
          <p:cNvSpPr>
            <a:spLocks noGrp="1" noChangeArrowheads="1"/>
          </p:cNvSpPr>
          <p:nvPr>
            <p:ph type="title"/>
          </p:nvPr>
        </p:nvSpPr>
        <p:spPr>
          <a:xfrm>
            <a:off x="818247" y="238526"/>
            <a:ext cx="10285630" cy="597702"/>
          </a:xfrm>
        </p:spPr>
        <p:txBody>
          <a:bodyPr>
            <a:normAutofit fontScale="90000"/>
          </a:bodyPr>
          <a:lstStyle/>
          <a:p>
            <a:pPr eaLnBrk="1" hangingPunct="1"/>
            <a:r>
              <a:rPr lang="en-US" altLang="en-US" dirty="0"/>
              <a:t>Assigning Privileges to Roles and Assigning Roles to Users</a:t>
            </a:r>
          </a:p>
        </p:txBody>
      </p:sp>
      <p:grpSp>
        <p:nvGrpSpPr>
          <p:cNvPr id="26627" name="Group 27"/>
          <p:cNvGrpSpPr>
            <a:grpSpLocks/>
          </p:cNvGrpSpPr>
          <p:nvPr/>
        </p:nvGrpSpPr>
        <p:grpSpPr bwMode="auto">
          <a:xfrm>
            <a:off x="2239962" y="1404842"/>
            <a:ext cx="7708900" cy="4183785"/>
            <a:chOff x="762000" y="1674813"/>
            <a:chExt cx="7708900" cy="4602162"/>
          </a:xfrm>
        </p:grpSpPr>
        <p:sp>
          <p:nvSpPr>
            <p:cNvPr id="26628" name="Line 2"/>
            <p:cNvSpPr>
              <a:spLocks noChangeShapeType="1"/>
            </p:cNvSpPr>
            <p:nvPr/>
          </p:nvSpPr>
          <p:spPr bwMode="auto">
            <a:xfrm flipV="1">
              <a:off x="5487702" y="3873500"/>
              <a:ext cx="815" cy="8794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26629" name="Line 3"/>
            <p:cNvSpPr>
              <a:spLocks noChangeShapeType="1"/>
            </p:cNvSpPr>
            <p:nvPr/>
          </p:nvSpPr>
          <p:spPr bwMode="auto">
            <a:xfrm flipH="1" flipV="1">
              <a:off x="6334125" y="3873500"/>
              <a:ext cx="4763" cy="15525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26630" name="Rectangle 5"/>
            <p:cNvSpPr>
              <a:spLocks noChangeArrowheads="1"/>
            </p:cNvSpPr>
            <p:nvPr/>
          </p:nvSpPr>
          <p:spPr bwMode="auto">
            <a:xfrm>
              <a:off x="811213" y="2306638"/>
              <a:ext cx="8239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spcBef>
                  <a:spcPct val="50000"/>
                </a:spcBef>
                <a:buClrTx/>
                <a:buFontTx/>
                <a:buNone/>
              </a:pPr>
              <a:r>
                <a:rPr lang="en-US" altLang="en-US" dirty="0">
                  <a:solidFill>
                    <a:srgbClr val="000000"/>
                  </a:solidFill>
                </a:rPr>
                <a:t>Users</a:t>
              </a:r>
            </a:p>
          </p:txBody>
        </p:sp>
        <p:sp>
          <p:nvSpPr>
            <p:cNvPr id="26631" name="Rectangle 6"/>
            <p:cNvSpPr>
              <a:spLocks noChangeArrowheads="1"/>
            </p:cNvSpPr>
            <p:nvPr/>
          </p:nvSpPr>
          <p:spPr bwMode="auto">
            <a:xfrm>
              <a:off x="762000" y="4752975"/>
              <a:ext cx="129222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spcBef>
                  <a:spcPct val="50000"/>
                </a:spcBef>
                <a:buClrTx/>
                <a:buFontTx/>
                <a:buNone/>
              </a:pPr>
              <a:r>
                <a:rPr lang="en-US" altLang="en-US" dirty="0">
                  <a:solidFill>
                    <a:srgbClr val="000000"/>
                  </a:solidFill>
                </a:rPr>
                <a:t>Privileges</a:t>
              </a:r>
            </a:p>
          </p:txBody>
        </p:sp>
        <p:sp>
          <p:nvSpPr>
            <p:cNvPr id="26632" name="Rectangle 7"/>
            <p:cNvSpPr>
              <a:spLocks noChangeArrowheads="1"/>
            </p:cNvSpPr>
            <p:nvPr/>
          </p:nvSpPr>
          <p:spPr bwMode="auto">
            <a:xfrm>
              <a:off x="811213" y="3462338"/>
              <a:ext cx="81756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spcBef>
                  <a:spcPct val="50000"/>
                </a:spcBef>
                <a:buClrTx/>
                <a:buFontTx/>
                <a:buNone/>
              </a:pPr>
              <a:r>
                <a:rPr lang="en-US" altLang="en-US" dirty="0">
                  <a:solidFill>
                    <a:srgbClr val="000000"/>
                  </a:solidFill>
                </a:rPr>
                <a:t>Roles</a:t>
              </a:r>
            </a:p>
          </p:txBody>
        </p:sp>
        <p:sp>
          <p:nvSpPr>
            <p:cNvPr id="26633" name="Rectangle 8"/>
            <p:cNvSpPr>
              <a:spLocks noChangeArrowheads="1"/>
            </p:cNvSpPr>
            <p:nvPr/>
          </p:nvSpPr>
          <p:spPr bwMode="blackWhite">
            <a:xfrm>
              <a:off x="5257800" y="3525838"/>
              <a:ext cx="2438400" cy="354012"/>
            </a:xfrm>
            <a:prstGeom prst="rect">
              <a:avLst/>
            </a:prstGeom>
            <a:solidFill>
              <a:srgbClr val="CC99FF"/>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latin typeface="Courier New" panose="02070309020205020404" pitchFamily="49" charset="0"/>
                </a:rPr>
                <a:t>HR_CLERK</a:t>
              </a:r>
            </a:p>
          </p:txBody>
        </p:sp>
        <p:sp>
          <p:nvSpPr>
            <p:cNvPr id="26634" name="Rectangle 9"/>
            <p:cNvSpPr>
              <a:spLocks noChangeArrowheads="1"/>
            </p:cNvSpPr>
            <p:nvPr/>
          </p:nvSpPr>
          <p:spPr bwMode="blackWhite">
            <a:xfrm>
              <a:off x="2743200" y="3532188"/>
              <a:ext cx="1739900" cy="354012"/>
            </a:xfrm>
            <a:prstGeom prst="rect">
              <a:avLst/>
            </a:prstGeom>
            <a:solidFill>
              <a:srgbClr val="FFFF00"/>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latin typeface="Courier New" panose="02070309020205020404" pitchFamily="49" charset="0"/>
                </a:rPr>
                <a:t>HR_MGR</a:t>
              </a:r>
            </a:p>
          </p:txBody>
        </p:sp>
        <p:pic>
          <p:nvPicPr>
            <p:cNvPr id="26635" name="Picture 10" descr="People: Person, User, 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895600" y="1674813"/>
              <a:ext cx="13335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11" descr="People: Person, User, Yell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800600" y="1674813"/>
              <a:ext cx="13335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12" descr="People: Person, User, Yell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477000" y="1674813"/>
              <a:ext cx="13335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8" name="Text Box 13"/>
            <p:cNvSpPr txBox="1">
              <a:spLocks noChangeArrowheads="1"/>
            </p:cNvSpPr>
            <p:nvPr/>
          </p:nvSpPr>
          <p:spPr bwMode="auto">
            <a:xfrm>
              <a:off x="2990850" y="251460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spcBef>
                  <a:spcPct val="50000"/>
                </a:spcBef>
              </a:pPr>
              <a:r>
                <a:rPr lang="en-US" altLang="en-US" dirty="0">
                  <a:solidFill>
                    <a:srgbClr val="000000"/>
                  </a:solidFill>
                </a:rPr>
                <a:t>Jenny</a:t>
              </a:r>
            </a:p>
          </p:txBody>
        </p:sp>
        <p:sp>
          <p:nvSpPr>
            <p:cNvPr id="26639" name="Text Box 14"/>
            <p:cNvSpPr txBox="1">
              <a:spLocks noChangeArrowheads="1"/>
            </p:cNvSpPr>
            <p:nvPr/>
          </p:nvSpPr>
          <p:spPr bwMode="auto">
            <a:xfrm>
              <a:off x="4895850" y="251460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spcBef>
                  <a:spcPct val="50000"/>
                </a:spcBef>
              </a:pPr>
              <a:r>
                <a:rPr lang="en-US" altLang="en-US" dirty="0">
                  <a:solidFill>
                    <a:srgbClr val="000000"/>
                  </a:solidFill>
                </a:rPr>
                <a:t>David</a:t>
              </a:r>
            </a:p>
          </p:txBody>
        </p:sp>
        <p:sp>
          <p:nvSpPr>
            <p:cNvPr id="26640" name="Text Box 15"/>
            <p:cNvSpPr txBox="1">
              <a:spLocks noChangeArrowheads="1"/>
            </p:cNvSpPr>
            <p:nvPr/>
          </p:nvSpPr>
          <p:spPr bwMode="auto">
            <a:xfrm>
              <a:off x="6572250" y="251460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spcBef>
                  <a:spcPct val="50000"/>
                </a:spcBef>
              </a:pPr>
              <a:r>
                <a:rPr lang="en-US" altLang="en-US" dirty="0">
                  <a:solidFill>
                    <a:srgbClr val="000000"/>
                  </a:solidFill>
                </a:rPr>
                <a:t>Rachel</a:t>
              </a:r>
            </a:p>
          </p:txBody>
        </p:sp>
        <p:sp>
          <p:nvSpPr>
            <p:cNvPr id="26641" name="Oval 17"/>
            <p:cNvSpPr>
              <a:spLocks noChangeArrowheads="1"/>
            </p:cNvSpPr>
            <p:nvPr/>
          </p:nvSpPr>
          <p:spPr bwMode="blackWhite">
            <a:xfrm>
              <a:off x="2070100" y="4524375"/>
              <a:ext cx="1752600" cy="914400"/>
            </a:xfrm>
            <a:prstGeom prst="ellipse">
              <a:avLst/>
            </a:prstGeom>
            <a:solidFill>
              <a:srgbClr val="FFFF00"/>
            </a:solidFill>
            <a:ln w="28575">
              <a:solidFill>
                <a:schemeClr val="tx1"/>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r>
                <a:rPr lang="en-US" altLang="en-US" dirty="0">
                  <a:solidFill>
                    <a:srgbClr val="000000"/>
                  </a:solidFill>
                </a:rPr>
                <a:t>Delete</a:t>
              </a:r>
            </a:p>
            <a:p>
              <a:pPr algn="ctr" eaLnBrk="1" hangingPunct="1"/>
              <a:r>
                <a:rPr lang="en-US" altLang="en-US" dirty="0">
                  <a:solidFill>
                    <a:srgbClr val="000000"/>
                  </a:solidFill>
                </a:rPr>
                <a:t>employees</a:t>
              </a:r>
            </a:p>
          </p:txBody>
        </p:sp>
        <p:sp>
          <p:nvSpPr>
            <p:cNvPr id="26642" name="Oval 18"/>
            <p:cNvSpPr>
              <a:spLocks noChangeArrowheads="1"/>
            </p:cNvSpPr>
            <p:nvPr/>
          </p:nvSpPr>
          <p:spPr bwMode="blackWhite">
            <a:xfrm>
              <a:off x="5473700" y="5349875"/>
              <a:ext cx="1752600" cy="914400"/>
            </a:xfrm>
            <a:prstGeom prst="ellipse">
              <a:avLst/>
            </a:prstGeom>
            <a:solidFill>
              <a:srgbClr val="CC99FF"/>
            </a:solidFill>
            <a:ln w="28575">
              <a:solidFill>
                <a:schemeClr val="tx1"/>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r>
                <a:rPr lang="en-US" altLang="en-US" dirty="0">
                  <a:solidFill>
                    <a:srgbClr val="000000"/>
                  </a:solidFill>
                </a:rPr>
                <a:t>Select</a:t>
              </a:r>
            </a:p>
            <a:p>
              <a:pPr algn="ctr" eaLnBrk="1" hangingPunct="1"/>
              <a:r>
                <a:rPr lang="en-US" altLang="en-US" dirty="0">
                  <a:solidFill>
                    <a:srgbClr val="000000"/>
                  </a:solidFill>
                </a:rPr>
                <a:t>employees</a:t>
              </a:r>
            </a:p>
          </p:txBody>
        </p:sp>
        <p:sp>
          <p:nvSpPr>
            <p:cNvPr id="26643" name="Oval 19"/>
            <p:cNvSpPr>
              <a:spLocks noChangeArrowheads="1"/>
            </p:cNvSpPr>
            <p:nvPr/>
          </p:nvSpPr>
          <p:spPr bwMode="blackWhite">
            <a:xfrm>
              <a:off x="6718300" y="4524375"/>
              <a:ext cx="1752600" cy="914400"/>
            </a:xfrm>
            <a:prstGeom prst="ellipse">
              <a:avLst/>
            </a:prstGeom>
            <a:solidFill>
              <a:srgbClr val="CC99FF"/>
            </a:solidFill>
            <a:ln w="28575">
              <a:solidFill>
                <a:schemeClr val="tx1"/>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r>
                <a:rPr lang="en-US" altLang="en-US" dirty="0">
                  <a:solidFill>
                    <a:srgbClr val="000000"/>
                  </a:solidFill>
                </a:rPr>
                <a:t>Update</a:t>
              </a:r>
            </a:p>
            <a:p>
              <a:pPr algn="ctr" eaLnBrk="1" hangingPunct="1"/>
              <a:r>
                <a:rPr lang="en-US" altLang="en-US" dirty="0">
                  <a:solidFill>
                    <a:srgbClr val="000000"/>
                  </a:solidFill>
                </a:rPr>
                <a:t>employees</a:t>
              </a:r>
            </a:p>
          </p:txBody>
        </p:sp>
        <p:sp>
          <p:nvSpPr>
            <p:cNvPr id="26644" name="Line 20"/>
            <p:cNvSpPr>
              <a:spLocks noChangeShapeType="1"/>
            </p:cNvSpPr>
            <p:nvPr/>
          </p:nvSpPr>
          <p:spPr bwMode="auto">
            <a:xfrm flipV="1">
              <a:off x="2946400" y="3873500"/>
              <a:ext cx="1588" cy="6381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26645" name="Line 21"/>
            <p:cNvSpPr>
              <a:spLocks noChangeShapeType="1"/>
            </p:cNvSpPr>
            <p:nvPr/>
          </p:nvSpPr>
          <p:spPr bwMode="auto">
            <a:xfrm flipV="1">
              <a:off x="7518400" y="3873500"/>
              <a:ext cx="1588" cy="6381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26646" name="Line 22"/>
            <p:cNvSpPr>
              <a:spLocks noChangeShapeType="1"/>
            </p:cNvSpPr>
            <p:nvPr/>
          </p:nvSpPr>
          <p:spPr bwMode="auto">
            <a:xfrm flipV="1">
              <a:off x="3573463" y="2970213"/>
              <a:ext cx="1587" cy="5619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6647" name="Line 23"/>
            <p:cNvSpPr>
              <a:spLocks noChangeShapeType="1"/>
            </p:cNvSpPr>
            <p:nvPr/>
          </p:nvSpPr>
          <p:spPr bwMode="auto">
            <a:xfrm flipV="1">
              <a:off x="7154863" y="2970213"/>
              <a:ext cx="1587" cy="5619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6648" name="Line 24"/>
            <p:cNvSpPr>
              <a:spLocks noChangeShapeType="1"/>
            </p:cNvSpPr>
            <p:nvPr/>
          </p:nvSpPr>
          <p:spPr bwMode="auto">
            <a:xfrm flipV="1">
              <a:off x="5478463" y="2970213"/>
              <a:ext cx="1587" cy="5619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6649" name="Oval 25"/>
            <p:cNvSpPr>
              <a:spLocks noChangeArrowheads="1"/>
            </p:cNvSpPr>
            <p:nvPr/>
          </p:nvSpPr>
          <p:spPr bwMode="blackWhite">
            <a:xfrm>
              <a:off x="3073400" y="5362575"/>
              <a:ext cx="1752600" cy="914400"/>
            </a:xfrm>
            <a:prstGeom prst="ellipse">
              <a:avLst/>
            </a:prstGeom>
            <a:solidFill>
              <a:srgbClr val="FFFF00"/>
            </a:solidFill>
            <a:ln w="28575">
              <a:solidFill>
                <a:schemeClr val="tx1"/>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r>
                <a:rPr lang="en-US" altLang="en-US" dirty="0">
                  <a:solidFill>
                    <a:srgbClr val="000000"/>
                  </a:solidFill>
                </a:rPr>
                <a:t>Insert</a:t>
              </a:r>
            </a:p>
            <a:p>
              <a:pPr algn="ctr" eaLnBrk="1" hangingPunct="1"/>
              <a:r>
                <a:rPr lang="en-US" altLang="en-US" dirty="0">
                  <a:solidFill>
                    <a:srgbClr val="000000"/>
                  </a:solidFill>
                </a:rPr>
                <a:t>employees</a:t>
              </a:r>
            </a:p>
          </p:txBody>
        </p:sp>
        <p:sp>
          <p:nvSpPr>
            <p:cNvPr id="26650" name="Line 26"/>
            <p:cNvSpPr>
              <a:spLocks noChangeShapeType="1"/>
            </p:cNvSpPr>
            <p:nvPr/>
          </p:nvSpPr>
          <p:spPr bwMode="auto">
            <a:xfrm flipV="1">
              <a:off x="3949700" y="3873500"/>
              <a:ext cx="1588" cy="14763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26651" name="Oval 27"/>
            <p:cNvSpPr>
              <a:spLocks noChangeArrowheads="1"/>
            </p:cNvSpPr>
            <p:nvPr/>
          </p:nvSpPr>
          <p:spPr bwMode="blackWhite">
            <a:xfrm>
              <a:off x="4178300" y="4524375"/>
              <a:ext cx="1752600" cy="914400"/>
            </a:xfrm>
            <a:prstGeom prst="ellipse">
              <a:avLst/>
            </a:prstGeom>
            <a:solidFill>
              <a:srgbClr val="FF99CC"/>
            </a:solidFill>
            <a:ln w="28575">
              <a:solidFill>
                <a:schemeClr val="tx1"/>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r>
                <a:rPr lang="en-US" altLang="en-US" dirty="0">
                  <a:solidFill>
                    <a:srgbClr val="000000"/>
                  </a:solidFill>
                </a:rPr>
                <a:t>Create</a:t>
              </a:r>
            </a:p>
            <a:p>
              <a:pPr algn="ctr" eaLnBrk="1" hangingPunct="1"/>
              <a:r>
                <a:rPr lang="en-US" altLang="en-US" dirty="0">
                  <a:solidFill>
                    <a:srgbClr val="000000"/>
                  </a:solidFill>
                </a:rPr>
                <a:t>job</a:t>
              </a:r>
            </a:p>
          </p:txBody>
        </p:sp>
        <p:cxnSp>
          <p:nvCxnSpPr>
            <p:cNvPr id="26652" name="Straight Arrow Connector 29"/>
            <p:cNvCxnSpPr>
              <a:cxnSpLocks noChangeShapeType="1"/>
            </p:cNvCxnSpPr>
            <p:nvPr/>
          </p:nvCxnSpPr>
          <p:spPr bwMode="auto">
            <a:xfrm flipH="1">
              <a:off x="4572000" y="3733800"/>
              <a:ext cx="685800" cy="0"/>
            </a:xfrm>
            <a:prstGeom prst="straightConnector1">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grpSp>
      <p:sp>
        <p:nvSpPr>
          <p:cNvPr id="2" name="Slide Number Placeholder 1"/>
          <p:cNvSpPr>
            <a:spLocks noGrp="1"/>
          </p:cNvSpPr>
          <p:nvPr>
            <p:ph type="sldNum" sz="quarter" idx="12"/>
          </p:nvPr>
        </p:nvSpPr>
        <p:spPr/>
        <p:txBody>
          <a:bodyPr/>
          <a:lstStyle/>
          <a:p>
            <a:fld id="{0D1E9C62-5A59-433B-A292-EC595ABBBF45}" type="slidenum">
              <a:rPr lang="" smtClean="0"/>
              <a:t>212</a:t>
            </a:fld>
            <a:endParaRPr lang=""/>
          </a:p>
        </p:txBody>
      </p:sp>
    </p:spTree>
    <p:custDataLst>
      <p:tags r:id="rId1"/>
    </p:custDataLst>
    <p:extLst>
      <p:ext uri="{BB962C8B-B14F-4D97-AF65-F5344CB8AC3E}">
        <p14:creationId xmlns:p14="http://schemas.microsoft.com/office/powerpoint/2010/main" val="98388949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t>Oracle-Supplied </a:t>
            </a:r>
            <a:r>
              <a:rPr lang="en-US" dirty="0" smtClean="0"/>
              <a:t>Roles</a:t>
            </a:r>
            <a:br>
              <a:rPr lang="en-US" dirty="0" smtClean="0"/>
            </a:br>
            <a:endParaRPr lang="en-US" dirty="0"/>
          </a:p>
        </p:txBody>
      </p:sp>
      <p:graphicFrame>
        <p:nvGraphicFramePr>
          <p:cNvPr id="163281" name="Group 465"/>
          <p:cNvGraphicFramePr>
            <a:graphicFrameLocks noGrp="1"/>
          </p:cNvGraphicFramePr>
          <p:nvPr>
            <p:extLst/>
          </p:nvPr>
        </p:nvGraphicFramePr>
        <p:xfrm>
          <a:off x="991813" y="1286934"/>
          <a:ext cx="10205198" cy="3538728"/>
        </p:xfrm>
        <a:graphic>
          <a:graphicData uri="http://schemas.openxmlformats.org/drawingml/2006/table">
            <a:tbl>
              <a:tblPr firstRow="1" firstCol="1" bandRow="1">
                <a:tableStyleId>{5FD0F851-EC5A-4D38-B0AD-8093EC10F338}</a:tableStyleId>
              </a:tblPr>
              <a:tblGrid>
                <a:gridCol w="3194798">
                  <a:extLst>
                    <a:ext uri="{9D8B030D-6E8A-4147-A177-3AD203B41FA5}">
                      <a16:colId xmlns:a16="http://schemas.microsoft.com/office/drawing/2014/main" xmlns="" val="20000"/>
                    </a:ext>
                  </a:extLst>
                </a:gridCol>
                <a:gridCol w="7010400">
                  <a:extLst>
                    <a:ext uri="{9D8B030D-6E8A-4147-A177-3AD203B41FA5}">
                      <a16:colId xmlns:a16="http://schemas.microsoft.com/office/drawing/2014/main" xmlns=""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Account</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Description</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DBA</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Includes most system privileges and several other roles. Do not grant this role to nonadministrators.</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Users with this role can connect to the CDB or PDB only when it is open.</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RESOURCE</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CREATE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CLUSTER</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CREATE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INDEXTYPE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CREATE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OPERATOR</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CREATE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PROCEDURE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CREATE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SEQUENCE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CREATE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TABLE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CREATE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TRIGGER</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CREATE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TYPE</a:t>
                      </a:r>
                      <a:endPar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SCHEDULER_ADMIN</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CREATE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ANY</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JOB</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CREATE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EXTERNAL</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JOB</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CREATE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JOB</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EXECUTE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ANY</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CLASS</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EXECUTE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ANY</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PROGRAM</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MANAGE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SCHEDULER</a:t>
                      </a:r>
                      <a:endPar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SELECT_CATALOG_ROLE</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SELECT</a:t>
                      </a:r>
                      <a:r>
                        <a:rPr kumimoji="0" lang="en-US" sz="1600" b="0" i="0" u="none" strike="noStrike" cap="none" normalizeH="0" baseline="0" dirty="0">
                          <a:ln>
                            <a:noFill/>
                          </a:ln>
                          <a:solidFill>
                            <a:srgbClr val="000000"/>
                          </a:solidFill>
                          <a:effectLst/>
                          <a:latin typeface="Arial" pitchFamily="34" charset="0"/>
                        </a:rPr>
                        <a:t> privileges on data dictionary objects</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xmlns="" val="942676747"/>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213</a:t>
            </a:fld>
            <a:endParaRPr lang=""/>
          </a:p>
        </p:txBody>
      </p:sp>
    </p:spTree>
    <p:custDataLst>
      <p:tags r:id="rId1"/>
    </p:custDataLst>
    <p:extLst>
      <p:ext uri="{BB962C8B-B14F-4D97-AF65-F5344CB8AC3E}">
        <p14:creationId xmlns:p14="http://schemas.microsoft.com/office/powerpoint/2010/main" val="2311412685"/>
      </p:ext>
    </p:extLst>
  </p:cSld>
  <p:clrMapOvr>
    <a:masterClrMapping/>
  </p:clrMapOvr>
  <p:transition spd="slow"/>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760412" y="228600"/>
            <a:ext cx="9904630" cy="564298"/>
          </a:xfrm>
        </p:spPr>
        <p:txBody>
          <a:bodyPr>
            <a:normAutofit fontScale="90000"/>
          </a:bodyPr>
          <a:lstStyle/>
          <a:p>
            <a:pPr eaLnBrk="1" hangingPunct="1"/>
            <a:r>
              <a:rPr lang="en-US" dirty="0"/>
              <a:t>Creating and Granting Roles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0221" y="929424"/>
            <a:ext cx="8108383" cy="4999153"/>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214</a:t>
            </a:fld>
            <a:endParaRPr lang=""/>
          </a:p>
        </p:txBody>
      </p:sp>
    </p:spTree>
    <p:custDataLst>
      <p:tags r:id="rId1"/>
    </p:custDataLst>
    <p:extLst>
      <p:ext uri="{BB962C8B-B14F-4D97-AF65-F5344CB8AC3E}">
        <p14:creationId xmlns:p14="http://schemas.microsoft.com/office/powerpoint/2010/main" val="21616199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215</a:t>
            </a:fld>
            <a:endParaRPr lang=""/>
          </a:p>
        </p:txBody>
      </p:sp>
    </p:spTree>
    <p:custDataLst>
      <p:tags r:id="rId1"/>
    </p:custDataLst>
    <p:extLst>
      <p:ext uri="{BB962C8B-B14F-4D97-AF65-F5344CB8AC3E}">
        <p14:creationId xmlns:p14="http://schemas.microsoft.com/office/powerpoint/2010/main" val="2779102528"/>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Assigning </a:t>
            </a:r>
            <a:r>
              <a:rPr lang="en-US" dirty="0" smtClean="0"/>
              <a:t>Roles</a:t>
            </a:r>
            <a:br>
              <a:rPr lang="en-US" dirty="0" smtClean="0"/>
            </a:br>
            <a:endParaRPr lang="en-US" altLang="es-MX" dirty="0"/>
          </a:p>
        </p:txBody>
      </p:sp>
      <p:sp>
        <p:nvSpPr>
          <p:cNvPr id="9219" name="Content Placeholder 9"/>
          <p:cNvSpPr>
            <a:spLocks noGrp="1"/>
          </p:cNvSpPr>
          <p:nvPr>
            <p:ph idx="1"/>
          </p:nvPr>
        </p:nvSpPr>
        <p:spPr>
          <a:xfrm>
            <a:off x="608012" y="1279510"/>
            <a:ext cx="10944549" cy="2606690"/>
          </a:xfrm>
        </p:spPr>
        <p:txBody>
          <a:bodyPr>
            <a:normAutofit lnSpcReduction="10000"/>
          </a:bodyPr>
          <a:lstStyle/>
          <a:p>
            <a:pPr lvl="1">
              <a:buClr>
                <a:schemeClr val="accent1"/>
              </a:buClr>
              <a:defRPr/>
            </a:pPr>
            <a:r>
              <a:rPr lang="en-US" dirty="0"/>
              <a:t>To assign (grant) a role to a user or another role by using SQL*Plus, use the </a:t>
            </a:r>
            <a:r>
              <a:rPr lang="en-US" dirty="0">
                <a:latin typeface="Courier New" panose="02070309020205020404" pitchFamily="49" charset="0"/>
                <a:cs typeface="Courier New" panose="02070309020205020404" pitchFamily="49" charset="0"/>
              </a:rPr>
              <a:t>GRANT</a:t>
            </a:r>
            <a:r>
              <a:rPr lang="en-US" dirty="0"/>
              <a:t> command.</a:t>
            </a:r>
          </a:p>
          <a:p>
            <a:pPr lvl="1">
              <a:buClr>
                <a:schemeClr val="accent1"/>
              </a:buClr>
              <a:defRPr/>
            </a:pPr>
            <a:r>
              <a:rPr lang="en-US" dirty="0"/>
              <a:t>There are two ways to grant a role in a multitenant architecture:</a:t>
            </a:r>
          </a:p>
          <a:p>
            <a:pPr lvl="2">
              <a:buClr>
                <a:schemeClr val="accent1"/>
              </a:buClr>
              <a:defRPr/>
            </a:pPr>
            <a:r>
              <a:rPr lang="en-US" dirty="0"/>
              <a:t>Commonly: Grant the role to the user (or role) in all containers</a:t>
            </a:r>
            <a:r>
              <a:rPr lang="en-US" dirty="0" smtClean="0"/>
              <a:t>.</a:t>
            </a:r>
          </a:p>
          <a:p>
            <a:pPr lvl="2">
              <a:buClr>
                <a:schemeClr val="accent1"/>
              </a:buClr>
              <a:defRPr/>
            </a:pPr>
            <a:endParaRPr lang="en-US" dirty="0"/>
          </a:p>
          <a:p>
            <a:pPr lvl="2">
              <a:buClr>
                <a:schemeClr val="accent1"/>
              </a:buClr>
              <a:defRPr/>
            </a:pPr>
            <a:endParaRPr lang="en-US" dirty="0"/>
          </a:p>
          <a:p>
            <a:pPr lvl="2">
              <a:buClr>
                <a:schemeClr val="accent1"/>
              </a:buClr>
              <a:defRPr/>
            </a:pPr>
            <a:endParaRPr lang="en-US" dirty="0"/>
          </a:p>
          <a:p>
            <a:pPr lvl="2">
              <a:buClr>
                <a:schemeClr val="accent1"/>
              </a:buClr>
              <a:defRPr/>
            </a:pPr>
            <a:r>
              <a:rPr lang="en-US" dirty="0"/>
              <a:t>Locally: Grant the role to a user (or role) in one PDB only.</a:t>
            </a:r>
          </a:p>
        </p:txBody>
      </p:sp>
      <p:sp>
        <p:nvSpPr>
          <p:cNvPr id="4" name="Content Placeholder 2"/>
          <p:cNvSpPr txBox="1">
            <a:spLocks/>
          </p:cNvSpPr>
          <p:nvPr/>
        </p:nvSpPr>
        <p:spPr bwMode="gray">
          <a:xfrm>
            <a:off x="1903412" y="3886200"/>
            <a:ext cx="9144000"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indent="-304587">
              <a:buClr>
                <a:schemeClr val="accent1"/>
              </a:buClr>
              <a:defRPr/>
            </a:pPr>
            <a:r>
              <a:rPr lang="en-US" b="1" dirty="0">
                <a:latin typeface="Courier New" panose="02070309020205020404" pitchFamily="49" charset="0"/>
                <a:cs typeface="Courier New" panose="02070309020205020404" pitchFamily="49" charset="0"/>
              </a:rPr>
              <a:t>SQL&gt; CONNECT SYS@PDB1 AS SYSDBA</a:t>
            </a:r>
          </a:p>
          <a:p>
            <a:pPr indent="-304587">
              <a:buClr>
                <a:schemeClr val="accent1"/>
              </a:buClr>
              <a:defRPr/>
            </a:pPr>
            <a:r>
              <a:rPr lang="en-US" b="1" dirty="0">
                <a:latin typeface="Courier New" panose="02070309020205020404" pitchFamily="49" charset="0"/>
                <a:cs typeface="Courier New" panose="02070309020205020404" pitchFamily="49" charset="0"/>
              </a:rPr>
              <a:t>SQL&gt; GRANT &lt;common or local role&gt; TO &lt;common or local user&gt;;</a:t>
            </a:r>
          </a:p>
        </p:txBody>
      </p:sp>
      <p:sp>
        <p:nvSpPr>
          <p:cNvPr id="5" name="Content Placeholder 2"/>
          <p:cNvSpPr txBox="1">
            <a:spLocks/>
          </p:cNvSpPr>
          <p:nvPr/>
        </p:nvSpPr>
        <p:spPr bwMode="gray">
          <a:xfrm>
            <a:off x="1827212" y="2667000"/>
            <a:ext cx="9144000"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indent="-304587">
              <a:buClr>
                <a:schemeClr val="accent1"/>
              </a:buClr>
              <a:defRPr/>
            </a:pPr>
            <a:r>
              <a:rPr lang="en-US" b="1" dirty="0">
                <a:latin typeface="Courier New" panose="02070309020205020404" pitchFamily="49" charset="0"/>
                <a:cs typeface="Courier New" panose="02070309020205020404" pitchFamily="49" charset="0"/>
              </a:rPr>
              <a:t>SQL&gt; CONNECT / AS SYSDBA</a:t>
            </a:r>
          </a:p>
          <a:p>
            <a:pPr indent="-304587">
              <a:buClr>
                <a:schemeClr val="accent1"/>
              </a:buClr>
              <a:defRPr/>
            </a:pPr>
            <a:r>
              <a:rPr lang="en-US" b="1" dirty="0">
                <a:latin typeface="Courier New" panose="02070309020205020404" pitchFamily="49" charset="0"/>
                <a:cs typeface="Courier New" panose="02070309020205020404" pitchFamily="49" charset="0"/>
              </a:rPr>
              <a:t>SQL&gt; GRANT &lt;common role&gt; TO &lt;common user or role&gt; CONTAINER=ALL;</a:t>
            </a:r>
          </a:p>
        </p:txBody>
      </p:sp>
      <p:sp>
        <p:nvSpPr>
          <p:cNvPr id="2" name="Slide Number Placeholder 1"/>
          <p:cNvSpPr>
            <a:spLocks noGrp="1"/>
          </p:cNvSpPr>
          <p:nvPr>
            <p:ph type="sldNum" sz="quarter" idx="12"/>
          </p:nvPr>
        </p:nvSpPr>
        <p:spPr/>
        <p:txBody>
          <a:bodyPr/>
          <a:lstStyle/>
          <a:p>
            <a:fld id="{0D1E9C62-5A59-433B-A292-EC595ABBBF45}" type="slidenum">
              <a:rPr lang="" smtClean="0"/>
              <a:t>216</a:t>
            </a:fld>
            <a:endParaRPr lang=""/>
          </a:p>
        </p:txBody>
      </p:sp>
    </p:spTree>
    <p:custDataLst>
      <p:tags r:id="rId1"/>
    </p:custDataLst>
    <p:extLst>
      <p:ext uri="{BB962C8B-B14F-4D97-AF65-F5344CB8AC3E}">
        <p14:creationId xmlns:p14="http://schemas.microsoft.com/office/powerpoint/2010/main" val="194953635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Making Roles More </a:t>
            </a:r>
            <a:r>
              <a:rPr lang="en-US" dirty="0" smtClean="0"/>
              <a:t>Secure</a:t>
            </a:r>
            <a:br>
              <a:rPr lang="en-US" dirty="0" smtClean="0"/>
            </a:br>
            <a:endParaRPr lang="en-US" altLang="es-MX" dirty="0"/>
          </a:p>
        </p:txBody>
      </p:sp>
      <p:sp>
        <p:nvSpPr>
          <p:cNvPr id="9219" name="Content Placeholder 9"/>
          <p:cNvSpPr>
            <a:spLocks noGrp="1"/>
          </p:cNvSpPr>
          <p:nvPr>
            <p:ph idx="1"/>
          </p:nvPr>
        </p:nvSpPr>
        <p:spPr>
          <a:xfrm>
            <a:off x="622138" y="1242485"/>
            <a:ext cx="10944549" cy="2673375"/>
          </a:xfrm>
        </p:spPr>
        <p:txBody>
          <a:bodyPr/>
          <a:lstStyle/>
          <a:p>
            <a:pPr lvl="1">
              <a:buClr>
                <a:schemeClr val="accent1"/>
              </a:buClr>
              <a:defRPr/>
            </a:pPr>
            <a:r>
              <a:rPr lang="en-US" dirty="0"/>
              <a:t>Roles are usually enabled by default, which means that if a role is granted to a user, then that user can exercise the privileges given to the role immediately.</a:t>
            </a:r>
          </a:p>
          <a:p>
            <a:pPr lvl="1">
              <a:buClr>
                <a:schemeClr val="accent1"/>
              </a:buClr>
              <a:defRPr/>
            </a:pPr>
            <a:r>
              <a:rPr lang="en-US" dirty="0"/>
              <a:t>Default roles are assigned to the user at connect time.</a:t>
            </a:r>
          </a:p>
          <a:p>
            <a:pPr lvl="1">
              <a:buClr>
                <a:schemeClr val="accent1"/>
              </a:buClr>
              <a:defRPr/>
            </a:pPr>
            <a:r>
              <a:rPr lang="en-US" dirty="0"/>
              <a:t>Use the following security measures to make roles more secure:</a:t>
            </a:r>
          </a:p>
          <a:p>
            <a:pPr lvl="2">
              <a:buClr>
                <a:schemeClr val="accent1"/>
              </a:buClr>
              <a:defRPr/>
            </a:pPr>
            <a:r>
              <a:rPr lang="en-US" dirty="0"/>
              <a:t>Make a role nondefault.</a:t>
            </a:r>
          </a:p>
          <a:p>
            <a:pPr lvl="2">
              <a:buClr>
                <a:schemeClr val="accent1"/>
              </a:buClr>
              <a:defRPr/>
            </a:pPr>
            <a:r>
              <a:rPr lang="en-US" dirty="0"/>
              <a:t>Use role authentication.</a:t>
            </a:r>
          </a:p>
          <a:p>
            <a:pPr lvl="2">
              <a:buClr>
                <a:schemeClr val="accent1"/>
              </a:buClr>
              <a:defRPr/>
            </a:pPr>
            <a:r>
              <a:rPr lang="en-US" dirty="0"/>
              <a:t>Create application roles.</a:t>
            </a:r>
          </a:p>
        </p:txBody>
      </p:sp>
      <p:sp>
        <p:nvSpPr>
          <p:cNvPr id="2" name="Slide Number Placeholder 1"/>
          <p:cNvSpPr>
            <a:spLocks noGrp="1"/>
          </p:cNvSpPr>
          <p:nvPr>
            <p:ph type="sldNum" sz="quarter" idx="12"/>
          </p:nvPr>
        </p:nvSpPr>
        <p:spPr/>
        <p:txBody>
          <a:bodyPr/>
          <a:lstStyle/>
          <a:p>
            <a:fld id="{0D1E9C62-5A59-433B-A292-EC595ABBBF45}" type="slidenum">
              <a:rPr lang="" smtClean="0"/>
              <a:t>217</a:t>
            </a:fld>
            <a:endParaRPr lang=""/>
          </a:p>
        </p:txBody>
      </p:sp>
    </p:spTree>
    <p:custDataLst>
      <p:tags r:id="rId1"/>
    </p:custDataLst>
    <p:extLst>
      <p:ext uri="{BB962C8B-B14F-4D97-AF65-F5344CB8AC3E}">
        <p14:creationId xmlns:p14="http://schemas.microsoft.com/office/powerpoint/2010/main" val="274766528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218</a:t>
            </a:fld>
            <a:endParaRPr lang=""/>
          </a:p>
        </p:txBody>
      </p:sp>
    </p:spTree>
    <p:custDataLst>
      <p:tags r:id="rId1"/>
    </p:custDataLst>
    <p:extLst>
      <p:ext uri="{BB962C8B-B14F-4D97-AF65-F5344CB8AC3E}">
        <p14:creationId xmlns:p14="http://schemas.microsoft.com/office/powerpoint/2010/main" val="243887872"/>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Revoking Roles and Privileges</a:t>
            </a:r>
            <a:endParaRPr lang="en-US" altLang="es-MX" dirty="0"/>
          </a:p>
        </p:txBody>
      </p:sp>
      <p:sp>
        <p:nvSpPr>
          <p:cNvPr id="9219" name="Content Placeholder 9"/>
          <p:cNvSpPr>
            <a:spLocks noGrp="1"/>
          </p:cNvSpPr>
          <p:nvPr>
            <p:ph idx="1"/>
          </p:nvPr>
        </p:nvSpPr>
        <p:spPr>
          <a:xfrm>
            <a:off x="622138" y="1242485"/>
            <a:ext cx="10944549" cy="1673101"/>
          </a:xfrm>
        </p:spPr>
        <p:txBody>
          <a:bodyPr/>
          <a:lstStyle/>
          <a:p>
            <a:pPr>
              <a:defRPr/>
            </a:pPr>
            <a:r>
              <a:rPr lang="en-US" dirty="0">
                <a:latin typeface="+mn-lt"/>
              </a:rPr>
              <a:t>You can use the </a:t>
            </a:r>
            <a:r>
              <a:rPr lang="en-US" dirty="0">
                <a:latin typeface="Courier New" panose="02070309020205020404" pitchFamily="49" charset="0"/>
                <a:cs typeface="Courier New" panose="02070309020205020404" pitchFamily="49" charset="0"/>
              </a:rPr>
              <a:t>REVOKE</a:t>
            </a:r>
            <a:r>
              <a:rPr lang="en-US" dirty="0">
                <a:latin typeface="+mn-lt"/>
              </a:rPr>
              <a:t> statement to:</a:t>
            </a:r>
          </a:p>
          <a:p>
            <a:pPr lvl="1">
              <a:defRPr/>
            </a:pPr>
            <a:r>
              <a:rPr lang="en-US" dirty="0"/>
              <a:t>Revoke system privileges from users and roles</a:t>
            </a:r>
          </a:p>
          <a:p>
            <a:pPr lvl="1">
              <a:defRPr/>
            </a:pPr>
            <a:r>
              <a:rPr lang="en-US" dirty="0"/>
              <a:t>Revoke roles from users, roles, and program units</a:t>
            </a:r>
          </a:p>
          <a:p>
            <a:pPr lvl="1">
              <a:defRPr/>
            </a:pPr>
            <a:r>
              <a:rPr lang="en-US" dirty="0"/>
              <a:t>Revoke object privileges for a particular object from users and roles</a:t>
            </a:r>
          </a:p>
        </p:txBody>
      </p:sp>
      <p:sp>
        <p:nvSpPr>
          <p:cNvPr id="2" name="Slide Number Placeholder 1"/>
          <p:cNvSpPr>
            <a:spLocks noGrp="1"/>
          </p:cNvSpPr>
          <p:nvPr>
            <p:ph type="sldNum" sz="quarter" idx="12"/>
          </p:nvPr>
        </p:nvSpPr>
        <p:spPr/>
        <p:txBody>
          <a:bodyPr/>
          <a:lstStyle/>
          <a:p>
            <a:fld id="{0D1E9C62-5A59-433B-A292-EC595ABBBF45}" type="slidenum">
              <a:rPr lang="" smtClean="0"/>
              <a:t>219</a:t>
            </a:fld>
            <a:endParaRPr lang=""/>
          </a:p>
        </p:txBody>
      </p:sp>
    </p:spTree>
    <p:custDataLst>
      <p:tags r:id="rId1"/>
    </p:custDataLst>
    <p:extLst>
      <p:ext uri="{BB962C8B-B14F-4D97-AF65-F5344CB8AC3E}">
        <p14:creationId xmlns:p14="http://schemas.microsoft.com/office/powerpoint/2010/main" val="3728387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smtClean="0"/>
              <a:t>Summary</a:t>
            </a:r>
            <a:br>
              <a:rPr lang="en-US" altLang="es-MX" dirty="0" smtClean="0"/>
            </a:br>
            <a:endParaRPr lang="en-US" altLang="es-MX" dirty="0"/>
          </a:p>
        </p:txBody>
      </p:sp>
      <p:sp>
        <p:nvSpPr>
          <p:cNvPr id="8" name="Content Placeholder 7"/>
          <p:cNvSpPr>
            <a:spLocks noGrp="1"/>
          </p:cNvSpPr>
          <p:nvPr>
            <p:ph idx="1"/>
          </p:nvPr>
        </p:nvSpPr>
        <p:spPr>
          <a:xfrm>
            <a:off x="622138" y="1242485"/>
            <a:ext cx="10944549" cy="1673101"/>
          </a:xfrm>
        </p:spPr>
        <p:txBody>
          <a:bodyPr/>
          <a:lstStyle/>
          <a:p>
            <a:r>
              <a:rPr lang="en-US" dirty="0"/>
              <a:t>In this lesson, you should have learned how to:</a:t>
            </a:r>
          </a:p>
          <a:p>
            <a:pPr lvl="1"/>
            <a:r>
              <a:rPr lang="en-US" dirty="0"/>
              <a:t>Describe the differences in Oracle Database editions, options, and packs</a:t>
            </a:r>
          </a:p>
          <a:p>
            <a:pPr lvl="1"/>
            <a:r>
              <a:rPr lang="en-US" dirty="0"/>
              <a:t>List the database offerings in Oracle Cloud</a:t>
            </a:r>
          </a:p>
          <a:p>
            <a:pPr lvl="1"/>
            <a:r>
              <a:rPr lang="en-US" dirty="0"/>
              <a:t>Explain the sample database that will be used in the course practices</a:t>
            </a:r>
          </a:p>
        </p:txBody>
      </p:sp>
      <p:sp>
        <p:nvSpPr>
          <p:cNvPr id="6" name="Rectangle 5"/>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22</a:t>
            </a:fld>
            <a:endParaRPr lang=""/>
          </a:p>
        </p:txBody>
      </p:sp>
    </p:spTree>
    <p:custDataLst>
      <p:tags r:id="rId1"/>
    </p:custDataLst>
    <p:extLst>
      <p:ext uri="{BB962C8B-B14F-4D97-AF65-F5344CB8AC3E}">
        <p14:creationId xmlns:p14="http://schemas.microsoft.com/office/powerpoint/2010/main" val="137597850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a:t>Profiles and Users</a:t>
            </a:r>
          </a:p>
        </p:txBody>
      </p:sp>
      <p:sp>
        <p:nvSpPr>
          <p:cNvPr id="33795" name="Rectangle 7"/>
          <p:cNvSpPr>
            <a:spLocks noGrp="1" noChangeArrowheads="1"/>
          </p:cNvSpPr>
          <p:nvPr>
            <p:ph idx="1"/>
          </p:nvPr>
        </p:nvSpPr>
        <p:spPr>
          <a:xfrm>
            <a:off x="622138" y="1242485"/>
            <a:ext cx="10944549" cy="1965040"/>
          </a:xfrm>
        </p:spPr>
        <p:txBody>
          <a:bodyPr>
            <a:normAutofit fontScale="92500" lnSpcReduction="10000"/>
          </a:bodyPr>
          <a:lstStyle/>
          <a:p>
            <a:pPr lvl="1"/>
            <a:r>
              <a:rPr lang="en-US" altLang="en-US" dirty="0"/>
              <a:t>Users are assigned only one profile at a time.</a:t>
            </a:r>
          </a:p>
          <a:p>
            <a:pPr lvl="1"/>
            <a:r>
              <a:rPr lang="en-US" altLang="en-US" dirty="0"/>
              <a:t>Profiles:</a:t>
            </a:r>
          </a:p>
          <a:p>
            <a:pPr lvl="2"/>
            <a:r>
              <a:rPr lang="en-US" altLang="en-US" dirty="0"/>
              <a:t>Control resource consumption</a:t>
            </a:r>
          </a:p>
          <a:p>
            <a:pPr lvl="2"/>
            <a:r>
              <a:rPr lang="en-US" altLang="en-US" dirty="0"/>
              <a:t>Manage account status and password expiration</a:t>
            </a:r>
          </a:p>
          <a:p>
            <a:pPr lvl="1">
              <a:lnSpc>
                <a:spcPct val="95000"/>
              </a:lnSpc>
            </a:pPr>
            <a:r>
              <a:rPr lang="en-US" altLang="en-US" dirty="0">
                <a:latin typeface="Courier New" panose="02070309020205020404" pitchFamily="49" charset="0"/>
                <a:cs typeface="Courier New" panose="02070309020205020404" pitchFamily="49" charset="0"/>
              </a:rPr>
              <a:t>RESOURCE_LIMIT</a:t>
            </a:r>
            <a:r>
              <a:rPr lang="en-US" altLang="en-US" dirty="0"/>
              <a:t> must be set to </a:t>
            </a:r>
            <a:r>
              <a:rPr lang="en-US" altLang="en-US" dirty="0">
                <a:latin typeface="Courier New" panose="02070309020205020404" pitchFamily="49" charset="0"/>
                <a:cs typeface="Courier New" panose="02070309020205020404" pitchFamily="49" charset="0"/>
              </a:rPr>
              <a:t>TRUE</a:t>
            </a:r>
            <a:r>
              <a:rPr lang="en-US" altLang="en-US" dirty="0"/>
              <a:t> before profiles can impose resource limitations.</a:t>
            </a:r>
          </a:p>
        </p:txBody>
      </p:sp>
      <p:sp>
        <p:nvSpPr>
          <p:cNvPr id="2" name="Slide Number Placeholder 1"/>
          <p:cNvSpPr>
            <a:spLocks noGrp="1"/>
          </p:cNvSpPr>
          <p:nvPr>
            <p:ph type="sldNum" sz="quarter" idx="12"/>
          </p:nvPr>
        </p:nvSpPr>
        <p:spPr/>
        <p:txBody>
          <a:bodyPr/>
          <a:lstStyle/>
          <a:p>
            <a:fld id="{0D1E9C62-5A59-433B-A292-EC595ABBBF45}" type="slidenum">
              <a:rPr lang="" smtClean="0"/>
              <a:t>220</a:t>
            </a:fld>
            <a:endParaRPr lang=""/>
          </a:p>
        </p:txBody>
      </p:sp>
    </p:spTree>
    <p:custDataLst>
      <p:tags r:id="rId1"/>
    </p:custDataLst>
    <p:extLst>
      <p:ext uri="{BB962C8B-B14F-4D97-AF65-F5344CB8AC3E}">
        <p14:creationId xmlns:p14="http://schemas.microsoft.com/office/powerpoint/2010/main" val="367917605"/>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dirty="0"/>
              <a:t>Creating Profiles in a Multitenant Architecture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3200" y="1737326"/>
            <a:ext cx="4602879" cy="3650296"/>
          </a:xfrm>
          <a:prstGeom prst="rect">
            <a:avLst/>
          </a:prstGeom>
        </p:spPr>
      </p:pic>
      <p:sp>
        <p:nvSpPr>
          <p:cNvPr id="4" name="Content Placeholder 2"/>
          <p:cNvSpPr txBox="1">
            <a:spLocks/>
          </p:cNvSpPr>
          <p:nvPr/>
        </p:nvSpPr>
        <p:spPr bwMode="gray">
          <a:xfrm>
            <a:off x="1065212" y="1752600"/>
            <a:ext cx="5111594"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CREATE PROFILE c##cprofile_dev</a:t>
            </a:r>
          </a:p>
          <a:p>
            <a:pPr marL="609493" indent="-609493" defTabSz="533307">
              <a:tabLst>
                <a:tab pos="533307" algn="r"/>
                <a:tab pos="897310" algn="l"/>
              </a:tabLst>
              <a:defRPr/>
            </a:pPr>
            <a:r>
              <a:rPr lang="en-US" b="1" dirty="0">
                <a:latin typeface="Courier New" pitchFamily="49" charset="0"/>
              </a:rPr>
              <a:t>  2  limit … CONTAINER=ALL;</a:t>
            </a:r>
          </a:p>
        </p:txBody>
      </p:sp>
      <p:sp>
        <p:nvSpPr>
          <p:cNvPr id="5" name="Content Placeholder 9"/>
          <p:cNvSpPr txBox="1">
            <a:spLocks/>
          </p:cNvSpPr>
          <p:nvPr/>
        </p:nvSpPr>
        <p:spPr>
          <a:xfrm>
            <a:off x="684212" y="1242485"/>
            <a:ext cx="5624675" cy="795938"/>
          </a:xfrm>
          <a:prstGeom prst="rect">
            <a:avLst/>
          </a:prstGeom>
        </p:spPr>
        <p:txBody>
          <a:bodyP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lvl="1">
              <a:buClr>
                <a:schemeClr val="accent1"/>
              </a:buClr>
              <a:defRPr/>
            </a:pPr>
            <a:r>
              <a:rPr lang="en-US" kern="0" dirty="0"/>
              <a:t>Common profile:</a:t>
            </a:r>
          </a:p>
          <a:p>
            <a:pPr lvl="1">
              <a:buClr>
                <a:schemeClr val="accent1"/>
              </a:buClr>
              <a:defRPr/>
            </a:pPr>
            <a:endParaRPr lang="en-US" kern="0" dirty="0"/>
          </a:p>
          <a:p>
            <a:pPr lvl="1">
              <a:buClr>
                <a:schemeClr val="accent1"/>
              </a:buClr>
              <a:defRPr/>
            </a:pPr>
            <a:endParaRPr lang="en-US" kern="0" dirty="0"/>
          </a:p>
          <a:p>
            <a:pPr lvl="1">
              <a:buClr>
                <a:schemeClr val="accent1"/>
              </a:buClr>
              <a:defRPr/>
            </a:pPr>
            <a:r>
              <a:rPr lang="en-US" kern="0" dirty="0"/>
              <a:t>Local profile:</a:t>
            </a:r>
          </a:p>
        </p:txBody>
      </p:sp>
      <p:sp>
        <p:nvSpPr>
          <p:cNvPr id="6" name="Content Placeholder 2"/>
          <p:cNvSpPr txBox="1">
            <a:spLocks/>
          </p:cNvSpPr>
          <p:nvPr/>
        </p:nvSpPr>
        <p:spPr bwMode="gray">
          <a:xfrm>
            <a:off x="1065212" y="3062109"/>
            <a:ext cx="5111594"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CREATE PROFILE lprofile_PDB1</a:t>
            </a:r>
          </a:p>
          <a:p>
            <a:pPr marL="609493" indent="-609493" defTabSz="533307">
              <a:tabLst>
                <a:tab pos="533307" algn="r"/>
                <a:tab pos="897310" algn="l"/>
              </a:tabLst>
              <a:defRPr/>
            </a:pPr>
            <a:r>
              <a:rPr lang="en-US" b="1" dirty="0">
                <a:latin typeface="Courier New" pitchFamily="49" charset="0"/>
              </a:rPr>
              <a:t>  2  limit … ;</a:t>
            </a:r>
          </a:p>
        </p:txBody>
      </p:sp>
      <p:sp>
        <p:nvSpPr>
          <p:cNvPr id="3" name="Slide Number Placeholder 2"/>
          <p:cNvSpPr>
            <a:spLocks noGrp="1"/>
          </p:cNvSpPr>
          <p:nvPr>
            <p:ph type="sldNum" sz="quarter" idx="12"/>
          </p:nvPr>
        </p:nvSpPr>
        <p:spPr/>
        <p:txBody>
          <a:bodyPr/>
          <a:lstStyle/>
          <a:p>
            <a:fld id="{0D1E9C62-5A59-433B-A292-EC595ABBBF45}" type="slidenum">
              <a:rPr lang="" smtClean="0"/>
              <a:t>221</a:t>
            </a:fld>
            <a:endParaRPr lang=""/>
          </a:p>
        </p:txBody>
      </p:sp>
    </p:spTree>
    <p:custDataLst>
      <p:tags r:id="rId1"/>
    </p:custDataLst>
    <p:extLst>
      <p:ext uri="{BB962C8B-B14F-4D97-AF65-F5344CB8AC3E}">
        <p14:creationId xmlns:p14="http://schemas.microsoft.com/office/powerpoint/2010/main" val="31628995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222</a:t>
            </a:fld>
            <a:endParaRPr lang=""/>
          </a:p>
        </p:txBody>
      </p:sp>
    </p:spTree>
    <p:custDataLst>
      <p:tags r:id="rId1"/>
    </p:custDataLst>
    <p:extLst>
      <p:ext uri="{BB962C8B-B14F-4D97-AF65-F5344CB8AC3E}">
        <p14:creationId xmlns:p14="http://schemas.microsoft.com/office/powerpoint/2010/main" val="2439639193"/>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Profile Parameters: Resources</a:t>
            </a:r>
            <a:endParaRPr lang="en-US" altLang="es-MX" dirty="0"/>
          </a:p>
        </p:txBody>
      </p:sp>
      <p:sp>
        <p:nvSpPr>
          <p:cNvPr id="9219" name="Content Placeholder 9"/>
          <p:cNvSpPr>
            <a:spLocks noGrp="1"/>
          </p:cNvSpPr>
          <p:nvPr>
            <p:ph idx="1"/>
          </p:nvPr>
        </p:nvSpPr>
        <p:spPr>
          <a:xfrm>
            <a:off x="622138" y="1242485"/>
            <a:ext cx="10944549" cy="4017332"/>
          </a:xfrm>
        </p:spPr>
        <p:txBody>
          <a:bodyPr/>
          <a:lstStyle/>
          <a:p>
            <a:pPr lvl="1">
              <a:buClr>
                <a:schemeClr val="accent1"/>
              </a:buClr>
              <a:defRPr/>
            </a:pPr>
            <a:r>
              <a:rPr lang="en-US" dirty="0"/>
              <a:t>In a profile, you can control:</a:t>
            </a:r>
          </a:p>
          <a:p>
            <a:pPr lvl="2">
              <a:buClr>
                <a:schemeClr val="accent1"/>
              </a:buClr>
              <a:defRPr/>
            </a:pPr>
            <a:r>
              <a:rPr lang="en-US" dirty="0"/>
              <a:t>CPU resources: May be limited to a per-session or per-call basis</a:t>
            </a:r>
          </a:p>
          <a:p>
            <a:pPr lvl="2">
              <a:buClr>
                <a:schemeClr val="accent1"/>
              </a:buClr>
              <a:defRPr/>
            </a:pPr>
            <a:r>
              <a:rPr lang="en-US" dirty="0"/>
              <a:t>Network and memory resources (Connect time, Idle time, Concurrent sessions, Private SGA)</a:t>
            </a:r>
          </a:p>
          <a:p>
            <a:pPr lvl="1">
              <a:buClr>
                <a:schemeClr val="accent1"/>
              </a:buClr>
              <a:defRPr/>
            </a:pPr>
            <a:r>
              <a:rPr lang="en-US" dirty="0"/>
              <a:t>Disk I/O resources: Limit the amount of data a user can read at the per-session level or per-call level.</a:t>
            </a:r>
          </a:p>
          <a:p>
            <a:pPr lvl="1">
              <a:buClr>
                <a:schemeClr val="accent1"/>
              </a:buClr>
              <a:defRPr/>
            </a:pPr>
            <a:r>
              <a:rPr lang="en-US" dirty="0"/>
              <a:t>Profiles cannot impose resource limitations on users unless the </a:t>
            </a:r>
            <a:r>
              <a:rPr lang="en-US" dirty="0">
                <a:latin typeface="Courier New" panose="02070309020205020404" pitchFamily="49" charset="0"/>
                <a:cs typeface="Courier New" panose="02070309020205020404" pitchFamily="49" charset="0"/>
              </a:rPr>
              <a:t>RESOURCE_LIMIT</a:t>
            </a:r>
            <a:r>
              <a:rPr lang="en-US" dirty="0"/>
              <a:t>  initialization parameter is set to </a:t>
            </a:r>
            <a:r>
              <a:rPr lang="en-US" dirty="0">
                <a:latin typeface="Courier New" panose="02070309020205020404" pitchFamily="49" charset="0"/>
                <a:cs typeface="Courier New" panose="02070309020205020404" pitchFamily="49" charset="0"/>
              </a:rPr>
              <a:t>TRUE</a:t>
            </a:r>
            <a:r>
              <a:rPr lang="en-US" dirty="0"/>
              <a:t>. With </a:t>
            </a:r>
            <a:r>
              <a:rPr lang="en-US" dirty="0">
                <a:latin typeface="Courier New" panose="02070309020205020404" pitchFamily="49" charset="0"/>
                <a:cs typeface="Courier New" panose="02070309020205020404" pitchFamily="49" charset="0"/>
              </a:rPr>
              <a:t>RESOURCE_LIMIT</a:t>
            </a:r>
            <a:r>
              <a:rPr lang="en-US" dirty="0"/>
              <a:t> at its default value of  </a:t>
            </a:r>
            <a:r>
              <a:rPr lang="en-US" dirty="0">
                <a:latin typeface="Courier New" panose="02070309020205020404" pitchFamily="49" charset="0"/>
                <a:cs typeface="Courier New" panose="02070309020205020404" pitchFamily="49" charset="0"/>
              </a:rPr>
              <a:t>FALSE</a:t>
            </a:r>
            <a:r>
              <a:rPr lang="en-US" dirty="0"/>
              <a:t>, profile resource limitations are ignored.</a:t>
            </a:r>
          </a:p>
          <a:p>
            <a:pPr lvl="1">
              <a:buClr>
                <a:schemeClr val="accent1"/>
              </a:buClr>
              <a:defRPr/>
            </a:pPr>
            <a:r>
              <a:rPr lang="en-US" dirty="0"/>
              <a:t>Profiles also allow composite limits, which are based on weighted combinations of CPU/session, reads/session, connect time, and private SGA.</a:t>
            </a:r>
          </a:p>
        </p:txBody>
      </p:sp>
      <p:sp>
        <p:nvSpPr>
          <p:cNvPr id="2" name="Slide Number Placeholder 1"/>
          <p:cNvSpPr>
            <a:spLocks noGrp="1"/>
          </p:cNvSpPr>
          <p:nvPr>
            <p:ph type="sldNum" sz="quarter" idx="12"/>
          </p:nvPr>
        </p:nvSpPr>
        <p:spPr/>
        <p:txBody>
          <a:bodyPr/>
          <a:lstStyle/>
          <a:p>
            <a:fld id="{0D1E9C62-5A59-433B-A292-EC595ABBBF45}" type="slidenum">
              <a:rPr lang="" smtClean="0"/>
              <a:t>223</a:t>
            </a:fld>
            <a:endParaRPr lang=""/>
          </a:p>
        </p:txBody>
      </p:sp>
    </p:spTree>
    <p:custDataLst>
      <p:tags r:id="rId1"/>
    </p:custDataLst>
    <p:extLst>
      <p:ext uri="{BB962C8B-B14F-4D97-AF65-F5344CB8AC3E}">
        <p14:creationId xmlns:p14="http://schemas.microsoft.com/office/powerpoint/2010/main" val="5001244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224</a:t>
            </a:fld>
            <a:endParaRPr lang=""/>
          </a:p>
        </p:txBody>
      </p:sp>
    </p:spTree>
    <p:custDataLst>
      <p:tags r:id="rId1"/>
    </p:custDataLst>
    <p:extLst>
      <p:ext uri="{BB962C8B-B14F-4D97-AF65-F5344CB8AC3E}">
        <p14:creationId xmlns:p14="http://schemas.microsoft.com/office/powerpoint/2010/main" val="1135021172"/>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Profile Parameters: Locking and Passwords</a:t>
            </a:r>
            <a:endParaRPr lang="en-US" altLang="es-MX" dirty="0"/>
          </a:p>
        </p:txBody>
      </p:sp>
      <p:sp>
        <p:nvSpPr>
          <p:cNvPr id="9219" name="Content Placeholder 9"/>
          <p:cNvSpPr>
            <a:spLocks noGrp="1"/>
          </p:cNvSpPr>
          <p:nvPr>
            <p:ph idx="1"/>
          </p:nvPr>
        </p:nvSpPr>
        <p:spPr>
          <a:xfrm>
            <a:off x="622138" y="1242485"/>
            <a:ext cx="10944549" cy="4489256"/>
          </a:xfrm>
        </p:spPr>
        <p:txBody>
          <a:bodyPr>
            <a:normAutofit fontScale="92500"/>
          </a:bodyPr>
          <a:lstStyle/>
          <a:p>
            <a:pPr lvl="1">
              <a:buClr>
                <a:schemeClr val="accent1"/>
              </a:buClr>
              <a:defRPr/>
            </a:pPr>
            <a:r>
              <a:rPr lang="en-US" dirty="0"/>
              <a:t>In a profile, specific parameters control account locking, password aging and expiration, and password history.</a:t>
            </a:r>
          </a:p>
          <a:p>
            <a:pPr lvl="1">
              <a:buClr>
                <a:schemeClr val="accent1"/>
              </a:buClr>
              <a:defRPr/>
            </a:pPr>
            <a:r>
              <a:rPr lang="en-US" dirty="0"/>
              <a:t>Profile password settings are always enforced.</a:t>
            </a:r>
          </a:p>
          <a:p>
            <a:pPr lvl="1">
              <a:buClr>
                <a:schemeClr val="accent1"/>
              </a:buClr>
              <a:defRPr/>
            </a:pPr>
            <a:r>
              <a:rPr lang="en-US" dirty="0"/>
              <a:t>Account locking enables automatic locking of accounts for a set duration when users fail to log in to the system in the specified number of attempts or when accounts sit inactive for a predefined number of days (users have not attempted to log in to their accounts).</a:t>
            </a:r>
          </a:p>
          <a:p>
            <a:pPr lvl="1">
              <a:buClr>
                <a:schemeClr val="accent1"/>
              </a:buClr>
              <a:defRPr/>
            </a:pPr>
            <a:r>
              <a:rPr lang="en-US" dirty="0"/>
              <a:t>Password aging and expiration enables user passwords to have a lifetime, after which the passwords expire and must be changed.</a:t>
            </a:r>
          </a:p>
          <a:p>
            <a:pPr lvl="1">
              <a:buClr>
                <a:schemeClr val="accent1"/>
              </a:buClr>
              <a:defRPr/>
            </a:pPr>
            <a:r>
              <a:rPr lang="en-US" dirty="0"/>
              <a:t>Password history checks the new password to ensure that the password is not reused for a specified amount of time or a specified number of password changes. </a:t>
            </a:r>
          </a:p>
          <a:p>
            <a:pPr lvl="1">
              <a:buClr>
                <a:schemeClr val="accent1"/>
              </a:buClr>
              <a:defRPr/>
            </a:pPr>
            <a:r>
              <a:rPr lang="en-US" dirty="0"/>
              <a:t>Password complexity verification makes a complexity check on the password to verify that it meets certain rules.</a:t>
            </a:r>
          </a:p>
        </p:txBody>
      </p:sp>
      <p:sp>
        <p:nvSpPr>
          <p:cNvPr id="2" name="Slide Number Placeholder 1"/>
          <p:cNvSpPr>
            <a:spLocks noGrp="1"/>
          </p:cNvSpPr>
          <p:nvPr>
            <p:ph type="sldNum" sz="quarter" idx="12"/>
          </p:nvPr>
        </p:nvSpPr>
        <p:spPr/>
        <p:txBody>
          <a:bodyPr/>
          <a:lstStyle/>
          <a:p>
            <a:fld id="{0D1E9C62-5A59-433B-A292-EC595ABBBF45}" type="slidenum">
              <a:rPr lang="" smtClean="0"/>
              <a:t>225</a:t>
            </a:fld>
            <a:endParaRPr lang=""/>
          </a:p>
        </p:txBody>
      </p:sp>
    </p:spTree>
    <p:custDataLst>
      <p:tags r:id="rId1"/>
    </p:custDataLst>
    <p:extLst>
      <p:ext uri="{BB962C8B-B14F-4D97-AF65-F5344CB8AC3E}">
        <p14:creationId xmlns:p14="http://schemas.microsoft.com/office/powerpoint/2010/main" val="227456385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226</a:t>
            </a:fld>
            <a:endParaRPr lang=""/>
          </a:p>
        </p:txBody>
      </p:sp>
    </p:spTree>
    <p:custDataLst>
      <p:tags r:id="rId1"/>
    </p:custDataLst>
    <p:extLst>
      <p:ext uri="{BB962C8B-B14F-4D97-AF65-F5344CB8AC3E}">
        <p14:creationId xmlns:p14="http://schemas.microsoft.com/office/powerpoint/2010/main" val="2511661463"/>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fontScale="90000"/>
          </a:bodyPr>
          <a:lstStyle/>
          <a:p>
            <a:pPr eaLnBrk="1" hangingPunct="1"/>
            <a:r>
              <a:rPr lang="en-US" dirty="0"/>
              <a:t>Oracle-Supplied Password Verification </a:t>
            </a:r>
            <a:r>
              <a:rPr lang="en-US" dirty="0" smtClean="0"/>
              <a:t>Functions</a:t>
            </a:r>
            <a:br>
              <a:rPr lang="en-US" dirty="0" smtClean="0"/>
            </a:br>
            <a:endParaRPr lang="en-US" altLang="es-MX" dirty="0"/>
          </a:p>
        </p:txBody>
      </p:sp>
      <p:sp>
        <p:nvSpPr>
          <p:cNvPr id="9219" name="Content Placeholder 9"/>
          <p:cNvSpPr>
            <a:spLocks noGrp="1"/>
          </p:cNvSpPr>
          <p:nvPr>
            <p:ph idx="1"/>
          </p:nvPr>
        </p:nvSpPr>
        <p:spPr>
          <a:xfrm>
            <a:off x="622138" y="1242485"/>
            <a:ext cx="10944549" cy="4196869"/>
          </a:xfrm>
        </p:spPr>
        <p:txBody>
          <a:bodyPr/>
          <a:lstStyle/>
          <a:p>
            <a:pPr lvl="1">
              <a:buClr>
                <a:schemeClr val="accent1"/>
              </a:buClr>
              <a:defRPr/>
            </a:pPr>
            <a:r>
              <a:rPr lang="en-US" dirty="0"/>
              <a:t>Complexity verification checks that each password is complex enough to provide reasonable protection against intruders who try to break into the system by guessing passwords.</a:t>
            </a:r>
          </a:p>
          <a:p>
            <a:pPr lvl="1">
              <a:buClr>
                <a:schemeClr val="accent1"/>
              </a:buClr>
              <a:defRPr/>
            </a:pPr>
            <a:r>
              <a:rPr lang="en-US" dirty="0"/>
              <a:t>You can create your own password verification functions.</a:t>
            </a:r>
          </a:p>
          <a:p>
            <a:pPr lvl="1">
              <a:buClr>
                <a:schemeClr val="accent1"/>
              </a:buClr>
              <a:defRPr/>
            </a:pPr>
            <a:r>
              <a:rPr lang="en-US" dirty="0"/>
              <a:t>Oracle Database provides the following functions that you can create by executing the </a:t>
            </a:r>
            <a:r>
              <a:rPr lang="en-US" dirty="0">
                <a:latin typeface="Courier New" panose="02070309020205020404" pitchFamily="49" charset="0"/>
                <a:cs typeface="Courier New" panose="02070309020205020404" pitchFamily="49" charset="0"/>
              </a:rPr>
              <a:t>utlpwdmg.sql</a:t>
            </a:r>
            <a:r>
              <a:rPr lang="en-US" dirty="0"/>
              <a:t> script:</a:t>
            </a:r>
          </a:p>
          <a:p>
            <a:pPr lvl="2">
              <a:buClr>
                <a:schemeClr val="accent1"/>
              </a:buClr>
              <a:defRPr/>
            </a:pPr>
            <a:r>
              <a:rPr lang="en-US" dirty="0">
                <a:latin typeface="Courier New" panose="02070309020205020404" pitchFamily="49" charset="0"/>
                <a:cs typeface="Courier New" panose="02070309020205020404" pitchFamily="49" charset="0"/>
              </a:rPr>
              <a:t>ORA12c_VERIFY_FUNCTION</a:t>
            </a:r>
          </a:p>
          <a:p>
            <a:pPr lvl="2">
              <a:buClr>
                <a:schemeClr val="accent1"/>
              </a:buClr>
              <a:defRPr/>
            </a:pPr>
            <a:r>
              <a:rPr lang="en-US" dirty="0">
                <a:latin typeface="Courier New" panose="02070309020205020404" pitchFamily="49" charset="0"/>
                <a:cs typeface="Courier New" panose="02070309020205020404" pitchFamily="49" charset="0"/>
              </a:rPr>
              <a:t>ORA12c_STRONG_VERIFY_FUNCTION</a:t>
            </a:r>
          </a:p>
          <a:p>
            <a:pPr lvl="2">
              <a:buClr>
                <a:schemeClr val="accent1"/>
              </a:buClr>
              <a:defRPr/>
            </a:pPr>
            <a:r>
              <a:rPr lang="en-US" dirty="0">
                <a:latin typeface="Courier New" panose="02070309020205020404" pitchFamily="49" charset="0"/>
                <a:cs typeface="Courier New" panose="02070309020205020404" pitchFamily="49" charset="0"/>
              </a:rPr>
              <a:t>VERIFY_FUNCTION_11</a:t>
            </a:r>
            <a:r>
              <a:rPr lang="en-US" i="1" dirty="0">
                <a:latin typeface="Courier New" panose="02070309020205020404" pitchFamily="49" charset="0"/>
                <a:cs typeface="Courier New" panose="02070309020205020404" pitchFamily="49" charset="0"/>
              </a:rPr>
              <a:t>g</a:t>
            </a:r>
          </a:p>
          <a:p>
            <a:pPr lvl="1">
              <a:buClr>
                <a:schemeClr val="accent1"/>
              </a:buClr>
              <a:defRPr/>
            </a:pPr>
            <a:r>
              <a:rPr lang="en-US" dirty="0"/>
              <a:t> These functions must be owned by the </a:t>
            </a:r>
            <a:r>
              <a:rPr lang="en-US" dirty="0">
                <a:latin typeface="Courier New" panose="02070309020205020404" pitchFamily="49" charset="0"/>
                <a:cs typeface="Courier New" panose="02070309020205020404" pitchFamily="49" charset="0"/>
              </a:rPr>
              <a:t>SYS</a:t>
            </a:r>
            <a:r>
              <a:rPr lang="en-US" dirty="0"/>
              <a:t> user.</a:t>
            </a:r>
          </a:p>
          <a:p>
            <a:pPr lvl="1">
              <a:buClr>
                <a:schemeClr val="accent1"/>
              </a:buClr>
              <a:defRPr/>
            </a:pPr>
            <a:r>
              <a:rPr lang="en-US" dirty="0"/>
              <a:t> Password complexity checking is not enforced for the </a:t>
            </a:r>
            <a:r>
              <a:rPr lang="en-US" dirty="0">
                <a:latin typeface="Courier New" panose="02070309020205020404" pitchFamily="49" charset="0"/>
                <a:cs typeface="Courier New" panose="02070309020205020404" pitchFamily="49" charset="0"/>
              </a:rPr>
              <a:t>SYS</a:t>
            </a:r>
            <a:r>
              <a:rPr lang="en-US" dirty="0"/>
              <a:t> user.</a:t>
            </a:r>
          </a:p>
        </p:txBody>
      </p:sp>
      <p:sp>
        <p:nvSpPr>
          <p:cNvPr id="2" name="Slide Number Placeholder 1"/>
          <p:cNvSpPr>
            <a:spLocks noGrp="1"/>
          </p:cNvSpPr>
          <p:nvPr>
            <p:ph type="sldNum" sz="quarter" idx="12"/>
          </p:nvPr>
        </p:nvSpPr>
        <p:spPr/>
        <p:txBody>
          <a:bodyPr/>
          <a:lstStyle/>
          <a:p>
            <a:fld id="{0D1E9C62-5A59-433B-A292-EC595ABBBF45}" type="slidenum">
              <a:rPr lang="" smtClean="0"/>
              <a:t>227</a:t>
            </a:fld>
            <a:endParaRPr lang=""/>
          </a:p>
        </p:txBody>
      </p:sp>
    </p:spTree>
    <p:custDataLst>
      <p:tags r:id="rId1"/>
    </p:custDataLst>
    <p:extLst>
      <p:ext uri="{BB962C8B-B14F-4D97-AF65-F5344CB8AC3E}">
        <p14:creationId xmlns:p14="http://schemas.microsoft.com/office/powerpoint/2010/main" val="322165865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228</a:t>
            </a:fld>
            <a:endParaRPr lang=""/>
          </a:p>
        </p:txBody>
      </p:sp>
    </p:spTree>
    <p:custDataLst>
      <p:tags r:id="rId1"/>
    </p:custDataLst>
    <p:extLst>
      <p:ext uri="{BB962C8B-B14F-4D97-AF65-F5344CB8AC3E}">
        <p14:creationId xmlns:p14="http://schemas.microsoft.com/office/powerpoint/2010/main" val="2918316406"/>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Assigning </a:t>
            </a:r>
            <a:r>
              <a:rPr lang="en-US" dirty="0" smtClean="0"/>
              <a:t>Profiles</a:t>
            </a:r>
            <a:br>
              <a:rPr lang="en-US" dirty="0" smtClean="0"/>
            </a:br>
            <a:endParaRPr lang="en-US" altLang="es-MX" dirty="0"/>
          </a:p>
        </p:txBody>
      </p:sp>
      <p:sp>
        <p:nvSpPr>
          <p:cNvPr id="9219" name="Content Placeholder 9"/>
          <p:cNvSpPr>
            <a:spLocks noGrp="1"/>
          </p:cNvSpPr>
          <p:nvPr>
            <p:ph idx="1"/>
          </p:nvPr>
        </p:nvSpPr>
        <p:spPr>
          <a:xfrm>
            <a:off x="622138" y="1242485"/>
            <a:ext cx="10944549" cy="3958342"/>
          </a:xfrm>
        </p:spPr>
        <p:txBody>
          <a:bodyPr>
            <a:normAutofit lnSpcReduction="10000"/>
          </a:bodyPr>
          <a:lstStyle/>
          <a:p>
            <a:pPr>
              <a:defRPr/>
            </a:pPr>
            <a:r>
              <a:rPr lang="en-US" dirty="0">
                <a:latin typeface="+mn-lt"/>
              </a:rPr>
              <a:t>There are two ways to assign a profile:</a:t>
            </a:r>
          </a:p>
          <a:p>
            <a:pPr lvl="1">
              <a:defRPr/>
            </a:pPr>
            <a:r>
              <a:rPr lang="en-US" dirty="0"/>
              <a:t>Commonly: The profile assignment is replicated in all current and future containers.</a:t>
            </a:r>
          </a:p>
          <a:p>
            <a:pPr marL="91440" lvl="1" indent="0">
              <a:buNone/>
              <a:defRPr/>
            </a:pPr>
            <a:r>
              <a:rPr lang="en-US" dirty="0"/>
              <a:t>		</a:t>
            </a:r>
            <a:r>
              <a:rPr lang="en-US" dirty="0">
                <a:latin typeface="Courier New" panose="02070309020205020404" pitchFamily="49" charset="0"/>
                <a:cs typeface="Courier New" panose="02070309020205020404" pitchFamily="49" charset="0"/>
              </a:rPr>
              <a:t>SQL&gt; CONNECT / AS SYSDBA</a:t>
            </a:r>
          </a:p>
          <a:p>
            <a:pPr marL="576263" lvl="1" indent="-485775">
              <a:buNone/>
              <a:defRPr/>
            </a:pPr>
            <a:r>
              <a:rPr lang="en-US" dirty="0">
                <a:latin typeface="Courier New" panose="02070309020205020404" pitchFamily="49" charset="0"/>
                <a:cs typeface="Courier New" panose="02070309020205020404" pitchFamily="49" charset="0"/>
              </a:rPr>
              <a:t>		SQL&gt; ALTER USER &lt;common user&gt; PROFILE &lt;common profile&gt; 					CONTAINER=ALL;</a:t>
            </a:r>
          </a:p>
          <a:p>
            <a:pPr lvl="1">
              <a:defRPr/>
            </a:pPr>
            <a:r>
              <a:rPr lang="en-US" dirty="0"/>
              <a:t>Locally: The profile assignment occurs in one PDB (stand-alone or application container) only.</a:t>
            </a:r>
          </a:p>
          <a:p>
            <a:pPr marL="91440" lvl="1" indent="0">
              <a:buNone/>
              <a:defRPr/>
            </a:pPr>
            <a:r>
              <a:rPr lang="en-US" dirty="0"/>
              <a:t>		</a:t>
            </a:r>
            <a:r>
              <a:rPr lang="en-US" dirty="0">
                <a:latin typeface="Courier New" panose="02070309020205020404" pitchFamily="49" charset="0"/>
                <a:cs typeface="Courier New" panose="02070309020205020404" pitchFamily="49" charset="0"/>
              </a:rPr>
              <a:t>SQL&gt; CONNECT SYS@PDB1 AS SYSDBA</a:t>
            </a:r>
          </a:p>
          <a:p>
            <a:pPr marL="91440" lvl="1" indent="0">
              <a:buNone/>
              <a:defRPr/>
            </a:pPr>
            <a:r>
              <a:rPr lang="en-US" dirty="0">
                <a:latin typeface="Courier New" panose="02070309020205020404" pitchFamily="49" charset="0"/>
                <a:cs typeface="Courier New" panose="02070309020205020404" pitchFamily="49" charset="0"/>
              </a:rPr>
              <a:t>		SQL&gt; ALTER USER &lt;common or local user&gt; PROFILE &lt;common or local 		profile&gt;; </a:t>
            </a:r>
          </a:p>
        </p:txBody>
      </p:sp>
      <p:sp>
        <p:nvSpPr>
          <p:cNvPr id="2" name="Slide Number Placeholder 1"/>
          <p:cNvSpPr>
            <a:spLocks noGrp="1"/>
          </p:cNvSpPr>
          <p:nvPr>
            <p:ph type="sldNum" sz="quarter" idx="12"/>
          </p:nvPr>
        </p:nvSpPr>
        <p:spPr/>
        <p:txBody>
          <a:bodyPr/>
          <a:lstStyle/>
          <a:p>
            <a:fld id="{0D1E9C62-5A59-433B-A292-EC595ABBBF45}" type="slidenum">
              <a:rPr lang="" smtClean="0"/>
              <a:t>229</a:t>
            </a:fld>
            <a:endParaRPr lang=""/>
          </a:p>
        </p:txBody>
      </p:sp>
    </p:spTree>
    <p:custDataLst>
      <p:tags r:id="rId1"/>
    </p:custDataLst>
    <p:extLst>
      <p:ext uri="{BB962C8B-B14F-4D97-AF65-F5344CB8AC3E}">
        <p14:creationId xmlns:p14="http://schemas.microsoft.com/office/powerpoint/2010/main" val="2540488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2667000"/>
            <a:ext cx="10512862" cy="1325563"/>
          </a:xfrm>
        </p:spPr>
        <p:txBody>
          <a:bodyPr/>
          <a:lstStyle/>
          <a:p>
            <a:r>
              <a:rPr lang="en-US" dirty="0" smtClean="0"/>
              <a:t>Oracle Database Architecture</a:t>
            </a:r>
            <a:endParaRPr lang="en-US" dirty="0"/>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23</a:t>
            </a:fld>
            <a:endParaRPr lang=""/>
          </a:p>
        </p:txBody>
      </p:sp>
    </p:spTree>
    <p:custDataLst>
      <p:tags r:id="rId1"/>
    </p:custDataLst>
    <p:extLst>
      <p:ext uri="{BB962C8B-B14F-4D97-AF65-F5344CB8AC3E}">
        <p14:creationId xmlns:p14="http://schemas.microsoft.com/office/powerpoint/2010/main" val="320544789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Assigning </a:t>
            </a:r>
            <a:r>
              <a:rPr lang="en-US" dirty="0" smtClean="0"/>
              <a:t>Quotas</a:t>
            </a:r>
            <a:br>
              <a:rPr lang="en-US" dirty="0" smtClean="0"/>
            </a:br>
            <a:endParaRPr lang="en-US" altLang="es-MX" dirty="0"/>
          </a:p>
        </p:txBody>
      </p:sp>
      <p:sp>
        <p:nvSpPr>
          <p:cNvPr id="9219" name="Content Placeholder 9"/>
          <p:cNvSpPr>
            <a:spLocks noGrp="1"/>
          </p:cNvSpPr>
          <p:nvPr>
            <p:ph idx="1"/>
          </p:nvPr>
        </p:nvSpPr>
        <p:spPr>
          <a:xfrm>
            <a:off x="622138" y="1242485"/>
            <a:ext cx="10944549" cy="4312285"/>
          </a:xfrm>
        </p:spPr>
        <p:txBody>
          <a:bodyPr/>
          <a:lstStyle/>
          <a:p>
            <a:pPr lvl="1">
              <a:buClr>
                <a:schemeClr val="accent1"/>
              </a:buClr>
              <a:defRPr/>
            </a:pPr>
            <a:r>
              <a:rPr lang="en-US" dirty="0"/>
              <a:t>A quota is a space allowance in a given tablespace.</a:t>
            </a:r>
          </a:p>
          <a:p>
            <a:pPr lvl="1">
              <a:buClr>
                <a:schemeClr val="accent1"/>
              </a:buClr>
              <a:defRPr/>
            </a:pPr>
            <a:r>
              <a:rPr lang="en-US" dirty="0"/>
              <a:t>By default, a user has no quota on any of the tablespaces.</a:t>
            </a:r>
          </a:p>
          <a:p>
            <a:pPr lvl="1">
              <a:buClr>
                <a:schemeClr val="accent1"/>
              </a:buClr>
              <a:defRPr/>
            </a:pPr>
            <a:r>
              <a:rPr lang="en-US" dirty="0"/>
              <a:t>Database accounts that need quota are those that own database objects (for example, accounts for applications).</a:t>
            </a:r>
          </a:p>
          <a:p>
            <a:pPr lvl="1">
              <a:buClr>
                <a:schemeClr val="accent1"/>
              </a:buClr>
              <a:defRPr/>
            </a:pPr>
            <a:r>
              <a:rPr lang="en-US" dirty="0"/>
              <a:t>Only those activities that use space in a tablespace count against quota.</a:t>
            </a:r>
          </a:p>
          <a:p>
            <a:pPr lvl="2">
              <a:buClr>
                <a:schemeClr val="accent1"/>
              </a:buClr>
              <a:defRPr/>
            </a:pPr>
            <a:r>
              <a:rPr lang="en-US" dirty="0"/>
              <a:t>Oracle server checks quota when you create or extend a segment.</a:t>
            </a:r>
          </a:p>
          <a:p>
            <a:pPr lvl="2">
              <a:buClr>
                <a:schemeClr val="accent1"/>
              </a:buClr>
              <a:defRPr/>
            </a:pPr>
            <a:r>
              <a:rPr lang="en-US" dirty="0"/>
              <a:t>Activities that don't use space don't impact quota (example: </a:t>
            </a:r>
            <a:r>
              <a:rPr lang="en-US" dirty="0">
                <a:latin typeface="Courier New" panose="02070309020205020404" pitchFamily="49" charset="0"/>
                <a:cs typeface="Courier New" panose="02070309020205020404" pitchFamily="49" charset="0"/>
              </a:rPr>
              <a:t>CREATE</a:t>
            </a:r>
            <a:r>
              <a:rPr lang="en-US" dirty="0"/>
              <a:t> </a:t>
            </a:r>
            <a:r>
              <a:rPr lang="en-US" dirty="0">
                <a:latin typeface="Courier New" panose="02070309020205020404" pitchFamily="49" charset="0"/>
                <a:cs typeface="Courier New" panose="02070309020205020404" pitchFamily="49" charset="0"/>
              </a:rPr>
              <a:t>VIEW</a:t>
            </a:r>
            <a:r>
              <a:rPr lang="en-US" dirty="0"/>
              <a:t>).</a:t>
            </a:r>
          </a:p>
          <a:p>
            <a:pPr lvl="2">
              <a:buClr>
                <a:schemeClr val="accent1"/>
              </a:buClr>
              <a:defRPr/>
            </a:pPr>
            <a:r>
              <a:rPr lang="en-US" dirty="0"/>
              <a:t>You can be granted permission to use objects without needing any quota.</a:t>
            </a:r>
          </a:p>
          <a:p>
            <a:pPr lvl="1">
              <a:buClr>
                <a:schemeClr val="accent1"/>
              </a:buClr>
              <a:defRPr/>
            </a:pPr>
            <a:r>
              <a:rPr lang="en-US" dirty="0"/>
              <a:t>Quota is not needed for assigned temporary tablespaces or undo tablespaces.</a:t>
            </a:r>
          </a:p>
          <a:p>
            <a:pPr lvl="1">
              <a:buClr>
                <a:schemeClr val="accent1"/>
              </a:buClr>
              <a:defRPr/>
            </a:pPr>
            <a:r>
              <a:rPr lang="en-US" dirty="0"/>
              <a:t>A user's quota is replenished when he drops objects (with the </a:t>
            </a:r>
            <a:r>
              <a:rPr lang="en-US" dirty="0">
                <a:latin typeface="Courier New" panose="02070309020205020404" pitchFamily="49" charset="0"/>
                <a:cs typeface="Courier New" panose="02070309020205020404" pitchFamily="49" charset="0"/>
              </a:rPr>
              <a:t>PURGE</a:t>
            </a:r>
            <a:r>
              <a:rPr lang="en-US" dirty="0"/>
              <a:t> clause) or purges his objects in the recycle bin.</a:t>
            </a:r>
          </a:p>
        </p:txBody>
      </p:sp>
      <p:sp>
        <p:nvSpPr>
          <p:cNvPr id="2" name="Slide Number Placeholder 1"/>
          <p:cNvSpPr>
            <a:spLocks noGrp="1"/>
          </p:cNvSpPr>
          <p:nvPr>
            <p:ph type="sldNum" sz="quarter" idx="12"/>
          </p:nvPr>
        </p:nvSpPr>
        <p:spPr/>
        <p:txBody>
          <a:bodyPr/>
          <a:lstStyle/>
          <a:p>
            <a:fld id="{0D1E9C62-5A59-433B-A292-EC595ABBBF45}" type="slidenum">
              <a:rPr lang="" smtClean="0"/>
              <a:t>230</a:t>
            </a:fld>
            <a:endParaRPr lang=""/>
          </a:p>
        </p:txBody>
      </p:sp>
    </p:spTree>
    <p:custDataLst>
      <p:tags r:id="rId1"/>
    </p:custDataLst>
    <p:extLst>
      <p:ext uri="{BB962C8B-B14F-4D97-AF65-F5344CB8AC3E}">
        <p14:creationId xmlns:p14="http://schemas.microsoft.com/office/powerpoint/2010/main" val="351134777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Assigning </a:t>
            </a:r>
            <a:r>
              <a:rPr lang="en-US" dirty="0" smtClean="0"/>
              <a:t>Quotas</a:t>
            </a:r>
            <a:br>
              <a:rPr lang="en-US" dirty="0" smtClean="0"/>
            </a:br>
            <a:endParaRPr lang="en-US" altLang="es-MX" dirty="0"/>
          </a:p>
        </p:txBody>
      </p:sp>
      <p:sp>
        <p:nvSpPr>
          <p:cNvPr id="9219" name="Content Placeholder 9"/>
          <p:cNvSpPr>
            <a:spLocks noGrp="1"/>
          </p:cNvSpPr>
          <p:nvPr>
            <p:ph idx="1"/>
          </p:nvPr>
        </p:nvSpPr>
        <p:spPr>
          <a:xfrm>
            <a:off x="622138" y="1242485"/>
            <a:ext cx="10944549" cy="1673101"/>
          </a:xfrm>
        </p:spPr>
        <p:txBody>
          <a:bodyPr/>
          <a:lstStyle/>
          <a:p>
            <a:pPr>
              <a:buClr>
                <a:schemeClr val="accent1"/>
              </a:buClr>
              <a:defRPr/>
            </a:pPr>
            <a:r>
              <a:rPr lang="en-US" dirty="0"/>
              <a:t>You have three options for providing quota for a user on a tablespace:</a:t>
            </a:r>
          </a:p>
          <a:p>
            <a:pPr lvl="1">
              <a:buClr>
                <a:schemeClr val="accent1"/>
              </a:buClr>
              <a:defRPr/>
            </a:pPr>
            <a:r>
              <a:rPr lang="en-US" dirty="0">
                <a:latin typeface="Courier New" panose="02070309020205020404" pitchFamily="49" charset="0"/>
                <a:cs typeface="Courier New" panose="02070309020205020404" pitchFamily="49" charset="0"/>
              </a:rPr>
              <a:t>UNLIMITED</a:t>
            </a:r>
          </a:p>
          <a:p>
            <a:pPr lvl="1">
              <a:buClr>
                <a:schemeClr val="accent1"/>
              </a:buClr>
              <a:defRPr/>
            </a:pPr>
            <a:r>
              <a:rPr lang="en-US" dirty="0"/>
              <a:t>Value</a:t>
            </a:r>
          </a:p>
          <a:p>
            <a:pPr lvl="1">
              <a:buClr>
                <a:schemeClr val="accent1"/>
              </a:buClr>
              <a:defRPr/>
            </a:pPr>
            <a:r>
              <a:rPr lang="en-US" dirty="0">
                <a:latin typeface="Courier New" panose="02070309020205020404" pitchFamily="49" charset="0"/>
                <a:cs typeface="Courier New" panose="02070309020205020404" pitchFamily="49" charset="0"/>
              </a:rPr>
              <a:t>UNLIMITED</a:t>
            </a:r>
            <a:r>
              <a:rPr lang="en-US" dirty="0"/>
              <a:t> </a:t>
            </a:r>
            <a:r>
              <a:rPr lang="en-US" dirty="0">
                <a:latin typeface="Courier New" panose="02070309020205020404" pitchFamily="49" charset="0"/>
                <a:cs typeface="Courier New" panose="02070309020205020404" pitchFamily="49" charset="0"/>
              </a:rPr>
              <a:t>TABLESPACE</a:t>
            </a:r>
            <a:r>
              <a:rPr lang="en-US" dirty="0"/>
              <a:t> system privilege</a:t>
            </a:r>
          </a:p>
        </p:txBody>
      </p:sp>
      <p:sp>
        <p:nvSpPr>
          <p:cNvPr id="2" name="Slide Number Placeholder 1"/>
          <p:cNvSpPr>
            <a:spLocks noGrp="1"/>
          </p:cNvSpPr>
          <p:nvPr>
            <p:ph type="sldNum" sz="quarter" idx="12"/>
          </p:nvPr>
        </p:nvSpPr>
        <p:spPr/>
        <p:txBody>
          <a:bodyPr/>
          <a:lstStyle/>
          <a:p>
            <a:fld id="{0D1E9C62-5A59-433B-A292-EC595ABBBF45}" type="slidenum">
              <a:rPr lang="" smtClean="0"/>
              <a:t>231</a:t>
            </a:fld>
            <a:endParaRPr lang=""/>
          </a:p>
        </p:txBody>
      </p:sp>
    </p:spTree>
    <p:custDataLst>
      <p:tags r:id="rId1"/>
    </p:custDataLst>
    <p:extLst>
      <p:ext uri="{BB962C8B-B14F-4D97-AF65-F5344CB8AC3E}">
        <p14:creationId xmlns:p14="http://schemas.microsoft.com/office/powerpoint/2010/main" val="307553830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Applying the Principle of Least </a:t>
            </a:r>
            <a:r>
              <a:rPr lang="en-US" dirty="0" smtClean="0"/>
              <a:t>Privilege</a:t>
            </a:r>
            <a:br>
              <a:rPr lang="en-US" dirty="0" smtClean="0"/>
            </a:br>
            <a:endParaRPr lang="en-US" altLang="es-MX" dirty="0"/>
          </a:p>
        </p:txBody>
      </p:sp>
      <p:sp>
        <p:nvSpPr>
          <p:cNvPr id="9219" name="Content Placeholder 9"/>
          <p:cNvSpPr>
            <a:spLocks noGrp="1"/>
          </p:cNvSpPr>
          <p:nvPr>
            <p:ph idx="1"/>
          </p:nvPr>
        </p:nvSpPr>
        <p:spPr>
          <a:xfrm>
            <a:off x="622138" y="1242485"/>
            <a:ext cx="10944549" cy="4484127"/>
          </a:xfrm>
        </p:spPr>
        <p:txBody>
          <a:bodyPr/>
          <a:lstStyle/>
          <a:p>
            <a:pPr lvl="1">
              <a:buClr>
                <a:schemeClr val="accent1"/>
              </a:buClr>
              <a:defRPr/>
            </a:pPr>
            <a:r>
              <a:rPr lang="en-US" dirty="0"/>
              <a:t>The principle of least privilege means that a user must be given only those privileges that are required to efficiently complete a task.</a:t>
            </a:r>
          </a:p>
          <a:p>
            <a:pPr lvl="1">
              <a:buClr>
                <a:schemeClr val="accent1"/>
              </a:buClr>
              <a:defRPr/>
            </a:pPr>
            <a:r>
              <a:rPr lang="en-US" dirty="0"/>
              <a:t>This reduces the chances of users modifying or viewing data (either accidentally or maliciously) that they do not have the privilege to modify or view.</a:t>
            </a:r>
          </a:p>
          <a:p>
            <a:pPr lvl="1">
              <a:buClr>
                <a:schemeClr val="accent1"/>
              </a:buClr>
              <a:defRPr/>
            </a:pPr>
            <a:r>
              <a:rPr lang="en-US" dirty="0"/>
              <a:t>Ways to apply the principle of least privilege:</a:t>
            </a:r>
          </a:p>
          <a:p>
            <a:pPr lvl="2">
              <a:buClr>
                <a:schemeClr val="accent1"/>
              </a:buClr>
              <a:defRPr/>
            </a:pPr>
            <a:r>
              <a:rPr lang="en-US" dirty="0"/>
              <a:t>Protect the data dictionary</a:t>
            </a:r>
          </a:p>
          <a:p>
            <a:pPr lvl="2">
              <a:buClr>
                <a:schemeClr val="accent1"/>
              </a:buClr>
              <a:defRPr/>
            </a:pPr>
            <a:r>
              <a:rPr lang="en-US" dirty="0"/>
              <a:t>Revoke unnecessary privileges from </a:t>
            </a:r>
            <a:r>
              <a:rPr lang="en-US" dirty="0">
                <a:latin typeface="Courier New" panose="02070309020205020404" pitchFamily="49" charset="0"/>
                <a:cs typeface="Courier New" panose="02070309020205020404" pitchFamily="49" charset="0"/>
              </a:rPr>
              <a:t>PUBLIC</a:t>
            </a:r>
          </a:p>
          <a:p>
            <a:pPr lvl="2">
              <a:buClr>
                <a:schemeClr val="accent1"/>
              </a:buClr>
              <a:defRPr/>
            </a:pPr>
            <a:r>
              <a:rPr lang="en-US" dirty="0"/>
              <a:t>Use access control lists (ACLs) to control network access</a:t>
            </a:r>
          </a:p>
          <a:p>
            <a:pPr lvl="2">
              <a:buClr>
                <a:schemeClr val="accent1"/>
              </a:buClr>
              <a:defRPr/>
            </a:pPr>
            <a:r>
              <a:rPr lang="en-US" dirty="0"/>
              <a:t>Restrict access to OS directories</a:t>
            </a:r>
          </a:p>
          <a:p>
            <a:pPr lvl="2">
              <a:buClr>
                <a:schemeClr val="accent1"/>
              </a:buClr>
              <a:defRPr/>
            </a:pPr>
            <a:r>
              <a:rPr lang="en-US" dirty="0"/>
              <a:t>Limit users with administrative privileges</a:t>
            </a:r>
          </a:p>
          <a:p>
            <a:pPr lvl="2">
              <a:buClr>
                <a:schemeClr val="accent1"/>
              </a:buClr>
              <a:defRPr/>
            </a:pPr>
            <a:r>
              <a:rPr lang="en-US" dirty="0"/>
              <a:t>Restrict remote database authentication</a:t>
            </a:r>
          </a:p>
          <a:p>
            <a:pPr lvl="2">
              <a:buClr>
                <a:schemeClr val="accent1"/>
              </a:buClr>
              <a:defRPr/>
            </a:pPr>
            <a:r>
              <a:rPr lang="en-US" dirty="0"/>
              <a:t>Enable unified auditing</a:t>
            </a:r>
          </a:p>
        </p:txBody>
      </p:sp>
      <p:sp>
        <p:nvSpPr>
          <p:cNvPr id="2" name="Slide Number Placeholder 1"/>
          <p:cNvSpPr>
            <a:spLocks noGrp="1"/>
          </p:cNvSpPr>
          <p:nvPr>
            <p:ph type="sldNum" sz="quarter" idx="12"/>
          </p:nvPr>
        </p:nvSpPr>
        <p:spPr/>
        <p:txBody>
          <a:bodyPr/>
          <a:lstStyle/>
          <a:p>
            <a:fld id="{0D1E9C62-5A59-433B-A292-EC595ABBBF45}" type="slidenum">
              <a:rPr lang="" smtClean="0"/>
              <a:t>232</a:t>
            </a:fld>
            <a:endParaRPr lang=""/>
          </a:p>
        </p:txBody>
      </p:sp>
    </p:spTree>
    <p:custDataLst>
      <p:tags r:id="rId1"/>
    </p:custDataLst>
    <p:extLst>
      <p:ext uri="{BB962C8B-B14F-4D97-AF65-F5344CB8AC3E}">
        <p14:creationId xmlns:p14="http://schemas.microsoft.com/office/powerpoint/2010/main" val="10416536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233</a:t>
            </a:fld>
            <a:endParaRPr lang=""/>
          </a:p>
        </p:txBody>
      </p:sp>
    </p:spTree>
    <p:custDataLst>
      <p:tags r:id="rId1"/>
    </p:custDataLst>
    <p:extLst>
      <p:ext uri="{BB962C8B-B14F-4D97-AF65-F5344CB8AC3E}">
        <p14:creationId xmlns:p14="http://schemas.microsoft.com/office/powerpoint/2010/main" val="2663193000"/>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843944" y="2209800"/>
            <a:ext cx="10500936" cy="3692957"/>
            <a:chOff x="830654" y="1268641"/>
            <a:chExt cx="7482693" cy="3024477"/>
          </a:xfrm>
        </p:grpSpPr>
        <p:sp>
          <p:nvSpPr>
            <p:cNvPr id="40" name="Freeform 39"/>
            <p:cNvSpPr/>
            <p:nvPr/>
          </p:nvSpPr>
          <p:spPr bwMode="auto">
            <a:xfrm>
              <a:off x="1005948" y="4247399"/>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41" name="Rounded Rectangle 40"/>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32771" name="Rectangle 25"/>
          <p:cNvSpPr>
            <a:spLocks noGrp="1" noChangeArrowheads="1"/>
          </p:cNvSpPr>
          <p:nvPr>
            <p:ph type="title"/>
          </p:nvPr>
        </p:nvSpPr>
        <p:spPr/>
        <p:txBody>
          <a:bodyPr/>
          <a:lstStyle/>
          <a:p>
            <a:pPr eaLnBrk="1" hangingPunct="1"/>
            <a:r>
              <a:rPr lang="en-US" altLang="en-US" dirty="0"/>
              <a:t>Privilege </a:t>
            </a:r>
            <a:r>
              <a:rPr lang="en-US" altLang="en-US" dirty="0" smtClean="0"/>
              <a:t>Analysis</a:t>
            </a:r>
            <a:br>
              <a:rPr lang="en-US" altLang="en-US" dirty="0" smtClean="0"/>
            </a:br>
            <a:endParaRPr lang="en-US" altLang="en-US" dirty="0"/>
          </a:p>
        </p:txBody>
      </p:sp>
      <p:sp>
        <p:nvSpPr>
          <p:cNvPr id="32772" name="Content Placeholder 37"/>
          <p:cNvSpPr>
            <a:spLocks noGrp="1"/>
          </p:cNvSpPr>
          <p:nvPr>
            <p:ph idx="1"/>
          </p:nvPr>
        </p:nvSpPr>
        <p:spPr>
          <a:xfrm>
            <a:off x="622138" y="1243014"/>
            <a:ext cx="10944549" cy="795938"/>
          </a:xfrm>
        </p:spPr>
        <p:txBody>
          <a:bodyPr>
            <a:normAutofit lnSpcReduction="10000"/>
          </a:bodyPr>
          <a:lstStyle/>
          <a:p>
            <a:pPr lvl="1" eaLnBrk="1" hangingPunct="1"/>
            <a:r>
              <a:rPr lang="en-US" altLang="en-US" dirty="0"/>
              <a:t>Analyze used privileges to revoke unnecessary privileges.</a:t>
            </a:r>
          </a:p>
          <a:p>
            <a:pPr lvl="1" eaLnBrk="1" hangingPunct="1"/>
            <a:r>
              <a:rPr lang="en-US" altLang="en-US" dirty="0"/>
              <a:t>Use the </a:t>
            </a:r>
            <a:r>
              <a:rPr lang="en-US" altLang="en-US" dirty="0">
                <a:latin typeface="Courier New" panose="02070309020205020404" pitchFamily="49" charset="0"/>
                <a:cs typeface="Courier New" panose="02070309020205020404" pitchFamily="49" charset="0"/>
              </a:rPr>
              <a:t>DBMS_PRIVILEGE_CAPTURE</a:t>
            </a:r>
            <a:r>
              <a:rPr lang="en-US" altLang="en-US" dirty="0">
                <a:cs typeface="Arial" panose="020B0604020202020204" pitchFamily="34" charset="0"/>
              </a:rPr>
              <a:t> package.</a:t>
            </a:r>
            <a:endParaRPr lang="en-US" altLang="en-US" dirty="0"/>
          </a:p>
        </p:txBody>
      </p:sp>
      <p:grpSp>
        <p:nvGrpSpPr>
          <p:cNvPr id="3" name="Group 2"/>
          <p:cNvGrpSpPr/>
          <p:nvPr/>
        </p:nvGrpSpPr>
        <p:grpSpPr>
          <a:xfrm>
            <a:off x="1598612" y="2259380"/>
            <a:ext cx="8991600" cy="3483841"/>
            <a:chOff x="1446212" y="2362200"/>
            <a:chExt cx="8991600" cy="3832225"/>
          </a:xfrm>
        </p:grpSpPr>
        <p:cxnSp>
          <p:nvCxnSpPr>
            <p:cNvPr id="32781" name="Straight Arrow Connector 37"/>
            <p:cNvCxnSpPr>
              <a:cxnSpLocks noChangeShapeType="1"/>
            </p:cNvCxnSpPr>
            <p:nvPr/>
          </p:nvCxnSpPr>
          <p:spPr bwMode="auto">
            <a:xfrm flipH="1">
              <a:off x="4806156" y="4419600"/>
              <a:ext cx="7938" cy="517525"/>
            </a:xfrm>
            <a:prstGeom prst="straightConnector1">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sp>
          <p:nvSpPr>
            <p:cNvPr id="32770" name="Rectangle 38"/>
            <p:cNvSpPr>
              <a:spLocks noChangeArrowheads="1"/>
            </p:cNvSpPr>
            <p:nvPr/>
          </p:nvSpPr>
          <p:spPr bwMode="auto">
            <a:xfrm>
              <a:off x="8380412" y="5105400"/>
              <a:ext cx="1981200" cy="457200"/>
            </a:xfrm>
            <a:prstGeom prst="rect">
              <a:avLst/>
            </a:prstGeom>
            <a:solidFill>
              <a:srgbClr val="FFCC66"/>
            </a:solidFill>
            <a:ln w="28575" algn="ctr">
              <a:solidFill>
                <a:schemeClr val="tx1"/>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7" name="Chevron 6"/>
            <p:cNvSpPr/>
            <p:nvPr/>
          </p:nvSpPr>
          <p:spPr>
            <a:xfrm>
              <a:off x="3808412" y="2376464"/>
              <a:ext cx="2590800" cy="1066800"/>
            </a:xfrm>
            <a:prstGeom prst="chevron">
              <a:avLst/>
            </a:prstGeom>
            <a:solidFill>
              <a:schemeClr val="accent4">
                <a:lumMod val="20000"/>
                <a:lumOff val="80000"/>
              </a:schemeClr>
            </a:solidFill>
            <a:ln>
              <a:noFill/>
            </a:ln>
            <a:effectLst/>
            <a:scene3d>
              <a:camera prst="perspectiveRelaxedModerately" zoom="92000"/>
              <a:lightRig rig="balanced" dir="t">
                <a:rot lat="0" lon="0" rev="12700000"/>
              </a:lightRig>
            </a:scene3d>
            <a:sp3d prstMaterial="plastic">
              <a:bevelT w="50800" h="50800"/>
              <a:bevelB w="50800" h="50800"/>
            </a:sp3d>
          </p:spPr>
          <p:txBody>
            <a:bodyPr/>
            <a:lstStyle/>
            <a:p>
              <a:pPr>
                <a:defRPr/>
              </a:pPr>
              <a:endParaRPr lang="en-US" dirty="0">
                <a:latin typeface="Arial" charset="0"/>
                <a:cs typeface="Arial" charset="0"/>
              </a:endParaRPr>
            </a:p>
          </p:txBody>
        </p:sp>
        <p:sp>
          <p:nvSpPr>
            <p:cNvPr id="9" name="Chevron 8"/>
            <p:cNvSpPr/>
            <p:nvPr/>
          </p:nvSpPr>
          <p:spPr>
            <a:xfrm>
              <a:off x="5942012" y="2374940"/>
              <a:ext cx="2743200" cy="1069848"/>
            </a:xfrm>
            <a:prstGeom prst="chevron">
              <a:avLst/>
            </a:prstGeom>
            <a:solidFill>
              <a:srgbClr val="99CCFF"/>
            </a:solidFill>
            <a:ln>
              <a:noFill/>
            </a:ln>
            <a:effectLst/>
            <a:scene3d>
              <a:camera prst="perspectiveRelaxedModerately" zoom="92000"/>
              <a:lightRig rig="balanced" dir="t">
                <a:rot lat="0" lon="0" rev="12700000"/>
              </a:lightRig>
            </a:scene3d>
            <a:sp3d prstMaterial="plastic">
              <a:bevelT w="50800" h="50800"/>
              <a:bevelB w="50800" h="50800"/>
            </a:sp3d>
          </p:spPr>
          <p:txBody>
            <a:bodyPr/>
            <a:lstStyle/>
            <a:p>
              <a:pPr>
                <a:defRPr/>
              </a:pPr>
              <a:endParaRPr lang="en-US" dirty="0">
                <a:latin typeface="Arial" charset="0"/>
                <a:cs typeface="Arial" charset="0"/>
              </a:endParaRPr>
            </a:p>
          </p:txBody>
        </p:sp>
        <p:sp>
          <p:nvSpPr>
            <p:cNvPr id="10" name="Chevron 10"/>
            <p:cNvSpPr/>
            <p:nvPr/>
          </p:nvSpPr>
          <p:spPr>
            <a:xfrm>
              <a:off x="6312664" y="2881364"/>
              <a:ext cx="1144310" cy="954116"/>
            </a:xfrm>
            <a:prstGeom prst="rect">
              <a:avLst/>
            </a:prstGeom>
            <a:noFill/>
            <a:ln>
              <a:noFill/>
            </a:ln>
            <a:effectLst/>
            <a:scene3d>
              <a:camera prst="perspectiveRelaxedModerately" zoom="92000"/>
              <a:lightRig rig="balanced" dir="t">
                <a:rot lat="0" lon="0" rev="12700000"/>
              </a:lightRig>
            </a:scene3d>
            <a:sp3d/>
          </p:spPr>
          <p:txBody>
            <a:bodyPr lIns="48006" tIns="32004" rIns="16002" bIns="32004" spcCol="1270" anchor="ctr"/>
            <a:lstStyle/>
            <a:p>
              <a:pPr defTabSz="533400" fontAlgn="auto">
                <a:lnSpc>
                  <a:spcPct val="90000"/>
                </a:lnSpc>
                <a:spcAft>
                  <a:spcPct val="35000"/>
                </a:spcAft>
                <a:defRPr/>
              </a:pPr>
              <a:endParaRPr lang="en-US" sz="2200" dirty="0">
                <a:solidFill>
                  <a:srgbClr val="000000"/>
                </a:solidFill>
                <a:latin typeface="Arial"/>
              </a:endParaRPr>
            </a:p>
          </p:txBody>
        </p:sp>
        <p:sp>
          <p:nvSpPr>
            <p:cNvPr id="11" name="Chevron 10"/>
            <p:cNvSpPr/>
            <p:nvPr/>
          </p:nvSpPr>
          <p:spPr>
            <a:xfrm>
              <a:off x="8247062" y="2385439"/>
              <a:ext cx="2190750" cy="1069848"/>
            </a:xfrm>
            <a:prstGeom prst="chevron">
              <a:avLst/>
            </a:prstGeom>
            <a:solidFill>
              <a:srgbClr val="FFC000"/>
            </a:solidFill>
            <a:ln>
              <a:noFill/>
            </a:ln>
            <a:effectLst/>
            <a:scene3d>
              <a:camera prst="perspectiveRelaxedModerately" zoom="92000"/>
              <a:lightRig rig="balanced" dir="t">
                <a:rot lat="0" lon="0" rev="12700000"/>
              </a:lightRig>
            </a:scene3d>
            <a:sp3d prstMaterial="plastic">
              <a:bevelT w="50800" h="50800"/>
              <a:bevelB w="50800" h="50800"/>
            </a:sp3d>
          </p:spPr>
          <p:txBody>
            <a:bodyPr/>
            <a:lstStyle/>
            <a:p>
              <a:pPr>
                <a:defRPr/>
              </a:pPr>
              <a:endParaRPr lang="en-US" dirty="0">
                <a:latin typeface="Arial" charset="0"/>
                <a:cs typeface="Arial" charset="0"/>
              </a:endParaRPr>
            </a:p>
          </p:txBody>
        </p:sp>
        <p:sp>
          <p:nvSpPr>
            <p:cNvPr id="12" name="Chevron 12"/>
            <p:cNvSpPr/>
            <p:nvPr/>
          </p:nvSpPr>
          <p:spPr>
            <a:xfrm>
              <a:off x="8456612" y="2547075"/>
              <a:ext cx="1662288" cy="788525"/>
            </a:xfrm>
            <a:prstGeom prst="rect">
              <a:avLst/>
            </a:prstGeom>
            <a:noFill/>
            <a:ln>
              <a:noFill/>
            </a:ln>
            <a:effectLst/>
            <a:scene3d>
              <a:camera prst="perspectiveRelaxedModerately" zoom="92000"/>
              <a:lightRig rig="balanced" dir="t">
                <a:rot lat="0" lon="0" rev="12700000"/>
              </a:lightRig>
            </a:scene3d>
            <a:sp3d/>
          </p:spPr>
          <p:txBody>
            <a:bodyPr lIns="48006" tIns="32004" rIns="16002" bIns="32004" spcCol="1270" anchor="ctr"/>
            <a:lstStyle/>
            <a:p>
              <a:pPr algn="ctr" defTabSz="533400" fontAlgn="auto">
                <a:lnSpc>
                  <a:spcPct val="90000"/>
                </a:lnSpc>
                <a:spcAft>
                  <a:spcPct val="35000"/>
                </a:spcAft>
                <a:defRPr/>
              </a:pPr>
              <a:r>
                <a:rPr lang="en-US" sz="1400" dirty="0">
                  <a:solidFill>
                    <a:srgbClr val="000000"/>
                  </a:solidFill>
                  <a:latin typeface="Arial"/>
                </a:rPr>
                <a:t>6. Revoke </a:t>
              </a:r>
              <a:br>
                <a:rPr lang="en-US" sz="1400" dirty="0">
                  <a:solidFill>
                    <a:srgbClr val="000000"/>
                  </a:solidFill>
                  <a:latin typeface="Arial"/>
                </a:rPr>
              </a:br>
              <a:r>
                <a:rPr lang="en-US" sz="1400" dirty="0">
                  <a:solidFill>
                    <a:srgbClr val="000000"/>
                  </a:solidFill>
                  <a:latin typeface="Arial"/>
                </a:rPr>
                <a:t>    unused </a:t>
              </a:r>
              <a:br>
                <a:rPr lang="en-US" sz="1400" dirty="0">
                  <a:solidFill>
                    <a:srgbClr val="000000"/>
                  </a:solidFill>
                  <a:latin typeface="Arial"/>
                </a:rPr>
              </a:br>
              <a:r>
                <a:rPr lang="en-US" sz="1400" dirty="0">
                  <a:solidFill>
                    <a:srgbClr val="000000"/>
                  </a:solidFill>
                  <a:latin typeface="Arial"/>
                </a:rPr>
                <a:t>    privileges.</a:t>
              </a:r>
            </a:p>
          </p:txBody>
        </p:sp>
        <p:sp>
          <p:nvSpPr>
            <p:cNvPr id="13" name="PPTShape_0"/>
            <p:cNvSpPr/>
            <p:nvPr/>
          </p:nvSpPr>
          <p:spPr>
            <a:xfrm>
              <a:off x="6423226" y="2622187"/>
              <a:ext cx="1827364" cy="646331"/>
            </a:xfrm>
            <a:prstGeom prst="rect">
              <a:avLst/>
            </a:prstGeom>
            <a:noFill/>
            <a:ln>
              <a:noFill/>
            </a:ln>
            <a:effectLst/>
            <a:scene3d>
              <a:camera prst="perspectiveRelaxedModerately" zoom="92000"/>
              <a:lightRig rig="balanced" dir="t">
                <a:rot lat="0" lon="0" rev="12700000"/>
              </a:lightRig>
            </a:scene3d>
            <a:sp3d/>
          </p:spPr>
          <p:txBody>
            <a:bodyPr lIns="48006" tIns="32004" rIns="16002" bIns="32004" spcCol="1270" anchor="ctr">
              <a:spAutoFit/>
            </a:bodyPr>
            <a:lstStyle/>
            <a:p>
              <a:pPr algn="ctr" defTabSz="533400" fontAlgn="auto">
                <a:lnSpc>
                  <a:spcPct val="90000"/>
                </a:lnSpc>
                <a:spcAft>
                  <a:spcPct val="35000"/>
                </a:spcAft>
                <a:defRPr/>
              </a:pPr>
              <a:r>
                <a:rPr lang="en-US" sz="1400" dirty="0">
                  <a:solidFill>
                    <a:srgbClr val="000000"/>
                  </a:solidFill>
                  <a:latin typeface="Arial"/>
                </a:rPr>
                <a:t>4. Generate report.</a:t>
              </a:r>
              <a:br>
                <a:rPr lang="en-US" sz="1400" dirty="0">
                  <a:solidFill>
                    <a:srgbClr val="000000"/>
                  </a:solidFill>
                  <a:latin typeface="Arial"/>
                </a:rPr>
              </a:br>
              <a:r>
                <a:rPr lang="en-US" sz="1400" dirty="0">
                  <a:solidFill>
                    <a:srgbClr val="000000"/>
                  </a:solidFill>
                  <a:latin typeface="Arial"/>
                </a:rPr>
                <a:t>5. Compare with      </a:t>
              </a:r>
              <a:br>
                <a:rPr lang="en-US" sz="1400" dirty="0">
                  <a:solidFill>
                    <a:srgbClr val="000000"/>
                  </a:solidFill>
                  <a:latin typeface="Arial"/>
                </a:rPr>
              </a:br>
              <a:r>
                <a:rPr lang="en-US" sz="1400" dirty="0">
                  <a:solidFill>
                    <a:srgbClr val="000000"/>
                  </a:solidFill>
                  <a:latin typeface="Arial"/>
                </a:rPr>
                <a:t>    unused privileges.</a:t>
              </a:r>
            </a:p>
          </p:txBody>
        </p:sp>
        <p:pic>
          <p:nvPicPr>
            <p:cNvPr id="32779" name="Picture 32" descr="Profile.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54288" y="3330576"/>
              <a:ext cx="568325" cy="12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0" name="TextBox 36"/>
            <p:cNvSpPr txBox="1">
              <a:spLocks noChangeArrowheads="1"/>
            </p:cNvSpPr>
            <p:nvPr/>
          </p:nvSpPr>
          <p:spPr bwMode="auto">
            <a:xfrm>
              <a:off x="3514725" y="3581401"/>
              <a:ext cx="2590800" cy="968375"/>
            </a:xfrm>
            <a:prstGeom prst="rect">
              <a:avLst/>
            </a:prstGeom>
            <a:solidFill>
              <a:srgbClr val="FFCC66"/>
            </a:solidFill>
            <a:ln w="28575">
              <a:solidFill>
                <a:schemeClr val="tx1"/>
              </a:solidFill>
              <a:miter lim="800000"/>
              <a:headEnd/>
              <a:tailEnd/>
            </a:ln>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latin typeface="Courier New" panose="02070309020205020404" pitchFamily="49" charset="0"/>
                  <a:cs typeface="Courier New" panose="02070309020205020404" pitchFamily="49" charset="0"/>
                </a:rPr>
                <a:t>INSERT</a:t>
              </a:r>
              <a:r>
                <a:rPr lang="en-US" altLang="en-US" sz="1400" b="1" dirty="0">
                  <a:solidFill>
                    <a:srgbClr val="000000"/>
                  </a:solidFill>
                </a:rPr>
                <a:t> on </a:t>
              </a:r>
              <a:r>
                <a:rPr lang="en-US" altLang="en-US" sz="1400" b="1" dirty="0">
                  <a:solidFill>
                    <a:srgbClr val="000000"/>
                  </a:solidFill>
                  <a:latin typeface="Courier New" panose="02070309020205020404" pitchFamily="49" charset="0"/>
                  <a:cs typeface="Courier New" panose="02070309020205020404" pitchFamily="49" charset="0"/>
                </a:rPr>
                <a:t>HR.EMP</a:t>
              </a:r>
            </a:p>
            <a:p>
              <a:pPr algn="ctr" eaLnBrk="1" hangingPunct="1"/>
              <a:r>
                <a:rPr lang="en-US" altLang="en-US" sz="1400" b="1" dirty="0">
                  <a:solidFill>
                    <a:srgbClr val="000000"/>
                  </a:solidFill>
                  <a:latin typeface="Courier New" panose="02070309020205020404" pitchFamily="49" charset="0"/>
                  <a:cs typeface="Courier New" panose="02070309020205020404" pitchFamily="49" charset="0"/>
                </a:rPr>
                <a:t>DELETE</a:t>
              </a:r>
              <a:r>
                <a:rPr lang="en-US" altLang="en-US" sz="1400" b="1" dirty="0">
                  <a:solidFill>
                    <a:srgbClr val="000000"/>
                  </a:solidFill>
                </a:rPr>
                <a:t> on </a:t>
              </a:r>
              <a:r>
                <a:rPr lang="en-US" altLang="en-US" sz="1400" b="1" dirty="0">
                  <a:solidFill>
                    <a:srgbClr val="000000"/>
                  </a:solidFill>
                  <a:latin typeface="Courier New" panose="02070309020205020404" pitchFamily="49" charset="0"/>
                  <a:cs typeface="Courier New" panose="02070309020205020404" pitchFamily="49" charset="0"/>
                </a:rPr>
                <a:t>HR.DEPT</a:t>
              </a:r>
            </a:p>
            <a:p>
              <a:pPr algn="ctr" eaLnBrk="1" hangingPunct="1"/>
              <a:r>
                <a:rPr lang="en-US" altLang="en-US" sz="1400" b="1" dirty="0">
                  <a:solidFill>
                    <a:srgbClr val="000000"/>
                  </a:solidFill>
                  <a:latin typeface="Courier New" panose="02070309020205020404" pitchFamily="49" charset="0"/>
                  <a:cs typeface="Courier New" panose="02070309020205020404" pitchFamily="49" charset="0"/>
                </a:rPr>
                <a:t>EXECUTE</a:t>
              </a:r>
              <a:r>
                <a:rPr lang="en-US" altLang="en-US" sz="1400" b="1" dirty="0">
                  <a:solidFill>
                    <a:srgbClr val="000000"/>
                  </a:solidFill>
                </a:rPr>
                <a:t> on </a:t>
              </a:r>
              <a:r>
                <a:rPr lang="en-US" altLang="en-US" sz="1400" b="1" dirty="0">
                  <a:solidFill>
                    <a:srgbClr val="000000"/>
                  </a:solidFill>
                  <a:latin typeface="Courier New" panose="02070309020205020404" pitchFamily="49" charset="0"/>
                  <a:cs typeface="Courier New" panose="02070309020205020404" pitchFamily="49" charset="0"/>
                </a:rPr>
                <a:t>SALES.PROC1</a:t>
              </a:r>
            </a:p>
            <a:p>
              <a:pPr algn="ctr" eaLnBrk="1" hangingPunct="1"/>
              <a:r>
                <a:rPr lang="en-US" altLang="en-US" sz="1400" b="1" dirty="0">
                  <a:solidFill>
                    <a:srgbClr val="000000"/>
                  </a:solidFill>
                  <a:latin typeface="Courier New" panose="02070309020205020404" pitchFamily="49" charset="0"/>
                  <a:cs typeface="Courier New" panose="02070309020205020404" pitchFamily="49" charset="0"/>
                </a:rPr>
                <a:t>UNLIMITED</a:t>
              </a:r>
              <a:r>
                <a:rPr lang="en-US" altLang="en-US" sz="1400" b="1" dirty="0">
                  <a:solidFill>
                    <a:srgbClr val="000000"/>
                  </a:solidFill>
                </a:rPr>
                <a:t> </a:t>
              </a:r>
              <a:r>
                <a:rPr lang="en-US" altLang="en-US" sz="1400" b="1" dirty="0">
                  <a:solidFill>
                    <a:srgbClr val="000000"/>
                  </a:solidFill>
                  <a:latin typeface="Courier New" panose="02070309020205020404" pitchFamily="49" charset="0"/>
                  <a:cs typeface="Courier New" panose="02070309020205020404" pitchFamily="49" charset="0"/>
                </a:rPr>
                <a:t>TABLESPACE</a:t>
              </a:r>
            </a:p>
          </p:txBody>
        </p:sp>
        <p:pic>
          <p:nvPicPr>
            <p:cNvPr id="32782" name="Picture 39" descr="Revoke.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16290" y="3787847"/>
              <a:ext cx="509444" cy="1080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783" name="Straight Arrow Connector 34"/>
            <p:cNvCxnSpPr>
              <a:cxnSpLocks noChangeShapeType="1"/>
            </p:cNvCxnSpPr>
            <p:nvPr/>
          </p:nvCxnSpPr>
          <p:spPr bwMode="auto">
            <a:xfrm>
              <a:off x="9371012" y="3352800"/>
              <a:ext cx="0" cy="457200"/>
            </a:xfrm>
            <a:prstGeom prst="straightConnector1">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sp>
          <p:nvSpPr>
            <p:cNvPr id="32784" name="Rectangle 38"/>
            <p:cNvSpPr>
              <a:spLocks noChangeArrowheads="1"/>
            </p:cNvSpPr>
            <p:nvPr/>
          </p:nvSpPr>
          <p:spPr bwMode="auto">
            <a:xfrm>
              <a:off x="6222824" y="3581400"/>
              <a:ext cx="2590800" cy="609600"/>
            </a:xfrm>
            <a:prstGeom prst="rect">
              <a:avLst/>
            </a:prstGeom>
            <a:solidFill>
              <a:srgbClr val="FFCC66"/>
            </a:solidFill>
            <a:ln w="28575" algn="ctr">
              <a:solidFill>
                <a:schemeClr val="tx1"/>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785" name="Rectangle 35"/>
            <p:cNvSpPr>
              <a:spLocks noChangeArrowheads="1"/>
            </p:cNvSpPr>
            <p:nvPr/>
          </p:nvSpPr>
          <p:spPr bwMode="auto">
            <a:xfrm>
              <a:off x="6310490" y="3626557"/>
              <a:ext cx="2324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400" b="1" dirty="0">
                  <a:solidFill>
                    <a:srgbClr val="FF0000"/>
                  </a:solidFill>
                  <a:latin typeface="Courier New" panose="02070309020205020404" pitchFamily="49" charset="0"/>
                  <a:cs typeface="Courier New" panose="02070309020205020404" pitchFamily="49" charset="0"/>
                </a:rPr>
                <a:t>SELECT</a:t>
              </a:r>
              <a:r>
                <a:rPr lang="fr-FR" altLang="en-US" sz="1400" b="1" dirty="0">
                  <a:solidFill>
                    <a:srgbClr val="FF0000"/>
                  </a:solidFill>
                </a:rPr>
                <a:t> </a:t>
              </a:r>
              <a:r>
                <a:rPr lang="fr-FR" altLang="en-US" sz="1400" b="1" dirty="0">
                  <a:solidFill>
                    <a:srgbClr val="FF0000"/>
                  </a:solidFill>
                  <a:latin typeface="Courier New" panose="02070309020205020404" pitchFamily="49" charset="0"/>
                  <a:cs typeface="Courier New" panose="02070309020205020404" pitchFamily="49" charset="0"/>
                </a:rPr>
                <a:t>ANY</a:t>
              </a:r>
              <a:r>
                <a:rPr lang="fr-FR" altLang="en-US" sz="1400" b="1" dirty="0">
                  <a:solidFill>
                    <a:srgbClr val="FF0000"/>
                  </a:solidFill>
                </a:rPr>
                <a:t> </a:t>
              </a:r>
              <a:r>
                <a:rPr lang="fr-FR" altLang="en-US" sz="1400" b="1" dirty="0">
                  <a:solidFill>
                    <a:srgbClr val="FF0000"/>
                  </a:solidFill>
                  <a:latin typeface="Courier New" panose="02070309020205020404" pitchFamily="49" charset="0"/>
                  <a:cs typeface="Courier New" panose="02070309020205020404" pitchFamily="49" charset="0"/>
                </a:rPr>
                <a:t>TABLE</a:t>
              </a:r>
            </a:p>
            <a:p>
              <a:pPr eaLnBrk="1" hangingPunct="1"/>
              <a:r>
                <a:rPr lang="fr-FR" altLang="en-US" sz="1400" b="1" dirty="0">
                  <a:solidFill>
                    <a:srgbClr val="FF0000"/>
                  </a:solidFill>
                  <a:latin typeface="Courier New" panose="02070309020205020404" pitchFamily="49" charset="0"/>
                  <a:cs typeface="Courier New" panose="02070309020205020404" pitchFamily="49" charset="0"/>
                </a:rPr>
                <a:t>EXECUTE</a:t>
              </a:r>
              <a:r>
                <a:rPr lang="fr-FR" altLang="en-US" sz="1400" b="1" dirty="0">
                  <a:solidFill>
                    <a:srgbClr val="FF0000"/>
                  </a:solidFill>
                </a:rPr>
                <a:t> </a:t>
              </a:r>
              <a:r>
                <a:rPr lang="fr-FR" altLang="en-US" sz="1400" b="1" dirty="0">
                  <a:solidFill>
                    <a:srgbClr val="FF0000"/>
                  </a:solidFill>
                  <a:latin typeface="Courier New" panose="02070309020205020404" pitchFamily="49" charset="0"/>
                  <a:cs typeface="Courier New" panose="02070309020205020404" pitchFamily="49" charset="0"/>
                </a:rPr>
                <a:t>ANY</a:t>
              </a:r>
              <a:r>
                <a:rPr lang="fr-FR" altLang="en-US" sz="1400" b="1" dirty="0">
                  <a:solidFill>
                    <a:srgbClr val="FF0000"/>
                  </a:solidFill>
                </a:rPr>
                <a:t> </a:t>
              </a:r>
              <a:r>
                <a:rPr lang="fr-FR" altLang="en-US" sz="1400" b="1" dirty="0">
                  <a:solidFill>
                    <a:srgbClr val="FF0000"/>
                  </a:solidFill>
                  <a:latin typeface="Courier New" panose="02070309020205020404" pitchFamily="49" charset="0"/>
                  <a:cs typeface="Courier New" panose="02070309020205020404" pitchFamily="49" charset="0"/>
                </a:rPr>
                <a:t>PROCEDURE</a:t>
              </a:r>
              <a:endParaRPr lang="en-US" altLang="en-US" sz="1400" b="1" dirty="0">
                <a:solidFill>
                  <a:srgbClr val="FF0000"/>
                </a:solidFill>
                <a:latin typeface="Courier New" panose="02070309020205020404" pitchFamily="49" charset="0"/>
                <a:cs typeface="Courier New" panose="02070309020205020404" pitchFamily="49" charset="0"/>
              </a:endParaRPr>
            </a:p>
          </p:txBody>
        </p:sp>
        <p:cxnSp>
          <p:nvCxnSpPr>
            <p:cNvPr id="32786" name="Straight Connector 37"/>
            <p:cNvCxnSpPr>
              <a:cxnSpLocks noChangeShapeType="1"/>
              <a:endCxn id="32796" idx="0"/>
            </p:cNvCxnSpPr>
            <p:nvPr/>
          </p:nvCxnSpPr>
          <p:spPr bwMode="auto">
            <a:xfrm>
              <a:off x="7518224" y="4191000"/>
              <a:ext cx="1" cy="644381"/>
            </a:xfrm>
            <a:prstGeom prst="line">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sp>
          <p:nvSpPr>
            <p:cNvPr id="32787" name="Rectangle 41"/>
            <p:cNvSpPr>
              <a:spLocks noChangeArrowheads="1"/>
            </p:cNvSpPr>
            <p:nvPr/>
          </p:nvSpPr>
          <p:spPr bwMode="auto">
            <a:xfrm>
              <a:off x="8469312" y="5181601"/>
              <a:ext cx="180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400" b="1" dirty="0">
                  <a:solidFill>
                    <a:srgbClr val="FF0000"/>
                  </a:solidFill>
                  <a:latin typeface="Courier New" panose="02070309020205020404" pitchFamily="49" charset="0"/>
                  <a:cs typeface="Courier New" panose="02070309020205020404" pitchFamily="49" charset="0"/>
                </a:rPr>
                <a:t>SELECT</a:t>
              </a:r>
              <a:r>
                <a:rPr lang="fr-FR" altLang="en-US" sz="1400" b="1" dirty="0">
                  <a:solidFill>
                    <a:srgbClr val="FF0000"/>
                  </a:solidFill>
                </a:rPr>
                <a:t> </a:t>
              </a:r>
              <a:r>
                <a:rPr lang="fr-FR" altLang="en-US" sz="1400" b="1" dirty="0">
                  <a:solidFill>
                    <a:srgbClr val="FF0000"/>
                  </a:solidFill>
                  <a:latin typeface="Courier New" panose="02070309020205020404" pitchFamily="49" charset="0"/>
                  <a:cs typeface="Courier New" panose="02070309020205020404" pitchFamily="49" charset="0"/>
                </a:rPr>
                <a:t>ANY</a:t>
              </a:r>
              <a:r>
                <a:rPr lang="fr-FR" altLang="en-US" sz="1400" b="1" dirty="0">
                  <a:solidFill>
                    <a:srgbClr val="FF0000"/>
                  </a:solidFill>
                </a:rPr>
                <a:t> </a:t>
              </a:r>
              <a:r>
                <a:rPr lang="fr-FR" altLang="en-US" sz="1400" b="1" dirty="0">
                  <a:solidFill>
                    <a:srgbClr val="FF0000"/>
                  </a:solidFill>
                  <a:latin typeface="Courier New" panose="02070309020205020404" pitchFamily="49" charset="0"/>
                  <a:cs typeface="Courier New" panose="02070309020205020404" pitchFamily="49" charset="0"/>
                </a:rPr>
                <a:t>TABLE</a:t>
              </a:r>
            </a:p>
          </p:txBody>
        </p:sp>
        <p:pic>
          <p:nvPicPr>
            <p:cNvPr id="32788" name="Picture 32" descr="Profile.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83546" y="4870810"/>
              <a:ext cx="453159" cy="959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9" name="Group 35"/>
            <p:cNvGrpSpPr>
              <a:grpSpLocks/>
            </p:cNvGrpSpPr>
            <p:nvPr/>
          </p:nvGrpSpPr>
          <p:grpSpPr bwMode="auto">
            <a:xfrm>
              <a:off x="1446212" y="4800600"/>
              <a:ext cx="1009651" cy="661988"/>
              <a:chOff x="-85725" y="5181600"/>
              <a:chExt cx="1009651" cy="661988"/>
            </a:xfrm>
          </p:grpSpPr>
          <p:pic>
            <p:nvPicPr>
              <p:cNvPr id="32803" name="Picture 1051" descr="C:\data\ILT\Data Vault\lessons\graphics\realms\peop042_red_user.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646113" y="5181600"/>
                <a:ext cx="277813"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04" name="TextBox 45"/>
              <p:cNvSpPr txBox="1">
                <a:spLocks noChangeArrowheads="1"/>
              </p:cNvSpPr>
              <p:nvPr/>
            </p:nvSpPr>
            <p:spPr bwMode="auto">
              <a:xfrm>
                <a:off x="-85725" y="5358607"/>
                <a:ext cx="674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fr-FR" altLang="en-US" sz="1400" b="1" dirty="0">
                    <a:solidFill>
                      <a:srgbClr val="000000"/>
                    </a:solidFill>
                  </a:rPr>
                  <a:t>APPS</a:t>
                </a:r>
                <a:endParaRPr lang="en-US" altLang="en-US" sz="1400" b="1" dirty="0">
                  <a:solidFill>
                    <a:srgbClr val="000000"/>
                  </a:solidFill>
                </a:endParaRPr>
              </a:p>
            </p:txBody>
          </p:sp>
        </p:grpSp>
        <p:grpSp>
          <p:nvGrpSpPr>
            <p:cNvPr id="32790" name="Group 36"/>
            <p:cNvGrpSpPr>
              <a:grpSpLocks/>
            </p:cNvGrpSpPr>
            <p:nvPr/>
          </p:nvGrpSpPr>
          <p:grpSpPr bwMode="auto">
            <a:xfrm>
              <a:off x="2973027" y="4835381"/>
              <a:ext cx="1521177" cy="695614"/>
              <a:chOff x="1360191" y="5216380"/>
              <a:chExt cx="1522301" cy="695614"/>
            </a:xfrm>
          </p:grpSpPr>
          <p:pic>
            <p:nvPicPr>
              <p:cNvPr id="52" name="Picture 2" descr="Media: Performing Arts, Theater"/>
              <p:cNvPicPr>
                <a:picLocks noChangeAspect="1" noChangeArrowheads="1"/>
              </p:cNvPicPr>
              <p:nvPr/>
            </p:nvPicPr>
            <p:blipFill>
              <a:blip r:embed="rId7" cstate="print">
                <a:duotone>
                  <a:schemeClr val="accent6">
                    <a:shade val="45000"/>
                    <a:satMod val="135000"/>
                  </a:schemeClr>
                  <a:prstClr val="white"/>
                </a:duotone>
              </a:blip>
              <a:srcRect/>
              <a:stretch>
                <a:fillRect/>
              </a:stretch>
            </p:blipFill>
            <p:spPr bwMode="gray">
              <a:xfrm>
                <a:off x="1360191" y="5216380"/>
                <a:ext cx="707176" cy="695614"/>
              </a:xfrm>
              <a:prstGeom prst="rect">
                <a:avLst/>
              </a:prstGeom>
              <a:noFill/>
            </p:spPr>
          </p:pic>
          <p:sp>
            <p:nvSpPr>
              <p:cNvPr id="32802" name="TextBox 47"/>
              <p:cNvSpPr txBox="1">
                <a:spLocks noChangeArrowheads="1"/>
              </p:cNvSpPr>
              <p:nvPr/>
            </p:nvSpPr>
            <p:spPr bwMode="auto">
              <a:xfrm>
                <a:off x="2029374" y="5302577"/>
                <a:ext cx="8531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fr-FR" altLang="en-US" sz="1400" b="1" dirty="0">
                    <a:solidFill>
                      <a:srgbClr val="000000"/>
                    </a:solidFill>
                  </a:rPr>
                  <a:t>PUBLIC</a:t>
                </a:r>
              </a:p>
              <a:p>
                <a:pPr algn="ctr" eaLnBrk="1" hangingPunct="1"/>
                <a:r>
                  <a:rPr lang="en-US" altLang="en-US" sz="1400" b="1" dirty="0">
                    <a:solidFill>
                      <a:srgbClr val="000000"/>
                    </a:solidFill>
                  </a:rPr>
                  <a:t>role</a:t>
                </a:r>
              </a:p>
            </p:txBody>
          </p:sp>
        </p:grpSp>
        <p:sp>
          <p:nvSpPr>
            <p:cNvPr id="32791" name="TextBox 59"/>
            <p:cNvSpPr txBox="1">
              <a:spLocks noChangeArrowheads="1"/>
            </p:cNvSpPr>
            <p:nvPr/>
          </p:nvSpPr>
          <p:spPr bwMode="auto">
            <a:xfrm>
              <a:off x="2376488" y="5597524"/>
              <a:ext cx="8210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fr-FR" altLang="en-US" sz="1400" b="1" dirty="0">
                  <a:solidFill>
                    <a:srgbClr val="000000"/>
                  </a:solidFill>
                </a:rPr>
                <a:t>Sales</a:t>
              </a:r>
            </a:p>
            <a:p>
              <a:pPr algn="ctr" eaLnBrk="1" hangingPunct="1"/>
              <a:r>
                <a:rPr lang="fr-FR" altLang="en-US" sz="1400" b="1" dirty="0">
                  <a:solidFill>
                    <a:srgbClr val="000000"/>
                  </a:solidFill>
                </a:rPr>
                <a:t>module</a:t>
              </a:r>
              <a:endParaRPr lang="en-US" altLang="en-US" sz="1400" b="1" dirty="0">
                <a:solidFill>
                  <a:srgbClr val="000000"/>
                </a:solidFill>
              </a:endParaRPr>
            </a:p>
          </p:txBody>
        </p:sp>
        <p:sp>
          <p:nvSpPr>
            <p:cNvPr id="6" name="Pentagon 4"/>
            <p:cNvSpPr/>
            <p:nvPr/>
          </p:nvSpPr>
          <p:spPr>
            <a:xfrm>
              <a:off x="4265612" y="2584946"/>
              <a:ext cx="1689540" cy="714232"/>
            </a:xfrm>
            <a:prstGeom prst="rect">
              <a:avLst/>
            </a:prstGeom>
            <a:noFill/>
            <a:ln>
              <a:noFill/>
            </a:ln>
            <a:effectLst/>
            <a:scene3d>
              <a:camera prst="perspectiveRelaxedModerately" zoom="92000"/>
              <a:lightRig rig="balanced" dir="t">
                <a:rot lat="0" lon="0" rev="12700000"/>
              </a:lightRig>
            </a:scene3d>
            <a:sp3d/>
          </p:spPr>
          <p:txBody>
            <a:bodyPr lIns="64008" tIns="32004" rIns="16002" bIns="32004" spcCol="1270" anchor="ctr"/>
            <a:lstStyle/>
            <a:p>
              <a:pPr algn="ctr" defTabSz="533400" fontAlgn="auto">
                <a:spcAft>
                  <a:spcPts val="0"/>
                </a:spcAft>
                <a:defRPr/>
              </a:pPr>
              <a:r>
                <a:rPr lang="fr-FR" sz="1400" dirty="0">
                  <a:solidFill>
                    <a:srgbClr val="000000"/>
                  </a:solidFill>
                  <a:latin typeface="Arial"/>
                </a:rPr>
                <a:t>2. </a:t>
              </a:r>
              <a:r>
                <a:rPr lang="en-US" sz="1400" dirty="0">
                  <a:solidFill>
                    <a:srgbClr val="000000"/>
                  </a:solidFill>
                  <a:latin typeface="Arial"/>
                </a:rPr>
                <a:t>Start analyzing  </a:t>
              </a:r>
            </a:p>
            <a:p>
              <a:pPr algn="ctr" defTabSz="533400" fontAlgn="auto">
                <a:spcAft>
                  <a:spcPts val="0"/>
                </a:spcAft>
                <a:defRPr/>
              </a:pPr>
              <a:r>
                <a:rPr lang="en-US" sz="1400" dirty="0">
                  <a:solidFill>
                    <a:srgbClr val="000000"/>
                  </a:solidFill>
                  <a:latin typeface="Arial"/>
                </a:rPr>
                <a:t>    used privileges.</a:t>
              </a:r>
            </a:p>
            <a:p>
              <a:pPr algn="ctr" defTabSz="533400" fontAlgn="auto">
                <a:spcAft>
                  <a:spcPts val="0"/>
                </a:spcAft>
                <a:defRPr/>
              </a:pPr>
              <a:r>
                <a:rPr lang="en-US" sz="1400" dirty="0">
                  <a:solidFill>
                    <a:srgbClr val="000000"/>
                  </a:solidFill>
                  <a:latin typeface="Arial"/>
                </a:rPr>
                <a:t>3. Stop analyzing.</a:t>
              </a:r>
              <a:endParaRPr lang="fr-FR" sz="1400" dirty="0">
                <a:solidFill>
                  <a:srgbClr val="000000"/>
                </a:solidFill>
                <a:latin typeface="Arial"/>
              </a:endParaRPr>
            </a:p>
          </p:txBody>
        </p:sp>
        <p:sp>
          <p:nvSpPr>
            <p:cNvPr id="61" name="Rectangle 60"/>
            <p:cNvSpPr/>
            <p:nvPr/>
          </p:nvSpPr>
          <p:spPr>
            <a:xfrm>
              <a:off x="3998119" y="5886450"/>
              <a:ext cx="1624012" cy="307975"/>
            </a:xfrm>
            <a:prstGeom prst="rect">
              <a:avLst/>
            </a:prstGeom>
          </p:spPr>
          <p:txBody>
            <a:bodyPr anchor="ctr">
              <a:spAutoFit/>
            </a:bodyPr>
            <a:lstStyle/>
            <a:p>
              <a:pPr algn="ctr">
                <a:defRPr/>
              </a:pPr>
              <a:r>
                <a:rPr lang="en-US" sz="1400" b="1" dirty="0">
                  <a:solidFill>
                    <a:srgbClr val="000000"/>
                  </a:solidFill>
                  <a:latin typeface="+mj-lt"/>
                  <a:cs typeface="Courier New" pitchFamily="49" charset="0"/>
                </a:rPr>
                <a:t>Used privileges</a:t>
              </a:r>
              <a:endParaRPr lang="en-US" sz="1400" b="1" dirty="0">
                <a:solidFill>
                  <a:srgbClr val="000000"/>
                </a:solidFill>
                <a:latin typeface="+mj-lt"/>
              </a:endParaRPr>
            </a:p>
          </p:txBody>
        </p:sp>
        <p:sp>
          <p:nvSpPr>
            <p:cNvPr id="62" name="Chevron 61"/>
            <p:cNvSpPr/>
            <p:nvPr/>
          </p:nvSpPr>
          <p:spPr>
            <a:xfrm>
              <a:off x="1979612" y="2362200"/>
              <a:ext cx="2270760" cy="1066800"/>
            </a:xfrm>
            <a:prstGeom prst="chevron">
              <a:avLst/>
            </a:prstGeom>
            <a:solidFill>
              <a:srgbClr val="92D050"/>
            </a:solidFill>
            <a:ln>
              <a:noFill/>
            </a:ln>
            <a:effectLst/>
            <a:scene3d>
              <a:camera prst="perspectiveRelaxedModerately" zoom="92000"/>
              <a:lightRig rig="balanced" dir="t">
                <a:rot lat="0" lon="0" rev="12700000"/>
              </a:lightRig>
            </a:scene3d>
            <a:sp3d prstMaterial="plastic">
              <a:bevelT w="50800" h="50800"/>
              <a:bevelB w="50800" h="50800"/>
            </a:sp3d>
          </p:spPr>
          <p:txBody>
            <a:bodyPr/>
            <a:lstStyle/>
            <a:p>
              <a:pPr>
                <a:defRPr/>
              </a:pPr>
              <a:endParaRPr lang="en-US" dirty="0">
                <a:latin typeface="Arial" charset="0"/>
                <a:cs typeface="Arial" charset="0"/>
              </a:endParaRPr>
            </a:p>
          </p:txBody>
        </p:sp>
        <p:sp>
          <p:nvSpPr>
            <p:cNvPr id="63" name="Pentagon 4"/>
            <p:cNvSpPr/>
            <p:nvPr/>
          </p:nvSpPr>
          <p:spPr>
            <a:xfrm>
              <a:off x="2718330" y="2712320"/>
              <a:ext cx="937682" cy="425828"/>
            </a:xfrm>
            <a:prstGeom prst="rect">
              <a:avLst/>
            </a:prstGeom>
            <a:noFill/>
            <a:ln>
              <a:noFill/>
            </a:ln>
            <a:effectLst/>
            <a:scene3d>
              <a:camera prst="perspectiveRelaxedModerately" zoom="92000"/>
              <a:lightRig rig="balanced" dir="t">
                <a:rot lat="0" lon="0" rev="12700000"/>
              </a:lightRig>
            </a:scene3d>
            <a:sp3d/>
          </p:spPr>
          <p:txBody>
            <a:bodyPr lIns="64008" tIns="32004" rIns="16002" bIns="32004" spcCol="1270" anchor="ctr"/>
            <a:lstStyle/>
            <a:p>
              <a:pPr algn="ctr" defTabSz="533400" fontAlgn="auto">
                <a:spcAft>
                  <a:spcPts val="0"/>
                </a:spcAft>
                <a:defRPr/>
              </a:pPr>
              <a:r>
                <a:rPr lang="en-US" sz="1400" dirty="0">
                  <a:solidFill>
                    <a:srgbClr val="000000"/>
                  </a:solidFill>
                  <a:latin typeface="Arial"/>
                </a:rPr>
                <a:t>1. Create analysis</a:t>
              </a:r>
              <a:r>
                <a:rPr lang="en-US" dirty="0">
                  <a:solidFill>
                    <a:srgbClr val="000000"/>
                  </a:solidFill>
                  <a:latin typeface="Arial"/>
                  <a:cs typeface="Arial" charset="0"/>
                </a:rPr>
                <a:t>.</a:t>
              </a:r>
              <a:endParaRPr lang="fr-FR" dirty="0">
                <a:solidFill>
                  <a:srgbClr val="000000"/>
                </a:solidFill>
                <a:latin typeface="Arial"/>
                <a:cs typeface="Arial" charset="0"/>
              </a:endParaRPr>
            </a:p>
          </p:txBody>
        </p:sp>
        <p:pic>
          <p:nvPicPr>
            <p:cNvPr id="32796" name="Picture 67" descr="List.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292367" y="4835381"/>
              <a:ext cx="451715" cy="959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ectangle 68"/>
            <p:cNvSpPr/>
            <p:nvPr/>
          </p:nvSpPr>
          <p:spPr>
            <a:xfrm>
              <a:off x="6656212" y="5886449"/>
              <a:ext cx="1724025" cy="307975"/>
            </a:xfrm>
            <a:prstGeom prst="rect">
              <a:avLst/>
            </a:prstGeom>
          </p:spPr>
          <p:txBody>
            <a:bodyPr anchor="ctr">
              <a:spAutoFit/>
            </a:bodyPr>
            <a:lstStyle/>
            <a:p>
              <a:pPr algn="ctr">
                <a:defRPr/>
              </a:pPr>
              <a:r>
                <a:rPr lang="en-US" sz="1400" b="1" dirty="0">
                  <a:solidFill>
                    <a:srgbClr val="000000"/>
                  </a:solidFill>
                  <a:latin typeface="+mj-lt"/>
                  <a:cs typeface="Courier New" pitchFamily="49" charset="0"/>
                </a:rPr>
                <a:t>Unused privileges</a:t>
              </a:r>
              <a:endParaRPr lang="en-US" sz="1400" b="1" dirty="0">
                <a:solidFill>
                  <a:srgbClr val="000000"/>
                </a:solidFill>
                <a:latin typeface="+mj-lt"/>
              </a:endParaRPr>
            </a:p>
          </p:txBody>
        </p:sp>
        <p:cxnSp>
          <p:nvCxnSpPr>
            <p:cNvPr id="32798" name="Shape 38"/>
            <p:cNvCxnSpPr>
              <a:cxnSpLocks noChangeShapeType="1"/>
            </p:cNvCxnSpPr>
            <p:nvPr/>
          </p:nvCxnSpPr>
          <p:spPr bwMode="auto">
            <a:xfrm rot="10800000" flipV="1">
              <a:off x="2335213" y="3886200"/>
              <a:ext cx="219075" cy="822971"/>
            </a:xfrm>
            <a:prstGeom prst="bentConnector2">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32799" name="Shape 40"/>
            <p:cNvCxnSpPr>
              <a:cxnSpLocks noChangeShapeType="1"/>
            </p:cNvCxnSpPr>
            <p:nvPr/>
          </p:nvCxnSpPr>
          <p:spPr bwMode="auto">
            <a:xfrm>
              <a:off x="3122612" y="3895674"/>
              <a:ext cx="198438" cy="880222"/>
            </a:xfrm>
            <a:prstGeom prst="bentConnector2">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32800" name="Straight Arrow Connector 42"/>
            <p:cNvCxnSpPr>
              <a:cxnSpLocks noChangeShapeType="1"/>
            </p:cNvCxnSpPr>
            <p:nvPr/>
          </p:nvCxnSpPr>
          <p:spPr bwMode="auto">
            <a:xfrm>
              <a:off x="2787017" y="4441824"/>
              <a:ext cx="0" cy="1066800"/>
            </a:xfrm>
            <a:prstGeom prst="straightConnector1">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grpSp>
      <p:sp>
        <p:nvSpPr>
          <p:cNvPr id="2" name="Slide Number Placeholder 1"/>
          <p:cNvSpPr>
            <a:spLocks noGrp="1"/>
          </p:cNvSpPr>
          <p:nvPr>
            <p:ph type="sldNum" sz="quarter" idx="12"/>
          </p:nvPr>
        </p:nvSpPr>
        <p:spPr/>
        <p:txBody>
          <a:bodyPr/>
          <a:lstStyle/>
          <a:p>
            <a:fld id="{0D1E9C62-5A59-433B-A292-EC595ABBBF45}" type="slidenum">
              <a:rPr lang="" smtClean="0"/>
              <a:t>234</a:t>
            </a:fld>
            <a:endParaRPr lang=""/>
          </a:p>
        </p:txBody>
      </p:sp>
    </p:spTree>
    <p:custDataLst>
      <p:tags r:id="rId1"/>
    </p:custDataLst>
    <p:extLst>
      <p:ext uri="{BB962C8B-B14F-4D97-AF65-F5344CB8AC3E}">
        <p14:creationId xmlns:p14="http://schemas.microsoft.com/office/powerpoint/2010/main" val="1364790827"/>
      </p:ext>
    </p:extLst>
  </p:cSld>
  <p:clrMapOvr>
    <a:masterClrMapping/>
  </p:clrMapOvr>
  <p:transition spd="slow"/>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1321260" y="944332"/>
            <a:ext cx="9546305" cy="5205076"/>
            <a:chOff x="830654" y="1268641"/>
            <a:chExt cx="7482693" cy="3029827"/>
          </a:xfrm>
        </p:grpSpPr>
        <p:sp>
          <p:nvSpPr>
            <p:cNvPr id="42" name="Freeform 41"/>
            <p:cNvSpPr/>
            <p:nvPr/>
          </p:nvSpPr>
          <p:spPr bwMode="auto">
            <a:xfrm>
              <a:off x="1330134" y="4252749"/>
              <a:ext cx="6483733"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43" name="Rounded Rectangle 42"/>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33794" name="Rectangle 25"/>
          <p:cNvSpPr>
            <a:spLocks noGrp="1" noChangeArrowheads="1"/>
          </p:cNvSpPr>
          <p:nvPr>
            <p:ph type="title"/>
          </p:nvPr>
        </p:nvSpPr>
        <p:spPr>
          <a:xfrm>
            <a:off x="900462" y="186227"/>
            <a:ext cx="10057030" cy="483913"/>
          </a:xfrm>
        </p:spPr>
        <p:txBody>
          <a:bodyPr>
            <a:normAutofit fontScale="90000"/>
          </a:bodyPr>
          <a:lstStyle/>
          <a:p>
            <a:pPr eaLnBrk="1" hangingPunct="1"/>
            <a:r>
              <a:rPr lang="en-US" altLang="en-US" dirty="0"/>
              <a:t>Privilege Analysis Flow</a:t>
            </a:r>
          </a:p>
        </p:txBody>
      </p:sp>
      <p:grpSp>
        <p:nvGrpSpPr>
          <p:cNvPr id="3" name="Group 2"/>
          <p:cNvGrpSpPr/>
          <p:nvPr/>
        </p:nvGrpSpPr>
        <p:grpSpPr>
          <a:xfrm>
            <a:off x="2145047" y="1073898"/>
            <a:ext cx="7898730" cy="4945944"/>
            <a:chOff x="1853282" y="949181"/>
            <a:chExt cx="7898730" cy="5364130"/>
          </a:xfrm>
        </p:grpSpPr>
        <p:sp>
          <p:nvSpPr>
            <p:cNvPr id="39" name="Content Placeholder 2"/>
            <p:cNvSpPr txBox="1">
              <a:spLocks/>
            </p:cNvSpPr>
            <p:nvPr/>
          </p:nvSpPr>
          <p:spPr bwMode="gray">
            <a:xfrm>
              <a:off x="4262995" y="3777531"/>
              <a:ext cx="4224458" cy="38314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nchor="ctr">
              <a:spAutoFit/>
            </a:bodyPr>
            <a:lstStyle/>
            <a:p>
              <a:pPr algn="ctr"/>
              <a:r>
                <a:rPr lang="en-US" altLang="en-US" sz="1400" b="1" dirty="0">
                  <a:latin typeface="Courier New" panose="02070309020205020404" pitchFamily="49" charset="0"/>
                  <a:cs typeface="Courier New" panose="02070309020205020404" pitchFamily="49" charset="0"/>
                </a:rPr>
                <a:t>DBMS_PRIVILEGE_CAPTURE.</a:t>
              </a:r>
              <a:r>
                <a:rPr lang="en-US" altLang="en-US" sz="1400" b="1" dirty="0">
                  <a:solidFill>
                    <a:schemeClr val="accent1"/>
                  </a:solidFill>
                  <a:latin typeface="Courier New" panose="02070309020205020404" pitchFamily="49" charset="0"/>
                  <a:cs typeface="Courier New" panose="02070309020205020404" pitchFamily="49" charset="0"/>
                </a:rPr>
                <a:t>DISABLE_CAPTURE</a:t>
              </a:r>
            </a:p>
          </p:txBody>
        </p:sp>
        <p:pic>
          <p:nvPicPr>
            <p:cNvPr id="35" name="Picture 2" descr="Media: Performing Arts, Theater"/>
            <p:cNvPicPr>
              <a:picLocks noChangeAspect="1" noChangeArrowheads="1"/>
            </p:cNvPicPr>
            <p:nvPr/>
          </p:nvPicPr>
          <p:blipFill>
            <a:blip r:embed="rId4" cstate="print">
              <a:duotone>
                <a:schemeClr val="accent1">
                  <a:shade val="45000"/>
                  <a:satMod val="135000"/>
                </a:schemeClr>
                <a:prstClr val="white"/>
              </a:duotone>
            </a:blip>
            <a:srcRect/>
            <a:stretch>
              <a:fillRect/>
            </a:stretch>
          </p:blipFill>
          <p:spPr bwMode="gray">
            <a:xfrm>
              <a:off x="2339237" y="949181"/>
              <a:ext cx="707175" cy="695614"/>
            </a:xfrm>
            <a:prstGeom prst="rect">
              <a:avLst/>
            </a:prstGeom>
            <a:noFill/>
          </p:spPr>
        </p:pic>
        <p:sp>
          <p:nvSpPr>
            <p:cNvPr id="33796" name="TextBox 35"/>
            <p:cNvSpPr txBox="1">
              <a:spLocks noChangeArrowheads="1"/>
            </p:cNvSpPr>
            <p:nvPr/>
          </p:nvSpPr>
          <p:spPr bwMode="auto">
            <a:xfrm>
              <a:off x="1853282" y="1679981"/>
              <a:ext cx="1630575" cy="80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dirty="0"/>
                <a:t>Requires the </a:t>
              </a:r>
            </a:p>
            <a:p>
              <a:pPr eaLnBrk="1" hangingPunct="1"/>
              <a:r>
                <a:rPr lang="en-US" altLang="en-US" sz="1400" b="1" dirty="0">
                  <a:latin typeface="Courier New" panose="02070309020205020404" pitchFamily="49" charset="0"/>
                  <a:cs typeface="Courier New" panose="02070309020205020404" pitchFamily="49" charset="0"/>
                </a:rPr>
                <a:t>CAPTURE_ADMIN</a:t>
              </a:r>
              <a:r>
                <a:rPr lang="en-US" altLang="en-US" sz="1400" b="1" dirty="0"/>
                <a:t> </a:t>
              </a:r>
            </a:p>
            <a:p>
              <a:pPr eaLnBrk="1" hangingPunct="1"/>
              <a:r>
                <a:rPr lang="en-US" altLang="en-US" sz="1400" b="1" dirty="0"/>
                <a:t>role</a:t>
              </a:r>
            </a:p>
          </p:txBody>
        </p:sp>
        <p:sp>
          <p:nvSpPr>
            <p:cNvPr id="33808" name="Rectangle 7"/>
            <p:cNvSpPr>
              <a:spLocks noChangeArrowheads="1"/>
            </p:cNvSpPr>
            <p:nvPr/>
          </p:nvSpPr>
          <p:spPr bwMode="blackWhite">
            <a:xfrm>
              <a:off x="3503612" y="1436688"/>
              <a:ext cx="2590800" cy="990600"/>
            </a:xfrm>
            <a:prstGeom prst="rect">
              <a:avLst/>
            </a:prstGeom>
            <a:solidFill>
              <a:schemeClr val="bg1"/>
            </a:solidFill>
            <a:ln w="28575">
              <a:solidFill>
                <a:srgbClr val="000000"/>
              </a:solidFill>
              <a:miter lim="800000"/>
              <a:headEnd/>
              <a:tailEnd/>
            </a:ln>
          </p:spPr>
          <p:txBody>
            <a:bodyPr wrap="none" lIns="46038" tIns="46038" rIns="46038" bIns="46038" anchor="ctr"/>
            <a:lstStyle>
              <a:lvl1pPr marL="365125" indent="-2286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chemeClr val="accent1"/>
                </a:buClr>
                <a:buFont typeface="Arial" panose="020B0604020202020204" pitchFamily="34" charset="0"/>
                <a:buChar char="•"/>
              </a:pPr>
              <a:r>
                <a:rPr lang="en-US" altLang="en-US" sz="1400" b="1" dirty="0">
                  <a:latin typeface="Courier New" panose="02070309020205020404" pitchFamily="49" charset="0"/>
                  <a:cs typeface="Courier New" panose="02070309020205020404" pitchFamily="49" charset="0"/>
                </a:rPr>
                <a:t>Database</a:t>
              </a:r>
            </a:p>
            <a:p>
              <a:pPr eaLnBrk="1" hangingPunct="1">
                <a:buClr>
                  <a:schemeClr val="accent1"/>
                </a:buClr>
                <a:buFont typeface="Arial" panose="020B0604020202020204" pitchFamily="34" charset="0"/>
                <a:buChar char="•"/>
              </a:pPr>
              <a:r>
                <a:rPr lang="en-US" altLang="en-US" sz="1400" b="1" dirty="0">
                  <a:latin typeface="Courier New" panose="02070309020205020404" pitchFamily="49" charset="0"/>
                  <a:cs typeface="Courier New" panose="02070309020205020404" pitchFamily="49" charset="0"/>
                </a:rPr>
                <a:t>Role</a:t>
              </a:r>
              <a:endParaRPr lang="en-US" altLang="en-US" sz="1400" dirty="0">
                <a:latin typeface="Courier New" panose="02070309020205020404" pitchFamily="49" charset="0"/>
                <a:cs typeface="Courier New" panose="02070309020205020404" pitchFamily="49" charset="0"/>
              </a:endParaRPr>
            </a:p>
            <a:p>
              <a:pPr eaLnBrk="1" hangingPunct="1">
                <a:buClr>
                  <a:schemeClr val="accent1"/>
                </a:buClr>
                <a:buFont typeface="Arial" panose="020B0604020202020204" pitchFamily="34" charset="0"/>
                <a:buChar char="•"/>
              </a:pPr>
              <a:r>
                <a:rPr lang="en-US" altLang="en-US" sz="1400" b="1" dirty="0">
                  <a:latin typeface="Courier New" panose="02070309020205020404" pitchFamily="49" charset="0"/>
                  <a:cs typeface="Courier New" panose="02070309020205020404" pitchFamily="49" charset="0"/>
                </a:rPr>
                <a:t>Context</a:t>
              </a:r>
            </a:p>
            <a:p>
              <a:pPr eaLnBrk="1" hangingPunct="1">
                <a:buClr>
                  <a:schemeClr val="accent1"/>
                </a:buClr>
                <a:buFont typeface="Arial" panose="020B0604020202020204" pitchFamily="34" charset="0"/>
                <a:buChar char="•"/>
              </a:pPr>
              <a:r>
                <a:rPr lang="en-US" altLang="en-US" sz="1400" b="1" dirty="0">
                  <a:latin typeface="Courier New" panose="02070309020205020404" pitchFamily="49" charset="0"/>
                  <a:cs typeface="Courier New" panose="02070309020205020404" pitchFamily="49" charset="0"/>
                </a:rPr>
                <a:t>Role and Context</a:t>
              </a:r>
              <a:endParaRPr lang="en-US" altLang="en-US" sz="1400" dirty="0">
                <a:latin typeface="Courier New" panose="02070309020205020404" pitchFamily="49" charset="0"/>
                <a:cs typeface="Courier New" panose="02070309020205020404" pitchFamily="49" charset="0"/>
              </a:endParaRPr>
            </a:p>
          </p:txBody>
        </p:sp>
        <p:sp>
          <p:nvSpPr>
            <p:cNvPr id="33810" name="Rectangle 7"/>
            <p:cNvSpPr>
              <a:spLocks noChangeArrowheads="1"/>
            </p:cNvSpPr>
            <p:nvPr/>
          </p:nvSpPr>
          <p:spPr bwMode="blackWhite">
            <a:xfrm>
              <a:off x="5041724" y="4210932"/>
              <a:ext cx="2667000" cy="304800"/>
            </a:xfrm>
            <a:prstGeom prst="rect">
              <a:avLst/>
            </a:prstGeom>
            <a:solidFill>
              <a:srgbClr val="99CCFF"/>
            </a:solidFill>
            <a:ln w="28575">
              <a:solidFill>
                <a:srgbClr val="000000"/>
              </a:solidFill>
              <a:miter lim="800000"/>
              <a:headEnd/>
              <a:tailEnd/>
            </a:ln>
          </p:spPr>
          <p:txBody>
            <a:bodyPr wrap="none" lIns="46038" tIns="46038" rIns="46038" bIns="46038" anchor="ctr"/>
            <a:lstStyle>
              <a:lvl1pPr marL="1825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solidFill>
                    <a:srgbClr val="000000"/>
                  </a:solidFill>
                </a:rPr>
                <a:t>Report</a:t>
              </a:r>
              <a:r>
                <a:rPr lang="en-US" altLang="en-US" sz="1600" dirty="0">
                  <a:solidFill>
                    <a:srgbClr val="000000"/>
                  </a:solidFill>
                </a:rPr>
                <a:t> used privileges.</a:t>
              </a:r>
            </a:p>
          </p:txBody>
        </p:sp>
        <p:sp>
          <p:nvSpPr>
            <p:cNvPr id="33811" name="Rectangle 7"/>
            <p:cNvSpPr>
              <a:spLocks noChangeArrowheads="1"/>
            </p:cNvSpPr>
            <p:nvPr/>
          </p:nvSpPr>
          <p:spPr bwMode="blackWhite">
            <a:xfrm>
              <a:off x="3503612" y="1055688"/>
              <a:ext cx="2590800" cy="304800"/>
            </a:xfrm>
            <a:prstGeom prst="rect">
              <a:avLst/>
            </a:prstGeom>
            <a:solidFill>
              <a:srgbClr val="92D050"/>
            </a:solidFill>
            <a:ln w="28575">
              <a:solidFill>
                <a:srgbClr val="000000"/>
              </a:solidFill>
              <a:miter lim="800000"/>
              <a:headEnd/>
              <a:tailEnd/>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cs typeface="Courier New" panose="02070309020205020404" pitchFamily="49" charset="0"/>
                </a:rPr>
                <a:t>Define </a:t>
              </a:r>
              <a:r>
                <a:rPr lang="en-US" altLang="en-US" sz="1600" b="1" dirty="0">
                  <a:solidFill>
                    <a:srgbClr val="000000"/>
                  </a:solidFill>
                  <a:cs typeface="Courier New" panose="02070309020205020404" pitchFamily="49" charset="0"/>
                </a:rPr>
                <a:t>types </a:t>
              </a:r>
              <a:r>
                <a:rPr lang="en-US" altLang="en-US" sz="1600" dirty="0">
                  <a:solidFill>
                    <a:srgbClr val="000000"/>
                  </a:solidFill>
                  <a:cs typeface="Courier New" panose="02070309020205020404" pitchFamily="49" charset="0"/>
                </a:rPr>
                <a:t>of analysis.</a:t>
              </a:r>
              <a:endParaRPr lang="en-US" altLang="en-US" sz="1600" dirty="0">
                <a:solidFill>
                  <a:srgbClr val="000000"/>
                </a:solidFill>
              </a:endParaRPr>
            </a:p>
          </p:txBody>
        </p:sp>
        <p:sp>
          <p:nvSpPr>
            <p:cNvPr id="33819" name="Rectangle 7"/>
            <p:cNvSpPr>
              <a:spLocks noChangeArrowheads="1"/>
            </p:cNvSpPr>
            <p:nvPr/>
          </p:nvSpPr>
          <p:spPr bwMode="blackWhite">
            <a:xfrm>
              <a:off x="4508324" y="2975857"/>
              <a:ext cx="3733800" cy="304800"/>
            </a:xfrm>
            <a:prstGeom prst="rect">
              <a:avLst/>
            </a:prstGeom>
            <a:solidFill>
              <a:schemeClr val="accent3">
                <a:lumMod val="20000"/>
                <a:lumOff val="80000"/>
              </a:schemeClr>
            </a:solidFill>
            <a:ln w="28575">
              <a:solidFill>
                <a:srgbClr val="000000"/>
              </a:solidFill>
              <a:miter lim="800000"/>
              <a:headEnd/>
              <a:tailEnd/>
            </a:ln>
          </p:spPr>
          <p:txBody>
            <a:bodyPr wrap="none" lIns="46038" tIns="46038" rIns="46038" bIns="46038" anchor="ctr"/>
            <a:lstStyle/>
            <a:p>
              <a:pPr algn="ctr">
                <a:defRPr/>
              </a:pPr>
              <a:r>
                <a:rPr lang="en-US" sz="1600" b="1" dirty="0">
                  <a:solidFill>
                    <a:srgbClr val="000000"/>
                  </a:solidFill>
                  <a:cs typeface="Courier New" pitchFamily="49" charset="0"/>
                </a:rPr>
                <a:t>Start</a:t>
              </a:r>
              <a:r>
                <a:rPr lang="en-US" sz="1600" dirty="0">
                  <a:solidFill>
                    <a:srgbClr val="000000"/>
                  </a:solidFill>
                  <a:cs typeface="Courier New" pitchFamily="49" charset="0"/>
                </a:rPr>
                <a:t>/</a:t>
              </a:r>
              <a:r>
                <a:rPr lang="en-US" sz="1600" b="1" dirty="0">
                  <a:solidFill>
                    <a:srgbClr val="000000"/>
                  </a:solidFill>
                  <a:cs typeface="Courier New" pitchFamily="49" charset="0"/>
                </a:rPr>
                <a:t>stop</a:t>
              </a:r>
              <a:r>
                <a:rPr lang="en-US" sz="1600" dirty="0">
                  <a:solidFill>
                    <a:srgbClr val="000000"/>
                  </a:solidFill>
                  <a:cs typeface="Courier New" pitchFamily="49" charset="0"/>
                </a:rPr>
                <a:t> analyzing used privileges.</a:t>
              </a:r>
              <a:endParaRPr lang="en-US" sz="1600" dirty="0">
                <a:solidFill>
                  <a:srgbClr val="000000"/>
                </a:solidFill>
              </a:endParaRPr>
            </a:p>
          </p:txBody>
        </p:sp>
        <p:sp>
          <p:nvSpPr>
            <p:cNvPr id="33821" name="Rectangle 7"/>
            <p:cNvSpPr>
              <a:spLocks noChangeArrowheads="1"/>
            </p:cNvSpPr>
            <p:nvPr/>
          </p:nvSpPr>
          <p:spPr bwMode="blackWhite">
            <a:xfrm>
              <a:off x="6704012" y="1436688"/>
              <a:ext cx="3048000" cy="1295400"/>
            </a:xfrm>
            <a:prstGeom prst="rect">
              <a:avLst/>
            </a:prstGeom>
            <a:solidFill>
              <a:schemeClr val="bg1"/>
            </a:solidFill>
            <a:ln w="28575">
              <a:solidFill>
                <a:srgbClr val="000000"/>
              </a:solidFill>
              <a:miter lim="800000"/>
              <a:headEnd/>
              <a:tailEnd/>
            </a:ln>
          </p:spPr>
          <p:txBody>
            <a:bodyPr wrap="none" lIns="46038" tIns="46038" rIns="46038" bIns="46038" anchor="ctr"/>
            <a:lstStyle>
              <a:lvl1pPr marL="365125" indent="-228600" eaLnBrk="0" hangingPunct="0">
                <a:defRPr>
                  <a:solidFill>
                    <a:schemeClr val="tx1"/>
                  </a:solidFill>
                  <a:latin typeface="Arial" panose="020B0604020202020204" pitchFamily="34" charset="0"/>
                  <a:cs typeface="Arial" panose="020B0604020202020204" pitchFamily="34" charset="0"/>
                </a:defRPr>
              </a:lvl1pPr>
              <a:lvl2pPr marL="822325" indent="-22860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chemeClr val="accent1"/>
                </a:buClr>
                <a:buFont typeface="Arial" panose="020B0604020202020204" pitchFamily="34" charset="0"/>
                <a:buChar char="•"/>
              </a:pPr>
              <a:r>
                <a:rPr lang="en-US" altLang="en-US" sz="1400" b="1" dirty="0">
                  <a:cs typeface="Courier New" panose="02070309020205020404" pitchFamily="49" charset="0"/>
                </a:rPr>
                <a:t>No condition: </a:t>
              </a:r>
              <a:r>
                <a:rPr lang="en-US" altLang="en-US" sz="1400" dirty="0">
                  <a:cs typeface="Courier New" panose="02070309020205020404" pitchFamily="49" charset="0"/>
                </a:rPr>
                <a:t>All privileges</a:t>
              </a:r>
            </a:p>
            <a:p>
              <a:pPr eaLnBrk="1" hangingPunct="1">
                <a:buClr>
                  <a:schemeClr val="accent1"/>
                </a:buClr>
                <a:buFont typeface="Arial" panose="020B0604020202020204" pitchFamily="34" charset="0"/>
                <a:buChar char="•"/>
              </a:pPr>
              <a:r>
                <a:rPr lang="en-US" altLang="en-US" sz="1400" b="1" dirty="0">
                  <a:latin typeface="Courier New" panose="02070309020205020404" pitchFamily="49" charset="0"/>
                  <a:cs typeface="Courier New" panose="02070309020205020404" pitchFamily="49" charset="0"/>
                </a:rPr>
                <a:t>Roles</a:t>
              </a:r>
              <a:r>
                <a:rPr lang="en-US" altLang="en-US" sz="1400" dirty="0">
                  <a:latin typeface="Courier New" panose="02070309020205020404" pitchFamily="49" charset="0"/>
                  <a:cs typeface="Courier New" panose="02070309020205020404" pitchFamily="49" charset="0"/>
                </a:rPr>
                <a:t>: MGR_SALES, PUBLIC</a:t>
              </a:r>
            </a:p>
            <a:p>
              <a:pPr eaLnBrk="1" hangingPunct="1">
                <a:buClr>
                  <a:schemeClr val="accent1"/>
                </a:buClr>
                <a:buFont typeface="Arial" panose="020B0604020202020204" pitchFamily="34" charset="0"/>
                <a:buChar char="•"/>
              </a:pPr>
              <a:r>
                <a:rPr lang="en-US" altLang="en-US" sz="1400" b="1" dirty="0">
                  <a:latin typeface="Courier New" panose="02070309020205020404" pitchFamily="49" charset="0"/>
                  <a:cs typeface="Courier New" panose="02070309020205020404" pitchFamily="49" charset="0"/>
                </a:rPr>
                <a:t>Condition:</a:t>
              </a:r>
            </a:p>
            <a:p>
              <a:pPr lvl="1" eaLnBrk="1" hangingPunct="1"/>
              <a:r>
                <a:rPr lang="en-US" altLang="en-US" sz="1200" b="1" dirty="0">
                  <a:cs typeface="Courier New" panose="02070309020205020404" pitchFamily="49" charset="0"/>
                </a:rPr>
                <a:t>Users </a:t>
              </a:r>
              <a:r>
                <a:rPr lang="en-US" altLang="en-US" sz="1200" dirty="0">
                  <a:latin typeface="Courier New" panose="02070309020205020404" pitchFamily="49" charset="0"/>
                  <a:cs typeface="Courier New" panose="02070309020205020404" pitchFamily="49" charset="0"/>
                </a:rPr>
                <a:t>= HR, SCOTT, OE</a:t>
              </a:r>
            </a:p>
            <a:p>
              <a:pPr lvl="1" eaLnBrk="1" hangingPunct="1"/>
              <a:r>
                <a:rPr lang="en-US" altLang="en-US" sz="1200" b="1" dirty="0">
                  <a:cs typeface="Courier New" panose="02070309020205020404" pitchFamily="49" charset="0"/>
                </a:rPr>
                <a:t>Modules </a:t>
              </a:r>
              <a:r>
                <a:rPr lang="en-US" altLang="en-US" sz="1200" dirty="0">
                  <a:latin typeface="Courier New" panose="02070309020205020404" pitchFamily="49" charset="0"/>
                  <a:cs typeface="Courier New" panose="02070309020205020404" pitchFamily="49" charset="0"/>
                </a:rPr>
                <a:t>= sales</a:t>
              </a:r>
            </a:p>
          </p:txBody>
        </p:sp>
        <p:sp>
          <p:nvSpPr>
            <p:cNvPr id="33822" name="Rectangle 7"/>
            <p:cNvSpPr>
              <a:spLocks noChangeArrowheads="1"/>
            </p:cNvSpPr>
            <p:nvPr/>
          </p:nvSpPr>
          <p:spPr bwMode="blackWhite">
            <a:xfrm>
              <a:off x="6704012" y="1055688"/>
              <a:ext cx="3048000" cy="304800"/>
            </a:xfrm>
            <a:prstGeom prst="rect">
              <a:avLst/>
            </a:prstGeom>
            <a:solidFill>
              <a:srgbClr val="92D050"/>
            </a:solidFill>
            <a:ln w="28575">
              <a:solidFill>
                <a:srgbClr val="000000"/>
              </a:solidFill>
              <a:miter lim="800000"/>
              <a:headEnd/>
              <a:tailEnd/>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cs typeface="Courier New" panose="02070309020205020404" pitchFamily="49" charset="0"/>
                </a:rPr>
                <a:t>Define </a:t>
              </a:r>
              <a:r>
                <a:rPr lang="en-US" altLang="en-US" sz="1600" b="1" dirty="0">
                  <a:solidFill>
                    <a:srgbClr val="000000"/>
                  </a:solidFill>
                  <a:cs typeface="Courier New" panose="02070309020205020404" pitchFamily="49" charset="0"/>
                </a:rPr>
                <a:t>conditions </a:t>
              </a:r>
              <a:r>
                <a:rPr lang="en-US" altLang="en-US" sz="1600" dirty="0">
                  <a:solidFill>
                    <a:srgbClr val="000000"/>
                  </a:solidFill>
                  <a:cs typeface="Courier New" panose="02070309020205020404" pitchFamily="49" charset="0"/>
                </a:rPr>
                <a:t>of analysis.</a:t>
              </a:r>
              <a:endParaRPr lang="en-US" altLang="en-US" sz="1600" dirty="0">
                <a:solidFill>
                  <a:srgbClr val="000000"/>
                </a:solidFill>
              </a:endParaRPr>
            </a:p>
          </p:txBody>
        </p:sp>
        <p:cxnSp>
          <p:nvCxnSpPr>
            <p:cNvPr id="33823" name="Straight Arrow Connector 65"/>
            <p:cNvCxnSpPr>
              <a:cxnSpLocks noChangeShapeType="1"/>
            </p:cNvCxnSpPr>
            <p:nvPr/>
          </p:nvCxnSpPr>
          <p:spPr bwMode="auto">
            <a:xfrm>
              <a:off x="5637212" y="1589088"/>
              <a:ext cx="1219200" cy="0"/>
            </a:xfrm>
            <a:prstGeom prst="straightConnector1">
              <a:avLst/>
            </a:prstGeom>
            <a:noFill/>
            <a:ln w="28575" algn="ctr">
              <a:solidFill>
                <a:schemeClr val="tx1"/>
              </a:solidFill>
              <a:prstDash val="sysDash"/>
              <a:round/>
              <a:headEnd type="none" w="lg" len="lg"/>
              <a:tailEnd type="triangle" w="lg" len="lg"/>
            </a:ln>
            <a:extLst>
              <a:ext uri="{909E8E84-426E-40DD-AFC4-6F175D3DCCD1}">
                <a14:hiddenFill xmlns:a14="http://schemas.microsoft.com/office/drawing/2010/main">
                  <a:noFill/>
                </a14:hiddenFill>
              </a:ext>
            </a:extLst>
          </p:spPr>
        </p:cxnSp>
        <p:cxnSp>
          <p:nvCxnSpPr>
            <p:cNvPr id="33824" name="Straight Arrow Connector 69"/>
            <p:cNvCxnSpPr>
              <a:cxnSpLocks noChangeShapeType="1"/>
            </p:cNvCxnSpPr>
            <p:nvPr/>
          </p:nvCxnSpPr>
          <p:spPr bwMode="auto">
            <a:xfrm>
              <a:off x="5637212" y="1817688"/>
              <a:ext cx="1219200" cy="15875"/>
            </a:xfrm>
            <a:prstGeom prst="straightConnector1">
              <a:avLst/>
            </a:prstGeom>
            <a:noFill/>
            <a:ln w="28575" algn="ctr">
              <a:solidFill>
                <a:schemeClr val="tx1"/>
              </a:solidFill>
              <a:prstDash val="sysDash"/>
              <a:round/>
              <a:headEnd type="none" w="lg" len="lg"/>
              <a:tailEnd type="triangle" w="lg" len="lg"/>
            </a:ln>
            <a:extLst>
              <a:ext uri="{909E8E84-426E-40DD-AFC4-6F175D3DCCD1}">
                <a14:hiddenFill xmlns:a14="http://schemas.microsoft.com/office/drawing/2010/main">
                  <a:noFill/>
                </a14:hiddenFill>
              </a:ext>
            </a:extLst>
          </p:spPr>
        </p:cxnSp>
        <p:cxnSp>
          <p:nvCxnSpPr>
            <p:cNvPr id="33825" name="Straight Arrow Connector 70"/>
            <p:cNvCxnSpPr>
              <a:cxnSpLocks noChangeShapeType="1"/>
            </p:cNvCxnSpPr>
            <p:nvPr/>
          </p:nvCxnSpPr>
          <p:spPr bwMode="auto">
            <a:xfrm>
              <a:off x="5637212" y="2062163"/>
              <a:ext cx="1219200" cy="3175"/>
            </a:xfrm>
            <a:prstGeom prst="straightConnector1">
              <a:avLst/>
            </a:prstGeom>
            <a:noFill/>
            <a:ln w="28575" algn="ctr">
              <a:solidFill>
                <a:schemeClr val="tx1"/>
              </a:solidFill>
              <a:prstDash val="sysDash"/>
              <a:round/>
              <a:headEnd type="none" w="lg" len="lg"/>
              <a:tailEnd type="triangle" w="lg" len="lg"/>
            </a:ln>
            <a:extLst>
              <a:ext uri="{909E8E84-426E-40DD-AFC4-6F175D3DCCD1}">
                <a14:hiddenFill xmlns:a14="http://schemas.microsoft.com/office/drawing/2010/main">
                  <a:noFill/>
                </a14:hiddenFill>
              </a:ext>
            </a:extLst>
          </p:spPr>
        </p:cxnSp>
        <p:cxnSp>
          <p:nvCxnSpPr>
            <p:cNvPr id="33827" name="Straight Arrow Connector 70"/>
            <p:cNvCxnSpPr>
              <a:cxnSpLocks noChangeShapeType="1"/>
            </p:cNvCxnSpPr>
            <p:nvPr/>
          </p:nvCxnSpPr>
          <p:spPr bwMode="auto">
            <a:xfrm flipV="1">
              <a:off x="5637212" y="2198688"/>
              <a:ext cx="1219200" cy="149225"/>
            </a:xfrm>
            <a:prstGeom prst="straightConnector1">
              <a:avLst/>
            </a:prstGeom>
            <a:noFill/>
            <a:ln w="28575" algn="ctr">
              <a:solidFill>
                <a:schemeClr val="tx1"/>
              </a:solidFill>
              <a:prstDash val="sysDash"/>
              <a:round/>
              <a:headEnd type="none" w="lg" len="lg"/>
              <a:tailEnd type="triangle" w="lg" len="lg"/>
            </a:ln>
            <a:extLst>
              <a:ext uri="{909E8E84-426E-40DD-AFC4-6F175D3DCCD1}">
                <a14:hiddenFill xmlns:a14="http://schemas.microsoft.com/office/drawing/2010/main">
                  <a:noFill/>
                </a14:hiddenFill>
              </a:ext>
            </a:extLst>
          </p:spPr>
        </p:cxnSp>
        <p:cxnSp>
          <p:nvCxnSpPr>
            <p:cNvPr id="33828" name="Straight Arrow Connector 70"/>
            <p:cNvCxnSpPr>
              <a:cxnSpLocks noChangeShapeType="1"/>
            </p:cNvCxnSpPr>
            <p:nvPr/>
          </p:nvCxnSpPr>
          <p:spPr bwMode="auto">
            <a:xfrm flipV="1">
              <a:off x="5637212" y="1893888"/>
              <a:ext cx="1219200" cy="454025"/>
            </a:xfrm>
            <a:prstGeom prst="straightConnector1">
              <a:avLst/>
            </a:prstGeom>
            <a:noFill/>
            <a:ln w="28575" algn="ctr">
              <a:solidFill>
                <a:schemeClr val="tx1"/>
              </a:solidFill>
              <a:prstDash val="sysDash"/>
              <a:round/>
              <a:headEnd type="none" w="lg" len="lg"/>
              <a:tailEnd type="triangle" w="lg" len="lg"/>
            </a:ln>
            <a:extLst>
              <a:ext uri="{909E8E84-426E-40DD-AFC4-6F175D3DCCD1}">
                <a14:hiddenFill xmlns:a14="http://schemas.microsoft.com/office/drawing/2010/main">
                  <a:noFill/>
                </a14:hiddenFill>
              </a:ext>
            </a:extLst>
          </p:spPr>
        </p:cxnSp>
        <p:grpSp>
          <p:nvGrpSpPr>
            <p:cNvPr id="2" name="Group 1"/>
            <p:cNvGrpSpPr/>
            <p:nvPr/>
          </p:nvGrpSpPr>
          <p:grpSpPr>
            <a:xfrm>
              <a:off x="3026657" y="4907844"/>
              <a:ext cx="6697134" cy="1405467"/>
              <a:chOff x="2513012" y="4831821"/>
              <a:chExt cx="6697134" cy="1405467"/>
            </a:xfrm>
          </p:grpSpPr>
          <p:sp>
            <p:nvSpPr>
              <p:cNvPr id="33807" name="Rectangle 7"/>
              <p:cNvSpPr>
                <a:spLocks noChangeArrowheads="1"/>
              </p:cNvSpPr>
              <p:nvPr/>
            </p:nvSpPr>
            <p:spPr bwMode="blackWhite">
              <a:xfrm>
                <a:off x="2513012" y="4941888"/>
                <a:ext cx="2819400" cy="1295400"/>
              </a:xfrm>
              <a:prstGeom prst="rect">
                <a:avLst/>
              </a:prstGeom>
              <a:solidFill>
                <a:srgbClr val="99CCFF"/>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5000"/>
                  </a:lnSpc>
                </a:pPr>
                <a:r>
                  <a:rPr lang="en-US" altLang="en-US" sz="1400" b="1" dirty="0">
                    <a:solidFill>
                      <a:srgbClr val="000000"/>
                    </a:solidFill>
                    <a:latin typeface="Courier New" panose="02070309020205020404" pitchFamily="49" charset="0"/>
                    <a:cs typeface="Courier New" panose="02070309020205020404" pitchFamily="49" charset="0"/>
                  </a:rPr>
                  <a:t> DBA_USED_PUBPRIVS</a:t>
                </a:r>
              </a:p>
              <a:p>
                <a:pPr>
                  <a:lnSpc>
                    <a:spcPct val="95000"/>
                  </a:lnSpc>
                </a:pPr>
                <a:r>
                  <a:rPr lang="en-US" altLang="en-US" sz="1400" b="1" dirty="0">
                    <a:solidFill>
                      <a:srgbClr val="000000"/>
                    </a:solidFill>
                    <a:latin typeface="Courier New" panose="02070309020205020404" pitchFamily="49" charset="0"/>
                    <a:cs typeface="Courier New" panose="02070309020205020404" pitchFamily="49" charset="0"/>
                  </a:rPr>
                  <a:t> DBA_USED_OBJPRIVS</a:t>
                </a:r>
              </a:p>
              <a:p>
                <a:pPr>
                  <a:lnSpc>
                    <a:spcPct val="95000"/>
                  </a:lnSpc>
                </a:pPr>
                <a:r>
                  <a:rPr lang="en-US" altLang="en-US" sz="1400" b="1" dirty="0">
                    <a:solidFill>
                      <a:srgbClr val="000000"/>
                    </a:solidFill>
                    <a:latin typeface="Courier New" panose="02070309020205020404" pitchFamily="49" charset="0"/>
                    <a:cs typeface="Courier New" panose="02070309020205020404" pitchFamily="49" charset="0"/>
                  </a:rPr>
                  <a:t> DBA_USED_SYSPRIVS</a:t>
                </a:r>
              </a:p>
              <a:p>
                <a:pPr>
                  <a:lnSpc>
                    <a:spcPct val="95000"/>
                  </a:lnSpc>
                </a:pPr>
                <a:r>
                  <a:rPr lang="en-US" altLang="en-US" sz="1400" b="1" dirty="0">
                    <a:solidFill>
                      <a:srgbClr val="000000"/>
                    </a:solidFill>
                    <a:latin typeface="Courier New" panose="02070309020205020404" pitchFamily="49" charset="0"/>
                    <a:cs typeface="Courier New" panose="02070309020205020404" pitchFamily="49" charset="0"/>
                  </a:rPr>
                  <a:t> DBA_USED_PRIVS</a:t>
                </a:r>
              </a:p>
              <a:p>
                <a:pPr>
                  <a:lnSpc>
                    <a:spcPct val="95000"/>
                  </a:lnSpc>
                </a:pPr>
                <a:r>
                  <a:rPr lang="en-US" altLang="en-US" sz="1400" b="1" dirty="0">
                    <a:solidFill>
                      <a:srgbClr val="000000"/>
                    </a:solidFill>
                    <a:latin typeface="Courier New" panose="02070309020205020404" pitchFamily="49" charset="0"/>
                    <a:cs typeface="Courier New" panose="02070309020205020404" pitchFamily="49" charset="0"/>
                  </a:rPr>
                  <a:t> DBA_USED_OBJPRIVS_PATH</a:t>
                </a:r>
              </a:p>
              <a:p>
                <a:pPr>
                  <a:lnSpc>
                    <a:spcPct val="95000"/>
                  </a:lnSpc>
                </a:pPr>
                <a:r>
                  <a:rPr lang="en-US" altLang="en-US" sz="1400" b="1" dirty="0">
                    <a:solidFill>
                      <a:srgbClr val="000000"/>
                    </a:solidFill>
                    <a:latin typeface="Courier New" panose="02070309020205020404" pitchFamily="49" charset="0"/>
                    <a:cs typeface="Courier New" panose="02070309020205020404" pitchFamily="49" charset="0"/>
                  </a:rPr>
                  <a:t> DBA_USED_SYSPRIVS_PATH</a:t>
                </a:r>
              </a:p>
            </p:txBody>
          </p:sp>
          <p:sp>
            <p:nvSpPr>
              <p:cNvPr id="33812" name="Rectangle 7"/>
              <p:cNvSpPr>
                <a:spLocks noChangeArrowheads="1"/>
              </p:cNvSpPr>
              <p:nvPr/>
            </p:nvSpPr>
            <p:spPr bwMode="blackWhite">
              <a:xfrm>
                <a:off x="6238346" y="4937126"/>
                <a:ext cx="2971800" cy="1300162"/>
              </a:xfrm>
              <a:prstGeom prst="rect">
                <a:avLst/>
              </a:prstGeom>
              <a:solidFill>
                <a:srgbClr val="99CCFF"/>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5000"/>
                  </a:lnSpc>
                </a:pPr>
                <a:r>
                  <a:rPr lang="en-US" altLang="en-US" sz="1400" b="1" dirty="0">
                    <a:solidFill>
                      <a:srgbClr val="000000"/>
                    </a:solidFill>
                    <a:latin typeface="Courier New" panose="02070309020205020404" pitchFamily="49" charset="0"/>
                    <a:cs typeface="Courier New" panose="02070309020205020404" pitchFamily="49" charset="0"/>
                  </a:rPr>
                  <a:t> DBA_UNUSED_OBJPRIVS</a:t>
                </a:r>
              </a:p>
              <a:p>
                <a:pPr>
                  <a:lnSpc>
                    <a:spcPct val="95000"/>
                  </a:lnSpc>
                </a:pPr>
                <a:r>
                  <a:rPr lang="en-US" altLang="en-US" sz="1400" b="1" dirty="0">
                    <a:solidFill>
                      <a:srgbClr val="000000"/>
                    </a:solidFill>
                    <a:latin typeface="Courier New" panose="02070309020205020404" pitchFamily="49" charset="0"/>
                    <a:cs typeface="Courier New" panose="02070309020205020404" pitchFamily="49" charset="0"/>
                  </a:rPr>
                  <a:t> DBA_UNUSED_SYSPRIVS</a:t>
                </a:r>
              </a:p>
              <a:p>
                <a:pPr>
                  <a:lnSpc>
                    <a:spcPct val="95000"/>
                  </a:lnSpc>
                </a:pPr>
                <a:r>
                  <a:rPr lang="en-US" altLang="en-US" sz="1400" b="1" dirty="0">
                    <a:solidFill>
                      <a:srgbClr val="000000"/>
                    </a:solidFill>
                    <a:latin typeface="Courier New" panose="02070309020205020404" pitchFamily="49" charset="0"/>
                    <a:cs typeface="Courier New" panose="02070309020205020404" pitchFamily="49" charset="0"/>
                  </a:rPr>
                  <a:t> DBA_UNUSED_PRIVS</a:t>
                </a:r>
              </a:p>
              <a:p>
                <a:pPr>
                  <a:lnSpc>
                    <a:spcPct val="95000"/>
                  </a:lnSpc>
                </a:pPr>
                <a:r>
                  <a:rPr lang="en-US" altLang="en-US" sz="1400" b="1" dirty="0">
                    <a:solidFill>
                      <a:srgbClr val="000000"/>
                    </a:solidFill>
                    <a:latin typeface="Courier New" panose="02070309020205020404" pitchFamily="49" charset="0"/>
                    <a:cs typeface="Courier New" panose="02070309020205020404" pitchFamily="49" charset="0"/>
                  </a:rPr>
                  <a:t> DBA_UNUSED_OBJPRIVS_PATH</a:t>
                </a:r>
              </a:p>
              <a:p>
                <a:pPr>
                  <a:lnSpc>
                    <a:spcPct val="95000"/>
                  </a:lnSpc>
                </a:pPr>
                <a:r>
                  <a:rPr lang="en-US" altLang="en-US" sz="1400" b="1" dirty="0">
                    <a:solidFill>
                      <a:srgbClr val="000000"/>
                    </a:solidFill>
                    <a:latin typeface="Courier New" panose="02070309020205020404" pitchFamily="49" charset="0"/>
                    <a:cs typeface="Courier New" panose="02070309020205020404" pitchFamily="49" charset="0"/>
                  </a:rPr>
                  <a:t> DBA_UNUSED_SYSPRIVS_PATH</a:t>
                </a:r>
              </a:p>
            </p:txBody>
          </p:sp>
          <p:cxnSp>
            <p:nvCxnSpPr>
              <p:cNvPr id="33814" name="Straight Arrow Connector 45"/>
              <p:cNvCxnSpPr>
                <a:cxnSpLocks noChangeShapeType="1"/>
              </p:cNvCxnSpPr>
              <p:nvPr/>
            </p:nvCxnSpPr>
            <p:spPr bwMode="auto">
              <a:xfrm>
                <a:off x="5332412" y="5253038"/>
                <a:ext cx="914400" cy="0"/>
              </a:xfrm>
              <a:prstGeom prst="straightConnector1">
                <a:avLst/>
              </a:prstGeom>
              <a:noFill/>
              <a:ln w="28575" algn="ctr">
                <a:solidFill>
                  <a:schemeClr val="tx1"/>
                </a:solidFill>
                <a:prstDash val="sysDash"/>
                <a:round/>
                <a:headEnd type="triangle" w="lg" len="lg"/>
                <a:tailEnd type="triangle" w="lg" len="lg"/>
              </a:ln>
              <a:extLst>
                <a:ext uri="{909E8E84-426E-40DD-AFC4-6F175D3DCCD1}">
                  <a14:hiddenFill xmlns:a14="http://schemas.microsoft.com/office/drawing/2010/main">
                    <a:noFill/>
                  </a14:hiddenFill>
                </a:ext>
              </a:extLst>
            </p:spPr>
          </p:cxnSp>
          <p:cxnSp>
            <p:nvCxnSpPr>
              <p:cNvPr id="33815" name="Straight Arrow Connector 46"/>
              <p:cNvCxnSpPr>
                <a:cxnSpLocks noChangeShapeType="1"/>
              </p:cNvCxnSpPr>
              <p:nvPr/>
            </p:nvCxnSpPr>
            <p:spPr bwMode="auto">
              <a:xfrm>
                <a:off x="5332412" y="5465763"/>
                <a:ext cx="914400" cy="0"/>
              </a:xfrm>
              <a:prstGeom prst="straightConnector1">
                <a:avLst/>
              </a:prstGeom>
              <a:noFill/>
              <a:ln w="28575" algn="ctr">
                <a:solidFill>
                  <a:schemeClr val="tx1"/>
                </a:solidFill>
                <a:prstDash val="sysDash"/>
                <a:round/>
                <a:headEnd type="triangle" w="lg" len="lg"/>
                <a:tailEnd type="triangle" w="lg" len="lg"/>
              </a:ln>
              <a:extLst>
                <a:ext uri="{909E8E84-426E-40DD-AFC4-6F175D3DCCD1}">
                  <a14:hiddenFill xmlns:a14="http://schemas.microsoft.com/office/drawing/2010/main">
                    <a:noFill/>
                  </a14:hiddenFill>
                </a:ext>
              </a:extLst>
            </p:spPr>
          </p:cxnSp>
          <p:cxnSp>
            <p:nvCxnSpPr>
              <p:cNvPr id="33816" name="Straight Arrow Connector 47"/>
              <p:cNvCxnSpPr>
                <a:cxnSpLocks noChangeShapeType="1"/>
              </p:cNvCxnSpPr>
              <p:nvPr/>
            </p:nvCxnSpPr>
            <p:spPr bwMode="auto">
              <a:xfrm>
                <a:off x="5332412" y="5703888"/>
                <a:ext cx="914400" cy="0"/>
              </a:xfrm>
              <a:prstGeom prst="straightConnector1">
                <a:avLst/>
              </a:prstGeom>
              <a:noFill/>
              <a:ln w="28575" algn="ctr">
                <a:solidFill>
                  <a:schemeClr val="tx1"/>
                </a:solidFill>
                <a:prstDash val="sysDash"/>
                <a:round/>
                <a:headEnd type="triangle" w="lg" len="lg"/>
                <a:tailEnd type="triangle" w="lg" len="lg"/>
              </a:ln>
              <a:extLst>
                <a:ext uri="{909E8E84-426E-40DD-AFC4-6F175D3DCCD1}">
                  <a14:hiddenFill xmlns:a14="http://schemas.microsoft.com/office/drawing/2010/main">
                    <a:noFill/>
                  </a14:hiddenFill>
                </a:ext>
              </a:extLst>
            </p:spPr>
          </p:cxnSp>
          <p:cxnSp>
            <p:nvCxnSpPr>
              <p:cNvPr id="33817" name="Straight Arrow Connector 48"/>
              <p:cNvCxnSpPr>
                <a:cxnSpLocks noChangeShapeType="1"/>
              </p:cNvCxnSpPr>
              <p:nvPr/>
            </p:nvCxnSpPr>
            <p:spPr bwMode="auto">
              <a:xfrm>
                <a:off x="5332412" y="5932488"/>
                <a:ext cx="914400" cy="0"/>
              </a:xfrm>
              <a:prstGeom prst="straightConnector1">
                <a:avLst/>
              </a:prstGeom>
              <a:noFill/>
              <a:ln w="28575" algn="ctr">
                <a:solidFill>
                  <a:schemeClr val="tx1"/>
                </a:solidFill>
                <a:prstDash val="sysDash"/>
                <a:round/>
                <a:headEnd type="triangle" w="lg" len="lg"/>
                <a:tailEnd type="triangle" w="lg" len="lg"/>
              </a:ln>
              <a:extLst>
                <a:ext uri="{909E8E84-426E-40DD-AFC4-6F175D3DCCD1}">
                  <a14:hiddenFill xmlns:a14="http://schemas.microsoft.com/office/drawing/2010/main">
                    <a:noFill/>
                  </a14:hiddenFill>
                </a:ext>
              </a:extLst>
            </p:spPr>
          </p:cxnSp>
          <p:cxnSp>
            <p:nvCxnSpPr>
              <p:cNvPr id="33818" name="Straight Arrow Connector 49"/>
              <p:cNvCxnSpPr>
                <a:cxnSpLocks noChangeShapeType="1"/>
              </p:cNvCxnSpPr>
              <p:nvPr/>
            </p:nvCxnSpPr>
            <p:spPr bwMode="auto">
              <a:xfrm>
                <a:off x="5332412" y="6161088"/>
                <a:ext cx="914400" cy="0"/>
              </a:xfrm>
              <a:prstGeom prst="straightConnector1">
                <a:avLst/>
              </a:prstGeom>
              <a:noFill/>
              <a:ln w="28575" algn="ctr">
                <a:solidFill>
                  <a:schemeClr val="tx1"/>
                </a:solidFill>
                <a:prstDash val="sysDash"/>
                <a:round/>
                <a:headEnd type="triangle" w="lg" len="lg"/>
                <a:tailEnd type="triangle" w="lg" len="lg"/>
              </a:ln>
              <a:extLst>
                <a:ext uri="{909E8E84-426E-40DD-AFC4-6F175D3DCCD1}">
                  <a14:hiddenFill xmlns:a14="http://schemas.microsoft.com/office/drawing/2010/main">
                    <a:noFill/>
                  </a14:hiddenFill>
                </a:ext>
              </a:extLst>
            </p:spPr>
          </p:cxnSp>
          <p:cxnSp>
            <p:nvCxnSpPr>
              <p:cNvPr id="33829" name="Elbow Connector 33"/>
              <p:cNvCxnSpPr>
                <a:cxnSpLocks noChangeShapeType="1"/>
              </p:cNvCxnSpPr>
              <p:nvPr/>
            </p:nvCxnSpPr>
            <p:spPr bwMode="auto">
              <a:xfrm rot="10800000" flipV="1">
                <a:off x="5332412" y="4831821"/>
                <a:ext cx="533400" cy="228600"/>
              </a:xfrm>
              <a:prstGeom prst="bentConnector3">
                <a:avLst>
                  <a:gd name="adj1" fmla="val 50000"/>
                </a:avLst>
              </a:prstGeom>
              <a:noFill/>
              <a:ln w="28575" algn="ctr">
                <a:solidFill>
                  <a:schemeClr val="tx1"/>
                </a:solidFill>
                <a:round/>
                <a:headEnd w="lg" len="lg"/>
                <a:tailEnd type="triangle" w="lg" len="lg"/>
              </a:ln>
              <a:extLst>
                <a:ext uri="{909E8E84-426E-40DD-AFC4-6F175D3DCCD1}">
                  <a14:hiddenFill xmlns:a14="http://schemas.microsoft.com/office/drawing/2010/main">
                    <a:noFill/>
                  </a14:hiddenFill>
                </a:ext>
              </a:extLst>
            </p:spPr>
          </p:cxnSp>
          <p:cxnSp>
            <p:nvCxnSpPr>
              <p:cNvPr id="33830" name="Elbow Connector 35"/>
              <p:cNvCxnSpPr>
                <a:cxnSpLocks noChangeShapeType="1"/>
              </p:cNvCxnSpPr>
              <p:nvPr/>
            </p:nvCxnSpPr>
            <p:spPr bwMode="auto">
              <a:xfrm rot="10800000" flipH="1" flipV="1">
                <a:off x="5679546" y="4831821"/>
                <a:ext cx="533400" cy="228600"/>
              </a:xfrm>
              <a:prstGeom prst="bentConnector3">
                <a:avLst>
                  <a:gd name="adj1" fmla="val 50000"/>
                </a:avLst>
              </a:prstGeom>
              <a:noFill/>
              <a:ln w="28575" algn="ctr">
                <a:solidFill>
                  <a:schemeClr val="tx1"/>
                </a:solidFill>
                <a:round/>
                <a:headEnd w="lg" len="lg"/>
                <a:tailEnd type="triangle" w="lg" len="lg"/>
              </a:ln>
              <a:extLst>
                <a:ext uri="{909E8E84-426E-40DD-AFC4-6F175D3DCCD1}">
                  <a14:hiddenFill xmlns:a14="http://schemas.microsoft.com/office/drawing/2010/main">
                    <a:noFill/>
                  </a14:hiddenFill>
                </a:ext>
              </a:extLst>
            </p:spPr>
          </p:cxnSp>
        </p:grpSp>
        <p:sp>
          <p:nvSpPr>
            <p:cNvPr id="33" name="Oval 33"/>
            <p:cNvSpPr>
              <a:spLocks noChangeAspect="1" noChangeArrowheads="1"/>
            </p:cNvSpPr>
            <p:nvPr/>
          </p:nvSpPr>
          <p:spPr bwMode="auto">
            <a:xfrm>
              <a:off x="6206570" y="1026556"/>
              <a:ext cx="345043" cy="345044"/>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46038" tIns="46038" rIns="46038" bIns="46038" anchor="ctr"/>
            <a:lstStyle/>
            <a:p>
              <a:pPr algn="ctr" defTabSz="822325" eaLnBrk="0" hangingPunct="0">
                <a:lnSpc>
                  <a:spcPct val="95000"/>
                </a:lnSpc>
                <a:defRPr/>
              </a:pPr>
              <a:r>
                <a:rPr lang="en-US" sz="1600" b="1" dirty="0">
                  <a:solidFill>
                    <a:schemeClr val="bg1"/>
                  </a:solidFill>
                </a:rPr>
                <a:t>1</a:t>
              </a:r>
            </a:p>
          </p:txBody>
        </p:sp>
        <p:sp>
          <p:nvSpPr>
            <p:cNvPr id="34" name="Oval 33"/>
            <p:cNvSpPr>
              <a:spLocks noChangeAspect="1" noChangeArrowheads="1"/>
            </p:cNvSpPr>
            <p:nvPr/>
          </p:nvSpPr>
          <p:spPr bwMode="auto">
            <a:xfrm>
              <a:off x="3869770" y="2971800"/>
              <a:ext cx="345043" cy="345044"/>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46038" tIns="46038" rIns="46038" bIns="46038" anchor="ctr"/>
            <a:lstStyle/>
            <a:p>
              <a:pPr algn="ctr" defTabSz="822325" eaLnBrk="0" hangingPunct="0">
                <a:lnSpc>
                  <a:spcPct val="95000"/>
                </a:lnSpc>
                <a:defRPr/>
              </a:pPr>
              <a:r>
                <a:rPr lang="en-US" sz="1600" b="1" dirty="0">
                  <a:solidFill>
                    <a:schemeClr val="bg1"/>
                  </a:solidFill>
                </a:rPr>
                <a:t>2</a:t>
              </a:r>
            </a:p>
          </p:txBody>
        </p:sp>
        <p:sp>
          <p:nvSpPr>
            <p:cNvPr id="36" name="Oval 33"/>
            <p:cNvSpPr>
              <a:spLocks noChangeAspect="1" noChangeArrowheads="1"/>
            </p:cNvSpPr>
            <p:nvPr/>
          </p:nvSpPr>
          <p:spPr bwMode="auto">
            <a:xfrm>
              <a:off x="3869770" y="4191000"/>
              <a:ext cx="345043" cy="345044"/>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46038" tIns="46038" rIns="46038" bIns="46038" anchor="ctr"/>
            <a:lstStyle/>
            <a:p>
              <a:pPr algn="ctr" defTabSz="822325" eaLnBrk="0" hangingPunct="0">
                <a:lnSpc>
                  <a:spcPct val="95000"/>
                </a:lnSpc>
                <a:defRPr/>
              </a:pPr>
              <a:r>
                <a:rPr lang="en-US" sz="1600" b="1" dirty="0">
                  <a:solidFill>
                    <a:schemeClr val="bg1"/>
                  </a:solidFill>
                </a:rPr>
                <a:t>3</a:t>
              </a:r>
            </a:p>
          </p:txBody>
        </p:sp>
        <p:sp>
          <p:nvSpPr>
            <p:cNvPr id="37" name="Content Placeholder 2"/>
            <p:cNvSpPr txBox="1">
              <a:spLocks/>
            </p:cNvSpPr>
            <p:nvPr/>
          </p:nvSpPr>
          <p:spPr bwMode="gray">
            <a:xfrm>
              <a:off x="2438062" y="2530638"/>
              <a:ext cx="4224458" cy="38314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nchor="ctr">
              <a:spAutoFit/>
            </a:bodyPr>
            <a:lstStyle/>
            <a:p>
              <a:pPr algn="ctr"/>
              <a:r>
                <a:rPr lang="en-US" altLang="en-US" sz="1400" b="1" dirty="0">
                  <a:latin typeface="Courier New" panose="02070309020205020404" pitchFamily="49" charset="0"/>
                  <a:cs typeface="Courier New" panose="02070309020205020404" pitchFamily="49" charset="0"/>
                </a:rPr>
                <a:t>DBMS_PRIVILEGE_CAPTURE.</a:t>
              </a:r>
              <a:r>
                <a:rPr lang="en-US" altLang="en-US" sz="1400" b="1" dirty="0">
                  <a:solidFill>
                    <a:srgbClr val="009900"/>
                  </a:solidFill>
                  <a:latin typeface="Courier New" panose="02070309020205020404" pitchFamily="49" charset="0"/>
                  <a:cs typeface="Courier New" panose="02070309020205020404" pitchFamily="49" charset="0"/>
                </a:rPr>
                <a:t>CREATE_CAPTURE</a:t>
              </a:r>
              <a:endParaRPr lang="en-US" altLang="en-US" sz="1400" b="1" dirty="0">
                <a:latin typeface="Courier New" panose="02070309020205020404" pitchFamily="49" charset="0"/>
                <a:cs typeface="Courier New" panose="02070309020205020404" pitchFamily="49" charset="0"/>
              </a:endParaRPr>
            </a:p>
          </p:txBody>
        </p:sp>
        <p:sp>
          <p:nvSpPr>
            <p:cNvPr id="38" name="Content Placeholder 2"/>
            <p:cNvSpPr txBox="1">
              <a:spLocks/>
            </p:cNvSpPr>
            <p:nvPr/>
          </p:nvSpPr>
          <p:spPr bwMode="gray">
            <a:xfrm>
              <a:off x="4262995" y="3351466"/>
              <a:ext cx="4224458" cy="38314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nchor="ctr">
              <a:spAutoFit/>
            </a:bodyPr>
            <a:lstStyle/>
            <a:p>
              <a:pPr algn="ctr"/>
              <a:r>
                <a:rPr lang="en-US" altLang="en-US" sz="1400" b="1" dirty="0">
                  <a:latin typeface="Courier New" panose="02070309020205020404" pitchFamily="49" charset="0"/>
                  <a:cs typeface="Courier New" panose="02070309020205020404" pitchFamily="49" charset="0"/>
                </a:rPr>
                <a:t>DBMS_PRIVILEGE_CAPTURE.</a:t>
              </a:r>
              <a:r>
                <a:rPr lang="en-US" altLang="en-US" sz="1400" b="1" dirty="0">
                  <a:solidFill>
                    <a:schemeClr val="accent1"/>
                  </a:solidFill>
                  <a:latin typeface="Courier New" panose="02070309020205020404" pitchFamily="49" charset="0"/>
                  <a:cs typeface="Courier New" panose="02070309020205020404" pitchFamily="49" charset="0"/>
                </a:rPr>
                <a:t>ENABLE_CAPTURE</a:t>
              </a:r>
            </a:p>
          </p:txBody>
        </p:sp>
        <p:sp>
          <p:nvSpPr>
            <p:cNvPr id="40" name="Content Placeholder 2"/>
            <p:cNvSpPr txBox="1">
              <a:spLocks/>
            </p:cNvSpPr>
            <p:nvPr/>
          </p:nvSpPr>
          <p:spPr bwMode="gray">
            <a:xfrm>
              <a:off x="4262995" y="4569857"/>
              <a:ext cx="4224458" cy="38314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nchor="ctr">
              <a:spAutoFit/>
            </a:bodyPr>
            <a:lstStyle/>
            <a:p>
              <a:pPr algn="ctr"/>
              <a:r>
                <a:rPr lang="en-US" altLang="en-US" sz="1400" b="1" dirty="0">
                  <a:latin typeface="Courier New" panose="02070309020205020404" pitchFamily="49" charset="0"/>
                  <a:cs typeface="Courier New" panose="02070309020205020404" pitchFamily="49" charset="0"/>
                </a:rPr>
                <a:t>DBMS_PRIVILEGE_CAPTURE.</a:t>
              </a:r>
              <a:r>
                <a:rPr lang="en-US" altLang="en-US" sz="1400" b="1" dirty="0">
                  <a:solidFill>
                    <a:srgbClr val="0000FF"/>
                  </a:solidFill>
                  <a:latin typeface="Courier New" panose="02070309020205020404" pitchFamily="49" charset="0"/>
                  <a:cs typeface="Courier New" panose="02070309020205020404" pitchFamily="49" charset="0"/>
                </a:rPr>
                <a:t>GENERATE_RESULT</a:t>
              </a:r>
            </a:p>
          </p:txBody>
        </p:sp>
      </p:grpSp>
      <p:sp>
        <p:nvSpPr>
          <p:cNvPr id="4" name="Slide Number Placeholder 3"/>
          <p:cNvSpPr>
            <a:spLocks noGrp="1"/>
          </p:cNvSpPr>
          <p:nvPr>
            <p:ph type="sldNum" sz="quarter" idx="12"/>
          </p:nvPr>
        </p:nvSpPr>
        <p:spPr/>
        <p:txBody>
          <a:bodyPr/>
          <a:lstStyle/>
          <a:p>
            <a:fld id="{0D1E9C62-5A59-433B-A292-EC595ABBBF45}" type="slidenum">
              <a:rPr lang="" smtClean="0"/>
              <a:t>235</a:t>
            </a:fld>
            <a:endParaRPr lang=""/>
          </a:p>
        </p:txBody>
      </p:sp>
    </p:spTree>
    <p:custDataLst>
      <p:tags r:id="rId1"/>
    </p:custDataLst>
    <p:extLst>
      <p:ext uri="{BB962C8B-B14F-4D97-AF65-F5344CB8AC3E}">
        <p14:creationId xmlns:p14="http://schemas.microsoft.com/office/powerpoint/2010/main" val="2206107244"/>
      </p:ext>
    </p:extLst>
  </p:cSld>
  <p:clrMapOvr>
    <a:masterClrMapping/>
  </p:clrMapOvr>
  <p:transition spd="slow"/>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3866009"/>
          </a:xfrm>
        </p:spPr>
        <p:txBody>
          <a:bodyPr/>
          <a:lstStyle/>
          <a:p>
            <a:r>
              <a:rPr lang="en-US" dirty="0"/>
              <a:t>In this lesson, you should have learned how to:</a:t>
            </a:r>
          </a:p>
          <a:p>
            <a:pPr lvl="1"/>
            <a:r>
              <a:rPr lang="en-US" dirty="0"/>
              <a:t>Create database users</a:t>
            </a:r>
          </a:p>
          <a:p>
            <a:pPr lvl="1"/>
            <a:r>
              <a:rPr lang="en-US" dirty="0"/>
              <a:t>Grant privileges to database users</a:t>
            </a:r>
          </a:p>
          <a:p>
            <a:pPr lvl="1"/>
            <a:r>
              <a:rPr lang="en-US" dirty="0"/>
              <a:t>Create and grant roles to users or other roles</a:t>
            </a:r>
          </a:p>
          <a:p>
            <a:pPr lvl="1"/>
            <a:r>
              <a:rPr lang="en-US" dirty="0"/>
              <a:t>Revoke privileges and roles from users and other roles</a:t>
            </a:r>
          </a:p>
          <a:p>
            <a:pPr lvl="1"/>
            <a:r>
              <a:rPr lang="en-US" dirty="0"/>
              <a:t>Create and assign profiles to users</a:t>
            </a:r>
          </a:p>
          <a:p>
            <a:pPr lvl="1"/>
            <a:r>
              <a:rPr lang="en-US" dirty="0"/>
              <a:t>Explain the various authentication options for users</a:t>
            </a:r>
          </a:p>
          <a:p>
            <a:pPr lvl="1"/>
            <a:r>
              <a:rPr lang="en-US" dirty="0"/>
              <a:t>Assign quota to users</a:t>
            </a:r>
          </a:p>
          <a:p>
            <a:pPr lvl="1"/>
            <a:r>
              <a:rPr lang="en-US" dirty="0"/>
              <a:t>Apply the principle of least privilege</a:t>
            </a:r>
          </a:p>
        </p:txBody>
      </p:sp>
      <p:sp>
        <p:nvSpPr>
          <p:cNvPr id="2" name="Slide Number Placeholder 1"/>
          <p:cNvSpPr>
            <a:spLocks noGrp="1"/>
          </p:cNvSpPr>
          <p:nvPr>
            <p:ph type="sldNum" sz="quarter" idx="12"/>
          </p:nvPr>
        </p:nvSpPr>
        <p:spPr/>
        <p:txBody>
          <a:bodyPr/>
          <a:lstStyle/>
          <a:p>
            <a:fld id="{0D1E9C62-5A59-433B-A292-EC595ABBBF45}" type="slidenum">
              <a:rPr lang="" smtClean="0"/>
              <a:t>236</a:t>
            </a:fld>
            <a:endParaRPr lang=""/>
          </a:p>
        </p:txBody>
      </p:sp>
    </p:spTree>
    <p:custDataLst>
      <p:tags r:id="rId1"/>
    </p:custDataLst>
    <p:extLst>
      <p:ext uri="{BB962C8B-B14F-4D97-AF65-F5344CB8AC3E}">
        <p14:creationId xmlns:p14="http://schemas.microsoft.com/office/powerpoint/2010/main" val="116159938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Grp="1" noChangeArrowheads="1"/>
          </p:cNvSpPr>
          <p:nvPr>
            <p:ph type="title"/>
          </p:nvPr>
        </p:nvSpPr>
        <p:spPr/>
        <p:txBody>
          <a:bodyPr/>
          <a:lstStyle/>
          <a:p>
            <a:pPr eaLnBrk="1" hangingPunct="1"/>
            <a:r>
              <a:rPr lang="en-US" dirty="0"/>
              <a:t>Practice 9: </a:t>
            </a:r>
            <a:r>
              <a:rPr lang="en-US" dirty="0" smtClean="0"/>
              <a:t>Overview</a:t>
            </a:r>
            <a:br>
              <a:rPr lang="en-US" dirty="0" smtClean="0"/>
            </a:br>
            <a:endParaRPr lang="en-US" dirty="0"/>
          </a:p>
        </p:txBody>
      </p:sp>
      <p:sp>
        <p:nvSpPr>
          <p:cNvPr id="28675" name="Rectangle 18"/>
          <p:cNvSpPr>
            <a:spLocks noGrp="1" noChangeArrowheads="1"/>
          </p:cNvSpPr>
          <p:nvPr>
            <p:ph idx="1"/>
          </p:nvPr>
        </p:nvSpPr>
        <p:spPr>
          <a:xfrm>
            <a:off x="622138" y="1242485"/>
            <a:ext cx="10944549" cy="3427427"/>
          </a:xfrm>
        </p:spPr>
        <p:txBody>
          <a:bodyPr/>
          <a:lstStyle/>
          <a:p>
            <a:pPr lvl="1">
              <a:buClr>
                <a:schemeClr val="accent1"/>
              </a:buClr>
            </a:pPr>
            <a:r>
              <a:rPr lang="en-US" dirty="0"/>
              <a:t>9-1: Creating Common and Local Users</a:t>
            </a:r>
          </a:p>
          <a:p>
            <a:pPr lvl="1">
              <a:buClr>
                <a:schemeClr val="accent1"/>
              </a:buClr>
            </a:pPr>
            <a:r>
              <a:rPr lang="en-US" dirty="0"/>
              <a:t>9-2: Creating a Local User for an Application</a:t>
            </a:r>
          </a:p>
          <a:p>
            <a:pPr lvl="1">
              <a:buClr>
                <a:schemeClr val="accent1"/>
              </a:buClr>
            </a:pPr>
            <a:r>
              <a:rPr lang="en-US" dirty="0"/>
              <a:t>9-3: Granting a Local Role (DBA) to PDBADMIN</a:t>
            </a:r>
          </a:p>
          <a:p>
            <a:pPr lvl="1">
              <a:buClr>
                <a:schemeClr val="accent1"/>
              </a:buClr>
            </a:pPr>
            <a:r>
              <a:rPr lang="en-US" dirty="0"/>
              <a:t>9-4: Using EM Express to Create a Local Profile</a:t>
            </a:r>
          </a:p>
          <a:p>
            <a:pPr lvl="1">
              <a:buClr>
                <a:schemeClr val="accent1"/>
              </a:buClr>
            </a:pPr>
            <a:r>
              <a:rPr lang="en-US" dirty="0"/>
              <a:t>9-5: Using EM Express to Create Local Roles</a:t>
            </a:r>
          </a:p>
          <a:p>
            <a:pPr lvl="1">
              <a:buClr>
                <a:schemeClr val="accent1"/>
              </a:buClr>
            </a:pPr>
            <a:r>
              <a:rPr lang="en-US" dirty="0"/>
              <a:t>9-6: Using EM Express to Create Local Users</a:t>
            </a:r>
          </a:p>
          <a:p>
            <a:pPr lvl="1">
              <a:buClr>
                <a:schemeClr val="accent1"/>
              </a:buClr>
            </a:pPr>
            <a:r>
              <a:rPr lang="en-US" dirty="0"/>
              <a:t>9-7: Configuring a Default Role for a User</a:t>
            </a:r>
          </a:p>
          <a:p>
            <a:pPr lvl="1">
              <a:buClr>
                <a:schemeClr val="accent1"/>
              </a:buClr>
            </a:pPr>
            <a:r>
              <a:rPr lang="en-US" dirty="0"/>
              <a:t>9-8: Exploring OS and Password File Authentication</a:t>
            </a:r>
          </a:p>
        </p:txBody>
      </p:sp>
      <p:sp>
        <p:nvSpPr>
          <p:cNvPr id="2" name="Slide Number Placeholder 1"/>
          <p:cNvSpPr>
            <a:spLocks noGrp="1"/>
          </p:cNvSpPr>
          <p:nvPr>
            <p:ph type="sldNum" sz="quarter" idx="12"/>
          </p:nvPr>
        </p:nvSpPr>
        <p:spPr/>
        <p:txBody>
          <a:bodyPr/>
          <a:lstStyle/>
          <a:p>
            <a:fld id="{0D1E9C62-5A59-433B-A292-EC595ABBBF45}" type="slidenum">
              <a:rPr lang="" smtClean="0"/>
              <a:t>237</a:t>
            </a:fld>
            <a:endParaRPr lang=""/>
          </a:p>
        </p:txBody>
      </p:sp>
    </p:spTree>
    <p:custDataLst>
      <p:tags r:id="rId1"/>
    </p:custDataLst>
    <p:extLst>
      <p:ext uri="{BB962C8B-B14F-4D97-AF65-F5344CB8AC3E}">
        <p14:creationId xmlns:p14="http://schemas.microsoft.com/office/powerpoint/2010/main" val="1868753702"/>
      </p:ext>
    </p:extLst>
  </p:cSld>
  <p:clrMapOvr>
    <a:masterClrMapping/>
  </p:clrMapOvr>
  <p:transition spd="slow"/>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3212" y="2438400"/>
            <a:ext cx="10512862" cy="1325563"/>
          </a:xfrm>
        </p:spPr>
        <p:txBody>
          <a:bodyPr/>
          <a:lstStyle/>
          <a:p>
            <a:r>
              <a:rPr lang="en-US" dirty="0"/>
              <a:t>Creating PDBs</a:t>
            </a:r>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238</a:t>
            </a:fld>
            <a:endParaRPr lang=""/>
          </a:p>
        </p:txBody>
      </p:sp>
    </p:spTree>
    <p:custDataLst>
      <p:tags r:id="rId1"/>
    </p:custDataLst>
    <p:extLst>
      <p:ext uri="{BB962C8B-B14F-4D97-AF65-F5344CB8AC3E}">
        <p14:creationId xmlns:p14="http://schemas.microsoft.com/office/powerpoint/2010/main" val="243679163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s-MX" dirty="0" smtClean="0"/>
              <a:t>Objectives</a:t>
            </a:r>
            <a:br>
              <a:rPr lang="en-US" altLang="es-MX" dirty="0" smtClean="0"/>
            </a:br>
            <a:endParaRPr lang="en-US" altLang="es-MX" dirty="0"/>
          </a:p>
        </p:txBody>
      </p:sp>
      <p:sp>
        <p:nvSpPr>
          <p:cNvPr id="9" name="Content Placeholder 8"/>
          <p:cNvSpPr>
            <a:spLocks noGrp="1"/>
          </p:cNvSpPr>
          <p:nvPr>
            <p:ph idx="1"/>
          </p:nvPr>
        </p:nvSpPr>
        <p:spPr>
          <a:xfrm>
            <a:off x="622138" y="1242485"/>
            <a:ext cx="10944549" cy="2550264"/>
          </a:xfrm>
        </p:spPr>
        <p:txBody>
          <a:bodyPr/>
          <a:lstStyle/>
          <a:p>
            <a:r>
              <a:rPr lang="en-US" dirty="0"/>
              <a:t>After completing this lesson, you should be able to:</a:t>
            </a:r>
          </a:p>
          <a:p>
            <a:pPr lvl="1"/>
            <a:r>
              <a:rPr lang="en-US" dirty="0"/>
              <a:t>Describe the methods and tools used to create PDBs</a:t>
            </a:r>
          </a:p>
          <a:p>
            <a:pPr lvl="1"/>
            <a:r>
              <a:rPr lang="en-US" dirty="0"/>
              <a:t>Create PDBs from seed by using SQL*Plus</a:t>
            </a:r>
          </a:p>
          <a:p>
            <a:pPr lvl="1"/>
            <a:r>
              <a:rPr lang="en-US" dirty="0"/>
              <a:t>Clone PDBs by using SQL*Plus</a:t>
            </a:r>
          </a:p>
          <a:p>
            <a:pPr lvl="1"/>
            <a:r>
              <a:rPr lang="en-US" dirty="0"/>
              <a:t>Unplug and plug in PDBs by using SQL*Plus</a:t>
            </a:r>
          </a:p>
          <a:p>
            <a:pPr lvl="1"/>
            <a:r>
              <a:rPr lang="en-US" dirty="0"/>
              <a:t>Drop PDBs by using SQL*Plus</a:t>
            </a:r>
          </a:p>
        </p:txBody>
      </p:sp>
      <p:sp>
        <p:nvSpPr>
          <p:cNvPr id="7" name="Rectangle 6"/>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239</a:t>
            </a:fld>
            <a:endParaRPr lang=""/>
          </a:p>
        </p:txBody>
      </p:sp>
    </p:spTree>
    <p:custDataLst>
      <p:tags r:id="rId1"/>
    </p:custDataLst>
    <p:extLst>
      <p:ext uri="{BB962C8B-B14F-4D97-AF65-F5344CB8AC3E}">
        <p14:creationId xmlns:p14="http://schemas.microsoft.com/office/powerpoint/2010/main" val="1940160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s-MX" dirty="0" smtClean="0"/>
              <a:t>Objectives</a:t>
            </a:r>
            <a:br>
              <a:rPr lang="en-US" altLang="es-MX" dirty="0" smtClean="0"/>
            </a:br>
            <a:endParaRPr lang="en-US" altLang="es-MX" dirty="0"/>
          </a:p>
        </p:txBody>
      </p:sp>
      <p:sp>
        <p:nvSpPr>
          <p:cNvPr id="9" name="Content Placeholder 8"/>
          <p:cNvSpPr>
            <a:spLocks noGrp="1"/>
          </p:cNvSpPr>
          <p:nvPr>
            <p:ph idx="1"/>
          </p:nvPr>
        </p:nvSpPr>
        <p:spPr>
          <a:xfrm>
            <a:off x="622138" y="1242485"/>
            <a:ext cx="10944549" cy="2550264"/>
          </a:xfrm>
        </p:spPr>
        <p:txBody>
          <a:bodyPr/>
          <a:lstStyle/>
          <a:p>
            <a:r>
              <a:rPr lang="en-US" dirty="0"/>
              <a:t>After completing this lesson, you should be able to:</a:t>
            </a:r>
          </a:p>
          <a:p>
            <a:pPr lvl="1"/>
            <a:r>
              <a:rPr lang="en-US" dirty="0"/>
              <a:t>List the major architectural components of Oracle Database</a:t>
            </a:r>
          </a:p>
          <a:p>
            <a:pPr lvl="1"/>
            <a:r>
              <a:rPr lang="en-US" dirty="0"/>
              <a:t>Explain memory structures</a:t>
            </a:r>
          </a:p>
          <a:p>
            <a:pPr lvl="1"/>
            <a:r>
              <a:rPr lang="en-US" dirty="0"/>
              <a:t>Describe background processes </a:t>
            </a:r>
          </a:p>
          <a:p>
            <a:pPr lvl="1"/>
            <a:r>
              <a:rPr lang="en-US" dirty="0"/>
              <a:t>Correlate logical and physical storage structures</a:t>
            </a:r>
          </a:p>
          <a:p>
            <a:pPr lvl="1"/>
            <a:r>
              <a:rPr lang="en-US" dirty="0"/>
              <a:t>Describe multitenant architecture</a:t>
            </a:r>
          </a:p>
        </p:txBody>
      </p:sp>
      <p:sp>
        <p:nvSpPr>
          <p:cNvPr id="14" name="Rectangle 13"/>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24</a:t>
            </a:fld>
            <a:endParaRPr lang=""/>
          </a:p>
        </p:txBody>
      </p:sp>
    </p:spTree>
    <p:custDataLst>
      <p:tags r:id="rId1"/>
    </p:custDataLst>
    <p:extLst>
      <p:ext uri="{BB962C8B-B14F-4D97-AF65-F5344CB8AC3E}">
        <p14:creationId xmlns:p14="http://schemas.microsoft.com/office/powerpoint/2010/main" val="284417991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Methods and Tools to Create </a:t>
            </a:r>
            <a:r>
              <a:rPr lang="en-US" dirty="0" smtClean="0"/>
              <a:t>PDBs</a:t>
            </a:r>
            <a:br>
              <a:rPr lang="en-US" dirty="0" smtClean="0"/>
            </a:br>
            <a:endParaRPr lang="en-US" altLang="es-MX" dirty="0"/>
          </a:p>
        </p:txBody>
      </p:sp>
      <p:sp>
        <p:nvSpPr>
          <p:cNvPr id="9219" name="Content Placeholder 9"/>
          <p:cNvSpPr>
            <a:spLocks noGrp="1"/>
          </p:cNvSpPr>
          <p:nvPr>
            <p:ph idx="1"/>
          </p:nvPr>
        </p:nvSpPr>
        <p:spPr>
          <a:xfrm>
            <a:off x="622138" y="1242485"/>
            <a:ext cx="10944549" cy="4581589"/>
          </a:xfrm>
        </p:spPr>
        <p:txBody>
          <a:bodyPr/>
          <a:lstStyle/>
          <a:p>
            <a:pPr lvl="1">
              <a:buClr>
                <a:schemeClr val="accent1"/>
              </a:buClr>
              <a:defRPr/>
            </a:pPr>
            <a:r>
              <a:rPr lang="en-US" dirty="0"/>
              <a:t>Methods to create PDBs:</a:t>
            </a:r>
          </a:p>
          <a:p>
            <a:pPr lvl="2">
              <a:buClr>
                <a:schemeClr val="accent1"/>
              </a:buClr>
              <a:defRPr/>
            </a:pPr>
            <a:r>
              <a:rPr lang="en-US" dirty="0"/>
              <a:t>Create a PDB by using the seed</a:t>
            </a:r>
          </a:p>
          <a:p>
            <a:pPr lvl="2">
              <a:buClr>
                <a:schemeClr val="accent1"/>
              </a:buClr>
              <a:defRPr/>
            </a:pPr>
            <a:r>
              <a:rPr lang="en-US" dirty="0"/>
              <a:t>Create a PDB from a non-CDB</a:t>
            </a:r>
          </a:p>
          <a:p>
            <a:pPr lvl="2">
              <a:buClr>
                <a:schemeClr val="accent1"/>
              </a:buClr>
              <a:defRPr/>
            </a:pPr>
            <a:r>
              <a:rPr lang="en-US" dirty="0"/>
              <a:t>Clone an existing PDB or non-CDB</a:t>
            </a:r>
          </a:p>
          <a:p>
            <a:pPr lvl="2">
              <a:buClr>
                <a:schemeClr val="accent1"/>
              </a:buClr>
              <a:defRPr/>
            </a:pPr>
            <a:r>
              <a:rPr lang="en-US" dirty="0"/>
              <a:t>Plug an unplugged PDB into a different CDB</a:t>
            </a:r>
          </a:p>
          <a:p>
            <a:pPr lvl="2">
              <a:buClr>
                <a:schemeClr val="accent1"/>
              </a:buClr>
              <a:defRPr/>
            </a:pPr>
            <a:r>
              <a:rPr lang="en-US" dirty="0"/>
              <a:t>Relocate a PDB to a different CDB</a:t>
            </a:r>
          </a:p>
          <a:p>
            <a:pPr lvl="2">
              <a:buClr>
                <a:schemeClr val="accent1"/>
              </a:buClr>
              <a:defRPr/>
            </a:pPr>
            <a:r>
              <a:rPr lang="en-US" dirty="0"/>
              <a:t>Create a PDB as a proxy PDB</a:t>
            </a:r>
          </a:p>
          <a:p>
            <a:pPr lvl="1">
              <a:buClr>
                <a:schemeClr val="accent1"/>
              </a:buClr>
              <a:defRPr/>
            </a:pPr>
            <a:r>
              <a:rPr lang="en-US" dirty="0"/>
              <a:t>Tools to create PDBs:</a:t>
            </a:r>
          </a:p>
          <a:p>
            <a:pPr lvl="2">
              <a:buClr>
                <a:schemeClr val="accent1"/>
              </a:buClr>
              <a:defRPr/>
            </a:pPr>
            <a:r>
              <a:rPr lang="en-US" dirty="0"/>
              <a:t>SQL*Plus</a:t>
            </a:r>
          </a:p>
          <a:p>
            <a:pPr lvl="2">
              <a:buClr>
                <a:schemeClr val="accent1"/>
              </a:buClr>
              <a:defRPr/>
            </a:pPr>
            <a:r>
              <a:rPr lang="en-US" dirty="0"/>
              <a:t>SQL Developer</a:t>
            </a:r>
          </a:p>
          <a:p>
            <a:pPr lvl="2">
              <a:buClr>
                <a:schemeClr val="accent1"/>
              </a:buClr>
              <a:defRPr/>
            </a:pPr>
            <a:r>
              <a:rPr lang="en-US" dirty="0"/>
              <a:t>Enterprise Manager Cloud Control</a:t>
            </a:r>
          </a:p>
          <a:p>
            <a:pPr lvl="2">
              <a:buClr>
                <a:schemeClr val="accent1"/>
              </a:buClr>
              <a:defRPr/>
            </a:pPr>
            <a:r>
              <a:rPr lang="en-US" dirty="0"/>
              <a:t>DBCA—Create a PDB from seed or by using the unplug/plug method.</a:t>
            </a:r>
          </a:p>
        </p:txBody>
      </p:sp>
      <p:sp>
        <p:nvSpPr>
          <p:cNvPr id="2" name="Slide Number Placeholder 1"/>
          <p:cNvSpPr>
            <a:spLocks noGrp="1"/>
          </p:cNvSpPr>
          <p:nvPr>
            <p:ph type="sldNum" sz="quarter" idx="12"/>
          </p:nvPr>
        </p:nvSpPr>
        <p:spPr/>
        <p:txBody>
          <a:bodyPr/>
          <a:lstStyle/>
          <a:p>
            <a:fld id="{0D1E9C62-5A59-433B-A292-EC595ABBBF45}" type="slidenum">
              <a:rPr lang="" smtClean="0"/>
              <a:t>240</a:t>
            </a:fld>
            <a:endParaRPr lang=""/>
          </a:p>
        </p:txBody>
      </p:sp>
    </p:spTree>
    <p:custDataLst>
      <p:tags r:id="rId1"/>
    </p:custDataLst>
    <p:extLst>
      <p:ext uri="{BB962C8B-B14F-4D97-AF65-F5344CB8AC3E}">
        <p14:creationId xmlns:p14="http://schemas.microsoft.com/office/powerpoint/2010/main" val="28461269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Creating PDBs from </a:t>
            </a:r>
            <a:r>
              <a:rPr lang="en-US" dirty="0" smtClean="0"/>
              <a:t>Seed</a:t>
            </a:r>
            <a:br>
              <a:rPr lang="en-US" dirty="0" smtClean="0"/>
            </a:br>
            <a:endParaRPr lang="en-US" altLang="es-MX" dirty="0"/>
          </a:p>
        </p:txBody>
      </p:sp>
      <p:sp>
        <p:nvSpPr>
          <p:cNvPr id="9219" name="Content Placeholder 9"/>
          <p:cNvSpPr>
            <a:spLocks noGrp="1"/>
          </p:cNvSpPr>
          <p:nvPr>
            <p:ph idx="1"/>
          </p:nvPr>
        </p:nvSpPr>
        <p:spPr>
          <a:xfrm>
            <a:off x="622138" y="1242485"/>
            <a:ext cx="10944549" cy="1557685"/>
          </a:xfrm>
        </p:spPr>
        <p:txBody>
          <a:bodyPr/>
          <a:lstStyle/>
          <a:p>
            <a:pPr lvl="1">
              <a:buClr>
                <a:schemeClr val="accent1"/>
              </a:buClr>
              <a:defRPr/>
            </a:pPr>
            <a:r>
              <a:rPr lang="en-US" dirty="0"/>
              <a:t>You can create a new empty PDB by using the seed PDB as a template.</a:t>
            </a:r>
          </a:p>
          <a:p>
            <a:pPr lvl="1">
              <a:buClr>
                <a:schemeClr val="accent1"/>
              </a:buClr>
              <a:defRPr/>
            </a:pPr>
            <a:r>
              <a:rPr lang="en-US" dirty="0"/>
              <a:t>Every CDB has a seed PDB.</a:t>
            </a:r>
          </a:p>
          <a:p>
            <a:pPr lvl="1">
              <a:buClr>
                <a:schemeClr val="accent1"/>
              </a:buClr>
              <a:defRPr/>
            </a:pPr>
            <a:r>
              <a:rPr lang="en-US" dirty="0"/>
              <a:t>To create a PDB from seed with SQL*Plus, use the </a:t>
            </a:r>
            <a:r>
              <a:rPr lang="en-US" dirty="0">
                <a:latin typeface="Courier New" panose="02070309020205020404" pitchFamily="49" charset="0"/>
                <a:cs typeface="Courier New" panose="02070309020205020404" pitchFamily="49" charset="0"/>
              </a:rPr>
              <a:t>CREATE</a:t>
            </a:r>
            <a:r>
              <a:rPr lang="en-US" dirty="0"/>
              <a:t> </a:t>
            </a:r>
            <a:r>
              <a:rPr lang="en-US" dirty="0">
                <a:latin typeface="Courier New" panose="02070309020205020404" pitchFamily="49" charset="0"/>
                <a:cs typeface="Courier New" panose="02070309020205020404" pitchFamily="49" charset="0"/>
              </a:rPr>
              <a:t>PLUGGABLE</a:t>
            </a:r>
            <a:r>
              <a:rPr lang="en-US" dirty="0"/>
              <a:t> </a:t>
            </a:r>
            <a:r>
              <a:rPr lang="en-US" dirty="0">
                <a:latin typeface="Courier New" panose="02070309020205020404" pitchFamily="49" charset="0"/>
                <a:cs typeface="Courier New" panose="02070309020205020404" pitchFamily="49" charset="0"/>
              </a:rPr>
              <a:t>DATABASE</a:t>
            </a:r>
            <a:r>
              <a:rPr lang="en-US" dirty="0"/>
              <a:t> statement. </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7589" y="3067058"/>
            <a:ext cx="7133647" cy="2957278"/>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241</a:t>
            </a:fld>
            <a:endParaRPr lang=""/>
          </a:p>
        </p:txBody>
      </p:sp>
    </p:spTree>
    <p:custDataLst>
      <p:tags r:id="rId1"/>
    </p:custDataLst>
    <p:extLst>
      <p:ext uri="{BB962C8B-B14F-4D97-AF65-F5344CB8AC3E}">
        <p14:creationId xmlns:p14="http://schemas.microsoft.com/office/powerpoint/2010/main" val="380963920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bwMode="auto">
          <a:xfrm>
            <a:off x="6780212" y="990600"/>
            <a:ext cx="4468813" cy="4800600"/>
          </a:xfrm>
          <a:prstGeom prst="rect">
            <a:avLst/>
          </a:prstGeom>
          <a:solidFill>
            <a:schemeClr val="bg1">
              <a:lumMod val="95000"/>
            </a:schemeClr>
          </a:solidFill>
          <a:ln w="28575" cap="flat" cmpd="sng" algn="ctr">
            <a:solidFill>
              <a:schemeClr val="tx1"/>
            </a:solidFill>
            <a:prstDash val="solid"/>
            <a:round/>
            <a:headEnd type="none" w="sm" len="sm"/>
            <a:tailEnd type="none" w="sm" len="sm"/>
          </a:ln>
          <a:effectLst/>
        </p:spPr>
        <p:txBody>
          <a:bodyPr/>
          <a:lstStyle/>
          <a:p>
            <a:pPr defTabSz="228600" eaLnBrk="1" hangingPunct="1">
              <a:defRPr/>
            </a:pPr>
            <a:endParaRPr lang="en-US" dirty="0">
              <a:latin typeface="Arial" charset="0"/>
              <a:cs typeface="Arial" charset="0"/>
            </a:endParaRPr>
          </a:p>
        </p:txBody>
      </p:sp>
      <p:sp>
        <p:nvSpPr>
          <p:cNvPr id="21509" name="Rectangle 2"/>
          <p:cNvSpPr>
            <a:spLocks noChangeArrowheads="1"/>
          </p:cNvSpPr>
          <p:nvPr/>
        </p:nvSpPr>
        <p:spPr bwMode="blackWhite">
          <a:xfrm>
            <a:off x="6983412" y="1447800"/>
            <a:ext cx="2239963" cy="1600200"/>
          </a:xfrm>
          <a:prstGeom prst="rect">
            <a:avLst/>
          </a:prstGeom>
          <a:solidFill>
            <a:srgbClr val="FFFFCC"/>
          </a:solidFill>
          <a:ln w="28575">
            <a:solidFill>
              <a:schemeClr val="tx1"/>
            </a:solidFill>
            <a:miter lim="800000"/>
            <a:headEnd/>
            <a:tailEnd/>
          </a:ln>
        </p:spPr>
        <p:txBody>
          <a:bodyPr wrap="none" lIns="92075" tIns="46038" rIns="92075" bIns="46038" anchor="b"/>
          <a:lstStyle/>
          <a:p>
            <a:pPr defTabSz="1041400">
              <a:lnSpc>
                <a:spcPct val="85000"/>
              </a:lnSpc>
              <a:spcBef>
                <a:spcPct val="50000"/>
              </a:spcBef>
              <a:defRPr/>
            </a:pPr>
            <a:r>
              <a:rPr lang="en-US" sz="1400" b="1" dirty="0">
                <a:solidFill>
                  <a:schemeClr val="tx1">
                    <a:lumMod val="50000"/>
                  </a:schemeClr>
                </a:solidFill>
                <a:latin typeface="Arial" charset="0"/>
                <a:cs typeface="Arial" charset="0"/>
              </a:rPr>
              <a:t>CDB root</a:t>
            </a:r>
          </a:p>
        </p:txBody>
      </p:sp>
      <p:sp>
        <p:nvSpPr>
          <p:cNvPr id="61" name="Can 60"/>
          <p:cNvSpPr/>
          <p:nvPr/>
        </p:nvSpPr>
        <p:spPr bwMode="auto">
          <a:xfrm>
            <a:off x="7258756" y="2333095"/>
            <a:ext cx="574675" cy="376238"/>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2" name="Rectangle 40"/>
          <p:cNvSpPr>
            <a:spLocks noGrp="1" noChangeArrowheads="1"/>
          </p:cNvSpPr>
          <p:nvPr>
            <p:ph type="title"/>
          </p:nvPr>
        </p:nvSpPr>
        <p:spPr>
          <a:xfrm>
            <a:off x="837982" y="219676"/>
            <a:ext cx="10243773" cy="471311"/>
          </a:xfrm>
        </p:spPr>
        <p:txBody>
          <a:bodyPr>
            <a:normAutofit fontScale="90000"/>
          </a:bodyPr>
          <a:lstStyle/>
          <a:p>
            <a:r>
              <a:rPr lang="en-US" altLang="en-US" dirty="0"/>
              <a:t>Creating a New PDB from PDB$SEED </a:t>
            </a:r>
          </a:p>
        </p:txBody>
      </p:sp>
      <p:sp>
        <p:nvSpPr>
          <p:cNvPr id="21510" name="Content Placeholder 46"/>
          <p:cNvSpPr>
            <a:spLocks noGrp="1"/>
          </p:cNvSpPr>
          <p:nvPr>
            <p:ph idx="1"/>
          </p:nvPr>
        </p:nvSpPr>
        <p:spPr>
          <a:xfrm>
            <a:off x="622139" y="1242485"/>
            <a:ext cx="6158074" cy="4263554"/>
          </a:xfrm>
        </p:spPr>
        <p:txBody>
          <a:bodyPr>
            <a:normAutofit lnSpcReduction="10000"/>
          </a:bodyPr>
          <a:lstStyle/>
          <a:p>
            <a:pPr lvl="1"/>
            <a:r>
              <a:rPr lang="en-US" altLang="en-US" dirty="0"/>
              <a:t>Copies the data files from </a:t>
            </a:r>
            <a:r>
              <a:rPr lang="en-US" altLang="en-US" dirty="0">
                <a:latin typeface="Courier New" panose="02070309020205020404" pitchFamily="49" charset="0"/>
                <a:cs typeface="Courier New" panose="02070309020205020404" pitchFamily="49" charset="0"/>
              </a:rPr>
              <a:t>PDB$SEED</a:t>
            </a:r>
            <a:r>
              <a:rPr lang="en-US" altLang="en-US" dirty="0"/>
              <a:t> data files</a:t>
            </a:r>
          </a:p>
          <a:p>
            <a:pPr lvl="1"/>
            <a:r>
              <a:rPr lang="en-US" altLang="en-US" dirty="0"/>
              <a:t>Creates the </a:t>
            </a:r>
            <a:r>
              <a:rPr lang="en-US" altLang="en-US" dirty="0">
                <a:latin typeface="Courier New" panose="02070309020205020404" pitchFamily="49" charset="0"/>
                <a:cs typeface="Courier New" panose="02070309020205020404" pitchFamily="49" charset="0"/>
              </a:rPr>
              <a:t>SYSTEM</a:t>
            </a:r>
            <a:r>
              <a:rPr lang="en-US" altLang="en-US" dirty="0"/>
              <a:t>, </a:t>
            </a:r>
            <a:r>
              <a:rPr lang="en-US" altLang="en-US" dirty="0">
                <a:latin typeface="Courier New" panose="02070309020205020404" pitchFamily="49" charset="0"/>
                <a:cs typeface="Courier New" panose="02070309020205020404" pitchFamily="49" charset="0"/>
              </a:rPr>
              <a:t>SYSAUX</a:t>
            </a:r>
            <a:r>
              <a:rPr lang="en-US" altLang="en-US" dirty="0"/>
              <a:t>, and </a:t>
            </a:r>
            <a:r>
              <a:rPr lang="en-US" altLang="en-US" dirty="0">
                <a:latin typeface="Courier New" panose="02070309020205020404" pitchFamily="49" charset="0"/>
                <a:cs typeface="Courier New" panose="02070309020205020404" pitchFamily="49" charset="0"/>
              </a:rPr>
              <a:t>UNDO </a:t>
            </a:r>
            <a:r>
              <a:rPr lang="en-US" altLang="en-US" dirty="0"/>
              <a:t>tablespaces</a:t>
            </a:r>
          </a:p>
          <a:p>
            <a:pPr lvl="1"/>
            <a:r>
              <a:rPr lang="en-US" altLang="en-US" dirty="0"/>
              <a:t>Creates a full catalog including metadata pointing to Oracle-supplied objects</a:t>
            </a:r>
          </a:p>
          <a:p>
            <a:pPr lvl="1"/>
            <a:r>
              <a:rPr lang="en-US" altLang="en-US" dirty="0"/>
              <a:t>Creates common users:</a:t>
            </a:r>
          </a:p>
          <a:p>
            <a:pPr lvl="2"/>
            <a:r>
              <a:rPr lang="en-US" altLang="en-US" dirty="0">
                <a:latin typeface="Courier New" panose="02070309020205020404" pitchFamily="49" charset="0"/>
                <a:cs typeface="Courier New" panose="02070309020205020404" pitchFamily="49" charset="0"/>
              </a:rPr>
              <a:t>SYS </a:t>
            </a:r>
          </a:p>
          <a:p>
            <a:pPr lvl="2"/>
            <a:r>
              <a:rPr lang="en-US" altLang="en-US" dirty="0">
                <a:latin typeface="Courier New" panose="02070309020205020404" pitchFamily="49" charset="0"/>
                <a:cs typeface="Courier New" panose="02070309020205020404" pitchFamily="49" charset="0"/>
              </a:rPr>
              <a:t>SYSTEM</a:t>
            </a:r>
          </a:p>
          <a:p>
            <a:pPr lvl="1"/>
            <a:r>
              <a:rPr lang="fr-FR" altLang="en-US" dirty="0"/>
              <a:t>Creates a local user (PDBA), granted local </a:t>
            </a:r>
            <a:r>
              <a:rPr lang="fr-FR" altLang="en-US" dirty="0">
                <a:latin typeface="Courier New" panose="02070309020205020404" pitchFamily="49" charset="0"/>
                <a:cs typeface="Courier New" panose="02070309020205020404" pitchFamily="49" charset="0"/>
              </a:rPr>
              <a:t>PDB_DBA</a:t>
            </a:r>
            <a:r>
              <a:rPr lang="fr-FR" altLang="en-US" dirty="0"/>
              <a:t> role </a:t>
            </a:r>
            <a:endParaRPr lang="en-US" altLang="en-US" dirty="0"/>
          </a:p>
          <a:p>
            <a:pPr lvl="1"/>
            <a:r>
              <a:rPr lang="en-US" altLang="en-US" dirty="0"/>
              <a:t>Creates a new default service</a:t>
            </a:r>
          </a:p>
        </p:txBody>
      </p:sp>
      <p:sp>
        <p:nvSpPr>
          <p:cNvPr id="21508" name="Text Box 58"/>
          <p:cNvSpPr txBox="1">
            <a:spLocks noChangeArrowheads="1"/>
          </p:cNvSpPr>
          <p:nvPr/>
        </p:nvSpPr>
        <p:spPr bwMode="blackWhite">
          <a:xfrm>
            <a:off x="6881812" y="1106488"/>
            <a:ext cx="2486025" cy="265112"/>
          </a:xfrm>
          <a:prstGeom prst="rect">
            <a:avLst/>
          </a:prstGeom>
          <a:noFill/>
          <a:ln w="28575">
            <a:noFill/>
            <a:miter lim="800000"/>
            <a:headEnd/>
            <a:tailEnd/>
          </a:ln>
        </p:spPr>
        <p:txBody>
          <a:bodyPr lIns="92075" tIns="46038" rIns="92075" bIns="46038">
            <a:spAutoFit/>
          </a:bodyPr>
          <a:lstStyle/>
          <a:p>
            <a:pPr defTabSz="228600">
              <a:lnSpc>
                <a:spcPct val="80000"/>
              </a:lnSpc>
              <a:defRPr/>
            </a:pPr>
            <a:r>
              <a:rPr lang="en-US" sz="1400" b="1" dirty="0">
                <a:solidFill>
                  <a:schemeClr val="tx1">
                    <a:lumMod val="50000"/>
                  </a:schemeClr>
                </a:solidFill>
                <a:latin typeface="Arial" charset="0"/>
                <a:cs typeface="Arial" charset="0"/>
              </a:rPr>
              <a:t>CDB1</a:t>
            </a:r>
          </a:p>
        </p:txBody>
      </p:sp>
      <p:sp>
        <p:nvSpPr>
          <p:cNvPr id="21511" name="PPTShape_0"/>
          <p:cNvSpPr txBox="1">
            <a:spLocks noChangeArrowheads="1"/>
          </p:cNvSpPr>
          <p:nvPr/>
        </p:nvSpPr>
        <p:spPr bwMode="blackWhite">
          <a:xfrm>
            <a:off x="6953250" y="1447800"/>
            <a:ext cx="2270125" cy="277813"/>
          </a:xfrm>
          <a:prstGeom prst="rect">
            <a:avLst/>
          </a:prstGeom>
          <a:noFill/>
          <a:ln w="28575">
            <a:noFill/>
            <a:miter lim="800000"/>
            <a:headEnd/>
            <a:tailEnd/>
          </a:ln>
        </p:spPr>
        <p:txBody>
          <a:bodyPr lIns="92075" tIns="46038" rIns="92075" bIns="46038">
            <a:spAutoFit/>
          </a:bodyPr>
          <a:lstStyle/>
          <a:p>
            <a:pPr algn="ctr" defTabSz="228600">
              <a:defRPr/>
            </a:pPr>
            <a:r>
              <a:rPr lang="en-US" sz="1200" b="1" dirty="0">
                <a:solidFill>
                  <a:schemeClr val="tx1">
                    <a:lumMod val="50000"/>
                  </a:schemeClr>
                </a:solidFill>
                <a:latin typeface="Arial" charset="0"/>
                <a:cs typeface="Arial" charset="0"/>
              </a:rPr>
              <a:t>Data files/Temp files </a:t>
            </a:r>
          </a:p>
        </p:txBody>
      </p:sp>
      <p:sp>
        <p:nvSpPr>
          <p:cNvPr id="3" name="PPTShape_1"/>
          <p:cNvSpPr txBox="1">
            <a:spLocks noChangeArrowheads="1"/>
          </p:cNvSpPr>
          <p:nvPr/>
        </p:nvSpPr>
        <p:spPr bwMode="blackWhite">
          <a:xfrm>
            <a:off x="10179631" y="1447800"/>
            <a:ext cx="902124" cy="461963"/>
          </a:xfrm>
          <a:prstGeom prst="rect">
            <a:avLst/>
          </a:prstGeom>
          <a:noFill/>
          <a:ln w="28575">
            <a:noFill/>
            <a:miter lim="800000"/>
            <a:headEnd/>
            <a:tailEnd/>
          </a:ln>
        </p:spPr>
        <p:txBody>
          <a:bodyPr lIns="92075" tIns="46038" rIns="92075" bIns="46038">
            <a:spAutoFit/>
          </a:bodyPr>
          <a:lstStyle/>
          <a:p>
            <a:pPr algn="ctr" defTabSz="228600">
              <a:defRPr/>
            </a:pPr>
            <a:r>
              <a:rPr lang="en-US" sz="1200" b="1" dirty="0">
                <a:solidFill>
                  <a:schemeClr val="tx1">
                    <a:lumMod val="50000"/>
                  </a:schemeClr>
                </a:solidFill>
                <a:latin typeface="Arial" charset="0"/>
                <a:cs typeface="Arial" charset="0"/>
              </a:rPr>
              <a:t>Redo log </a:t>
            </a:r>
          </a:p>
          <a:p>
            <a:pPr algn="ctr" defTabSz="228600">
              <a:defRPr/>
            </a:pPr>
            <a:r>
              <a:rPr lang="en-US" sz="1200" b="1" dirty="0">
                <a:solidFill>
                  <a:schemeClr val="tx1">
                    <a:lumMod val="50000"/>
                  </a:schemeClr>
                </a:solidFill>
                <a:latin typeface="Arial" charset="0"/>
                <a:cs typeface="Arial" charset="0"/>
              </a:rPr>
              <a:t>files</a:t>
            </a:r>
          </a:p>
        </p:txBody>
      </p:sp>
      <p:grpSp>
        <p:nvGrpSpPr>
          <p:cNvPr id="13" name="Group 12"/>
          <p:cNvGrpSpPr/>
          <p:nvPr/>
        </p:nvGrpSpPr>
        <p:grpSpPr>
          <a:xfrm>
            <a:off x="10112374" y="2057400"/>
            <a:ext cx="1036638" cy="685800"/>
            <a:chOff x="10009187" y="2057400"/>
            <a:chExt cx="1036638" cy="685800"/>
          </a:xfrm>
        </p:grpSpPr>
        <p:sp>
          <p:nvSpPr>
            <p:cNvPr id="21513" name="AutoShape 9"/>
            <p:cNvSpPr>
              <a:spLocks noChangeArrowheads="1"/>
            </p:cNvSpPr>
            <p:nvPr/>
          </p:nvSpPr>
          <p:spPr bwMode="auto">
            <a:xfrm>
              <a:off x="10009187" y="2057400"/>
              <a:ext cx="630238" cy="3810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fr-FR" altLang="en-US" dirty="0"/>
            </a:p>
          </p:txBody>
        </p:sp>
        <p:sp>
          <p:nvSpPr>
            <p:cNvPr id="21515" name="PPTShape_2"/>
            <p:cNvSpPr>
              <a:spLocks noChangeArrowheads="1"/>
            </p:cNvSpPr>
            <p:nvPr/>
          </p:nvSpPr>
          <p:spPr bwMode="auto">
            <a:xfrm>
              <a:off x="10212387" y="2209800"/>
              <a:ext cx="630238" cy="3810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fr-FR" altLang="en-US" dirty="0"/>
            </a:p>
          </p:txBody>
        </p:sp>
        <p:sp>
          <p:nvSpPr>
            <p:cNvPr id="21516" name="PPTShape_3"/>
            <p:cNvSpPr>
              <a:spLocks noChangeArrowheads="1"/>
            </p:cNvSpPr>
            <p:nvPr/>
          </p:nvSpPr>
          <p:spPr bwMode="auto">
            <a:xfrm>
              <a:off x="10415587" y="2362200"/>
              <a:ext cx="630238" cy="3810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fr-FR" altLang="en-US" dirty="0"/>
            </a:p>
          </p:txBody>
        </p:sp>
      </p:grpSp>
      <p:grpSp>
        <p:nvGrpSpPr>
          <p:cNvPr id="12" name="Group 11"/>
          <p:cNvGrpSpPr/>
          <p:nvPr/>
        </p:nvGrpSpPr>
        <p:grpSpPr>
          <a:xfrm>
            <a:off x="9348787" y="2052638"/>
            <a:ext cx="603250" cy="538162"/>
            <a:chOff x="9269412" y="2052638"/>
            <a:chExt cx="603250" cy="538162"/>
          </a:xfrm>
        </p:grpSpPr>
        <p:sp>
          <p:nvSpPr>
            <p:cNvPr id="21517" name="PPTShape_4"/>
            <p:cNvSpPr>
              <a:spLocks noChangeArrowheads="1"/>
            </p:cNvSpPr>
            <p:nvPr/>
          </p:nvSpPr>
          <p:spPr bwMode="auto">
            <a:xfrm>
              <a:off x="9269412" y="2052638"/>
              <a:ext cx="508000" cy="3048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fr-FR" altLang="en-US" dirty="0"/>
            </a:p>
          </p:txBody>
        </p:sp>
        <p:sp>
          <p:nvSpPr>
            <p:cNvPr id="21518" name="PPTShape_5"/>
            <p:cNvSpPr>
              <a:spLocks noChangeArrowheads="1"/>
            </p:cNvSpPr>
            <p:nvPr/>
          </p:nvSpPr>
          <p:spPr bwMode="auto">
            <a:xfrm>
              <a:off x="9364662" y="2286000"/>
              <a:ext cx="508000" cy="3048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fr-FR" altLang="en-US" dirty="0"/>
            </a:p>
          </p:txBody>
        </p:sp>
      </p:grpSp>
      <p:sp>
        <p:nvSpPr>
          <p:cNvPr id="5" name="PPTShape_6"/>
          <p:cNvSpPr txBox="1">
            <a:spLocks noChangeArrowheads="1"/>
          </p:cNvSpPr>
          <p:nvPr/>
        </p:nvSpPr>
        <p:spPr bwMode="blackWhite">
          <a:xfrm>
            <a:off x="9240356" y="1447800"/>
            <a:ext cx="820113" cy="461963"/>
          </a:xfrm>
          <a:prstGeom prst="rect">
            <a:avLst/>
          </a:prstGeom>
          <a:noFill/>
          <a:ln w="28575">
            <a:noFill/>
            <a:miter lim="800000"/>
            <a:headEnd/>
            <a:tailEnd/>
          </a:ln>
        </p:spPr>
        <p:txBody>
          <a:bodyPr lIns="92075" tIns="46038" rIns="92075" bIns="46038">
            <a:spAutoFit/>
          </a:bodyPr>
          <a:lstStyle/>
          <a:p>
            <a:pPr algn="ctr" defTabSz="228600">
              <a:defRPr/>
            </a:pPr>
            <a:r>
              <a:rPr lang="en-US" sz="1200" b="1" dirty="0">
                <a:solidFill>
                  <a:schemeClr val="tx1">
                    <a:lumMod val="50000"/>
                  </a:schemeClr>
                </a:solidFill>
                <a:latin typeface="Arial" charset="0"/>
                <a:cs typeface="Arial" charset="0"/>
              </a:rPr>
              <a:t>Control </a:t>
            </a:r>
          </a:p>
          <a:p>
            <a:pPr algn="ctr" defTabSz="228600">
              <a:defRPr/>
            </a:pPr>
            <a:r>
              <a:rPr lang="en-US" sz="1200" b="1" dirty="0">
                <a:solidFill>
                  <a:schemeClr val="tx1">
                    <a:lumMod val="50000"/>
                  </a:schemeClr>
                </a:solidFill>
                <a:latin typeface="Arial" charset="0"/>
                <a:cs typeface="Arial" charset="0"/>
              </a:rPr>
              <a:t>files</a:t>
            </a:r>
          </a:p>
        </p:txBody>
      </p:sp>
      <p:sp>
        <p:nvSpPr>
          <p:cNvPr id="21520" name="PPTShape_7"/>
          <p:cNvSpPr>
            <a:spLocks noChangeArrowheads="1"/>
          </p:cNvSpPr>
          <p:nvPr/>
        </p:nvSpPr>
        <p:spPr bwMode="auto">
          <a:xfrm>
            <a:off x="8174743" y="1958445"/>
            <a:ext cx="731838" cy="3048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21521" name="PPTShape_8"/>
          <p:cNvSpPr>
            <a:spLocks noChangeArrowheads="1"/>
          </p:cNvSpPr>
          <p:nvPr/>
        </p:nvSpPr>
        <p:spPr bwMode="auto">
          <a:xfrm>
            <a:off x="8174743" y="2339445"/>
            <a:ext cx="731838" cy="3048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6" name="PPTShape_9"/>
          <p:cNvSpPr txBox="1">
            <a:spLocks noChangeArrowheads="1"/>
          </p:cNvSpPr>
          <p:nvPr/>
        </p:nvSpPr>
        <p:spPr bwMode="blackWhite">
          <a:xfrm>
            <a:off x="8174743" y="2015595"/>
            <a:ext cx="792163" cy="247650"/>
          </a:xfrm>
          <a:prstGeom prst="rect">
            <a:avLst/>
          </a:prstGeom>
          <a:noFill/>
          <a:ln w="28575">
            <a:noFill/>
            <a:miter lim="800000"/>
            <a:headEnd/>
            <a:tailEnd/>
          </a:ln>
        </p:spPr>
        <p:txBody>
          <a:bodyPr lIns="92075" tIns="46038" rIns="92075" bIns="46038">
            <a:spAutoFit/>
          </a:bodyPr>
          <a:lstStyle/>
          <a:p>
            <a:pPr defTabSz="228600">
              <a:defRPr/>
            </a:pPr>
            <a:r>
              <a:rPr lang="en-US" sz="1000" b="1" dirty="0">
                <a:solidFill>
                  <a:schemeClr val="tx1">
                    <a:lumMod val="50000"/>
                  </a:schemeClr>
                </a:solidFill>
                <a:latin typeface="Arial" charset="0"/>
                <a:cs typeface="Arial" charset="0"/>
              </a:rPr>
              <a:t>UNDO </a:t>
            </a:r>
          </a:p>
        </p:txBody>
      </p:sp>
      <p:sp>
        <p:nvSpPr>
          <p:cNvPr id="21522" name="PPTShape_10"/>
          <p:cNvSpPr txBox="1">
            <a:spLocks noChangeArrowheads="1"/>
          </p:cNvSpPr>
          <p:nvPr/>
        </p:nvSpPr>
        <p:spPr bwMode="blackWhite">
          <a:xfrm>
            <a:off x="8174743" y="2396595"/>
            <a:ext cx="936625" cy="247650"/>
          </a:xfrm>
          <a:prstGeom prst="rect">
            <a:avLst/>
          </a:prstGeom>
          <a:noFill/>
          <a:ln w="28575">
            <a:noFill/>
            <a:miter lim="800000"/>
            <a:headEnd/>
            <a:tailEnd/>
          </a:ln>
        </p:spPr>
        <p:txBody>
          <a:bodyPr lIns="92075" tIns="46038" rIns="92075" bIns="46038">
            <a:spAutoFit/>
          </a:bodyPr>
          <a:lstStyle/>
          <a:p>
            <a:pPr defTabSz="228600">
              <a:defRPr/>
            </a:pPr>
            <a:r>
              <a:rPr lang="en-US" sz="1000" dirty="0">
                <a:solidFill>
                  <a:schemeClr val="tx1">
                    <a:lumMod val="50000"/>
                  </a:schemeClr>
                </a:solidFill>
                <a:latin typeface="Arial" charset="0"/>
                <a:cs typeface="Arial" charset="0"/>
              </a:rPr>
              <a:t>TEMP </a:t>
            </a:r>
          </a:p>
        </p:txBody>
      </p:sp>
      <p:sp>
        <p:nvSpPr>
          <p:cNvPr id="21524" name="PPTShape_11"/>
          <p:cNvSpPr>
            <a:spLocks noChangeArrowheads="1"/>
          </p:cNvSpPr>
          <p:nvPr/>
        </p:nvSpPr>
        <p:spPr bwMode="blackWhite">
          <a:xfrm>
            <a:off x="6983412" y="3124200"/>
            <a:ext cx="2249488" cy="1219200"/>
          </a:xfrm>
          <a:prstGeom prst="rect">
            <a:avLst/>
          </a:prstGeom>
          <a:solidFill>
            <a:srgbClr val="FFCC99"/>
          </a:solidFill>
          <a:ln w="28575">
            <a:solidFill>
              <a:schemeClr val="tx1"/>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solidFill>
                  <a:srgbClr val="FF0000"/>
                </a:solidFill>
                <a:latin typeface="Courier New" panose="02070309020205020404" pitchFamily="49" charset="0"/>
                <a:cs typeface="Courier New" panose="02070309020205020404" pitchFamily="49" charset="0"/>
              </a:rPr>
              <a:t>PDB$SEED</a:t>
            </a:r>
          </a:p>
        </p:txBody>
      </p:sp>
      <p:sp>
        <p:nvSpPr>
          <p:cNvPr id="21525" name="PPTShape_13"/>
          <p:cNvSpPr txBox="1">
            <a:spLocks noChangeArrowheads="1"/>
          </p:cNvSpPr>
          <p:nvPr/>
        </p:nvSpPr>
        <p:spPr bwMode="blackWhite">
          <a:xfrm>
            <a:off x="7366440" y="3166533"/>
            <a:ext cx="1511155" cy="277813"/>
          </a:xfrm>
          <a:prstGeom prst="rect">
            <a:avLst/>
          </a:prstGeom>
          <a:noFill/>
          <a:ln w="28575">
            <a:noFill/>
            <a:miter lim="800000"/>
            <a:headEnd/>
            <a:tailEnd/>
          </a:ln>
        </p:spPr>
        <p:txBody>
          <a:bodyPr lIns="92075" tIns="46038" rIns="92075" bIns="46038">
            <a:spAutoFit/>
          </a:bodyPr>
          <a:lstStyle/>
          <a:p>
            <a:pPr algn="ctr" defTabSz="228600">
              <a:defRPr/>
            </a:pPr>
            <a:r>
              <a:rPr lang="en-US" sz="1200" b="1" dirty="0">
                <a:solidFill>
                  <a:schemeClr val="tx1">
                    <a:lumMod val="50000"/>
                  </a:schemeClr>
                </a:solidFill>
                <a:latin typeface="Arial" charset="0"/>
                <a:cs typeface="Arial" charset="0"/>
              </a:rPr>
              <a:t>Data files </a:t>
            </a:r>
          </a:p>
        </p:txBody>
      </p:sp>
      <p:sp>
        <p:nvSpPr>
          <p:cNvPr id="21530" name="PPTShape_20"/>
          <p:cNvSpPr txBox="1">
            <a:spLocks noChangeArrowheads="1"/>
          </p:cNvSpPr>
          <p:nvPr/>
        </p:nvSpPr>
        <p:spPr bwMode="blackWhite">
          <a:xfrm>
            <a:off x="7230181" y="2458508"/>
            <a:ext cx="639762" cy="247650"/>
          </a:xfrm>
          <a:prstGeom prst="rect">
            <a:avLst/>
          </a:prstGeom>
          <a:noFill/>
          <a:ln w="28575">
            <a:noFill/>
            <a:miter lim="800000"/>
            <a:headEnd/>
            <a:tailEnd/>
          </a:ln>
        </p:spPr>
        <p:txBody>
          <a:bodyPr lIns="92075" tIns="46038" rIns="92075" bIns="46038">
            <a:spAutoFit/>
          </a:bodyPr>
          <a:lstStyle/>
          <a:p>
            <a:pPr defTabSz="228600">
              <a:defRPr/>
            </a:pPr>
            <a:r>
              <a:rPr lang="en-US" sz="1000" dirty="0">
                <a:solidFill>
                  <a:schemeClr val="tx1">
                    <a:lumMod val="50000"/>
                  </a:schemeClr>
                </a:solidFill>
                <a:latin typeface="Arial" charset="0"/>
                <a:cs typeface="Arial" charset="0"/>
              </a:rPr>
              <a:t>USERS </a:t>
            </a:r>
          </a:p>
        </p:txBody>
      </p:sp>
      <p:sp>
        <p:nvSpPr>
          <p:cNvPr id="21527" name="PPTShape_24"/>
          <p:cNvSpPr>
            <a:spLocks noChangeArrowheads="1"/>
          </p:cNvSpPr>
          <p:nvPr/>
        </p:nvSpPr>
        <p:spPr bwMode="blackWhite">
          <a:xfrm>
            <a:off x="6983412" y="4419600"/>
            <a:ext cx="2249488" cy="1219200"/>
          </a:xfrm>
          <a:prstGeom prst="rect">
            <a:avLst/>
          </a:prstGeom>
          <a:solidFill>
            <a:srgbClr val="FFCC99"/>
          </a:solidFill>
          <a:ln w="28575">
            <a:solidFill>
              <a:schemeClr val="tx1"/>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solidFill>
                  <a:srgbClr val="0000FF"/>
                </a:solidFill>
              </a:rPr>
              <a:t>PDB1</a:t>
            </a:r>
          </a:p>
        </p:txBody>
      </p:sp>
      <p:sp>
        <p:nvSpPr>
          <p:cNvPr id="21536" name="PPTShape_26"/>
          <p:cNvSpPr txBox="1">
            <a:spLocks noChangeArrowheads="1"/>
          </p:cNvSpPr>
          <p:nvPr/>
        </p:nvSpPr>
        <p:spPr bwMode="blackWhite">
          <a:xfrm>
            <a:off x="7612429" y="4461933"/>
            <a:ext cx="1032139" cy="277813"/>
          </a:xfrm>
          <a:prstGeom prst="rect">
            <a:avLst/>
          </a:prstGeom>
          <a:noFill/>
          <a:ln w="28575">
            <a:noFill/>
            <a:miter lim="800000"/>
            <a:headEnd/>
            <a:tailEnd/>
          </a:ln>
        </p:spPr>
        <p:txBody>
          <a:bodyPr lIns="92075" tIns="46038" rIns="92075" bIns="46038">
            <a:spAutoFit/>
          </a:bodyPr>
          <a:lstStyle/>
          <a:p>
            <a:pPr algn="ctr" defTabSz="228600">
              <a:defRPr/>
            </a:pPr>
            <a:r>
              <a:rPr lang="en-US" sz="1200" b="1" dirty="0">
                <a:solidFill>
                  <a:schemeClr val="tx1">
                    <a:lumMod val="50000"/>
                  </a:schemeClr>
                </a:solidFill>
                <a:latin typeface="Arial" charset="0"/>
                <a:cs typeface="Arial" charset="0"/>
              </a:rPr>
              <a:t>Data files</a:t>
            </a:r>
          </a:p>
        </p:txBody>
      </p:sp>
      <p:sp>
        <p:nvSpPr>
          <p:cNvPr id="21539" name="PPTShape_29"/>
          <p:cNvSpPr txBox="1">
            <a:spLocks noChangeArrowheads="1"/>
          </p:cNvSpPr>
          <p:nvPr/>
        </p:nvSpPr>
        <p:spPr bwMode="blackWhite">
          <a:xfrm>
            <a:off x="9774237" y="3867944"/>
            <a:ext cx="1271588" cy="1077913"/>
          </a:xfrm>
          <a:prstGeom prst="rect">
            <a:avLst/>
          </a:prstGeom>
          <a:noFill/>
          <a:ln w="28575">
            <a:noFill/>
            <a:miter lim="800000"/>
            <a:headEnd/>
            <a:tailEnd/>
          </a:ln>
        </p:spPr>
        <p:txBody>
          <a:bodyPr wrap="square" lIns="92075" tIns="46038" rIns="92075" bIns="46038">
            <a:spAutoFit/>
          </a:bodyPr>
          <a:lstStyle/>
          <a:p>
            <a:pPr defTabSz="228600">
              <a:defRPr/>
            </a:pPr>
            <a:r>
              <a:rPr lang="en-US" sz="1600" b="1" dirty="0">
                <a:solidFill>
                  <a:schemeClr val="tx1">
                    <a:lumMod val="50000"/>
                  </a:schemeClr>
                </a:solidFill>
                <a:latin typeface="Arial" charset="0"/>
                <a:cs typeface="Arial" charset="0"/>
              </a:rPr>
              <a:t>Create </a:t>
            </a:r>
          </a:p>
          <a:p>
            <a:pPr defTabSz="228600">
              <a:defRPr/>
            </a:pPr>
            <a:r>
              <a:rPr lang="en-US" sz="1600" b="1" dirty="0">
                <a:solidFill>
                  <a:schemeClr val="tx1">
                    <a:lumMod val="50000"/>
                  </a:schemeClr>
                </a:solidFill>
                <a:latin typeface="Arial" charset="0"/>
                <a:cs typeface="Arial" charset="0"/>
              </a:rPr>
              <a:t>PDB1 </a:t>
            </a:r>
          </a:p>
          <a:p>
            <a:pPr defTabSz="228600">
              <a:defRPr/>
            </a:pPr>
            <a:r>
              <a:rPr lang="en-US" sz="1600" b="1" dirty="0">
                <a:solidFill>
                  <a:schemeClr val="tx1">
                    <a:lumMod val="50000"/>
                  </a:schemeClr>
                </a:solidFill>
                <a:latin typeface="Arial" charset="0"/>
                <a:cs typeface="Arial" charset="0"/>
              </a:rPr>
              <a:t>from </a:t>
            </a:r>
          </a:p>
          <a:p>
            <a:pPr defTabSz="228600">
              <a:defRPr/>
            </a:pPr>
            <a:r>
              <a:rPr lang="en-US" sz="1600" b="1" dirty="0">
                <a:solidFill>
                  <a:schemeClr val="tx1">
                    <a:lumMod val="50000"/>
                  </a:schemeClr>
                </a:solidFill>
                <a:latin typeface="Courier New" pitchFamily="49" charset="0"/>
                <a:cs typeface="Courier New" pitchFamily="49" charset="0"/>
              </a:rPr>
              <a:t>PDB$SEED</a:t>
            </a:r>
          </a:p>
        </p:txBody>
      </p:sp>
      <p:sp>
        <p:nvSpPr>
          <p:cNvPr id="21531" name="PPTShape_7"/>
          <p:cNvSpPr>
            <a:spLocks noChangeArrowheads="1"/>
          </p:cNvSpPr>
          <p:nvPr/>
        </p:nvSpPr>
        <p:spPr bwMode="auto">
          <a:xfrm>
            <a:off x="8314619" y="3676474"/>
            <a:ext cx="731837" cy="3048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21546" name="PPTShape_9"/>
          <p:cNvSpPr txBox="1">
            <a:spLocks noChangeArrowheads="1"/>
          </p:cNvSpPr>
          <p:nvPr/>
        </p:nvSpPr>
        <p:spPr bwMode="blackWhite">
          <a:xfrm>
            <a:off x="8314619" y="3733624"/>
            <a:ext cx="792162" cy="246062"/>
          </a:xfrm>
          <a:prstGeom prst="rect">
            <a:avLst/>
          </a:prstGeom>
          <a:noFill/>
          <a:ln w="28575">
            <a:noFill/>
            <a:miter lim="800000"/>
            <a:headEnd/>
            <a:tailEnd/>
          </a:ln>
        </p:spPr>
        <p:txBody>
          <a:bodyPr lIns="92075" tIns="46038" rIns="92075" bIns="46038">
            <a:spAutoFit/>
          </a:bodyPr>
          <a:lstStyle/>
          <a:p>
            <a:pPr defTabSz="228600">
              <a:defRPr/>
            </a:pPr>
            <a:r>
              <a:rPr lang="en-US" sz="1000" b="1" dirty="0">
                <a:solidFill>
                  <a:schemeClr val="tx1">
                    <a:lumMod val="50000"/>
                  </a:schemeClr>
                </a:solidFill>
                <a:latin typeface="Arial" charset="0"/>
                <a:cs typeface="Arial" charset="0"/>
              </a:rPr>
              <a:t>UNDO </a:t>
            </a:r>
          </a:p>
        </p:txBody>
      </p:sp>
      <p:sp>
        <p:nvSpPr>
          <p:cNvPr id="21533" name="PPTShape_7"/>
          <p:cNvSpPr>
            <a:spLocks noChangeArrowheads="1"/>
          </p:cNvSpPr>
          <p:nvPr/>
        </p:nvSpPr>
        <p:spPr bwMode="auto">
          <a:xfrm>
            <a:off x="8359775" y="4983163"/>
            <a:ext cx="731837" cy="3048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21548" name="PPTShape_9"/>
          <p:cNvSpPr txBox="1">
            <a:spLocks noChangeArrowheads="1"/>
          </p:cNvSpPr>
          <p:nvPr/>
        </p:nvSpPr>
        <p:spPr bwMode="blackWhite">
          <a:xfrm>
            <a:off x="8359775" y="5040313"/>
            <a:ext cx="792162" cy="247650"/>
          </a:xfrm>
          <a:prstGeom prst="rect">
            <a:avLst/>
          </a:prstGeom>
          <a:noFill/>
          <a:ln w="28575">
            <a:noFill/>
            <a:miter lim="800000"/>
            <a:headEnd/>
            <a:tailEnd/>
          </a:ln>
        </p:spPr>
        <p:txBody>
          <a:bodyPr lIns="92075" tIns="46038" rIns="92075" bIns="46038">
            <a:spAutoFit/>
          </a:bodyPr>
          <a:lstStyle/>
          <a:p>
            <a:pPr defTabSz="228600">
              <a:defRPr/>
            </a:pPr>
            <a:r>
              <a:rPr lang="en-US" sz="1000" b="1" dirty="0">
                <a:solidFill>
                  <a:schemeClr val="tx1">
                    <a:lumMod val="50000"/>
                  </a:schemeClr>
                </a:solidFill>
                <a:latin typeface="Arial" charset="0"/>
                <a:cs typeface="Arial" charset="0"/>
              </a:rPr>
              <a:t>UNDO </a:t>
            </a:r>
          </a:p>
        </p:txBody>
      </p:sp>
      <p:cxnSp>
        <p:nvCxnSpPr>
          <p:cNvPr id="21535" name="Elbow Connector 10"/>
          <p:cNvCxnSpPr>
            <a:cxnSpLocks noChangeShapeType="1"/>
            <a:stCxn id="21524" idx="3"/>
            <a:endCxn id="21527" idx="3"/>
          </p:cNvCxnSpPr>
          <p:nvPr/>
        </p:nvCxnSpPr>
        <p:spPr bwMode="auto">
          <a:xfrm>
            <a:off x="9232900" y="3733800"/>
            <a:ext cx="12700" cy="1295400"/>
          </a:xfrm>
          <a:prstGeom prst="bentConnector3">
            <a:avLst>
              <a:gd name="adj1" fmla="val 4022220"/>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sp>
        <p:nvSpPr>
          <p:cNvPr id="58" name="Can 57"/>
          <p:cNvSpPr/>
          <p:nvPr/>
        </p:nvSpPr>
        <p:spPr bwMode="auto">
          <a:xfrm>
            <a:off x="7260343" y="1794933"/>
            <a:ext cx="574675" cy="376237"/>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4" name="PPTShape_22"/>
          <p:cNvSpPr txBox="1">
            <a:spLocks noChangeArrowheads="1"/>
          </p:cNvSpPr>
          <p:nvPr/>
        </p:nvSpPr>
        <p:spPr bwMode="blackWhite">
          <a:xfrm>
            <a:off x="7193668" y="1910820"/>
            <a:ext cx="944563" cy="247650"/>
          </a:xfrm>
          <a:prstGeom prst="rect">
            <a:avLst/>
          </a:prstGeom>
          <a:noFill/>
          <a:ln w="28575">
            <a:noFill/>
            <a:miter lim="800000"/>
            <a:headEnd/>
            <a:tailEnd/>
          </a:ln>
        </p:spPr>
        <p:txBody>
          <a:bodyPr lIns="92075" tIns="46038" rIns="92075" bIns="46038">
            <a:spAutoFit/>
          </a:bodyPr>
          <a:lstStyle/>
          <a:p>
            <a:pPr defTabSz="228600">
              <a:defRPr/>
            </a:pPr>
            <a:r>
              <a:rPr lang="en-US" sz="1000" dirty="0">
                <a:solidFill>
                  <a:schemeClr val="tx1">
                    <a:lumMod val="50000"/>
                  </a:schemeClr>
                </a:solidFill>
                <a:latin typeface="Arial" charset="0"/>
                <a:cs typeface="Arial" charset="0"/>
              </a:rPr>
              <a:t>SYSTEM </a:t>
            </a:r>
          </a:p>
        </p:txBody>
      </p:sp>
      <p:sp>
        <p:nvSpPr>
          <p:cNvPr id="59" name="Can 58"/>
          <p:cNvSpPr/>
          <p:nvPr/>
        </p:nvSpPr>
        <p:spPr bwMode="auto">
          <a:xfrm>
            <a:off x="7506406" y="2126720"/>
            <a:ext cx="574675" cy="376238"/>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8" name="PPTShape_23"/>
          <p:cNvSpPr txBox="1">
            <a:spLocks noChangeArrowheads="1"/>
          </p:cNvSpPr>
          <p:nvPr/>
        </p:nvSpPr>
        <p:spPr bwMode="blackWhite">
          <a:xfrm>
            <a:off x="7438143" y="2228320"/>
            <a:ext cx="885825" cy="247650"/>
          </a:xfrm>
          <a:prstGeom prst="rect">
            <a:avLst/>
          </a:prstGeom>
          <a:noFill/>
          <a:ln w="28575">
            <a:noFill/>
            <a:miter lim="800000"/>
            <a:headEnd/>
            <a:tailEnd/>
          </a:ln>
        </p:spPr>
        <p:txBody>
          <a:bodyPr lIns="92075" tIns="46038" rIns="92075" bIns="46038">
            <a:spAutoFit/>
          </a:bodyPr>
          <a:lstStyle/>
          <a:p>
            <a:pPr defTabSz="228600">
              <a:defRPr/>
            </a:pPr>
            <a:r>
              <a:rPr lang="en-US" sz="1000" dirty="0">
                <a:solidFill>
                  <a:schemeClr val="tx1">
                    <a:lumMod val="50000"/>
                  </a:schemeClr>
                </a:solidFill>
                <a:latin typeface="Arial" charset="0"/>
                <a:cs typeface="Arial" charset="0"/>
              </a:rPr>
              <a:t>SYSAUX </a:t>
            </a:r>
          </a:p>
        </p:txBody>
      </p:sp>
      <p:sp>
        <p:nvSpPr>
          <p:cNvPr id="62" name="Can 61"/>
          <p:cNvSpPr/>
          <p:nvPr/>
        </p:nvSpPr>
        <p:spPr bwMode="auto">
          <a:xfrm>
            <a:off x="7154156" y="3363736"/>
            <a:ext cx="574675" cy="377825"/>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63" name="PPTShape_22"/>
          <p:cNvSpPr txBox="1">
            <a:spLocks noChangeArrowheads="1"/>
          </p:cNvSpPr>
          <p:nvPr/>
        </p:nvSpPr>
        <p:spPr bwMode="blackWhite">
          <a:xfrm>
            <a:off x="7087481" y="3479624"/>
            <a:ext cx="944563" cy="247650"/>
          </a:xfrm>
          <a:prstGeom prst="rect">
            <a:avLst/>
          </a:prstGeom>
          <a:noFill/>
          <a:ln w="28575">
            <a:noFill/>
            <a:miter lim="800000"/>
            <a:headEnd/>
            <a:tailEnd/>
          </a:ln>
        </p:spPr>
        <p:txBody>
          <a:bodyPr lIns="92075" tIns="46038" rIns="92075" bIns="46038">
            <a:spAutoFit/>
          </a:bodyPr>
          <a:lstStyle/>
          <a:p>
            <a:pPr defTabSz="228600">
              <a:defRPr/>
            </a:pPr>
            <a:r>
              <a:rPr lang="en-US" sz="1000" dirty="0">
                <a:solidFill>
                  <a:schemeClr val="tx1">
                    <a:lumMod val="50000"/>
                  </a:schemeClr>
                </a:solidFill>
                <a:latin typeface="Arial" charset="0"/>
                <a:cs typeface="Arial" charset="0"/>
              </a:rPr>
              <a:t>SYSTEM </a:t>
            </a:r>
          </a:p>
        </p:txBody>
      </p:sp>
      <p:sp>
        <p:nvSpPr>
          <p:cNvPr id="64" name="Can 63"/>
          <p:cNvSpPr/>
          <p:nvPr/>
        </p:nvSpPr>
        <p:spPr bwMode="auto">
          <a:xfrm>
            <a:off x="7611356" y="3724099"/>
            <a:ext cx="574675" cy="376237"/>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65" name="PPTShape_23"/>
          <p:cNvSpPr txBox="1">
            <a:spLocks noChangeArrowheads="1"/>
          </p:cNvSpPr>
          <p:nvPr/>
        </p:nvSpPr>
        <p:spPr bwMode="blackWhite">
          <a:xfrm>
            <a:off x="7543094" y="3825699"/>
            <a:ext cx="885825" cy="247650"/>
          </a:xfrm>
          <a:prstGeom prst="rect">
            <a:avLst/>
          </a:prstGeom>
          <a:noFill/>
          <a:ln w="28575">
            <a:noFill/>
            <a:miter lim="800000"/>
            <a:headEnd/>
            <a:tailEnd/>
          </a:ln>
        </p:spPr>
        <p:txBody>
          <a:bodyPr lIns="92075" tIns="46038" rIns="92075" bIns="46038">
            <a:spAutoFit/>
          </a:bodyPr>
          <a:lstStyle/>
          <a:p>
            <a:pPr defTabSz="228600">
              <a:defRPr/>
            </a:pPr>
            <a:r>
              <a:rPr lang="en-US" sz="1000" dirty="0">
                <a:solidFill>
                  <a:schemeClr val="tx1">
                    <a:lumMod val="50000"/>
                  </a:schemeClr>
                </a:solidFill>
                <a:latin typeface="Arial" charset="0"/>
                <a:cs typeface="Arial" charset="0"/>
              </a:rPr>
              <a:t>SYSAUX </a:t>
            </a:r>
          </a:p>
        </p:txBody>
      </p:sp>
      <p:grpSp>
        <p:nvGrpSpPr>
          <p:cNvPr id="21544" name="Group 12"/>
          <p:cNvGrpSpPr>
            <a:grpSpLocks/>
          </p:cNvGrpSpPr>
          <p:nvPr/>
        </p:nvGrpSpPr>
        <p:grpSpPr bwMode="auto">
          <a:xfrm>
            <a:off x="7132637" y="4762500"/>
            <a:ext cx="1341438" cy="736600"/>
            <a:chOff x="1266825" y="4128009"/>
            <a:chExt cx="1341438" cy="736350"/>
          </a:xfrm>
        </p:grpSpPr>
        <p:sp>
          <p:nvSpPr>
            <p:cNvPr id="66" name="Can 65"/>
            <p:cNvSpPr/>
            <p:nvPr/>
          </p:nvSpPr>
          <p:spPr bwMode="auto">
            <a:xfrm>
              <a:off x="1333500" y="4128009"/>
              <a:ext cx="574675" cy="377697"/>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67" name="PPTShape_22"/>
            <p:cNvSpPr txBox="1">
              <a:spLocks noChangeArrowheads="1"/>
            </p:cNvSpPr>
            <p:nvPr/>
          </p:nvSpPr>
          <p:spPr bwMode="blackWhite">
            <a:xfrm>
              <a:off x="1266825" y="4243858"/>
              <a:ext cx="944563" cy="247566"/>
            </a:xfrm>
            <a:prstGeom prst="rect">
              <a:avLst/>
            </a:prstGeom>
            <a:noFill/>
            <a:ln w="28575">
              <a:noFill/>
              <a:miter lim="800000"/>
              <a:headEnd/>
              <a:tailEnd/>
            </a:ln>
          </p:spPr>
          <p:txBody>
            <a:bodyPr lIns="92075" tIns="46038" rIns="92075" bIns="46038">
              <a:spAutoFit/>
            </a:bodyPr>
            <a:lstStyle/>
            <a:p>
              <a:pPr defTabSz="228600">
                <a:defRPr/>
              </a:pPr>
              <a:r>
                <a:rPr lang="en-US" sz="1000" dirty="0">
                  <a:solidFill>
                    <a:schemeClr val="tx1">
                      <a:lumMod val="50000"/>
                    </a:schemeClr>
                  </a:solidFill>
                  <a:latin typeface="Arial" charset="0"/>
                  <a:cs typeface="Arial" charset="0"/>
                </a:rPr>
                <a:t>SYSTEM </a:t>
              </a:r>
            </a:p>
          </p:txBody>
        </p:sp>
        <p:sp>
          <p:nvSpPr>
            <p:cNvPr id="68" name="Can 67"/>
            <p:cNvSpPr/>
            <p:nvPr/>
          </p:nvSpPr>
          <p:spPr bwMode="auto">
            <a:xfrm>
              <a:off x="1790700" y="4486662"/>
              <a:ext cx="574675" cy="377697"/>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69" name="PPTShape_23"/>
            <p:cNvSpPr txBox="1">
              <a:spLocks noChangeArrowheads="1"/>
            </p:cNvSpPr>
            <p:nvPr/>
          </p:nvSpPr>
          <p:spPr bwMode="blackWhite">
            <a:xfrm>
              <a:off x="1722438" y="4588228"/>
              <a:ext cx="885825" cy="247566"/>
            </a:xfrm>
            <a:prstGeom prst="rect">
              <a:avLst/>
            </a:prstGeom>
            <a:noFill/>
            <a:ln w="28575">
              <a:noFill/>
              <a:miter lim="800000"/>
              <a:headEnd/>
              <a:tailEnd/>
            </a:ln>
          </p:spPr>
          <p:txBody>
            <a:bodyPr lIns="92075" tIns="46038" rIns="92075" bIns="46038">
              <a:spAutoFit/>
            </a:bodyPr>
            <a:lstStyle/>
            <a:p>
              <a:pPr defTabSz="228600">
                <a:defRPr/>
              </a:pPr>
              <a:r>
                <a:rPr lang="en-US" sz="1000" dirty="0">
                  <a:solidFill>
                    <a:schemeClr val="tx1">
                      <a:lumMod val="50000"/>
                    </a:schemeClr>
                  </a:solidFill>
                  <a:latin typeface="Arial" charset="0"/>
                  <a:cs typeface="Arial" charset="0"/>
                </a:rPr>
                <a:t>SYSAUX </a:t>
              </a:r>
            </a:p>
          </p:txBody>
        </p:sp>
      </p:grpSp>
      <p:sp>
        <p:nvSpPr>
          <p:cNvPr id="7" name="Slide Number Placeholder 6"/>
          <p:cNvSpPr>
            <a:spLocks noGrp="1"/>
          </p:cNvSpPr>
          <p:nvPr>
            <p:ph type="sldNum" sz="quarter" idx="12"/>
          </p:nvPr>
        </p:nvSpPr>
        <p:spPr/>
        <p:txBody>
          <a:bodyPr/>
          <a:lstStyle/>
          <a:p>
            <a:fld id="{0D1E9C62-5A59-433B-A292-EC595ABBBF45}" type="slidenum">
              <a:rPr lang="" smtClean="0"/>
              <a:t>242</a:t>
            </a:fld>
            <a:endParaRPr lang=""/>
          </a:p>
        </p:txBody>
      </p:sp>
    </p:spTree>
    <p:custDataLst>
      <p:tags r:id="rId1"/>
    </p:custDataLst>
    <p:extLst>
      <p:ext uri="{BB962C8B-B14F-4D97-AF65-F5344CB8AC3E}">
        <p14:creationId xmlns:p14="http://schemas.microsoft.com/office/powerpoint/2010/main" val="221876901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dirty="0"/>
              <a:t>Examples: Creating a PDB from </a:t>
            </a:r>
            <a:r>
              <a:rPr lang="en-US" altLang="en-US" dirty="0" smtClean="0"/>
              <a:t>Seed</a:t>
            </a:r>
            <a:br>
              <a:rPr lang="en-US" altLang="en-US" dirty="0" smtClean="0"/>
            </a:br>
            <a:endParaRPr lang="en-US" altLang="en-US" b="1"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a:xfrm>
            <a:off x="622138" y="1242485"/>
            <a:ext cx="10944549" cy="2111682"/>
          </a:xfrm>
        </p:spPr>
        <p:txBody>
          <a:bodyPr>
            <a:normAutofit lnSpcReduction="10000"/>
          </a:bodyPr>
          <a:lstStyle/>
          <a:p>
            <a:pPr lvl="1"/>
            <a:r>
              <a:rPr lang="en-US" dirty="0"/>
              <a:t>Create a new PDB from the seed by using </a:t>
            </a:r>
            <a:r>
              <a:rPr lang="en-US" dirty="0">
                <a:latin typeface="Courier New" panose="02070309020205020404" pitchFamily="49" charset="0"/>
                <a:cs typeface="Courier New" panose="02070309020205020404" pitchFamily="49" charset="0"/>
              </a:rPr>
              <a:t>FILE_NAME_CONVERT</a:t>
            </a:r>
            <a:r>
              <a:rPr lang="en-US" dirty="0"/>
              <a:t>:</a:t>
            </a:r>
          </a:p>
          <a:p>
            <a:pPr lvl="1"/>
            <a:endParaRPr lang="en-US" dirty="0"/>
          </a:p>
          <a:p>
            <a:pPr lvl="1"/>
            <a:endParaRPr lang="en-US" dirty="0"/>
          </a:p>
          <a:p>
            <a:pPr lvl="1"/>
            <a:endParaRPr lang="en-US" dirty="0"/>
          </a:p>
          <a:p>
            <a:pPr lvl="1"/>
            <a:r>
              <a:rPr lang="en-US" dirty="0"/>
              <a:t>Set the </a:t>
            </a:r>
            <a:r>
              <a:rPr lang="en-US" dirty="0">
                <a:latin typeface="Courier New" panose="02070309020205020404" pitchFamily="49" charset="0"/>
                <a:cs typeface="Courier New" panose="02070309020205020404" pitchFamily="49" charset="0"/>
              </a:rPr>
              <a:t>PDB_FILE_NAME_CONVERT</a:t>
            </a:r>
            <a:r>
              <a:rPr lang="en-US" dirty="0"/>
              <a:t> initialization parameter and then create the PDB:</a:t>
            </a:r>
          </a:p>
        </p:txBody>
      </p:sp>
      <p:sp>
        <p:nvSpPr>
          <p:cNvPr id="6" name="Content Placeholder 2"/>
          <p:cNvSpPr txBox="1">
            <a:spLocks/>
          </p:cNvSpPr>
          <p:nvPr/>
        </p:nvSpPr>
        <p:spPr bwMode="gray">
          <a:xfrm>
            <a:off x="1065212" y="1676400"/>
            <a:ext cx="10369152" cy="98000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457200" indent="-457200" defTabSz="400050" eaLnBrk="1" hangingPunct="1">
              <a:tabLst>
                <a:tab pos="400050" algn="r"/>
                <a:tab pos="673100" algn="l"/>
              </a:tabLst>
              <a:defRPr/>
            </a:pPr>
            <a:r>
              <a:rPr lang="en-US" sz="1600" b="1" dirty="0">
                <a:latin typeface="Courier New" pitchFamily="49" charset="0"/>
                <a:cs typeface="Arial" charset="0"/>
              </a:rPr>
              <a:t>SQL&gt; </a:t>
            </a:r>
            <a:r>
              <a:rPr lang="fr-FR" sz="1600" b="1" dirty="0">
                <a:latin typeface="Courier New" pitchFamily="49" charset="0"/>
                <a:cs typeface="Courier New" pitchFamily="49" charset="0"/>
              </a:rPr>
              <a:t>CREATE PLUGGABLE DATABASE </a:t>
            </a:r>
            <a:r>
              <a:rPr lang="en-US" sz="1600" b="1" dirty="0">
                <a:solidFill>
                  <a:srgbClr val="0000FF"/>
                </a:solidFill>
                <a:latin typeface="Courier New" pitchFamily="49" charset="0"/>
                <a:cs typeface="Courier New" pitchFamily="49" charset="0"/>
              </a:rPr>
              <a:t>pdb1</a:t>
            </a:r>
            <a:endParaRPr lang="en-US" sz="1600" b="1" dirty="0">
              <a:latin typeface="Courier New" pitchFamily="49" charset="0"/>
              <a:cs typeface="Arial" charset="0"/>
            </a:endParaRPr>
          </a:p>
          <a:p>
            <a:pPr marL="457200" indent="-457200" defTabSz="400050" eaLnBrk="1" hangingPunct="1">
              <a:tabLst>
                <a:tab pos="400050" algn="r"/>
                <a:tab pos="673100" algn="l"/>
              </a:tabLst>
              <a:defRPr/>
            </a:pPr>
            <a:r>
              <a:rPr lang="en-US" sz="1600" b="1" dirty="0">
                <a:latin typeface="Courier New" pitchFamily="49" charset="0"/>
                <a:cs typeface="Arial" charset="0"/>
              </a:rPr>
              <a:t>     </a:t>
            </a:r>
            <a:r>
              <a:rPr lang="fr-FR" sz="1600" b="1" dirty="0">
                <a:latin typeface="Courier New" pitchFamily="49" charset="0"/>
                <a:cs typeface="Courier New" pitchFamily="49" charset="0"/>
              </a:rPr>
              <a:t>ADMIN USER </a:t>
            </a:r>
            <a:r>
              <a:rPr lang="en-US" sz="1600" b="1" dirty="0">
                <a:latin typeface="Courier New" pitchFamily="49" charset="0"/>
                <a:cs typeface="Courier New" pitchFamily="49" charset="0"/>
              </a:rPr>
              <a:t>admin1 IDENTIFIED BY p1 ROLES=(CONNECT)</a:t>
            </a:r>
          </a:p>
          <a:p>
            <a:pPr marL="457200" indent="-457200" defTabSz="400050" eaLnBrk="1" hangingPunct="1">
              <a:tabLst>
                <a:tab pos="400050" algn="r"/>
                <a:tab pos="673100" algn="l"/>
              </a:tabLst>
              <a:defRPr/>
            </a:pPr>
            <a:r>
              <a:rPr lang="en-US" sz="1600" b="1" dirty="0">
                <a:latin typeface="Courier New" pitchFamily="49" charset="0"/>
                <a:cs typeface="Courier New" pitchFamily="49" charset="0"/>
              </a:rPr>
              <a:t>     FILE_NAME_CONVERT = (</a:t>
            </a:r>
            <a:r>
              <a:rPr lang="fr-FR" sz="1600" b="1" dirty="0">
                <a:latin typeface="Courier New" pitchFamily="49" charset="0"/>
                <a:cs typeface="Courier New" pitchFamily="49" charset="0"/>
              </a:rPr>
              <a:t>'</a:t>
            </a:r>
            <a:r>
              <a:rPr lang="en-US" sz="1600" b="1" dirty="0" err="1">
                <a:solidFill>
                  <a:srgbClr val="FF0000"/>
                </a:solidFill>
                <a:latin typeface="Courier New" pitchFamily="49" charset="0"/>
                <a:cs typeface="Courier New" pitchFamily="49" charset="0"/>
              </a:rPr>
              <a:t>PDB$SEEDdir</a:t>
            </a:r>
            <a:r>
              <a:rPr lang="fr-FR" sz="1600" b="1" dirty="0">
                <a:latin typeface="Courier New" pitchFamily="49" charset="0"/>
                <a:cs typeface="Courier New" pitchFamily="49" charset="0"/>
              </a:rPr>
              <a:t>',</a:t>
            </a:r>
            <a:r>
              <a:rPr lang="fr-FR" sz="1600" b="1" dirty="0">
                <a:solidFill>
                  <a:srgbClr val="0000FF"/>
                </a:solidFill>
                <a:latin typeface="Courier New" pitchFamily="49" charset="0"/>
                <a:cs typeface="Courier New" pitchFamily="49" charset="0"/>
              </a:rPr>
              <a:t> </a:t>
            </a:r>
            <a:r>
              <a:rPr lang="fr-FR" sz="1600" b="1" dirty="0">
                <a:latin typeface="Courier New" pitchFamily="49" charset="0"/>
                <a:cs typeface="Courier New" pitchFamily="49" charset="0"/>
              </a:rPr>
              <a:t>'</a:t>
            </a:r>
            <a:r>
              <a:rPr lang="fr-FR" sz="1600" b="1" dirty="0">
                <a:solidFill>
                  <a:srgbClr val="0000FF"/>
                </a:solidFill>
                <a:latin typeface="Courier New" pitchFamily="49" charset="0"/>
                <a:cs typeface="Courier New" pitchFamily="49" charset="0"/>
              </a:rPr>
              <a:t>PDB1dir</a:t>
            </a:r>
            <a:r>
              <a:rPr lang="fr-FR" sz="1600" b="1" dirty="0">
                <a:latin typeface="Courier New" pitchFamily="49" charset="0"/>
                <a:cs typeface="Courier New" pitchFamily="49" charset="0"/>
              </a:rPr>
              <a:t>')</a:t>
            </a:r>
            <a:r>
              <a:rPr lang="en-US" sz="1600" b="1" dirty="0">
                <a:latin typeface="Courier New" pitchFamily="49" charset="0"/>
                <a:cs typeface="Courier New" pitchFamily="49" charset="0"/>
              </a:rPr>
              <a:t>;</a:t>
            </a:r>
            <a:endParaRPr lang="en-US" sz="1600" b="1" dirty="0">
              <a:latin typeface="Courier New" pitchFamily="49" charset="0"/>
              <a:cs typeface="Arial" charset="0"/>
            </a:endParaRPr>
          </a:p>
        </p:txBody>
      </p:sp>
      <p:sp>
        <p:nvSpPr>
          <p:cNvPr id="8" name="Content Placeholder 2"/>
          <p:cNvSpPr txBox="1">
            <a:spLocks/>
          </p:cNvSpPr>
          <p:nvPr/>
        </p:nvSpPr>
        <p:spPr bwMode="gray">
          <a:xfrm>
            <a:off x="1065212" y="3395499"/>
            <a:ext cx="10369152" cy="68157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457200" indent="-457200" defTabSz="400050" eaLnBrk="1" hangingPunct="1">
              <a:tabLst>
                <a:tab pos="400050" algn="r"/>
                <a:tab pos="673100" algn="l"/>
              </a:tabLst>
              <a:defRPr/>
            </a:pPr>
            <a:r>
              <a:rPr lang="en-US" sz="1600" b="1" dirty="0">
                <a:latin typeface="Courier New" pitchFamily="49" charset="0"/>
                <a:cs typeface="Arial" charset="0"/>
              </a:rPr>
              <a:t>SQL&gt; </a:t>
            </a:r>
            <a:r>
              <a:rPr lang="fr-FR" sz="1600" b="1" dirty="0">
                <a:latin typeface="Courier New" pitchFamily="49" charset="0"/>
                <a:cs typeface="Courier New" pitchFamily="49" charset="0"/>
              </a:rPr>
              <a:t>CREATE PLUGGABLE DATABASE </a:t>
            </a:r>
            <a:r>
              <a:rPr lang="en-US" sz="1600" b="1" dirty="0">
                <a:solidFill>
                  <a:srgbClr val="0000FF"/>
                </a:solidFill>
                <a:latin typeface="Courier New" pitchFamily="49" charset="0"/>
                <a:cs typeface="Courier New" pitchFamily="49" charset="0"/>
              </a:rPr>
              <a:t>pdb1</a:t>
            </a:r>
            <a:endParaRPr lang="en-US" sz="1600" b="1" dirty="0">
              <a:latin typeface="Courier New" pitchFamily="49" charset="0"/>
              <a:cs typeface="Arial" charset="0"/>
            </a:endParaRPr>
          </a:p>
          <a:p>
            <a:pPr marL="457200" indent="-457200" defTabSz="400050" eaLnBrk="1" hangingPunct="1">
              <a:tabLst>
                <a:tab pos="400050" algn="r"/>
                <a:tab pos="673100" algn="l"/>
              </a:tabLst>
              <a:defRPr/>
            </a:pPr>
            <a:r>
              <a:rPr lang="en-US" sz="1600" b="1" dirty="0">
                <a:latin typeface="Courier New" pitchFamily="49" charset="0"/>
                <a:cs typeface="Arial" charset="0"/>
              </a:rPr>
              <a:t>     </a:t>
            </a:r>
            <a:r>
              <a:rPr lang="fr-FR" sz="1600" b="1" dirty="0">
                <a:latin typeface="Courier New" pitchFamily="49" charset="0"/>
                <a:cs typeface="Courier New" pitchFamily="49" charset="0"/>
              </a:rPr>
              <a:t>ADMIN USER </a:t>
            </a:r>
            <a:r>
              <a:rPr lang="en-US" sz="1600" b="1" dirty="0">
                <a:latin typeface="Courier New" pitchFamily="49" charset="0"/>
                <a:cs typeface="Courier New" pitchFamily="49" charset="0"/>
              </a:rPr>
              <a:t>pdb1_admin IDENTIFIED BY p1 ROLES=(CONNECT);</a:t>
            </a:r>
            <a:endParaRPr lang="en-US" sz="1600" b="1" dirty="0">
              <a:latin typeface="Courier New" pitchFamily="49" charset="0"/>
              <a:cs typeface="Arial" charset="0"/>
            </a:endParaRPr>
          </a:p>
        </p:txBody>
      </p:sp>
      <p:sp>
        <p:nvSpPr>
          <p:cNvPr id="3" name="Slide Number Placeholder 2"/>
          <p:cNvSpPr>
            <a:spLocks noGrp="1"/>
          </p:cNvSpPr>
          <p:nvPr>
            <p:ph type="sldNum" sz="quarter" idx="12"/>
          </p:nvPr>
        </p:nvSpPr>
        <p:spPr/>
        <p:txBody>
          <a:bodyPr/>
          <a:lstStyle/>
          <a:p>
            <a:fld id="{0D1E9C62-5A59-433B-A292-EC595ABBBF45}" type="slidenum">
              <a:rPr lang="" smtClean="0"/>
              <a:t>243</a:t>
            </a:fld>
            <a:endParaRPr lang=""/>
          </a:p>
        </p:txBody>
      </p:sp>
    </p:spTree>
    <p:custDataLst>
      <p:tags r:id="rId1"/>
    </p:custDataLst>
    <p:extLst>
      <p:ext uri="{BB962C8B-B14F-4D97-AF65-F5344CB8AC3E}">
        <p14:creationId xmlns:p14="http://schemas.microsoft.com/office/powerpoint/2010/main" val="400318338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Cloning </a:t>
            </a:r>
            <a:r>
              <a:rPr lang="en-US" dirty="0" smtClean="0"/>
              <a:t>PDBs</a:t>
            </a:r>
            <a:br>
              <a:rPr lang="en-US" dirty="0" smtClean="0"/>
            </a:br>
            <a:endParaRPr lang="en-US" altLang="es-MX" dirty="0"/>
          </a:p>
        </p:txBody>
      </p:sp>
      <p:sp>
        <p:nvSpPr>
          <p:cNvPr id="9219" name="Content Placeholder 9"/>
          <p:cNvSpPr>
            <a:spLocks noGrp="1"/>
          </p:cNvSpPr>
          <p:nvPr>
            <p:ph idx="1"/>
          </p:nvPr>
        </p:nvSpPr>
        <p:spPr>
          <a:xfrm>
            <a:off x="622138" y="1242485"/>
            <a:ext cx="10944549" cy="1442268"/>
          </a:xfrm>
        </p:spPr>
        <p:txBody>
          <a:bodyPr>
            <a:normAutofit lnSpcReduction="10000"/>
          </a:bodyPr>
          <a:lstStyle/>
          <a:p>
            <a:pPr lvl="1">
              <a:buClr>
                <a:schemeClr val="accent1"/>
              </a:buClr>
              <a:defRPr/>
            </a:pPr>
            <a:r>
              <a:rPr lang="en-US" dirty="0"/>
              <a:t>Cloning is copying a source PDB from a CDB and plugging the copy into the same CDB or another CDB.</a:t>
            </a:r>
          </a:p>
          <a:p>
            <a:pPr lvl="1">
              <a:buClr>
                <a:schemeClr val="accent1"/>
              </a:buClr>
              <a:defRPr/>
            </a:pPr>
            <a:r>
              <a:rPr lang="en-US" dirty="0"/>
              <a:t>Example: PDB1 is cloned as PDB2 in the same CDB. The seed PDB, while present in the CDB, is not used.</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6872" y="2981548"/>
            <a:ext cx="7275080" cy="2962052"/>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244</a:t>
            </a:fld>
            <a:endParaRPr lang=""/>
          </a:p>
        </p:txBody>
      </p:sp>
    </p:spTree>
    <p:custDataLst>
      <p:tags r:id="rId1"/>
    </p:custDataLst>
    <p:extLst>
      <p:ext uri="{BB962C8B-B14F-4D97-AF65-F5344CB8AC3E}">
        <p14:creationId xmlns:p14="http://schemas.microsoft.com/office/powerpoint/2010/main" val="39726879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3" name="PPTShape_13"/>
          <p:cNvSpPr txBox="1">
            <a:spLocks noChangeArrowheads="1"/>
          </p:cNvSpPr>
          <p:nvPr/>
        </p:nvSpPr>
        <p:spPr bwMode="auto">
          <a:xfrm>
            <a:off x="684212" y="4267200"/>
            <a:ext cx="4265613" cy="1951816"/>
          </a:xfrm>
          <a:prstGeom prst="rect">
            <a:avLst/>
          </a:prstGeom>
          <a:noFill/>
          <a:ln w="9525">
            <a:noFill/>
            <a:miter lim="800000"/>
            <a:headEnd/>
            <a:tailEnd/>
          </a:ln>
        </p:spPr>
        <p:txBody>
          <a:bodyPr wrap="square">
            <a:spAutoFit/>
          </a:bodyPr>
          <a:lstStyle/>
          <a:p>
            <a:pPr marL="171450" lvl="1" indent="-514350" defTabSz="228600" eaLnBrk="1" hangingPunct="1">
              <a:lnSpc>
                <a:spcPct val="150000"/>
              </a:lnSpc>
              <a:defRPr/>
            </a:pPr>
            <a:r>
              <a:rPr lang="en-US" sz="1600" b="1" dirty="0">
                <a:solidFill>
                  <a:srgbClr val="008000"/>
                </a:solidFill>
                <a:latin typeface="Courier New" pitchFamily="49" charset="0"/>
                <a:cs typeface="Courier New" pitchFamily="49" charset="0"/>
              </a:rPr>
              <a:t>PDB3</a:t>
            </a:r>
            <a:r>
              <a:rPr lang="en-US" sz="1600" b="1" dirty="0">
                <a:solidFill>
                  <a:srgbClr val="0000FF"/>
                </a:solidFill>
              </a:rPr>
              <a:t> </a:t>
            </a:r>
            <a:r>
              <a:rPr lang="en-US" sz="1600" dirty="0">
                <a:solidFill>
                  <a:srgbClr val="000000"/>
                </a:solidFill>
              </a:rPr>
              <a:t>owns:</a:t>
            </a:r>
          </a:p>
          <a:p>
            <a:pPr marL="347663" lvl="1" indent="-228600" defTabSz="228600" eaLnBrk="1" hangingPunct="1">
              <a:spcBef>
                <a:spcPts val="63"/>
              </a:spcBef>
              <a:buClr>
                <a:srgbClr val="FF0000"/>
              </a:buClr>
              <a:buFont typeface="Arial" charset="0"/>
              <a:buChar char="•"/>
              <a:defRPr/>
            </a:pPr>
            <a:r>
              <a:rPr lang="en-US" sz="1600" dirty="0">
                <a:solidFill>
                  <a:srgbClr val="000000"/>
                </a:solidFill>
                <a:latin typeface="Courier New" pitchFamily="49" charset="0"/>
                <a:cs typeface="Courier New" pitchFamily="49" charset="0"/>
              </a:rPr>
              <a:t>SYSTEM</a:t>
            </a:r>
            <a:r>
              <a:rPr lang="en-US" sz="1600" dirty="0">
                <a:solidFill>
                  <a:srgbClr val="000000"/>
                </a:solidFill>
              </a:rPr>
              <a:t>, </a:t>
            </a:r>
            <a:r>
              <a:rPr lang="en-US" sz="1600" dirty="0">
                <a:solidFill>
                  <a:srgbClr val="000000"/>
                </a:solidFill>
                <a:latin typeface="Courier New" pitchFamily="49" charset="0"/>
                <a:cs typeface="Courier New" pitchFamily="49" charset="0"/>
              </a:rPr>
              <a:t>SYSAUX</a:t>
            </a:r>
            <a:r>
              <a:rPr lang="en-US" sz="1600" dirty="0">
                <a:solidFill>
                  <a:srgbClr val="000000"/>
                </a:solidFill>
                <a:latin typeface="+mj-lt"/>
                <a:cs typeface="Courier New" pitchFamily="49" charset="0"/>
              </a:rPr>
              <a:t>, </a:t>
            </a:r>
            <a:r>
              <a:rPr lang="en-US" sz="1600" dirty="0">
                <a:solidFill>
                  <a:srgbClr val="000000"/>
                </a:solidFill>
                <a:latin typeface="Courier New" pitchFamily="49" charset="0"/>
                <a:cs typeface="Courier New" pitchFamily="49" charset="0"/>
              </a:rPr>
              <a:t>UNDO</a:t>
            </a:r>
            <a:r>
              <a:rPr lang="en-US" sz="1600" dirty="0">
                <a:solidFill>
                  <a:srgbClr val="000000"/>
                </a:solidFill>
              </a:rPr>
              <a:t> tablespaces</a:t>
            </a:r>
          </a:p>
          <a:p>
            <a:pPr marL="347663" lvl="1" indent="-228600" defTabSz="228600" eaLnBrk="1" hangingPunct="1">
              <a:buClr>
                <a:srgbClr val="FF0000"/>
              </a:buClr>
              <a:buFont typeface="Arial" charset="0"/>
              <a:buChar char="•"/>
              <a:defRPr/>
            </a:pPr>
            <a:r>
              <a:rPr lang="en-US" sz="1600" dirty="0">
                <a:solidFill>
                  <a:srgbClr val="000000"/>
                </a:solidFill>
              </a:rPr>
              <a:t>Full catalog</a:t>
            </a:r>
          </a:p>
          <a:p>
            <a:pPr marL="347663" lvl="1" indent="-228600" defTabSz="228600" eaLnBrk="1" hangingPunct="1">
              <a:buClr>
                <a:srgbClr val="FF0000"/>
              </a:buClr>
              <a:buFont typeface="Arial" charset="0"/>
              <a:buChar char="•"/>
              <a:defRPr/>
            </a:pPr>
            <a:r>
              <a:rPr lang="en-US" sz="1600" dirty="0">
                <a:solidFill>
                  <a:srgbClr val="000000"/>
                </a:solidFill>
                <a:latin typeface="Courier New" pitchFamily="49" charset="0"/>
                <a:cs typeface="Courier New" pitchFamily="49" charset="0"/>
              </a:rPr>
              <a:t>SYS</a:t>
            </a:r>
            <a:r>
              <a:rPr lang="en-US" sz="1600" dirty="0">
                <a:solidFill>
                  <a:srgbClr val="000000"/>
                </a:solidFill>
              </a:rPr>
              <a:t>, </a:t>
            </a:r>
            <a:r>
              <a:rPr lang="en-US" sz="1600" dirty="0">
                <a:solidFill>
                  <a:srgbClr val="000000"/>
                </a:solidFill>
                <a:latin typeface="Courier New" pitchFamily="49" charset="0"/>
                <a:cs typeface="Courier New" pitchFamily="49" charset="0"/>
              </a:rPr>
              <a:t>SYSTEM</a:t>
            </a:r>
            <a:r>
              <a:rPr lang="en-US" sz="1600" dirty="0">
                <a:solidFill>
                  <a:srgbClr val="000000"/>
                </a:solidFill>
              </a:rPr>
              <a:t> common users</a:t>
            </a:r>
          </a:p>
          <a:p>
            <a:pPr marL="347663" lvl="1" indent="-228600" defTabSz="228600" eaLnBrk="1" hangingPunct="1">
              <a:buClr>
                <a:srgbClr val="FF0000"/>
              </a:buClr>
              <a:buFont typeface="Arial" charset="0"/>
              <a:buChar char="•"/>
              <a:defRPr/>
            </a:pPr>
            <a:r>
              <a:rPr lang="en-US" sz="1600" dirty="0">
                <a:solidFill>
                  <a:srgbClr val="000000"/>
                </a:solidFill>
              </a:rPr>
              <a:t>Same local administrator name</a:t>
            </a:r>
          </a:p>
          <a:p>
            <a:pPr marL="347663" lvl="1" indent="-228600" defTabSz="228600" eaLnBrk="1" hangingPunct="1">
              <a:buClr>
                <a:srgbClr val="FF0000"/>
              </a:buClr>
              <a:buFont typeface="Arial" charset="0"/>
              <a:buChar char="•"/>
              <a:defRPr/>
            </a:pPr>
            <a:r>
              <a:rPr lang="en-US" sz="1600" dirty="0">
                <a:solidFill>
                  <a:srgbClr val="000000"/>
                </a:solidFill>
              </a:rPr>
              <a:t>New service name</a:t>
            </a:r>
            <a:endParaRPr lang="en-US" sz="1600" b="1" dirty="0">
              <a:solidFill>
                <a:srgbClr val="000000"/>
              </a:solidFill>
              <a:latin typeface="Courier New" pitchFamily="49" charset="0"/>
              <a:cs typeface="Courier New" pitchFamily="49" charset="0"/>
            </a:endParaRPr>
          </a:p>
          <a:p>
            <a:pPr marL="574675" lvl="2" indent="-460375" defTabSz="228600" eaLnBrk="1" hangingPunct="1">
              <a:buFont typeface="Arial" charset="0"/>
              <a:buAutoNum type="arabicPeriod"/>
              <a:defRPr/>
            </a:pPr>
            <a:endParaRPr lang="en-US" sz="1600" dirty="0">
              <a:latin typeface="Courier New" pitchFamily="49" charset="0"/>
              <a:cs typeface="Courier New" pitchFamily="49" charset="0"/>
            </a:endParaRPr>
          </a:p>
        </p:txBody>
      </p:sp>
      <p:sp>
        <p:nvSpPr>
          <p:cNvPr id="86" name="Rectangle 85"/>
          <p:cNvSpPr/>
          <p:nvPr/>
        </p:nvSpPr>
        <p:spPr bwMode="auto">
          <a:xfrm>
            <a:off x="684212" y="990600"/>
            <a:ext cx="4265613" cy="3124200"/>
          </a:xfrm>
          <a:prstGeom prst="rect">
            <a:avLst/>
          </a:prstGeom>
          <a:solidFill>
            <a:schemeClr val="bg1">
              <a:lumMod val="95000"/>
            </a:schemeClr>
          </a:solidFill>
          <a:ln w="28575" cap="flat" cmpd="sng" algn="ctr">
            <a:solidFill>
              <a:schemeClr val="tx1"/>
            </a:solidFill>
            <a:prstDash val="solid"/>
            <a:round/>
            <a:headEnd type="none" w="sm" len="sm"/>
            <a:tailEnd type="none" w="sm" len="sm"/>
          </a:ln>
          <a:effectLst/>
        </p:spPr>
        <p:txBody>
          <a:bodyPr/>
          <a:lstStyle/>
          <a:p>
            <a:pPr defTabSz="228600" eaLnBrk="1" hangingPunct="1">
              <a:defRPr/>
            </a:pPr>
            <a:endParaRPr lang="en-US" dirty="0">
              <a:latin typeface="Arial" charset="0"/>
              <a:cs typeface="Arial" charset="0"/>
            </a:endParaRPr>
          </a:p>
        </p:txBody>
      </p:sp>
      <p:sp>
        <p:nvSpPr>
          <p:cNvPr id="6147" name="Rectangle 40"/>
          <p:cNvSpPr>
            <a:spLocks noGrp="1" noChangeArrowheads="1"/>
          </p:cNvSpPr>
          <p:nvPr>
            <p:ph type="title"/>
          </p:nvPr>
        </p:nvSpPr>
        <p:spPr>
          <a:xfrm>
            <a:off x="825500" y="230957"/>
            <a:ext cx="10209430" cy="468840"/>
          </a:xfrm>
        </p:spPr>
        <p:txBody>
          <a:bodyPr>
            <a:normAutofit fontScale="90000"/>
          </a:bodyPr>
          <a:lstStyle/>
          <a:p>
            <a:r>
              <a:rPr lang="en-US" altLang="en-US" dirty="0"/>
              <a:t>Cloning Regular PDBs</a:t>
            </a:r>
          </a:p>
        </p:txBody>
      </p:sp>
      <p:sp>
        <p:nvSpPr>
          <p:cNvPr id="6148" name="Text Box 58"/>
          <p:cNvSpPr txBox="1">
            <a:spLocks noChangeArrowheads="1"/>
          </p:cNvSpPr>
          <p:nvPr/>
        </p:nvSpPr>
        <p:spPr bwMode="blackWhite">
          <a:xfrm>
            <a:off x="684212" y="1066800"/>
            <a:ext cx="78740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pPr>
            <a:r>
              <a:rPr lang="en-US" altLang="en-US" sz="1400" b="1" dirty="0"/>
              <a:t>CDB1</a:t>
            </a:r>
          </a:p>
        </p:txBody>
      </p:sp>
      <p:sp>
        <p:nvSpPr>
          <p:cNvPr id="6149" name="Rectangle 2"/>
          <p:cNvSpPr>
            <a:spLocks noChangeArrowheads="1"/>
          </p:cNvSpPr>
          <p:nvPr/>
        </p:nvSpPr>
        <p:spPr bwMode="blackWhite">
          <a:xfrm>
            <a:off x="887412" y="1375304"/>
            <a:ext cx="2528888" cy="685800"/>
          </a:xfrm>
          <a:prstGeom prst="rect">
            <a:avLst/>
          </a:prstGeom>
          <a:solidFill>
            <a:srgbClr val="FFFFCC"/>
          </a:solidFill>
          <a:ln w="28575">
            <a:solidFill>
              <a:schemeClr val="tx1"/>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r>
              <a:rPr lang="en-US" altLang="en-US" sz="1400" b="1" dirty="0"/>
              <a:t>CDB root</a:t>
            </a:r>
          </a:p>
        </p:txBody>
      </p:sp>
      <p:sp>
        <p:nvSpPr>
          <p:cNvPr id="6150" name="PPTShape_0"/>
          <p:cNvSpPr txBox="1">
            <a:spLocks noChangeArrowheads="1"/>
          </p:cNvSpPr>
          <p:nvPr/>
        </p:nvSpPr>
        <p:spPr bwMode="blackWhite">
          <a:xfrm>
            <a:off x="895350" y="1375304"/>
            <a:ext cx="9747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dirty="0">
                <a:solidFill>
                  <a:srgbClr val="000000"/>
                </a:solidFill>
              </a:rPr>
              <a:t>Data files/</a:t>
            </a:r>
          </a:p>
          <a:p>
            <a:r>
              <a:rPr lang="en-US" altLang="en-US" sz="1100" dirty="0">
                <a:solidFill>
                  <a:srgbClr val="000000"/>
                </a:solidFill>
              </a:rPr>
              <a:t>Temp files </a:t>
            </a:r>
          </a:p>
        </p:txBody>
      </p:sp>
      <p:sp>
        <p:nvSpPr>
          <p:cNvPr id="6151" name="PPTShape_1"/>
          <p:cNvSpPr txBox="1">
            <a:spLocks noChangeArrowheads="1"/>
          </p:cNvSpPr>
          <p:nvPr/>
        </p:nvSpPr>
        <p:spPr bwMode="blackWhite">
          <a:xfrm>
            <a:off x="4260570" y="1375304"/>
            <a:ext cx="613054" cy="600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Redo Log </a:t>
            </a:r>
          </a:p>
          <a:p>
            <a:r>
              <a:rPr lang="en-US" altLang="en-US" sz="1100" b="1" dirty="0">
                <a:solidFill>
                  <a:srgbClr val="000000"/>
                </a:solidFill>
              </a:rPr>
              <a:t>files</a:t>
            </a:r>
          </a:p>
        </p:txBody>
      </p:sp>
      <p:sp>
        <p:nvSpPr>
          <p:cNvPr id="6152" name="PPTShape_2"/>
          <p:cNvSpPr txBox="1">
            <a:spLocks noChangeArrowheads="1"/>
          </p:cNvSpPr>
          <p:nvPr/>
        </p:nvSpPr>
        <p:spPr bwMode="blackWhite">
          <a:xfrm>
            <a:off x="3559111" y="1375304"/>
            <a:ext cx="727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Control </a:t>
            </a:r>
          </a:p>
          <a:p>
            <a:r>
              <a:rPr lang="en-US" altLang="en-US" sz="1100" b="1" dirty="0">
                <a:solidFill>
                  <a:srgbClr val="000000"/>
                </a:solidFill>
              </a:rPr>
              <a:t>files</a:t>
            </a:r>
          </a:p>
        </p:txBody>
      </p:sp>
      <p:sp>
        <p:nvSpPr>
          <p:cNvPr id="6153" name="PPTShape_3"/>
          <p:cNvSpPr>
            <a:spLocks noChangeArrowheads="1"/>
          </p:cNvSpPr>
          <p:nvPr/>
        </p:nvSpPr>
        <p:spPr bwMode="blackWhite">
          <a:xfrm>
            <a:off x="887412" y="2137304"/>
            <a:ext cx="2538413" cy="533400"/>
          </a:xfrm>
          <a:prstGeom prst="rect">
            <a:avLst/>
          </a:prstGeom>
          <a:solidFill>
            <a:srgbClr val="FFCC99"/>
          </a:solidFill>
          <a:ln w="28575">
            <a:solidFill>
              <a:schemeClr val="tx1"/>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r>
              <a:rPr lang="en-US" altLang="en-US" sz="1400" dirty="0">
                <a:solidFill>
                  <a:schemeClr val="bg2"/>
                </a:solidFill>
              </a:rPr>
              <a:t> </a:t>
            </a: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solidFill>
                  <a:srgbClr val="FF0000"/>
                </a:solidFill>
              </a:rPr>
              <a:t>PDB$SEED</a:t>
            </a:r>
          </a:p>
        </p:txBody>
      </p:sp>
      <p:sp>
        <p:nvSpPr>
          <p:cNvPr id="6154" name="PPTShape_4"/>
          <p:cNvSpPr txBox="1">
            <a:spLocks noChangeArrowheads="1"/>
          </p:cNvSpPr>
          <p:nvPr/>
        </p:nvSpPr>
        <p:spPr bwMode="blackWhite">
          <a:xfrm>
            <a:off x="887412" y="2137304"/>
            <a:ext cx="29448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files/Temp files</a:t>
            </a:r>
          </a:p>
        </p:txBody>
      </p:sp>
      <p:sp>
        <p:nvSpPr>
          <p:cNvPr id="6155" name="PPTShape_5"/>
          <p:cNvSpPr>
            <a:spLocks noChangeArrowheads="1"/>
          </p:cNvSpPr>
          <p:nvPr/>
        </p:nvSpPr>
        <p:spPr bwMode="blackWhite">
          <a:xfrm>
            <a:off x="887412" y="2746904"/>
            <a:ext cx="2538413" cy="533400"/>
          </a:xfrm>
          <a:prstGeom prst="rect">
            <a:avLst/>
          </a:prstGeom>
          <a:solidFill>
            <a:srgbClr val="FFCC99"/>
          </a:solidFill>
          <a:ln w="28575">
            <a:solidFill>
              <a:schemeClr val="tx1"/>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solidFill>
                  <a:srgbClr val="0000FF"/>
                </a:solidFill>
              </a:rPr>
              <a:t>PDB1</a:t>
            </a:r>
          </a:p>
        </p:txBody>
      </p:sp>
      <p:sp>
        <p:nvSpPr>
          <p:cNvPr id="6156" name="PPTShape_6"/>
          <p:cNvSpPr txBox="1">
            <a:spLocks noChangeArrowheads="1"/>
          </p:cNvSpPr>
          <p:nvPr/>
        </p:nvSpPr>
        <p:spPr bwMode="blackWhite">
          <a:xfrm>
            <a:off x="887412" y="2746904"/>
            <a:ext cx="25288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files/Temp files</a:t>
            </a:r>
          </a:p>
          <a:p>
            <a:endParaRPr lang="en-US" altLang="en-US" sz="1100" b="1" dirty="0">
              <a:solidFill>
                <a:srgbClr val="000000"/>
              </a:solidFill>
            </a:endParaRPr>
          </a:p>
        </p:txBody>
      </p:sp>
      <p:sp>
        <p:nvSpPr>
          <p:cNvPr id="6157" name="PPTShape_7"/>
          <p:cNvSpPr txBox="1">
            <a:spLocks noChangeArrowheads="1"/>
          </p:cNvSpPr>
          <p:nvPr/>
        </p:nvSpPr>
        <p:spPr bwMode="blackWhite">
          <a:xfrm>
            <a:off x="3806824" y="2881488"/>
            <a:ext cx="839669" cy="954087"/>
          </a:xfrm>
          <a:prstGeom prst="rect">
            <a:avLst/>
          </a:prstGeom>
          <a:noFill/>
          <a:ln w="28575">
            <a:noFill/>
            <a:miter lim="800000"/>
            <a:headEnd/>
            <a:tailEnd/>
          </a:ln>
        </p:spPr>
        <p:txBody>
          <a:bodyPr lIns="92075" tIns="46038" rIns="92075" bIns="46038">
            <a:spAutoFit/>
          </a:bodyPr>
          <a:lstStyle/>
          <a:p>
            <a:pPr defTabSz="228600">
              <a:defRPr/>
            </a:pPr>
            <a:r>
              <a:rPr lang="en-US" sz="1400" b="1" dirty="0">
                <a:solidFill>
                  <a:schemeClr val="tx1">
                    <a:lumMod val="50000"/>
                  </a:schemeClr>
                </a:solidFill>
                <a:latin typeface="Arial" charset="0"/>
                <a:cs typeface="Arial" charset="0"/>
              </a:rPr>
              <a:t>Create </a:t>
            </a:r>
          </a:p>
          <a:p>
            <a:pPr defTabSz="228600">
              <a:defRPr/>
            </a:pPr>
            <a:r>
              <a:rPr lang="en-US" sz="1400" b="1" dirty="0">
                <a:solidFill>
                  <a:srgbClr val="008000"/>
                </a:solidFill>
                <a:latin typeface="Arial" charset="0"/>
                <a:cs typeface="Arial" charset="0"/>
              </a:rPr>
              <a:t>PDB3 </a:t>
            </a:r>
          </a:p>
          <a:p>
            <a:pPr defTabSz="228600">
              <a:defRPr/>
            </a:pPr>
            <a:r>
              <a:rPr lang="en-US" sz="1400" b="1" dirty="0">
                <a:solidFill>
                  <a:schemeClr val="tx1">
                    <a:lumMod val="50000"/>
                  </a:schemeClr>
                </a:solidFill>
                <a:latin typeface="Arial" charset="0"/>
                <a:cs typeface="Arial" charset="0"/>
              </a:rPr>
              <a:t>from </a:t>
            </a:r>
          </a:p>
          <a:p>
            <a:pPr defTabSz="228600">
              <a:defRPr/>
            </a:pPr>
            <a:r>
              <a:rPr lang="en-US" sz="1400" b="1" dirty="0">
                <a:solidFill>
                  <a:srgbClr val="0000FF"/>
                </a:solidFill>
                <a:latin typeface="Arial" charset="0"/>
                <a:cs typeface="Arial" charset="0"/>
              </a:rPr>
              <a:t>PDB1</a:t>
            </a:r>
            <a:endParaRPr lang="en-US" sz="1400" b="1" dirty="0">
              <a:solidFill>
                <a:srgbClr val="008000"/>
              </a:solidFill>
              <a:latin typeface="Arial" charset="0"/>
              <a:cs typeface="Arial" charset="0"/>
            </a:endParaRPr>
          </a:p>
        </p:txBody>
      </p:sp>
      <p:sp>
        <p:nvSpPr>
          <p:cNvPr id="99" name="Rectangle 31"/>
          <p:cNvSpPr txBox="1">
            <a:spLocks noChangeArrowheads="1"/>
          </p:cNvSpPr>
          <p:nvPr/>
        </p:nvSpPr>
        <p:spPr>
          <a:xfrm>
            <a:off x="5308600" y="990600"/>
            <a:ext cx="6196012" cy="4876800"/>
          </a:xfrm>
          <a:prstGeom prst="rect">
            <a:avLst/>
          </a:prstGeom>
        </p:spPr>
        <p:txBody>
          <a:bodyPr/>
          <a:lstStyle/>
          <a:p>
            <a:pPr marL="574675" lvl="2" indent="-341313" defTabSz="228600" eaLnBrk="1" hangingPunct="1">
              <a:spcBef>
                <a:spcPts val="432"/>
              </a:spcBef>
              <a:buClr>
                <a:schemeClr val="accent1"/>
              </a:buClr>
              <a:buFont typeface="+mj-lt"/>
              <a:buAutoNum type="arabicPeriod"/>
              <a:defRPr/>
            </a:pPr>
            <a:r>
              <a:rPr lang="en-US" dirty="0">
                <a:solidFill>
                  <a:srgbClr val="000000"/>
                </a:solidFill>
                <a:latin typeface="+mj-lt"/>
                <a:cs typeface="Courier New" pitchFamily="49" charset="0"/>
              </a:rPr>
              <a:t>Define how Oracle will find the location of the data files:</a:t>
            </a:r>
          </a:p>
          <a:p>
            <a:pPr marL="1184275" lvl="3" indent="-341313" defTabSz="228600" eaLnBrk="1" hangingPunct="1">
              <a:spcBef>
                <a:spcPts val="432"/>
              </a:spcBef>
              <a:buClr>
                <a:schemeClr val="accent1"/>
              </a:buClr>
              <a:buFont typeface="Arial" pitchFamily="34" charset="0"/>
              <a:buChar char="•"/>
              <a:defRPr/>
            </a:pPr>
            <a:r>
              <a:rPr lang="en-US" dirty="0">
                <a:solidFill>
                  <a:srgbClr val="000000"/>
                </a:solidFill>
                <a:latin typeface="+mj-lt"/>
                <a:cs typeface="Courier New" pitchFamily="49" charset="0"/>
              </a:rPr>
              <a:t>In </a:t>
            </a:r>
            <a:r>
              <a:rPr lang="en-US" sz="1400" dirty="0">
                <a:solidFill>
                  <a:srgbClr val="000000"/>
                </a:solidFill>
                <a:latin typeface="Courier New" panose="02070309020205020404" pitchFamily="49" charset="0"/>
                <a:cs typeface="Courier New" panose="02070309020205020404" pitchFamily="49" charset="0"/>
              </a:rPr>
              <a:t>init.ora</a:t>
            </a:r>
            <a:r>
              <a:rPr lang="en-US" dirty="0">
                <a:solidFill>
                  <a:srgbClr val="000000"/>
                </a:solidFill>
                <a:latin typeface="+mj-lt"/>
                <a:cs typeface="Courier New" pitchFamily="49" charset="0"/>
              </a:rPr>
              <a:t>, set </a:t>
            </a:r>
            <a:r>
              <a:rPr lang="en-US" sz="1400" dirty="0">
                <a:solidFill>
                  <a:srgbClr val="000000"/>
                </a:solidFill>
                <a:latin typeface="Courier New" pitchFamily="49" charset="0"/>
                <a:cs typeface="Courier New" pitchFamily="49" charset="0"/>
              </a:rPr>
              <a:t>DB_CREATE_FILE_DEST=</a:t>
            </a:r>
            <a:r>
              <a:rPr lang="en-US" sz="1400" i="1" dirty="0">
                <a:solidFill>
                  <a:srgbClr val="000000"/>
                </a:solidFill>
              </a:rPr>
              <a:t> </a:t>
            </a:r>
            <a:r>
              <a:rPr lang="en-US" sz="1400" dirty="0">
                <a:latin typeface="Courier New" pitchFamily="49" charset="0"/>
                <a:cs typeface="Courier New" pitchFamily="49" charset="0"/>
              </a:rPr>
              <a:t>'</a:t>
            </a:r>
            <a:r>
              <a:rPr lang="en-US" sz="1400" dirty="0">
                <a:solidFill>
                  <a:srgbClr val="008000"/>
                </a:solidFill>
                <a:latin typeface="Courier New" pitchFamily="49" charset="0"/>
                <a:cs typeface="Courier New" pitchFamily="49" charset="0"/>
              </a:rPr>
              <a:t>PDB3dir</a:t>
            </a:r>
            <a:r>
              <a:rPr lang="en-US" sz="1400" dirty="0">
                <a:latin typeface="Courier New" pitchFamily="49" charset="0"/>
                <a:cs typeface="Courier New" pitchFamily="49" charset="0"/>
              </a:rPr>
              <a:t>'</a:t>
            </a:r>
            <a:endParaRPr lang="en-US" sz="1400" b="1" dirty="0">
              <a:latin typeface="Courier New" pitchFamily="49" charset="0"/>
              <a:cs typeface="Courier New" pitchFamily="49" charset="0"/>
            </a:endParaRPr>
          </a:p>
          <a:p>
            <a:pPr marL="1184275" lvl="3" indent="-341313" defTabSz="228600" eaLnBrk="1" hangingPunct="1">
              <a:spcBef>
                <a:spcPts val="432"/>
              </a:spcBef>
              <a:buClr>
                <a:schemeClr val="accent1"/>
              </a:buClr>
              <a:buFont typeface="Arial" pitchFamily="34" charset="0"/>
              <a:buChar char="•"/>
              <a:defRPr/>
            </a:pPr>
            <a:r>
              <a:rPr lang="en-US" dirty="0">
                <a:solidFill>
                  <a:srgbClr val="000000"/>
                </a:solidFill>
                <a:cs typeface="Courier New" pitchFamily="49" charset="0"/>
              </a:rPr>
              <a:t>In </a:t>
            </a:r>
            <a:r>
              <a:rPr lang="en-US" sz="1400" dirty="0">
                <a:solidFill>
                  <a:srgbClr val="000000"/>
                </a:solidFill>
                <a:latin typeface="Courier New" panose="02070309020205020404" pitchFamily="49" charset="0"/>
                <a:cs typeface="Courier New" panose="02070309020205020404" pitchFamily="49" charset="0"/>
              </a:rPr>
              <a:t>init.ora</a:t>
            </a:r>
            <a:r>
              <a:rPr lang="en-US" dirty="0">
                <a:solidFill>
                  <a:srgbClr val="000000"/>
                </a:solidFill>
                <a:cs typeface="Courier New" pitchFamily="49" charset="0"/>
              </a:rPr>
              <a:t>, set </a:t>
            </a:r>
            <a:r>
              <a:rPr lang="en-US" sz="1400" dirty="0">
                <a:solidFill>
                  <a:srgbClr val="000000"/>
                </a:solidFill>
                <a:latin typeface="Courier New" pitchFamily="49" charset="0"/>
                <a:cs typeface="Courier New" pitchFamily="49" charset="0"/>
              </a:rPr>
              <a:t>PDB_FILE_NAME_CONVERT=</a:t>
            </a:r>
            <a:r>
              <a:rPr lang="en-US" sz="1400" dirty="0">
                <a:latin typeface="Courier New" pitchFamily="49" charset="0"/>
                <a:cs typeface="Courier New" pitchFamily="49" charset="0"/>
              </a:rPr>
              <a:t>'</a:t>
            </a:r>
            <a:r>
              <a:rPr lang="en-US" sz="1400" dirty="0">
                <a:solidFill>
                  <a:srgbClr val="0000FF"/>
                </a:solidFill>
                <a:latin typeface="Courier New" pitchFamily="49" charset="0"/>
                <a:cs typeface="Courier New" pitchFamily="49" charset="0"/>
              </a:rPr>
              <a:t>PDB1dir</a:t>
            </a:r>
            <a:r>
              <a:rPr lang="en-US" sz="1400" dirty="0">
                <a:latin typeface="Courier New" pitchFamily="49" charset="0"/>
                <a:cs typeface="Courier New" pitchFamily="49" charset="0"/>
              </a:rPr>
              <a:t>', '</a:t>
            </a:r>
            <a:r>
              <a:rPr lang="en-US" sz="1400" dirty="0">
                <a:solidFill>
                  <a:srgbClr val="008000"/>
                </a:solidFill>
                <a:latin typeface="Courier New" pitchFamily="49" charset="0"/>
                <a:cs typeface="Courier New" pitchFamily="49" charset="0"/>
              </a:rPr>
              <a:t>PDB3dir</a:t>
            </a:r>
            <a:r>
              <a:rPr lang="en-US" sz="1400" dirty="0">
                <a:latin typeface="Courier New" pitchFamily="49" charset="0"/>
                <a:cs typeface="Courier New" pitchFamily="49" charset="0"/>
              </a:rPr>
              <a:t>'</a:t>
            </a:r>
            <a:endParaRPr lang="en-US" sz="1600" dirty="0">
              <a:latin typeface="Courier New" pitchFamily="49" charset="0"/>
              <a:cs typeface="Courier New" pitchFamily="49" charset="0"/>
            </a:endParaRPr>
          </a:p>
          <a:p>
            <a:pPr marL="1184275" lvl="3" indent="-341313" defTabSz="228600" eaLnBrk="1" hangingPunct="1">
              <a:spcBef>
                <a:spcPts val="432"/>
              </a:spcBef>
              <a:buClr>
                <a:schemeClr val="accent1"/>
              </a:buClr>
              <a:buFont typeface="Arial" pitchFamily="34" charset="0"/>
              <a:buChar char="•"/>
              <a:defRPr/>
            </a:pPr>
            <a:r>
              <a:rPr lang="en-US" sz="1600" dirty="0">
                <a:solidFill>
                  <a:srgbClr val="000000"/>
                </a:solidFill>
                <a:latin typeface="+mj-lt"/>
                <a:cs typeface="Courier New" pitchFamily="49" charset="0"/>
              </a:rPr>
              <a:t>Using the </a:t>
            </a:r>
            <a:r>
              <a:rPr lang="en-US" sz="1400" dirty="0">
                <a:solidFill>
                  <a:srgbClr val="000000"/>
                </a:solidFill>
                <a:latin typeface="Courier New" pitchFamily="49" charset="0"/>
                <a:cs typeface="Courier New" pitchFamily="49" charset="0"/>
              </a:rPr>
              <a:t>CREATE_FILE_DEST=</a:t>
            </a:r>
            <a:r>
              <a:rPr lang="en-US" sz="1400" i="1" dirty="0">
                <a:solidFill>
                  <a:srgbClr val="000000"/>
                </a:solidFill>
              </a:rPr>
              <a:t> </a:t>
            </a:r>
            <a:r>
              <a:rPr lang="en-US" sz="1400" dirty="0">
                <a:solidFill>
                  <a:srgbClr val="000000"/>
                </a:solidFill>
                <a:latin typeface="Courier New" pitchFamily="49" charset="0"/>
                <a:cs typeface="Courier New" pitchFamily="49" charset="0"/>
              </a:rPr>
              <a:t>'PDB3dir</a:t>
            </a:r>
            <a:r>
              <a:rPr lang="en-US" sz="1400" dirty="0">
                <a:latin typeface="Courier New" pitchFamily="49" charset="0"/>
                <a:cs typeface="Courier New" pitchFamily="49" charset="0"/>
              </a:rPr>
              <a:t>'</a:t>
            </a:r>
            <a:r>
              <a:rPr lang="en-US" sz="1400" dirty="0">
                <a:cs typeface="Courier New" pitchFamily="49" charset="0"/>
              </a:rPr>
              <a:t> </a:t>
            </a:r>
            <a:r>
              <a:rPr lang="en-US" sz="1600" dirty="0">
                <a:cs typeface="Courier New" pitchFamily="49" charset="0"/>
              </a:rPr>
              <a:t>clause </a:t>
            </a:r>
            <a:endParaRPr lang="en-US" sz="1600" dirty="0">
              <a:latin typeface="+mj-lt"/>
              <a:cs typeface="Courier New" pitchFamily="49" charset="0"/>
            </a:endParaRPr>
          </a:p>
          <a:p>
            <a:pPr marL="576262" lvl="2" indent="-342900" defTabSz="228600" eaLnBrk="1" hangingPunct="1">
              <a:spcBef>
                <a:spcPts val="432"/>
              </a:spcBef>
              <a:buClr>
                <a:schemeClr val="accent1"/>
              </a:buClr>
              <a:buFont typeface="+mj-lt"/>
              <a:buAutoNum type="arabicPeriod"/>
              <a:defRPr/>
            </a:pPr>
            <a:r>
              <a:rPr lang="en-US" dirty="0">
                <a:solidFill>
                  <a:srgbClr val="000000"/>
                </a:solidFill>
                <a:latin typeface="+mj-lt"/>
                <a:cs typeface="Courier New" pitchFamily="49" charset="0"/>
              </a:rPr>
              <a:t>Connect to the CDB </a:t>
            </a:r>
            <a:r>
              <a:rPr lang="en-US" dirty="0">
                <a:solidFill>
                  <a:srgbClr val="000000"/>
                </a:solidFill>
                <a:latin typeface="Arial"/>
                <a:cs typeface="Courier New" pitchFamily="49" charset="0"/>
              </a:rPr>
              <a:t>root to close </a:t>
            </a:r>
            <a:r>
              <a:rPr lang="en-US" b="1" dirty="0">
                <a:solidFill>
                  <a:srgbClr val="0000FF"/>
                </a:solidFill>
                <a:latin typeface="Courier New" pitchFamily="49" charset="0"/>
                <a:cs typeface="Courier New" pitchFamily="49" charset="0"/>
              </a:rPr>
              <a:t>PDB1</a:t>
            </a:r>
            <a:r>
              <a:rPr lang="en-US" dirty="0">
                <a:latin typeface="+mj-lt"/>
                <a:cs typeface="Courier New" pitchFamily="49" charset="0"/>
              </a:rPr>
              <a:t>.</a:t>
            </a:r>
            <a:endParaRPr lang="en-US" sz="1600" b="1" dirty="0">
              <a:solidFill>
                <a:srgbClr val="0000FF"/>
              </a:solidFill>
              <a:latin typeface="Courier New" pitchFamily="49" charset="0"/>
              <a:cs typeface="Courier New" pitchFamily="49" charset="0"/>
            </a:endParaRPr>
          </a:p>
          <a:p>
            <a:pPr marL="576262" lvl="2" indent="-342900" defTabSz="228600" eaLnBrk="1" hangingPunct="1">
              <a:spcBef>
                <a:spcPts val="432"/>
              </a:spcBef>
              <a:buClr>
                <a:schemeClr val="accent1"/>
              </a:buClr>
              <a:buFont typeface="+mj-lt"/>
              <a:buAutoNum type="arabicPeriod"/>
              <a:defRPr/>
            </a:pPr>
            <a:r>
              <a:rPr lang="en-US" dirty="0">
                <a:solidFill>
                  <a:srgbClr val="000000"/>
                </a:solidFill>
                <a:latin typeface="+mj-lt"/>
                <a:cs typeface="Courier New" pitchFamily="49" charset="0"/>
              </a:rPr>
              <a:t>Clone</a:t>
            </a:r>
            <a:r>
              <a:rPr lang="en-US" sz="1600" dirty="0">
                <a:latin typeface="+mj-lt"/>
                <a:cs typeface="Courier New" pitchFamily="49" charset="0"/>
              </a:rPr>
              <a:t> </a:t>
            </a:r>
            <a:r>
              <a:rPr lang="en-US" b="1" dirty="0">
                <a:solidFill>
                  <a:srgbClr val="008000"/>
                </a:solidFill>
                <a:latin typeface="Courier New" pitchFamily="49" charset="0"/>
                <a:cs typeface="Courier New" pitchFamily="49" charset="0"/>
              </a:rPr>
              <a:t>PDB3</a:t>
            </a:r>
            <a:r>
              <a:rPr lang="en-US" sz="1600" b="1" dirty="0">
                <a:solidFill>
                  <a:srgbClr val="0000FF"/>
                </a:solidFill>
                <a:latin typeface="+mj-lt"/>
              </a:rPr>
              <a:t> </a:t>
            </a:r>
            <a:r>
              <a:rPr lang="en-US" dirty="0">
                <a:solidFill>
                  <a:srgbClr val="000000"/>
                </a:solidFill>
                <a:latin typeface="+mj-lt"/>
                <a:cs typeface="Courier New" pitchFamily="49" charset="0"/>
              </a:rPr>
              <a:t>from</a:t>
            </a:r>
            <a:r>
              <a:rPr lang="en-US" sz="1600" dirty="0">
                <a:latin typeface="+mj-lt"/>
                <a:cs typeface="Courier New" pitchFamily="49" charset="0"/>
              </a:rPr>
              <a:t> </a:t>
            </a:r>
            <a:r>
              <a:rPr lang="en-US" b="1" dirty="0">
                <a:solidFill>
                  <a:srgbClr val="0000FF"/>
                </a:solidFill>
                <a:latin typeface="Courier New" pitchFamily="49" charset="0"/>
                <a:cs typeface="Courier New" pitchFamily="49" charset="0"/>
              </a:rPr>
              <a:t>PDB1</a:t>
            </a:r>
            <a:r>
              <a:rPr lang="en-US" sz="1600" dirty="0">
                <a:latin typeface="Arial"/>
                <a:cs typeface="Courier New" pitchFamily="49" charset="0"/>
              </a:rPr>
              <a:t>.</a:t>
            </a:r>
            <a:endParaRPr lang="en-US" sz="1600" b="1" dirty="0">
              <a:solidFill>
                <a:srgbClr val="0000FF"/>
              </a:solidFill>
              <a:latin typeface="Courier New" pitchFamily="49" charset="0"/>
              <a:cs typeface="Courier New" pitchFamily="49" charset="0"/>
            </a:endParaRPr>
          </a:p>
          <a:p>
            <a:pPr marL="576262" lvl="2" indent="-342900" defTabSz="228600" eaLnBrk="1" hangingPunct="1">
              <a:spcBef>
                <a:spcPts val="432"/>
              </a:spcBef>
              <a:buClr>
                <a:schemeClr val="accent1"/>
              </a:buClr>
              <a:buFont typeface="+mj-lt"/>
              <a:buAutoNum type="arabicPeriod"/>
              <a:defRPr/>
            </a:pPr>
            <a:endParaRPr lang="en-US" sz="1600" b="1" dirty="0">
              <a:solidFill>
                <a:srgbClr val="0000FF"/>
              </a:solidFill>
              <a:latin typeface="Courier New" pitchFamily="49" charset="0"/>
              <a:cs typeface="Courier New" pitchFamily="49" charset="0"/>
            </a:endParaRPr>
          </a:p>
          <a:p>
            <a:pPr marL="576262" lvl="2" indent="-342900" defTabSz="228600" eaLnBrk="1" hangingPunct="1">
              <a:spcBef>
                <a:spcPts val="432"/>
              </a:spcBef>
              <a:buClr>
                <a:schemeClr val="accent1"/>
              </a:buClr>
              <a:buFont typeface="+mj-lt"/>
              <a:buAutoNum type="arabicPeriod"/>
              <a:defRPr/>
            </a:pPr>
            <a:endParaRPr lang="en-US" sz="1600" b="1" dirty="0">
              <a:solidFill>
                <a:srgbClr val="0000FF"/>
              </a:solidFill>
              <a:latin typeface="Courier New" pitchFamily="49" charset="0"/>
              <a:cs typeface="Courier New" pitchFamily="49" charset="0"/>
            </a:endParaRPr>
          </a:p>
          <a:p>
            <a:pPr marL="576262" lvl="2" indent="-342900" defTabSz="228600" eaLnBrk="1" hangingPunct="1">
              <a:spcBef>
                <a:spcPts val="432"/>
              </a:spcBef>
              <a:buClr>
                <a:schemeClr val="accent1"/>
              </a:buClr>
              <a:buFont typeface="+mj-lt"/>
              <a:buAutoNum type="arabicPeriod"/>
              <a:defRPr/>
            </a:pPr>
            <a:r>
              <a:rPr lang="en-US" dirty="0">
                <a:solidFill>
                  <a:srgbClr val="000000"/>
                </a:solidFill>
              </a:rPr>
              <a:t>Open</a:t>
            </a:r>
            <a:r>
              <a:rPr lang="en-US" sz="1600" b="1" dirty="0">
                <a:latin typeface="Courier New" pitchFamily="49" charset="0"/>
                <a:cs typeface="Courier New" pitchFamily="49" charset="0"/>
              </a:rPr>
              <a:t> </a:t>
            </a:r>
            <a:r>
              <a:rPr lang="en-US" b="1" dirty="0">
                <a:solidFill>
                  <a:srgbClr val="008000"/>
                </a:solidFill>
                <a:latin typeface="Courier New" pitchFamily="49" charset="0"/>
                <a:cs typeface="Courier New" pitchFamily="49" charset="0"/>
              </a:rPr>
              <a:t>PDB3</a:t>
            </a:r>
            <a:r>
              <a:rPr lang="en-US" sz="1400" dirty="0"/>
              <a:t> </a:t>
            </a:r>
            <a:r>
              <a:rPr lang="en-US" dirty="0">
                <a:solidFill>
                  <a:srgbClr val="000000"/>
                </a:solidFill>
              </a:rPr>
              <a:t>in read/write mode</a:t>
            </a:r>
            <a:r>
              <a:rPr lang="en-US" sz="1600" dirty="0">
                <a:solidFill>
                  <a:srgbClr val="000000"/>
                </a:solidFill>
                <a:latin typeface="Arial"/>
                <a:cs typeface="Courier New" pitchFamily="49" charset="0"/>
              </a:rPr>
              <a:t>.</a:t>
            </a:r>
          </a:p>
          <a:p>
            <a:pPr marL="576262" lvl="2" indent="-342900" defTabSz="228600" eaLnBrk="1" hangingPunct="1">
              <a:spcBef>
                <a:spcPts val="432"/>
              </a:spcBef>
              <a:buClr>
                <a:schemeClr val="accent2"/>
              </a:buClr>
              <a:buFont typeface="+mj-lt"/>
              <a:buAutoNum type="arabicPeriod"/>
              <a:defRPr/>
            </a:pPr>
            <a:endParaRPr lang="en-US" sz="1600" dirty="0">
              <a:latin typeface="Arial"/>
              <a:cs typeface="Courier New" pitchFamily="49" charset="0"/>
            </a:endParaRPr>
          </a:p>
          <a:p>
            <a:pPr marL="576262" lvl="2" indent="-342900" defTabSz="228600" eaLnBrk="1" hangingPunct="1">
              <a:spcBef>
                <a:spcPts val="432"/>
              </a:spcBef>
              <a:buClr>
                <a:schemeClr val="accent2"/>
              </a:buClr>
              <a:buFont typeface="+mj-lt"/>
              <a:buAutoNum type="arabicPeriod"/>
              <a:defRPr/>
            </a:pPr>
            <a:endParaRPr lang="en-US" sz="1600" dirty="0">
              <a:latin typeface="Arial"/>
              <a:cs typeface="Courier New" pitchFamily="49" charset="0"/>
            </a:endParaRPr>
          </a:p>
          <a:p>
            <a:pPr marL="576262" lvl="2" indent="-342900" defTabSz="228600" eaLnBrk="1" hangingPunct="1">
              <a:spcBef>
                <a:spcPts val="432"/>
              </a:spcBef>
              <a:buClr>
                <a:schemeClr val="accent2"/>
              </a:buClr>
              <a:buFont typeface="+mj-lt"/>
              <a:buAutoNum type="arabicPeriod"/>
              <a:defRPr/>
            </a:pPr>
            <a:endParaRPr lang="en-US" sz="1600" dirty="0">
              <a:latin typeface="Arial"/>
              <a:cs typeface="Courier New" pitchFamily="49" charset="0"/>
            </a:endParaRPr>
          </a:p>
          <a:p>
            <a:pPr marL="576262" lvl="2" indent="-342900" defTabSz="228600" eaLnBrk="1" hangingPunct="1">
              <a:spcBef>
                <a:spcPts val="432"/>
              </a:spcBef>
              <a:buClr>
                <a:schemeClr val="accent2"/>
              </a:buClr>
              <a:defRPr/>
            </a:pPr>
            <a:r>
              <a:rPr lang="en-US" sz="1600" b="1" dirty="0">
                <a:solidFill>
                  <a:srgbClr val="000000"/>
                </a:solidFill>
                <a:latin typeface="Arial"/>
                <a:cs typeface="Courier New" pitchFamily="49" charset="0"/>
              </a:rPr>
              <a:t>Note</a:t>
            </a:r>
            <a:r>
              <a:rPr lang="en-US" sz="1600" dirty="0">
                <a:solidFill>
                  <a:srgbClr val="000000"/>
                </a:solidFill>
                <a:latin typeface="Arial"/>
                <a:cs typeface="Courier New" pitchFamily="49" charset="0"/>
              </a:rPr>
              <a:t>: </a:t>
            </a:r>
            <a:r>
              <a:rPr lang="en-US" sz="1600" dirty="0">
                <a:solidFill>
                  <a:srgbClr val="000000"/>
                </a:solidFill>
                <a:cs typeface="Courier New" pitchFamily="49" charset="0"/>
              </a:rPr>
              <a:t>Cloning metadata only with </a:t>
            </a:r>
            <a:r>
              <a:rPr lang="en-US" sz="1600" dirty="0">
                <a:solidFill>
                  <a:srgbClr val="000000"/>
                </a:solidFill>
                <a:latin typeface="Courier New" pitchFamily="49" charset="0"/>
                <a:cs typeface="Courier New" pitchFamily="49" charset="0"/>
              </a:rPr>
              <a:t>NO</a:t>
            </a:r>
            <a:r>
              <a:rPr lang="en-US" sz="1600" dirty="0">
                <a:solidFill>
                  <a:srgbClr val="000000"/>
                </a:solidFill>
                <a:cs typeface="Courier New" pitchFamily="49" charset="0"/>
              </a:rPr>
              <a:t> </a:t>
            </a:r>
            <a:r>
              <a:rPr lang="en-US" sz="1600" dirty="0">
                <a:solidFill>
                  <a:srgbClr val="000000"/>
                </a:solidFill>
                <a:latin typeface="Courier New" pitchFamily="49" charset="0"/>
                <a:cs typeface="Courier New" pitchFamily="49" charset="0"/>
              </a:rPr>
              <a:t>DATA </a:t>
            </a:r>
          </a:p>
        </p:txBody>
      </p:sp>
      <p:sp>
        <p:nvSpPr>
          <p:cNvPr id="6159" name="PPTShape_8"/>
          <p:cNvSpPr>
            <a:spLocks noChangeArrowheads="1"/>
          </p:cNvSpPr>
          <p:nvPr/>
        </p:nvSpPr>
        <p:spPr bwMode="blackWhite">
          <a:xfrm>
            <a:off x="887412" y="3381904"/>
            <a:ext cx="2538413" cy="576262"/>
          </a:xfrm>
          <a:prstGeom prst="rect">
            <a:avLst/>
          </a:prstGeom>
          <a:solidFill>
            <a:srgbClr val="FFCC99"/>
          </a:solidFill>
          <a:ln w="28575">
            <a:solidFill>
              <a:schemeClr val="tx1"/>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solidFill>
                  <a:srgbClr val="008000"/>
                </a:solidFill>
              </a:rPr>
              <a:t>PDB3</a:t>
            </a:r>
          </a:p>
        </p:txBody>
      </p:sp>
      <p:sp>
        <p:nvSpPr>
          <p:cNvPr id="6160" name="PPTShape_9"/>
          <p:cNvSpPr txBox="1">
            <a:spLocks noChangeArrowheads="1"/>
          </p:cNvSpPr>
          <p:nvPr/>
        </p:nvSpPr>
        <p:spPr bwMode="blackWhite">
          <a:xfrm>
            <a:off x="825500" y="3356504"/>
            <a:ext cx="2946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files/Temp files</a:t>
            </a:r>
          </a:p>
          <a:p>
            <a:endParaRPr lang="en-US" altLang="en-US" sz="1100" b="1" dirty="0">
              <a:solidFill>
                <a:srgbClr val="000000"/>
              </a:solidFill>
            </a:endParaRPr>
          </a:p>
        </p:txBody>
      </p:sp>
      <p:pic>
        <p:nvPicPr>
          <p:cNvPr id="6161" name="Picture 107" descr="datab018"/>
          <p:cNvPicPr preferRelativeResize="0">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gray">
          <a:xfrm>
            <a:off x="2614612" y="2823104"/>
            <a:ext cx="404813" cy="2952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162" name="PPTShape_10" descr="datab018"/>
          <p:cNvPicPr preferRelativeResize="0">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gray">
          <a:xfrm>
            <a:off x="2878137" y="2899304"/>
            <a:ext cx="406400" cy="2952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163" name="PPTShape_11" descr="datab018"/>
          <p:cNvPicPr preferRelativeResize="0">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gray">
          <a:xfrm>
            <a:off x="2552700" y="3466041"/>
            <a:ext cx="406400" cy="2952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164" name="PPTShape_12" descr="datab018"/>
          <p:cNvPicPr preferRelativeResize="0">
            <a:picLocks noChangeAspect="1" noChangeArrowheads="1"/>
          </p:cNvPicPr>
          <p:nvPr>
            <p:custDataLst>
              <p:tags r:id="rId5"/>
            </p:custDataLst>
          </p:nvPr>
        </p:nvPicPr>
        <p:blipFill>
          <a:blip r:embed="rId10" cstate="print">
            <a:extLst>
              <a:ext uri="{28A0092B-C50C-407E-A947-70E740481C1C}">
                <a14:useLocalDpi xmlns:a14="http://schemas.microsoft.com/office/drawing/2010/main" val="0"/>
              </a:ext>
            </a:extLst>
          </a:blip>
          <a:srcRect/>
          <a:stretch>
            <a:fillRect/>
          </a:stretch>
        </p:blipFill>
        <p:spPr bwMode="gray">
          <a:xfrm>
            <a:off x="2816225" y="3542241"/>
            <a:ext cx="406400" cy="2952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166" name="Picture 107" descr="datab018"/>
          <p:cNvPicPr preferRelativeResize="0">
            <a:picLocks noChangeAspect="1" noChangeArrowheads="1"/>
          </p:cNvPicPr>
          <p:nvPr>
            <p:custDataLst>
              <p:tags r:id="rId6"/>
            </p:custDataLst>
          </p:nvPr>
        </p:nvPicPr>
        <p:blipFill>
          <a:blip r:embed="rId10" cstate="print">
            <a:extLst>
              <a:ext uri="{28A0092B-C50C-407E-A947-70E740481C1C}">
                <a14:useLocalDpi xmlns:a14="http://schemas.microsoft.com/office/drawing/2010/main" val="0"/>
              </a:ext>
            </a:extLst>
          </a:blip>
          <a:srcRect/>
          <a:stretch>
            <a:fillRect/>
          </a:stretch>
        </p:blipFill>
        <p:spPr bwMode="gray">
          <a:xfrm>
            <a:off x="2795587" y="2975504"/>
            <a:ext cx="404813" cy="2952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167" name="PPTShape_11" descr="datab018"/>
          <p:cNvPicPr preferRelativeResize="0">
            <a:picLocks noChangeAspect="1" noChangeArrowheads="1"/>
          </p:cNvPicPr>
          <p:nvPr>
            <p:custDataLst>
              <p:tags r:id="rId7"/>
            </p:custDataLst>
          </p:nvPr>
        </p:nvPicPr>
        <p:blipFill>
          <a:blip r:embed="rId10" cstate="print">
            <a:extLst>
              <a:ext uri="{28A0092B-C50C-407E-A947-70E740481C1C}">
                <a14:useLocalDpi xmlns:a14="http://schemas.microsoft.com/office/drawing/2010/main" val="0"/>
              </a:ext>
            </a:extLst>
          </a:blip>
          <a:srcRect/>
          <a:stretch>
            <a:fillRect/>
          </a:stretch>
        </p:blipFill>
        <p:spPr bwMode="gray">
          <a:xfrm>
            <a:off x="2705100" y="3620029"/>
            <a:ext cx="406400" cy="2952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32" name="Content Placeholder 2"/>
          <p:cNvSpPr txBox="1">
            <a:spLocks/>
          </p:cNvSpPr>
          <p:nvPr/>
        </p:nvSpPr>
        <p:spPr bwMode="gray">
          <a:xfrm>
            <a:off x="5996813" y="3454077"/>
            <a:ext cx="5888799" cy="53054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spAutoFit/>
          </a:bodyPr>
          <a:lstStyle/>
          <a:p>
            <a:pPr marL="457200" indent="-457200" defTabSz="400050" eaLnBrk="1" hangingPunct="1">
              <a:tabLst>
                <a:tab pos="400050" algn="r"/>
                <a:tab pos="673100" algn="l"/>
              </a:tabLst>
              <a:defRPr/>
            </a:pPr>
            <a:r>
              <a:rPr lang="fr-FR" sz="1600" b="1" dirty="0">
                <a:latin typeface="Courier New" pitchFamily="49" charset="0"/>
                <a:cs typeface="Courier New" pitchFamily="49" charset="0"/>
              </a:rPr>
              <a:t>SQL&gt; CREATE PLUGGABLE DATABASE </a:t>
            </a:r>
            <a:r>
              <a:rPr lang="en-US" sz="1600" b="1" dirty="0">
                <a:solidFill>
                  <a:srgbClr val="008000"/>
                </a:solidFill>
                <a:latin typeface="Courier New" pitchFamily="49" charset="0"/>
                <a:cs typeface="Courier New" pitchFamily="49" charset="0"/>
              </a:rPr>
              <a:t>pdb3</a:t>
            </a:r>
            <a:r>
              <a:rPr lang="en-US" sz="1600" b="1" dirty="0">
                <a:solidFill>
                  <a:srgbClr val="0000FF"/>
                </a:solidFill>
                <a:latin typeface="Arial" charset="0"/>
                <a:cs typeface="Arial" charset="0"/>
              </a:rPr>
              <a:t> </a:t>
            </a:r>
            <a:r>
              <a:rPr lang="fr-FR" sz="1600" b="1" dirty="0">
                <a:latin typeface="Courier New" pitchFamily="49" charset="0"/>
                <a:cs typeface="Courier New" pitchFamily="49" charset="0"/>
              </a:rPr>
              <a:t>FROM </a:t>
            </a:r>
            <a:r>
              <a:rPr lang="en-US" sz="1600" b="1" dirty="0">
                <a:solidFill>
                  <a:srgbClr val="0000FF"/>
                </a:solidFill>
                <a:latin typeface="Courier New" pitchFamily="49" charset="0"/>
                <a:cs typeface="Courier New" pitchFamily="49" charset="0"/>
              </a:rPr>
              <a:t>pdb1</a:t>
            </a:r>
          </a:p>
          <a:p>
            <a:pPr marL="457200" indent="-457200" defTabSz="400050" eaLnBrk="1" hangingPunct="1">
              <a:tabLst>
                <a:tab pos="400050" algn="r"/>
                <a:tab pos="673100" algn="l"/>
              </a:tabLst>
              <a:defRPr/>
            </a:pPr>
            <a:r>
              <a:rPr lang="fr-FR" sz="1600" b="1" dirty="0">
                <a:solidFill>
                  <a:srgbClr val="0000FF"/>
                </a:solidFill>
                <a:latin typeface="Courier New" pitchFamily="49" charset="0"/>
                <a:cs typeface="Courier New" pitchFamily="49" charset="0"/>
              </a:rPr>
              <a:t>         </a:t>
            </a:r>
            <a:r>
              <a:rPr lang="fr-FR" sz="1600" b="1" dirty="0">
                <a:latin typeface="Courier New" pitchFamily="49" charset="0"/>
                <a:cs typeface="Courier New" pitchFamily="49" charset="0"/>
              </a:rPr>
              <a:t>CREATE_FILE_DEST = </a:t>
            </a:r>
            <a:r>
              <a:rPr lang="fr-FR" sz="1600" dirty="0">
                <a:latin typeface="Courier New" pitchFamily="49" charset="0"/>
                <a:cs typeface="Courier New" pitchFamily="49" charset="0"/>
              </a:rPr>
              <a:t>'PDB3dir';</a:t>
            </a:r>
            <a:endParaRPr lang="en-US" sz="1600" b="1" dirty="0">
              <a:latin typeface="Courier New" pitchFamily="49" charset="0"/>
              <a:cs typeface="Arial" charset="0"/>
            </a:endParaRPr>
          </a:p>
        </p:txBody>
      </p:sp>
      <p:sp>
        <p:nvSpPr>
          <p:cNvPr id="33" name="Content Placeholder 2"/>
          <p:cNvSpPr txBox="1">
            <a:spLocks noChangeAspect="1"/>
          </p:cNvSpPr>
          <p:nvPr/>
        </p:nvSpPr>
        <p:spPr bwMode="gray">
          <a:xfrm>
            <a:off x="5996813" y="4435701"/>
            <a:ext cx="5888799" cy="39600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spAutoFit/>
          </a:bodyPr>
          <a:lstStyle/>
          <a:p>
            <a:pPr marL="457200" indent="-457200" defTabSz="400050" eaLnBrk="1" hangingPunct="1">
              <a:tabLst>
                <a:tab pos="400050" algn="r"/>
                <a:tab pos="673100" algn="l"/>
              </a:tabLst>
              <a:defRPr/>
            </a:pPr>
            <a:r>
              <a:rPr lang="fr-FR" sz="1600" b="1" dirty="0">
                <a:latin typeface="Courier New" pitchFamily="49" charset="0"/>
                <a:cs typeface="Courier New" pitchFamily="49" charset="0"/>
              </a:rPr>
              <a:t>SQL&gt; ALTER PLUGGABLE DATABASE </a:t>
            </a:r>
            <a:r>
              <a:rPr lang="en-US" sz="1600" b="1" dirty="0">
                <a:solidFill>
                  <a:srgbClr val="008000"/>
                </a:solidFill>
                <a:latin typeface="Courier New" pitchFamily="49" charset="0"/>
                <a:cs typeface="Courier New" pitchFamily="49" charset="0"/>
              </a:rPr>
              <a:t>pdb3</a:t>
            </a:r>
            <a:r>
              <a:rPr lang="en-US" sz="1600" b="1" dirty="0">
                <a:latin typeface="Courier New" pitchFamily="49" charset="0"/>
                <a:cs typeface="Courier New" pitchFamily="49" charset="0"/>
              </a:rPr>
              <a:t> OPEN</a:t>
            </a:r>
            <a:r>
              <a:rPr lang="fr-FR" sz="1600" dirty="0">
                <a:latin typeface="Courier New" pitchFamily="49" charset="0"/>
                <a:cs typeface="Courier New" pitchFamily="49" charset="0"/>
              </a:rPr>
              <a:t>;</a:t>
            </a:r>
            <a:endParaRPr lang="en-US" sz="1600" b="1" dirty="0">
              <a:latin typeface="Courier New" pitchFamily="49" charset="0"/>
              <a:cs typeface="Arial" charset="0"/>
            </a:endParaRPr>
          </a:p>
        </p:txBody>
      </p:sp>
      <p:cxnSp>
        <p:nvCxnSpPr>
          <p:cNvPr id="6174" name="Elbow Connector 9"/>
          <p:cNvCxnSpPr>
            <a:cxnSpLocks noChangeShapeType="1"/>
          </p:cNvCxnSpPr>
          <p:nvPr/>
        </p:nvCxnSpPr>
        <p:spPr bwMode="auto">
          <a:xfrm>
            <a:off x="3413125" y="3015191"/>
            <a:ext cx="12700" cy="639763"/>
          </a:xfrm>
          <a:prstGeom prst="bentConnector3">
            <a:avLst>
              <a:gd name="adj1" fmla="val 3133329"/>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sp>
        <p:nvSpPr>
          <p:cNvPr id="2" name="Slide Number Placeholder 1"/>
          <p:cNvSpPr>
            <a:spLocks noGrp="1"/>
          </p:cNvSpPr>
          <p:nvPr>
            <p:ph type="sldNum" sz="quarter" idx="12"/>
          </p:nvPr>
        </p:nvSpPr>
        <p:spPr/>
        <p:txBody>
          <a:bodyPr/>
          <a:lstStyle/>
          <a:p>
            <a:fld id="{0D1E9C62-5A59-433B-A292-EC595ABBBF45}" type="slidenum">
              <a:rPr lang="" smtClean="0"/>
              <a:t>245</a:t>
            </a:fld>
            <a:endParaRPr lang=""/>
          </a:p>
        </p:txBody>
      </p:sp>
    </p:spTree>
    <p:custDataLst>
      <p:tags r:id="rId1"/>
    </p:custDataLst>
    <p:extLst>
      <p:ext uri="{BB962C8B-B14F-4D97-AF65-F5344CB8AC3E}">
        <p14:creationId xmlns:p14="http://schemas.microsoft.com/office/powerpoint/2010/main" val="5103060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Unplugging and Plugging in </a:t>
            </a:r>
            <a:r>
              <a:rPr lang="en-US" dirty="0" smtClean="0"/>
              <a:t>PDBs</a:t>
            </a:r>
            <a:br>
              <a:rPr lang="en-US" dirty="0" smtClean="0"/>
            </a:br>
            <a:endParaRPr lang="en-US" altLang="es-MX" dirty="0"/>
          </a:p>
        </p:txBody>
      </p:sp>
      <p:sp>
        <p:nvSpPr>
          <p:cNvPr id="9219" name="Content Placeholder 9"/>
          <p:cNvSpPr>
            <a:spLocks noGrp="1"/>
          </p:cNvSpPr>
          <p:nvPr>
            <p:ph idx="1"/>
          </p:nvPr>
        </p:nvSpPr>
        <p:spPr>
          <a:xfrm>
            <a:off x="622138" y="1242485"/>
            <a:ext cx="10944549" cy="1673101"/>
          </a:xfrm>
        </p:spPr>
        <p:txBody>
          <a:bodyPr/>
          <a:lstStyle/>
          <a:p>
            <a:pPr lvl="1">
              <a:buClr>
                <a:schemeClr val="accent1"/>
              </a:buClr>
              <a:defRPr/>
            </a:pPr>
            <a:r>
              <a:rPr lang="en-US" dirty="0"/>
              <a:t>Unplugging a PDB is disassociating the PDB from its CDB.</a:t>
            </a:r>
          </a:p>
          <a:p>
            <a:pPr lvl="1">
              <a:buClr>
                <a:schemeClr val="accent1"/>
              </a:buClr>
              <a:defRPr/>
            </a:pPr>
            <a:r>
              <a:rPr lang="en-US" dirty="0"/>
              <a:t>Plugging in a PDB is associating a PDB with a CDB.</a:t>
            </a:r>
          </a:p>
          <a:p>
            <a:pPr lvl="1">
              <a:buClr>
                <a:schemeClr val="accent1"/>
              </a:buClr>
              <a:defRPr/>
            </a:pPr>
            <a:r>
              <a:rPr lang="en-US" dirty="0"/>
              <a:t>You can plug a PDB into the same or another CDB.</a:t>
            </a:r>
          </a:p>
          <a:p>
            <a:pPr lvl="1">
              <a:buClr>
                <a:schemeClr val="accent1"/>
              </a:buClr>
              <a:defRPr/>
            </a:pPr>
            <a:r>
              <a:rPr lang="en-US" dirty="0"/>
              <a:t>Example: PDB1 is unplugged from CDB1 and plugged into CDB2.</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3718" y="3102576"/>
            <a:ext cx="6021388" cy="3145824"/>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246</a:t>
            </a:fld>
            <a:endParaRPr lang=""/>
          </a:p>
        </p:txBody>
      </p:sp>
    </p:spTree>
    <p:custDataLst>
      <p:tags r:id="rId1"/>
    </p:custDataLst>
    <p:extLst>
      <p:ext uri="{BB962C8B-B14F-4D97-AF65-F5344CB8AC3E}">
        <p14:creationId xmlns:p14="http://schemas.microsoft.com/office/powerpoint/2010/main" val="2638180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0"/>
          <p:cNvSpPr>
            <a:spLocks noGrp="1" noChangeArrowheads="1"/>
          </p:cNvSpPr>
          <p:nvPr>
            <p:ph type="title"/>
          </p:nvPr>
        </p:nvSpPr>
        <p:spPr>
          <a:xfrm>
            <a:off x="820668" y="254407"/>
            <a:ext cx="10209430" cy="764681"/>
          </a:xfrm>
        </p:spPr>
        <p:txBody>
          <a:bodyPr>
            <a:normAutofit fontScale="90000"/>
          </a:bodyPr>
          <a:lstStyle/>
          <a:p>
            <a:r>
              <a:rPr lang="en-US" altLang="en-US" dirty="0"/>
              <a:t>Plugging an Unplugged Regular PDB into a CDB</a:t>
            </a:r>
            <a:br>
              <a:rPr lang="en-US" altLang="en-US" dirty="0"/>
            </a:br>
            <a:endParaRPr lang="en-US" altLang="en-US" dirty="0"/>
          </a:p>
        </p:txBody>
      </p:sp>
      <p:sp>
        <p:nvSpPr>
          <p:cNvPr id="45" name="Content Placeholder 43"/>
          <p:cNvSpPr txBox="1">
            <a:spLocks/>
          </p:cNvSpPr>
          <p:nvPr/>
        </p:nvSpPr>
        <p:spPr>
          <a:xfrm>
            <a:off x="5192323" y="1066800"/>
            <a:ext cx="5472113" cy="5076825"/>
          </a:xfrm>
          <a:prstGeom prst="rect">
            <a:avLst/>
          </a:prstGeom>
        </p:spPr>
        <p:txBody>
          <a:bodyP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marL="117475" lvl="1" indent="-460375" defTabSz="228600">
              <a:buFont typeface="Arial" charset="0"/>
              <a:buNone/>
              <a:defRPr/>
            </a:pPr>
            <a:r>
              <a:rPr lang="en-US" sz="2000" kern="0" dirty="0">
                <a:cs typeface="Courier New" pitchFamily="49" charset="0"/>
              </a:rPr>
              <a:t>Unplug </a:t>
            </a:r>
            <a:r>
              <a:rPr lang="en-US" sz="2000" b="1" kern="0" dirty="0">
                <a:solidFill>
                  <a:srgbClr val="0000FF"/>
                </a:solidFill>
                <a:latin typeface="Courier New" pitchFamily="49" charset="0"/>
                <a:cs typeface="Courier New" pitchFamily="49" charset="0"/>
              </a:rPr>
              <a:t>PDB1</a:t>
            </a:r>
            <a:r>
              <a:rPr lang="en-US" sz="2000" b="1" kern="0" dirty="0">
                <a:solidFill>
                  <a:srgbClr val="0000FF"/>
                </a:solidFill>
              </a:rPr>
              <a:t> </a:t>
            </a:r>
            <a:r>
              <a:rPr lang="en-US" sz="2000" kern="0" dirty="0">
                <a:cs typeface="Courier New" pitchFamily="49" charset="0"/>
              </a:rPr>
              <a:t>from </a:t>
            </a:r>
            <a:r>
              <a:rPr lang="en-US" sz="2000" b="1" kern="0" dirty="0">
                <a:solidFill>
                  <a:srgbClr val="0000FF"/>
                </a:solidFill>
                <a:latin typeface="Courier New" pitchFamily="49" charset="0"/>
                <a:cs typeface="Courier New" pitchFamily="49" charset="0"/>
              </a:rPr>
              <a:t>CDB1</a:t>
            </a:r>
            <a:r>
              <a:rPr lang="en-US" sz="2000" kern="0" dirty="0">
                <a:cs typeface="Courier New" pitchFamily="49" charset="0"/>
              </a:rPr>
              <a:t>:</a:t>
            </a:r>
          </a:p>
          <a:p>
            <a:pPr marL="574675" lvl="2" indent="-341313" defTabSz="228600">
              <a:buClr>
                <a:schemeClr val="accent1"/>
              </a:buClr>
              <a:buFont typeface="+mj-lt"/>
              <a:buAutoNum type="arabicPeriod"/>
              <a:defRPr/>
            </a:pPr>
            <a:r>
              <a:rPr lang="en-US" kern="0" dirty="0">
                <a:cs typeface="Courier New" pitchFamily="49" charset="0"/>
              </a:rPr>
              <a:t>Connect to</a:t>
            </a:r>
            <a:r>
              <a:rPr lang="en-US" b="1" kern="0" dirty="0">
                <a:solidFill>
                  <a:srgbClr val="0000FF"/>
                </a:solidFill>
              </a:rPr>
              <a:t> </a:t>
            </a:r>
            <a:r>
              <a:rPr lang="en-US" b="1" kern="0" dirty="0">
                <a:solidFill>
                  <a:srgbClr val="0000FF"/>
                </a:solidFill>
                <a:latin typeface="Courier New" pitchFamily="49" charset="0"/>
                <a:cs typeface="Courier New" pitchFamily="49" charset="0"/>
              </a:rPr>
              <a:t>CDB1</a:t>
            </a:r>
            <a:r>
              <a:rPr lang="en-US" kern="0" dirty="0">
                <a:cs typeface="Courier New" pitchFamily="49" charset="0"/>
              </a:rPr>
              <a:t> as a common user.</a:t>
            </a:r>
            <a:endParaRPr lang="en-US" kern="0" dirty="0"/>
          </a:p>
          <a:p>
            <a:pPr marL="574675" lvl="2" indent="-341313" defTabSz="228600">
              <a:buClr>
                <a:schemeClr val="accent1"/>
              </a:buClr>
              <a:buFont typeface="+mj-lt"/>
              <a:buAutoNum type="arabicPeriod"/>
              <a:defRPr/>
            </a:pPr>
            <a:r>
              <a:rPr lang="en-US" kern="0" dirty="0"/>
              <a:t>Verify that </a:t>
            </a:r>
            <a:r>
              <a:rPr lang="en-US" b="1" kern="0" dirty="0">
                <a:solidFill>
                  <a:srgbClr val="0000FF"/>
                </a:solidFill>
                <a:latin typeface="Courier New" pitchFamily="49" charset="0"/>
                <a:cs typeface="Courier New" pitchFamily="49" charset="0"/>
              </a:rPr>
              <a:t>PDB1</a:t>
            </a:r>
            <a:r>
              <a:rPr lang="en-US" sz="1600" b="1" kern="0" dirty="0">
                <a:solidFill>
                  <a:srgbClr val="0000FF"/>
                </a:solidFill>
              </a:rPr>
              <a:t> </a:t>
            </a:r>
            <a:r>
              <a:rPr lang="en-US" kern="0" dirty="0">
                <a:cs typeface="Courier New" pitchFamily="49" charset="0"/>
              </a:rPr>
              <a:t>is closed.</a:t>
            </a:r>
          </a:p>
          <a:p>
            <a:pPr marL="233362" lvl="2" indent="0" defTabSz="228600">
              <a:buClr>
                <a:schemeClr val="accent1"/>
              </a:buClr>
              <a:buNone/>
              <a:defRPr/>
            </a:pPr>
            <a:r>
              <a:rPr lang="en-US" kern="0" dirty="0">
                <a:cs typeface="Arial" pitchFamily="34" charset="0"/>
              </a:rPr>
              <a:t> </a:t>
            </a:r>
          </a:p>
          <a:p>
            <a:pPr marL="574675" lvl="2" indent="-460375" defTabSz="228600">
              <a:buClr>
                <a:schemeClr val="accent1"/>
              </a:buClr>
              <a:buFont typeface="+mj-lt"/>
              <a:buAutoNum type="arabicPeriod"/>
              <a:defRPr/>
            </a:pPr>
            <a:endParaRPr lang="en-US" sz="2600" kern="0" dirty="0">
              <a:cs typeface="Courier New" pitchFamily="49" charset="0"/>
            </a:endParaRPr>
          </a:p>
          <a:p>
            <a:pPr marL="690562" lvl="2" indent="-457200" defTabSz="228600">
              <a:buClr>
                <a:schemeClr val="accent1"/>
              </a:buClr>
              <a:buFont typeface="+mj-lt"/>
              <a:buAutoNum type="arabicPeriod" startAt="3"/>
              <a:defRPr/>
            </a:pPr>
            <a:r>
              <a:rPr lang="en-US" kern="0" dirty="0">
                <a:cs typeface="Courier New" pitchFamily="49" charset="0"/>
              </a:rPr>
              <a:t>Drop </a:t>
            </a:r>
            <a:r>
              <a:rPr lang="en-US" b="1" kern="0" dirty="0">
                <a:solidFill>
                  <a:srgbClr val="0000FF"/>
                </a:solidFill>
                <a:latin typeface="Courier New" pitchFamily="49" charset="0"/>
                <a:cs typeface="Courier New" pitchFamily="49" charset="0"/>
              </a:rPr>
              <a:t>PDB1</a:t>
            </a:r>
            <a:r>
              <a:rPr lang="en-US" sz="1600" b="1" kern="0" dirty="0">
                <a:solidFill>
                  <a:srgbClr val="0000FF"/>
                </a:solidFill>
              </a:rPr>
              <a:t> </a:t>
            </a:r>
            <a:r>
              <a:rPr lang="en-US" kern="0" dirty="0">
                <a:cs typeface="Courier New" pitchFamily="49" charset="0"/>
              </a:rPr>
              <a:t>from </a:t>
            </a:r>
            <a:r>
              <a:rPr lang="en-US" b="1" kern="0" dirty="0">
                <a:solidFill>
                  <a:srgbClr val="0000FF"/>
                </a:solidFill>
                <a:latin typeface="Courier New" pitchFamily="49" charset="0"/>
                <a:cs typeface="Courier New" pitchFamily="49" charset="0"/>
              </a:rPr>
              <a:t>CDB1</a:t>
            </a:r>
            <a:r>
              <a:rPr lang="en-US" kern="0" dirty="0">
                <a:cs typeface="Courier New" pitchFamily="49" charset="0"/>
              </a:rPr>
              <a:t> .</a:t>
            </a:r>
          </a:p>
          <a:p>
            <a:pPr marL="117475" lvl="1" indent="-460375" defTabSz="228600">
              <a:spcBef>
                <a:spcPts val="0"/>
              </a:spcBef>
              <a:buClr>
                <a:schemeClr val="accent1"/>
              </a:buClr>
              <a:defRPr/>
            </a:pPr>
            <a:endParaRPr lang="en-US" sz="2000" kern="0" dirty="0">
              <a:cs typeface="Courier New" pitchFamily="49" charset="0"/>
            </a:endParaRPr>
          </a:p>
          <a:p>
            <a:pPr marL="117475" lvl="1" indent="-460375" defTabSz="228600">
              <a:spcBef>
                <a:spcPts val="0"/>
              </a:spcBef>
              <a:buClr>
                <a:schemeClr val="accent1"/>
              </a:buClr>
              <a:buFont typeface="Arial" charset="0"/>
              <a:buNone/>
              <a:defRPr/>
            </a:pPr>
            <a:r>
              <a:rPr lang="en-US" sz="2000" kern="0" dirty="0">
                <a:cs typeface="Courier New" pitchFamily="49" charset="0"/>
              </a:rPr>
              <a:t>Plug </a:t>
            </a:r>
            <a:r>
              <a:rPr lang="en-US" sz="2000" b="1" kern="0" dirty="0">
                <a:solidFill>
                  <a:srgbClr val="0000FF"/>
                </a:solidFill>
                <a:latin typeface="Courier New" pitchFamily="49" charset="0"/>
                <a:cs typeface="Courier New" pitchFamily="49" charset="0"/>
              </a:rPr>
              <a:t>PDB1</a:t>
            </a:r>
            <a:r>
              <a:rPr lang="en-US" sz="2000" b="1" kern="0" dirty="0">
                <a:solidFill>
                  <a:srgbClr val="0000FF"/>
                </a:solidFill>
              </a:rPr>
              <a:t> </a:t>
            </a:r>
            <a:r>
              <a:rPr lang="en-US" sz="2000" kern="0" dirty="0">
                <a:cs typeface="Courier New" pitchFamily="49" charset="0"/>
              </a:rPr>
              <a:t>into </a:t>
            </a:r>
            <a:r>
              <a:rPr lang="en-US" sz="2000" b="1" kern="0" dirty="0">
                <a:solidFill>
                  <a:srgbClr val="008000"/>
                </a:solidFill>
                <a:latin typeface="Courier New" pitchFamily="49" charset="0"/>
                <a:cs typeface="Courier New" pitchFamily="49" charset="0"/>
              </a:rPr>
              <a:t>CDB2</a:t>
            </a:r>
            <a:r>
              <a:rPr lang="en-US" sz="2000" kern="0" dirty="0">
                <a:cs typeface="Courier New" pitchFamily="49" charset="0"/>
              </a:rPr>
              <a:t>:</a:t>
            </a:r>
          </a:p>
          <a:p>
            <a:pPr marL="574675" lvl="2" indent="-341313" defTabSz="228600">
              <a:buClr>
                <a:schemeClr val="accent1"/>
              </a:buClr>
              <a:buFont typeface="+mj-lt"/>
              <a:buAutoNum type="arabicPeriod"/>
              <a:defRPr/>
            </a:pPr>
            <a:r>
              <a:rPr lang="en-US" kern="0" dirty="0">
                <a:cs typeface="Courier New" pitchFamily="49" charset="0"/>
              </a:rPr>
              <a:t>Connect to </a:t>
            </a:r>
            <a:r>
              <a:rPr lang="en-US" b="1" kern="0" dirty="0">
                <a:solidFill>
                  <a:srgbClr val="008000"/>
                </a:solidFill>
                <a:latin typeface="Courier New" pitchFamily="49" charset="0"/>
                <a:cs typeface="Courier New" pitchFamily="49" charset="0"/>
              </a:rPr>
              <a:t>CDB2</a:t>
            </a:r>
            <a:r>
              <a:rPr lang="en-US" sz="1600" b="1" kern="0" dirty="0">
                <a:solidFill>
                  <a:srgbClr val="008000"/>
                </a:solidFill>
              </a:rPr>
              <a:t> </a:t>
            </a:r>
            <a:r>
              <a:rPr lang="en-US" kern="0" dirty="0">
                <a:cs typeface="Courier New" pitchFamily="49" charset="0"/>
              </a:rPr>
              <a:t>as a common user.</a:t>
            </a:r>
            <a:endParaRPr lang="en-US" kern="0" dirty="0"/>
          </a:p>
          <a:p>
            <a:pPr marL="574675" lvl="2" indent="-341313" defTabSz="228600">
              <a:buClr>
                <a:schemeClr val="accent1"/>
              </a:buClr>
              <a:buFont typeface="+mj-lt"/>
              <a:buAutoNum type="arabicPeriod" startAt="2"/>
              <a:defRPr/>
            </a:pPr>
            <a:r>
              <a:rPr lang="en-US" kern="0" dirty="0">
                <a:cs typeface="Courier New" pitchFamily="49" charset="0"/>
              </a:rPr>
              <a:t>Use the</a:t>
            </a:r>
            <a:r>
              <a:rPr lang="en-US" sz="1600" kern="0" dirty="0">
                <a:cs typeface="Courier New" pitchFamily="49" charset="0"/>
              </a:rPr>
              <a:t> </a:t>
            </a:r>
            <a:r>
              <a:rPr lang="en-US" kern="0" dirty="0">
                <a:latin typeface="Courier New" pitchFamily="49" charset="0"/>
                <a:cs typeface="Courier New" pitchFamily="49" charset="0"/>
              </a:rPr>
              <a:t>DBMS_PDB</a:t>
            </a:r>
            <a:r>
              <a:rPr lang="en-US" kern="0" dirty="0">
                <a:cs typeface="Courier New" pitchFamily="49" charset="0"/>
              </a:rPr>
              <a:t> package to check the compatibility of</a:t>
            </a:r>
            <a:r>
              <a:rPr lang="en-US" sz="1600" kern="0" dirty="0">
                <a:cs typeface="Courier New" pitchFamily="49" charset="0"/>
              </a:rPr>
              <a:t> </a:t>
            </a:r>
            <a:r>
              <a:rPr lang="en-US" b="1" kern="0" dirty="0">
                <a:solidFill>
                  <a:srgbClr val="0000FF"/>
                </a:solidFill>
                <a:latin typeface="Courier New" pitchFamily="49" charset="0"/>
                <a:cs typeface="Courier New" pitchFamily="49" charset="0"/>
              </a:rPr>
              <a:t>PDB1</a:t>
            </a:r>
            <a:r>
              <a:rPr lang="en-US" sz="1600" b="1" kern="0" dirty="0">
                <a:solidFill>
                  <a:srgbClr val="0000FF"/>
                </a:solidFill>
              </a:rPr>
              <a:t> </a:t>
            </a:r>
            <a:r>
              <a:rPr lang="en-US" kern="0" dirty="0">
                <a:cs typeface="Courier New" pitchFamily="49" charset="0"/>
              </a:rPr>
              <a:t>with</a:t>
            </a:r>
            <a:r>
              <a:rPr lang="en-US" sz="1600" kern="0" dirty="0">
                <a:cs typeface="Courier New" pitchFamily="49" charset="0"/>
              </a:rPr>
              <a:t> </a:t>
            </a:r>
            <a:r>
              <a:rPr lang="en-US" b="1" kern="0" dirty="0">
                <a:solidFill>
                  <a:srgbClr val="008000"/>
                </a:solidFill>
                <a:latin typeface="Courier New" pitchFamily="49" charset="0"/>
                <a:cs typeface="Courier New" pitchFamily="49" charset="0"/>
              </a:rPr>
              <a:t>CDB2</a:t>
            </a:r>
            <a:r>
              <a:rPr lang="en-US" kern="0" dirty="0">
                <a:cs typeface="Courier New" pitchFamily="49" charset="0"/>
              </a:rPr>
              <a:t>.</a:t>
            </a:r>
            <a:endParaRPr lang="en-US" kern="0" dirty="0">
              <a:solidFill>
                <a:srgbClr val="008000"/>
              </a:solidFill>
              <a:cs typeface="Courier New" pitchFamily="49" charset="0"/>
            </a:endParaRPr>
          </a:p>
          <a:p>
            <a:pPr marL="233362" lvl="2" indent="0" defTabSz="228600">
              <a:buClr>
                <a:schemeClr val="accent1"/>
              </a:buClr>
              <a:buNone/>
              <a:defRPr/>
            </a:pPr>
            <a:r>
              <a:rPr lang="en-US" kern="0" dirty="0">
                <a:solidFill>
                  <a:srgbClr val="008000"/>
                </a:solidFill>
                <a:cs typeface="Courier New" pitchFamily="49" charset="0"/>
              </a:rPr>
              <a:t> </a:t>
            </a:r>
            <a:endParaRPr lang="en-US" sz="2200" kern="0" dirty="0">
              <a:solidFill>
                <a:srgbClr val="008000"/>
              </a:solidFill>
              <a:cs typeface="Courier New" pitchFamily="49" charset="0"/>
            </a:endParaRPr>
          </a:p>
          <a:p>
            <a:pPr marL="574675" lvl="2" indent="-341313" defTabSz="228600">
              <a:buClr>
                <a:schemeClr val="accent1"/>
              </a:buClr>
              <a:buFont typeface="+mj-lt"/>
              <a:buAutoNum type="arabicPeriod" startAt="2"/>
              <a:defRPr/>
            </a:pPr>
            <a:endParaRPr lang="en-US" kern="0" dirty="0">
              <a:solidFill>
                <a:srgbClr val="008000"/>
              </a:solidFill>
              <a:cs typeface="Courier New" pitchFamily="49" charset="0"/>
            </a:endParaRPr>
          </a:p>
          <a:p>
            <a:pPr marL="690562" lvl="2" indent="-457200" defTabSz="228600">
              <a:buClr>
                <a:schemeClr val="accent1"/>
              </a:buClr>
              <a:buFont typeface="+mj-lt"/>
              <a:buAutoNum type="arabicPeriod" startAt="3"/>
              <a:defRPr/>
            </a:pPr>
            <a:r>
              <a:rPr lang="en-US" kern="0" dirty="0">
                <a:cs typeface="Courier New" pitchFamily="49" charset="0"/>
              </a:rPr>
              <a:t>Open </a:t>
            </a:r>
            <a:r>
              <a:rPr lang="en-US" b="1" kern="0" dirty="0">
                <a:solidFill>
                  <a:srgbClr val="008000"/>
                </a:solidFill>
                <a:latin typeface="Courier New" pitchFamily="49" charset="0"/>
                <a:cs typeface="Courier New" pitchFamily="49" charset="0"/>
              </a:rPr>
              <a:t>PDB1</a:t>
            </a:r>
            <a:r>
              <a:rPr lang="en-US" sz="1400" kern="0" dirty="0">
                <a:cs typeface="Arial" pitchFamily="34" charset="0"/>
              </a:rPr>
              <a:t> </a:t>
            </a:r>
            <a:r>
              <a:rPr lang="en-US" kern="0" dirty="0">
                <a:cs typeface="Arial" pitchFamily="34" charset="0"/>
              </a:rPr>
              <a:t>in read/write mode</a:t>
            </a:r>
            <a:r>
              <a:rPr lang="en-US" sz="1600" kern="0" dirty="0">
                <a:cs typeface="Courier New" pitchFamily="49" charset="0"/>
              </a:rPr>
              <a:t>.</a:t>
            </a:r>
            <a:endParaRPr lang="en-US" kern="0" dirty="0"/>
          </a:p>
        </p:txBody>
      </p:sp>
      <p:sp>
        <p:nvSpPr>
          <p:cNvPr id="46" name="Rectangle 48"/>
          <p:cNvSpPr>
            <a:spLocks noChangeArrowheads="1"/>
          </p:cNvSpPr>
          <p:nvPr/>
        </p:nvSpPr>
        <p:spPr bwMode="auto">
          <a:xfrm>
            <a:off x="811212" y="1066800"/>
            <a:ext cx="3706812" cy="1752600"/>
          </a:xfrm>
          <a:prstGeom prst="rect">
            <a:avLst/>
          </a:prstGeom>
          <a:solidFill>
            <a:srgbClr val="DCE3E4"/>
          </a:solidFill>
          <a:ln w="28575" algn="ctr">
            <a:solidFill>
              <a:schemeClr val="tx1"/>
            </a:soli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47" name="Text Box 58"/>
          <p:cNvSpPr txBox="1">
            <a:spLocks noChangeArrowheads="1"/>
          </p:cNvSpPr>
          <p:nvPr/>
        </p:nvSpPr>
        <p:spPr bwMode="blackWhite">
          <a:xfrm>
            <a:off x="781050" y="1143000"/>
            <a:ext cx="12366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pPr>
            <a:r>
              <a:rPr lang="en-US" altLang="en-US" b="1" dirty="0">
                <a:solidFill>
                  <a:srgbClr val="0000FF"/>
                </a:solidFill>
                <a:latin typeface="Courier New" panose="02070309020205020404" pitchFamily="49" charset="0"/>
                <a:cs typeface="Courier New" panose="02070309020205020404" pitchFamily="49" charset="0"/>
              </a:rPr>
              <a:t>CDB1</a:t>
            </a:r>
          </a:p>
        </p:txBody>
      </p:sp>
      <p:sp>
        <p:nvSpPr>
          <p:cNvPr id="48" name="Rectangle 2"/>
          <p:cNvSpPr>
            <a:spLocks noChangeArrowheads="1"/>
          </p:cNvSpPr>
          <p:nvPr/>
        </p:nvSpPr>
        <p:spPr bwMode="blackWhite">
          <a:xfrm>
            <a:off x="912812" y="1447800"/>
            <a:ext cx="3419475" cy="304800"/>
          </a:xfrm>
          <a:prstGeom prst="rect">
            <a:avLst/>
          </a:prstGeom>
          <a:solidFill>
            <a:srgbClr val="FFFFCC"/>
          </a:solidFill>
          <a:ln w="28575">
            <a:solidFill>
              <a:schemeClr val="tx1"/>
            </a:solidFill>
            <a:miter lim="800000"/>
            <a:headEnd/>
            <a:tailEnd/>
          </a:ln>
        </p:spPr>
        <p:txBody>
          <a:bodyPr wrap="none" lIns="92075" tIns="46038" rIns="92075" bIns="46038" anchor="b"/>
          <a:lstStyle/>
          <a:p>
            <a:pPr defTabSz="1041400">
              <a:lnSpc>
                <a:spcPct val="85000"/>
              </a:lnSpc>
              <a:spcBef>
                <a:spcPct val="50000"/>
              </a:spcBef>
              <a:defRPr/>
            </a:pPr>
            <a:r>
              <a:rPr lang="en-US" sz="1400" b="1" dirty="0">
                <a:solidFill>
                  <a:schemeClr val="bg2">
                    <a:lumMod val="10000"/>
                  </a:schemeClr>
                </a:solidFill>
                <a:latin typeface="Arial" charset="0"/>
                <a:cs typeface="Arial" charset="0"/>
              </a:rPr>
              <a:t>CDB root</a:t>
            </a:r>
          </a:p>
        </p:txBody>
      </p:sp>
      <p:sp>
        <p:nvSpPr>
          <p:cNvPr id="49" name="PPTShape_0"/>
          <p:cNvSpPr>
            <a:spLocks noChangeArrowheads="1"/>
          </p:cNvSpPr>
          <p:nvPr/>
        </p:nvSpPr>
        <p:spPr bwMode="blackWhite">
          <a:xfrm>
            <a:off x="912812" y="1828800"/>
            <a:ext cx="3409950" cy="304800"/>
          </a:xfrm>
          <a:prstGeom prst="rect">
            <a:avLst/>
          </a:prstGeom>
          <a:solidFill>
            <a:srgbClr val="FFCC99"/>
          </a:solidFill>
          <a:ln w="28575">
            <a:solidFill>
              <a:schemeClr val="tx1"/>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solidFill>
                  <a:srgbClr val="FF0000"/>
                </a:solidFill>
              </a:rPr>
              <a:t>PDB$SEED</a:t>
            </a:r>
          </a:p>
        </p:txBody>
      </p:sp>
      <p:sp>
        <p:nvSpPr>
          <p:cNvPr id="50" name="PPTShape_1"/>
          <p:cNvSpPr>
            <a:spLocks noChangeArrowheads="1"/>
          </p:cNvSpPr>
          <p:nvPr/>
        </p:nvSpPr>
        <p:spPr bwMode="blackWhite">
          <a:xfrm>
            <a:off x="912812" y="2209800"/>
            <a:ext cx="3409950" cy="533400"/>
          </a:xfrm>
          <a:prstGeom prst="rect">
            <a:avLst/>
          </a:prstGeom>
          <a:solidFill>
            <a:srgbClr val="FFCC99"/>
          </a:solidFill>
          <a:ln w="28575">
            <a:solidFill>
              <a:schemeClr val="tx1"/>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solidFill>
                  <a:srgbClr val="0000FF"/>
                </a:solidFill>
              </a:rPr>
              <a:t>         PDB1</a:t>
            </a:r>
          </a:p>
        </p:txBody>
      </p:sp>
      <p:sp>
        <p:nvSpPr>
          <p:cNvPr id="51" name="PPTShape_2"/>
          <p:cNvSpPr txBox="1">
            <a:spLocks noChangeArrowheads="1"/>
          </p:cNvSpPr>
          <p:nvPr/>
        </p:nvSpPr>
        <p:spPr bwMode="blackWhite">
          <a:xfrm>
            <a:off x="912812" y="2209800"/>
            <a:ext cx="2944813" cy="261938"/>
          </a:xfrm>
          <a:prstGeom prst="rect">
            <a:avLst/>
          </a:prstGeom>
          <a:noFill/>
          <a:ln w="28575">
            <a:noFill/>
            <a:miter lim="800000"/>
            <a:headEnd/>
            <a:tailEnd/>
          </a:ln>
        </p:spPr>
        <p:txBody>
          <a:bodyPr lIns="92075" tIns="46038" rIns="92075" bIns="46038">
            <a:spAutoFit/>
          </a:bodyPr>
          <a:lstStyle/>
          <a:p>
            <a:pPr defTabSz="228600">
              <a:defRPr/>
            </a:pPr>
            <a:r>
              <a:rPr lang="en-US" sz="1100" b="1" dirty="0">
                <a:solidFill>
                  <a:schemeClr val="bg2">
                    <a:lumMod val="10000"/>
                  </a:schemeClr>
                </a:solidFill>
                <a:latin typeface="Arial" charset="0"/>
                <a:cs typeface="Arial" charset="0"/>
              </a:rPr>
              <a:t>Data files</a:t>
            </a:r>
          </a:p>
        </p:txBody>
      </p:sp>
      <p:sp>
        <p:nvSpPr>
          <p:cNvPr id="52" name="AutoShape 9"/>
          <p:cNvSpPr>
            <a:spLocks noChangeArrowheads="1"/>
          </p:cNvSpPr>
          <p:nvPr/>
        </p:nvSpPr>
        <p:spPr bwMode="auto">
          <a:xfrm>
            <a:off x="3238204" y="3312795"/>
            <a:ext cx="1015005" cy="461010"/>
          </a:xfrm>
          <a:prstGeom prst="flowChartMagneticDisk">
            <a:avLst/>
          </a:prstGeom>
          <a:solidFill>
            <a:schemeClr val="accent1"/>
          </a:solidFill>
          <a:ln w="1270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fr-FR" altLang="en-US" sz="1600" dirty="0"/>
          </a:p>
        </p:txBody>
      </p:sp>
      <p:sp>
        <p:nvSpPr>
          <p:cNvPr id="53" name="PPTShape_3"/>
          <p:cNvSpPr txBox="1">
            <a:spLocks noChangeArrowheads="1"/>
          </p:cNvSpPr>
          <p:nvPr/>
        </p:nvSpPr>
        <p:spPr bwMode="blackWhite">
          <a:xfrm>
            <a:off x="3200575" y="3421416"/>
            <a:ext cx="1103313" cy="339196"/>
          </a:xfrm>
          <a:prstGeom prst="rect">
            <a:avLst/>
          </a:prstGeom>
          <a:noFill/>
          <a:ln w="28575">
            <a:noFill/>
            <a:miter lim="800000"/>
            <a:headEnd/>
            <a:tailEnd/>
          </a:ln>
        </p:spPr>
        <p:txBody>
          <a:bodyPr lIns="92075" tIns="46038" rIns="92075" bIns="46038">
            <a:spAutoFit/>
          </a:bodyPr>
          <a:lstStyle/>
          <a:p>
            <a:pPr algn="ctr" defTabSz="228600">
              <a:defRPr/>
            </a:pPr>
            <a:r>
              <a:rPr lang="en-US" sz="1600" b="1" dirty="0">
                <a:solidFill>
                  <a:schemeClr val="bg1"/>
                </a:solidFill>
                <a:latin typeface="Arial" charset="0"/>
                <a:cs typeface="Arial" charset="0"/>
              </a:rPr>
              <a:t>XML file</a:t>
            </a:r>
          </a:p>
        </p:txBody>
      </p:sp>
      <p:cxnSp>
        <p:nvCxnSpPr>
          <p:cNvPr id="54" name="Straight Arrow Connector 63"/>
          <p:cNvCxnSpPr>
            <a:cxnSpLocks noChangeShapeType="1"/>
          </p:cNvCxnSpPr>
          <p:nvPr/>
        </p:nvCxnSpPr>
        <p:spPr bwMode="auto">
          <a:xfrm flipV="1">
            <a:off x="3756025" y="2840038"/>
            <a:ext cx="0" cy="436562"/>
          </a:xfrm>
          <a:prstGeom prst="straightConnector1">
            <a:avLst/>
          </a:prstGeom>
          <a:noFill/>
          <a:ln w="28575" algn="ctr">
            <a:solidFill>
              <a:srgbClr val="0000FF"/>
            </a:solidFill>
            <a:round/>
            <a:headEnd type="triangle" w="lg" len="lg"/>
            <a:tailEnd type="none" w="lg" len="lg"/>
          </a:ln>
          <a:extLst>
            <a:ext uri="{909E8E84-426E-40DD-AFC4-6F175D3DCCD1}">
              <a14:hiddenFill xmlns:a14="http://schemas.microsoft.com/office/drawing/2010/main">
                <a:noFill/>
              </a14:hiddenFill>
            </a:ext>
          </a:extLst>
        </p:spPr>
      </p:cxnSp>
      <p:pic>
        <p:nvPicPr>
          <p:cNvPr id="55" name="Picture 107" descr="datab018"/>
          <p:cNvPicPr>
            <a:picLocks noChangeAspect="1" noChangeArrowheads="1"/>
          </p:cNvPicPr>
          <p:nvPr>
            <p:custDataLst>
              <p:tags r:id="rId2"/>
            </p:custDataLst>
          </p:nvPr>
        </p:nvPicPr>
        <p:blipFill>
          <a:blip r:embed="rId12">
            <a:extLst>
              <a:ext uri="{28A0092B-C50C-407E-A947-70E740481C1C}">
                <a14:useLocalDpi xmlns:a14="http://schemas.microsoft.com/office/drawing/2010/main" val="0"/>
              </a:ext>
            </a:extLst>
          </a:blip>
          <a:srcRect/>
          <a:stretch>
            <a:fillRect/>
          </a:stretch>
        </p:blipFill>
        <p:spPr bwMode="gray">
          <a:xfrm>
            <a:off x="2204244" y="2238375"/>
            <a:ext cx="5032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PTShape_4" descr="datab018"/>
          <p:cNvPicPr>
            <a:picLocks noChangeAspect="1" noChangeArrowheads="1"/>
          </p:cNvPicPr>
          <p:nvPr>
            <p:custDataLst>
              <p:tags r:id="rId3"/>
            </p:custDataLst>
          </p:nvPr>
        </p:nvPicPr>
        <p:blipFill>
          <a:blip r:embed="rId12">
            <a:extLst>
              <a:ext uri="{28A0092B-C50C-407E-A947-70E740481C1C}">
                <a14:useLocalDpi xmlns:a14="http://schemas.microsoft.com/office/drawing/2010/main" val="0"/>
              </a:ext>
            </a:extLst>
          </a:blip>
          <a:srcRect/>
          <a:stretch>
            <a:fillRect/>
          </a:stretch>
        </p:blipFill>
        <p:spPr bwMode="gray">
          <a:xfrm>
            <a:off x="3231355" y="2298700"/>
            <a:ext cx="5032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PPTShape_7"/>
          <p:cNvSpPr txBox="1">
            <a:spLocks noChangeArrowheads="1"/>
          </p:cNvSpPr>
          <p:nvPr/>
        </p:nvSpPr>
        <p:spPr bwMode="blackWhite">
          <a:xfrm>
            <a:off x="3157537" y="2374900"/>
            <a:ext cx="650875" cy="246063"/>
          </a:xfrm>
          <a:prstGeom prst="rect">
            <a:avLst/>
          </a:prstGeom>
          <a:noFill/>
          <a:ln w="28575">
            <a:noFill/>
            <a:miter lim="800000"/>
            <a:headEnd/>
            <a:tailEnd/>
          </a:ln>
        </p:spPr>
        <p:txBody>
          <a:bodyPr lIns="92075" tIns="46038" rIns="92075" bIns="46038">
            <a:spAutoFit/>
          </a:bodyPr>
          <a:lstStyle/>
          <a:p>
            <a:pPr defTabSz="228600">
              <a:defRPr/>
            </a:pPr>
            <a:r>
              <a:rPr lang="en-US" sz="1000" b="1" dirty="0">
                <a:solidFill>
                  <a:schemeClr val="bg2">
                    <a:lumMod val="10000"/>
                  </a:schemeClr>
                </a:solidFill>
                <a:latin typeface="Arial" charset="0"/>
                <a:cs typeface="Arial" charset="0"/>
              </a:rPr>
              <a:t>USERS</a:t>
            </a:r>
          </a:p>
        </p:txBody>
      </p:sp>
      <p:sp>
        <p:nvSpPr>
          <p:cNvPr id="58" name="TextBox 89"/>
          <p:cNvSpPr txBox="1">
            <a:spLocks noChangeArrowheads="1"/>
          </p:cNvSpPr>
          <p:nvPr/>
        </p:nvSpPr>
        <p:spPr bwMode="auto">
          <a:xfrm>
            <a:off x="778668" y="2895600"/>
            <a:ext cx="2032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rgbClr val="0000FF"/>
                </a:solidFill>
              </a:rPr>
              <a:t>Unplug </a:t>
            </a:r>
            <a:r>
              <a:rPr lang="en-US" altLang="en-US" b="1" dirty="0">
                <a:solidFill>
                  <a:srgbClr val="0000FF"/>
                </a:solidFill>
                <a:latin typeface="Courier New" panose="02070309020205020404" pitchFamily="49" charset="0"/>
                <a:cs typeface="Courier New" panose="02070309020205020404" pitchFamily="49" charset="0"/>
              </a:rPr>
              <a:t>PDB1</a:t>
            </a:r>
            <a:endParaRPr lang="en-US" altLang="en-US" b="1" dirty="0">
              <a:latin typeface="Courier New" panose="02070309020205020404" pitchFamily="49" charset="0"/>
              <a:cs typeface="Courier New" panose="02070309020205020404" pitchFamily="49" charset="0"/>
            </a:endParaRPr>
          </a:p>
        </p:txBody>
      </p:sp>
      <p:sp>
        <p:nvSpPr>
          <p:cNvPr id="59" name="Rectangle 90"/>
          <p:cNvSpPr>
            <a:spLocks noChangeArrowheads="1"/>
          </p:cNvSpPr>
          <p:nvPr/>
        </p:nvSpPr>
        <p:spPr bwMode="auto">
          <a:xfrm>
            <a:off x="709612" y="4191000"/>
            <a:ext cx="3808411" cy="1752600"/>
          </a:xfrm>
          <a:prstGeom prst="rect">
            <a:avLst/>
          </a:prstGeom>
          <a:solidFill>
            <a:srgbClr val="DCE3E4"/>
          </a:solidFill>
          <a:ln w="28575" algn="ctr">
            <a:solidFill>
              <a:schemeClr val="tx1"/>
            </a:soli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60" name="PPTShape_8"/>
          <p:cNvSpPr txBox="1">
            <a:spLocks noChangeArrowheads="1"/>
          </p:cNvSpPr>
          <p:nvPr/>
        </p:nvSpPr>
        <p:spPr bwMode="blackWhite">
          <a:xfrm>
            <a:off x="609600" y="4495800"/>
            <a:ext cx="4773613"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pPr>
            <a:r>
              <a:rPr lang="en-US" altLang="en-US" b="1" dirty="0">
                <a:solidFill>
                  <a:srgbClr val="008000"/>
                </a:solidFill>
                <a:latin typeface="Courier New" panose="02070309020205020404" pitchFamily="49" charset="0"/>
                <a:cs typeface="Courier New" panose="02070309020205020404" pitchFamily="49" charset="0"/>
              </a:rPr>
              <a:t>CDB2</a:t>
            </a:r>
          </a:p>
        </p:txBody>
      </p:sp>
      <p:sp>
        <p:nvSpPr>
          <p:cNvPr id="61" name="PPTShape_9"/>
          <p:cNvSpPr>
            <a:spLocks noChangeArrowheads="1"/>
          </p:cNvSpPr>
          <p:nvPr/>
        </p:nvSpPr>
        <p:spPr bwMode="blackWhite">
          <a:xfrm>
            <a:off x="912812" y="4568825"/>
            <a:ext cx="3336925" cy="307975"/>
          </a:xfrm>
          <a:prstGeom prst="rect">
            <a:avLst/>
          </a:prstGeom>
          <a:solidFill>
            <a:srgbClr val="FFC000"/>
          </a:solidFill>
          <a:ln w="28575">
            <a:solidFill>
              <a:schemeClr val="tx1"/>
            </a:solidFill>
            <a:miter lim="800000"/>
            <a:headEnd/>
            <a:tailEnd/>
          </a:ln>
        </p:spPr>
        <p:txBody>
          <a:bodyPr wrap="none" lIns="92075" tIns="46038" rIns="92075" bIns="46038" anchor="b"/>
          <a:lstStyle/>
          <a:p>
            <a:pPr defTabSz="1041400">
              <a:lnSpc>
                <a:spcPct val="85000"/>
              </a:lnSpc>
              <a:spcBef>
                <a:spcPct val="50000"/>
              </a:spcBef>
              <a:defRPr/>
            </a:pPr>
            <a:r>
              <a:rPr lang="en-US" sz="1400" b="1" dirty="0">
                <a:solidFill>
                  <a:schemeClr val="bg2">
                    <a:lumMod val="10000"/>
                  </a:schemeClr>
                </a:solidFill>
                <a:latin typeface="Arial" charset="0"/>
                <a:cs typeface="Arial" charset="0"/>
              </a:rPr>
              <a:t>CDB root</a:t>
            </a:r>
          </a:p>
        </p:txBody>
      </p:sp>
      <p:sp>
        <p:nvSpPr>
          <p:cNvPr id="62" name="PPTShape_10"/>
          <p:cNvSpPr>
            <a:spLocks noChangeArrowheads="1"/>
          </p:cNvSpPr>
          <p:nvPr/>
        </p:nvSpPr>
        <p:spPr bwMode="blackWhite">
          <a:xfrm>
            <a:off x="912812" y="4949825"/>
            <a:ext cx="3346450" cy="307975"/>
          </a:xfrm>
          <a:prstGeom prst="rect">
            <a:avLst/>
          </a:prstGeom>
          <a:solidFill>
            <a:srgbClr val="FFCC99"/>
          </a:solidFill>
          <a:ln w="28575">
            <a:solidFill>
              <a:schemeClr val="tx1"/>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solidFill>
                  <a:srgbClr val="FF0000"/>
                </a:solidFill>
              </a:rPr>
              <a:t>PDB$SEED</a:t>
            </a:r>
          </a:p>
        </p:txBody>
      </p:sp>
      <p:sp>
        <p:nvSpPr>
          <p:cNvPr id="63" name="PPTShape_11"/>
          <p:cNvSpPr>
            <a:spLocks noChangeArrowheads="1"/>
          </p:cNvSpPr>
          <p:nvPr/>
        </p:nvSpPr>
        <p:spPr bwMode="blackWhite">
          <a:xfrm>
            <a:off x="912812" y="5327650"/>
            <a:ext cx="3346450" cy="539750"/>
          </a:xfrm>
          <a:prstGeom prst="rect">
            <a:avLst/>
          </a:prstGeom>
          <a:solidFill>
            <a:srgbClr val="FFCC99"/>
          </a:solidFill>
          <a:ln w="28575">
            <a:solidFill>
              <a:schemeClr val="tx1"/>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dirty="0">
                <a:solidFill>
                  <a:srgbClr val="008000"/>
                </a:solidFill>
              </a:rPr>
              <a:t>PDB1</a:t>
            </a:r>
          </a:p>
        </p:txBody>
      </p:sp>
      <p:sp>
        <p:nvSpPr>
          <p:cNvPr id="64" name="PPTShape_12"/>
          <p:cNvSpPr txBox="1">
            <a:spLocks noChangeArrowheads="1"/>
          </p:cNvSpPr>
          <p:nvPr/>
        </p:nvSpPr>
        <p:spPr bwMode="blackWhite">
          <a:xfrm>
            <a:off x="912812" y="5334000"/>
            <a:ext cx="2944813" cy="261938"/>
          </a:xfrm>
          <a:prstGeom prst="rect">
            <a:avLst/>
          </a:prstGeom>
          <a:noFill/>
          <a:ln w="28575">
            <a:noFill/>
            <a:miter lim="800000"/>
            <a:headEnd/>
            <a:tailEnd/>
          </a:ln>
        </p:spPr>
        <p:txBody>
          <a:bodyPr lIns="92075" tIns="46038" rIns="92075" bIns="46038">
            <a:spAutoFit/>
          </a:bodyPr>
          <a:lstStyle/>
          <a:p>
            <a:pPr defTabSz="228600">
              <a:defRPr/>
            </a:pPr>
            <a:r>
              <a:rPr lang="en-US" sz="1100" b="1" dirty="0">
                <a:solidFill>
                  <a:schemeClr val="bg2">
                    <a:lumMod val="10000"/>
                  </a:schemeClr>
                </a:solidFill>
                <a:latin typeface="Arial" charset="0"/>
                <a:cs typeface="Arial" charset="0"/>
              </a:rPr>
              <a:t>Data files</a:t>
            </a:r>
          </a:p>
        </p:txBody>
      </p:sp>
      <p:sp>
        <p:nvSpPr>
          <p:cNvPr id="65" name="TextBox 100"/>
          <p:cNvSpPr txBox="1">
            <a:spLocks noChangeArrowheads="1"/>
          </p:cNvSpPr>
          <p:nvPr/>
        </p:nvSpPr>
        <p:spPr bwMode="auto">
          <a:xfrm>
            <a:off x="709612" y="3886200"/>
            <a:ext cx="1727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rgbClr val="008000"/>
                </a:solidFill>
              </a:rPr>
              <a:t>Plug</a:t>
            </a:r>
            <a:r>
              <a:rPr lang="en-US" altLang="en-US" sz="1600" b="1" dirty="0"/>
              <a:t> </a:t>
            </a:r>
            <a:r>
              <a:rPr lang="en-US" altLang="en-US" b="1" dirty="0">
                <a:solidFill>
                  <a:srgbClr val="008000"/>
                </a:solidFill>
                <a:latin typeface="Courier New" panose="02070309020205020404" pitchFamily="49" charset="0"/>
                <a:cs typeface="Courier New" panose="02070309020205020404" pitchFamily="49" charset="0"/>
              </a:rPr>
              <a:t>PDB1</a:t>
            </a:r>
            <a:endParaRPr lang="en-US" altLang="en-US" b="1" dirty="0">
              <a:latin typeface="Courier New" panose="02070309020205020404" pitchFamily="49" charset="0"/>
              <a:cs typeface="Courier New" panose="02070309020205020404" pitchFamily="49" charset="0"/>
            </a:endParaRPr>
          </a:p>
        </p:txBody>
      </p:sp>
      <p:sp>
        <p:nvSpPr>
          <p:cNvPr id="66" name="Multiply 65"/>
          <p:cNvSpPr/>
          <p:nvPr/>
        </p:nvSpPr>
        <p:spPr bwMode="auto">
          <a:xfrm>
            <a:off x="608012" y="2133600"/>
            <a:ext cx="2640013" cy="685800"/>
          </a:xfrm>
          <a:prstGeom prst="mathMultiply">
            <a:avLst>
              <a:gd name="adj1" fmla="val 16936"/>
            </a:avLst>
          </a:prstGeom>
          <a:noFill/>
          <a:ln w="22225" cap="flat" cmpd="sng" algn="ctr">
            <a:solidFill>
              <a:srgbClr val="0000FF"/>
            </a:solidFill>
            <a:prstDash val="solid"/>
            <a:round/>
            <a:headEnd type="none" w="sm" len="sm"/>
            <a:tailEnd type="none" w="sm" len="sm"/>
          </a:ln>
          <a:effectLst/>
        </p:spPr>
        <p:txBody>
          <a:bodyPr/>
          <a:lstStyle/>
          <a:p>
            <a:pPr defTabSz="228600" eaLnBrk="1" hangingPunct="1">
              <a:defRPr/>
            </a:pPr>
            <a:endParaRPr lang="en-US" dirty="0">
              <a:solidFill>
                <a:srgbClr val="0000FF"/>
              </a:solidFill>
              <a:latin typeface="Arial" charset="0"/>
              <a:cs typeface="Arial" charset="0"/>
            </a:endParaRPr>
          </a:p>
        </p:txBody>
      </p:sp>
      <p:cxnSp>
        <p:nvCxnSpPr>
          <p:cNvPr id="67" name="PPTShape_21"/>
          <p:cNvCxnSpPr>
            <a:cxnSpLocks noChangeShapeType="1"/>
          </p:cNvCxnSpPr>
          <p:nvPr/>
        </p:nvCxnSpPr>
        <p:spPr bwMode="auto">
          <a:xfrm flipV="1">
            <a:off x="3756025" y="3763963"/>
            <a:ext cx="0" cy="366712"/>
          </a:xfrm>
          <a:prstGeom prst="straightConnector1">
            <a:avLst/>
          </a:prstGeom>
          <a:noFill/>
          <a:ln w="28575" algn="ctr">
            <a:solidFill>
              <a:srgbClr val="008000"/>
            </a:solidFill>
            <a:round/>
            <a:headEnd type="triangle" w="lg" len="lg"/>
            <a:tailEnd type="none" w="med" len="sm"/>
          </a:ln>
          <a:extLst>
            <a:ext uri="{909E8E84-426E-40DD-AFC4-6F175D3DCCD1}">
              <a14:hiddenFill xmlns:a14="http://schemas.microsoft.com/office/drawing/2010/main">
                <a:noFill/>
              </a14:hiddenFill>
            </a:ext>
          </a:extLst>
        </p:spPr>
      </p:cxnSp>
      <p:pic>
        <p:nvPicPr>
          <p:cNvPr id="68" name="PPTShape_5" descr="datab018"/>
          <p:cNvPicPr>
            <a:picLocks noChangeAspect="1" noChangeArrowheads="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gray">
          <a:xfrm>
            <a:off x="2583656" y="2298700"/>
            <a:ext cx="5032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PPTShape_6"/>
          <p:cNvSpPr txBox="1">
            <a:spLocks noChangeArrowheads="1"/>
          </p:cNvSpPr>
          <p:nvPr/>
        </p:nvSpPr>
        <p:spPr bwMode="blackWhite">
          <a:xfrm>
            <a:off x="2449512" y="2403475"/>
            <a:ext cx="771525" cy="247650"/>
          </a:xfrm>
          <a:prstGeom prst="rect">
            <a:avLst/>
          </a:prstGeom>
          <a:noFill/>
          <a:ln w="28575">
            <a:noFill/>
            <a:miter lim="800000"/>
            <a:headEnd/>
            <a:tailEnd/>
          </a:ln>
        </p:spPr>
        <p:txBody>
          <a:bodyPr lIns="92075" tIns="46038" rIns="92075" bIns="46038">
            <a:spAutoFit/>
          </a:bodyPr>
          <a:lstStyle/>
          <a:p>
            <a:pPr defTabSz="228600">
              <a:defRPr/>
            </a:pPr>
            <a:r>
              <a:rPr lang="en-US" sz="1000" b="1" dirty="0">
                <a:solidFill>
                  <a:schemeClr val="bg2">
                    <a:lumMod val="10000"/>
                  </a:schemeClr>
                </a:solidFill>
                <a:latin typeface="Arial" charset="0"/>
                <a:cs typeface="Arial" charset="0"/>
              </a:rPr>
              <a:t>SYSAUX</a:t>
            </a:r>
            <a:r>
              <a:rPr lang="en-US" sz="1000" dirty="0">
                <a:solidFill>
                  <a:schemeClr val="bg2">
                    <a:lumMod val="10000"/>
                  </a:schemeClr>
                </a:solidFill>
                <a:latin typeface="Arial" charset="0"/>
                <a:cs typeface="Arial" charset="0"/>
              </a:rPr>
              <a:t> </a:t>
            </a:r>
          </a:p>
        </p:txBody>
      </p:sp>
      <p:sp>
        <p:nvSpPr>
          <p:cNvPr id="70" name="PPTShape_14"/>
          <p:cNvSpPr txBox="1">
            <a:spLocks noChangeArrowheads="1"/>
          </p:cNvSpPr>
          <p:nvPr/>
        </p:nvSpPr>
        <p:spPr bwMode="blackWhite">
          <a:xfrm>
            <a:off x="2089150" y="2259013"/>
            <a:ext cx="733425" cy="246062"/>
          </a:xfrm>
          <a:prstGeom prst="rect">
            <a:avLst/>
          </a:prstGeom>
          <a:noFill/>
          <a:ln w="28575">
            <a:noFill/>
            <a:miter lim="800000"/>
            <a:headEnd/>
            <a:tailEnd/>
          </a:ln>
        </p:spPr>
        <p:txBody>
          <a:bodyPr lIns="92075" tIns="46038" rIns="92075" bIns="46038">
            <a:spAutoFit/>
          </a:bodyPr>
          <a:lstStyle/>
          <a:p>
            <a:pPr defTabSz="228600">
              <a:defRPr/>
            </a:pPr>
            <a:r>
              <a:rPr lang="en-US" sz="1000" b="1" dirty="0">
                <a:solidFill>
                  <a:schemeClr val="bg2">
                    <a:lumMod val="10000"/>
                  </a:schemeClr>
                </a:solidFill>
                <a:latin typeface="Arial" charset="0"/>
                <a:cs typeface="Arial" charset="0"/>
              </a:rPr>
              <a:t>SYSTEM</a:t>
            </a:r>
            <a:r>
              <a:rPr lang="en-US" sz="1000" dirty="0">
                <a:solidFill>
                  <a:schemeClr val="bg2">
                    <a:lumMod val="10000"/>
                  </a:schemeClr>
                </a:solidFill>
                <a:latin typeface="Arial" charset="0"/>
                <a:cs typeface="Arial" charset="0"/>
              </a:rPr>
              <a:t> </a:t>
            </a:r>
          </a:p>
        </p:txBody>
      </p:sp>
      <p:pic>
        <p:nvPicPr>
          <p:cNvPr id="71" name="Picture 107" descr="datab018"/>
          <p:cNvPicPr>
            <a:picLocks noChangeAspect="1" noChangeArrowheads="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gray">
          <a:xfrm>
            <a:off x="2065071" y="5383742"/>
            <a:ext cx="5032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PTShape_4" descr="datab018"/>
          <p:cNvPicPr>
            <a:picLocks noChangeAspect="1" noChangeArrowheads="1"/>
          </p:cNvPicPr>
          <p:nvPr>
            <p:custDataLst>
              <p:tags r:id="rId6"/>
            </p:custDataLst>
          </p:nvPr>
        </p:nvPicPr>
        <p:blipFill>
          <a:blip r:embed="rId12">
            <a:extLst>
              <a:ext uri="{28A0092B-C50C-407E-A947-70E740481C1C}">
                <a14:useLocalDpi xmlns:a14="http://schemas.microsoft.com/office/drawing/2010/main" val="0"/>
              </a:ext>
            </a:extLst>
          </a:blip>
          <a:srcRect/>
          <a:stretch>
            <a:fillRect/>
          </a:stretch>
        </p:blipFill>
        <p:spPr bwMode="gray">
          <a:xfrm>
            <a:off x="3135223" y="5444067"/>
            <a:ext cx="5032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PPTShape_7"/>
          <p:cNvSpPr txBox="1">
            <a:spLocks noChangeArrowheads="1"/>
          </p:cNvSpPr>
          <p:nvPr/>
        </p:nvSpPr>
        <p:spPr bwMode="blackWhite">
          <a:xfrm>
            <a:off x="2953454" y="5537730"/>
            <a:ext cx="866775" cy="247650"/>
          </a:xfrm>
          <a:prstGeom prst="rect">
            <a:avLst/>
          </a:prstGeom>
          <a:noFill/>
          <a:ln w="28575">
            <a:noFill/>
            <a:miter lim="800000"/>
            <a:headEnd/>
            <a:tailEnd/>
          </a:ln>
        </p:spPr>
        <p:txBody>
          <a:bodyPr lIns="92075" tIns="46038" rIns="92075" bIns="46038">
            <a:spAutoFit/>
          </a:bodyPr>
          <a:lstStyle/>
          <a:p>
            <a:pPr algn="ctr" defTabSz="228600">
              <a:defRPr/>
            </a:pPr>
            <a:r>
              <a:rPr lang="en-US" sz="1000" b="1" dirty="0">
                <a:solidFill>
                  <a:schemeClr val="bg2">
                    <a:lumMod val="10000"/>
                  </a:schemeClr>
                </a:solidFill>
                <a:latin typeface="Arial" charset="0"/>
                <a:cs typeface="Arial" charset="0"/>
              </a:rPr>
              <a:t>USERS</a:t>
            </a:r>
          </a:p>
        </p:txBody>
      </p:sp>
      <p:pic>
        <p:nvPicPr>
          <p:cNvPr id="74" name="PPTShape_5" descr="datab018"/>
          <p:cNvPicPr>
            <a:picLocks noChangeAspect="1" noChangeArrowheads="1"/>
          </p:cNvPicPr>
          <p:nvPr>
            <p:custDataLst>
              <p:tags r:id="rId7"/>
            </p:custDataLst>
          </p:nvPr>
        </p:nvPicPr>
        <p:blipFill>
          <a:blip r:embed="rId12">
            <a:extLst>
              <a:ext uri="{28A0092B-C50C-407E-A947-70E740481C1C}">
                <a14:useLocalDpi xmlns:a14="http://schemas.microsoft.com/office/drawing/2010/main" val="0"/>
              </a:ext>
            </a:extLst>
          </a:blip>
          <a:srcRect/>
          <a:stretch>
            <a:fillRect/>
          </a:stretch>
        </p:blipFill>
        <p:spPr bwMode="gray">
          <a:xfrm>
            <a:off x="2603234" y="5444067"/>
            <a:ext cx="5032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PPTShape_6"/>
          <p:cNvSpPr txBox="1">
            <a:spLocks noChangeArrowheads="1"/>
          </p:cNvSpPr>
          <p:nvPr/>
        </p:nvSpPr>
        <p:spPr bwMode="blackWhite">
          <a:xfrm>
            <a:off x="2454803" y="5561542"/>
            <a:ext cx="800100" cy="247650"/>
          </a:xfrm>
          <a:prstGeom prst="rect">
            <a:avLst/>
          </a:prstGeom>
          <a:noFill/>
          <a:ln w="28575">
            <a:noFill/>
            <a:miter lim="800000"/>
            <a:headEnd/>
            <a:tailEnd/>
          </a:ln>
        </p:spPr>
        <p:txBody>
          <a:bodyPr lIns="92075" tIns="46038" rIns="92075" bIns="46038">
            <a:spAutoFit/>
          </a:bodyPr>
          <a:lstStyle/>
          <a:p>
            <a:pPr algn="ctr" defTabSz="228600">
              <a:defRPr/>
            </a:pPr>
            <a:r>
              <a:rPr lang="en-US" sz="1000" b="1" dirty="0">
                <a:solidFill>
                  <a:schemeClr val="bg2">
                    <a:lumMod val="10000"/>
                  </a:schemeClr>
                </a:solidFill>
                <a:latin typeface="Arial" charset="0"/>
                <a:cs typeface="Arial" charset="0"/>
              </a:rPr>
              <a:t>SYSAUX</a:t>
            </a:r>
            <a:r>
              <a:rPr lang="en-US" sz="1000" dirty="0">
                <a:solidFill>
                  <a:schemeClr val="bg2">
                    <a:lumMod val="10000"/>
                  </a:schemeClr>
                </a:solidFill>
                <a:latin typeface="Arial" charset="0"/>
                <a:cs typeface="Arial" charset="0"/>
              </a:rPr>
              <a:t> </a:t>
            </a:r>
          </a:p>
        </p:txBody>
      </p:sp>
      <p:sp>
        <p:nvSpPr>
          <p:cNvPr id="76" name="PPTShape_14"/>
          <p:cNvSpPr txBox="1">
            <a:spLocks noChangeArrowheads="1"/>
          </p:cNvSpPr>
          <p:nvPr/>
        </p:nvSpPr>
        <p:spPr bwMode="blackWhite">
          <a:xfrm>
            <a:off x="1949978" y="5453592"/>
            <a:ext cx="733425" cy="246063"/>
          </a:xfrm>
          <a:prstGeom prst="rect">
            <a:avLst/>
          </a:prstGeom>
          <a:noFill/>
          <a:ln w="28575">
            <a:noFill/>
            <a:miter lim="800000"/>
            <a:headEnd/>
            <a:tailEnd/>
          </a:ln>
        </p:spPr>
        <p:txBody>
          <a:bodyPr lIns="92075" tIns="46038" rIns="92075" bIns="46038">
            <a:spAutoFit/>
          </a:bodyPr>
          <a:lstStyle/>
          <a:p>
            <a:pPr algn="ctr" defTabSz="228600">
              <a:defRPr/>
            </a:pPr>
            <a:r>
              <a:rPr lang="en-US" sz="1000" b="1" dirty="0">
                <a:solidFill>
                  <a:schemeClr val="bg2">
                    <a:lumMod val="10000"/>
                  </a:schemeClr>
                </a:solidFill>
                <a:latin typeface="Arial" charset="0"/>
                <a:cs typeface="Arial" charset="0"/>
              </a:rPr>
              <a:t>SYSTEM</a:t>
            </a:r>
            <a:r>
              <a:rPr lang="en-US" sz="1000" dirty="0">
                <a:solidFill>
                  <a:schemeClr val="bg2">
                    <a:lumMod val="10000"/>
                  </a:schemeClr>
                </a:solidFill>
                <a:latin typeface="Arial" charset="0"/>
                <a:cs typeface="Arial" charset="0"/>
              </a:rPr>
              <a:t> </a:t>
            </a:r>
          </a:p>
        </p:txBody>
      </p:sp>
      <p:pic>
        <p:nvPicPr>
          <p:cNvPr id="77" name="PPTShape_4" descr="datab018"/>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gray">
          <a:xfrm>
            <a:off x="3781425" y="2336800"/>
            <a:ext cx="5032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PPTShape_7"/>
          <p:cNvSpPr txBox="1">
            <a:spLocks noChangeArrowheads="1"/>
          </p:cNvSpPr>
          <p:nvPr/>
        </p:nvSpPr>
        <p:spPr bwMode="blackWhite">
          <a:xfrm>
            <a:off x="3743325" y="2430463"/>
            <a:ext cx="579437" cy="246062"/>
          </a:xfrm>
          <a:prstGeom prst="rect">
            <a:avLst/>
          </a:prstGeom>
          <a:noFill/>
          <a:ln w="28575">
            <a:noFill/>
            <a:miter lim="800000"/>
            <a:headEnd/>
            <a:tailEnd/>
          </a:ln>
        </p:spPr>
        <p:txBody>
          <a:bodyPr lIns="92075" tIns="46038" rIns="92075" bIns="46038">
            <a:spAutoFit/>
          </a:bodyPr>
          <a:lstStyle/>
          <a:p>
            <a:pPr defTabSz="228600">
              <a:defRPr/>
            </a:pPr>
            <a:r>
              <a:rPr lang="en-US" sz="1000" b="1" dirty="0">
                <a:solidFill>
                  <a:schemeClr val="bg2">
                    <a:lumMod val="10000"/>
                  </a:schemeClr>
                </a:solidFill>
                <a:latin typeface="Arial" charset="0"/>
                <a:cs typeface="Arial" charset="0"/>
              </a:rPr>
              <a:t>UNDO</a:t>
            </a:r>
          </a:p>
        </p:txBody>
      </p:sp>
      <p:pic>
        <p:nvPicPr>
          <p:cNvPr id="79" name="PPTShape_4" descr="datab018"/>
          <p:cNvPicPr>
            <a:picLocks noChangeAspect="1" noChangeArrowheads="1"/>
          </p:cNvPicPr>
          <p:nvPr>
            <p:custDataLst>
              <p:tags r:id="rId9"/>
            </p:custDataLst>
          </p:nvPr>
        </p:nvPicPr>
        <p:blipFill>
          <a:blip r:embed="rId12">
            <a:extLst>
              <a:ext uri="{28A0092B-C50C-407E-A947-70E740481C1C}">
                <a14:useLocalDpi xmlns:a14="http://schemas.microsoft.com/office/drawing/2010/main" val="0"/>
              </a:ext>
            </a:extLst>
          </a:blip>
          <a:srcRect/>
          <a:stretch>
            <a:fillRect/>
          </a:stretch>
        </p:blipFill>
        <p:spPr bwMode="gray">
          <a:xfrm>
            <a:off x="3643841" y="5394855"/>
            <a:ext cx="5032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PPTShape_7"/>
          <p:cNvSpPr txBox="1">
            <a:spLocks noChangeArrowheads="1"/>
          </p:cNvSpPr>
          <p:nvPr/>
        </p:nvSpPr>
        <p:spPr bwMode="blackWhite">
          <a:xfrm>
            <a:off x="3605741" y="5488517"/>
            <a:ext cx="579437" cy="246063"/>
          </a:xfrm>
          <a:prstGeom prst="rect">
            <a:avLst/>
          </a:prstGeom>
          <a:noFill/>
          <a:ln w="28575">
            <a:noFill/>
            <a:miter lim="800000"/>
            <a:headEnd/>
            <a:tailEnd/>
          </a:ln>
        </p:spPr>
        <p:txBody>
          <a:bodyPr lIns="92075" tIns="46038" rIns="92075" bIns="46038">
            <a:spAutoFit/>
          </a:bodyPr>
          <a:lstStyle/>
          <a:p>
            <a:pPr algn="ctr" defTabSz="228600">
              <a:defRPr/>
            </a:pPr>
            <a:r>
              <a:rPr lang="en-US" sz="1000" b="1" dirty="0">
                <a:solidFill>
                  <a:schemeClr val="bg2">
                    <a:lumMod val="10000"/>
                  </a:schemeClr>
                </a:solidFill>
                <a:latin typeface="Arial" charset="0"/>
                <a:cs typeface="Arial" charset="0"/>
              </a:rPr>
              <a:t>UNDO</a:t>
            </a:r>
          </a:p>
        </p:txBody>
      </p:sp>
      <p:sp>
        <p:nvSpPr>
          <p:cNvPr id="81" name="Content Placeholder 2"/>
          <p:cNvSpPr txBox="1">
            <a:spLocks noChangeAspect="1"/>
          </p:cNvSpPr>
          <p:nvPr/>
        </p:nvSpPr>
        <p:spPr bwMode="gray">
          <a:xfrm>
            <a:off x="5844413" y="2290196"/>
            <a:ext cx="5888799" cy="53054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spAutoFit/>
          </a:bodyPr>
          <a:lstStyle/>
          <a:p>
            <a:pPr marL="457200" indent="-457200" defTabSz="400050" eaLnBrk="1" hangingPunct="1">
              <a:tabLst>
                <a:tab pos="400050" algn="r"/>
                <a:tab pos="673100" algn="l"/>
              </a:tabLst>
              <a:defRPr/>
            </a:pPr>
            <a:r>
              <a:rPr lang="fr-FR" sz="1600" b="1" dirty="0">
                <a:latin typeface="Courier New" pitchFamily="49" charset="0"/>
                <a:cs typeface="Courier New" pitchFamily="49" charset="0"/>
              </a:rPr>
              <a:t>SQL&gt; ALTER PLUGGABLE DATABASE </a:t>
            </a:r>
            <a:r>
              <a:rPr lang="en-US" sz="1600" b="1" dirty="0">
                <a:solidFill>
                  <a:srgbClr val="0000FF"/>
                </a:solidFill>
                <a:latin typeface="Courier New" pitchFamily="49" charset="0"/>
                <a:cs typeface="Courier New" pitchFamily="49" charset="0"/>
              </a:rPr>
              <a:t>pdb1</a:t>
            </a:r>
            <a:r>
              <a:rPr lang="en-US" sz="1600" b="1" dirty="0">
                <a:solidFill>
                  <a:srgbClr val="0000FF"/>
                </a:solidFill>
                <a:latin typeface="Arial" charset="0"/>
                <a:cs typeface="Arial" charset="0"/>
              </a:rPr>
              <a:t> </a:t>
            </a:r>
          </a:p>
          <a:p>
            <a:pPr marL="457200" indent="-457200" defTabSz="400050" eaLnBrk="1" hangingPunct="1">
              <a:tabLst>
                <a:tab pos="400050" algn="r"/>
                <a:tab pos="673100" algn="l"/>
              </a:tabLst>
              <a:defRPr/>
            </a:pPr>
            <a:r>
              <a:rPr lang="en-US" sz="1600" b="1" dirty="0">
                <a:solidFill>
                  <a:srgbClr val="0000FF"/>
                </a:solidFill>
                <a:latin typeface="Courier New" pitchFamily="49" charset="0"/>
                <a:cs typeface="Courier New" pitchFamily="49" charset="0"/>
              </a:rPr>
              <a:t>           </a:t>
            </a:r>
            <a:r>
              <a:rPr lang="fr-FR" sz="1600" b="1" dirty="0">
                <a:latin typeface="Courier New" pitchFamily="49" charset="0"/>
                <a:cs typeface="Courier New" pitchFamily="49" charset="0"/>
              </a:rPr>
              <a:t>UNPLUG INTO</a:t>
            </a:r>
            <a:r>
              <a:rPr lang="en-US" sz="1600" b="1" dirty="0">
                <a:latin typeface="Courier New" pitchFamily="49" charset="0"/>
                <a:cs typeface="Courier New" pitchFamily="49" charset="0"/>
              </a:rPr>
              <a:t> </a:t>
            </a:r>
            <a:r>
              <a:rPr lang="fr-FR" sz="1600" dirty="0">
                <a:latin typeface="Courier New" pitchFamily="49" charset="0"/>
                <a:cs typeface="Courier New" pitchFamily="49" charset="0"/>
              </a:rPr>
              <a:t>'</a:t>
            </a:r>
            <a:r>
              <a:rPr lang="en-US" sz="1600" b="1" dirty="0">
                <a:latin typeface="Courier New" pitchFamily="49" charset="0"/>
                <a:cs typeface="Courier New" pitchFamily="49" charset="0"/>
              </a:rPr>
              <a:t>xmlfile1</a:t>
            </a:r>
            <a:r>
              <a:rPr lang="fr-FR" sz="1600" dirty="0">
                <a:latin typeface="Courier New" pitchFamily="49" charset="0"/>
                <a:cs typeface="Courier New" pitchFamily="49" charset="0"/>
              </a:rPr>
              <a:t>'</a:t>
            </a:r>
            <a:r>
              <a:rPr lang="fr-FR" sz="1600" b="1" dirty="0">
                <a:latin typeface="Courier New" pitchFamily="49" charset="0"/>
                <a:cs typeface="Courier New" pitchFamily="49" charset="0"/>
              </a:rPr>
              <a:t>;</a:t>
            </a:r>
            <a:endParaRPr lang="en-US" sz="1600" b="1" dirty="0">
              <a:latin typeface="Courier New" pitchFamily="49" charset="0"/>
              <a:cs typeface="Arial" charset="0"/>
            </a:endParaRPr>
          </a:p>
        </p:txBody>
      </p:sp>
      <p:sp>
        <p:nvSpPr>
          <p:cNvPr id="82" name="Content Placeholder 2"/>
          <p:cNvSpPr txBox="1">
            <a:spLocks noChangeAspect="1"/>
          </p:cNvSpPr>
          <p:nvPr/>
        </p:nvSpPr>
        <p:spPr bwMode="gray">
          <a:xfrm>
            <a:off x="5844413" y="5098508"/>
            <a:ext cx="5888799" cy="53054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spAutoFit/>
          </a:bodyPr>
          <a:lstStyle/>
          <a:p>
            <a:pPr marL="457200" indent="-457200" defTabSz="400050" eaLnBrk="1" hangingPunct="1">
              <a:tabLst>
                <a:tab pos="400050" algn="r"/>
                <a:tab pos="673100" algn="l"/>
              </a:tabLst>
              <a:defRPr/>
            </a:pPr>
            <a:r>
              <a:rPr lang="fr-FR" sz="1600" b="1" dirty="0">
                <a:latin typeface="Courier New" pitchFamily="49" charset="0"/>
                <a:cs typeface="Courier New" pitchFamily="49" charset="0"/>
              </a:rPr>
              <a:t>SQL&gt; CREATE PLUGGABLE DATABASE </a:t>
            </a:r>
            <a:r>
              <a:rPr lang="en-US" sz="1600" b="1" dirty="0">
                <a:solidFill>
                  <a:srgbClr val="008000"/>
                </a:solidFill>
                <a:latin typeface="Courier New" pitchFamily="49" charset="0"/>
                <a:cs typeface="Courier New" pitchFamily="49" charset="0"/>
              </a:rPr>
              <a:t>pdb1</a:t>
            </a:r>
            <a:r>
              <a:rPr lang="en-US" sz="1600" b="1" dirty="0">
                <a:solidFill>
                  <a:srgbClr val="008000"/>
                </a:solidFill>
                <a:latin typeface="Arial" charset="0"/>
                <a:cs typeface="Arial" charset="0"/>
              </a:rPr>
              <a:t> </a:t>
            </a:r>
          </a:p>
          <a:p>
            <a:pPr marL="457200" indent="-457200" defTabSz="400050" eaLnBrk="1" hangingPunct="1">
              <a:tabLst>
                <a:tab pos="400050" algn="r"/>
                <a:tab pos="673100" algn="l"/>
              </a:tabLst>
              <a:defRPr/>
            </a:pPr>
            <a:r>
              <a:rPr lang="en-US" sz="1600" b="1" dirty="0">
                <a:solidFill>
                  <a:srgbClr val="0000FF"/>
                </a:solidFill>
                <a:latin typeface="Courier New" pitchFamily="49" charset="0"/>
                <a:cs typeface="Courier New" pitchFamily="49" charset="0"/>
              </a:rPr>
              <a:t>            </a:t>
            </a:r>
            <a:r>
              <a:rPr lang="fr-FR" sz="1600" b="1" dirty="0">
                <a:latin typeface="Courier New" pitchFamily="49" charset="0"/>
                <a:cs typeface="Courier New" pitchFamily="49" charset="0"/>
              </a:rPr>
              <a:t>USING </a:t>
            </a:r>
            <a:r>
              <a:rPr lang="fr-FR" sz="1600" dirty="0">
                <a:latin typeface="Courier New" pitchFamily="49" charset="0"/>
                <a:cs typeface="Courier New" pitchFamily="49" charset="0"/>
              </a:rPr>
              <a:t>'</a:t>
            </a:r>
            <a:r>
              <a:rPr lang="en-US" sz="1600" b="1" dirty="0">
                <a:latin typeface="Courier New" pitchFamily="49" charset="0"/>
                <a:cs typeface="Courier New" pitchFamily="49" charset="0"/>
              </a:rPr>
              <a:t>xmlfile1</a:t>
            </a:r>
            <a:r>
              <a:rPr lang="fr-FR" sz="1600" dirty="0">
                <a:latin typeface="Courier New" pitchFamily="49" charset="0"/>
                <a:cs typeface="Courier New" pitchFamily="49" charset="0"/>
              </a:rPr>
              <a:t>'</a:t>
            </a:r>
            <a:r>
              <a:rPr lang="fr-FR" sz="1600" b="1" dirty="0">
                <a:latin typeface="Courier New" pitchFamily="49" charset="0"/>
                <a:cs typeface="Courier New" pitchFamily="49" charset="0"/>
              </a:rPr>
              <a:t> NOCOPY;</a:t>
            </a:r>
            <a:endParaRPr lang="en-US" sz="1600" b="1" dirty="0">
              <a:latin typeface="Courier New" pitchFamily="49" charset="0"/>
              <a:cs typeface="Arial"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247</a:t>
            </a:fld>
            <a:endParaRPr lang=""/>
          </a:p>
        </p:txBody>
      </p:sp>
    </p:spTree>
    <p:custDataLst>
      <p:tags r:id="rId1"/>
    </p:custDataLst>
    <p:extLst>
      <p:ext uri="{BB962C8B-B14F-4D97-AF65-F5344CB8AC3E}">
        <p14:creationId xmlns:p14="http://schemas.microsoft.com/office/powerpoint/2010/main" val="40502076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362" name="Straight Arrow Connector 27"/>
          <p:cNvCxnSpPr>
            <a:cxnSpLocks noChangeShapeType="1"/>
          </p:cNvCxnSpPr>
          <p:nvPr/>
        </p:nvCxnSpPr>
        <p:spPr bwMode="auto">
          <a:xfrm>
            <a:off x="4068056" y="4076700"/>
            <a:ext cx="0" cy="936625"/>
          </a:xfrm>
          <a:prstGeom prst="straightConnector1">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sp>
        <p:nvSpPr>
          <p:cNvPr id="15363" name="Title 1"/>
          <p:cNvSpPr>
            <a:spLocks noGrp="1"/>
          </p:cNvSpPr>
          <p:nvPr>
            <p:ph type="title"/>
          </p:nvPr>
        </p:nvSpPr>
        <p:spPr>
          <a:xfrm>
            <a:off x="836612" y="237492"/>
            <a:ext cx="10209430" cy="563562"/>
          </a:xfrm>
        </p:spPr>
        <p:txBody>
          <a:bodyPr>
            <a:normAutofit fontScale="90000"/>
          </a:bodyPr>
          <a:lstStyle/>
          <a:p>
            <a:pPr eaLnBrk="1" hangingPunct="1"/>
            <a:r>
              <a:rPr lang="en-US" altLang="en-US" dirty="0"/>
              <a:t>Plugging Using an Archive File</a:t>
            </a:r>
          </a:p>
        </p:txBody>
      </p:sp>
      <p:sp>
        <p:nvSpPr>
          <p:cNvPr id="15364" name="Content Placeholder 2"/>
          <p:cNvSpPr>
            <a:spLocks noGrp="1"/>
          </p:cNvSpPr>
          <p:nvPr>
            <p:ph idx="1"/>
          </p:nvPr>
        </p:nvSpPr>
        <p:spPr>
          <a:xfrm>
            <a:off x="622300" y="1243013"/>
            <a:ext cx="10944225" cy="1539875"/>
          </a:xfrm>
        </p:spPr>
        <p:txBody>
          <a:bodyPr/>
          <a:lstStyle/>
          <a:p>
            <a:pPr lvl="1" eaLnBrk="1" hangingPunct="1"/>
            <a:r>
              <a:rPr lang="en-US" altLang="en-US" dirty="0"/>
              <a:t>Unplugging a PDB into a single archive file includes:</a:t>
            </a:r>
          </a:p>
          <a:p>
            <a:pPr marL="1279525" lvl="2" indent="-365125" eaLnBrk="1" hangingPunct="1"/>
            <a:r>
              <a:rPr lang="en-US" altLang="en-US" dirty="0"/>
              <a:t>XML file</a:t>
            </a:r>
          </a:p>
          <a:p>
            <a:pPr marL="1279525" lvl="2" indent="-365125" eaLnBrk="1" hangingPunct="1"/>
            <a:r>
              <a:rPr lang="en-US" altLang="en-US" dirty="0"/>
              <a:t>Data files</a:t>
            </a:r>
          </a:p>
          <a:p>
            <a:pPr lvl="1" eaLnBrk="1" hangingPunct="1"/>
            <a:r>
              <a:rPr lang="en-US" altLang="en-US" dirty="0"/>
              <a:t>Plugging the PDB requires only the archive file.</a:t>
            </a:r>
          </a:p>
        </p:txBody>
      </p:sp>
      <p:sp>
        <p:nvSpPr>
          <p:cNvPr id="15365" name="Rectangle 28"/>
          <p:cNvSpPr>
            <a:spLocks noChangeArrowheads="1"/>
          </p:cNvSpPr>
          <p:nvPr/>
        </p:nvSpPr>
        <p:spPr bwMode="auto">
          <a:xfrm>
            <a:off x="1557338" y="2903538"/>
            <a:ext cx="3648075" cy="1173162"/>
          </a:xfrm>
          <a:prstGeom prst="rect">
            <a:avLst/>
          </a:prstGeom>
          <a:solidFill>
            <a:srgbClr val="DCE3E4"/>
          </a:solidFill>
          <a:ln w="28575" algn="ctr">
            <a:solidFill>
              <a:schemeClr val="tx1"/>
            </a:soli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endParaRPr lang="en-US" altLang="en-US" dirty="0"/>
          </a:p>
        </p:txBody>
      </p:sp>
      <p:sp>
        <p:nvSpPr>
          <p:cNvPr id="15366" name="Text Box 58"/>
          <p:cNvSpPr txBox="1">
            <a:spLocks noChangeArrowheads="1"/>
          </p:cNvSpPr>
          <p:nvPr/>
        </p:nvSpPr>
        <p:spPr bwMode="blackWhite">
          <a:xfrm>
            <a:off x="1560513" y="2959630"/>
            <a:ext cx="277971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pPr>
            <a:r>
              <a:rPr lang="en-US" altLang="en-US" sz="1600" b="1" dirty="0">
                <a:solidFill>
                  <a:srgbClr val="000000"/>
                </a:solidFill>
              </a:rPr>
              <a:t>CDB_SOURCE</a:t>
            </a:r>
          </a:p>
        </p:txBody>
      </p:sp>
      <p:sp>
        <p:nvSpPr>
          <p:cNvPr id="15367" name="PPTShape_5"/>
          <p:cNvSpPr>
            <a:spLocks noChangeArrowheads="1"/>
          </p:cNvSpPr>
          <p:nvPr/>
        </p:nvSpPr>
        <p:spPr bwMode="blackWhite">
          <a:xfrm>
            <a:off x="1652588" y="3284538"/>
            <a:ext cx="2960687" cy="719137"/>
          </a:xfrm>
          <a:prstGeom prst="rect">
            <a:avLst/>
          </a:prstGeom>
          <a:solidFill>
            <a:srgbClr val="FFCC99"/>
          </a:solidFill>
          <a:ln w="28575">
            <a:solidFill>
              <a:srgbClr val="0000FF"/>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solidFill>
                  <a:srgbClr val="00B050"/>
                </a:solidFill>
              </a:rPr>
              <a:t>PDB1</a:t>
            </a:r>
          </a:p>
        </p:txBody>
      </p:sp>
      <p:sp>
        <p:nvSpPr>
          <p:cNvPr id="9" name="PPTShape_6"/>
          <p:cNvSpPr txBox="1">
            <a:spLocks noChangeArrowheads="1"/>
          </p:cNvSpPr>
          <p:nvPr/>
        </p:nvSpPr>
        <p:spPr bwMode="blackWhite">
          <a:xfrm>
            <a:off x="2205038" y="3397250"/>
            <a:ext cx="1219200" cy="261938"/>
          </a:xfrm>
          <a:prstGeom prst="rect">
            <a:avLst/>
          </a:prstGeom>
          <a:noFill/>
          <a:ln w="28575">
            <a:noFill/>
            <a:miter lim="800000"/>
            <a:headEnd/>
            <a:tailEnd/>
          </a:ln>
        </p:spPr>
        <p:txBody>
          <a:bodyPr lIns="92075" tIns="46038" rIns="92075" bIns="46038">
            <a:spAutoFit/>
          </a:bodyPr>
          <a:lstStyle/>
          <a:p>
            <a:pPr defTabSz="228600">
              <a:defRPr/>
            </a:pPr>
            <a:r>
              <a:rPr lang="en-US" sz="1100" b="1" dirty="0">
                <a:solidFill>
                  <a:schemeClr val="tx1">
                    <a:lumMod val="50000"/>
                  </a:schemeClr>
                </a:solidFill>
                <a:latin typeface="Arial" charset="0"/>
                <a:cs typeface="Arial" charset="0"/>
              </a:rPr>
              <a:t>Data files</a:t>
            </a:r>
          </a:p>
        </p:txBody>
      </p:sp>
      <p:sp>
        <p:nvSpPr>
          <p:cNvPr id="10" name="PPTShape_17"/>
          <p:cNvSpPr>
            <a:spLocks noChangeArrowheads="1"/>
          </p:cNvSpPr>
          <p:nvPr/>
        </p:nvSpPr>
        <p:spPr bwMode="auto">
          <a:xfrm>
            <a:off x="3216275" y="3346450"/>
            <a:ext cx="481013" cy="287338"/>
          </a:xfrm>
          <a:prstGeom prst="flowChartMagneticDisk">
            <a:avLst/>
          </a:prstGeom>
          <a:solidFill>
            <a:schemeClr val="bg2">
              <a:lumMod val="50000"/>
            </a:schemeClr>
          </a:solidFill>
          <a:ln w="28575">
            <a:solidFill>
              <a:schemeClr val="tx1">
                <a:lumMod val="50000"/>
              </a:schemeClr>
            </a:solidFill>
            <a:round/>
            <a:headEnd type="none" w="sm" len="sm"/>
            <a:tailEnd type="none" w="sm" len="sm"/>
          </a:ln>
        </p:spPr>
        <p:txBody>
          <a:bodyPr wrap="none" anchor="ctr"/>
          <a:lstStyle/>
          <a:p>
            <a:pPr defTabSz="228600" eaLnBrk="1" hangingPunct="1">
              <a:defRPr/>
            </a:pPr>
            <a:endParaRPr lang="fr-FR" dirty="0">
              <a:latin typeface="Arial" charset="0"/>
              <a:cs typeface="Arial" charset="0"/>
            </a:endParaRPr>
          </a:p>
        </p:txBody>
      </p:sp>
      <p:sp>
        <p:nvSpPr>
          <p:cNvPr id="11" name="PPTShape_17"/>
          <p:cNvSpPr>
            <a:spLocks noChangeArrowheads="1"/>
          </p:cNvSpPr>
          <p:nvPr/>
        </p:nvSpPr>
        <p:spPr bwMode="auto">
          <a:xfrm>
            <a:off x="3792538" y="3417888"/>
            <a:ext cx="479425" cy="288925"/>
          </a:xfrm>
          <a:prstGeom prst="flowChartMagneticDisk">
            <a:avLst/>
          </a:prstGeom>
          <a:solidFill>
            <a:schemeClr val="bg2">
              <a:lumMod val="50000"/>
            </a:schemeClr>
          </a:solidFill>
          <a:ln w="28575">
            <a:solidFill>
              <a:schemeClr val="tx1">
                <a:lumMod val="50000"/>
              </a:schemeClr>
            </a:solidFill>
            <a:round/>
            <a:headEnd type="none" w="sm" len="sm"/>
            <a:tailEnd type="none" w="sm" len="sm"/>
          </a:ln>
        </p:spPr>
        <p:txBody>
          <a:bodyPr wrap="none" anchor="ctr"/>
          <a:lstStyle/>
          <a:p>
            <a:pPr defTabSz="228600" eaLnBrk="1" hangingPunct="1">
              <a:defRPr/>
            </a:pPr>
            <a:endParaRPr lang="fr-FR" dirty="0">
              <a:latin typeface="Arial" charset="0"/>
              <a:cs typeface="Arial" charset="0"/>
            </a:endParaRPr>
          </a:p>
        </p:txBody>
      </p:sp>
      <p:sp>
        <p:nvSpPr>
          <p:cNvPr id="15371" name="Rectangle 28"/>
          <p:cNvSpPr>
            <a:spLocks noChangeArrowheads="1"/>
          </p:cNvSpPr>
          <p:nvPr/>
        </p:nvSpPr>
        <p:spPr bwMode="auto">
          <a:xfrm>
            <a:off x="1557338" y="5013325"/>
            <a:ext cx="3648075" cy="1123950"/>
          </a:xfrm>
          <a:prstGeom prst="rect">
            <a:avLst/>
          </a:prstGeom>
          <a:solidFill>
            <a:srgbClr val="DCE3E4"/>
          </a:solidFill>
          <a:ln w="28575" algn="ctr">
            <a:solidFill>
              <a:schemeClr val="tx1"/>
            </a:soli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endParaRPr lang="en-US" altLang="en-US" dirty="0"/>
          </a:p>
        </p:txBody>
      </p:sp>
      <p:sp>
        <p:nvSpPr>
          <p:cNvPr id="15372" name="PPTShape_5"/>
          <p:cNvSpPr>
            <a:spLocks noChangeArrowheads="1"/>
          </p:cNvSpPr>
          <p:nvPr/>
        </p:nvSpPr>
        <p:spPr bwMode="blackWhite">
          <a:xfrm>
            <a:off x="1652588" y="5348288"/>
            <a:ext cx="2960687" cy="720725"/>
          </a:xfrm>
          <a:prstGeom prst="rect">
            <a:avLst/>
          </a:prstGeom>
          <a:solidFill>
            <a:srgbClr val="FFCC99"/>
          </a:solidFill>
          <a:ln w="28575">
            <a:solidFill>
              <a:srgbClr val="00B050"/>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solidFill>
                  <a:srgbClr val="0000FF"/>
                </a:solidFill>
              </a:rPr>
              <a:t>PDB_NEW</a:t>
            </a:r>
          </a:p>
        </p:txBody>
      </p:sp>
      <p:sp>
        <p:nvSpPr>
          <p:cNvPr id="14" name="PPTShape_9"/>
          <p:cNvSpPr txBox="1">
            <a:spLocks noChangeArrowheads="1"/>
          </p:cNvSpPr>
          <p:nvPr/>
        </p:nvSpPr>
        <p:spPr bwMode="blackWhite">
          <a:xfrm>
            <a:off x="2197100" y="5492750"/>
            <a:ext cx="1184275" cy="261938"/>
          </a:xfrm>
          <a:prstGeom prst="rect">
            <a:avLst/>
          </a:prstGeom>
          <a:noFill/>
          <a:ln w="28575">
            <a:noFill/>
            <a:miter lim="800000"/>
            <a:headEnd/>
            <a:tailEnd/>
          </a:ln>
        </p:spPr>
        <p:txBody>
          <a:bodyPr lIns="92075" tIns="46038" rIns="92075" bIns="46038">
            <a:spAutoFit/>
          </a:bodyPr>
          <a:lstStyle/>
          <a:p>
            <a:pPr defTabSz="228600">
              <a:defRPr/>
            </a:pPr>
            <a:r>
              <a:rPr lang="en-US" sz="1100" b="1" dirty="0">
                <a:solidFill>
                  <a:schemeClr val="tx1">
                    <a:lumMod val="50000"/>
                  </a:schemeClr>
                </a:solidFill>
                <a:latin typeface="Arial" charset="0"/>
                <a:cs typeface="Arial" charset="0"/>
              </a:rPr>
              <a:t>Data files</a:t>
            </a:r>
          </a:p>
        </p:txBody>
      </p:sp>
      <p:sp>
        <p:nvSpPr>
          <p:cNvPr id="15" name="PPTShape_17"/>
          <p:cNvSpPr>
            <a:spLocks noChangeArrowheads="1"/>
          </p:cNvSpPr>
          <p:nvPr/>
        </p:nvSpPr>
        <p:spPr bwMode="auto">
          <a:xfrm>
            <a:off x="3373438" y="5561013"/>
            <a:ext cx="481012" cy="287337"/>
          </a:xfrm>
          <a:prstGeom prst="flowChartMagneticDisk">
            <a:avLst/>
          </a:prstGeom>
          <a:solidFill>
            <a:schemeClr val="bg2">
              <a:lumMod val="50000"/>
            </a:schemeClr>
          </a:solidFill>
          <a:ln w="28575">
            <a:solidFill>
              <a:schemeClr val="tx1">
                <a:lumMod val="50000"/>
              </a:schemeClr>
            </a:solidFill>
            <a:round/>
            <a:headEnd type="none" w="sm" len="sm"/>
            <a:tailEnd type="none" w="sm" len="sm"/>
          </a:ln>
        </p:spPr>
        <p:txBody>
          <a:bodyPr wrap="none" anchor="ctr"/>
          <a:lstStyle/>
          <a:p>
            <a:pPr defTabSz="228600" eaLnBrk="1" hangingPunct="1">
              <a:defRPr/>
            </a:pPr>
            <a:endParaRPr lang="fr-FR" dirty="0">
              <a:latin typeface="Arial" charset="0"/>
              <a:cs typeface="Arial" charset="0"/>
            </a:endParaRPr>
          </a:p>
        </p:txBody>
      </p:sp>
      <p:sp>
        <p:nvSpPr>
          <p:cNvPr id="16" name="PPTShape_17"/>
          <p:cNvSpPr>
            <a:spLocks noChangeArrowheads="1"/>
          </p:cNvSpPr>
          <p:nvPr/>
        </p:nvSpPr>
        <p:spPr bwMode="auto">
          <a:xfrm>
            <a:off x="3902075" y="5683250"/>
            <a:ext cx="481013" cy="288925"/>
          </a:xfrm>
          <a:prstGeom prst="flowChartMagneticDisk">
            <a:avLst/>
          </a:prstGeom>
          <a:solidFill>
            <a:schemeClr val="bg2">
              <a:lumMod val="50000"/>
            </a:schemeClr>
          </a:solidFill>
          <a:ln w="28575">
            <a:solidFill>
              <a:schemeClr val="tx1">
                <a:lumMod val="50000"/>
              </a:schemeClr>
            </a:solidFill>
            <a:round/>
            <a:headEnd type="none" w="sm" len="sm"/>
            <a:tailEnd type="none" w="sm" len="sm"/>
          </a:ln>
        </p:spPr>
        <p:txBody>
          <a:bodyPr wrap="none" anchor="ctr"/>
          <a:lstStyle/>
          <a:p>
            <a:pPr defTabSz="228600" eaLnBrk="1" hangingPunct="1">
              <a:defRPr/>
            </a:pPr>
            <a:endParaRPr lang="fr-FR" dirty="0">
              <a:latin typeface="Arial" charset="0"/>
              <a:cs typeface="Arial" charset="0"/>
            </a:endParaRPr>
          </a:p>
        </p:txBody>
      </p:sp>
      <p:sp>
        <p:nvSpPr>
          <p:cNvPr id="15376" name="Text Box 58"/>
          <p:cNvSpPr txBox="1">
            <a:spLocks noChangeArrowheads="1"/>
          </p:cNvSpPr>
          <p:nvPr/>
        </p:nvSpPr>
        <p:spPr bwMode="blackWhite">
          <a:xfrm>
            <a:off x="1557338" y="5081588"/>
            <a:ext cx="278130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pPr>
            <a:r>
              <a:rPr lang="en-US" altLang="en-US" sz="1600" b="1" dirty="0">
                <a:solidFill>
                  <a:srgbClr val="000000"/>
                </a:solidFill>
              </a:rPr>
              <a:t>CDB_TARGET</a:t>
            </a:r>
          </a:p>
        </p:txBody>
      </p:sp>
      <p:sp>
        <p:nvSpPr>
          <p:cNvPr id="18" name="Content Placeholder 2"/>
          <p:cNvSpPr txBox="1">
            <a:spLocks/>
          </p:cNvSpPr>
          <p:nvPr/>
        </p:nvSpPr>
        <p:spPr bwMode="gray">
          <a:xfrm>
            <a:off x="5492828" y="5304049"/>
            <a:ext cx="5021184" cy="53054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0" rIns="12700" bIns="0" anchor="ctr">
            <a:spAutoFit/>
          </a:bodyPr>
          <a:lstStyle/>
          <a:p>
            <a:pPr marL="457200" indent="-457200" defTabSz="400050" eaLnBrk="1" hangingPunct="1">
              <a:tabLst>
                <a:tab pos="400050" algn="r"/>
                <a:tab pos="673100" algn="l"/>
              </a:tabLst>
              <a:defRPr/>
            </a:pPr>
            <a:r>
              <a:rPr lang="en-US" sz="1600" b="1" dirty="0">
                <a:latin typeface="Courier New" pitchFamily="49" charset="0"/>
                <a:cs typeface="Arial" charset="0"/>
              </a:rPr>
              <a:t>SQL&gt; CREATE PLUGGABLE DATABASE </a:t>
            </a:r>
            <a:r>
              <a:rPr lang="en-US" sz="1600" b="1" dirty="0" err="1">
                <a:solidFill>
                  <a:srgbClr val="0000FF"/>
                </a:solidFill>
                <a:latin typeface="Courier New" pitchFamily="49" charset="0"/>
                <a:cs typeface="Arial" charset="0"/>
              </a:rPr>
              <a:t>pdb_new</a:t>
            </a:r>
            <a:r>
              <a:rPr lang="en-US" sz="1600" b="1" dirty="0">
                <a:latin typeface="Courier New" pitchFamily="49" charset="0"/>
                <a:cs typeface="Arial" charset="0"/>
              </a:rPr>
              <a:t> </a:t>
            </a:r>
            <a:br>
              <a:rPr lang="en-US" sz="1600" b="1" dirty="0">
                <a:latin typeface="Courier New" pitchFamily="49" charset="0"/>
                <a:cs typeface="Arial" charset="0"/>
              </a:rPr>
            </a:br>
            <a:r>
              <a:rPr lang="en-US" sz="1600" b="1" dirty="0">
                <a:latin typeface="Courier New" pitchFamily="49" charset="0"/>
                <a:cs typeface="Arial" charset="0"/>
              </a:rPr>
              <a:t>    USING '/tmp/pdb1.</a:t>
            </a:r>
            <a:r>
              <a:rPr lang="en-US" sz="1600" b="1" dirty="0">
                <a:solidFill>
                  <a:srgbClr val="C00000"/>
                </a:solidFill>
                <a:latin typeface="Courier New" pitchFamily="49" charset="0"/>
                <a:cs typeface="Arial" charset="0"/>
              </a:rPr>
              <a:t>pdb</a:t>
            </a:r>
            <a:r>
              <a:rPr lang="en-US" sz="1600" b="1" dirty="0">
                <a:latin typeface="Courier New" pitchFamily="49" charset="0"/>
                <a:cs typeface="Arial" charset="0"/>
              </a:rPr>
              <a:t>';</a:t>
            </a:r>
          </a:p>
        </p:txBody>
      </p:sp>
      <p:sp>
        <p:nvSpPr>
          <p:cNvPr id="21" name="Content Placeholder 2"/>
          <p:cNvSpPr txBox="1">
            <a:spLocks/>
          </p:cNvSpPr>
          <p:nvPr/>
        </p:nvSpPr>
        <p:spPr bwMode="gray">
          <a:xfrm>
            <a:off x="5492828" y="3224847"/>
            <a:ext cx="5021184" cy="53054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0" rIns="12700" bIns="0" anchor="ctr">
            <a:spAutoFit/>
          </a:bodyPr>
          <a:lstStyle/>
          <a:p>
            <a:pPr marL="457200" indent="-457200" defTabSz="400050" eaLnBrk="1" hangingPunct="1">
              <a:tabLst>
                <a:tab pos="400050" algn="r"/>
                <a:tab pos="673100" algn="l"/>
              </a:tabLst>
              <a:defRPr/>
            </a:pPr>
            <a:r>
              <a:rPr lang="en-US" sz="1600" b="1" dirty="0">
                <a:latin typeface="Courier New" pitchFamily="49" charset="0"/>
                <a:cs typeface="Arial" charset="0"/>
              </a:rPr>
              <a:t>SQL&gt; ALTER PLUGGABLE DATABASE pdb1</a:t>
            </a:r>
          </a:p>
          <a:p>
            <a:pPr marL="457200" indent="-457200" defTabSz="400050" eaLnBrk="1" hangingPunct="1">
              <a:tabLst>
                <a:tab pos="400050" algn="r"/>
                <a:tab pos="673100" algn="l"/>
              </a:tabLst>
              <a:defRPr/>
            </a:pPr>
            <a:r>
              <a:rPr lang="en-US" sz="1600" b="1" dirty="0">
                <a:latin typeface="Courier New" pitchFamily="49" charset="0"/>
                <a:cs typeface="Arial" charset="0"/>
              </a:rPr>
              <a:t>        UNPLUG INTO '/tmp/pdb1.</a:t>
            </a:r>
            <a:r>
              <a:rPr lang="en-US" sz="1600" b="1" dirty="0">
                <a:solidFill>
                  <a:srgbClr val="C00000"/>
                </a:solidFill>
                <a:latin typeface="Courier New" pitchFamily="49" charset="0"/>
                <a:cs typeface="Arial" charset="0"/>
              </a:rPr>
              <a:t>pdb</a:t>
            </a:r>
            <a:r>
              <a:rPr lang="en-US" sz="1600" b="1" dirty="0">
                <a:latin typeface="Courier New" pitchFamily="49" charset="0"/>
                <a:cs typeface="Arial" charset="0"/>
              </a:rPr>
              <a:t>';</a:t>
            </a:r>
          </a:p>
        </p:txBody>
      </p:sp>
      <p:grpSp>
        <p:nvGrpSpPr>
          <p:cNvPr id="15383" name="Group 21"/>
          <p:cNvGrpSpPr>
            <a:grpSpLocks/>
          </p:cNvGrpSpPr>
          <p:nvPr/>
        </p:nvGrpSpPr>
        <p:grpSpPr bwMode="auto">
          <a:xfrm>
            <a:off x="1641123" y="4205288"/>
            <a:ext cx="3087688" cy="574675"/>
            <a:chOff x="542925" y="4204582"/>
            <a:chExt cx="2316163" cy="574675"/>
          </a:xfrm>
        </p:grpSpPr>
        <p:sp>
          <p:nvSpPr>
            <p:cNvPr id="24" name="PPTShape_17"/>
            <p:cNvSpPr>
              <a:spLocks noChangeArrowheads="1"/>
            </p:cNvSpPr>
            <p:nvPr/>
          </p:nvSpPr>
          <p:spPr bwMode="auto">
            <a:xfrm>
              <a:off x="1850455" y="4204582"/>
              <a:ext cx="1008633" cy="574675"/>
            </a:xfrm>
            <a:prstGeom prst="flowChartMagneticDisk">
              <a:avLst/>
            </a:prstGeom>
            <a:solidFill>
              <a:schemeClr val="bg1">
                <a:lumMod val="75000"/>
              </a:schemeClr>
            </a:solidFill>
            <a:ln w="28575">
              <a:solidFill>
                <a:schemeClr val="tx1"/>
              </a:solidFill>
              <a:round/>
              <a:headEnd type="none" w="sm" len="sm"/>
              <a:tailEnd type="none" w="sm" len="sm"/>
            </a:ln>
          </p:spPr>
          <p:txBody>
            <a:bodyPr wrap="none" anchor="ctr"/>
            <a:lstStyle/>
            <a:p>
              <a:pPr algn="ctr" defTabSz="228600" eaLnBrk="1" hangingPunct="1">
                <a:defRPr/>
              </a:pPr>
              <a:endParaRPr lang="fr-FR" dirty="0">
                <a:solidFill>
                  <a:srgbClr val="000000"/>
                </a:solidFill>
                <a:latin typeface="Arial" charset="0"/>
                <a:cs typeface="Arial" charset="0"/>
              </a:endParaRPr>
            </a:p>
          </p:txBody>
        </p:sp>
        <p:sp>
          <p:nvSpPr>
            <p:cNvPr id="25" name="TextBox 24"/>
            <p:cNvSpPr txBox="1"/>
            <p:nvPr/>
          </p:nvSpPr>
          <p:spPr>
            <a:xfrm>
              <a:off x="1939767" y="4347457"/>
              <a:ext cx="830008" cy="338137"/>
            </a:xfrm>
            <a:prstGeom prst="rect">
              <a:avLst/>
            </a:prstGeom>
            <a:noFill/>
          </p:spPr>
          <p:txBody>
            <a:bodyPr wrap="none">
              <a:spAutoFit/>
            </a:bodyPr>
            <a:lstStyle/>
            <a:p>
              <a:pPr algn="ctr" eaLnBrk="1" hangingPunct="1">
                <a:defRPr/>
              </a:pPr>
              <a:r>
                <a:rPr lang="en-US" sz="1600" b="1" dirty="0">
                  <a:solidFill>
                    <a:srgbClr val="000000"/>
                  </a:solidFill>
                  <a:latin typeface="+mj-lt"/>
                  <a:cs typeface="Courier New" pitchFamily="49" charset="0"/>
                </a:rPr>
                <a:t>pdb1.pdb</a:t>
              </a:r>
            </a:p>
          </p:txBody>
        </p:sp>
        <p:sp>
          <p:nvSpPr>
            <p:cNvPr id="26" name="TextBox 25"/>
            <p:cNvSpPr txBox="1"/>
            <p:nvPr/>
          </p:nvSpPr>
          <p:spPr>
            <a:xfrm>
              <a:off x="542925" y="4349044"/>
              <a:ext cx="969335" cy="338138"/>
            </a:xfrm>
            <a:prstGeom prst="rect">
              <a:avLst/>
            </a:prstGeom>
            <a:noFill/>
          </p:spPr>
          <p:txBody>
            <a:bodyPr wrap="none">
              <a:spAutoFit/>
            </a:bodyPr>
            <a:lstStyle/>
            <a:p>
              <a:pPr eaLnBrk="1" hangingPunct="1">
                <a:defRPr/>
              </a:pPr>
              <a:r>
                <a:rPr lang="en-US" sz="1600" b="1" dirty="0">
                  <a:solidFill>
                    <a:srgbClr val="000000"/>
                  </a:solidFill>
                  <a:latin typeface="+mj-lt"/>
                  <a:cs typeface="Courier New" pitchFamily="49" charset="0"/>
                </a:rPr>
                <a:t>Archive file</a:t>
              </a:r>
            </a:p>
          </p:txBody>
        </p:sp>
      </p:grpSp>
      <p:sp>
        <p:nvSpPr>
          <p:cNvPr id="2" name="Slide Number Placeholder 1"/>
          <p:cNvSpPr>
            <a:spLocks noGrp="1"/>
          </p:cNvSpPr>
          <p:nvPr>
            <p:ph type="sldNum" sz="quarter" idx="12"/>
          </p:nvPr>
        </p:nvSpPr>
        <p:spPr/>
        <p:txBody>
          <a:bodyPr/>
          <a:lstStyle/>
          <a:p>
            <a:fld id="{0D1E9C62-5A59-433B-A292-EC595ABBBF45}" type="slidenum">
              <a:rPr lang="" smtClean="0"/>
              <a:t>248</a:t>
            </a:fld>
            <a:endParaRPr lang=""/>
          </a:p>
        </p:txBody>
      </p:sp>
    </p:spTree>
    <p:custDataLst>
      <p:tags r:id="rId1"/>
    </p:custDataLst>
    <p:extLst>
      <p:ext uri="{BB962C8B-B14F-4D97-AF65-F5344CB8AC3E}">
        <p14:creationId xmlns:p14="http://schemas.microsoft.com/office/powerpoint/2010/main" val="36130956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Dropping </a:t>
            </a:r>
            <a:r>
              <a:rPr lang="en-US" dirty="0" smtClean="0"/>
              <a:t>PDBs</a:t>
            </a:r>
            <a:br>
              <a:rPr lang="en-US" dirty="0" smtClean="0"/>
            </a:br>
            <a:endParaRPr lang="en-US" altLang="es-MX" dirty="0"/>
          </a:p>
        </p:txBody>
      </p:sp>
      <p:sp>
        <p:nvSpPr>
          <p:cNvPr id="9219" name="Content Placeholder 9"/>
          <p:cNvSpPr>
            <a:spLocks noGrp="1"/>
          </p:cNvSpPr>
          <p:nvPr>
            <p:ph idx="1"/>
          </p:nvPr>
        </p:nvSpPr>
        <p:spPr>
          <a:xfrm>
            <a:off x="622138" y="1242485"/>
            <a:ext cx="10944549" cy="3709556"/>
          </a:xfrm>
        </p:spPr>
        <p:txBody>
          <a:bodyPr/>
          <a:lstStyle/>
          <a:p>
            <a:pPr lvl="1">
              <a:buClr>
                <a:schemeClr val="accent1"/>
              </a:buClr>
              <a:defRPr/>
            </a:pPr>
            <a:r>
              <a:rPr lang="en-US" dirty="0"/>
              <a:t>When you drop a PDB, you remove all references to it and its data files in the control file of the CDB.</a:t>
            </a:r>
          </a:p>
          <a:p>
            <a:pPr lvl="1">
              <a:buClr>
                <a:schemeClr val="accent1"/>
              </a:buClr>
              <a:defRPr/>
            </a:pPr>
            <a:r>
              <a:rPr lang="en-US" dirty="0"/>
              <a:t>Archived logs and backups associated with the dropped PDB are not deleted in case you later want to recover the PDB.</a:t>
            </a:r>
          </a:p>
          <a:p>
            <a:pPr lvl="1">
              <a:buClr>
                <a:schemeClr val="accent1"/>
              </a:buClr>
              <a:defRPr/>
            </a:pPr>
            <a:r>
              <a:rPr lang="en-US" dirty="0"/>
              <a:t>You can also use Oracle Recovery Manager (RMAN) to delete archived logs and backups.</a:t>
            </a:r>
          </a:p>
          <a:p>
            <a:pPr lvl="1">
              <a:buClr>
                <a:schemeClr val="accent1"/>
              </a:buClr>
              <a:defRPr/>
            </a:pPr>
            <a:r>
              <a:rPr lang="en-US" dirty="0"/>
              <a:t>You use the </a:t>
            </a:r>
            <a:r>
              <a:rPr lang="en-US" dirty="0">
                <a:latin typeface="Courier New" panose="02070309020205020404" pitchFamily="49" charset="0"/>
                <a:cs typeface="Courier New" panose="02070309020205020404" pitchFamily="49" charset="0"/>
              </a:rPr>
              <a:t>DROP</a:t>
            </a:r>
            <a:r>
              <a:rPr lang="en-US" dirty="0"/>
              <a:t> </a:t>
            </a:r>
            <a:r>
              <a:rPr lang="en-US" dirty="0">
                <a:latin typeface="Courier New" panose="02070309020205020404" pitchFamily="49" charset="0"/>
                <a:cs typeface="Courier New" panose="02070309020205020404" pitchFamily="49" charset="0"/>
              </a:rPr>
              <a:t>PLUGGABLE</a:t>
            </a:r>
            <a:r>
              <a:rPr lang="en-US" dirty="0"/>
              <a:t> </a:t>
            </a:r>
            <a:r>
              <a:rPr lang="en-US" dirty="0">
                <a:latin typeface="Courier New" panose="02070309020205020404" pitchFamily="49" charset="0"/>
                <a:cs typeface="Courier New" panose="02070309020205020404" pitchFamily="49" charset="0"/>
              </a:rPr>
              <a:t>DATABASE</a:t>
            </a:r>
            <a:r>
              <a:rPr lang="en-US" dirty="0"/>
              <a:t> statement to drop a pluggable database (PDB).</a:t>
            </a:r>
          </a:p>
          <a:p>
            <a:pPr lvl="2">
              <a:buClr>
                <a:schemeClr val="accent1"/>
              </a:buClr>
              <a:defRPr/>
            </a:pPr>
            <a:r>
              <a:rPr lang="en-US" dirty="0"/>
              <a:t>Example: </a:t>
            </a:r>
          </a:p>
          <a:p>
            <a:pPr marL="914400" lvl="2" indent="0">
              <a:buClr>
                <a:schemeClr val="accent1"/>
              </a:buClr>
              <a:buNone/>
              <a:defRPr/>
            </a:pPr>
            <a:r>
              <a:rPr lang="en-US" dirty="0"/>
              <a:t>	</a:t>
            </a:r>
            <a:r>
              <a:rPr lang="en-US" dirty="0">
                <a:latin typeface="Courier New" panose="02070309020205020404" pitchFamily="49" charset="0"/>
                <a:cs typeface="Courier New" panose="02070309020205020404" pitchFamily="49" charset="0"/>
              </a:rPr>
              <a:t>SQL&gt; DROP PLUGGABLE DATABASE SALESPDB INCLUDING DATAFILES;</a:t>
            </a:r>
          </a:p>
        </p:txBody>
      </p:sp>
      <p:sp>
        <p:nvSpPr>
          <p:cNvPr id="2" name="Slide Number Placeholder 1"/>
          <p:cNvSpPr>
            <a:spLocks noGrp="1"/>
          </p:cNvSpPr>
          <p:nvPr>
            <p:ph type="sldNum" sz="quarter" idx="12"/>
          </p:nvPr>
        </p:nvSpPr>
        <p:spPr/>
        <p:txBody>
          <a:bodyPr/>
          <a:lstStyle/>
          <a:p>
            <a:fld id="{0D1E9C62-5A59-433B-A292-EC595ABBBF45}" type="slidenum">
              <a:rPr lang="" smtClean="0"/>
              <a:t>249</a:t>
            </a:fld>
            <a:endParaRPr lang=""/>
          </a:p>
        </p:txBody>
      </p:sp>
    </p:spTree>
    <p:custDataLst>
      <p:tags r:id="rId1"/>
    </p:custDataLst>
    <p:extLst>
      <p:ext uri="{BB962C8B-B14F-4D97-AF65-F5344CB8AC3E}">
        <p14:creationId xmlns:p14="http://schemas.microsoft.com/office/powerpoint/2010/main" val="40406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292754" y="891822"/>
            <a:ext cx="9603316" cy="5168101"/>
            <a:chOff x="830654" y="1268641"/>
            <a:chExt cx="7482693" cy="3030071"/>
          </a:xfrm>
        </p:grpSpPr>
        <p:sp>
          <p:nvSpPr>
            <p:cNvPr id="31" name="Freeform 30"/>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32" name="Rounded Rectangle 31"/>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6147" name="Rectangle 40"/>
          <p:cNvSpPr>
            <a:spLocks noGrp="1" noChangeArrowheads="1"/>
          </p:cNvSpPr>
          <p:nvPr>
            <p:ph type="title"/>
          </p:nvPr>
        </p:nvSpPr>
        <p:spPr>
          <a:xfrm>
            <a:off x="761098" y="143268"/>
            <a:ext cx="10361830" cy="488164"/>
          </a:xfrm>
          <a:noFill/>
        </p:spPr>
        <p:txBody>
          <a:bodyPr>
            <a:normAutofit fontScale="90000"/>
          </a:bodyPr>
          <a:lstStyle/>
          <a:p>
            <a:pPr eaLnBrk="1" hangingPunct="1"/>
            <a:r>
              <a:rPr lang="en-US" altLang="en-US" dirty="0"/>
              <a:t>Oracle Database Server Architecture: Overview</a:t>
            </a:r>
          </a:p>
        </p:txBody>
      </p:sp>
      <p:grpSp>
        <p:nvGrpSpPr>
          <p:cNvPr id="3" name="Group 2"/>
          <p:cNvGrpSpPr/>
          <p:nvPr/>
        </p:nvGrpSpPr>
        <p:grpSpPr>
          <a:xfrm>
            <a:off x="2284412" y="1066800"/>
            <a:ext cx="7620000" cy="4876800"/>
            <a:chOff x="2132012" y="1524000"/>
            <a:chExt cx="7620000" cy="4876800"/>
          </a:xfrm>
        </p:grpSpPr>
        <p:sp>
          <p:nvSpPr>
            <p:cNvPr id="6146" name="Rectangle 2"/>
            <p:cNvSpPr>
              <a:spLocks noChangeArrowheads="1"/>
            </p:cNvSpPr>
            <p:nvPr/>
          </p:nvSpPr>
          <p:spPr bwMode="blackWhite">
            <a:xfrm>
              <a:off x="5408612" y="4800600"/>
              <a:ext cx="4343400" cy="1143000"/>
            </a:xfrm>
            <a:prstGeom prst="rect">
              <a:avLst/>
            </a:prstGeom>
            <a:solidFill>
              <a:srgbClr val="FFCC99"/>
            </a:solidFill>
            <a:ln w="28575">
              <a:solidFill>
                <a:schemeClr val="tx1"/>
              </a:solidFill>
              <a:miter lim="800000"/>
              <a:headEnd/>
              <a:tailEnd/>
            </a:ln>
          </p:spPr>
          <p:txBody>
            <a:bodyPr wrap="none" lIns="92075" tIns="46038" rIns="92075" bIns="46038" anchor="b"/>
            <a:lstStyle/>
            <a:p>
              <a:pPr algn="ctr" defTabSz="1041400" eaLnBrk="0" hangingPunct="0">
                <a:lnSpc>
                  <a:spcPct val="85000"/>
                </a:lnSpc>
                <a:spcBef>
                  <a:spcPct val="50000"/>
                </a:spcBef>
                <a:defRPr/>
              </a:pPr>
              <a:endParaRPr lang="en-US" sz="1400" dirty="0">
                <a:solidFill>
                  <a:schemeClr val="tx1">
                    <a:lumMod val="50000"/>
                  </a:schemeClr>
                </a:solidFill>
              </a:endParaRPr>
            </a:p>
            <a:p>
              <a:pPr algn="ctr" defTabSz="1041400" eaLnBrk="0" hangingPunct="0">
                <a:lnSpc>
                  <a:spcPct val="85000"/>
                </a:lnSpc>
                <a:spcBef>
                  <a:spcPct val="50000"/>
                </a:spcBef>
                <a:defRPr/>
              </a:pPr>
              <a:endParaRPr lang="en-US" sz="1400" dirty="0">
                <a:solidFill>
                  <a:schemeClr val="tx1">
                    <a:lumMod val="50000"/>
                  </a:schemeClr>
                </a:solidFill>
              </a:endParaRPr>
            </a:p>
            <a:p>
              <a:pPr algn="ctr" defTabSz="1041400" eaLnBrk="0" hangingPunct="0">
                <a:lnSpc>
                  <a:spcPct val="85000"/>
                </a:lnSpc>
                <a:spcBef>
                  <a:spcPct val="50000"/>
                </a:spcBef>
                <a:defRPr/>
              </a:pPr>
              <a:endParaRPr lang="en-US" sz="1400" dirty="0">
                <a:solidFill>
                  <a:schemeClr val="tx1">
                    <a:lumMod val="50000"/>
                  </a:schemeClr>
                </a:solidFill>
              </a:endParaRPr>
            </a:p>
            <a:p>
              <a:pPr algn="ctr" defTabSz="1041400" eaLnBrk="0" hangingPunct="0">
                <a:lnSpc>
                  <a:spcPct val="85000"/>
                </a:lnSpc>
                <a:spcBef>
                  <a:spcPct val="50000"/>
                </a:spcBef>
                <a:defRPr/>
              </a:pPr>
              <a:r>
                <a:rPr lang="en-US" dirty="0">
                  <a:solidFill>
                    <a:schemeClr val="tx1">
                      <a:lumMod val="50000"/>
                    </a:schemeClr>
                  </a:solidFill>
                  <a:latin typeface="Arial" charset="0"/>
                  <a:cs typeface="Arial" charset="0"/>
                </a:rPr>
                <a:t>Database (Storage Structures)</a:t>
              </a:r>
            </a:p>
          </p:txBody>
        </p:sp>
        <p:sp>
          <p:nvSpPr>
            <p:cNvPr id="6148" name="Rectangle 41"/>
            <p:cNvSpPr>
              <a:spLocks noChangeArrowheads="1"/>
            </p:cNvSpPr>
            <p:nvPr/>
          </p:nvSpPr>
          <p:spPr bwMode="blackWhite">
            <a:xfrm>
              <a:off x="5408612" y="1524000"/>
              <a:ext cx="4343400" cy="3048000"/>
            </a:xfrm>
            <a:prstGeom prst="rect">
              <a:avLst/>
            </a:prstGeom>
            <a:solidFill>
              <a:srgbClr val="99CCFF"/>
            </a:solidFill>
            <a:ln w="28575">
              <a:solidFill>
                <a:srgbClr val="000000"/>
              </a:solidFill>
              <a:miter lim="800000"/>
              <a:headEnd/>
              <a:tailEnd/>
            </a:ln>
          </p:spPr>
          <p:txBody>
            <a:bodyPr wrap="none" lIns="92075" tIns="46038" rIns="92075" bIns="46038" anchor="ctr"/>
            <a:lstStyle/>
            <a:p>
              <a:pPr eaLnBrk="0" hangingPunct="0">
                <a:defRPr/>
              </a:pPr>
              <a:endParaRPr lang="en-US" sz="1400" dirty="0">
                <a:solidFill>
                  <a:schemeClr val="tx1">
                    <a:lumMod val="50000"/>
                  </a:schemeClr>
                </a:solidFill>
              </a:endParaRPr>
            </a:p>
            <a:p>
              <a:pPr eaLnBrk="0" hangingPunct="0">
                <a:defRPr/>
              </a:pPr>
              <a:endParaRPr lang="en-US" sz="1400" dirty="0">
                <a:solidFill>
                  <a:schemeClr val="tx1">
                    <a:lumMod val="50000"/>
                  </a:schemeClr>
                </a:solidFill>
              </a:endParaRPr>
            </a:p>
          </p:txBody>
        </p:sp>
        <p:sp>
          <p:nvSpPr>
            <p:cNvPr id="6149" name="Rectangle 42"/>
            <p:cNvSpPr>
              <a:spLocks noChangeArrowheads="1"/>
            </p:cNvSpPr>
            <p:nvPr/>
          </p:nvSpPr>
          <p:spPr bwMode="blackWhite">
            <a:xfrm>
              <a:off x="5637212" y="1981200"/>
              <a:ext cx="3733800" cy="1716088"/>
            </a:xfrm>
            <a:prstGeom prst="rect">
              <a:avLst/>
            </a:prstGeom>
            <a:solidFill>
              <a:srgbClr val="99CC00"/>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endParaRPr lang="en-US" sz="1400" dirty="0">
                <a:solidFill>
                  <a:schemeClr val="tx1">
                    <a:lumMod val="50000"/>
                  </a:schemeClr>
                </a:solidFill>
              </a:endParaRPr>
            </a:p>
            <a:p>
              <a:pPr algn="ctr" defTabSz="822325" eaLnBrk="0" hangingPunct="0">
                <a:spcBef>
                  <a:spcPct val="50000"/>
                </a:spcBef>
                <a:defRPr/>
              </a:pPr>
              <a:endParaRPr lang="en-US" sz="1400" dirty="0">
                <a:solidFill>
                  <a:schemeClr val="tx1">
                    <a:lumMod val="50000"/>
                  </a:schemeClr>
                </a:solidFill>
              </a:endParaRPr>
            </a:p>
            <a:p>
              <a:pPr algn="ctr" defTabSz="822325" eaLnBrk="0" hangingPunct="0">
                <a:spcBef>
                  <a:spcPct val="50000"/>
                </a:spcBef>
                <a:defRPr/>
              </a:pPr>
              <a:endParaRPr lang="en-US" sz="1400" dirty="0">
                <a:solidFill>
                  <a:schemeClr val="tx1">
                    <a:lumMod val="50000"/>
                  </a:schemeClr>
                </a:solidFill>
              </a:endParaRPr>
            </a:p>
          </p:txBody>
        </p:sp>
        <p:sp>
          <p:nvSpPr>
            <p:cNvPr id="6150" name="Oval 50"/>
            <p:cNvSpPr>
              <a:spLocks noChangeArrowheads="1"/>
            </p:cNvSpPr>
            <p:nvPr/>
          </p:nvSpPr>
          <p:spPr bwMode="blackWhite">
            <a:xfrm>
              <a:off x="2132013" y="2133600"/>
              <a:ext cx="1222375" cy="838200"/>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400" dirty="0">
                  <a:solidFill>
                    <a:schemeClr val="tx1">
                      <a:lumMod val="50000"/>
                    </a:schemeClr>
                  </a:solidFill>
                </a:rPr>
                <a:t>Server</a:t>
              </a:r>
              <a:br>
                <a:rPr lang="en-US" sz="1400" dirty="0">
                  <a:solidFill>
                    <a:schemeClr val="tx1">
                      <a:lumMod val="50000"/>
                    </a:schemeClr>
                  </a:solidFill>
                </a:rPr>
              </a:br>
              <a:r>
                <a:rPr lang="en-US" sz="1400" dirty="0">
                  <a:solidFill>
                    <a:schemeClr val="tx1">
                      <a:lumMod val="50000"/>
                    </a:schemeClr>
                  </a:solidFill>
                </a:rPr>
                <a:t>process</a:t>
              </a:r>
            </a:p>
          </p:txBody>
        </p:sp>
        <p:sp>
          <p:nvSpPr>
            <p:cNvPr id="6151" name="Rectangle 51"/>
            <p:cNvSpPr>
              <a:spLocks noChangeArrowheads="1"/>
            </p:cNvSpPr>
            <p:nvPr/>
          </p:nvSpPr>
          <p:spPr bwMode="blackWhite">
            <a:xfrm>
              <a:off x="2767013" y="1981200"/>
              <a:ext cx="587375" cy="311150"/>
            </a:xfrm>
            <a:prstGeom prst="rect">
              <a:avLst/>
            </a:prstGeom>
            <a:solidFill>
              <a:srgbClr val="99CC00"/>
            </a:solidFill>
            <a:ln w="28575">
              <a:solidFill>
                <a:schemeClr val="bg2"/>
              </a:solidFill>
              <a:miter lim="800000"/>
              <a:headEnd/>
              <a:tailEnd/>
            </a:ln>
          </p:spPr>
          <p:txBody>
            <a:bodyPr wrap="none" lIns="92075" tIns="46038" rIns="92075" bIns="46038" anchor="ctr"/>
            <a:lstStyle/>
            <a:p>
              <a:pPr defTabSz="822325" eaLnBrk="0" hangingPunct="0">
                <a:spcBef>
                  <a:spcPct val="50000"/>
                </a:spcBef>
                <a:defRPr/>
              </a:pPr>
              <a:r>
                <a:rPr lang="en-US" sz="1400" b="1" dirty="0">
                  <a:solidFill>
                    <a:schemeClr val="tx1">
                      <a:lumMod val="50000"/>
                    </a:schemeClr>
                  </a:solidFill>
                </a:rPr>
                <a:t>PGA</a:t>
              </a:r>
            </a:p>
          </p:txBody>
        </p:sp>
        <p:sp>
          <p:nvSpPr>
            <p:cNvPr id="6152" name="Oval 57"/>
            <p:cNvSpPr>
              <a:spLocks noChangeArrowheads="1"/>
            </p:cNvSpPr>
            <p:nvPr/>
          </p:nvSpPr>
          <p:spPr bwMode="blackWhite">
            <a:xfrm>
              <a:off x="2132012" y="4648200"/>
              <a:ext cx="1187450" cy="850900"/>
            </a:xfrm>
            <a:prstGeom prst="ellipse">
              <a:avLst/>
            </a:prstGeom>
            <a:solidFill>
              <a:srgbClr val="CCFFFF"/>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400" dirty="0">
                  <a:solidFill>
                    <a:schemeClr val="tx1">
                      <a:lumMod val="50000"/>
                    </a:schemeClr>
                  </a:solidFill>
                </a:rPr>
                <a:t>User</a:t>
              </a:r>
              <a:br>
                <a:rPr lang="en-US" sz="1400" dirty="0">
                  <a:solidFill>
                    <a:schemeClr val="tx1">
                      <a:lumMod val="50000"/>
                    </a:schemeClr>
                  </a:solidFill>
                </a:rPr>
              </a:br>
              <a:r>
                <a:rPr lang="en-US" sz="1400" dirty="0">
                  <a:solidFill>
                    <a:schemeClr val="tx1">
                      <a:lumMod val="50000"/>
                    </a:schemeClr>
                  </a:solidFill>
                </a:rPr>
                <a:t>process</a:t>
              </a:r>
            </a:p>
          </p:txBody>
        </p:sp>
        <p:sp>
          <p:nvSpPr>
            <p:cNvPr id="6153" name="Text Box 58"/>
            <p:cNvSpPr txBox="1">
              <a:spLocks noChangeArrowheads="1"/>
            </p:cNvSpPr>
            <p:nvPr/>
          </p:nvSpPr>
          <p:spPr bwMode="blackWhite">
            <a:xfrm>
              <a:off x="6780212" y="1600201"/>
              <a:ext cx="1295400" cy="314325"/>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dirty="0">
                  <a:solidFill>
                    <a:schemeClr val="tx1">
                      <a:lumMod val="50000"/>
                    </a:schemeClr>
                  </a:solidFill>
                  <a:latin typeface="Arial" charset="0"/>
                  <a:cs typeface="Arial" charset="0"/>
                </a:rPr>
                <a:t>Instance</a:t>
              </a:r>
            </a:p>
          </p:txBody>
        </p:sp>
        <p:sp>
          <p:nvSpPr>
            <p:cNvPr id="6154" name="Oval 60"/>
            <p:cNvSpPr>
              <a:spLocks noChangeArrowheads="1"/>
            </p:cNvSpPr>
            <p:nvPr/>
          </p:nvSpPr>
          <p:spPr bwMode="blackWhite">
            <a:xfrm>
              <a:off x="8532812" y="4114800"/>
              <a:ext cx="757238" cy="349250"/>
            </a:xfrm>
            <a:prstGeom prst="ellipse">
              <a:avLst/>
            </a:prstGeom>
            <a:solidFill>
              <a:srgbClr val="FFFF99"/>
            </a:solidFill>
            <a:ln w="28575">
              <a:solidFill>
                <a:schemeClr val="bg2"/>
              </a:solidFill>
              <a:round/>
              <a:headEnd/>
              <a:tailEnd/>
            </a:ln>
          </p:spPr>
          <p:txBody>
            <a:bodyPr wrap="none" lIns="92075" tIns="46038" rIns="92075" bIns="46038" anchor="ctr"/>
            <a:lstStyle/>
            <a:p>
              <a:pPr defTabSz="822325">
                <a:defRPr/>
              </a:pPr>
              <a:endParaRPr lang="en-US" sz="1200" i="1" dirty="0">
                <a:solidFill>
                  <a:schemeClr val="tx1">
                    <a:lumMod val="50000"/>
                  </a:schemeClr>
                </a:solidFill>
              </a:endParaRPr>
            </a:p>
          </p:txBody>
        </p:sp>
        <p:sp>
          <p:nvSpPr>
            <p:cNvPr id="6155" name="Text Box 63"/>
            <p:cNvSpPr txBox="1">
              <a:spLocks noChangeArrowheads="1"/>
            </p:cNvSpPr>
            <p:nvPr/>
          </p:nvSpPr>
          <p:spPr bwMode="blackWhite">
            <a:xfrm>
              <a:off x="5942012" y="2514600"/>
              <a:ext cx="3276600" cy="668338"/>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b="1" dirty="0">
                  <a:solidFill>
                    <a:schemeClr val="tx1">
                      <a:lumMod val="50000"/>
                    </a:schemeClr>
                  </a:solidFill>
                  <a:latin typeface="Arial" charset="0"/>
                  <a:cs typeface="Arial" charset="0"/>
                </a:rPr>
                <a:t>Memory Structures</a:t>
              </a:r>
            </a:p>
            <a:p>
              <a:pPr algn="ctr" defTabSz="228600" eaLnBrk="0" hangingPunct="0">
                <a:lnSpc>
                  <a:spcPct val="80000"/>
                </a:lnSpc>
                <a:spcBef>
                  <a:spcPct val="50000"/>
                </a:spcBef>
                <a:defRPr/>
              </a:pPr>
              <a:r>
                <a:rPr lang="en-US" b="1" dirty="0">
                  <a:solidFill>
                    <a:schemeClr val="tx1">
                      <a:lumMod val="50000"/>
                    </a:schemeClr>
                  </a:solidFill>
                  <a:latin typeface="Arial" charset="0"/>
                  <a:cs typeface="Arial" charset="0"/>
                </a:rPr>
                <a:t> (System Global Area)</a:t>
              </a:r>
            </a:p>
          </p:txBody>
        </p:sp>
        <p:sp>
          <p:nvSpPr>
            <p:cNvPr id="6156" name="Oval 71"/>
            <p:cNvSpPr>
              <a:spLocks noChangeArrowheads="1"/>
            </p:cNvSpPr>
            <p:nvPr/>
          </p:nvSpPr>
          <p:spPr bwMode="blackWhite">
            <a:xfrm>
              <a:off x="5713413" y="4114800"/>
              <a:ext cx="771525" cy="349250"/>
            </a:xfrm>
            <a:prstGeom prst="ellipse">
              <a:avLst/>
            </a:prstGeom>
            <a:solidFill>
              <a:srgbClr val="FFFF99"/>
            </a:solidFill>
            <a:ln w="28575">
              <a:solidFill>
                <a:schemeClr val="bg2"/>
              </a:solidFill>
              <a:round/>
              <a:headEnd/>
              <a:tailEnd/>
            </a:ln>
          </p:spPr>
          <p:txBody>
            <a:bodyPr wrap="none" lIns="92075" tIns="46038" rIns="92075" bIns="46038" anchor="ctr"/>
            <a:lstStyle/>
            <a:p>
              <a:pPr defTabSz="822325">
                <a:defRPr/>
              </a:pPr>
              <a:endParaRPr lang="en-US" sz="1200" i="1" dirty="0">
                <a:solidFill>
                  <a:schemeClr val="tx1">
                    <a:lumMod val="50000"/>
                  </a:schemeClr>
                </a:solidFill>
              </a:endParaRPr>
            </a:p>
          </p:txBody>
        </p:sp>
        <p:sp>
          <p:nvSpPr>
            <p:cNvPr id="6157" name="Oval 74"/>
            <p:cNvSpPr>
              <a:spLocks noChangeArrowheads="1"/>
            </p:cNvSpPr>
            <p:nvPr/>
          </p:nvSpPr>
          <p:spPr bwMode="blackWhite">
            <a:xfrm>
              <a:off x="7542213" y="4114800"/>
              <a:ext cx="815975" cy="349250"/>
            </a:xfrm>
            <a:prstGeom prst="ellipse">
              <a:avLst/>
            </a:prstGeom>
            <a:solidFill>
              <a:srgbClr val="FFFF99"/>
            </a:solidFill>
            <a:ln w="28575">
              <a:solidFill>
                <a:schemeClr val="bg2"/>
              </a:solidFill>
              <a:round/>
              <a:headEnd/>
              <a:tailEnd/>
            </a:ln>
          </p:spPr>
          <p:txBody>
            <a:bodyPr wrap="none" lIns="92075" tIns="46038" rIns="92075" bIns="46038" anchor="ctr"/>
            <a:lstStyle/>
            <a:p>
              <a:pPr defTabSz="822325">
                <a:defRPr/>
              </a:pPr>
              <a:r>
                <a:rPr lang="en-US" sz="1200" dirty="0">
                  <a:solidFill>
                    <a:schemeClr val="tx1">
                      <a:lumMod val="50000"/>
                    </a:schemeClr>
                  </a:solidFill>
                </a:rPr>
                <a:t> </a:t>
              </a:r>
            </a:p>
          </p:txBody>
        </p:sp>
        <p:sp>
          <p:nvSpPr>
            <p:cNvPr id="6158" name="Oval 79"/>
            <p:cNvSpPr>
              <a:spLocks noChangeArrowheads="1"/>
            </p:cNvSpPr>
            <p:nvPr/>
          </p:nvSpPr>
          <p:spPr bwMode="blackWhite">
            <a:xfrm>
              <a:off x="6627813" y="4114800"/>
              <a:ext cx="784225" cy="349250"/>
            </a:xfrm>
            <a:prstGeom prst="ellipse">
              <a:avLst/>
            </a:prstGeom>
            <a:solidFill>
              <a:srgbClr val="FFFF99"/>
            </a:solidFill>
            <a:ln w="28575">
              <a:solidFill>
                <a:schemeClr val="bg2"/>
              </a:solidFill>
              <a:round/>
              <a:headEnd/>
              <a:tailEnd/>
            </a:ln>
          </p:spPr>
          <p:txBody>
            <a:bodyPr wrap="none" lIns="92075" tIns="46038" rIns="92075" bIns="46038" anchor="ctr"/>
            <a:lstStyle/>
            <a:p>
              <a:pPr defTabSz="822325">
                <a:defRPr/>
              </a:pPr>
              <a:endParaRPr lang="en-US" sz="1200" dirty="0">
                <a:solidFill>
                  <a:schemeClr val="tx1">
                    <a:lumMod val="50000"/>
                  </a:schemeClr>
                </a:solidFill>
              </a:endParaRPr>
            </a:p>
          </p:txBody>
        </p:sp>
        <p:sp>
          <p:nvSpPr>
            <p:cNvPr id="6159" name="Text Box 82"/>
            <p:cNvSpPr txBox="1">
              <a:spLocks noChangeArrowheads="1"/>
            </p:cNvSpPr>
            <p:nvPr/>
          </p:nvSpPr>
          <p:spPr bwMode="blackWhite">
            <a:xfrm>
              <a:off x="6399212" y="3810001"/>
              <a:ext cx="2286000" cy="314325"/>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dirty="0">
                  <a:solidFill>
                    <a:schemeClr val="tx1">
                      <a:lumMod val="50000"/>
                    </a:schemeClr>
                  </a:solidFill>
                  <a:latin typeface="Arial" charset="0"/>
                  <a:cs typeface="Arial" charset="0"/>
                </a:rPr>
                <a:t>Process Structures</a:t>
              </a:r>
            </a:p>
          </p:txBody>
        </p:sp>
        <p:pic>
          <p:nvPicPr>
            <p:cNvPr id="6160" name="Picture 83" descr="compu0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643801" y="1700646"/>
              <a:ext cx="1360921" cy="2008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2" name="Text Box 85"/>
            <p:cNvSpPr txBox="1">
              <a:spLocks noChangeArrowheads="1"/>
            </p:cNvSpPr>
            <p:nvPr/>
          </p:nvSpPr>
          <p:spPr bwMode="auto">
            <a:xfrm>
              <a:off x="3782924" y="6034087"/>
              <a:ext cx="1082675" cy="366713"/>
            </a:xfrm>
            <a:prstGeom prst="rect">
              <a:avLst/>
            </a:prstGeom>
            <a:noFill/>
            <a:ln w="28575">
              <a:noFill/>
              <a:miter lim="800000"/>
              <a:headEnd type="none" w="sm" len="sm"/>
              <a:tailEnd type="none" w="sm" len="sm"/>
            </a:ln>
          </p:spPr>
          <p:txBody>
            <a:bodyPr>
              <a:spAutoFit/>
            </a:bodyPr>
            <a:lstStyle/>
            <a:p>
              <a:pPr algn="ctr" defTabSz="228600">
                <a:spcBef>
                  <a:spcPct val="50000"/>
                </a:spcBef>
                <a:defRPr/>
              </a:pPr>
              <a:r>
                <a:rPr lang="en-US" dirty="0">
                  <a:solidFill>
                    <a:schemeClr val="tx1">
                      <a:lumMod val="50000"/>
                    </a:schemeClr>
                  </a:solidFill>
                  <a:latin typeface="Arial" charset="0"/>
                  <a:cs typeface="Arial" charset="0"/>
                </a:rPr>
                <a:t>Client</a:t>
              </a:r>
            </a:p>
          </p:txBody>
        </p:sp>
        <p:sp>
          <p:nvSpPr>
            <p:cNvPr id="6163" name="Text Box 87"/>
            <p:cNvSpPr txBox="1">
              <a:spLocks noChangeArrowheads="1"/>
            </p:cNvSpPr>
            <p:nvPr/>
          </p:nvSpPr>
          <p:spPr bwMode="auto">
            <a:xfrm>
              <a:off x="3782924" y="3748087"/>
              <a:ext cx="1082675" cy="366713"/>
            </a:xfrm>
            <a:prstGeom prst="rect">
              <a:avLst/>
            </a:prstGeom>
            <a:noFill/>
            <a:ln w="28575">
              <a:noFill/>
              <a:miter lim="800000"/>
              <a:headEnd type="none" w="sm" len="sm"/>
              <a:tailEnd type="none" w="sm" len="sm"/>
            </a:ln>
          </p:spPr>
          <p:txBody>
            <a:bodyPr>
              <a:spAutoFit/>
            </a:bodyPr>
            <a:lstStyle/>
            <a:p>
              <a:pPr algn="ctr" defTabSz="228600">
                <a:spcBef>
                  <a:spcPct val="50000"/>
                </a:spcBef>
                <a:defRPr/>
              </a:pPr>
              <a:r>
                <a:rPr lang="en-US" dirty="0">
                  <a:solidFill>
                    <a:schemeClr val="tx1">
                      <a:lumMod val="50000"/>
                    </a:schemeClr>
                  </a:solidFill>
                  <a:latin typeface="Arial" charset="0"/>
                  <a:cs typeface="Arial" charset="0"/>
                </a:rPr>
                <a:t>Server</a:t>
              </a:r>
            </a:p>
          </p:txBody>
        </p:sp>
        <p:sp>
          <p:nvSpPr>
            <p:cNvPr id="6164" name="Rectangle 100"/>
            <p:cNvSpPr>
              <a:spLocks noChangeArrowheads="1"/>
            </p:cNvSpPr>
            <p:nvPr/>
          </p:nvSpPr>
          <p:spPr bwMode="blackWhite">
            <a:xfrm>
              <a:off x="3732212" y="2362200"/>
              <a:ext cx="762000" cy="304800"/>
            </a:xfrm>
            <a:prstGeom prst="rect">
              <a:avLst/>
            </a:prstGeom>
            <a:solidFill>
              <a:srgbClr val="99CCFF"/>
            </a:solidFill>
            <a:ln w="28575">
              <a:solidFill>
                <a:srgbClr val="000000"/>
              </a:solidFill>
              <a:miter lim="800000"/>
              <a:headEnd/>
              <a:tailEnd/>
            </a:ln>
          </p:spPr>
          <p:txBody>
            <a:bodyPr wrap="none" lIns="92075" tIns="46038" rIns="92075" bIns="46038" anchor="ctr"/>
            <a:lstStyle/>
            <a:p>
              <a:pPr eaLnBrk="0" hangingPunct="0">
                <a:defRPr/>
              </a:pPr>
              <a:endParaRPr lang="en-US" sz="1400" dirty="0">
                <a:solidFill>
                  <a:schemeClr val="tx1">
                    <a:lumMod val="50000"/>
                  </a:schemeClr>
                </a:solidFill>
              </a:endParaRPr>
            </a:p>
            <a:p>
              <a:pPr eaLnBrk="0" hangingPunct="0">
                <a:defRPr/>
              </a:pPr>
              <a:endParaRPr lang="en-US" sz="1400" dirty="0">
                <a:solidFill>
                  <a:schemeClr val="tx1">
                    <a:lumMod val="50000"/>
                  </a:schemeClr>
                </a:solidFill>
              </a:endParaRPr>
            </a:p>
          </p:txBody>
        </p:sp>
        <p:sp>
          <p:nvSpPr>
            <p:cNvPr id="6165" name="Rectangle 101"/>
            <p:cNvSpPr>
              <a:spLocks noChangeArrowheads="1"/>
            </p:cNvSpPr>
            <p:nvPr/>
          </p:nvSpPr>
          <p:spPr bwMode="blackWhite">
            <a:xfrm>
              <a:off x="3732212" y="2895600"/>
              <a:ext cx="762000" cy="228600"/>
            </a:xfrm>
            <a:prstGeom prst="rect">
              <a:avLst/>
            </a:prstGeom>
            <a:solidFill>
              <a:srgbClr val="FFCC99"/>
            </a:solidFill>
            <a:ln w="28575">
              <a:solidFill>
                <a:schemeClr val="tx1"/>
              </a:solidFill>
              <a:miter lim="800000"/>
              <a:headEnd/>
              <a:tailEnd/>
            </a:ln>
          </p:spPr>
          <p:txBody>
            <a:bodyPr wrap="none" lIns="92075" tIns="46038" rIns="92075" bIns="46038" anchor="b"/>
            <a:lstStyle/>
            <a:p>
              <a:pPr defTabSz="1041400" eaLnBrk="0" hangingPunct="0">
                <a:lnSpc>
                  <a:spcPct val="85000"/>
                </a:lnSpc>
                <a:spcBef>
                  <a:spcPct val="50000"/>
                </a:spcBef>
                <a:defRPr/>
              </a:pPr>
              <a:endParaRPr lang="en-US" sz="1400" dirty="0">
                <a:solidFill>
                  <a:schemeClr val="tx1">
                    <a:lumMod val="50000"/>
                  </a:schemeClr>
                </a:solidFill>
              </a:endParaRPr>
            </a:p>
            <a:p>
              <a:pPr defTabSz="1041400" eaLnBrk="0" hangingPunct="0">
                <a:lnSpc>
                  <a:spcPct val="85000"/>
                </a:lnSpc>
                <a:spcBef>
                  <a:spcPct val="50000"/>
                </a:spcBef>
                <a:defRPr/>
              </a:pPr>
              <a:endParaRPr lang="en-US" sz="1400" dirty="0">
                <a:solidFill>
                  <a:schemeClr val="tx1">
                    <a:lumMod val="50000"/>
                  </a:schemeClr>
                </a:solidFill>
              </a:endParaRPr>
            </a:p>
            <a:p>
              <a:pPr defTabSz="1041400" eaLnBrk="0" hangingPunct="0">
                <a:lnSpc>
                  <a:spcPct val="85000"/>
                </a:lnSpc>
                <a:spcBef>
                  <a:spcPct val="50000"/>
                </a:spcBef>
                <a:defRPr/>
              </a:pPr>
              <a:endParaRPr lang="en-US" sz="1400" dirty="0">
                <a:solidFill>
                  <a:schemeClr val="tx1">
                    <a:lumMod val="50000"/>
                  </a:schemeClr>
                </a:solidFill>
              </a:endParaRPr>
            </a:p>
            <a:p>
              <a:pPr defTabSz="1041400" eaLnBrk="0" hangingPunct="0">
                <a:lnSpc>
                  <a:spcPct val="85000"/>
                </a:lnSpc>
                <a:spcBef>
                  <a:spcPct val="50000"/>
                </a:spcBef>
                <a:defRPr/>
              </a:pPr>
              <a:endParaRPr lang="en-US" dirty="0">
                <a:solidFill>
                  <a:schemeClr val="tx1">
                    <a:lumMod val="50000"/>
                  </a:schemeClr>
                </a:solidFill>
                <a:latin typeface="Arial" charset="0"/>
                <a:cs typeface="Arial" charset="0"/>
              </a:endParaRPr>
            </a:p>
          </p:txBody>
        </p:sp>
        <p:pic>
          <p:nvPicPr>
            <p:cNvPr id="6166" name="Picture 104" descr="datab0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761413" y="4876800"/>
              <a:ext cx="7858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7" name="Picture 105" descr="datab0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770813" y="4876800"/>
              <a:ext cx="7858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8" name="Picture 106" descr="datab0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780213" y="4876800"/>
              <a:ext cx="7858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9" name="Picture 107" descr="datab0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789613" y="4876800"/>
              <a:ext cx="7858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0" name="Freeform 113"/>
            <p:cNvSpPr>
              <a:spLocks/>
            </p:cNvSpPr>
            <p:nvPr/>
          </p:nvSpPr>
          <p:spPr bwMode="auto">
            <a:xfrm>
              <a:off x="4494212" y="2514600"/>
              <a:ext cx="914400" cy="381000"/>
            </a:xfrm>
            <a:custGeom>
              <a:avLst/>
              <a:gdLst>
                <a:gd name="T0" fmla="*/ 0 w 576"/>
                <a:gd name="T1" fmla="*/ 0 h 336"/>
                <a:gd name="T2" fmla="*/ 2147483647 w 576"/>
                <a:gd name="T3" fmla="*/ 0 h 336"/>
                <a:gd name="T4" fmla="*/ 2147483647 w 576"/>
                <a:gd name="T5" fmla="*/ 2147483647 h 336"/>
                <a:gd name="T6" fmla="*/ 2147483647 w 576"/>
                <a:gd name="T7" fmla="*/ 2147483647 h 336"/>
                <a:gd name="T8" fmla="*/ 0 60000 65536"/>
                <a:gd name="T9" fmla="*/ 0 60000 65536"/>
                <a:gd name="T10" fmla="*/ 0 60000 65536"/>
                <a:gd name="T11" fmla="*/ 0 60000 65536"/>
                <a:gd name="T12" fmla="*/ 0 w 576"/>
                <a:gd name="T13" fmla="*/ 0 h 336"/>
                <a:gd name="T14" fmla="*/ 576 w 576"/>
                <a:gd name="T15" fmla="*/ 336 h 336"/>
              </a:gdLst>
              <a:ahLst/>
              <a:cxnLst>
                <a:cxn ang="T8">
                  <a:pos x="T0" y="T1"/>
                </a:cxn>
                <a:cxn ang="T9">
                  <a:pos x="T2" y="T3"/>
                </a:cxn>
                <a:cxn ang="T10">
                  <a:pos x="T4" y="T5"/>
                </a:cxn>
                <a:cxn ang="T11">
                  <a:pos x="T6" y="T7"/>
                </a:cxn>
              </a:cxnLst>
              <a:rect l="T12" t="T13" r="T14" b="T15"/>
              <a:pathLst>
                <a:path w="576" h="336">
                  <a:moveTo>
                    <a:pt x="0" y="0"/>
                  </a:moveTo>
                  <a:lnTo>
                    <a:pt x="240" y="0"/>
                  </a:lnTo>
                  <a:lnTo>
                    <a:pt x="240" y="336"/>
                  </a:lnTo>
                  <a:lnTo>
                    <a:pt x="576" y="336"/>
                  </a:lnTo>
                </a:path>
              </a:pathLst>
            </a:custGeom>
            <a:noFill/>
            <a:ln w="28575" cap="flat" cmpd="sng">
              <a:solidFill>
                <a:schemeClr val="tx1"/>
              </a:solidFill>
              <a:prstDash val="solid"/>
              <a:round/>
              <a:headEnd type="none" w="lg" len="lg"/>
              <a:tailEnd type="triangle" w="lg" len="lg"/>
            </a:ln>
          </p:spPr>
          <p:txBody>
            <a:bodyPr wrap="none" anchor="ctr"/>
            <a:lstStyle/>
            <a:p>
              <a:pPr>
                <a:defRPr/>
              </a:pPr>
              <a:endParaRPr lang="en-US" dirty="0">
                <a:solidFill>
                  <a:schemeClr val="tx1">
                    <a:lumMod val="50000"/>
                  </a:schemeClr>
                </a:solidFill>
                <a:latin typeface="Arial" charset="0"/>
                <a:cs typeface="Arial" charset="0"/>
              </a:endParaRPr>
            </a:p>
          </p:txBody>
        </p:sp>
        <p:sp>
          <p:nvSpPr>
            <p:cNvPr id="6171" name="Freeform 114"/>
            <p:cNvSpPr>
              <a:spLocks/>
            </p:cNvSpPr>
            <p:nvPr/>
          </p:nvSpPr>
          <p:spPr bwMode="auto">
            <a:xfrm>
              <a:off x="4494212" y="3022600"/>
              <a:ext cx="914400" cy="2286000"/>
            </a:xfrm>
            <a:custGeom>
              <a:avLst/>
              <a:gdLst>
                <a:gd name="T0" fmla="*/ 0 w 576"/>
                <a:gd name="T1" fmla="*/ 0 h 336"/>
                <a:gd name="T2" fmla="*/ 2147483647 w 576"/>
                <a:gd name="T3" fmla="*/ 0 h 336"/>
                <a:gd name="T4" fmla="*/ 2147483647 w 576"/>
                <a:gd name="T5" fmla="*/ 2147483647 h 336"/>
                <a:gd name="T6" fmla="*/ 2147483647 w 576"/>
                <a:gd name="T7" fmla="*/ 2147483647 h 336"/>
                <a:gd name="T8" fmla="*/ 0 60000 65536"/>
                <a:gd name="T9" fmla="*/ 0 60000 65536"/>
                <a:gd name="T10" fmla="*/ 0 60000 65536"/>
                <a:gd name="T11" fmla="*/ 0 60000 65536"/>
                <a:gd name="T12" fmla="*/ 0 w 576"/>
                <a:gd name="T13" fmla="*/ 0 h 336"/>
                <a:gd name="T14" fmla="*/ 576 w 576"/>
                <a:gd name="T15" fmla="*/ 336 h 336"/>
              </a:gdLst>
              <a:ahLst/>
              <a:cxnLst>
                <a:cxn ang="T8">
                  <a:pos x="T0" y="T1"/>
                </a:cxn>
                <a:cxn ang="T9">
                  <a:pos x="T2" y="T3"/>
                </a:cxn>
                <a:cxn ang="T10">
                  <a:pos x="T4" y="T5"/>
                </a:cxn>
                <a:cxn ang="T11">
                  <a:pos x="T6" y="T7"/>
                </a:cxn>
              </a:cxnLst>
              <a:rect l="T12" t="T13" r="T14" b="T15"/>
              <a:pathLst>
                <a:path w="576" h="336">
                  <a:moveTo>
                    <a:pt x="0" y="0"/>
                  </a:moveTo>
                  <a:lnTo>
                    <a:pt x="240" y="0"/>
                  </a:lnTo>
                  <a:lnTo>
                    <a:pt x="240" y="336"/>
                  </a:lnTo>
                  <a:lnTo>
                    <a:pt x="576" y="336"/>
                  </a:lnTo>
                </a:path>
              </a:pathLst>
            </a:custGeom>
            <a:noFill/>
            <a:ln w="28575" cap="flat" cmpd="sng">
              <a:solidFill>
                <a:schemeClr val="tx1"/>
              </a:solidFill>
              <a:prstDash val="solid"/>
              <a:round/>
              <a:headEnd type="none" w="lg" len="lg"/>
              <a:tailEnd type="triangle" w="lg" len="lg"/>
            </a:ln>
          </p:spPr>
          <p:txBody>
            <a:bodyPr wrap="none" anchor="ctr"/>
            <a:lstStyle/>
            <a:p>
              <a:pPr>
                <a:defRPr/>
              </a:pPr>
              <a:endParaRPr lang="en-US" dirty="0">
                <a:solidFill>
                  <a:schemeClr val="tx1">
                    <a:lumMod val="50000"/>
                  </a:schemeClr>
                </a:solidFill>
                <a:latin typeface="Arial" charset="0"/>
                <a:cs typeface="Arial" charset="0"/>
              </a:endParaRPr>
            </a:p>
          </p:txBody>
        </p:sp>
        <p:sp>
          <p:nvSpPr>
            <p:cNvPr id="6172" name="Line 115"/>
            <p:cNvSpPr>
              <a:spLocks noChangeShapeType="1"/>
            </p:cNvSpPr>
            <p:nvPr/>
          </p:nvSpPr>
          <p:spPr bwMode="auto">
            <a:xfrm flipV="1">
              <a:off x="2741612" y="2971800"/>
              <a:ext cx="0" cy="1676400"/>
            </a:xfrm>
            <a:prstGeom prst="line">
              <a:avLst/>
            </a:prstGeom>
            <a:noFill/>
            <a:ln w="28575">
              <a:solidFill>
                <a:schemeClr val="tx1"/>
              </a:solidFill>
              <a:round/>
              <a:headEnd type="triangle" w="lg" len="lg"/>
              <a:tailEnd type="triangle" w="lg" len="lg"/>
            </a:ln>
          </p:spPr>
          <p:txBody>
            <a:bodyPr wrap="none" anchor="ctr"/>
            <a:lstStyle/>
            <a:p>
              <a:pPr>
                <a:defRPr/>
              </a:pPr>
              <a:endParaRPr lang="en-US" dirty="0">
                <a:solidFill>
                  <a:schemeClr val="tx1">
                    <a:lumMod val="50000"/>
                  </a:schemeClr>
                </a:solidFill>
                <a:latin typeface="Arial" charset="0"/>
                <a:cs typeface="Arial" charset="0"/>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7398" y="4592349"/>
              <a:ext cx="1073727" cy="1359477"/>
            </a:xfrm>
            <a:prstGeom prst="rect">
              <a:avLst/>
            </a:prstGeom>
          </p:spPr>
        </p:pic>
      </p:grpSp>
      <p:sp>
        <p:nvSpPr>
          <p:cNvPr id="4" name="Slide Number Placeholder 3"/>
          <p:cNvSpPr>
            <a:spLocks noGrp="1"/>
          </p:cNvSpPr>
          <p:nvPr>
            <p:ph type="sldNum" sz="quarter" idx="12"/>
          </p:nvPr>
        </p:nvSpPr>
        <p:spPr/>
        <p:txBody>
          <a:bodyPr/>
          <a:lstStyle/>
          <a:p>
            <a:fld id="{0D1E9C62-5A59-433B-A292-EC595ABBBF45}" type="slidenum">
              <a:rPr lang="" smtClean="0"/>
              <a:t>25</a:t>
            </a:fld>
            <a:endParaRPr lang=""/>
          </a:p>
        </p:txBody>
      </p:sp>
    </p:spTree>
    <p:custDataLst>
      <p:tags r:id="rId1"/>
    </p:custDataLst>
    <p:extLst>
      <p:ext uri="{BB962C8B-B14F-4D97-AF65-F5344CB8AC3E}">
        <p14:creationId xmlns:p14="http://schemas.microsoft.com/office/powerpoint/2010/main" val="26467225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2550264"/>
          </a:xfrm>
        </p:spPr>
        <p:txBody>
          <a:bodyPr/>
          <a:lstStyle/>
          <a:p>
            <a:r>
              <a:rPr lang="en-US" dirty="0"/>
              <a:t>In this lesson, you should have learned how to:</a:t>
            </a:r>
          </a:p>
          <a:p>
            <a:pPr lvl="1"/>
            <a:r>
              <a:rPr lang="en-US" dirty="0"/>
              <a:t>Describe the methods and tools used to create PDBs</a:t>
            </a:r>
          </a:p>
          <a:p>
            <a:pPr lvl="1"/>
            <a:r>
              <a:rPr lang="en-US" dirty="0"/>
              <a:t>Create PDBs from seed by using SQL*Plus</a:t>
            </a:r>
          </a:p>
          <a:p>
            <a:pPr lvl="1"/>
            <a:r>
              <a:rPr lang="en-US" dirty="0"/>
              <a:t>Clone PDBs by using SQL*Plus</a:t>
            </a:r>
          </a:p>
          <a:p>
            <a:pPr lvl="1"/>
            <a:r>
              <a:rPr lang="en-US" dirty="0"/>
              <a:t>Unplug and plug in PDBs by using SQL*Plus</a:t>
            </a:r>
          </a:p>
          <a:p>
            <a:pPr lvl="1"/>
            <a:r>
              <a:rPr lang="en-US" dirty="0"/>
              <a:t>Drop PDBs by using SQL*Plus</a:t>
            </a:r>
          </a:p>
        </p:txBody>
      </p:sp>
      <p:sp>
        <p:nvSpPr>
          <p:cNvPr id="6" name="Rectangle 5"/>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250</a:t>
            </a:fld>
            <a:endParaRPr lang=""/>
          </a:p>
        </p:txBody>
      </p:sp>
    </p:spTree>
    <p:custDataLst>
      <p:tags r:id="rId1"/>
    </p:custDataLst>
    <p:extLst>
      <p:ext uri="{BB962C8B-B14F-4D97-AF65-F5344CB8AC3E}">
        <p14:creationId xmlns:p14="http://schemas.microsoft.com/office/powerpoint/2010/main" val="36391061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Grp="1" noChangeArrowheads="1"/>
          </p:cNvSpPr>
          <p:nvPr>
            <p:ph type="title"/>
          </p:nvPr>
        </p:nvSpPr>
        <p:spPr/>
        <p:txBody>
          <a:bodyPr/>
          <a:lstStyle/>
          <a:p>
            <a:pPr eaLnBrk="1" hangingPunct="1"/>
            <a:r>
              <a:rPr lang="en-US" dirty="0"/>
              <a:t>Practice 10: </a:t>
            </a:r>
            <a:r>
              <a:rPr lang="en-US" dirty="0" smtClean="0"/>
              <a:t>Overview</a:t>
            </a:r>
            <a:br>
              <a:rPr lang="en-US" dirty="0" smtClean="0"/>
            </a:br>
            <a:endParaRPr lang="en-US" dirty="0"/>
          </a:p>
        </p:txBody>
      </p:sp>
      <p:sp>
        <p:nvSpPr>
          <p:cNvPr id="28675" name="Rectangle 18"/>
          <p:cNvSpPr>
            <a:spLocks noGrp="1" noChangeArrowheads="1"/>
          </p:cNvSpPr>
          <p:nvPr>
            <p:ph idx="1"/>
          </p:nvPr>
        </p:nvSpPr>
        <p:spPr>
          <a:xfrm>
            <a:off x="622138" y="1242485"/>
            <a:ext cx="10944549" cy="1673101"/>
          </a:xfrm>
        </p:spPr>
        <p:txBody>
          <a:bodyPr/>
          <a:lstStyle/>
          <a:p>
            <a:pPr lvl="1">
              <a:buClr>
                <a:schemeClr val="accent1"/>
              </a:buClr>
            </a:pPr>
            <a:r>
              <a:rPr lang="en-US" dirty="0"/>
              <a:t>10-1: Creating a PDB from Seed</a:t>
            </a:r>
          </a:p>
          <a:p>
            <a:pPr lvl="1">
              <a:buClr>
                <a:schemeClr val="accent1"/>
              </a:buClr>
            </a:pPr>
            <a:r>
              <a:rPr lang="en-US" dirty="0"/>
              <a:t>10-2: Cloning a PDB</a:t>
            </a:r>
          </a:p>
          <a:p>
            <a:pPr lvl="1">
              <a:buClr>
                <a:schemeClr val="accent1"/>
              </a:buClr>
            </a:pPr>
            <a:r>
              <a:rPr lang="en-US" dirty="0"/>
              <a:t>10-3: Unplugging and Plugging in a PDB</a:t>
            </a:r>
          </a:p>
          <a:p>
            <a:pPr lvl="1">
              <a:buClr>
                <a:schemeClr val="accent1"/>
              </a:buClr>
            </a:pPr>
            <a:r>
              <a:rPr lang="en-US" dirty="0"/>
              <a:t>10-4: Dropping a PDB</a:t>
            </a:r>
          </a:p>
        </p:txBody>
      </p:sp>
      <p:sp>
        <p:nvSpPr>
          <p:cNvPr id="2" name="Slide Number Placeholder 1"/>
          <p:cNvSpPr>
            <a:spLocks noGrp="1"/>
          </p:cNvSpPr>
          <p:nvPr>
            <p:ph type="sldNum" sz="quarter" idx="12"/>
          </p:nvPr>
        </p:nvSpPr>
        <p:spPr/>
        <p:txBody>
          <a:bodyPr/>
          <a:lstStyle/>
          <a:p>
            <a:fld id="{0D1E9C62-5A59-433B-A292-EC595ABBBF45}" type="slidenum">
              <a:rPr lang="" smtClean="0"/>
              <a:t>251</a:t>
            </a:fld>
            <a:endParaRPr lang=""/>
          </a:p>
        </p:txBody>
      </p:sp>
    </p:spTree>
    <p:custDataLst>
      <p:tags r:id="rId1"/>
    </p:custDataLst>
    <p:extLst>
      <p:ext uri="{BB962C8B-B14F-4D97-AF65-F5344CB8AC3E}">
        <p14:creationId xmlns:p14="http://schemas.microsoft.com/office/powerpoint/2010/main" val="3104194153"/>
      </p:ext>
    </p:extLst>
  </p:cSld>
  <p:clrMapOvr>
    <a:masterClrMapping/>
  </p:clrMapOvr>
  <p:transition spd="slow"/>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3212" y="2590800"/>
            <a:ext cx="10512862" cy="1325563"/>
          </a:xfrm>
        </p:spPr>
        <p:txBody>
          <a:bodyPr/>
          <a:lstStyle/>
          <a:p>
            <a:r>
              <a:rPr lang="en-US" dirty="0"/>
              <a:t>Creating Master Encryption Keys for PDBs</a:t>
            </a:r>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252</a:t>
            </a:fld>
            <a:endParaRPr lang=""/>
          </a:p>
        </p:txBody>
      </p:sp>
    </p:spTree>
    <p:custDataLst>
      <p:tags r:id="rId1"/>
    </p:custDataLst>
    <p:extLst>
      <p:ext uri="{BB962C8B-B14F-4D97-AF65-F5344CB8AC3E}">
        <p14:creationId xmlns:p14="http://schemas.microsoft.com/office/powerpoint/2010/main" val="124085552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a:xfrm>
            <a:off x="622138" y="1242485"/>
            <a:ext cx="10944549" cy="1234519"/>
          </a:xfrm>
        </p:spPr>
        <p:txBody>
          <a:bodyPr>
            <a:normAutofit lnSpcReduction="10000"/>
          </a:bodyPr>
          <a:lstStyle/>
          <a:p>
            <a:r>
              <a:rPr lang="en-US" dirty="0"/>
              <a:t>After completing this lesson, you should be able to:</a:t>
            </a:r>
          </a:p>
          <a:p>
            <a:pPr lvl="1"/>
            <a:r>
              <a:rPr lang="en-US" dirty="0"/>
              <a:t>Describe the implementation of master encryption keys for PDBs</a:t>
            </a:r>
          </a:p>
          <a:p>
            <a:pPr lvl="1"/>
            <a:r>
              <a:rPr lang="en-US" dirty="0"/>
              <a:t>Create and activate a master encryption key for a new PDB</a:t>
            </a:r>
          </a:p>
        </p:txBody>
      </p:sp>
      <p:sp>
        <p:nvSpPr>
          <p:cNvPr id="7" name="Rectangle 6"/>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253</a:t>
            </a:fld>
            <a:endParaRPr lang=""/>
          </a:p>
        </p:txBody>
      </p:sp>
    </p:spTree>
    <p:custDataLst>
      <p:tags r:id="rId1"/>
    </p:custDataLst>
    <p:extLst>
      <p:ext uri="{BB962C8B-B14F-4D97-AF65-F5344CB8AC3E}">
        <p14:creationId xmlns:p14="http://schemas.microsoft.com/office/powerpoint/2010/main" val="28642178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1008" y="304800"/>
            <a:ext cx="1149804" cy="952500"/>
          </a:xfrm>
          <a:prstGeom prst="rect">
            <a:avLst/>
          </a:prstGeom>
        </p:spPr>
      </p:pic>
      <p:grpSp>
        <p:nvGrpSpPr>
          <p:cNvPr id="5" name="Group 4"/>
          <p:cNvGrpSpPr/>
          <p:nvPr/>
        </p:nvGrpSpPr>
        <p:grpSpPr>
          <a:xfrm>
            <a:off x="1431019" y="1354607"/>
            <a:ext cx="9326786" cy="4221894"/>
            <a:chOff x="830654" y="1268641"/>
            <a:chExt cx="7482693" cy="3021738"/>
          </a:xfrm>
        </p:grpSpPr>
        <p:sp>
          <p:nvSpPr>
            <p:cNvPr id="6" name="Freeform 5"/>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7" name="Rounded Rectangle 6"/>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5362" name="Title 1"/>
          <p:cNvSpPr>
            <a:spLocks noGrp="1"/>
          </p:cNvSpPr>
          <p:nvPr>
            <p:ph type="title"/>
          </p:nvPr>
        </p:nvSpPr>
        <p:spPr>
          <a:xfrm>
            <a:off x="836612" y="152400"/>
            <a:ext cx="9295030" cy="452435"/>
          </a:xfrm>
        </p:spPr>
        <p:txBody>
          <a:bodyPr>
            <a:normAutofit fontScale="90000"/>
          </a:bodyPr>
          <a:lstStyle/>
          <a:p>
            <a:pPr eaLnBrk="1" hangingPunct="1"/>
            <a:r>
              <a:rPr lang="en-US" dirty="0"/>
              <a:t>Encryption in Database Cloud Service</a:t>
            </a:r>
            <a:endParaRPr lang="en-US" altLang="es-MX" dirty="0"/>
          </a:p>
        </p:txBody>
      </p:sp>
      <p:sp>
        <p:nvSpPr>
          <p:cNvPr id="9219" name="Content Placeholder 9"/>
          <p:cNvSpPr>
            <a:spLocks noGrp="1"/>
          </p:cNvSpPr>
          <p:nvPr>
            <p:ph idx="1"/>
          </p:nvPr>
        </p:nvSpPr>
        <p:spPr>
          <a:xfrm>
            <a:off x="1660983" y="1818649"/>
            <a:ext cx="8866858" cy="3156929"/>
          </a:xfrm>
        </p:spPr>
        <p:txBody>
          <a:bodyPr/>
          <a:lstStyle/>
          <a:p>
            <a:pPr lvl="1">
              <a:buClr>
                <a:schemeClr val="accent1"/>
              </a:buClr>
              <a:defRPr/>
            </a:pPr>
            <a:r>
              <a:rPr lang="en-US" dirty="0"/>
              <a:t>Database Cloud Service databases include a key management framework that stores and manages keys and credentials used to encrypt data in the database data files and in backups.</a:t>
            </a:r>
          </a:p>
          <a:p>
            <a:pPr lvl="1">
              <a:buClr>
                <a:schemeClr val="accent1"/>
              </a:buClr>
              <a:defRPr/>
            </a:pPr>
            <a:r>
              <a:rPr lang="en-US" dirty="0"/>
              <a:t>The key management framework includes: </a:t>
            </a:r>
          </a:p>
          <a:p>
            <a:pPr lvl="2">
              <a:buClr>
                <a:schemeClr val="accent1"/>
              </a:buClr>
              <a:defRPr/>
            </a:pPr>
            <a:r>
              <a:rPr lang="en-US" dirty="0"/>
              <a:t>The keystore (referred to as a wallet in Oracle Database 11</a:t>
            </a:r>
            <a:r>
              <a:rPr lang="en-US" i="1" dirty="0"/>
              <a:t>g</a:t>
            </a:r>
            <a:r>
              <a:rPr lang="en-US" dirty="0"/>
              <a:t> and previous releases) to securely store Transparent Data Encryption (TDE) master encryption keys</a:t>
            </a:r>
          </a:p>
          <a:p>
            <a:pPr lvl="2">
              <a:buClr>
                <a:schemeClr val="accent1"/>
              </a:buClr>
              <a:defRPr/>
            </a:pPr>
            <a:r>
              <a:rPr lang="en-US" dirty="0"/>
              <a:t>The management framework to securely and efficiently manage the keystore and key operations for various database components</a:t>
            </a:r>
          </a:p>
        </p:txBody>
      </p:sp>
      <p:sp>
        <p:nvSpPr>
          <p:cNvPr id="2" name="Slide Number Placeholder 1"/>
          <p:cNvSpPr>
            <a:spLocks noGrp="1"/>
          </p:cNvSpPr>
          <p:nvPr>
            <p:ph type="sldNum" sz="quarter" idx="12"/>
          </p:nvPr>
        </p:nvSpPr>
        <p:spPr/>
        <p:txBody>
          <a:bodyPr/>
          <a:lstStyle/>
          <a:p>
            <a:fld id="{0D1E9C62-5A59-433B-A292-EC595ABBBF45}" type="slidenum">
              <a:rPr lang="" smtClean="0"/>
              <a:t>254</a:t>
            </a:fld>
            <a:endParaRPr lang=""/>
          </a:p>
        </p:txBody>
      </p:sp>
    </p:spTree>
    <p:custDataLst>
      <p:tags r:id="rId1"/>
    </p:custDataLst>
    <p:extLst>
      <p:ext uri="{BB962C8B-B14F-4D97-AF65-F5344CB8AC3E}">
        <p14:creationId xmlns:p14="http://schemas.microsoft.com/office/powerpoint/2010/main" val="391277157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21538" y="987509"/>
            <a:ext cx="10945749" cy="3138580"/>
            <a:chOff x="830654" y="1268641"/>
            <a:chExt cx="7482693" cy="3032646"/>
          </a:xfrm>
        </p:grpSpPr>
        <p:sp>
          <p:nvSpPr>
            <p:cNvPr id="22" name="Freeform 21"/>
            <p:cNvSpPr/>
            <p:nvPr/>
          </p:nvSpPr>
          <p:spPr bwMode="auto">
            <a:xfrm>
              <a:off x="1005948" y="4255568"/>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3" name="Rounded Rectangle 22"/>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6146" name="Line 2"/>
          <p:cNvSpPr>
            <a:spLocks noChangeShapeType="1"/>
          </p:cNvSpPr>
          <p:nvPr/>
        </p:nvSpPr>
        <p:spPr bwMode="auto">
          <a:xfrm>
            <a:off x="5891265" y="1859393"/>
            <a:ext cx="0" cy="731647"/>
          </a:xfrm>
          <a:prstGeom prst="line">
            <a:avLst/>
          </a:prstGeom>
          <a:noFill/>
          <a:ln w="28575" cap="rnd">
            <a:solidFill>
              <a:schemeClr val="tx1"/>
            </a:solidFill>
            <a:round/>
            <a:headEnd type="triangle" w="lg" len="lg"/>
            <a:tailEnd w="lg" len="lg"/>
          </a:ln>
        </p:spPr>
        <p:txBody>
          <a:bodyPr/>
          <a:lstStyle/>
          <a:p>
            <a:endParaRPr lang="en-US" dirty="0"/>
          </a:p>
        </p:txBody>
      </p:sp>
      <p:sp>
        <p:nvSpPr>
          <p:cNvPr id="6147" name="Line 3"/>
          <p:cNvSpPr>
            <a:spLocks noChangeShapeType="1"/>
          </p:cNvSpPr>
          <p:nvPr/>
        </p:nvSpPr>
        <p:spPr bwMode="auto">
          <a:xfrm flipH="1">
            <a:off x="2234618" y="1676876"/>
            <a:ext cx="2844059" cy="0"/>
          </a:xfrm>
          <a:prstGeom prst="line">
            <a:avLst/>
          </a:prstGeom>
          <a:noFill/>
          <a:ln w="28575" cap="rnd">
            <a:solidFill>
              <a:schemeClr val="tx1"/>
            </a:solidFill>
            <a:round/>
            <a:headEnd type="none" w="lg" len="lg"/>
            <a:tailEnd type="triangle" w="lg" len="lg"/>
          </a:ln>
        </p:spPr>
        <p:txBody>
          <a:bodyPr/>
          <a:lstStyle/>
          <a:p>
            <a:endParaRPr lang="en-US" dirty="0"/>
          </a:p>
        </p:txBody>
      </p:sp>
      <p:sp>
        <p:nvSpPr>
          <p:cNvPr id="6148" name="Rectangle 4"/>
          <p:cNvSpPr>
            <a:spLocks noGrp="1" noChangeArrowheads="1"/>
          </p:cNvSpPr>
          <p:nvPr>
            <p:ph type="title"/>
          </p:nvPr>
        </p:nvSpPr>
        <p:spPr>
          <a:xfrm>
            <a:off x="691235" y="134732"/>
            <a:ext cx="10232419" cy="669675"/>
          </a:xfrm>
        </p:spPr>
        <p:txBody>
          <a:bodyPr>
            <a:normAutofit fontScale="90000"/>
          </a:bodyPr>
          <a:lstStyle/>
          <a:p>
            <a:pPr eaLnBrk="1" hangingPunct="1"/>
            <a:r>
              <a:rPr lang="en-US" dirty="0"/>
              <a:t>Transparent Data Encryption (TDE): Overview</a:t>
            </a:r>
          </a:p>
        </p:txBody>
      </p:sp>
      <p:pic>
        <p:nvPicPr>
          <p:cNvPr id="6149" name="Picture 7" descr="C:\My_Data\Graphics\house045.gif"/>
          <p:cNvPicPr>
            <a:picLocks noChangeAspect="1" noChangeArrowheads="1"/>
          </p:cNvPicPr>
          <p:nvPr/>
        </p:nvPicPr>
        <p:blipFill>
          <a:blip r:embed="rId4" cstate="print"/>
          <a:srcRect/>
          <a:stretch>
            <a:fillRect/>
          </a:stretch>
        </p:blipFill>
        <p:spPr bwMode="gray">
          <a:xfrm>
            <a:off x="5510364" y="1372156"/>
            <a:ext cx="770266" cy="457081"/>
          </a:xfrm>
          <a:prstGeom prst="rect">
            <a:avLst/>
          </a:prstGeom>
          <a:noFill/>
          <a:ln w="9525">
            <a:noFill/>
            <a:miter lim="800000"/>
            <a:headEnd/>
            <a:tailEnd/>
          </a:ln>
        </p:spPr>
      </p:pic>
      <p:sp>
        <p:nvSpPr>
          <p:cNvPr id="6150" name="Text Box 10"/>
          <p:cNvSpPr txBox="1">
            <a:spLocks noChangeArrowheads="1"/>
          </p:cNvSpPr>
          <p:nvPr/>
        </p:nvSpPr>
        <p:spPr bwMode="auto">
          <a:xfrm>
            <a:off x="6394903" y="1295976"/>
            <a:ext cx="3965600" cy="646331"/>
          </a:xfrm>
          <a:prstGeom prst="rect">
            <a:avLst/>
          </a:prstGeom>
          <a:noFill/>
          <a:ln w="28575">
            <a:noFill/>
            <a:miter lim="800000"/>
            <a:headEnd type="none" w="sm" len="sm"/>
            <a:tailEnd type="none" w="sm" len="sm"/>
          </a:ln>
        </p:spPr>
        <p:txBody>
          <a:bodyPr>
            <a:spAutoFit/>
          </a:bodyPr>
          <a:lstStyle/>
          <a:p>
            <a:pPr defTabSz="304724"/>
            <a:r>
              <a:rPr lang="en-US" b="1" dirty="0">
                <a:solidFill>
                  <a:srgbClr val="FF0000"/>
                </a:solidFill>
              </a:rPr>
              <a:t>2. </a:t>
            </a:r>
            <a:r>
              <a:rPr lang="en-US" dirty="0">
                <a:solidFill>
                  <a:srgbClr val="000000"/>
                </a:solidFill>
              </a:rPr>
              <a:t>Table key applied</a:t>
            </a:r>
            <a:endParaRPr lang="en-US" b="1" dirty="0">
              <a:solidFill>
                <a:srgbClr val="000000"/>
              </a:solidFill>
            </a:endParaRPr>
          </a:p>
          <a:p>
            <a:pPr defTabSz="304724"/>
            <a:r>
              <a:rPr lang="en-US" b="1" dirty="0">
                <a:solidFill>
                  <a:srgbClr val="FF0000"/>
                </a:solidFill>
              </a:rPr>
              <a:t>5. </a:t>
            </a:r>
            <a:r>
              <a:rPr lang="en-US" dirty="0">
                <a:solidFill>
                  <a:srgbClr val="000000"/>
                </a:solidFill>
              </a:rPr>
              <a:t>Table key applied</a:t>
            </a:r>
          </a:p>
        </p:txBody>
      </p:sp>
      <p:sp>
        <p:nvSpPr>
          <p:cNvPr id="6151" name="Text Box 11"/>
          <p:cNvSpPr txBox="1">
            <a:spLocks noChangeArrowheads="1"/>
          </p:cNvSpPr>
          <p:nvPr/>
        </p:nvSpPr>
        <p:spPr bwMode="auto">
          <a:xfrm>
            <a:off x="2705799" y="1307068"/>
            <a:ext cx="1864613" cy="369332"/>
          </a:xfrm>
          <a:prstGeom prst="rect">
            <a:avLst/>
          </a:prstGeom>
          <a:noFill/>
          <a:ln w="28575">
            <a:noFill/>
            <a:miter lim="800000"/>
            <a:headEnd type="none" w="sm" len="sm"/>
            <a:tailEnd type="none" w="sm" len="sm"/>
          </a:ln>
        </p:spPr>
        <p:txBody>
          <a:bodyPr wrap="none">
            <a:spAutoFit/>
          </a:bodyPr>
          <a:lstStyle/>
          <a:p>
            <a:pPr algn="ctr" defTabSz="304724"/>
            <a:r>
              <a:rPr lang="en-US" b="1" dirty="0">
                <a:solidFill>
                  <a:srgbClr val="FF0000"/>
                </a:solidFill>
              </a:rPr>
              <a:t>3.</a:t>
            </a:r>
            <a:r>
              <a:rPr lang="en-US" dirty="0">
                <a:solidFill>
                  <a:srgbClr val="FF0000"/>
                </a:solidFill>
              </a:rPr>
              <a:t> </a:t>
            </a:r>
            <a:r>
              <a:rPr lang="en-US" dirty="0">
                <a:solidFill>
                  <a:srgbClr val="000000"/>
                </a:solidFill>
              </a:rPr>
              <a:t>Decrypts data</a:t>
            </a:r>
          </a:p>
        </p:txBody>
      </p:sp>
      <p:sp>
        <p:nvSpPr>
          <p:cNvPr id="19" name="Text Box 9"/>
          <p:cNvSpPr txBox="1">
            <a:spLocks noChangeArrowheads="1"/>
          </p:cNvSpPr>
          <p:nvPr/>
        </p:nvSpPr>
        <p:spPr bwMode="auto">
          <a:xfrm>
            <a:off x="791427" y="2081585"/>
            <a:ext cx="1196161" cy="953723"/>
          </a:xfrm>
          <a:prstGeom prst="rect">
            <a:avLst/>
          </a:prstGeom>
          <a:noFill/>
          <a:ln w="28575">
            <a:noFill/>
            <a:miter lim="800000"/>
            <a:headEnd type="none" w="sm" len="sm"/>
            <a:tailEnd type="none" w="sm" len="sm"/>
          </a:ln>
        </p:spPr>
        <p:txBody>
          <a:bodyPr wrap="none">
            <a:spAutoFit/>
          </a:bodyPr>
          <a:lstStyle/>
          <a:p>
            <a:pPr defTabSz="304724">
              <a:defRPr/>
            </a:pPr>
            <a:r>
              <a:rPr lang="en-US" sz="1866" dirty="0">
                <a:solidFill>
                  <a:srgbClr val="000000"/>
                </a:solidFill>
                <a:latin typeface="Courier New" pitchFamily="49" charset="0"/>
                <a:cs typeface="Courier New" pitchFamily="49" charset="0"/>
              </a:rPr>
              <a:t>SELECT </a:t>
            </a:r>
          </a:p>
          <a:p>
            <a:pPr defTabSz="304724">
              <a:defRPr/>
            </a:pPr>
            <a:r>
              <a:rPr lang="en-US" sz="1866" dirty="0">
                <a:solidFill>
                  <a:srgbClr val="000000"/>
                </a:solidFill>
                <a:latin typeface="+mj-lt"/>
                <a:cs typeface="Courier New" pitchFamily="49" charset="0"/>
              </a:rPr>
              <a:t>/</a:t>
            </a:r>
            <a:r>
              <a:rPr lang="en-US" sz="1866" dirty="0">
                <a:solidFill>
                  <a:srgbClr val="000000"/>
                </a:solidFill>
                <a:latin typeface="Courier New" pitchFamily="49" charset="0"/>
                <a:cs typeface="Courier New" pitchFamily="49" charset="0"/>
              </a:rPr>
              <a:t>INSERT</a:t>
            </a:r>
          </a:p>
          <a:p>
            <a:pPr defTabSz="304724">
              <a:defRPr/>
            </a:pPr>
            <a:r>
              <a:rPr lang="en-US" sz="1866" dirty="0">
                <a:solidFill>
                  <a:srgbClr val="000000"/>
                </a:solidFill>
                <a:latin typeface="+mj-lt"/>
                <a:cs typeface="Courier New" pitchFamily="49" charset="0"/>
              </a:rPr>
              <a:t>privileges</a:t>
            </a:r>
            <a:endParaRPr lang="en-US" sz="1866" b="1" dirty="0">
              <a:solidFill>
                <a:srgbClr val="000000"/>
              </a:solidFill>
              <a:latin typeface="Courier New" pitchFamily="49" charset="0"/>
              <a:cs typeface="Courier New" pitchFamily="49" charset="0"/>
            </a:endParaRPr>
          </a:p>
        </p:txBody>
      </p:sp>
      <p:pic>
        <p:nvPicPr>
          <p:cNvPr id="6153" name="Picture 2" descr="C:\My_Data\Graphics\datab018.gif"/>
          <p:cNvPicPr>
            <a:picLocks noChangeAspect="1" noChangeArrowheads="1"/>
          </p:cNvPicPr>
          <p:nvPr/>
        </p:nvPicPr>
        <p:blipFill>
          <a:blip r:embed="rId5" cstate="print"/>
          <a:srcRect/>
          <a:stretch>
            <a:fillRect/>
          </a:stretch>
        </p:blipFill>
        <p:spPr bwMode="gray">
          <a:xfrm>
            <a:off x="5307217" y="2362498"/>
            <a:ext cx="1193489" cy="685621"/>
          </a:xfrm>
          <a:prstGeom prst="rect">
            <a:avLst/>
          </a:prstGeom>
          <a:noFill/>
          <a:ln w="9525">
            <a:noFill/>
            <a:miter lim="800000"/>
            <a:headEnd/>
            <a:tailEnd/>
          </a:ln>
        </p:spPr>
      </p:pic>
      <p:sp>
        <p:nvSpPr>
          <p:cNvPr id="6154" name="Text Box 25"/>
          <p:cNvSpPr txBox="1">
            <a:spLocks noChangeArrowheads="1"/>
          </p:cNvSpPr>
          <p:nvPr/>
        </p:nvSpPr>
        <p:spPr bwMode="auto">
          <a:xfrm>
            <a:off x="6496475" y="2210137"/>
            <a:ext cx="2282997" cy="1600438"/>
          </a:xfrm>
          <a:prstGeom prst="rect">
            <a:avLst/>
          </a:prstGeom>
          <a:noFill/>
          <a:ln w="28575">
            <a:noFill/>
            <a:miter lim="800000"/>
            <a:headEnd type="none" w="sm" len="sm"/>
            <a:tailEnd type="none" w="sm" len="sm"/>
          </a:ln>
        </p:spPr>
        <p:txBody>
          <a:bodyPr wrap="none">
            <a:spAutoFit/>
          </a:bodyPr>
          <a:lstStyle/>
          <a:p>
            <a:pPr defTabSz="304724"/>
            <a:r>
              <a:rPr lang="en-US" dirty="0">
                <a:solidFill>
                  <a:srgbClr val="000000"/>
                </a:solidFill>
              </a:rPr>
              <a:t>Cipher text</a:t>
            </a:r>
          </a:p>
          <a:p>
            <a:pPr defTabSz="304724"/>
            <a:endParaRPr lang="en-US" sz="1600" b="1" dirty="0">
              <a:latin typeface="Courier New" pitchFamily="49" charset="0"/>
              <a:cs typeface="Courier New" pitchFamily="49" charset="0"/>
            </a:endParaRPr>
          </a:p>
          <a:p>
            <a:pPr defTabSz="304724"/>
            <a:r>
              <a:rPr lang="en-US" sz="1600" b="1" dirty="0">
                <a:latin typeface="Courier New" pitchFamily="49" charset="0"/>
                <a:cs typeface="Courier New" pitchFamily="49" charset="0"/>
              </a:rPr>
              <a:t> 3///?.?OYzJdfvQf</a:t>
            </a:r>
          </a:p>
          <a:p>
            <a:pPr defTabSz="304724"/>
            <a:r>
              <a:rPr lang="en-US" sz="1600" b="1" dirty="0">
                <a:latin typeface="Courier New" pitchFamily="49" charset="0"/>
                <a:cs typeface="Courier New" pitchFamily="49" charset="0"/>
              </a:rPr>
              <a:t> 2368{]]}.:oz§§!!</a:t>
            </a:r>
          </a:p>
          <a:p>
            <a:pPr defTabSz="304724"/>
            <a:r>
              <a:rPr lang="en-US" sz="1600" b="1" dirty="0">
                <a:latin typeface="Courier New" pitchFamily="49" charset="0"/>
                <a:cs typeface="Courier New" pitchFamily="49" charset="0"/>
              </a:rPr>
              <a:t> §/.?564#{[|`\^@@</a:t>
            </a:r>
          </a:p>
          <a:p>
            <a:pPr defTabSz="304724"/>
            <a:r>
              <a:rPr lang="en-US" sz="1600" b="1" dirty="0">
                <a:latin typeface="Courier New" pitchFamily="49" charset="0"/>
                <a:cs typeface="Courier New" pitchFamily="49" charset="0"/>
              </a:rPr>
              <a:t> @~[|12effs”éèàù°</a:t>
            </a:r>
          </a:p>
        </p:txBody>
      </p:sp>
      <p:pic>
        <p:nvPicPr>
          <p:cNvPr id="6155" name="Picture 5" descr="C:\My_Data\Graphics\table012.gif"/>
          <p:cNvPicPr>
            <a:picLocks noChangeAspect="1" noChangeArrowheads="1"/>
          </p:cNvPicPr>
          <p:nvPr/>
        </p:nvPicPr>
        <p:blipFill>
          <a:blip r:embed="rId6" cstate="print"/>
          <a:srcRect/>
          <a:stretch>
            <a:fillRect/>
          </a:stretch>
        </p:blipFill>
        <p:spPr bwMode="gray">
          <a:xfrm>
            <a:off x="5635218" y="2438678"/>
            <a:ext cx="662343" cy="515804"/>
          </a:xfrm>
          <a:prstGeom prst="rect">
            <a:avLst/>
          </a:prstGeom>
          <a:noFill/>
          <a:ln w="9525">
            <a:noFill/>
            <a:miter lim="800000"/>
            <a:headEnd/>
            <a:tailEnd/>
          </a:ln>
        </p:spPr>
      </p:pic>
      <p:sp>
        <p:nvSpPr>
          <p:cNvPr id="6157" name="Line 3"/>
          <p:cNvSpPr>
            <a:spLocks noChangeShapeType="1"/>
          </p:cNvSpPr>
          <p:nvPr/>
        </p:nvSpPr>
        <p:spPr bwMode="auto">
          <a:xfrm flipH="1">
            <a:off x="2234617" y="2819579"/>
            <a:ext cx="2945633" cy="0"/>
          </a:xfrm>
          <a:prstGeom prst="line">
            <a:avLst/>
          </a:prstGeom>
          <a:noFill/>
          <a:ln w="28575" cap="rnd">
            <a:solidFill>
              <a:schemeClr val="tx1"/>
            </a:solidFill>
            <a:round/>
            <a:headEnd type="triangle" w="lg" len="lg"/>
            <a:tailEnd w="lg" len="lg"/>
          </a:ln>
        </p:spPr>
        <p:txBody>
          <a:bodyPr/>
          <a:lstStyle/>
          <a:p>
            <a:endParaRPr lang="en-US" dirty="0"/>
          </a:p>
        </p:txBody>
      </p:sp>
      <p:sp>
        <p:nvSpPr>
          <p:cNvPr id="6158" name="Text Box 11"/>
          <p:cNvSpPr txBox="1">
            <a:spLocks noChangeArrowheads="1"/>
          </p:cNvSpPr>
          <p:nvPr/>
        </p:nvSpPr>
        <p:spPr bwMode="auto">
          <a:xfrm>
            <a:off x="2526987" y="1718107"/>
            <a:ext cx="2186817" cy="1015278"/>
          </a:xfrm>
          <a:prstGeom prst="rect">
            <a:avLst/>
          </a:prstGeom>
          <a:noFill/>
          <a:ln w="28575">
            <a:noFill/>
            <a:miter lim="800000"/>
            <a:headEnd type="none" w="sm" len="sm"/>
            <a:tailEnd type="none" w="sm" len="sm"/>
          </a:ln>
        </p:spPr>
        <p:txBody>
          <a:bodyPr wrap="none">
            <a:spAutoFit/>
          </a:bodyPr>
          <a:lstStyle/>
          <a:p>
            <a:pPr algn="ctr" defTabSz="304724"/>
            <a:r>
              <a:rPr lang="en-US" sz="1600" b="1" dirty="0">
                <a:latin typeface="Courier New" pitchFamily="49" charset="0"/>
                <a:cs typeface="Courier New" pitchFamily="49" charset="0"/>
              </a:rPr>
              <a:t> </a:t>
            </a:r>
            <a:r>
              <a:rPr lang="en-US" sz="1466" dirty="0"/>
              <a:t>5454 5454 5454 5454 </a:t>
            </a:r>
          </a:p>
          <a:p>
            <a:pPr algn="ctr" defTabSz="304724"/>
            <a:r>
              <a:rPr lang="en-US" sz="1466" dirty="0"/>
              <a:t>  5500 0000 0000 0004 </a:t>
            </a:r>
          </a:p>
          <a:p>
            <a:pPr algn="ctr" defTabSz="304724"/>
            <a:r>
              <a:rPr lang="en-US" sz="1466" dirty="0"/>
              <a:t>  5555 5555 5555 1111 </a:t>
            </a:r>
          </a:p>
          <a:p>
            <a:pPr algn="ctr" defTabSz="304724"/>
            <a:r>
              <a:rPr lang="en-US" sz="1466" dirty="0"/>
              <a:t>  5555 5555 5555 4444</a:t>
            </a:r>
            <a:endParaRPr lang="en-US" sz="1466" b="1" dirty="0">
              <a:latin typeface="Courier New" pitchFamily="49" charset="0"/>
              <a:cs typeface="Courier New" pitchFamily="49" charset="0"/>
            </a:endParaRPr>
          </a:p>
        </p:txBody>
      </p:sp>
      <p:sp>
        <p:nvSpPr>
          <p:cNvPr id="6159" name="Line 3"/>
          <p:cNvSpPr>
            <a:spLocks noChangeShapeType="1"/>
          </p:cNvSpPr>
          <p:nvPr/>
        </p:nvSpPr>
        <p:spPr bwMode="auto">
          <a:xfrm flipH="1" flipV="1">
            <a:off x="9044206" y="3068752"/>
            <a:ext cx="2014682" cy="0"/>
          </a:xfrm>
          <a:prstGeom prst="line">
            <a:avLst/>
          </a:prstGeom>
          <a:noFill/>
          <a:ln w="28575" cap="rnd">
            <a:solidFill>
              <a:schemeClr val="tx1"/>
            </a:solidFill>
            <a:round/>
            <a:headEnd type="none" w="lg" len="lg"/>
            <a:tailEnd type="triangle" w="lg" len="lg"/>
          </a:ln>
        </p:spPr>
        <p:txBody>
          <a:bodyPr/>
          <a:lstStyle/>
          <a:p>
            <a:endParaRPr lang="en-US" dirty="0"/>
          </a:p>
        </p:txBody>
      </p:sp>
      <p:sp>
        <p:nvSpPr>
          <p:cNvPr id="6160" name="Text Box 11"/>
          <p:cNvSpPr txBox="1">
            <a:spLocks noChangeArrowheads="1"/>
          </p:cNvSpPr>
          <p:nvPr/>
        </p:nvSpPr>
        <p:spPr bwMode="auto">
          <a:xfrm>
            <a:off x="9218612" y="2678668"/>
            <a:ext cx="1851789" cy="369332"/>
          </a:xfrm>
          <a:prstGeom prst="rect">
            <a:avLst/>
          </a:prstGeom>
          <a:noFill/>
          <a:ln w="28575">
            <a:noFill/>
            <a:miter lim="800000"/>
            <a:headEnd type="none" w="sm" len="sm"/>
            <a:tailEnd type="none" w="sm" len="sm"/>
          </a:ln>
        </p:spPr>
        <p:txBody>
          <a:bodyPr wrap="none">
            <a:spAutoFit/>
          </a:bodyPr>
          <a:lstStyle/>
          <a:p>
            <a:pPr defTabSz="304724"/>
            <a:r>
              <a:rPr lang="en-US" b="1" dirty="0">
                <a:solidFill>
                  <a:srgbClr val="FF0000"/>
                </a:solidFill>
              </a:rPr>
              <a:t>6.</a:t>
            </a:r>
            <a:r>
              <a:rPr lang="en-US" dirty="0">
                <a:solidFill>
                  <a:srgbClr val="FF0000"/>
                </a:solidFill>
              </a:rPr>
              <a:t> </a:t>
            </a:r>
            <a:r>
              <a:rPr lang="en-US" dirty="0">
                <a:solidFill>
                  <a:srgbClr val="000000"/>
                </a:solidFill>
              </a:rPr>
              <a:t>Encrypts data</a:t>
            </a:r>
          </a:p>
        </p:txBody>
      </p:sp>
      <p:sp>
        <p:nvSpPr>
          <p:cNvPr id="6161" name="Text Box 11"/>
          <p:cNvSpPr txBox="1">
            <a:spLocks noChangeArrowheads="1"/>
          </p:cNvSpPr>
          <p:nvPr/>
        </p:nvSpPr>
        <p:spPr bwMode="auto">
          <a:xfrm>
            <a:off x="8866501" y="3098144"/>
            <a:ext cx="2462534" cy="338554"/>
          </a:xfrm>
          <a:prstGeom prst="rect">
            <a:avLst/>
          </a:prstGeom>
          <a:noFill/>
          <a:ln w="28575">
            <a:noFill/>
            <a:miter lim="800000"/>
            <a:headEnd type="none" w="sm" len="sm"/>
            <a:tailEnd type="none" w="sm" len="sm"/>
          </a:ln>
        </p:spPr>
        <p:txBody>
          <a:bodyPr wrap="none">
            <a:spAutoFit/>
          </a:bodyPr>
          <a:lstStyle/>
          <a:p>
            <a:pPr algn="ctr" defTabSz="304724"/>
            <a:r>
              <a:rPr lang="en-US" sz="1600" b="1" dirty="0">
                <a:latin typeface="Courier New" pitchFamily="49" charset="0"/>
                <a:cs typeface="Courier New" pitchFamily="49" charset="0"/>
              </a:rPr>
              <a:t>   </a:t>
            </a:r>
            <a:r>
              <a:rPr lang="en-US" sz="1466" b="1" dirty="0">
                <a:latin typeface="Courier New" pitchFamily="49" charset="0"/>
                <a:cs typeface="Courier New" pitchFamily="49" charset="0"/>
              </a:rPr>
              <a:t>2çàéèù*%I&amp;456A/.!</a:t>
            </a:r>
          </a:p>
        </p:txBody>
      </p:sp>
      <p:sp>
        <p:nvSpPr>
          <p:cNvPr id="5129" name="Text Box 9"/>
          <p:cNvSpPr txBox="1">
            <a:spLocks noChangeArrowheads="1"/>
          </p:cNvSpPr>
          <p:nvPr/>
        </p:nvSpPr>
        <p:spPr bwMode="auto">
          <a:xfrm>
            <a:off x="2052633" y="2857669"/>
            <a:ext cx="3448380" cy="420564"/>
          </a:xfrm>
          <a:prstGeom prst="rect">
            <a:avLst/>
          </a:prstGeom>
          <a:noFill/>
          <a:ln w="28575">
            <a:noFill/>
            <a:miter lim="800000"/>
            <a:headEnd type="none" w="sm" len="sm"/>
            <a:tailEnd type="none" w="sm" len="sm"/>
          </a:ln>
        </p:spPr>
        <p:txBody>
          <a:bodyPr wrap="none">
            <a:spAutoFit/>
          </a:bodyPr>
          <a:lstStyle/>
          <a:p>
            <a:pPr defTabSz="304724">
              <a:defRPr/>
            </a:pPr>
            <a:r>
              <a:rPr lang="en-US" sz="2133" b="1" dirty="0">
                <a:solidFill>
                  <a:srgbClr val="FF0000"/>
                </a:solidFill>
                <a:latin typeface="+mj-lt"/>
                <a:cs typeface="Courier New" pitchFamily="49" charset="0"/>
              </a:rPr>
              <a:t>1.  </a:t>
            </a:r>
            <a:r>
              <a:rPr lang="en-US" sz="1866" b="1" dirty="0">
                <a:solidFill>
                  <a:srgbClr val="000000"/>
                </a:solidFill>
                <a:latin typeface="Courier New" pitchFamily="49" charset="0"/>
                <a:cs typeface="Courier New" pitchFamily="49" charset="0"/>
              </a:rPr>
              <a:t>SELECT ccn FROM emp;</a:t>
            </a:r>
          </a:p>
        </p:txBody>
      </p:sp>
      <p:sp>
        <p:nvSpPr>
          <p:cNvPr id="27" name="Text Box 9"/>
          <p:cNvSpPr txBox="1">
            <a:spLocks noChangeArrowheads="1"/>
          </p:cNvSpPr>
          <p:nvPr/>
        </p:nvSpPr>
        <p:spPr bwMode="auto">
          <a:xfrm>
            <a:off x="2052632" y="3124299"/>
            <a:ext cx="3414717" cy="707694"/>
          </a:xfrm>
          <a:prstGeom prst="rect">
            <a:avLst/>
          </a:prstGeom>
          <a:noFill/>
          <a:ln w="28575">
            <a:noFill/>
            <a:miter lim="800000"/>
            <a:headEnd type="none" w="sm" len="sm"/>
            <a:tailEnd type="none" w="sm" len="sm"/>
          </a:ln>
        </p:spPr>
        <p:txBody>
          <a:bodyPr wrap="none">
            <a:spAutoFit/>
          </a:bodyPr>
          <a:lstStyle/>
          <a:p>
            <a:pPr defTabSz="304724">
              <a:defRPr/>
            </a:pPr>
            <a:r>
              <a:rPr lang="en-US" sz="2133" b="1" dirty="0">
                <a:solidFill>
                  <a:srgbClr val="FF0000"/>
                </a:solidFill>
                <a:latin typeface="+mj-lt"/>
                <a:cs typeface="Courier New" pitchFamily="49" charset="0"/>
              </a:rPr>
              <a:t>4.  </a:t>
            </a:r>
            <a:r>
              <a:rPr lang="en-US" sz="1866" b="1" dirty="0">
                <a:solidFill>
                  <a:srgbClr val="000000"/>
                </a:solidFill>
                <a:latin typeface="Courier New" pitchFamily="49" charset="0"/>
                <a:cs typeface="Courier New" pitchFamily="49" charset="0"/>
              </a:rPr>
              <a:t>INSERT ccn INTO emp</a:t>
            </a:r>
            <a:br>
              <a:rPr lang="en-US" sz="1866" b="1" dirty="0">
                <a:solidFill>
                  <a:srgbClr val="000000"/>
                </a:solidFill>
                <a:latin typeface="Courier New" pitchFamily="49" charset="0"/>
                <a:cs typeface="Courier New" pitchFamily="49" charset="0"/>
              </a:rPr>
            </a:br>
            <a:r>
              <a:rPr lang="en-US" sz="1866" b="1" dirty="0">
                <a:solidFill>
                  <a:srgbClr val="000000"/>
                </a:solidFill>
                <a:latin typeface="Courier New" pitchFamily="49" charset="0"/>
                <a:cs typeface="Courier New" pitchFamily="49" charset="0"/>
              </a:rPr>
              <a:t>   VALUES (</a:t>
            </a:r>
            <a:r>
              <a:rPr lang="en-US" sz="1466" dirty="0">
                <a:solidFill>
                  <a:srgbClr val="000000"/>
                </a:solidFill>
              </a:rPr>
              <a:t>4222222222222</a:t>
            </a:r>
            <a:r>
              <a:rPr lang="en-US" sz="1866" b="1" dirty="0">
                <a:solidFill>
                  <a:srgbClr val="000000"/>
                </a:solidFill>
                <a:latin typeface="Courier New" pitchFamily="49" charset="0"/>
                <a:cs typeface="Courier New" pitchFamily="49" charset="0"/>
              </a:rPr>
              <a:t>);</a:t>
            </a:r>
          </a:p>
        </p:txBody>
      </p:sp>
      <p:pic>
        <p:nvPicPr>
          <p:cNvPr id="6164" name="Picture 16" descr="D:\Oracle University\Library\OU_graphics_repository\icons\PROD\icons\people\peop008.gif"/>
          <p:cNvPicPr>
            <a:picLocks noChangeAspect="1" noChangeArrowheads="1"/>
          </p:cNvPicPr>
          <p:nvPr/>
        </p:nvPicPr>
        <p:blipFill>
          <a:blip r:embed="rId7" cstate="print"/>
          <a:srcRect/>
          <a:stretch>
            <a:fillRect/>
          </a:stretch>
        </p:blipFill>
        <p:spPr bwMode="auto">
          <a:xfrm>
            <a:off x="914162" y="1372156"/>
            <a:ext cx="888768" cy="661816"/>
          </a:xfrm>
          <a:prstGeom prst="rect">
            <a:avLst/>
          </a:prstGeom>
          <a:noFill/>
          <a:ln w="9525">
            <a:noFill/>
            <a:miter lim="800000"/>
            <a:headEnd/>
            <a:tailEnd/>
          </a:ln>
        </p:spPr>
      </p:pic>
      <p:sp>
        <p:nvSpPr>
          <p:cNvPr id="20" name="Content Placeholder 9"/>
          <p:cNvSpPr txBox="1">
            <a:spLocks/>
          </p:cNvSpPr>
          <p:nvPr/>
        </p:nvSpPr>
        <p:spPr>
          <a:xfrm>
            <a:off x="712463" y="4290844"/>
            <a:ext cx="10944549" cy="357356"/>
          </a:xfrm>
          <a:prstGeom prst="rect">
            <a:avLst/>
          </a:prstGeom>
        </p:spPr>
        <p:txBody>
          <a:bodyP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lvl="1">
              <a:buClr>
                <a:schemeClr val="accent1"/>
              </a:buClr>
              <a:defRPr/>
            </a:pPr>
            <a:r>
              <a:rPr lang="en-US" kern="0" dirty="0"/>
              <a:t>Encrypts data in data files, redo log files, archived redo log files, and backup files</a:t>
            </a:r>
          </a:p>
          <a:p>
            <a:pPr lvl="1">
              <a:buClr>
                <a:schemeClr val="accent1"/>
              </a:buClr>
              <a:defRPr/>
            </a:pPr>
            <a:r>
              <a:rPr lang="en-US" kern="0" dirty="0"/>
              <a:t>Encrypts data in memory (only for column encryption)</a:t>
            </a:r>
          </a:p>
          <a:p>
            <a:pPr lvl="1">
              <a:buClr>
                <a:schemeClr val="accent1"/>
              </a:buClr>
              <a:defRPr/>
            </a:pPr>
            <a:r>
              <a:rPr lang="en-US" kern="0" dirty="0"/>
              <a:t>Manages keys automatically</a:t>
            </a:r>
          </a:p>
          <a:p>
            <a:pPr lvl="1">
              <a:buClr>
                <a:schemeClr val="accent1"/>
              </a:buClr>
              <a:defRPr/>
            </a:pPr>
            <a:r>
              <a:rPr lang="en-US" kern="0" dirty="0"/>
              <a:t>Does not require application changes</a:t>
            </a:r>
          </a:p>
        </p:txBody>
      </p:sp>
      <p:sp>
        <p:nvSpPr>
          <p:cNvPr id="2" name="Slide Number Placeholder 1"/>
          <p:cNvSpPr>
            <a:spLocks noGrp="1"/>
          </p:cNvSpPr>
          <p:nvPr>
            <p:ph type="sldNum" sz="quarter" idx="12"/>
          </p:nvPr>
        </p:nvSpPr>
        <p:spPr/>
        <p:txBody>
          <a:bodyPr/>
          <a:lstStyle/>
          <a:p>
            <a:fld id="{0D1E9C62-5A59-433B-A292-EC595ABBBF45}" type="slidenum">
              <a:rPr lang="" smtClean="0"/>
              <a:t>255</a:t>
            </a:fld>
            <a:endParaRPr lang=""/>
          </a:p>
        </p:txBody>
      </p:sp>
    </p:spTree>
    <p:custDataLst>
      <p:tags r:id="rId1"/>
    </p:custDataLst>
    <p:extLst>
      <p:ext uri="{BB962C8B-B14F-4D97-AF65-F5344CB8AC3E}">
        <p14:creationId xmlns:p14="http://schemas.microsoft.com/office/powerpoint/2010/main" val="4256635870"/>
      </p:ext>
    </p:extLst>
  </p:cSld>
  <p:clrMapOvr>
    <a:masterClrMapping/>
  </p:clrMapOvr>
  <p:transition spd="slow"/>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Components of </a:t>
            </a:r>
            <a:r>
              <a:rPr lang="en-US" dirty="0" smtClean="0"/>
              <a:t>TDE</a:t>
            </a:r>
            <a:br>
              <a:rPr lang="en-US" dirty="0" smtClean="0"/>
            </a:br>
            <a:endParaRPr lang="en-US" altLang="es-MX" dirty="0"/>
          </a:p>
        </p:txBody>
      </p:sp>
      <p:sp>
        <p:nvSpPr>
          <p:cNvPr id="9219" name="Content Placeholder 9"/>
          <p:cNvSpPr>
            <a:spLocks noGrp="1"/>
          </p:cNvSpPr>
          <p:nvPr>
            <p:ph idx="1"/>
          </p:nvPr>
        </p:nvSpPr>
        <p:spPr>
          <a:xfrm>
            <a:off x="622138" y="1242485"/>
            <a:ext cx="10944549" cy="3337659"/>
          </a:xfrm>
        </p:spPr>
        <p:txBody>
          <a:bodyPr/>
          <a:lstStyle/>
          <a:p>
            <a:pPr lvl="1">
              <a:buClr>
                <a:schemeClr val="accent1"/>
              </a:buClr>
              <a:defRPr/>
            </a:pPr>
            <a:r>
              <a:rPr lang="en-US" dirty="0"/>
              <a:t>Key architecture</a:t>
            </a:r>
          </a:p>
          <a:p>
            <a:pPr lvl="2">
              <a:buClr>
                <a:schemeClr val="accent1"/>
              </a:buClr>
              <a:defRPr/>
            </a:pPr>
            <a:r>
              <a:rPr lang="en-US" dirty="0"/>
              <a:t>Two-tier architecture: A unified master encryption key stored in an external security module is used to encrypt the table key or tablespace key.</a:t>
            </a:r>
          </a:p>
          <a:p>
            <a:pPr lvl="2">
              <a:buClr>
                <a:schemeClr val="accent1"/>
              </a:buClr>
              <a:defRPr/>
            </a:pPr>
            <a:r>
              <a:rPr lang="en-US" dirty="0"/>
              <a:t>Low overhead re-key operation: Some security regulations require periodical changes of encryption keys.</a:t>
            </a:r>
          </a:p>
          <a:p>
            <a:pPr lvl="1">
              <a:buClr>
                <a:schemeClr val="accent1"/>
              </a:buClr>
              <a:defRPr/>
            </a:pPr>
            <a:r>
              <a:rPr lang="en-US" dirty="0"/>
              <a:t>External security module</a:t>
            </a:r>
          </a:p>
          <a:p>
            <a:pPr lvl="2">
              <a:buClr>
                <a:schemeClr val="accent1"/>
              </a:buClr>
              <a:defRPr/>
            </a:pPr>
            <a:r>
              <a:rPr lang="en-US" dirty="0"/>
              <a:t>Software keystore</a:t>
            </a:r>
          </a:p>
          <a:p>
            <a:pPr lvl="2">
              <a:buClr>
                <a:schemeClr val="accent1"/>
              </a:buClr>
              <a:defRPr/>
            </a:pPr>
            <a:r>
              <a:rPr lang="en-US" dirty="0"/>
              <a:t>Hardware keystore (HSM)</a:t>
            </a:r>
          </a:p>
          <a:p>
            <a:pPr lvl="1">
              <a:buClr>
                <a:schemeClr val="accent1"/>
              </a:buClr>
              <a:defRPr/>
            </a:pPr>
            <a:r>
              <a:rPr lang="en-US" dirty="0"/>
              <a:t>Algorithm support</a:t>
            </a:r>
          </a:p>
        </p:txBody>
      </p:sp>
      <p:sp>
        <p:nvSpPr>
          <p:cNvPr id="2" name="Slide Number Placeholder 1"/>
          <p:cNvSpPr>
            <a:spLocks noGrp="1"/>
          </p:cNvSpPr>
          <p:nvPr>
            <p:ph type="sldNum" sz="quarter" idx="12"/>
          </p:nvPr>
        </p:nvSpPr>
        <p:spPr/>
        <p:txBody>
          <a:bodyPr/>
          <a:lstStyle/>
          <a:p>
            <a:fld id="{0D1E9C62-5A59-433B-A292-EC595ABBBF45}" type="slidenum">
              <a:rPr lang="" smtClean="0"/>
              <a:t>256</a:t>
            </a:fld>
            <a:endParaRPr lang=""/>
          </a:p>
        </p:txBody>
      </p:sp>
    </p:spTree>
    <p:custDataLst>
      <p:tags r:id="rId1"/>
    </p:custDataLst>
    <p:extLst>
      <p:ext uri="{BB962C8B-B14F-4D97-AF65-F5344CB8AC3E}">
        <p14:creationId xmlns:p14="http://schemas.microsoft.com/office/powerpoint/2010/main" val="38673996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836612" y="716844"/>
            <a:ext cx="10591799" cy="5294477"/>
            <a:chOff x="830654" y="1268641"/>
            <a:chExt cx="7482693" cy="3021738"/>
          </a:xfrm>
        </p:grpSpPr>
        <p:sp>
          <p:nvSpPr>
            <p:cNvPr id="32" name="Freeform 31"/>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33" name="Rounded Rectangle 32"/>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pic>
        <p:nvPicPr>
          <p:cNvPr id="8194" name="Picture 2" descr="C:\My_Data\Graphics\datab018.gif"/>
          <p:cNvPicPr>
            <a:picLocks noChangeAspect="1" noChangeArrowheads="1"/>
          </p:cNvPicPr>
          <p:nvPr/>
        </p:nvPicPr>
        <p:blipFill>
          <a:blip r:embed="rId4" cstate="print"/>
          <a:srcRect/>
          <a:stretch>
            <a:fillRect/>
          </a:stretch>
        </p:blipFill>
        <p:spPr bwMode="gray">
          <a:xfrm>
            <a:off x="8627104" y="1098161"/>
            <a:ext cx="2336191" cy="1858479"/>
          </a:xfrm>
          <a:prstGeom prst="rect">
            <a:avLst/>
          </a:prstGeom>
          <a:noFill/>
          <a:ln w="9525">
            <a:noFill/>
            <a:miter lim="800000"/>
            <a:headEnd/>
            <a:tailEnd/>
          </a:ln>
        </p:spPr>
      </p:pic>
      <p:sp>
        <p:nvSpPr>
          <p:cNvPr id="8195" name="Rectangle 3"/>
          <p:cNvSpPr>
            <a:spLocks noGrp="1" noChangeArrowheads="1"/>
          </p:cNvSpPr>
          <p:nvPr>
            <p:ph type="title"/>
          </p:nvPr>
        </p:nvSpPr>
        <p:spPr>
          <a:xfrm>
            <a:off x="801894" y="148408"/>
            <a:ext cx="10057030" cy="422023"/>
          </a:xfrm>
        </p:spPr>
        <p:txBody>
          <a:bodyPr>
            <a:normAutofit fontScale="90000"/>
          </a:bodyPr>
          <a:lstStyle/>
          <a:p>
            <a:r>
              <a:rPr lang="en-US" dirty="0"/>
              <a:t>Using TDE</a:t>
            </a:r>
          </a:p>
        </p:txBody>
      </p:sp>
      <p:sp>
        <p:nvSpPr>
          <p:cNvPr id="8196" name="Text Box 11"/>
          <p:cNvSpPr txBox="1">
            <a:spLocks noChangeArrowheads="1"/>
          </p:cNvSpPr>
          <p:nvPr/>
        </p:nvSpPr>
        <p:spPr bwMode="gray">
          <a:xfrm>
            <a:off x="2502702" y="1397050"/>
            <a:ext cx="1172116" cy="1200329"/>
          </a:xfrm>
          <a:prstGeom prst="rect">
            <a:avLst/>
          </a:prstGeom>
          <a:noFill/>
          <a:ln w="28575">
            <a:noFill/>
            <a:miter lim="800000"/>
            <a:headEnd type="none" w="sm" len="sm"/>
            <a:tailEnd type="none" w="sm" len="sm"/>
          </a:ln>
        </p:spPr>
        <p:txBody>
          <a:bodyPr wrap="none">
            <a:spAutoFit/>
          </a:bodyPr>
          <a:lstStyle/>
          <a:p>
            <a:pPr algn="ctr" defTabSz="304724"/>
            <a:r>
              <a:rPr lang="en-US" b="1" dirty="0"/>
              <a:t>Decrypts</a:t>
            </a:r>
            <a:endParaRPr lang="en-US" dirty="0"/>
          </a:p>
          <a:p>
            <a:pPr algn="ctr" defTabSz="304724"/>
            <a:endParaRPr lang="en-US" dirty="0"/>
          </a:p>
          <a:p>
            <a:pPr algn="ctr" defTabSz="304724"/>
            <a:r>
              <a:rPr lang="en-US" dirty="0"/>
              <a:t>into </a:t>
            </a:r>
          </a:p>
          <a:p>
            <a:pPr algn="ctr" defTabSz="304724"/>
            <a:r>
              <a:rPr lang="en-US" dirty="0"/>
              <a:t>clear text</a:t>
            </a:r>
          </a:p>
        </p:txBody>
      </p:sp>
      <p:sp>
        <p:nvSpPr>
          <p:cNvPr id="8197" name="Text Box 20"/>
          <p:cNvSpPr txBox="1">
            <a:spLocks noChangeArrowheads="1"/>
          </p:cNvSpPr>
          <p:nvPr/>
        </p:nvSpPr>
        <p:spPr bwMode="auto">
          <a:xfrm>
            <a:off x="1578750" y="3601155"/>
            <a:ext cx="2705668" cy="646331"/>
          </a:xfrm>
          <a:prstGeom prst="rect">
            <a:avLst/>
          </a:prstGeom>
          <a:noFill/>
          <a:ln w="28575">
            <a:noFill/>
            <a:miter lim="800000"/>
            <a:headEnd type="none" w="sm" len="sm"/>
            <a:tailEnd type="none" w="sm" len="sm"/>
          </a:ln>
        </p:spPr>
        <p:txBody>
          <a:bodyPr>
            <a:spAutoFit/>
          </a:bodyPr>
          <a:lstStyle/>
          <a:p>
            <a:pPr defTabSz="304724"/>
            <a:r>
              <a:rPr lang="en-US" b="1" dirty="0">
                <a:solidFill>
                  <a:srgbClr val="000000"/>
                </a:solidFill>
              </a:rPr>
              <a:t>Master encryption key</a:t>
            </a:r>
            <a:r>
              <a:rPr lang="en-US" dirty="0">
                <a:solidFill>
                  <a:srgbClr val="000000"/>
                </a:solidFill>
              </a:rPr>
              <a:t>:                </a:t>
            </a:r>
          </a:p>
          <a:p>
            <a:pPr defTabSz="304724"/>
            <a:r>
              <a:rPr lang="en-US" dirty="0">
                <a:solidFill>
                  <a:srgbClr val="000000"/>
                </a:solidFill>
              </a:rPr>
              <a:t>to </a:t>
            </a:r>
            <a:r>
              <a:rPr lang="en-US" b="1" dirty="0">
                <a:solidFill>
                  <a:srgbClr val="000000"/>
                </a:solidFill>
              </a:rPr>
              <a:t>encrypt</a:t>
            </a:r>
            <a:r>
              <a:rPr lang="en-US" dirty="0">
                <a:solidFill>
                  <a:srgbClr val="000000"/>
                </a:solidFill>
              </a:rPr>
              <a:t> and </a:t>
            </a:r>
            <a:r>
              <a:rPr lang="en-US" b="1" dirty="0">
                <a:solidFill>
                  <a:srgbClr val="000000"/>
                </a:solidFill>
              </a:rPr>
              <a:t>decrypt</a:t>
            </a:r>
          </a:p>
        </p:txBody>
      </p:sp>
      <p:pic>
        <p:nvPicPr>
          <p:cNvPr id="8198" name="Picture 21" descr="C:\My_Data\Graphics\house084.gif"/>
          <p:cNvPicPr>
            <a:picLocks noChangeAspect="1" noChangeArrowheads="1"/>
          </p:cNvPicPr>
          <p:nvPr/>
        </p:nvPicPr>
        <p:blipFill>
          <a:blip r:embed="rId5" cstate="print"/>
          <a:srcRect/>
          <a:stretch>
            <a:fillRect/>
          </a:stretch>
        </p:blipFill>
        <p:spPr bwMode="gray">
          <a:xfrm>
            <a:off x="4014434" y="4800600"/>
            <a:ext cx="1523603" cy="950666"/>
          </a:xfrm>
          <a:prstGeom prst="rect">
            <a:avLst/>
          </a:prstGeom>
          <a:noFill/>
          <a:ln w="9525">
            <a:noFill/>
            <a:miter lim="800000"/>
            <a:headEnd/>
            <a:tailEnd/>
          </a:ln>
        </p:spPr>
      </p:pic>
      <p:sp>
        <p:nvSpPr>
          <p:cNvPr id="8199" name="Text Box 23"/>
          <p:cNvSpPr txBox="1">
            <a:spLocks noChangeArrowheads="1"/>
          </p:cNvSpPr>
          <p:nvPr/>
        </p:nvSpPr>
        <p:spPr bwMode="auto">
          <a:xfrm>
            <a:off x="4185380" y="2774125"/>
            <a:ext cx="1347357" cy="369332"/>
          </a:xfrm>
          <a:prstGeom prst="rect">
            <a:avLst/>
          </a:prstGeom>
          <a:noFill/>
          <a:ln w="28575">
            <a:noFill/>
            <a:miter lim="800000"/>
            <a:headEnd type="none" w="sm" len="sm"/>
            <a:tailEnd type="none" w="sm" len="sm"/>
          </a:ln>
        </p:spPr>
        <p:txBody>
          <a:bodyPr wrap="none">
            <a:spAutoFit/>
          </a:bodyPr>
          <a:lstStyle/>
          <a:p>
            <a:pPr defTabSz="304724"/>
            <a:r>
              <a:rPr lang="en-US" b="1" dirty="0">
                <a:solidFill>
                  <a:srgbClr val="FF0000"/>
                </a:solidFill>
              </a:rPr>
              <a:t>Table keys</a:t>
            </a:r>
          </a:p>
        </p:txBody>
      </p:sp>
      <p:sp>
        <p:nvSpPr>
          <p:cNvPr id="8200" name="Text Box 25"/>
          <p:cNvSpPr txBox="1">
            <a:spLocks noChangeArrowheads="1"/>
          </p:cNvSpPr>
          <p:nvPr/>
        </p:nvSpPr>
        <p:spPr bwMode="auto">
          <a:xfrm>
            <a:off x="6631331" y="1397050"/>
            <a:ext cx="1249060" cy="1200329"/>
          </a:xfrm>
          <a:prstGeom prst="rect">
            <a:avLst/>
          </a:prstGeom>
          <a:noFill/>
          <a:ln w="28575">
            <a:noFill/>
            <a:miter lim="800000"/>
            <a:headEnd type="none" w="sm" len="sm"/>
            <a:tailEnd type="none" w="sm" len="sm"/>
          </a:ln>
        </p:spPr>
        <p:txBody>
          <a:bodyPr wrap="none">
            <a:spAutoFit/>
          </a:bodyPr>
          <a:lstStyle/>
          <a:p>
            <a:pPr algn="ctr" defTabSz="304724"/>
            <a:r>
              <a:rPr lang="en-US" b="1" dirty="0"/>
              <a:t>Encrypts </a:t>
            </a:r>
            <a:r>
              <a:rPr lang="en-US" dirty="0"/>
              <a:t/>
            </a:r>
            <a:br>
              <a:rPr lang="en-US" dirty="0"/>
            </a:br>
            <a:endParaRPr lang="en-US" dirty="0"/>
          </a:p>
          <a:p>
            <a:pPr algn="ctr" defTabSz="304724"/>
            <a:r>
              <a:rPr lang="en-US" dirty="0"/>
              <a:t>into </a:t>
            </a:r>
          </a:p>
          <a:p>
            <a:pPr algn="ctr" defTabSz="304724"/>
            <a:r>
              <a:rPr lang="en-US" dirty="0"/>
              <a:t>cipher text</a:t>
            </a:r>
          </a:p>
        </p:txBody>
      </p:sp>
      <p:sp>
        <p:nvSpPr>
          <p:cNvPr id="8201" name="Line 27"/>
          <p:cNvSpPr>
            <a:spLocks noChangeShapeType="1"/>
          </p:cNvSpPr>
          <p:nvPr/>
        </p:nvSpPr>
        <p:spPr bwMode="auto">
          <a:xfrm flipV="1">
            <a:off x="4767309" y="3218365"/>
            <a:ext cx="0" cy="1488975"/>
          </a:xfrm>
          <a:prstGeom prst="line">
            <a:avLst/>
          </a:prstGeom>
          <a:noFill/>
          <a:ln w="28575" cap="rnd">
            <a:solidFill>
              <a:schemeClr val="tx1"/>
            </a:solidFill>
            <a:round/>
            <a:headEnd type="triangle" w="lg" len="lg"/>
            <a:tailEnd type="triangle" w="lg" len="lg"/>
          </a:ln>
        </p:spPr>
        <p:txBody>
          <a:bodyPr/>
          <a:lstStyle/>
          <a:p>
            <a:endParaRPr lang="en-US" dirty="0"/>
          </a:p>
        </p:txBody>
      </p:sp>
      <p:pic>
        <p:nvPicPr>
          <p:cNvPr id="8202" name="Picture 16" descr="C:\Documents and Settings\pwahl\Desktop\house043.gif"/>
          <p:cNvPicPr>
            <a:picLocks noChangeAspect="1" noChangeArrowheads="1"/>
          </p:cNvPicPr>
          <p:nvPr/>
        </p:nvPicPr>
        <p:blipFill>
          <a:blip r:embed="rId6" cstate="print"/>
          <a:srcRect/>
          <a:stretch>
            <a:fillRect/>
          </a:stretch>
        </p:blipFill>
        <p:spPr bwMode="auto">
          <a:xfrm>
            <a:off x="4361015" y="3753358"/>
            <a:ext cx="1117309" cy="652293"/>
          </a:xfrm>
          <a:prstGeom prst="rect">
            <a:avLst/>
          </a:prstGeom>
          <a:noFill/>
          <a:ln w="9525">
            <a:noFill/>
            <a:miter lim="800000"/>
            <a:headEnd/>
            <a:tailEnd/>
          </a:ln>
        </p:spPr>
      </p:pic>
      <p:sp>
        <p:nvSpPr>
          <p:cNvPr id="8203" name="Text Box 19"/>
          <p:cNvSpPr txBox="1">
            <a:spLocks noChangeArrowheads="1"/>
          </p:cNvSpPr>
          <p:nvPr/>
        </p:nvSpPr>
        <p:spPr bwMode="auto">
          <a:xfrm>
            <a:off x="5596301" y="4952768"/>
            <a:ext cx="3399429" cy="646331"/>
          </a:xfrm>
          <a:prstGeom prst="rect">
            <a:avLst/>
          </a:prstGeom>
          <a:noFill/>
          <a:ln w="28575">
            <a:noFill/>
            <a:miter lim="800000"/>
            <a:headEnd type="none" w="sm" len="sm"/>
            <a:tailEnd type="none" w="sm" len="sm"/>
          </a:ln>
        </p:spPr>
        <p:txBody>
          <a:bodyPr wrap="square">
            <a:spAutoFit/>
          </a:bodyPr>
          <a:lstStyle/>
          <a:p>
            <a:pPr defTabSz="304724"/>
            <a:r>
              <a:rPr lang="en-US" b="1" dirty="0">
                <a:solidFill>
                  <a:srgbClr val="000000"/>
                </a:solidFill>
              </a:rPr>
              <a:t>External Security Module</a:t>
            </a:r>
            <a:r>
              <a:rPr lang="en-US" dirty="0">
                <a:solidFill>
                  <a:srgbClr val="000000"/>
                </a:solidFill>
              </a:rPr>
              <a:t>:</a:t>
            </a:r>
          </a:p>
          <a:p>
            <a:pPr defTabSz="304724"/>
            <a:r>
              <a:rPr lang="en-US" dirty="0">
                <a:solidFill>
                  <a:srgbClr val="000000"/>
                </a:solidFill>
              </a:rPr>
              <a:t>Software or hardware </a:t>
            </a:r>
            <a:r>
              <a:rPr lang="en-US" b="1" dirty="0">
                <a:solidFill>
                  <a:srgbClr val="000000"/>
                </a:solidFill>
              </a:rPr>
              <a:t>keystore </a:t>
            </a:r>
          </a:p>
        </p:txBody>
      </p:sp>
      <p:graphicFrame>
        <p:nvGraphicFramePr>
          <p:cNvPr id="24" name="Table 23"/>
          <p:cNvGraphicFramePr>
            <a:graphicFrameLocks noGrp="1"/>
          </p:cNvGraphicFramePr>
          <p:nvPr>
            <p:extLst/>
          </p:nvPr>
        </p:nvGraphicFramePr>
        <p:xfrm>
          <a:off x="3954720" y="1326702"/>
          <a:ext cx="2539338" cy="1341024"/>
        </p:xfrm>
        <a:graphic>
          <a:graphicData uri="http://schemas.openxmlformats.org/drawingml/2006/table">
            <a:tbl>
              <a:tblPr firstRow="1" bandRow="1">
                <a:tableStyleId>{5C22544A-7EE6-4342-B048-85BDC9FD1C3A}</a:tableStyleId>
              </a:tblPr>
              <a:tblGrid>
                <a:gridCol w="1269669">
                  <a:extLst>
                    <a:ext uri="{9D8B030D-6E8A-4147-A177-3AD203B41FA5}">
                      <a16:colId xmlns:a16="http://schemas.microsoft.com/office/drawing/2014/main" xmlns="" val="20000"/>
                    </a:ext>
                  </a:extLst>
                </a:gridCol>
                <a:gridCol w="1269669">
                  <a:extLst>
                    <a:ext uri="{9D8B030D-6E8A-4147-A177-3AD203B41FA5}">
                      <a16:colId xmlns:a16="http://schemas.microsoft.com/office/drawing/2014/main" xmlns="" val="20001"/>
                    </a:ext>
                  </a:extLst>
                </a:gridCol>
              </a:tblGrid>
              <a:tr h="335193">
                <a:tc>
                  <a:txBody>
                    <a:bodyPr/>
                    <a:lstStyle/>
                    <a:p>
                      <a:r>
                        <a:rPr lang="en-US" sz="1600" dirty="0">
                          <a:solidFill>
                            <a:srgbClr val="000000"/>
                          </a:solidFill>
                        </a:rPr>
                        <a:t>Table</a:t>
                      </a:r>
                    </a:p>
                  </a:txBody>
                  <a:tcPr marL="121888" marR="121888" marT="45708" marB="45708">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dirty="0">
                          <a:solidFill>
                            <a:srgbClr val="000000"/>
                          </a:solidFill>
                        </a:rPr>
                        <a:t>Key</a:t>
                      </a:r>
                    </a:p>
                  </a:txBody>
                  <a:tcPr marL="121888" marR="121888" marT="45708" marB="45708">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335193">
                <a:tc>
                  <a:txBody>
                    <a:bodyPr/>
                    <a:lstStyle/>
                    <a:p>
                      <a:r>
                        <a:rPr lang="en-US" sz="1600" dirty="0">
                          <a:latin typeface="Courier New" pitchFamily="49" charset="0"/>
                          <a:cs typeface="Courier New" pitchFamily="49" charset="0"/>
                        </a:rPr>
                        <a:t>EMP</a:t>
                      </a:r>
                    </a:p>
                  </a:txBody>
                  <a:tcPr marL="121888" marR="121888" marT="45708" marB="45708">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tc>
                  <a:txBody>
                    <a:bodyPr/>
                    <a:lstStyle/>
                    <a:p>
                      <a:r>
                        <a:rPr lang="en-US" sz="1600" dirty="0"/>
                        <a:t>K1</a:t>
                      </a:r>
                    </a:p>
                  </a:txBody>
                  <a:tcPr marL="121888" marR="121888" marT="45708" marB="45708">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10001"/>
                  </a:ext>
                </a:extLst>
              </a:tr>
              <a:tr h="335193">
                <a:tc>
                  <a:txBody>
                    <a:bodyPr/>
                    <a:lstStyle/>
                    <a:p>
                      <a:r>
                        <a:rPr lang="en-US" sz="1600" dirty="0">
                          <a:latin typeface="Courier New" pitchFamily="49" charset="0"/>
                          <a:cs typeface="Courier New" pitchFamily="49" charset="0"/>
                        </a:rPr>
                        <a:t>DEPT</a:t>
                      </a:r>
                    </a:p>
                  </a:txBody>
                  <a:tcPr marL="121888" marR="121888" marT="45708" marB="45708">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dirty="0"/>
                        <a:t>K2</a:t>
                      </a:r>
                    </a:p>
                  </a:txBody>
                  <a:tcPr marL="121888" marR="121888" marT="45708" marB="45708">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335193">
                <a:tc>
                  <a:txBody>
                    <a:bodyPr/>
                    <a:lstStyle/>
                    <a:p>
                      <a:r>
                        <a:rPr lang="en-US" sz="1600" dirty="0">
                          <a:latin typeface="Courier New" pitchFamily="49" charset="0"/>
                          <a:cs typeface="Courier New" pitchFamily="49" charset="0"/>
                        </a:rPr>
                        <a:t>TAB1</a:t>
                      </a:r>
                    </a:p>
                  </a:txBody>
                  <a:tcPr marL="121888" marR="121888" marT="45708" marB="45708">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tc>
                  <a:txBody>
                    <a:bodyPr/>
                    <a:lstStyle/>
                    <a:p>
                      <a:r>
                        <a:rPr lang="en-US" sz="1600" dirty="0"/>
                        <a:t>K3</a:t>
                      </a:r>
                    </a:p>
                  </a:txBody>
                  <a:tcPr marL="121888" marR="121888" marT="45708" marB="45708">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10003"/>
                  </a:ext>
                </a:extLst>
              </a:tr>
            </a:tbl>
          </a:graphicData>
        </a:graphic>
      </p:graphicFrame>
      <p:pic>
        <p:nvPicPr>
          <p:cNvPr id="20" name="Picture 16" descr="C:\Documents and Settings\pwahl\Desktop\house043.gif"/>
          <p:cNvPicPr>
            <a:picLocks noChangeAspect="1" noChangeArrowheads="1"/>
          </p:cNvPicPr>
          <p:nvPr/>
        </p:nvPicPr>
        <p:blipFill>
          <a:blip r:embed="rId6" cstate="print">
            <a:duotone>
              <a:schemeClr val="accent6">
                <a:shade val="45000"/>
                <a:satMod val="135000"/>
              </a:schemeClr>
              <a:prstClr val="white"/>
            </a:duotone>
          </a:blip>
          <a:srcRect/>
          <a:stretch>
            <a:fillRect/>
          </a:stretch>
        </p:blipFill>
        <p:spPr bwMode="auto">
          <a:xfrm>
            <a:off x="5884618" y="1555797"/>
            <a:ext cx="609441" cy="355507"/>
          </a:xfrm>
          <a:prstGeom prst="rect">
            <a:avLst/>
          </a:prstGeom>
          <a:noFill/>
          <a:ln w="9525">
            <a:noFill/>
            <a:miter lim="800000"/>
            <a:headEnd/>
            <a:tailEnd/>
          </a:ln>
        </p:spPr>
      </p:pic>
      <p:pic>
        <p:nvPicPr>
          <p:cNvPr id="21" name="Picture 16" descr="C:\Documents and Settings\pwahl\Desktop\house043.gif"/>
          <p:cNvPicPr>
            <a:picLocks noChangeAspect="1" noChangeArrowheads="1"/>
          </p:cNvPicPr>
          <p:nvPr/>
        </p:nvPicPr>
        <p:blipFill>
          <a:blip r:embed="rId6" cstate="print">
            <a:duotone>
              <a:schemeClr val="accent6">
                <a:shade val="45000"/>
                <a:satMod val="135000"/>
              </a:schemeClr>
              <a:prstClr val="white"/>
            </a:duotone>
          </a:blip>
          <a:srcRect/>
          <a:stretch>
            <a:fillRect/>
          </a:stretch>
        </p:blipFill>
        <p:spPr bwMode="auto">
          <a:xfrm>
            <a:off x="5884618" y="1962091"/>
            <a:ext cx="609441" cy="355507"/>
          </a:xfrm>
          <a:prstGeom prst="rect">
            <a:avLst/>
          </a:prstGeom>
          <a:noFill/>
          <a:ln w="9525">
            <a:noFill/>
            <a:miter lim="800000"/>
            <a:headEnd/>
            <a:tailEnd/>
          </a:ln>
        </p:spPr>
      </p:pic>
      <p:pic>
        <p:nvPicPr>
          <p:cNvPr id="22" name="Picture 16" descr="C:\Documents and Settings\pwahl\Desktop\house043.gif"/>
          <p:cNvPicPr>
            <a:picLocks noChangeAspect="1" noChangeArrowheads="1"/>
          </p:cNvPicPr>
          <p:nvPr/>
        </p:nvPicPr>
        <p:blipFill>
          <a:blip r:embed="rId6" cstate="print">
            <a:duotone>
              <a:schemeClr val="accent6">
                <a:shade val="45000"/>
                <a:satMod val="135000"/>
              </a:schemeClr>
              <a:prstClr val="white"/>
            </a:duotone>
          </a:blip>
          <a:srcRect/>
          <a:stretch>
            <a:fillRect/>
          </a:stretch>
        </p:blipFill>
        <p:spPr bwMode="auto">
          <a:xfrm>
            <a:off x="5884618" y="2419172"/>
            <a:ext cx="609441" cy="355507"/>
          </a:xfrm>
          <a:prstGeom prst="rect">
            <a:avLst/>
          </a:prstGeom>
          <a:noFill/>
          <a:ln w="9525">
            <a:noFill/>
            <a:miter lim="800000"/>
            <a:headEnd/>
            <a:tailEnd/>
          </a:ln>
        </p:spPr>
      </p:pic>
      <p:graphicFrame>
        <p:nvGraphicFramePr>
          <p:cNvPr id="25" name="Table 24"/>
          <p:cNvGraphicFramePr>
            <a:graphicFrameLocks noGrp="1"/>
          </p:cNvGraphicFramePr>
          <p:nvPr>
            <p:extLst/>
          </p:nvPr>
        </p:nvGraphicFramePr>
        <p:xfrm>
          <a:off x="8525530" y="1356856"/>
          <a:ext cx="2539339" cy="1286600"/>
        </p:xfrm>
        <a:graphic>
          <a:graphicData uri="http://schemas.openxmlformats.org/drawingml/2006/table">
            <a:tbl>
              <a:tblPr firstRow="1" bandRow="1">
                <a:tableStyleId>{5C22544A-7EE6-4342-B048-85BDC9FD1C3A}</a:tableStyleId>
              </a:tblPr>
              <a:tblGrid>
                <a:gridCol w="507868">
                  <a:extLst>
                    <a:ext uri="{9D8B030D-6E8A-4147-A177-3AD203B41FA5}">
                      <a16:colId xmlns:a16="http://schemas.microsoft.com/office/drawing/2014/main" xmlns="" val="20000"/>
                    </a:ext>
                  </a:extLst>
                </a:gridCol>
                <a:gridCol w="914162">
                  <a:extLst>
                    <a:ext uri="{9D8B030D-6E8A-4147-A177-3AD203B41FA5}">
                      <a16:colId xmlns:a16="http://schemas.microsoft.com/office/drawing/2014/main" xmlns="" val="20001"/>
                    </a:ext>
                  </a:extLst>
                </a:gridCol>
                <a:gridCol w="1117309">
                  <a:extLst>
                    <a:ext uri="{9D8B030D-6E8A-4147-A177-3AD203B41FA5}">
                      <a16:colId xmlns:a16="http://schemas.microsoft.com/office/drawing/2014/main" xmlns="" val="20002"/>
                    </a:ext>
                  </a:extLst>
                </a:gridCol>
              </a:tblGrid>
              <a:tr h="321650">
                <a:tc>
                  <a:txBody>
                    <a:bodyPr/>
                    <a:lstStyle/>
                    <a:p>
                      <a:r>
                        <a:rPr lang="en-US" sz="1500" dirty="0">
                          <a:solidFill>
                            <a:srgbClr val="000000"/>
                          </a:solidFill>
                        </a:rPr>
                        <a:t>ID</a:t>
                      </a:r>
                    </a:p>
                  </a:txBody>
                  <a:tcPr marL="121888" marR="121888" marT="45708" marB="45708">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500" dirty="0">
                          <a:solidFill>
                            <a:srgbClr val="000000"/>
                          </a:solidFill>
                        </a:rPr>
                        <a:t>Name</a:t>
                      </a:r>
                    </a:p>
                  </a:txBody>
                  <a:tcPr marL="121888" marR="121888" marT="45708" marB="45708">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500" dirty="0">
                          <a:solidFill>
                            <a:srgbClr val="000000"/>
                          </a:solidFill>
                        </a:rPr>
                        <a:t>CCN</a:t>
                      </a:r>
                    </a:p>
                  </a:txBody>
                  <a:tcPr marL="121888" marR="121888" marT="45708" marB="45708">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321650">
                <a:tc>
                  <a:txBody>
                    <a:bodyPr/>
                    <a:lstStyle/>
                    <a:p>
                      <a:r>
                        <a:rPr lang="en-US" sz="1500" dirty="0"/>
                        <a:t>1</a:t>
                      </a:r>
                    </a:p>
                  </a:txBody>
                  <a:tcPr marL="121888" marR="121888" marT="45708" marB="45708">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tc>
                  <a:txBody>
                    <a:bodyPr/>
                    <a:lstStyle/>
                    <a:p>
                      <a:r>
                        <a:rPr lang="en-US" sz="1500" dirty="0"/>
                        <a:t>ANN</a:t>
                      </a:r>
                    </a:p>
                  </a:txBody>
                  <a:tcPr marL="121888" marR="121888" marT="45708" marB="45708">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tc>
                  <a:txBody>
                    <a:bodyPr/>
                    <a:lstStyle/>
                    <a:p>
                      <a:r>
                        <a:rPr lang="en-US" sz="1500" b="1" dirty="0">
                          <a:latin typeface="Courier New" pitchFamily="49" charset="0"/>
                          <a:cs typeface="Courier New" pitchFamily="49" charset="0"/>
                        </a:rPr>
                        <a:t>3///?.</a:t>
                      </a:r>
                      <a:endParaRPr lang="en-US" sz="1500" dirty="0"/>
                    </a:p>
                  </a:txBody>
                  <a:tcPr marL="121888" marR="121888" marT="45708" marB="45708">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10001"/>
                  </a:ext>
                </a:extLst>
              </a:tr>
              <a:tr h="321650">
                <a:tc>
                  <a:txBody>
                    <a:bodyPr/>
                    <a:lstStyle/>
                    <a:p>
                      <a:r>
                        <a:rPr lang="en-US" sz="1500" dirty="0"/>
                        <a:t>2</a:t>
                      </a:r>
                    </a:p>
                  </a:txBody>
                  <a:tcPr marL="121888" marR="121888" marT="45708" marB="45708">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500" dirty="0"/>
                        <a:t>TOM</a:t>
                      </a:r>
                    </a:p>
                  </a:txBody>
                  <a:tcPr marL="121888" marR="121888" marT="45708" marB="45708">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500" dirty="0"/>
                        <a:t>Éà$ù#1</a:t>
                      </a:r>
                    </a:p>
                  </a:txBody>
                  <a:tcPr marL="121888" marR="121888" marT="45708" marB="45708">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321650">
                <a:tc>
                  <a:txBody>
                    <a:bodyPr/>
                    <a:lstStyle/>
                    <a:p>
                      <a:r>
                        <a:rPr lang="en-US" sz="1500" dirty="0"/>
                        <a:t>3</a:t>
                      </a:r>
                    </a:p>
                  </a:txBody>
                  <a:tcPr marL="121888" marR="121888" marT="45708" marB="45708">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tc>
                  <a:txBody>
                    <a:bodyPr/>
                    <a:lstStyle/>
                    <a:p>
                      <a:r>
                        <a:rPr lang="en-US" sz="1500" dirty="0"/>
                        <a:t>JIM</a:t>
                      </a:r>
                    </a:p>
                  </a:txBody>
                  <a:tcPr marL="121888" marR="121888" marT="45708" marB="45708">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tc>
                  <a:txBody>
                    <a:bodyPr/>
                    <a:lstStyle/>
                    <a:p>
                      <a:r>
                        <a:rPr lang="en-US" sz="1500" dirty="0"/>
                        <a:t>&amp;è@)]a</a:t>
                      </a:r>
                    </a:p>
                  </a:txBody>
                  <a:tcPr marL="121888" marR="121888" marT="45708" marB="45708">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10003"/>
                  </a:ext>
                </a:extLst>
              </a:tr>
            </a:tbl>
          </a:graphicData>
        </a:graphic>
      </p:graphicFrame>
      <p:cxnSp>
        <p:nvCxnSpPr>
          <p:cNvPr id="8246" name="Straight Arrow Connector 30"/>
          <p:cNvCxnSpPr>
            <a:cxnSpLocks noChangeShapeType="1"/>
          </p:cNvCxnSpPr>
          <p:nvPr/>
        </p:nvCxnSpPr>
        <p:spPr bwMode="auto">
          <a:xfrm flipH="1">
            <a:off x="2329544" y="1874246"/>
            <a:ext cx="1320456" cy="0"/>
          </a:xfrm>
          <a:prstGeom prst="straightConnector1">
            <a:avLst/>
          </a:prstGeom>
          <a:noFill/>
          <a:ln w="28575" algn="ctr">
            <a:solidFill>
              <a:schemeClr val="tx1"/>
            </a:solidFill>
            <a:round/>
            <a:headEnd type="none" w="lg" len="lg"/>
            <a:tailEnd type="triangle" w="lg" len="lg"/>
          </a:ln>
        </p:spPr>
      </p:cxnSp>
      <p:cxnSp>
        <p:nvCxnSpPr>
          <p:cNvPr id="8247" name="Straight Arrow Connector 32"/>
          <p:cNvCxnSpPr>
            <a:cxnSpLocks noChangeShapeType="1"/>
          </p:cNvCxnSpPr>
          <p:nvPr/>
        </p:nvCxnSpPr>
        <p:spPr bwMode="auto">
          <a:xfrm flipH="1">
            <a:off x="6595633" y="1859963"/>
            <a:ext cx="1320456" cy="0"/>
          </a:xfrm>
          <a:prstGeom prst="straightConnector1">
            <a:avLst/>
          </a:prstGeom>
          <a:noFill/>
          <a:ln w="28575" algn="ctr">
            <a:solidFill>
              <a:schemeClr val="tx1"/>
            </a:solidFill>
            <a:round/>
            <a:headEnd type="triangle" w="lg" len="lg"/>
            <a:tailEnd w="lg" len="lg"/>
          </a:ln>
        </p:spPr>
      </p:cxnSp>
      <p:sp>
        <p:nvSpPr>
          <p:cNvPr id="8248" name="Text Box 23"/>
          <p:cNvSpPr txBox="1">
            <a:spLocks noChangeArrowheads="1"/>
          </p:cNvSpPr>
          <p:nvPr/>
        </p:nvSpPr>
        <p:spPr bwMode="auto">
          <a:xfrm>
            <a:off x="9100137" y="2949242"/>
            <a:ext cx="1390124" cy="369332"/>
          </a:xfrm>
          <a:prstGeom prst="rect">
            <a:avLst/>
          </a:prstGeom>
          <a:noFill/>
          <a:ln w="28575">
            <a:noFill/>
            <a:miter lim="800000"/>
            <a:headEnd type="none" w="sm" len="sm"/>
            <a:tailEnd type="none" w="sm" len="sm"/>
          </a:ln>
        </p:spPr>
        <p:txBody>
          <a:bodyPr wrap="none">
            <a:spAutoFit/>
          </a:bodyPr>
          <a:lstStyle/>
          <a:p>
            <a:pPr algn="ctr" defTabSz="304724"/>
            <a:r>
              <a:rPr lang="en-US" dirty="0"/>
              <a:t>Data blocks</a:t>
            </a:r>
          </a:p>
        </p:txBody>
      </p:sp>
      <p:sp>
        <p:nvSpPr>
          <p:cNvPr id="8249" name="Text Box 11"/>
          <p:cNvSpPr txBox="1">
            <a:spLocks noChangeArrowheads="1"/>
          </p:cNvSpPr>
          <p:nvPr/>
        </p:nvSpPr>
        <p:spPr bwMode="gray">
          <a:xfrm>
            <a:off x="9134971" y="762000"/>
            <a:ext cx="1320456" cy="338554"/>
          </a:xfrm>
          <a:prstGeom prst="rect">
            <a:avLst/>
          </a:prstGeom>
          <a:noFill/>
          <a:ln w="28575">
            <a:noFill/>
            <a:miter lim="800000"/>
            <a:headEnd type="none" w="sm" len="sm"/>
            <a:tailEnd type="none" w="sm" len="sm"/>
          </a:ln>
        </p:spPr>
        <p:txBody>
          <a:bodyPr>
            <a:spAutoFit/>
          </a:bodyPr>
          <a:lstStyle/>
          <a:p>
            <a:pPr algn="ctr" defTabSz="304724"/>
            <a:r>
              <a:rPr lang="en-US" sz="1600" b="1" dirty="0">
                <a:latin typeface="Courier New" pitchFamily="49" charset="0"/>
                <a:cs typeface="Courier New" pitchFamily="49" charset="0"/>
              </a:rPr>
              <a:t>EMP</a:t>
            </a:r>
            <a:r>
              <a:rPr lang="en-US" sz="1600" b="1" dirty="0"/>
              <a:t> table</a:t>
            </a:r>
          </a:p>
        </p:txBody>
      </p:sp>
      <p:sp>
        <p:nvSpPr>
          <p:cNvPr id="8250" name="Text Box 11"/>
          <p:cNvSpPr txBox="1">
            <a:spLocks noChangeArrowheads="1"/>
          </p:cNvSpPr>
          <p:nvPr/>
        </p:nvSpPr>
        <p:spPr bwMode="gray">
          <a:xfrm>
            <a:off x="3853147" y="960085"/>
            <a:ext cx="2742486" cy="338554"/>
          </a:xfrm>
          <a:prstGeom prst="rect">
            <a:avLst/>
          </a:prstGeom>
          <a:noFill/>
          <a:ln w="28575">
            <a:noFill/>
            <a:miter lim="800000"/>
            <a:headEnd type="none" w="sm" len="sm"/>
            <a:tailEnd type="none" w="sm" len="sm"/>
          </a:ln>
        </p:spPr>
        <p:txBody>
          <a:bodyPr wrap="square">
            <a:spAutoFit/>
          </a:bodyPr>
          <a:lstStyle/>
          <a:p>
            <a:pPr algn="ctr" defTabSz="304724"/>
            <a:r>
              <a:rPr lang="en-US" sz="1600" b="1" dirty="0"/>
              <a:t>Data dictionary table</a:t>
            </a:r>
          </a:p>
        </p:txBody>
      </p:sp>
      <p:cxnSp>
        <p:nvCxnSpPr>
          <p:cNvPr id="8251" name="Straight Arrow Connector 37"/>
          <p:cNvCxnSpPr>
            <a:cxnSpLocks noChangeShapeType="1"/>
          </p:cNvCxnSpPr>
          <p:nvPr/>
        </p:nvCxnSpPr>
        <p:spPr bwMode="auto">
          <a:xfrm flipV="1">
            <a:off x="4784576" y="3829537"/>
            <a:ext cx="1462236" cy="0"/>
          </a:xfrm>
          <a:prstGeom prst="straightConnector1">
            <a:avLst/>
          </a:prstGeom>
          <a:noFill/>
          <a:ln w="28575" algn="ctr">
            <a:solidFill>
              <a:schemeClr val="tx1"/>
            </a:solidFill>
            <a:round/>
            <a:headEnd type="none" w="lg" len="lg"/>
            <a:tailEnd type="triangle" w="lg" len="lg"/>
          </a:ln>
        </p:spPr>
      </p:cxnSp>
      <p:sp>
        <p:nvSpPr>
          <p:cNvPr id="8252" name="Text Box 23"/>
          <p:cNvSpPr txBox="1">
            <a:spLocks noChangeArrowheads="1"/>
          </p:cNvSpPr>
          <p:nvPr/>
        </p:nvSpPr>
        <p:spPr bwMode="auto">
          <a:xfrm>
            <a:off x="6324779" y="3634863"/>
            <a:ext cx="2129622" cy="369332"/>
          </a:xfrm>
          <a:prstGeom prst="rect">
            <a:avLst/>
          </a:prstGeom>
          <a:noFill/>
          <a:ln w="28575">
            <a:noFill/>
            <a:miter lim="800000"/>
            <a:headEnd type="none" w="sm" len="sm"/>
            <a:tailEnd type="none" w="sm" len="sm"/>
          </a:ln>
        </p:spPr>
        <p:txBody>
          <a:bodyPr wrap="none">
            <a:spAutoFit/>
          </a:bodyPr>
          <a:lstStyle/>
          <a:p>
            <a:pPr algn="ctr" defTabSz="304724"/>
            <a:r>
              <a:rPr lang="en-US" b="1" dirty="0">
                <a:solidFill>
                  <a:schemeClr val="accent1"/>
                </a:solidFill>
              </a:rPr>
              <a:t>Tablespaces keys</a:t>
            </a:r>
          </a:p>
        </p:txBody>
      </p:sp>
      <p:pic>
        <p:nvPicPr>
          <p:cNvPr id="8253" name="Picture 2" descr="C:\My_Data\Graphics\datab018.gif"/>
          <p:cNvPicPr>
            <a:picLocks noChangeAspect="1" noChangeArrowheads="1"/>
          </p:cNvPicPr>
          <p:nvPr/>
        </p:nvPicPr>
        <p:blipFill>
          <a:blip r:embed="rId4" cstate="print"/>
          <a:srcRect/>
          <a:stretch>
            <a:fillRect/>
          </a:stretch>
        </p:blipFill>
        <p:spPr bwMode="gray">
          <a:xfrm>
            <a:off x="9183645" y="3448636"/>
            <a:ext cx="1474932" cy="761802"/>
          </a:xfrm>
          <a:prstGeom prst="rect">
            <a:avLst/>
          </a:prstGeom>
          <a:noFill/>
          <a:ln w="9525">
            <a:noFill/>
            <a:miter lim="800000"/>
            <a:headEnd/>
            <a:tailEnd/>
          </a:ln>
        </p:spPr>
      </p:pic>
      <p:sp>
        <p:nvSpPr>
          <p:cNvPr id="8254" name="Text Box 11"/>
          <p:cNvSpPr txBox="1">
            <a:spLocks noChangeArrowheads="1"/>
          </p:cNvSpPr>
          <p:nvPr/>
        </p:nvSpPr>
        <p:spPr bwMode="gray">
          <a:xfrm>
            <a:off x="9285216" y="3401024"/>
            <a:ext cx="1320456" cy="338554"/>
          </a:xfrm>
          <a:prstGeom prst="rect">
            <a:avLst/>
          </a:prstGeom>
          <a:noFill/>
          <a:ln w="28575">
            <a:noFill/>
            <a:miter lim="800000"/>
            <a:headEnd type="none" w="sm" len="sm"/>
            <a:tailEnd type="none" w="sm" len="sm"/>
          </a:ln>
        </p:spPr>
        <p:txBody>
          <a:bodyPr>
            <a:spAutoFit/>
          </a:bodyPr>
          <a:lstStyle/>
          <a:p>
            <a:pPr algn="ctr" defTabSz="304724"/>
            <a:r>
              <a:rPr lang="en-US" sz="1600" b="1" dirty="0">
                <a:solidFill>
                  <a:srgbClr val="000000"/>
                </a:solidFill>
                <a:latin typeface="Courier New" pitchFamily="49" charset="0"/>
                <a:cs typeface="Courier New" pitchFamily="49" charset="0"/>
              </a:rPr>
              <a:t>TBS_HR</a:t>
            </a:r>
          </a:p>
        </p:txBody>
      </p:sp>
      <p:pic>
        <p:nvPicPr>
          <p:cNvPr id="45" name="Picture 16" descr="C:\Documents and Settings\pwahl\Desktop\house043.gif"/>
          <p:cNvPicPr>
            <a:picLocks noChangeAspect="1" noChangeArrowheads="1"/>
          </p:cNvPicPr>
          <p:nvPr/>
        </p:nvPicPr>
        <p:blipFill>
          <a:blip r:embed="rId6" cstate="print">
            <a:duotone>
              <a:prstClr val="black"/>
              <a:schemeClr val="accent6">
                <a:tint val="45000"/>
                <a:satMod val="400000"/>
              </a:schemeClr>
            </a:duotone>
          </a:blip>
          <a:srcRect/>
          <a:stretch>
            <a:fillRect/>
          </a:stretch>
        </p:blipFill>
        <p:spPr bwMode="auto">
          <a:xfrm>
            <a:off x="9590534" y="3753357"/>
            <a:ext cx="609441" cy="355507"/>
          </a:xfrm>
          <a:prstGeom prst="rect">
            <a:avLst/>
          </a:prstGeom>
          <a:noFill/>
          <a:ln w="9525">
            <a:noFill/>
            <a:miter lim="800000"/>
            <a:headEnd/>
            <a:tailEnd/>
          </a:ln>
        </p:spPr>
      </p:pic>
      <p:pic>
        <p:nvPicPr>
          <p:cNvPr id="8256" name="Picture 2" descr="C:\My_Data\Graphics\datab018.gif"/>
          <p:cNvPicPr>
            <a:picLocks noChangeAspect="1" noChangeArrowheads="1"/>
          </p:cNvPicPr>
          <p:nvPr/>
        </p:nvPicPr>
        <p:blipFill>
          <a:blip r:embed="rId4" cstate="print"/>
          <a:srcRect/>
          <a:stretch>
            <a:fillRect/>
          </a:stretch>
        </p:blipFill>
        <p:spPr bwMode="gray">
          <a:xfrm>
            <a:off x="7712942" y="4181870"/>
            <a:ext cx="1474933" cy="761802"/>
          </a:xfrm>
          <a:prstGeom prst="rect">
            <a:avLst/>
          </a:prstGeom>
          <a:noFill/>
          <a:ln w="9525">
            <a:noFill/>
            <a:miter lim="800000"/>
            <a:headEnd/>
            <a:tailEnd/>
          </a:ln>
        </p:spPr>
      </p:pic>
      <p:sp>
        <p:nvSpPr>
          <p:cNvPr id="8257" name="Text Box 11"/>
          <p:cNvSpPr txBox="1">
            <a:spLocks noChangeArrowheads="1"/>
          </p:cNvSpPr>
          <p:nvPr/>
        </p:nvSpPr>
        <p:spPr bwMode="gray">
          <a:xfrm>
            <a:off x="7814515" y="4134258"/>
            <a:ext cx="1320456" cy="338554"/>
          </a:xfrm>
          <a:prstGeom prst="rect">
            <a:avLst/>
          </a:prstGeom>
          <a:noFill/>
          <a:ln w="28575">
            <a:noFill/>
            <a:miter lim="800000"/>
            <a:headEnd type="none" w="sm" len="sm"/>
            <a:tailEnd type="none" w="sm" len="sm"/>
          </a:ln>
        </p:spPr>
        <p:txBody>
          <a:bodyPr>
            <a:spAutoFit/>
          </a:bodyPr>
          <a:lstStyle/>
          <a:p>
            <a:pPr algn="ctr" defTabSz="304724"/>
            <a:r>
              <a:rPr lang="en-US" sz="1600" b="1" dirty="0">
                <a:solidFill>
                  <a:srgbClr val="000000"/>
                </a:solidFill>
                <a:latin typeface="Courier New" pitchFamily="49" charset="0"/>
                <a:cs typeface="Courier New" pitchFamily="49" charset="0"/>
              </a:rPr>
              <a:t>TBS_APPS</a:t>
            </a:r>
          </a:p>
        </p:txBody>
      </p:sp>
      <p:pic>
        <p:nvPicPr>
          <p:cNvPr id="48" name="Picture 16" descr="C:\Documents and Settings\pwahl\Desktop\house043.gif"/>
          <p:cNvPicPr>
            <a:picLocks noChangeAspect="1" noChangeArrowheads="1"/>
          </p:cNvPicPr>
          <p:nvPr/>
        </p:nvPicPr>
        <p:blipFill>
          <a:blip r:embed="rId6" cstate="print">
            <a:duotone>
              <a:prstClr val="black"/>
              <a:schemeClr val="accent6">
                <a:tint val="45000"/>
                <a:satMod val="400000"/>
              </a:schemeClr>
            </a:duotone>
          </a:blip>
          <a:srcRect/>
          <a:stretch>
            <a:fillRect/>
          </a:stretch>
        </p:blipFill>
        <p:spPr bwMode="auto">
          <a:xfrm>
            <a:off x="8119236" y="4487364"/>
            <a:ext cx="609441" cy="355507"/>
          </a:xfrm>
          <a:prstGeom prst="rect">
            <a:avLst/>
          </a:prstGeom>
          <a:noFill/>
          <a:ln w="9525">
            <a:noFill/>
            <a:miter lim="800000"/>
            <a:headEnd/>
            <a:tailEnd/>
          </a:ln>
        </p:spPr>
      </p:pic>
      <p:pic>
        <p:nvPicPr>
          <p:cNvPr id="8259" name="Picture 16" descr="D:\Oracle University\Library\OU_graphics_repository\icons\PROD\icons\people\peop008.gif"/>
          <p:cNvPicPr>
            <a:picLocks noChangeAspect="1" noChangeArrowheads="1"/>
          </p:cNvPicPr>
          <p:nvPr/>
        </p:nvPicPr>
        <p:blipFill>
          <a:blip r:embed="rId7" cstate="print"/>
          <a:srcRect/>
          <a:stretch>
            <a:fillRect/>
          </a:stretch>
        </p:blipFill>
        <p:spPr bwMode="auto">
          <a:xfrm>
            <a:off x="1217612" y="1534648"/>
            <a:ext cx="977645" cy="727998"/>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0D1E9C62-5A59-433B-A292-EC595ABBBF45}" type="slidenum">
              <a:rPr lang="" smtClean="0"/>
              <a:t>257</a:t>
            </a:fld>
            <a:endParaRPr lang=""/>
          </a:p>
        </p:txBody>
      </p:sp>
    </p:spTree>
    <p:custDataLst>
      <p:tags r:id="rId1"/>
    </p:custDataLst>
    <p:extLst>
      <p:ext uri="{BB962C8B-B14F-4D97-AF65-F5344CB8AC3E}">
        <p14:creationId xmlns:p14="http://schemas.microsoft.com/office/powerpoint/2010/main" val="363731637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418504" y="2286000"/>
            <a:ext cx="9351817" cy="3733800"/>
            <a:chOff x="830654" y="1268641"/>
            <a:chExt cx="7482693" cy="3021738"/>
          </a:xfrm>
        </p:grpSpPr>
        <p:sp>
          <p:nvSpPr>
            <p:cNvPr id="16" name="Freeform 15"/>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7" name="Rounded Rectangle 16"/>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0244" name="Rectangle 3"/>
          <p:cNvSpPr>
            <a:spLocks noGrp="1" noChangeArrowheads="1"/>
          </p:cNvSpPr>
          <p:nvPr>
            <p:ph type="title"/>
          </p:nvPr>
        </p:nvSpPr>
        <p:spPr/>
        <p:txBody>
          <a:bodyPr/>
          <a:lstStyle/>
          <a:p>
            <a:pPr eaLnBrk="1" hangingPunct="1"/>
            <a:r>
              <a:rPr lang="en-US" dirty="0"/>
              <a:t>Defining the </a:t>
            </a:r>
            <a:r>
              <a:rPr lang="en-US" dirty="0" err="1"/>
              <a:t>Keystore</a:t>
            </a:r>
            <a:r>
              <a:rPr lang="en-US" dirty="0"/>
              <a:t> </a:t>
            </a:r>
            <a:r>
              <a:rPr lang="en-US" dirty="0" smtClean="0"/>
              <a:t>Location</a:t>
            </a:r>
            <a:br>
              <a:rPr lang="en-US" dirty="0" smtClean="0"/>
            </a:br>
            <a:endParaRPr lang="en-US" dirty="0"/>
          </a:p>
        </p:txBody>
      </p:sp>
      <p:sp>
        <p:nvSpPr>
          <p:cNvPr id="13" name="Content Placeholder 9"/>
          <p:cNvSpPr>
            <a:spLocks noGrp="1"/>
          </p:cNvSpPr>
          <p:nvPr>
            <p:ph idx="1"/>
          </p:nvPr>
        </p:nvSpPr>
        <p:spPr>
          <a:xfrm>
            <a:off x="622138" y="1242485"/>
            <a:ext cx="10944549" cy="680521"/>
          </a:xfrm>
        </p:spPr>
        <p:txBody>
          <a:bodyPr>
            <a:normAutofit fontScale="92500" lnSpcReduction="20000"/>
          </a:bodyPr>
          <a:lstStyle/>
          <a:p>
            <a:pPr>
              <a:buClr>
                <a:schemeClr val="accent1"/>
              </a:buClr>
              <a:defRPr/>
            </a:pPr>
            <a:r>
              <a:rPr lang="en-US" dirty="0"/>
              <a:t>The location of the keystore file is specified in an entry in the </a:t>
            </a:r>
            <a:r>
              <a:rPr lang="en-US" dirty="0">
                <a:latin typeface="Courier New" panose="02070309020205020404" pitchFamily="49" charset="0"/>
                <a:cs typeface="Courier New" panose="02070309020205020404" pitchFamily="49" charset="0"/>
              </a:rPr>
              <a:t>$ORACLE_HOME/network/admin/sqlnet.ora</a:t>
            </a:r>
            <a:r>
              <a:rPr lang="en-US" dirty="0"/>
              <a:t> file.</a:t>
            </a:r>
          </a:p>
        </p:txBody>
      </p:sp>
      <p:grpSp>
        <p:nvGrpSpPr>
          <p:cNvPr id="2" name="Group 1"/>
          <p:cNvGrpSpPr/>
          <p:nvPr/>
        </p:nvGrpSpPr>
        <p:grpSpPr>
          <a:xfrm>
            <a:off x="2373151" y="2874916"/>
            <a:ext cx="7442522" cy="2555969"/>
            <a:chOff x="2463635" y="3124200"/>
            <a:chExt cx="8186774" cy="2811566"/>
          </a:xfrm>
        </p:grpSpPr>
        <p:sp>
          <p:nvSpPr>
            <p:cNvPr id="10242" name="Freeform 10"/>
            <p:cNvSpPr>
              <a:spLocks/>
            </p:cNvSpPr>
            <p:nvPr/>
          </p:nvSpPr>
          <p:spPr bwMode="auto">
            <a:xfrm rot="-5400000">
              <a:off x="6807173" y="2364737"/>
              <a:ext cx="762396" cy="5328527"/>
            </a:xfrm>
            <a:custGeom>
              <a:avLst/>
              <a:gdLst>
                <a:gd name="T0" fmla="*/ 0 w 309"/>
                <a:gd name="T1" fmla="*/ 0 h 381"/>
                <a:gd name="T2" fmla="*/ 0 w 309"/>
                <a:gd name="T3" fmla="*/ 2147483647 h 381"/>
                <a:gd name="T4" fmla="*/ 2147483647 w 309"/>
                <a:gd name="T5" fmla="*/ 2147483647 h 381"/>
                <a:gd name="T6" fmla="*/ 0 60000 65536"/>
                <a:gd name="T7" fmla="*/ 0 60000 65536"/>
                <a:gd name="T8" fmla="*/ 0 60000 65536"/>
                <a:gd name="T9" fmla="*/ 0 w 309"/>
                <a:gd name="T10" fmla="*/ 0 h 381"/>
                <a:gd name="T11" fmla="*/ 309 w 309"/>
                <a:gd name="T12" fmla="*/ 381 h 381"/>
              </a:gdLst>
              <a:ahLst/>
              <a:cxnLst>
                <a:cxn ang="T6">
                  <a:pos x="T0" y="T1"/>
                </a:cxn>
                <a:cxn ang="T7">
                  <a:pos x="T2" y="T3"/>
                </a:cxn>
                <a:cxn ang="T8">
                  <a:pos x="T4" y="T5"/>
                </a:cxn>
              </a:cxnLst>
              <a:rect l="T9" t="T10" r="T11" b="T12"/>
              <a:pathLst>
                <a:path w="309" h="381">
                  <a:moveTo>
                    <a:pt x="0" y="0"/>
                  </a:moveTo>
                  <a:lnTo>
                    <a:pt x="0" y="380"/>
                  </a:lnTo>
                  <a:lnTo>
                    <a:pt x="308" y="380"/>
                  </a:lnTo>
                </a:path>
              </a:pathLst>
            </a:custGeom>
            <a:noFill/>
            <a:ln w="28575" cap="rnd" cmpd="sng">
              <a:solidFill>
                <a:srgbClr val="000000"/>
              </a:solidFill>
              <a:prstDash val="solid"/>
              <a:round/>
              <a:headEnd type="none" w="sm" len="sm"/>
              <a:tailEnd type="triangle" w="lg" len="lg"/>
            </a:ln>
          </p:spPr>
          <p:txBody>
            <a:bodyPr/>
            <a:lstStyle/>
            <a:p>
              <a:endParaRPr lang="en-US" dirty="0"/>
            </a:p>
          </p:txBody>
        </p:sp>
        <p:pic>
          <p:nvPicPr>
            <p:cNvPr id="10243" name="Picture 2" descr="C:\My_Data\Graphics\datab018.gif"/>
            <p:cNvPicPr>
              <a:picLocks noChangeAspect="1" noChangeArrowheads="1"/>
            </p:cNvPicPr>
            <p:nvPr/>
          </p:nvPicPr>
          <p:blipFill>
            <a:blip r:embed="rId4" cstate="print"/>
            <a:srcRect/>
            <a:stretch>
              <a:fillRect/>
            </a:stretch>
          </p:blipFill>
          <p:spPr bwMode="gray">
            <a:xfrm>
              <a:off x="8938471" y="3124200"/>
              <a:ext cx="1711938" cy="1523603"/>
            </a:xfrm>
            <a:prstGeom prst="rect">
              <a:avLst/>
            </a:prstGeom>
            <a:noFill/>
            <a:ln w="9525">
              <a:noFill/>
              <a:miter lim="800000"/>
              <a:headEnd/>
              <a:tailEnd/>
            </a:ln>
          </p:spPr>
        </p:pic>
        <p:pic>
          <p:nvPicPr>
            <p:cNvPr id="10245" name="Picture 4" descr="C:\My_Data\Graphics\house084.gif"/>
            <p:cNvPicPr>
              <a:picLocks noChangeAspect="1" noChangeArrowheads="1"/>
            </p:cNvPicPr>
            <p:nvPr/>
          </p:nvPicPr>
          <p:blipFill>
            <a:blip r:embed="rId5" cstate="print"/>
            <a:srcRect/>
            <a:stretch>
              <a:fillRect/>
            </a:stretch>
          </p:blipFill>
          <p:spPr bwMode="gray">
            <a:xfrm>
              <a:off x="2463635" y="4800600"/>
              <a:ext cx="2060470" cy="1135166"/>
            </a:xfrm>
            <a:prstGeom prst="rect">
              <a:avLst/>
            </a:prstGeom>
            <a:noFill/>
            <a:ln w="9525">
              <a:noFill/>
              <a:miter lim="800000"/>
              <a:headEnd/>
              <a:tailEnd/>
            </a:ln>
          </p:spPr>
        </p:pic>
        <p:pic>
          <p:nvPicPr>
            <p:cNvPr id="10246" name="Picture 6" descr="C:\My_Data\Graphics\conce021.gif"/>
            <p:cNvPicPr>
              <a:picLocks noChangeAspect="1" noChangeArrowheads="1"/>
            </p:cNvPicPr>
            <p:nvPr/>
          </p:nvPicPr>
          <p:blipFill>
            <a:blip r:embed="rId6" cstate="print"/>
            <a:srcRect/>
            <a:stretch>
              <a:fillRect/>
            </a:stretch>
          </p:blipFill>
          <p:spPr bwMode="gray">
            <a:xfrm>
              <a:off x="9433642" y="3555887"/>
              <a:ext cx="721596" cy="660228"/>
            </a:xfrm>
            <a:prstGeom prst="rect">
              <a:avLst/>
            </a:prstGeom>
            <a:noFill/>
            <a:ln w="9525">
              <a:noFill/>
              <a:miter lim="800000"/>
              <a:headEnd/>
              <a:tailEnd/>
            </a:ln>
          </p:spPr>
        </p:pic>
        <p:sp>
          <p:nvSpPr>
            <p:cNvPr id="10247" name="Text Box 7"/>
            <p:cNvSpPr txBox="1">
              <a:spLocks noChangeArrowheads="1"/>
            </p:cNvSpPr>
            <p:nvPr/>
          </p:nvSpPr>
          <p:spPr bwMode="auto">
            <a:xfrm>
              <a:off x="4046027" y="3543551"/>
              <a:ext cx="2236510" cy="502573"/>
            </a:xfrm>
            <a:prstGeom prst="rect">
              <a:avLst/>
            </a:prstGeom>
            <a:noFill/>
            <a:ln w="28575">
              <a:noFill/>
              <a:miter lim="800000"/>
              <a:headEnd type="none" w="sm" len="sm"/>
              <a:tailEnd type="none" w="sm" len="sm"/>
            </a:ln>
          </p:spPr>
          <p:txBody>
            <a:bodyPr wrap="none">
              <a:spAutoFit/>
            </a:bodyPr>
            <a:lstStyle/>
            <a:p>
              <a:pPr defTabSz="304724"/>
              <a:r>
                <a:rPr lang="en-US" sz="2666" dirty="0">
                  <a:latin typeface="Courier New" pitchFamily="49" charset="0"/>
                </a:rPr>
                <a:t>sqlnet.ora</a:t>
              </a:r>
            </a:p>
          </p:txBody>
        </p:sp>
        <p:sp>
          <p:nvSpPr>
            <p:cNvPr id="10248" name="Text Box 9"/>
            <p:cNvSpPr txBox="1">
              <a:spLocks noChangeArrowheads="1"/>
            </p:cNvSpPr>
            <p:nvPr/>
          </p:nvSpPr>
          <p:spPr bwMode="auto">
            <a:xfrm>
              <a:off x="4046027" y="3146778"/>
              <a:ext cx="2810385" cy="502573"/>
            </a:xfrm>
            <a:prstGeom prst="rect">
              <a:avLst/>
            </a:prstGeom>
            <a:noFill/>
            <a:ln w="28575">
              <a:noFill/>
              <a:miter lim="800000"/>
              <a:headEnd type="none" w="sm" len="sm"/>
              <a:tailEnd type="none" w="sm" len="sm"/>
            </a:ln>
          </p:spPr>
          <p:txBody>
            <a:bodyPr wrap="none">
              <a:spAutoFit/>
            </a:bodyPr>
            <a:lstStyle/>
            <a:p>
              <a:pPr defTabSz="304724"/>
              <a:r>
                <a:rPr lang="en-US" sz="2666" dirty="0"/>
                <a:t>Keystore location</a:t>
              </a:r>
            </a:p>
          </p:txBody>
        </p:sp>
        <p:sp>
          <p:nvSpPr>
            <p:cNvPr id="10249" name="Text Box 11"/>
            <p:cNvSpPr txBox="1">
              <a:spLocks noChangeArrowheads="1"/>
            </p:cNvSpPr>
            <p:nvPr/>
          </p:nvSpPr>
          <p:spPr bwMode="auto">
            <a:xfrm>
              <a:off x="4722812" y="4899378"/>
              <a:ext cx="1859805" cy="502573"/>
            </a:xfrm>
            <a:prstGeom prst="rect">
              <a:avLst/>
            </a:prstGeom>
            <a:noFill/>
            <a:ln w="28575">
              <a:noFill/>
              <a:miter lim="800000"/>
              <a:headEnd type="none" w="sm" len="sm"/>
              <a:tailEnd type="none" w="sm" len="sm"/>
            </a:ln>
          </p:spPr>
          <p:txBody>
            <a:bodyPr wrap="none">
              <a:spAutoFit/>
            </a:bodyPr>
            <a:lstStyle/>
            <a:p>
              <a:pPr defTabSz="304724"/>
              <a:r>
                <a:rPr lang="en-US" sz="2666" dirty="0"/>
                <a:t>Master key</a:t>
              </a:r>
            </a:p>
          </p:txBody>
        </p:sp>
        <p:sp>
          <p:nvSpPr>
            <p:cNvPr id="10250" name="Text Box 12"/>
            <p:cNvSpPr txBox="1">
              <a:spLocks noChangeArrowheads="1"/>
            </p:cNvSpPr>
            <p:nvPr/>
          </p:nvSpPr>
          <p:spPr bwMode="auto">
            <a:xfrm>
              <a:off x="7945413" y="3489836"/>
              <a:ext cx="990977" cy="912814"/>
            </a:xfrm>
            <a:prstGeom prst="rect">
              <a:avLst/>
            </a:prstGeom>
            <a:noFill/>
            <a:ln w="28575">
              <a:noFill/>
              <a:miter lim="800000"/>
              <a:headEnd type="none" w="sm" len="sm"/>
              <a:tailEnd type="none" w="sm" len="sm"/>
            </a:ln>
          </p:spPr>
          <p:txBody>
            <a:bodyPr wrap="none">
              <a:spAutoFit/>
            </a:bodyPr>
            <a:lstStyle/>
            <a:p>
              <a:pPr defTabSz="304724"/>
              <a:r>
                <a:rPr lang="en-US" sz="2666" dirty="0"/>
                <a:t>Key </a:t>
              </a:r>
            </a:p>
            <a:p>
              <a:pPr defTabSz="304724"/>
              <a:r>
                <a:rPr lang="en-US" sz="2666" dirty="0"/>
                <a:t>table</a:t>
              </a:r>
              <a:r>
                <a:rPr lang="en-US" dirty="0"/>
                <a:t> </a:t>
              </a:r>
            </a:p>
          </p:txBody>
        </p:sp>
        <p:sp>
          <p:nvSpPr>
            <p:cNvPr id="10251" name="Line 13"/>
            <p:cNvSpPr>
              <a:spLocks noChangeShapeType="1"/>
            </p:cNvSpPr>
            <p:nvPr/>
          </p:nvSpPr>
          <p:spPr bwMode="auto">
            <a:xfrm>
              <a:off x="3491590" y="4076532"/>
              <a:ext cx="2117" cy="647531"/>
            </a:xfrm>
            <a:prstGeom prst="line">
              <a:avLst/>
            </a:prstGeom>
            <a:noFill/>
            <a:ln w="28575" cap="rnd">
              <a:solidFill>
                <a:schemeClr val="tx1"/>
              </a:solidFill>
              <a:round/>
              <a:headEnd type="none" w="sm" len="sm"/>
              <a:tailEnd type="triangle" w="lg" len="lg"/>
            </a:ln>
          </p:spPr>
          <p:txBody>
            <a:bodyPr/>
            <a:lstStyle/>
            <a:p>
              <a:endParaRPr lang="en-US" dirty="0"/>
            </a:p>
          </p:txBody>
        </p:sp>
        <p:pic>
          <p:nvPicPr>
            <p:cNvPr id="10253" name="Picture 5" descr="C:\My_Data\Graphics\docum079.gif"/>
            <p:cNvPicPr>
              <a:picLocks noChangeAspect="1" noChangeArrowheads="1"/>
            </p:cNvPicPr>
            <p:nvPr/>
          </p:nvPicPr>
          <p:blipFill>
            <a:blip r:embed="rId7" cstate="print"/>
            <a:srcRect/>
            <a:stretch>
              <a:fillRect/>
            </a:stretch>
          </p:blipFill>
          <p:spPr bwMode="gray">
            <a:xfrm>
              <a:off x="3142696" y="3193864"/>
              <a:ext cx="696395" cy="989765"/>
            </a:xfrm>
            <a:prstGeom prst="rect">
              <a:avLst/>
            </a:prstGeom>
            <a:noFill/>
            <a:ln w="9525">
              <a:noFill/>
              <a:miter lim="800000"/>
              <a:headEnd/>
              <a:tailEnd/>
            </a:ln>
          </p:spPr>
        </p:pic>
      </p:grpSp>
      <p:sp>
        <p:nvSpPr>
          <p:cNvPr id="3" name="Slide Number Placeholder 2"/>
          <p:cNvSpPr>
            <a:spLocks noGrp="1"/>
          </p:cNvSpPr>
          <p:nvPr>
            <p:ph type="sldNum" sz="quarter" idx="12"/>
          </p:nvPr>
        </p:nvSpPr>
        <p:spPr/>
        <p:txBody>
          <a:bodyPr/>
          <a:lstStyle/>
          <a:p>
            <a:fld id="{0D1E9C62-5A59-433B-A292-EC595ABBBF45}" type="slidenum">
              <a:rPr lang="" smtClean="0"/>
              <a:t>258</a:t>
            </a:fld>
            <a:endParaRPr lang=""/>
          </a:p>
        </p:txBody>
      </p:sp>
    </p:spTree>
    <p:custDataLst>
      <p:tags r:id="rId1"/>
    </p:custDataLst>
    <p:extLst>
      <p:ext uri="{BB962C8B-B14F-4D97-AF65-F5344CB8AC3E}">
        <p14:creationId xmlns:p14="http://schemas.microsoft.com/office/powerpoint/2010/main" val="15266827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CDB and PDB Master Encryption </a:t>
            </a:r>
            <a:r>
              <a:rPr lang="en-US" dirty="0" smtClean="0"/>
              <a:t>Keys</a:t>
            </a:r>
            <a:br>
              <a:rPr lang="en-US" dirty="0" smtClean="0"/>
            </a:br>
            <a:endParaRPr lang="en-US" dirty="0"/>
          </a:p>
        </p:txBody>
      </p:sp>
      <p:sp>
        <p:nvSpPr>
          <p:cNvPr id="24" name="Content Placeholder 9"/>
          <p:cNvSpPr>
            <a:spLocks noGrp="1"/>
          </p:cNvSpPr>
          <p:nvPr>
            <p:ph idx="1"/>
          </p:nvPr>
        </p:nvSpPr>
        <p:spPr>
          <a:xfrm>
            <a:off x="622138" y="1242485"/>
            <a:ext cx="10944549" cy="1880850"/>
          </a:xfrm>
        </p:spPr>
        <p:txBody>
          <a:bodyPr/>
          <a:lstStyle/>
          <a:p>
            <a:pPr lvl="1">
              <a:buClr>
                <a:schemeClr val="accent1"/>
              </a:buClr>
              <a:defRPr/>
            </a:pPr>
            <a:r>
              <a:rPr lang="en-US" dirty="0"/>
              <a:t>There is one master encryption key per PDB to encrypt PDB data.</a:t>
            </a:r>
          </a:p>
          <a:p>
            <a:pPr lvl="1">
              <a:buClr>
                <a:schemeClr val="accent1"/>
              </a:buClr>
              <a:defRPr/>
            </a:pPr>
            <a:r>
              <a:rPr lang="en-US" dirty="0"/>
              <a:t>The master key must be transported from the source database keystore to the target database keystore when a PDB is moved from one host to another.</a:t>
            </a:r>
          </a:p>
          <a:p>
            <a:pPr lvl="1">
              <a:buClr>
                <a:schemeClr val="accent1"/>
              </a:buClr>
              <a:defRPr/>
            </a:pPr>
            <a:r>
              <a:rPr lang="en-US" dirty="0"/>
              <a:t>After creating or plugging in a new PDB, you must create and activate a master encryption key for the PDB.</a:t>
            </a:r>
          </a:p>
        </p:txBody>
      </p:sp>
      <p:sp>
        <p:nvSpPr>
          <p:cNvPr id="15364" name="Text Box 7"/>
          <p:cNvSpPr txBox="1">
            <a:spLocks noChangeArrowheads="1"/>
          </p:cNvSpPr>
          <p:nvPr/>
        </p:nvSpPr>
        <p:spPr bwMode="auto">
          <a:xfrm>
            <a:off x="2437764" y="3682475"/>
            <a:ext cx="2236510" cy="502573"/>
          </a:xfrm>
          <a:prstGeom prst="rect">
            <a:avLst/>
          </a:prstGeom>
          <a:noFill/>
          <a:ln w="28575">
            <a:noFill/>
            <a:miter lim="800000"/>
            <a:headEnd type="none" w="sm" len="sm"/>
            <a:tailEnd type="none" w="sm" len="sm"/>
          </a:ln>
        </p:spPr>
        <p:txBody>
          <a:bodyPr wrap="none">
            <a:spAutoFit/>
          </a:bodyPr>
          <a:lstStyle/>
          <a:p>
            <a:pPr defTabSz="304724"/>
            <a:r>
              <a:rPr lang="en-US" sz="2666" dirty="0">
                <a:latin typeface="Courier New" pitchFamily="49" charset="0"/>
              </a:rPr>
              <a:t>sqlnet.ora</a:t>
            </a:r>
          </a:p>
        </p:txBody>
      </p:sp>
      <p:sp>
        <p:nvSpPr>
          <p:cNvPr id="15365" name="Text Box 9"/>
          <p:cNvSpPr txBox="1">
            <a:spLocks noChangeArrowheads="1"/>
          </p:cNvSpPr>
          <p:nvPr/>
        </p:nvSpPr>
        <p:spPr bwMode="auto">
          <a:xfrm>
            <a:off x="2437764" y="3327048"/>
            <a:ext cx="2904962" cy="502573"/>
          </a:xfrm>
          <a:prstGeom prst="rect">
            <a:avLst/>
          </a:prstGeom>
          <a:noFill/>
          <a:ln w="28575">
            <a:noFill/>
            <a:miter lim="800000"/>
            <a:headEnd type="none" w="sm" len="sm"/>
            <a:tailEnd type="none" w="sm" len="sm"/>
          </a:ln>
        </p:spPr>
        <p:txBody>
          <a:bodyPr wrap="none">
            <a:spAutoFit/>
          </a:bodyPr>
          <a:lstStyle/>
          <a:p>
            <a:pPr defTabSz="304724"/>
            <a:r>
              <a:rPr lang="en-US" sz="2666" dirty="0"/>
              <a:t>Keystore location:</a:t>
            </a:r>
          </a:p>
        </p:txBody>
      </p:sp>
      <p:sp>
        <p:nvSpPr>
          <p:cNvPr id="15366" name="Text Box 11"/>
          <p:cNvSpPr txBox="1">
            <a:spLocks noChangeArrowheads="1"/>
          </p:cNvSpPr>
          <p:nvPr/>
        </p:nvSpPr>
        <p:spPr bwMode="auto">
          <a:xfrm>
            <a:off x="3555074" y="4622111"/>
            <a:ext cx="1859805" cy="502573"/>
          </a:xfrm>
          <a:prstGeom prst="rect">
            <a:avLst/>
          </a:prstGeom>
          <a:noFill/>
          <a:ln w="28575">
            <a:noFill/>
            <a:miter lim="800000"/>
            <a:headEnd type="none" w="sm" len="sm"/>
            <a:tailEnd type="none" w="sm" len="sm"/>
          </a:ln>
        </p:spPr>
        <p:txBody>
          <a:bodyPr wrap="none">
            <a:spAutoFit/>
          </a:bodyPr>
          <a:lstStyle/>
          <a:p>
            <a:pPr defTabSz="304724"/>
            <a:r>
              <a:rPr lang="en-US" sz="2666" dirty="0">
                <a:solidFill>
                  <a:srgbClr val="CC6600"/>
                </a:solidFill>
              </a:rPr>
              <a:t>Master key</a:t>
            </a:r>
          </a:p>
        </p:txBody>
      </p:sp>
      <p:sp>
        <p:nvSpPr>
          <p:cNvPr id="15367" name="Line 13"/>
          <p:cNvSpPr>
            <a:spLocks noChangeShapeType="1"/>
          </p:cNvSpPr>
          <p:nvPr/>
        </p:nvSpPr>
        <p:spPr bwMode="auto">
          <a:xfrm>
            <a:off x="2031470" y="3974579"/>
            <a:ext cx="2117" cy="647531"/>
          </a:xfrm>
          <a:prstGeom prst="line">
            <a:avLst/>
          </a:prstGeom>
          <a:noFill/>
          <a:ln w="28575" cap="rnd">
            <a:solidFill>
              <a:schemeClr val="tx1"/>
            </a:solidFill>
            <a:round/>
            <a:headEnd type="none" w="sm" len="sm"/>
            <a:tailEnd type="triangle" w="lg" len="lg"/>
          </a:ln>
        </p:spPr>
        <p:txBody>
          <a:bodyPr/>
          <a:lstStyle/>
          <a:p>
            <a:endParaRPr lang="en-US" dirty="0"/>
          </a:p>
        </p:txBody>
      </p:sp>
      <p:pic>
        <p:nvPicPr>
          <p:cNvPr id="15368" name="Picture 5" descr="C:\My_Data\Graphics\docum079.gif"/>
          <p:cNvPicPr>
            <a:picLocks noChangeAspect="1" noChangeArrowheads="1"/>
          </p:cNvPicPr>
          <p:nvPr/>
        </p:nvPicPr>
        <p:blipFill>
          <a:blip r:embed="rId4" cstate="print"/>
          <a:srcRect/>
          <a:stretch>
            <a:fillRect/>
          </a:stretch>
        </p:blipFill>
        <p:spPr bwMode="gray">
          <a:xfrm>
            <a:off x="1625178" y="3327047"/>
            <a:ext cx="766034" cy="837982"/>
          </a:xfrm>
          <a:prstGeom prst="rect">
            <a:avLst/>
          </a:prstGeom>
          <a:noFill/>
          <a:ln w="9525">
            <a:noFill/>
            <a:miter lim="800000"/>
            <a:headEnd/>
            <a:tailEnd/>
          </a:ln>
        </p:spPr>
      </p:pic>
      <p:sp>
        <p:nvSpPr>
          <p:cNvPr id="15369" name="Rounded Rectangle 39"/>
          <p:cNvSpPr>
            <a:spLocks noChangeArrowheads="1"/>
          </p:cNvSpPr>
          <p:nvPr/>
        </p:nvSpPr>
        <p:spPr bwMode="auto">
          <a:xfrm>
            <a:off x="5789692" y="3327047"/>
            <a:ext cx="5484971" cy="1599783"/>
          </a:xfrm>
          <a:prstGeom prst="roundRect">
            <a:avLst>
              <a:gd name="adj" fmla="val 16667"/>
            </a:avLst>
          </a:prstGeom>
          <a:solidFill>
            <a:srgbClr val="CCCCFF">
              <a:alpha val="39999"/>
            </a:srgbClr>
          </a:solidFill>
          <a:ln w="28575" algn="ctr">
            <a:solidFill>
              <a:srgbClr val="000000">
                <a:alpha val="59999"/>
              </a:srgbClr>
            </a:solidFill>
            <a:round/>
            <a:headEnd type="none" w="sm" len="sm"/>
            <a:tailEnd type="none" w="sm" len="sm"/>
          </a:ln>
        </p:spPr>
        <p:txBody>
          <a:bodyPr lIns="0" tIns="95975" rIns="0" bIns="0" anchor="b"/>
          <a:lstStyle/>
          <a:p>
            <a:pPr defTabSz="304724">
              <a:lnSpc>
                <a:spcPts val="1333"/>
              </a:lnSpc>
            </a:pPr>
            <a:r>
              <a:rPr lang="en-US" sz="2133" b="1" dirty="0">
                <a:latin typeface="Courier New" pitchFamily="49" charset="0"/>
                <a:cs typeface="Courier New" pitchFamily="49" charset="0"/>
              </a:rPr>
              <a:t>    root</a:t>
            </a:r>
          </a:p>
        </p:txBody>
      </p:sp>
      <p:sp>
        <p:nvSpPr>
          <p:cNvPr id="15370" name="Rounded Rectangle 39"/>
          <p:cNvSpPr>
            <a:spLocks noChangeArrowheads="1"/>
          </p:cNvSpPr>
          <p:nvPr/>
        </p:nvSpPr>
        <p:spPr bwMode="auto">
          <a:xfrm>
            <a:off x="5956867" y="3403227"/>
            <a:ext cx="1661150" cy="837982"/>
          </a:xfrm>
          <a:prstGeom prst="roundRect">
            <a:avLst>
              <a:gd name="adj" fmla="val 16667"/>
            </a:avLst>
          </a:prstGeom>
          <a:solidFill>
            <a:srgbClr val="FFCC99">
              <a:alpha val="59607"/>
            </a:srgbClr>
          </a:solidFill>
          <a:ln w="28575" algn="ctr">
            <a:solidFill>
              <a:srgbClr val="000000">
                <a:alpha val="59999"/>
              </a:srgbClr>
            </a:solidFill>
            <a:round/>
            <a:headEnd type="none" w="sm" len="sm"/>
            <a:tailEnd type="none" w="sm" len="sm"/>
          </a:ln>
        </p:spPr>
        <p:txBody>
          <a:bodyPr lIns="0" tIns="95975" rIns="0" bIns="47988"/>
          <a:lstStyle/>
          <a:p>
            <a:pPr defTabSz="304724">
              <a:lnSpc>
                <a:spcPts val="1333"/>
              </a:lnSpc>
            </a:pPr>
            <a:r>
              <a:rPr lang="en-US" sz="1866" b="1" dirty="0">
                <a:latin typeface="Courier New" pitchFamily="49" charset="0"/>
                <a:cs typeface="Courier New" pitchFamily="49" charset="0"/>
              </a:rPr>
              <a:t>PDBA</a:t>
            </a:r>
          </a:p>
        </p:txBody>
      </p:sp>
      <p:sp>
        <p:nvSpPr>
          <p:cNvPr id="15371" name="Rounded Rectangle 39"/>
          <p:cNvSpPr>
            <a:spLocks noChangeArrowheads="1"/>
          </p:cNvSpPr>
          <p:nvPr/>
        </p:nvSpPr>
        <p:spPr bwMode="auto">
          <a:xfrm>
            <a:off x="7719589" y="3403227"/>
            <a:ext cx="1625177" cy="837982"/>
          </a:xfrm>
          <a:prstGeom prst="roundRect">
            <a:avLst>
              <a:gd name="adj" fmla="val 16667"/>
            </a:avLst>
          </a:prstGeom>
          <a:solidFill>
            <a:srgbClr val="CCFF99">
              <a:alpha val="59607"/>
            </a:srgbClr>
          </a:solidFill>
          <a:ln w="28575" algn="ctr">
            <a:solidFill>
              <a:srgbClr val="000000">
                <a:alpha val="59999"/>
              </a:srgbClr>
            </a:solidFill>
            <a:round/>
            <a:headEnd type="none" w="sm" len="sm"/>
            <a:tailEnd type="none" w="sm" len="sm"/>
          </a:ln>
        </p:spPr>
        <p:txBody>
          <a:bodyPr lIns="0" tIns="95975" rIns="0" bIns="47988"/>
          <a:lstStyle/>
          <a:p>
            <a:pPr defTabSz="304724">
              <a:lnSpc>
                <a:spcPts val="1333"/>
              </a:lnSpc>
            </a:pPr>
            <a:r>
              <a:rPr lang="en-US" sz="1866" b="1" dirty="0">
                <a:latin typeface="Courier New" pitchFamily="49" charset="0"/>
                <a:cs typeface="Courier New" pitchFamily="49" charset="0"/>
              </a:rPr>
              <a:t>PDBB</a:t>
            </a:r>
          </a:p>
        </p:txBody>
      </p:sp>
      <p:sp>
        <p:nvSpPr>
          <p:cNvPr id="15372" name="Rounded Rectangle 39"/>
          <p:cNvSpPr>
            <a:spLocks noChangeArrowheads="1"/>
          </p:cNvSpPr>
          <p:nvPr/>
        </p:nvSpPr>
        <p:spPr bwMode="auto">
          <a:xfrm>
            <a:off x="9547912" y="3403227"/>
            <a:ext cx="1523603" cy="837982"/>
          </a:xfrm>
          <a:prstGeom prst="roundRect">
            <a:avLst>
              <a:gd name="adj" fmla="val 16667"/>
            </a:avLst>
          </a:prstGeom>
          <a:solidFill>
            <a:srgbClr val="FF99FF">
              <a:alpha val="59607"/>
            </a:srgbClr>
          </a:solidFill>
          <a:ln w="28575" algn="ctr">
            <a:solidFill>
              <a:srgbClr val="000000">
                <a:alpha val="59999"/>
              </a:srgbClr>
            </a:solidFill>
            <a:round/>
            <a:headEnd type="none" w="sm" len="sm"/>
            <a:tailEnd type="none" w="sm" len="sm"/>
          </a:ln>
        </p:spPr>
        <p:txBody>
          <a:bodyPr lIns="0" tIns="95975" rIns="0" bIns="47988"/>
          <a:lstStyle/>
          <a:p>
            <a:pPr defTabSz="304724">
              <a:lnSpc>
                <a:spcPts val="1333"/>
              </a:lnSpc>
            </a:pPr>
            <a:r>
              <a:rPr lang="en-US" sz="1866" b="1" dirty="0">
                <a:latin typeface="Courier New" pitchFamily="49" charset="0"/>
                <a:cs typeface="Courier New" pitchFamily="49" charset="0"/>
              </a:rPr>
              <a:t>PDBC</a:t>
            </a:r>
          </a:p>
        </p:txBody>
      </p:sp>
      <p:pic>
        <p:nvPicPr>
          <p:cNvPr id="15373" name="Picture 2" descr="C:\My_Data\Graphics\datab018.gif"/>
          <p:cNvPicPr>
            <a:picLocks noChangeAspect="1" noChangeArrowheads="1"/>
          </p:cNvPicPr>
          <p:nvPr/>
        </p:nvPicPr>
        <p:blipFill>
          <a:blip r:embed="rId5" cstate="print"/>
          <a:srcRect/>
          <a:stretch>
            <a:fillRect/>
          </a:stretch>
        </p:blipFill>
        <p:spPr bwMode="gray">
          <a:xfrm>
            <a:off x="6703855" y="3631769"/>
            <a:ext cx="658113" cy="585635"/>
          </a:xfrm>
          <a:prstGeom prst="rect">
            <a:avLst/>
          </a:prstGeom>
          <a:noFill/>
          <a:ln w="9525">
            <a:noFill/>
            <a:miter lim="800000"/>
            <a:headEnd/>
            <a:tailEnd/>
          </a:ln>
        </p:spPr>
      </p:pic>
      <p:pic>
        <p:nvPicPr>
          <p:cNvPr id="15374" name="Picture 2" descr="C:\My_Data\Graphics\datab018.gif"/>
          <p:cNvPicPr>
            <a:picLocks noChangeAspect="1" noChangeArrowheads="1"/>
          </p:cNvPicPr>
          <p:nvPr/>
        </p:nvPicPr>
        <p:blipFill>
          <a:blip r:embed="rId5" cstate="print"/>
          <a:srcRect/>
          <a:stretch>
            <a:fillRect/>
          </a:stretch>
        </p:blipFill>
        <p:spPr bwMode="gray">
          <a:xfrm>
            <a:off x="8430605" y="3631769"/>
            <a:ext cx="658113" cy="585635"/>
          </a:xfrm>
          <a:prstGeom prst="rect">
            <a:avLst/>
          </a:prstGeom>
          <a:noFill/>
          <a:ln w="9525">
            <a:noFill/>
            <a:miter lim="800000"/>
            <a:headEnd/>
            <a:tailEnd/>
          </a:ln>
        </p:spPr>
      </p:pic>
      <p:pic>
        <p:nvPicPr>
          <p:cNvPr id="15375" name="Picture 2" descr="C:\My_Data\Graphics\datab018.gif"/>
          <p:cNvPicPr>
            <a:picLocks noChangeAspect="1" noChangeArrowheads="1"/>
          </p:cNvPicPr>
          <p:nvPr/>
        </p:nvPicPr>
        <p:blipFill>
          <a:blip r:embed="rId5" cstate="print"/>
          <a:srcRect/>
          <a:stretch>
            <a:fillRect/>
          </a:stretch>
        </p:blipFill>
        <p:spPr bwMode="gray">
          <a:xfrm>
            <a:off x="10258929" y="3631769"/>
            <a:ext cx="658113" cy="585635"/>
          </a:xfrm>
          <a:prstGeom prst="rect">
            <a:avLst/>
          </a:prstGeom>
          <a:noFill/>
          <a:ln w="9525">
            <a:noFill/>
            <a:miter lim="800000"/>
            <a:headEnd/>
            <a:tailEnd/>
          </a:ln>
        </p:spPr>
      </p:pic>
      <p:sp>
        <p:nvSpPr>
          <p:cNvPr id="15376" name="Freeform 10"/>
          <p:cNvSpPr>
            <a:spLocks/>
          </p:cNvSpPr>
          <p:nvPr/>
        </p:nvSpPr>
        <p:spPr bwMode="auto">
          <a:xfrm rot="-5400000">
            <a:off x="5726208" y="2247828"/>
            <a:ext cx="1142702" cy="5281824"/>
          </a:xfrm>
          <a:custGeom>
            <a:avLst/>
            <a:gdLst>
              <a:gd name="T0" fmla="*/ 0 w 309"/>
              <a:gd name="T1" fmla="*/ 0 h 381"/>
              <a:gd name="T2" fmla="*/ 0 w 309"/>
              <a:gd name="T3" fmla="*/ 2147483647 h 381"/>
              <a:gd name="T4" fmla="*/ 2147483647 w 309"/>
              <a:gd name="T5" fmla="*/ 2147483647 h 381"/>
              <a:gd name="T6" fmla="*/ 0 60000 65536"/>
              <a:gd name="T7" fmla="*/ 0 60000 65536"/>
              <a:gd name="T8" fmla="*/ 0 60000 65536"/>
              <a:gd name="T9" fmla="*/ 0 w 309"/>
              <a:gd name="T10" fmla="*/ 0 h 381"/>
              <a:gd name="T11" fmla="*/ 309 w 309"/>
              <a:gd name="T12" fmla="*/ 381 h 381"/>
            </a:gdLst>
            <a:ahLst/>
            <a:cxnLst>
              <a:cxn ang="T6">
                <a:pos x="T0" y="T1"/>
              </a:cxn>
              <a:cxn ang="T7">
                <a:pos x="T2" y="T3"/>
              </a:cxn>
              <a:cxn ang="T8">
                <a:pos x="T4" y="T5"/>
              </a:cxn>
            </a:cxnLst>
            <a:rect l="T9" t="T10" r="T11" b="T12"/>
            <a:pathLst>
              <a:path w="309" h="381">
                <a:moveTo>
                  <a:pt x="0" y="0"/>
                </a:moveTo>
                <a:lnTo>
                  <a:pt x="0" y="380"/>
                </a:lnTo>
                <a:lnTo>
                  <a:pt x="308" y="380"/>
                </a:lnTo>
              </a:path>
            </a:pathLst>
          </a:custGeom>
          <a:noFill/>
          <a:ln w="28575" cap="rnd" cmpd="sng">
            <a:solidFill>
              <a:srgbClr val="00B050"/>
            </a:solidFill>
            <a:prstDash val="solid"/>
            <a:round/>
            <a:headEnd type="none" w="sm" len="sm"/>
            <a:tailEnd type="triangle" w="lg" len="lg"/>
          </a:ln>
        </p:spPr>
        <p:txBody>
          <a:bodyPr/>
          <a:lstStyle/>
          <a:p>
            <a:endParaRPr lang="en-US" dirty="0"/>
          </a:p>
        </p:txBody>
      </p:sp>
      <p:sp>
        <p:nvSpPr>
          <p:cNvPr id="15377" name="Text Box 11"/>
          <p:cNvSpPr txBox="1">
            <a:spLocks noChangeArrowheads="1"/>
          </p:cNvSpPr>
          <p:nvPr/>
        </p:nvSpPr>
        <p:spPr bwMode="auto">
          <a:xfrm>
            <a:off x="3555074" y="5002931"/>
            <a:ext cx="1859805" cy="502573"/>
          </a:xfrm>
          <a:prstGeom prst="rect">
            <a:avLst/>
          </a:prstGeom>
          <a:noFill/>
          <a:ln w="28575">
            <a:noFill/>
            <a:miter lim="800000"/>
            <a:headEnd type="none" w="sm" len="sm"/>
            <a:tailEnd type="none" w="sm" len="sm"/>
          </a:ln>
        </p:spPr>
        <p:txBody>
          <a:bodyPr wrap="none">
            <a:spAutoFit/>
          </a:bodyPr>
          <a:lstStyle/>
          <a:p>
            <a:pPr defTabSz="304724"/>
            <a:r>
              <a:rPr lang="en-US" sz="2666" dirty="0">
                <a:solidFill>
                  <a:srgbClr val="92D050"/>
                </a:solidFill>
              </a:rPr>
              <a:t>Master key</a:t>
            </a:r>
          </a:p>
        </p:txBody>
      </p:sp>
      <p:sp>
        <p:nvSpPr>
          <p:cNvPr id="15378" name="Freeform 10"/>
          <p:cNvSpPr>
            <a:spLocks/>
          </p:cNvSpPr>
          <p:nvPr/>
        </p:nvSpPr>
        <p:spPr bwMode="auto">
          <a:xfrm rot="-5400000">
            <a:off x="5092169" y="2858064"/>
            <a:ext cx="785607" cy="3656648"/>
          </a:xfrm>
          <a:custGeom>
            <a:avLst/>
            <a:gdLst>
              <a:gd name="T0" fmla="*/ 0 w 309"/>
              <a:gd name="T1" fmla="*/ 0 h 381"/>
              <a:gd name="T2" fmla="*/ 0 w 309"/>
              <a:gd name="T3" fmla="*/ 2147483647 h 381"/>
              <a:gd name="T4" fmla="*/ 2147483647 w 309"/>
              <a:gd name="T5" fmla="*/ 2147483647 h 381"/>
              <a:gd name="T6" fmla="*/ 0 60000 65536"/>
              <a:gd name="T7" fmla="*/ 0 60000 65536"/>
              <a:gd name="T8" fmla="*/ 0 60000 65536"/>
              <a:gd name="T9" fmla="*/ 0 w 309"/>
              <a:gd name="T10" fmla="*/ 0 h 381"/>
              <a:gd name="T11" fmla="*/ 309 w 309"/>
              <a:gd name="T12" fmla="*/ 381 h 381"/>
            </a:gdLst>
            <a:ahLst/>
            <a:cxnLst>
              <a:cxn ang="T6">
                <a:pos x="T0" y="T1"/>
              </a:cxn>
              <a:cxn ang="T7">
                <a:pos x="T2" y="T3"/>
              </a:cxn>
              <a:cxn ang="T8">
                <a:pos x="T4" y="T5"/>
              </a:cxn>
            </a:cxnLst>
            <a:rect l="T9" t="T10" r="T11" b="T12"/>
            <a:pathLst>
              <a:path w="309" h="381">
                <a:moveTo>
                  <a:pt x="0" y="0"/>
                </a:moveTo>
                <a:lnTo>
                  <a:pt x="0" y="380"/>
                </a:lnTo>
                <a:lnTo>
                  <a:pt x="308" y="380"/>
                </a:lnTo>
              </a:path>
            </a:pathLst>
          </a:custGeom>
          <a:noFill/>
          <a:ln w="28575" cap="rnd" cmpd="sng">
            <a:solidFill>
              <a:srgbClr val="CC6600"/>
            </a:solidFill>
            <a:prstDash val="solid"/>
            <a:round/>
            <a:headEnd type="none" w="sm" len="sm"/>
            <a:tailEnd type="triangle" w="lg" len="lg"/>
          </a:ln>
        </p:spPr>
        <p:txBody>
          <a:bodyPr/>
          <a:lstStyle/>
          <a:p>
            <a:endParaRPr lang="en-US" dirty="0"/>
          </a:p>
        </p:txBody>
      </p:sp>
      <p:sp>
        <p:nvSpPr>
          <p:cNvPr id="15379" name="Freeform 10"/>
          <p:cNvSpPr>
            <a:spLocks/>
          </p:cNvSpPr>
          <p:nvPr/>
        </p:nvSpPr>
        <p:spPr bwMode="auto">
          <a:xfrm rot="-5400000">
            <a:off x="6310256" y="1663780"/>
            <a:ext cx="1599783" cy="6907001"/>
          </a:xfrm>
          <a:custGeom>
            <a:avLst/>
            <a:gdLst>
              <a:gd name="T0" fmla="*/ 0 w 309"/>
              <a:gd name="T1" fmla="*/ 0 h 381"/>
              <a:gd name="T2" fmla="*/ 0 w 309"/>
              <a:gd name="T3" fmla="*/ 2147483647 h 381"/>
              <a:gd name="T4" fmla="*/ 2147483647 w 309"/>
              <a:gd name="T5" fmla="*/ 2147483647 h 381"/>
              <a:gd name="T6" fmla="*/ 0 60000 65536"/>
              <a:gd name="T7" fmla="*/ 0 60000 65536"/>
              <a:gd name="T8" fmla="*/ 0 60000 65536"/>
              <a:gd name="T9" fmla="*/ 0 w 309"/>
              <a:gd name="T10" fmla="*/ 0 h 381"/>
              <a:gd name="T11" fmla="*/ 309 w 309"/>
              <a:gd name="T12" fmla="*/ 381 h 381"/>
            </a:gdLst>
            <a:ahLst/>
            <a:cxnLst>
              <a:cxn ang="T6">
                <a:pos x="T0" y="T1"/>
              </a:cxn>
              <a:cxn ang="T7">
                <a:pos x="T2" y="T3"/>
              </a:cxn>
              <a:cxn ang="T8">
                <a:pos x="T4" y="T5"/>
              </a:cxn>
            </a:cxnLst>
            <a:rect l="T9" t="T10" r="T11" b="T12"/>
            <a:pathLst>
              <a:path w="309" h="381">
                <a:moveTo>
                  <a:pt x="0" y="0"/>
                </a:moveTo>
                <a:lnTo>
                  <a:pt x="0" y="380"/>
                </a:lnTo>
                <a:lnTo>
                  <a:pt x="308" y="380"/>
                </a:lnTo>
              </a:path>
            </a:pathLst>
          </a:custGeom>
          <a:noFill/>
          <a:ln w="28575" cap="rnd" cmpd="sng">
            <a:solidFill>
              <a:srgbClr val="FF66FF"/>
            </a:solidFill>
            <a:prstDash val="solid"/>
            <a:round/>
            <a:headEnd type="none" w="sm" len="sm"/>
            <a:tailEnd type="triangle" w="lg" len="lg"/>
          </a:ln>
        </p:spPr>
        <p:txBody>
          <a:bodyPr/>
          <a:lstStyle/>
          <a:p>
            <a:endParaRPr lang="en-US" dirty="0"/>
          </a:p>
        </p:txBody>
      </p:sp>
      <p:sp>
        <p:nvSpPr>
          <p:cNvPr id="15380" name="Text Box 11"/>
          <p:cNvSpPr txBox="1">
            <a:spLocks noChangeArrowheads="1"/>
          </p:cNvSpPr>
          <p:nvPr/>
        </p:nvSpPr>
        <p:spPr bwMode="auto">
          <a:xfrm>
            <a:off x="3555074" y="5434699"/>
            <a:ext cx="1859805" cy="502573"/>
          </a:xfrm>
          <a:prstGeom prst="rect">
            <a:avLst/>
          </a:prstGeom>
          <a:noFill/>
          <a:ln w="28575">
            <a:noFill/>
            <a:miter lim="800000"/>
            <a:headEnd type="none" w="sm" len="sm"/>
            <a:tailEnd type="none" w="sm" len="sm"/>
          </a:ln>
        </p:spPr>
        <p:txBody>
          <a:bodyPr wrap="none">
            <a:spAutoFit/>
          </a:bodyPr>
          <a:lstStyle/>
          <a:p>
            <a:pPr defTabSz="304724"/>
            <a:r>
              <a:rPr lang="en-US" sz="2666" dirty="0">
                <a:solidFill>
                  <a:srgbClr val="FF66FF"/>
                </a:solidFill>
              </a:rPr>
              <a:t>Master key</a:t>
            </a:r>
          </a:p>
        </p:txBody>
      </p:sp>
      <p:pic>
        <p:nvPicPr>
          <p:cNvPr id="15381" name="Picture 5" descr="C:\My_Data\Graphics\house084.gif"/>
          <p:cNvPicPr>
            <a:picLocks noChangeAspect="1" noChangeArrowheads="1"/>
          </p:cNvPicPr>
          <p:nvPr/>
        </p:nvPicPr>
        <p:blipFill>
          <a:blip r:embed="rId6" cstate="print"/>
          <a:srcRect/>
          <a:stretch>
            <a:fillRect/>
          </a:stretch>
        </p:blipFill>
        <p:spPr bwMode="gray">
          <a:xfrm>
            <a:off x="1320456" y="4698292"/>
            <a:ext cx="1572274" cy="866549"/>
          </a:xfrm>
          <a:prstGeom prst="rect">
            <a:avLst/>
          </a:prstGeom>
          <a:noFill/>
          <a:ln w="9525">
            <a:noFill/>
            <a:miter lim="800000"/>
            <a:headEnd/>
            <a:tailEnd/>
          </a:ln>
        </p:spPr>
      </p:pic>
      <p:sp>
        <p:nvSpPr>
          <p:cNvPr id="15382" name="Text Box 11"/>
          <p:cNvSpPr txBox="1">
            <a:spLocks noChangeArrowheads="1"/>
          </p:cNvSpPr>
          <p:nvPr/>
        </p:nvSpPr>
        <p:spPr bwMode="auto">
          <a:xfrm>
            <a:off x="3555074" y="4215816"/>
            <a:ext cx="1859805" cy="502573"/>
          </a:xfrm>
          <a:prstGeom prst="rect">
            <a:avLst/>
          </a:prstGeom>
          <a:noFill/>
          <a:ln w="28575">
            <a:noFill/>
            <a:miter lim="800000"/>
            <a:headEnd type="none" w="sm" len="sm"/>
            <a:tailEnd type="none" w="sm" len="sm"/>
          </a:ln>
        </p:spPr>
        <p:txBody>
          <a:bodyPr wrap="none">
            <a:spAutoFit/>
          </a:bodyPr>
          <a:lstStyle/>
          <a:p>
            <a:pPr defTabSz="304724"/>
            <a:r>
              <a:rPr lang="en-US" sz="2666" dirty="0"/>
              <a:t>Master key</a:t>
            </a:r>
          </a:p>
        </p:txBody>
      </p:sp>
      <p:sp>
        <p:nvSpPr>
          <p:cNvPr id="15383" name="Line 13"/>
          <p:cNvSpPr>
            <a:spLocks noChangeShapeType="1"/>
          </p:cNvSpPr>
          <p:nvPr/>
        </p:nvSpPr>
        <p:spPr bwMode="auto">
          <a:xfrm>
            <a:off x="3656647" y="4698290"/>
            <a:ext cx="2437765" cy="0"/>
          </a:xfrm>
          <a:prstGeom prst="line">
            <a:avLst/>
          </a:prstGeom>
          <a:noFill/>
          <a:ln w="28575" cap="rnd">
            <a:solidFill>
              <a:schemeClr val="tx1"/>
            </a:solidFill>
            <a:round/>
            <a:headEnd type="none" w="sm" len="sm"/>
            <a:tailEnd type="triangle" w="lg" len="lg"/>
          </a:ln>
        </p:spPr>
        <p:txBody>
          <a:bodyPr/>
          <a:lstStyle/>
          <a:p>
            <a:endParaRPr lang="en-US" dirty="0"/>
          </a:p>
        </p:txBody>
      </p:sp>
      <p:sp>
        <p:nvSpPr>
          <p:cNvPr id="15384" name="Text Box 9"/>
          <p:cNvSpPr txBox="1">
            <a:spLocks noChangeArrowheads="1"/>
          </p:cNvSpPr>
          <p:nvPr/>
        </p:nvSpPr>
        <p:spPr bwMode="auto">
          <a:xfrm>
            <a:off x="939555" y="5517227"/>
            <a:ext cx="2295821" cy="502573"/>
          </a:xfrm>
          <a:prstGeom prst="rect">
            <a:avLst/>
          </a:prstGeom>
          <a:noFill/>
          <a:ln w="28575">
            <a:noFill/>
            <a:miter lim="800000"/>
            <a:headEnd type="none" w="sm" len="sm"/>
            <a:tailEnd type="none" w="sm" len="sm"/>
          </a:ln>
        </p:spPr>
        <p:txBody>
          <a:bodyPr wrap="none">
            <a:spAutoFit/>
          </a:bodyPr>
          <a:lstStyle/>
          <a:p>
            <a:pPr defTabSz="304724"/>
            <a:r>
              <a:rPr lang="en-US" sz="2666" dirty="0"/>
              <a:t>CDB keystore</a:t>
            </a:r>
          </a:p>
        </p:txBody>
      </p:sp>
      <p:sp>
        <p:nvSpPr>
          <p:cNvPr id="2" name="Slide Number Placeholder 1"/>
          <p:cNvSpPr>
            <a:spLocks noGrp="1"/>
          </p:cNvSpPr>
          <p:nvPr>
            <p:ph type="sldNum" sz="quarter" idx="12"/>
          </p:nvPr>
        </p:nvSpPr>
        <p:spPr/>
        <p:txBody>
          <a:bodyPr/>
          <a:lstStyle/>
          <a:p>
            <a:fld id="{0D1E9C62-5A59-433B-A292-EC595ABBBF45}" type="slidenum">
              <a:rPr lang="" smtClean="0"/>
              <a:t>259</a:t>
            </a:fld>
            <a:endParaRPr lang=""/>
          </a:p>
        </p:txBody>
      </p:sp>
    </p:spTree>
    <p:custDataLst>
      <p:tags r:id="rId1"/>
    </p:custDataLst>
    <p:extLst>
      <p:ext uri="{BB962C8B-B14F-4D97-AF65-F5344CB8AC3E}">
        <p14:creationId xmlns:p14="http://schemas.microsoft.com/office/powerpoint/2010/main" val="1547529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292754" y="891822"/>
            <a:ext cx="9603316" cy="5168101"/>
            <a:chOff x="830654" y="1268641"/>
            <a:chExt cx="7482693" cy="3030071"/>
          </a:xfrm>
        </p:grpSpPr>
        <p:sp>
          <p:nvSpPr>
            <p:cNvPr id="28" name="Freeform 27"/>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9" name="Rounded Rectangle 28"/>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7170" name="Rectangle 3"/>
          <p:cNvSpPr>
            <a:spLocks noGrp="1" noChangeArrowheads="1"/>
          </p:cNvSpPr>
          <p:nvPr>
            <p:ph type="title"/>
          </p:nvPr>
        </p:nvSpPr>
        <p:spPr>
          <a:xfrm>
            <a:off x="912812" y="114610"/>
            <a:ext cx="10058088" cy="620321"/>
          </a:xfrm>
          <a:noFill/>
        </p:spPr>
        <p:txBody>
          <a:bodyPr>
            <a:normAutofit fontScale="90000"/>
          </a:bodyPr>
          <a:lstStyle/>
          <a:p>
            <a:pPr eaLnBrk="1" hangingPunct="1"/>
            <a:r>
              <a:rPr lang="en-US" altLang="en-US" dirty="0"/>
              <a:t>Oracle Database Instance Configurations</a:t>
            </a:r>
          </a:p>
        </p:txBody>
      </p:sp>
      <p:grpSp>
        <p:nvGrpSpPr>
          <p:cNvPr id="11" name="Group 10"/>
          <p:cNvGrpSpPr/>
          <p:nvPr/>
        </p:nvGrpSpPr>
        <p:grpSpPr>
          <a:xfrm>
            <a:off x="2033318" y="1140885"/>
            <a:ext cx="2895600" cy="3473979"/>
            <a:chOff x="1827212" y="1600201"/>
            <a:chExt cx="2895600" cy="3473979"/>
          </a:xfrm>
        </p:grpSpPr>
        <p:sp>
          <p:nvSpPr>
            <p:cNvPr id="7186" name="Text Box 46"/>
            <p:cNvSpPr txBox="1">
              <a:spLocks noChangeArrowheads="1"/>
            </p:cNvSpPr>
            <p:nvPr/>
          </p:nvSpPr>
          <p:spPr bwMode="auto">
            <a:xfrm>
              <a:off x="1827212" y="1600201"/>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Nonclustered System</a:t>
              </a:r>
            </a:p>
          </p:txBody>
        </p:sp>
        <p:grpSp>
          <p:nvGrpSpPr>
            <p:cNvPr id="10" name="Group 9"/>
            <p:cNvGrpSpPr/>
            <p:nvPr/>
          </p:nvGrpSpPr>
          <p:grpSpPr>
            <a:xfrm>
              <a:off x="2335208" y="2096760"/>
              <a:ext cx="1879609" cy="2977420"/>
              <a:chOff x="2666346" y="2096760"/>
              <a:chExt cx="1879609" cy="2977420"/>
            </a:xfrm>
          </p:grpSpPr>
          <p:pic>
            <p:nvPicPr>
              <p:cNvPr id="7171" name="Picture 33" descr="compu0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308754" y="2096760"/>
                <a:ext cx="1237201" cy="182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34" descr="datab0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818746" y="3449136"/>
                <a:ext cx="1295400"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Text Box 32"/>
              <p:cNvSpPr txBox="1">
                <a:spLocks noChangeArrowheads="1"/>
              </p:cNvSpPr>
              <p:nvPr/>
            </p:nvSpPr>
            <p:spPr bwMode="gray">
              <a:xfrm>
                <a:off x="3199746" y="3677737"/>
                <a:ext cx="533400" cy="369887"/>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D1</a:t>
                </a:r>
              </a:p>
            </p:txBody>
          </p:sp>
          <p:sp>
            <p:nvSpPr>
              <p:cNvPr id="7174" name="Text Box 35"/>
              <p:cNvSpPr txBox="1">
                <a:spLocks noChangeArrowheads="1"/>
              </p:cNvSpPr>
              <p:nvPr/>
            </p:nvSpPr>
            <p:spPr bwMode="gray">
              <a:xfrm>
                <a:off x="3199746" y="4134937"/>
                <a:ext cx="533400" cy="369887"/>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D2</a:t>
                </a:r>
              </a:p>
            </p:txBody>
          </p:sp>
          <p:sp>
            <p:nvSpPr>
              <p:cNvPr id="7175" name="Text Box 31"/>
              <p:cNvSpPr txBox="1">
                <a:spLocks noChangeArrowheads="1"/>
              </p:cNvSpPr>
              <p:nvPr/>
            </p:nvSpPr>
            <p:spPr bwMode="gray">
              <a:xfrm>
                <a:off x="3660654" y="2554289"/>
                <a:ext cx="533400" cy="369887"/>
              </a:xfrm>
              <a:prstGeom prst="rect">
                <a:avLst/>
              </a:prstGeom>
              <a:solidFill>
                <a:srgbClr val="99CCFF"/>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I1</a:t>
                </a:r>
              </a:p>
            </p:txBody>
          </p:sp>
          <p:sp>
            <p:nvSpPr>
              <p:cNvPr id="7176" name="Text Box 36"/>
              <p:cNvSpPr txBox="1">
                <a:spLocks noChangeArrowheads="1"/>
              </p:cNvSpPr>
              <p:nvPr/>
            </p:nvSpPr>
            <p:spPr bwMode="gray">
              <a:xfrm>
                <a:off x="3660654" y="3011489"/>
                <a:ext cx="533400" cy="369887"/>
              </a:xfrm>
              <a:prstGeom prst="rect">
                <a:avLst/>
              </a:prstGeom>
              <a:solidFill>
                <a:srgbClr val="99CCFF"/>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I2</a:t>
                </a:r>
              </a:p>
            </p:txBody>
          </p:sp>
          <p:sp>
            <p:nvSpPr>
              <p:cNvPr id="7187" name="Text Box 47"/>
              <p:cNvSpPr txBox="1">
                <a:spLocks noChangeArrowheads="1"/>
              </p:cNvSpPr>
              <p:nvPr/>
            </p:nvSpPr>
            <p:spPr bwMode="auto">
              <a:xfrm>
                <a:off x="2666346" y="4704848"/>
                <a:ext cx="1600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Local Storage</a:t>
                </a:r>
              </a:p>
            </p:txBody>
          </p:sp>
        </p:grpSp>
      </p:grpSp>
      <p:grpSp>
        <p:nvGrpSpPr>
          <p:cNvPr id="12" name="Group 11"/>
          <p:cNvGrpSpPr/>
          <p:nvPr/>
        </p:nvGrpSpPr>
        <p:grpSpPr>
          <a:xfrm>
            <a:off x="5744625" y="1140885"/>
            <a:ext cx="4464587" cy="4557713"/>
            <a:chOff x="5538519" y="1524001"/>
            <a:chExt cx="4464587" cy="4557713"/>
          </a:xfrm>
        </p:grpSpPr>
        <p:pic>
          <p:nvPicPr>
            <p:cNvPr id="7177" name="Picture 37" descr="compu0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538519" y="2096760"/>
              <a:ext cx="1237201" cy="182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 name="Picture 38" descr="compu0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174790" y="2096760"/>
              <a:ext cx="1237200" cy="182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9" name="Picture 39" descr="compu0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765906" y="2096760"/>
              <a:ext cx="1237200" cy="182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Picture 40" descr="datab0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145690" y="4459288"/>
              <a:ext cx="1295400"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1" name="Text Box 41"/>
            <p:cNvSpPr txBox="1">
              <a:spLocks noChangeArrowheads="1"/>
            </p:cNvSpPr>
            <p:nvPr/>
          </p:nvSpPr>
          <p:spPr bwMode="gray">
            <a:xfrm>
              <a:off x="5890419" y="2824957"/>
              <a:ext cx="533400" cy="369887"/>
            </a:xfrm>
            <a:prstGeom prst="rect">
              <a:avLst/>
            </a:prstGeom>
            <a:solidFill>
              <a:srgbClr val="99CCFF"/>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I1</a:t>
              </a:r>
            </a:p>
          </p:txBody>
        </p:sp>
        <p:sp>
          <p:nvSpPr>
            <p:cNvPr id="7182" name="Text Box 42"/>
            <p:cNvSpPr txBox="1">
              <a:spLocks noChangeArrowheads="1"/>
            </p:cNvSpPr>
            <p:nvPr/>
          </p:nvSpPr>
          <p:spPr bwMode="gray">
            <a:xfrm>
              <a:off x="7517606" y="2824957"/>
              <a:ext cx="533400" cy="369887"/>
            </a:xfrm>
            <a:prstGeom prst="rect">
              <a:avLst/>
            </a:prstGeom>
            <a:solidFill>
              <a:srgbClr val="99CCFF"/>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I2</a:t>
              </a:r>
            </a:p>
          </p:txBody>
        </p:sp>
        <p:sp>
          <p:nvSpPr>
            <p:cNvPr id="7183" name="Text Box 43"/>
            <p:cNvSpPr txBox="1">
              <a:spLocks noChangeArrowheads="1"/>
            </p:cNvSpPr>
            <p:nvPr/>
          </p:nvSpPr>
          <p:spPr bwMode="gray">
            <a:xfrm>
              <a:off x="9117806" y="2824957"/>
              <a:ext cx="533400" cy="369887"/>
            </a:xfrm>
            <a:prstGeom prst="rect">
              <a:avLst/>
            </a:prstGeom>
            <a:solidFill>
              <a:srgbClr val="99CCFF"/>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I3</a:t>
              </a:r>
            </a:p>
          </p:txBody>
        </p:sp>
        <p:sp>
          <p:nvSpPr>
            <p:cNvPr id="7184" name="Text Box 44"/>
            <p:cNvSpPr txBox="1">
              <a:spLocks noChangeArrowheads="1"/>
            </p:cNvSpPr>
            <p:nvPr/>
          </p:nvSpPr>
          <p:spPr bwMode="gray">
            <a:xfrm>
              <a:off x="7526690" y="5040313"/>
              <a:ext cx="533400" cy="369887"/>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D</a:t>
              </a:r>
            </a:p>
          </p:txBody>
        </p:sp>
        <p:sp>
          <p:nvSpPr>
            <p:cNvPr id="7185" name="Text Box 45"/>
            <p:cNvSpPr txBox="1">
              <a:spLocks noChangeArrowheads="1"/>
            </p:cNvSpPr>
            <p:nvPr/>
          </p:nvSpPr>
          <p:spPr bwMode="auto">
            <a:xfrm>
              <a:off x="6323012" y="1524001"/>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Clustered System</a:t>
              </a:r>
            </a:p>
          </p:txBody>
        </p:sp>
        <p:sp>
          <p:nvSpPr>
            <p:cNvPr id="7188" name="Text Box 48"/>
            <p:cNvSpPr txBox="1">
              <a:spLocks noChangeArrowheads="1"/>
            </p:cNvSpPr>
            <p:nvPr/>
          </p:nvSpPr>
          <p:spPr bwMode="auto">
            <a:xfrm>
              <a:off x="6802790" y="5715001"/>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Shared Storage</a:t>
              </a:r>
            </a:p>
          </p:txBody>
        </p:sp>
        <p:cxnSp>
          <p:nvCxnSpPr>
            <p:cNvPr id="7189" name="AutoShape 50"/>
            <p:cNvCxnSpPr>
              <a:cxnSpLocks noChangeShapeType="1"/>
              <a:stCxn id="7177" idx="2"/>
            </p:cNvCxnSpPr>
            <p:nvPr/>
          </p:nvCxnSpPr>
          <p:spPr bwMode="gray">
            <a:xfrm rot="16200000" flipH="1">
              <a:off x="6795390" y="3284771"/>
              <a:ext cx="359731" cy="1636270"/>
            </a:xfrm>
            <a:prstGeom prst="bentConnector2">
              <a:avLst/>
            </a:prstGeom>
            <a:noFill/>
            <a:ln w="28575">
              <a:solidFill>
                <a:schemeClr val="tx1"/>
              </a:solidFill>
              <a:miter lim="800000"/>
              <a:headEnd type="triangle" w="lg" len="lg"/>
              <a:tailEnd type="triangle" w="lg" len="lg"/>
            </a:ln>
            <a:extLst>
              <a:ext uri="{909E8E84-426E-40DD-AFC4-6F175D3DCCD1}">
                <a14:hiddenFill xmlns:a14="http://schemas.microsoft.com/office/drawing/2010/main">
                  <a:noFill/>
                </a14:hiddenFill>
              </a:ext>
            </a:extLst>
          </p:spPr>
        </p:cxnSp>
        <p:cxnSp>
          <p:nvCxnSpPr>
            <p:cNvPr id="7190" name="AutoShape 51"/>
            <p:cNvCxnSpPr>
              <a:cxnSpLocks noChangeShapeType="1"/>
              <a:stCxn id="7179" idx="2"/>
            </p:cNvCxnSpPr>
            <p:nvPr/>
          </p:nvCxnSpPr>
          <p:spPr bwMode="gray">
            <a:xfrm rot="5400000">
              <a:off x="8409083" y="3307348"/>
              <a:ext cx="359731" cy="1591116"/>
            </a:xfrm>
            <a:prstGeom prst="bentConnector2">
              <a:avLst/>
            </a:prstGeom>
            <a:noFill/>
            <a:ln w="28575">
              <a:solidFill>
                <a:schemeClr val="tx1"/>
              </a:solidFill>
              <a:miter lim="800000"/>
              <a:headEnd type="triangle" w="lg" len="lg"/>
              <a:tailEnd type="triangle" w="lg" len="lg"/>
            </a:ln>
            <a:extLst>
              <a:ext uri="{909E8E84-426E-40DD-AFC4-6F175D3DCCD1}">
                <a14:hiddenFill xmlns:a14="http://schemas.microsoft.com/office/drawing/2010/main">
                  <a:noFill/>
                </a14:hiddenFill>
              </a:ext>
            </a:extLst>
          </p:spPr>
        </p:cxnSp>
        <p:cxnSp>
          <p:nvCxnSpPr>
            <p:cNvPr id="7191" name="Straight Arrow Connector 24"/>
            <p:cNvCxnSpPr>
              <a:cxnSpLocks noChangeShapeType="1"/>
              <a:stCxn id="7180" idx="0"/>
              <a:endCxn id="7178" idx="2"/>
            </p:cNvCxnSpPr>
            <p:nvPr/>
          </p:nvCxnSpPr>
          <p:spPr bwMode="auto">
            <a:xfrm flipV="1">
              <a:off x="7793390" y="3923041"/>
              <a:ext cx="0" cy="536247"/>
            </a:xfrm>
            <a:prstGeom prst="straightConnector1">
              <a:avLst/>
            </a:prstGeom>
            <a:noFill/>
            <a:ln w="28575" algn="ctr">
              <a:solidFill>
                <a:schemeClr val="tx1"/>
              </a:solidFill>
              <a:round/>
              <a:headEnd w="lg" len="lg"/>
              <a:tailEnd type="triangle" w="lg" len="lg"/>
            </a:ln>
            <a:extLst>
              <a:ext uri="{909E8E84-426E-40DD-AFC4-6F175D3DCCD1}">
                <a14:hiddenFill xmlns:a14="http://schemas.microsoft.com/office/drawing/2010/main">
                  <a:noFill/>
                </a14:hiddenFill>
              </a:ext>
            </a:extLst>
          </p:spPr>
        </p:cxnSp>
      </p:grpSp>
      <p:sp>
        <p:nvSpPr>
          <p:cNvPr id="2" name="Slide Number Placeholder 1"/>
          <p:cNvSpPr>
            <a:spLocks noGrp="1"/>
          </p:cNvSpPr>
          <p:nvPr>
            <p:ph type="sldNum" sz="quarter" idx="12"/>
          </p:nvPr>
        </p:nvSpPr>
        <p:spPr/>
        <p:txBody>
          <a:bodyPr/>
          <a:lstStyle/>
          <a:p>
            <a:fld id="{0D1E9C62-5A59-433B-A292-EC595ABBBF45}" type="slidenum">
              <a:rPr lang="" smtClean="0"/>
              <a:t>26</a:t>
            </a:fld>
            <a:endParaRPr lang=""/>
          </a:p>
        </p:txBody>
      </p:sp>
    </p:spTree>
    <p:custDataLst>
      <p:tags r:id="rId1"/>
    </p:custDataLst>
    <p:extLst>
      <p:ext uri="{BB962C8B-B14F-4D97-AF65-F5344CB8AC3E}">
        <p14:creationId xmlns:p14="http://schemas.microsoft.com/office/powerpoint/2010/main" val="111987701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84212" y="472479"/>
            <a:ext cx="10512862" cy="1325563"/>
          </a:xfrm>
        </p:spPr>
        <p:txBody>
          <a:bodyPr>
            <a:normAutofit fontScale="90000"/>
          </a:bodyPr>
          <a:lstStyle/>
          <a:p>
            <a:pPr eaLnBrk="1" hangingPunct="1"/>
            <a:r>
              <a:rPr lang="en-US" dirty="0"/>
              <a:t>Do You Need to Create and Activate a Master Encryption Key</a:t>
            </a:r>
            <a:r>
              <a:rPr lang="en-US" dirty="0" smtClean="0"/>
              <a:t>?</a:t>
            </a:r>
            <a:br>
              <a:rPr lang="en-US" dirty="0" smtClean="0"/>
            </a:br>
            <a:r>
              <a:rPr lang="en-US" dirty="0"/>
              <a:t/>
            </a:r>
            <a:br>
              <a:rPr lang="en-US" dirty="0"/>
            </a:br>
            <a:endParaRPr lang="en-US" altLang="es-MX" dirty="0"/>
          </a:p>
        </p:txBody>
      </p:sp>
      <p:sp>
        <p:nvSpPr>
          <p:cNvPr id="9219" name="Content Placeholder 9"/>
          <p:cNvSpPr>
            <a:spLocks noGrp="1"/>
          </p:cNvSpPr>
          <p:nvPr>
            <p:ph idx="1"/>
          </p:nvPr>
        </p:nvSpPr>
        <p:spPr/>
        <p:txBody>
          <a:bodyPr>
            <a:normAutofit fontScale="77500" lnSpcReduction="20000"/>
          </a:bodyPr>
          <a:lstStyle/>
          <a:p>
            <a:pPr marL="548640" lvl="1" indent="-457200">
              <a:buClr>
                <a:schemeClr val="accent1"/>
              </a:buClr>
              <a:buFont typeface="+mj-lt"/>
              <a:buAutoNum type="arabicPeriod"/>
              <a:defRPr/>
            </a:pPr>
            <a:r>
              <a:rPr lang="en-US" dirty="0"/>
              <a:t>Set the container to the PDB.</a:t>
            </a:r>
          </a:p>
          <a:p>
            <a:pPr marL="548640" lvl="1" indent="-457200">
              <a:buClr>
                <a:schemeClr val="accent1"/>
              </a:buClr>
              <a:buFont typeface="+mj-lt"/>
              <a:buAutoNum type="arabicPeriod"/>
              <a:defRPr/>
            </a:pPr>
            <a:endParaRPr lang="en-US" dirty="0"/>
          </a:p>
          <a:p>
            <a:pPr marL="548640" lvl="1" indent="-457200">
              <a:buClr>
                <a:schemeClr val="accent1"/>
              </a:buClr>
              <a:buFont typeface="+mj-lt"/>
              <a:buAutoNum type="arabicPeriod"/>
              <a:defRPr/>
            </a:pPr>
            <a:r>
              <a:rPr lang="en-US" dirty="0"/>
              <a:t>Query the </a:t>
            </a:r>
            <a:r>
              <a:rPr lang="en-US" dirty="0">
                <a:latin typeface="Courier New" panose="02070309020205020404" pitchFamily="49" charset="0"/>
                <a:cs typeface="Courier New" panose="02070309020205020404" pitchFamily="49" charset="0"/>
              </a:rPr>
              <a:t>STATUS</a:t>
            </a:r>
            <a:r>
              <a:rPr lang="en-US" dirty="0"/>
              <a:t> column in </a:t>
            </a:r>
            <a:r>
              <a:rPr lang="en-US" dirty="0">
                <a:latin typeface="Courier New" panose="02070309020205020404" pitchFamily="49" charset="0"/>
                <a:cs typeface="Courier New" panose="02070309020205020404" pitchFamily="49" charset="0"/>
              </a:rPr>
              <a:t>V$ENCRYPTION_WALLET</a:t>
            </a:r>
            <a:r>
              <a:rPr lang="en-US" dirty="0"/>
              <a:t>.</a:t>
            </a:r>
          </a:p>
          <a:p>
            <a:pPr marL="548640" lvl="1" indent="-457200">
              <a:buClr>
                <a:schemeClr val="accent1"/>
              </a:buClr>
              <a:buFont typeface="+mj-lt"/>
              <a:buAutoNum type="arabicPeriod"/>
              <a:defRPr/>
            </a:pPr>
            <a:endParaRPr lang="en-US" dirty="0"/>
          </a:p>
          <a:p>
            <a:pPr marL="548640" lvl="1" indent="-457200">
              <a:buClr>
                <a:schemeClr val="accent1"/>
              </a:buClr>
              <a:buFont typeface="+mj-lt"/>
              <a:buAutoNum type="arabicPeriod"/>
              <a:defRPr/>
            </a:pPr>
            <a:endParaRPr lang="en-US" dirty="0"/>
          </a:p>
          <a:p>
            <a:pPr marL="548640" lvl="1" indent="-457200">
              <a:buClr>
                <a:schemeClr val="accent1"/>
              </a:buClr>
              <a:buFont typeface="+mj-lt"/>
              <a:buAutoNum type="arabicPeriod"/>
              <a:defRPr/>
            </a:pPr>
            <a:r>
              <a:rPr lang="en-US" dirty="0"/>
              <a:t>If </a:t>
            </a:r>
            <a:r>
              <a:rPr lang="en-US" dirty="0">
                <a:latin typeface="Courier New" panose="02070309020205020404" pitchFamily="49" charset="0"/>
                <a:cs typeface="Courier New" panose="02070309020205020404" pitchFamily="49" charset="0"/>
              </a:rPr>
              <a:t>STATUS</a:t>
            </a:r>
            <a:r>
              <a:rPr lang="en-US" dirty="0"/>
              <a:t> contains a value of </a:t>
            </a:r>
            <a:r>
              <a:rPr lang="en-US" dirty="0">
                <a:latin typeface="Courier New" panose="02070309020205020404" pitchFamily="49" charset="0"/>
                <a:cs typeface="Courier New" panose="02070309020205020404" pitchFamily="49" charset="0"/>
              </a:rPr>
              <a:t>OPEN_NO_MASTER_KEY</a:t>
            </a:r>
            <a:r>
              <a:rPr lang="en-US" dirty="0"/>
              <a:t>, create and activate the master encryption key (shown in the next slide).</a:t>
            </a:r>
          </a:p>
        </p:txBody>
      </p:sp>
      <p:sp>
        <p:nvSpPr>
          <p:cNvPr id="4" name="Content Placeholder 2"/>
          <p:cNvSpPr txBox="1">
            <a:spLocks/>
          </p:cNvSpPr>
          <p:nvPr/>
        </p:nvSpPr>
        <p:spPr bwMode="gray">
          <a:xfrm>
            <a:off x="1040433" y="2057400"/>
            <a:ext cx="10439400"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ALTER SESSION SET CONTAINER = pdb;</a:t>
            </a:r>
          </a:p>
        </p:txBody>
      </p:sp>
      <p:sp>
        <p:nvSpPr>
          <p:cNvPr id="5" name="Content Placeholder 2"/>
          <p:cNvSpPr txBox="1">
            <a:spLocks/>
          </p:cNvSpPr>
          <p:nvPr/>
        </p:nvSpPr>
        <p:spPr bwMode="gray">
          <a:xfrm>
            <a:off x="1028906" y="3104270"/>
            <a:ext cx="10247106"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SELECT wrl_parameter, status, wallet_type</a:t>
            </a:r>
          </a:p>
          <a:p>
            <a:pPr marL="609493" indent="-609493" defTabSz="533307">
              <a:tabLst>
                <a:tab pos="533307" algn="r"/>
                <a:tab pos="897310" algn="l"/>
              </a:tabLst>
              <a:defRPr/>
            </a:pPr>
            <a:r>
              <a:rPr lang="en-US" b="1" dirty="0">
                <a:latin typeface="Courier New" pitchFamily="49" charset="0"/>
              </a:rPr>
              <a:t>  2  FROM v$encryption_wallet;</a:t>
            </a:r>
          </a:p>
        </p:txBody>
      </p:sp>
    </p:spTree>
    <p:custDataLst>
      <p:tags r:id="rId1"/>
    </p:custDataLst>
    <p:extLst>
      <p:ext uri="{BB962C8B-B14F-4D97-AF65-F5344CB8AC3E}">
        <p14:creationId xmlns:p14="http://schemas.microsoft.com/office/powerpoint/2010/main" val="306123556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fontScale="90000"/>
          </a:bodyPr>
          <a:lstStyle/>
          <a:p>
            <a:r>
              <a:rPr lang="en-US" dirty="0"/>
              <a:t>Creating and Activating a Master Encryption </a:t>
            </a:r>
            <a:r>
              <a:rPr lang="en-US" dirty="0" smtClean="0"/>
              <a:t>Key</a:t>
            </a:r>
            <a:br>
              <a:rPr lang="en-US" dirty="0" smtClean="0"/>
            </a:br>
            <a:endParaRPr lang="en-US" altLang="es-MX" dirty="0"/>
          </a:p>
        </p:txBody>
      </p:sp>
      <p:sp>
        <p:nvSpPr>
          <p:cNvPr id="9219" name="Content Placeholder 9"/>
          <p:cNvSpPr>
            <a:spLocks noGrp="1"/>
          </p:cNvSpPr>
          <p:nvPr>
            <p:ph idx="1"/>
          </p:nvPr>
        </p:nvSpPr>
        <p:spPr>
          <a:xfrm>
            <a:off x="621630" y="1243585"/>
            <a:ext cx="10945565" cy="4189174"/>
          </a:xfrm>
        </p:spPr>
        <p:txBody>
          <a:bodyPr>
            <a:normAutofit lnSpcReduction="10000"/>
          </a:bodyPr>
          <a:lstStyle/>
          <a:p>
            <a:pPr lvl="1"/>
            <a:r>
              <a:rPr lang="en-US" dirty="0"/>
              <a:t>Close the auto-login keystore in the root container and then reopen it as a password keystore.</a:t>
            </a:r>
          </a:p>
          <a:p>
            <a:pPr lvl="1"/>
            <a:endParaRPr lang="en-US" dirty="0"/>
          </a:p>
          <a:p>
            <a:pPr lvl="1"/>
            <a:endParaRPr lang="en-US" dirty="0"/>
          </a:p>
          <a:p>
            <a:pPr lvl="1"/>
            <a:endParaRPr lang="en-US" dirty="0"/>
          </a:p>
          <a:p>
            <a:pPr lvl="1"/>
            <a:r>
              <a:rPr lang="en-US" dirty="0"/>
              <a:t>Set the container to the PDB. Create and activate a master encryption key in the PDB.</a:t>
            </a:r>
          </a:p>
          <a:p>
            <a:pPr lvl="1"/>
            <a:endParaRPr lang="en-US" dirty="0"/>
          </a:p>
          <a:p>
            <a:pPr lvl="1"/>
            <a:endParaRPr lang="en-US" dirty="0"/>
          </a:p>
          <a:p>
            <a:pPr lvl="1"/>
            <a:endParaRPr lang="en-US" dirty="0"/>
          </a:p>
          <a:p>
            <a:pPr marL="548640" lvl="1" indent="-457200">
              <a:buClr>
                <a:schemeClr val="accent1"/>
              </a:buClr>
              <a:defRPr/>
            </a:pPr>
            <a:r>
              <a:rPr lang="en-US" dirty="0"/>
              <a:t>Query </a:t>
            </a:r>
            <a:r>
              <a:rPr lang="en-US" dirty="0">
                <a:latin typeface="Courier New" panose="02070309020205020404" pitchFamily="49" charset="0"/>
                <a:cs typeface="Courier New" panose="02070309020205020404" pitchFamily="49" charset="0"/>
              </a:rPr>
              <a:t>V$ENCRYPTION_WALLET</a:t>
            </a:r>
            <a:r>
              <a:rPr lang="en-US" dirty="0"/>
              <a:t> again, verifying that </a:t>
            </a:r>
            <a:r>
              <a:rPr lang="en-US" dirty="0">
                <a:latin typeface="Courier New" panose="02070309020205020404" pitchFamily="49" charset="0"/>
                <a:cs typeface="Courier New" panose="02070309020205020404" pitchFamily="49" charset="0"/>
              </a:rPr>
              <a:t>STATUS</a:t>
            </a:r>
            <a:r>
              <a:rPr lang="en-US" dirty="0"/>
              <a:t> is </a:t>
            </a:r>
            <a:r>
              <a:rPr lang="en-US" dirty="0">
                <a:latin typeface="Courier New" panose="02070309020205020404" pitchFamily="49" charset="0"/>
                <a:cs typeface="Courier New" panose="02070309020205020404" pitchFamily="49" charset="0"/>
              </a:rPr>
              <a:t>OPEN</a:t>
            </a:r>
            <a:r>
              <a:rPr lang="en-US" dirty="0"/>
              <a:t>.</a:t>
            </a:r>
          </a:p>
        </p:txBody>
      </p:sp>
      <p:sp>
        <p:nvSpPr>
          <p:cNvPr id="4" name="Content Placeholder 2"/>
          <p:cNvSpPr txBox="1">
            <a:spLocks/>
          </p:cNvSpPr>
          <p:nvPr/>
        </p:nvSpPr>
        <p:spPr bwMode="gray">
          <a:xfrm>
            <a:off x="1059018" y="1948038"/>
            <a:ext cx="10750394" cy="104632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ADMINISTER KEY MANAGEMENT SET KEYSTORE close;</a:t>
            </a:r>
          </a:p>
          <a:p>
            <a:pPr marL="609493" indent="-609493" defTabSz="533307">
              <a:tabLst>
                <a:tab pos="533307" algn="r"/>
                <a:tab pos="897310" algn="l"/>
              </a:tabLst>
              <a:defRPr/>
            </a:pPr>
            <a:r>
              <a:rPr lang="en-US" b="1" dirty="0">
                <a:latin typeface="Courier New" pitchFamily="49" charset="0"/>
              </a:rPr>
              <a:t>SQL&gt; ADMINISTER KEY MANAGEMENT SET KEYSTORE open</a:t>
            </a:r>
          </a:p>
          <a:p>
            <a:pPr marL="609493" indent="-609493" defTabSz="533307">
              <a:tabLst>
                <a:tab pos="533307" algn="r"/>
                <a:tab pos="897310" algn="l"/>
              </a:tabLst>
              <a:defRPr/>
            </a:pPr>
            <a:r>
              <a:rPr lang="en-US" b="1" dirty="0">
                <a:latin typeface="Courier New" pitchFamily="49" charset="0"/>
              </a:rPr>
              <a:t>  2  IDENTIFIED BY keystore-password CONTAINER = all;</a:t>
            </a:r>
          </a:p>
        </p:txBody>
      </p:sp>
      <p:sp>
        <p:nvSpPr>
          <p:cNvPr id="5" name="Content Placeholder 2"/>
          <p:cNvSpPr txBox="1">
            <a:spLocks/>
          </p:cNvSpPr>
          <p:nvPr/>
        </p:nvSpPr>
        <p:spPr bwMode="gray">
          <a:xfrm>
            <a:off x="1059018" y="3597478"/>
            <a:ext cx="10750394" cy="104632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ADMINISTER KEY MANAGEMENT SET KEY USING TAG </a:t>
            </a:r>
            <a:r>
              <a:rPr lang="en-US" b="1" i="1" dirty="0">
                <a:latin typeface="Courier New" pitchFamily="49" charset="0"/>
              </a:rPr>
              <a:t>'tag</a:t>
            </a:r>
            <a:r>
              <a:rPr lang="en-US" b="1" dirty="0">
                <a:latin typeface="Courier New" pitchFamily="49" charset="0"/>
              </a:rPr>
              <a:t>'  </a:t>
            </a:r>
          </a:p>
          <a:p>
            <a:pPr marL="609493" indent="-609493" defTabSz="533307">
              <a:tabLst>
                <a:tab pos="533307" algn="r"/>
                <a:tab pos="897310" algn="l"/>
              </a:tabLst>
              <a:defRPr/>
            </a:pPr>
            <a:r>
              <a:rPr lang="en-US" b="1" dirty="0">
                <a:latin typeface="Courier New" pitchFamily="49" charset="0"/>
              </a:rPr>
              <a:t>  2  IDENTIFIED BY </a:t>
            </a:r>
            <a:r>
              <a:rPr lang="en-US" b="1" i="1" dirty="0">
                <a:latin typeface="Courier New" pitchFamily="49" charset="0"/>
              </a:rPr>
              <a:t>keystore-password</a:t>
            </a:r>
          </a:p>
          <a:p>
            <a:pPr marL="609493" indent="-609493" defTabSz="533307">
              <a:tabLst>
                <a:tab pos="533307" algn="r"/>
                <a:tab pos="897310" algn="l"/>
              </a:tabLst>
              <a:defRPr/>
            </a:pPr>
            <a:r>
              <a:rPr lang="en-US" b="1" dirty="0">
                <a:latin typeface="Courier New" pitchFamily="49" charset="0"/>
              </a:rPr>
              <a:t>  3  WITH BACKUP USING </a:t>
            </a:r>
            <a:r>
              <a:rPr lang="en-US" b="1" i="1" dirty="0">
                <a:latin typeface="Courier New" pitchFamily="49" charset="0"/>
              </a:rPr>
              <a:t>'backup_identifier</a:t>
            </a:r>
            <a:r>
              <a:rPr lang="en-US" b="1" dirty="0">
                <a:latin typeface="Courier New" pitchFamily="49" charset="0"/>
              </a:rPr>
              <a:t>';</a:t>
            </a:r>
          </a:p>
        </p:txBody>
      </p:sp>
      <p:sp>
        <p:nvSpPr>
          <p:cNvPr id="6" name="Content Placeholder 2"/>
          <p:cNvSpPr txBox="1">
            <a:spLocks/>
          </p:cNvSpPr>
          <p:nvPr/>
        </p:nvSpPr>
        <p:spPr bwMode="gray">
          <a:xfrm>
            <a:off x="1059018" y="5246286"/>
            <a:ext cx="10750394"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SELECT wrl_parameter, status, wallet_type</a:t>
            </a:r>
          </a:p>
          <a:p>
            <a:pPr marL="609493" indent="-609493" defTabSz="533307">
              <a:tabLst>
                <a:tab pos="533307" algn="r"/>
                <a:tab pos="897310" algn="l"/>
              </a:tabLst>
              <a:defRPr/>
            </a:pPr>
            <a:r>
              <a:rPr lang="en-US" b="1" dirty="0">
                <a:latin typeface="Courier New" pitchFamily="49" charset="0"/>
              </a:rPr>
              <a:t>  2  FROM v$encryption_wallet;</a:t>
            </a:r>
          </a:p>
        </p:txBody>
      </p:sp>
    </p:spTree>
    <p:custDataLst>
      <p:tags r:id="rId1"/>
    </p:custDataLst>
    <p:extLst>
      <p:ext uri="{BB962C8B-B14F-4D97-AF65-F5344CB8AC3E}">
        <p14:creationId xmlns:p14="http://schemas.microsoft.com/office/powerpoint/2010/main" val="402979097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1234519"/>
          </a:xfrm>
        </p:spPr>
        <p:txBody>
          <a:bodyPr>
            <a:normAutofit lnSpcReduction="10000"/>
          </a:bodyPr>
          <a:lstStyle/>
          <a:p>
            <a:r>
              <a:rPr lang="en-US" dirty="0"/>
              <a:t>In this lesson, you should have learned how to:</a:t>
            </a:r>
          </a:p>
          <a:p>
            <a:pPr lvl="1"/>
            <a:r>
              <a:rPr lang="en-US" dirty="0"/>
              <a:t>Describe the implementation of master encryption keys for PDBs</a:t>
            </a:r>
          </a:p>
          <a:p>
            <a:pPr lvl="1"/>
            <a:r>
              <a:rPr lang="en-US" dirty="0"/>
              <a:t>Create and activate a master encryption key for a new PDB</a:t>
            </a:r>
          </a:p>
        </p:txBody>
      </p:sp>
      <p:sp>
        <p:nvSpPr>
          <p:cNvPr id="6" name="Rectangle 5"/>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262</a:t>
            </a:fld>
            <a:endParaRPr lang=""/>
          </a:p>
        </p:txBody>
      </p:sp>
    </p:spTree>
    <p:custDataLst>
      <p:tags r:id="rId1"/>
    </p:custDataLst>
    <p:extLst>
      <p:ext uri="{BB962C8B-B14F-4D97-AF65-F5344CB8AC3E}">
        <p14:creationId xmlns:p14="http://schemas.microsoft.com/office/powerpoint/2010/main" val="30101220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Grp="1" noChangeArrowheads="1"/>
          </p:cNvSpPr>
          <p:nvPr>
            <p:ph type="title"/>
          </p:nvPr>
        </p:nvSpPr>
        <p:spPr/>
        <p:txBody>
          <a:bodyPr/>
          <a:lstStyle/>
          <a:p>
            <a:pPr eaLnBrk="1" hangingPunct="1"/>
            <a:r>
              <a:rPr lang="en-US" dirty="0"/>
              <a:t>Practice 11: </a:t>
            </a:r>
            <a:r>
              <a:rPr lang="en-US" dirty="0" smtClean="0"/>
              <a:t>Overview</a:t>
            </a:r>
            <a:br>
              <a:rPr lang="en-US" dirty="0" smtClean="0"/>
            </a:br>
            <a:endParaRPr lang="en-US" dirty="0"/>
          </a:p>
        </p:txBody>
      </p:sp>
      <p:sp>
        <p:nvSpPr>
          <p:cNvPr id="28675" name="Rectangle 18"/>
          <p:cNvSpPr>
            <a:spLocks noGrp="1" noChangeArrowheads="1"/>
          </p:cNvSpPr>
          <p:nvPr>
            <p:ph idx="1"/>
          </p:nvPr>
        </p:nvSpPr>
        <p:spPr>
          <a:xfrm>
            <a:off x="622138" y="1242485"/>
            <a:ext cx="10944549" cy="795938"/>
          </a:xfrm>
        </p:spPr>
        <p:txBody>
          <a:bodyPr>
            <a:normAutofit lnSpcReduction="10000"/>
          </a:bodyPr>
          <a:lstStyle/>
          <a:p>
            <a:pPr lvl="1">
              <a:buClr>
                <a:schemeClr val="accent1"/>
              </a:buClr>
            </a:pPr>
            <a:r>
              <a:rPr lang="en-US" dirty="0"/>
              <a:t>11-1: Creating and Activating an Encryption Key</a:t>
            </a:r>
          </a:p>
          <a:p>
            <a:pPr lvl="1">
              <a:buClr>
                <a:schemeClr val="accent1"/>
              </a:buClr>
            </a:pPr>
            <a:r>
              <a:rPr lang="en-US" dirty="0"/>
              <a:t>11-2: Creating and Activating the Encryption Key for PDB2</a:t>
            </a:r>
          </a:p>
        </p:txBody>
      </p:sp>
      <p:sp>
        <p:nvSpPr>
          <p:cNvPr id="2" name="Slide Number Placeholder 1"/>
          <p:cNvSpPr>
            <a:spLocks noGrp="1"/>
          </p:cNvSpPr>
          <p:nvPr>
            <p:ph type="sldNum" sz="quarter" idx="12"/>
          </p:nvPr>
        </p:nvSpPr>
        <p:spPr/>
        <p:txBody>
          <a:bodyPr/>
          <a:lstStyle/>
          <a:p>
            <a:fld id="{0D1E9C62-5A59-433B-A292-EC595ABBBF45}" type="slidenum">
              <a:rPr lang="" smtClean="0"/>
              <a:t>263</a:t>
            </a:fld>
            <a:endParaRPr lang=""/>
          </a:p>
        </p:txBody>
      </p:sp>
    </p:spTree>
    <p:custDataLst>
      <p:tags r:id="rId1"/>
    </p:custDataLst>
    <p:extLst>
      <p:ext uri="{BB962C8B-B14F-4D97-AF65-F5344CB8AC3E}">
        <p14:creationId xmlns:p14="http://schemas.microsoft.com/office/powerpoint/2010/main" val="1032503034"/>
      </p:ext>
    </p:extLst>
  </p:cSld>
  <p:clrMapOvr>
    <a:masterClrMapping/>
  </p:clrMapOvr>
  <p:transition spd="slow"/>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0812" y="2819400"/>
            <a:ext cx="10512862" cy="1325563"/>
          </a:xfrm>
        </p:spPr>
        <p:txBody>
          <a:bodyPr/>
          <a:lstStyle/>
          <a:p>
            <a:r>
              <a:rPr lang="en-US" dirty="0"/>
              <a:t>Creating and Managing Tablespaces</a:t>
            </a:r>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264</a:t>
            </a:fld>
            <a:endParaRPr lang=""/>
          </a:p>
        </p:txBody>
      </p:sp>
    </p:spTree>
    <p:custDataLst>
      <p:tags r:id="rId1"/>
    </p:custDataLst>
    <p:extLst>
      <p:ext uri="{BB962C8B-B14F-4D97-AF65-F5344CB8AC3E}">
        <p14:creationId xmlns:p14="http://schemas.microsoft.com/office/powerpoint/2010/main" val="409511091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50812" y="5257800"/>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p:txBody>
          <a:bodyPr/>
          <a:lstStyle/>
          <a:p>
            <a:r>
              <a:rPr lang="en-US" dirty="0"/>
              <a:t>After completing this lesson, you should be able to:</a:t>
            </a:r>
          </a:p>
          <a:p>
            <a:pPr lvl="1"/>
            <a:r>
              <a:rPr lang="en-US" dirty="0"/>
              <a:t>Explain how table data is stored in the database</a:t>
            </a:r>
          </a:p>
          <a:p>
            <a:pPr lvl="1"/>
            <a:r>
              <a:rPr lang="en-US" dirty="0"/>
              <a:t>Use SQL*Plus to:</a:t>
            </a:r>
          </a:p>
          <a:p>
            <a:pPr lvl="2"/>
            <a:r>
              <a:rPr lang="en-US" dirty="0"/>
              <a:t>Create and drop tablespaces</a:t>
            </a:r>
          </a:p>
          <a:p>
            <a:pPr lvl="2"/>
            <a:r>
              <a:rPr lang="en-US" dirty="0"/>
              <a:t>Alter tablespaces</a:t>
            </a:r>
          </a:p>
          <a:p>
            <a:pPr lvl="2"/>
            <a:r>
              <a:rPr lang="en-US" dirty="0"/>
              <a:t>View tablespace information</a:t>
            </a:r>
          </a:p>
          <a:p>
            <a:pPr lvl="1"/>
            <a:r>
              <a:rPr lang="en-US" dirty="0"/>
              <a:t>Implement Oracle Managed Files (OMF)</a:t>
            </a:r>
          </a:p>
          <a:p>
            <a:pPr lvl="1"/>
            <a:r>
              <a:rPr lang="en-US" dirty="0"/>
              <a:t>Use SQL*Plus to move and rename online data files</a:t>
            </a:r>
          </a:p>
          <a:p>
            <a:pPr lvl="1"/>
            <a:r>
              <a:rPr lang="en-US" dirty="0"/>
              <a:t>Implement tablespace encryption</a:t>
            </a:r>
          </a:p>
        </p:txBody>
      </p:sp>
      <p:sp>
        <p:nvSpPr>
          <p:cNvPr id="2" name="Slide Number Placeholder 1"/>
          <p:cNvSpPr>
            <a:spLocks noGrp="1"/>
          </p:cNvSpPr>
          <p:nvPr>
            <p:ph type="sldNum" sz="quarter" idx="12"/>
          </p:nvPr>
        </p:nvSpPr>
        <p:spPr/>
        <p:txBody>
          <a:bodyPr/>
          <a:lstStyle/>
          <a:p>
            <a:fld id="{0D1E9C62-5A59-433B-A292-EC595ABBBF45}" type="slidenum">
              <a:rPr lang="" smtClean="0"/>
              <a:t>265</a:t>
            </a:fld>
            <a:endParaRPr lang=""/>
          </a:p>
        </p:txBody>
      </p:sp>
    </p:spTree>
    <p:custDataLst>
      <p:tags r:id="rId1"/>
    </p:custDataLst>
    <p:extLst>
      <p:ext uri="{BB962C8B-B14F-4D97-AF65-F5344CB8AC3E}">
        <p14:creationId xmlns:p14="http://schemas.microsoft.com/office/powerpoint/2010/main" val="207031850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836612" y="304800"/>
            <a:ext cx="10285630" cy="320674"/>
          </a:xfrm>
        </p:spPr>
        <p:txBody>
          <a:bodyPr>
            <a:normAutofit fontScale="90000"/>
          </a:bodyPr>
          <a:lstStyle/>
          <a:p>
            <a:pPr eaLnBrk="1" hangingPunct="1"/>
            <a:r>
              <a:rPr lang="en-US" dirty="0"/>
              <a:t>How Table Data Is Stored</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6540" y="772690"/>
            <a:ext cx="8335744" cy="5312621"/>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266</a:t>
            </a:fld>
            <a:endParaRPr lang=""/>
          </a:p>
        </p:txBody>
      </p:sp>
    </p:spTree>
    <p:custDataLst>
      <p:tags r:id="rId1"/>
    </p:custDataLst>
    <p:extLst>
      <p:ext uri="{BB962C8B-B14F-4D97-AF65-F5344CB8AC3E}">
        <p14:creationId xmlns:p14="http://schemas.microsoft.com/office/powerpoint/2010/main" val="249933811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760412" y="84137"/>
            <a:ext cx="10512862" cy="1325563"/>
          </a:xfrm>
        </p:spPr>
        <p:txBody>
          <a:bodyPr/>
          <a:lstStyle/>
          <a:p>
            <a:pPr eaLnBrk="1" hangingPunct="1"/>
            <a:r>
              <a:rPr lang="en-US" dirty="0"/>
              <a:t>Database Block Content</a:t>
            </a:r>
          </a:p>
        </p:txBody>
      </p:sp>
      <p:sp>
        <p:nvSpPr>
          <p:cNvPr id="5" name="Rectangle 3"/>
          <p:cNvSpPr>
            <a:spLocks noChangeArrowheads="1"/>
          </p:cNvSpPr>
          <p:nvPr/>
        </p:nvSpPr>
        <p:spPr bwMode="auto">
          <a:xfrm>
            <a:off x="7847012" y="2141538"/>
            <a:ext cx="16764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spcBef>
                <a:spcPct val="50000"/>
              </a:spcBef>
              <a:buClrTx/>
              <a:buFontTx/>
              <a:buNone/>
            </a:pPr>
            <a:r>
              <a:rPr lang="en-US" altLang="en-US" dirty="0"/>
              <a:t>Block header</a:t>
            </a:r>
          </a:p>
        </p:txBody>
      </p:sp>
      <p:sp>
        <p:nvSpPr>
          <p:cNvPr id="6" name="Rectangle 4"/>
          <p:cNvSpPr>
            <a:spLocks noChangeArrowheads="1"/>
          </p:cNvSpPr>
          <p:nvPr/>
        </p:nvSpPr>
        <p:spPr bwMode="auto">
          <a:xfrm>
            <a:off x="7847012" y="2797175"/>
            <a:ext cx="15398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spcBef>
                <a:spcPct val="50000"/>
              </a:spcBef>
              <a:buClrTx/>
              <a:buFontTx/>
              <a:buNone/>
            </a:pPr>
            <a:r>
              <a:rPr lang="en-US" altLang="en-US" dirty="0"/>
              <a:t>Free space</a:t>
            </a:r>
          </a:p>
        </p:txBody>
      </p:sp>
      <p:sp>
        <p:nvSpPr>
          <p:cNvPr id="7" name="Rectangle 5"/>
          <p:cNvSpPr>
            <a:spLocks noChangeArrowheads="1"/>
          </p:cNvSpPr>
          <p:nvPr/>
        </p:nvSpPr>
        <p:spPr bwMode="auto">
          <a:xfrm>
            <a:off x="7847012" y="4343400"/>
            <a:ext cx="1268413"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spcBef>
                <a:spcPct val="50000"/>
              </a:spcBef>
              <a:buClrTx/>
              <a:buFontTx/>
              <a:buNone/>
            </a:pPr>
            <a:r>
              <a:rPr lang="en-US" altLang="en-US" dirty="0"/>
              <a:t>Row data</a:t>
            </a:r>
          </a:p>
        </p:txBody>
      </p:sp>
      <p:sp>
        <p:nvSpPr>
          <p:cNvPr id="8" name="Line 6"/>
          <p:cNvSpPr>
            <a:spLocks noChangeShapeType="1"/>
          </p:cNvSpPr>
          <p:nvPr/>
        </p:nvSpPr>
        <p:spPr bwMode="auto">
          <a:xfrm>
            <a:off x="6627812" y="2979738"/>
            <a:ext cx="1158875" cy="0"/>
          </a:xfrm>
          <a:prstGeom prst="line">
            <a:avLst/>
          </a:prstGeom>
          <a:noFill/>
          <a:ln w="28575">
            <a:solidFill>
              <a:schemeClr val="tx2"/>
            </a:solidFill>
            <a:round/>
            <a:headEnd type="triangle" w="med" len="med"/>
            <a:tailEnd/>
          </a:ln>
          <a:extLst>
            <a:ext uri="{909E8E84-426E-40DD-AFC4-6F175D3DCCD1}">
              <a14:hiddenFill xmlns:a14="http://schemas.microsoft.com/office/drawing/2010/main">
                <a:noFill/>
              </a14:hiddenFill>
            </a:ext>
          </a:extLst>
        </p:spPr>
        <p:txBody>
          <a:bodyPr/>
          <a:lstStyle/>
          <a:p>
            <a:endParaRPr lang="en-US" dirty="0"/>
          </a:p>
        </p:txBody>
      </p:sp>
      <p:sp>
        <p:nvSpPr>
          <p:cNvPr id="28" name="Line 26"/>
          <p:cNvSpPr>
            <a:spLocks noChangeShapeType="1"/>
          </p:cNvSpPr>
          <p:nvPr/>
        </p:nvSpPr>
        <p:spPr bwMode="auto">
          <a:xfrm flipV="1">
            <a:off x="3976687" y="3048000"/>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9" name="Line 27"/>
          <p:cNvSpPr>
            <a:spLocks noChangeShapeType="1"/>
          </p:cNvSpPr>
          <p:nvPr/>
        </p:nvSpPr>
        <p:spPr bwMode="auto">
          <a:xfrm>
            <a:off x="3976687" y="2667000"/>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30" name="Line 28"/>
          <p:cNvSpPr>
            <a:spLocks noChangeShapeType="1"/>
          </p:cNvSpPr>
          <p:nvPr/>
        </p:nvSpPr>
        <p:spPr bwMode="auto">
          <a:xfrm>
            <a:off x="6627812" y="4524375"/>
            <a:ext cx="1143000" cy="0"/>
          </a:xfrm>
          <a:prstGeom prst="line">
            <a:avLst/>
          </a:prstGeom>
          <a:noFill/>
          <a:ln w="28575">
            <a:solidFill>
              <a:schemeClr val="tx2"/>
            </a:solidFill>
            <a:round/>
            <a:headEnd type="triangle" w="med" len="med"/>
            <a:tailEnd/>
          </a:ln>
          <a:extLst>
            <a:ext uri="{909E8E84-426E-40DD-AFC4-6F175D3DCCD1}">
              <a14:hiddenFill xmlns:a14="http://schemas.microsoft.com/office/drawing/2010/main">
                <a:noFill/>
              </a14:hiddenFill>
            </a:ext>
          </a:extLst>
        </p:spPr>
        <p:txBody>
          <a:bodyPr/>
          <a:lstStyle/>
          <a:p>
            <a:endParaRPr lang="en-US" dirty="0"/>
          </a:p>
        </p:txBody>
      </p:sp>
      <p:sp>
        <p:nvSpPr>
          <p:cNvPr id="31" name="Text Box 29"/>
          <p:cNvSpPr txBox="1">
            <a:spLocks noChangeArrowheads="1"/>
          </p:cNvSpPr>
          <p:nvPr/>
        </p:nvSpPr>
        <p:spPr bwMode="auto">
          <a:xfrm>
            <a:off x="2852737" y="2792412"/>
            <a:ext cx="98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Growth</a:t>
            </a:r>
          </a:p>
        </p:txBody>
      </p:sp>
      <p:sp>
        <p:nvSpPr>
          <p:cNvPr id="32" name="Line 30"/>
          <p:cNvSpPr>
            <a:spLocks noChangeShapeType="1"/>
          </p:cNvSpPr>
          <p:nvPr/>
        </p:nvSpPr>
        <p:spPr bwMode="auto">
          <a:xfrm>
            <a:off x="6627812" y="2333625"/>
            <a:ext cx="1120775" cy="0"/>
          </a:xfrm>
          <a:prstGeom prst="line">
            <a:avLst/>
          </a:prstGeom>
          <a:noFill/>
          <a:ln w="28575">
            <a:solidFill>
              <a:schemeClr val="tx2"/>
            </a:solidFill>
            <a:round/>
            <a:headEnd type="triangle" w="med" len="med"/>
            <a:tailEnd/>
          </a:ln>
          <a:extLst>
            <a:ext uri="{909E8E84-426E-40DD-AFC4-6F175D3DCCD1}">
              <a14:hiddenFill xmlns:a14="http://schemas.microsoft.com/office/drawing/2010/main">
                <a:noFill/>
              </a14:hiddenFill>
            </a:ext>
          </a:extLst>
        </p:spPr>
        <p:txBody>
          <a:bodyPr/>
          <a:lstStyle/>
          <a:p>
            <a:endParaRPr lang="en-US" dirty="0"/>
          </a:p>
        </p:txBody>
      </p:sp>
      <p:sp>
        <p:nvSpPr>
          <p:cNvPr id="33" name="Rectangle 32"/>
          <p:cNvSpPr>
            <a:spLocks noChangeAspect="1"/>
          </p:cNvSpPr>
          <p:nvPr/>
        </p:nvSpPr>
        <p:spPr bwMode="gray">
          <a:xfrm>
            <a:off x="4494212" y="2045850"/>
            <a:ext cx="1916549" cy="621149"/>
          </a:xfrm>
          <a:prstGeom prst="rect">
            <a:avLst/>
          </a:prstGeom>
          <a:solidFill>
            <a:srgbClr val="3A913F"/>
          </a:solid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mn-lt"/>
              <a:ea typeface="Calibri" charset="0"/>
              <a:cs typeface="Calibri" charset="0"/>
            </a:endParaRPr>
          </a:p>
        </p:txBody>
      </p:sp>
      <p:sp>
        <p:nvSpPr>
          <p:cNvPr id="34" name="Rectangle 33"/>
          <p:cNvSpPr>
            <a:spLocks noChangeAspect="1"/>
          </p:cNvSpPr>
          <p:nvPr/>
        </p:nvSpPr>
        <p:spPr bwMode="gray">
          <a:xfrm>
            <a:off x="4494212" y="3373438"/>
            <a:ext cx="1916549" cy="2341562"/>
          </a:xfrm>
          <a:prstGeom prst="rect">
            <a:avLst/>
          </a:prstGeom>
          <a:solidFill>
            <a:srgbClr val="007395"/>
          </a:solid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mn-lt"/>
              <a:ea typeface="Calibri" charset="0"/>
              <a:cs typeface="Calibri" charset="0"/>
            </a:endParaRPr>
          </a:p>
        </p:txBody>
      </p:sp>
      <p:sp>
        <p:nvSpPr>
          <p:cNvPr id="35" name="Rectangle 34" descr="Approved Oracle color palette for use in your presentation"/>
          <p:cNvSpPr>
            <a:spLocks noChangeAspect="1"/>
          </p:cNvSpPr>
          <p:nvPr/>
        </p:nvSpPr>
        <p:spPr bwMode="gray">
          <a:xfrm>
            <a:off x="4482663" y="2655450"/>
            <a:ext cx="1928098" cy="697349"/>
          </a:xfrm>
          <a:prstGeom prst="rect">
            <a:avLst/>
          </a:prstGeom>
          <a:solidFill>
            <a:srgbClr val="FFFFFF"/>
          </a:solidFill>
          <a:ln w="1905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8595B"/>
              </a:solidFill>
              <a:effectLst/>
              <a:uLnTx/>
              <a:uFillTx/>
              <a:latin typeface="+mn-lt"/>
              <a:ea typeface="+mn-ea"/>
              <a:cs typeface="+mn-cs"/>
            </a:endParaRPr>
          </a:p>
        </p:txBody>
      </p:sp>
      <p:sp>
        <p:nvSpPr>
          <p:cNvPr id="2" name="Slide Number Placeholder 1"/>
          <p:cNvSpPr>
            <a:spLocks noGrp="1"/>
          </p:cNvSpPr>
          <p:nvPr>
            <p:ph type="sldNum" sz="quarter" idx="12"/>
          </p:nvPr>
        </p:nvSpPr>
        <p:spPr/>
        <p:txBody>
          <a:bodyPr/>
          <a:lstStyle/>
          <a:p>
            <a:fld id="{0D1E9C62-5A59-433B-A292-EC595ABBBF45}" type="slidenum">
              <a:rPr lang="" smtClean="0"/>
              <a:t>267</a:t>
            </a:fld>
            <a:endParaRPr lang=""/>
          </a:p>
        </p:txBody>
      </p:sp>
    </p:spTree>
    <p:custDataLst>
      <p:tags r:id="rId1"/>
    </p:custDataLst>
    <p:extLst>
      <p:ext uri="{BB962C8B-B14F-4D97-AF65-F5344CB8AC3E}">
        <p14:creationId xmlns:p14="http://schemas.microsoft.com/office/powerpoint/2010/main" val="42363402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Creating </a:t>
            </a:r>
            <a:r>
              <a:rPr lang="en-US" dirty="0" err="1" smtClean="0"/>
              <a:t>Tablespaces</a:t>
            </a:r>
            <a:r>
              <a:rPr lang="en-US" dirty="0" smtClean="0"/>
              <a:t/>
            </a:r>
            <a:br>
              <a:rPr lang="en-US" dirty="0" smtClean="0"/>
            </a:br>
            <a:endParaRPr lang="en-US" altLang="es-MX" dirty="0"/>
          </a:p>
        </p:txBody>
      </p:sp>
      <p:sp>
        <p:nvSpPr>
          <p:cNvPr id="9219" name="Content Placeholder 9"/>
          <p:cNvSpPr>
            <a:spLocks noGrp="1"/>
          </p:cNvSpPr>
          <p:nvPr>
            <p:ph idx="1"/>
          </p:nvPr>
        </p:nvSpPr>
        <p:spPr>
          <a:xfrm>
            <a:off x="622138" y="1242485"/>
            <a:ext cx="10944549" cy="4212258"/>
          </a:xfrm>
        </p:spPr>
        <p:txBody>
          <a:bodyPr>
            <a:normAutofit lnSpcReduction="10000"/>
          </a:bodyPr>
          <a:lstStyle/>
          <a:p>
            <a:pPr lvl="1">
              <a:buClr>
                <a:schemeClr val="accent1"/>
              </a:buClr>
              <a:defRPr/>
            </a:pPr>
            <a:r>
              <a:rPr lang="en-US" dirty="0"/>
              <a:t>A tablespace is an allocation of space in the database that can contain schema objects.</a:t>
            </a:r>
          </a:p>
          <a:p>
            <a:pPr lvl="1">
              <a:buClr>
                <a:schemeClr val="accent1"/>
              </a:buClr>
              <a:defRPr/>
            </a:pPr>
            <a:r>
              <a:rPr lang="en-US" dirty="0"/>
              <a:t>Create a tablespace with the  </a:t>
            </a:r>
            <a:r>
              <a:rPr lang="en-US" dirty="0">
                <a:latin typeface="Courier New" panose="02070309020205020404" pitchFamily="49" charset="0"/>
                <a:cs typeface="Courier New" panose="02070309020205020404" pitchFamily="49" charset="0"/>
              </a:rPr>
              <a:t>CREATE</a:t>
            </a:r>
            <a:r>
              <a:rPr lang="en-US" dirty="0"/>
              <a:t> </a:t>
            </a:r>
            <a:r>
              <a:rPr lang="en-US" dirty="0">
                <a:latin typeface="Courier New" panose="02070309020205020404" pitchFamily="49" charset="0"/>
                <a:cs typeface="Courier New" panose="02070309020205020404" pitchFamily="49" charset="0"/>
              </a:rPr>
              <a:t>TABLESPACE</a:t>
            </a:r>
            <a:r>
              <a:rPr lang="en-US" dirty="0"/>
              <a:t>  statement or a graphical interface, such as EM Express.</a:t>
            </a:r>
          </a:p>
          <a:p>
            <a:pPr lvl="1">
              <a:buClr>
                <a:schemeClr val="accent1"/>
              </a:buClr>
              <a:defRPr/>
            </a:pPr>
            <a:r>
              <a:rPr lang="en-US" dirty="0"/>
              <a:t>You can create three types of tablespaces:</a:t>
            </a:r>
          </a:p>
          <a:p>
            <a:pPr lvl="2">
              <a:buClr>
                <a:schemeClr val="accent1"/>
              </a:buClr>
              <a:defRPr/>
            </a:pPr>
            <a:r>
              <a:rPr lang="en-US" dirty="0"/>
              <a:t>Permanent tablespace: Contains persistent schema objects. Objects in permanent tablespaces are stored in data files.</a:t>
            </a:r>
          </a:p>
          <a:p>
            <a:pPr lvl="2">
              <a:buClr>
                <a:schemeClr val="accent1"/>
              </a:buClr>
              <a:defRPr/>
            </a:pPr>
            <a:r>
              <a:rPr lang="en-US" dirty="0"/>
              <a:t>Undo tablespace: Is a type of permanent tablespace used by Oracle Database to manage undo data if you are running your database in automatic undo management mode. Oracle strongly recommends that you use automatic undo management mode rather than using rollback segments for undo.</a:t>
            </a:r>
          </a:p>
          <a:p>
            <a:pPr lvl="2">
              <a:buClr>
                <a:schemeClr val="accent1"/>
              </a:buClr>
              <a:defRPr/>
            </a:pPr>
            <a:r>
              <a:rPr lang="en-US" dirty="0"/>
              <a:t>Temporary tablespace: Contains schema objects only for the duration of a session. Objects in temporary tablespaces are stored in temp files.</a:t>
            </a:r>
          </a:p>
        </p:txBody>
      </p:sp>
      <p:sp>
        <p:nvSpPr>
          <p:cNvPr id="2" name="Slide Number Placeholder 1"/>
          <p:cNvSpPr>
            <a:spLocks noGrp="1"/>
          </p:cNvSpPr>
          <p:nvPr>
            <p:ph type="sldNum" sz="quarter" idx="12"/>
          </p:nvPr>
        </p:nvSpPr>
        <p:spPr/>
        <p:txBody>
          <a:bodyPr/>
          <a:lstStyle/>
          <a:p>
            <a:fld id="{0D1E9C62-5A59-433B-A292-EC595ABBBF45}" type="slidenum">
              <a:rPr lang="" smtClean="0"/>
              <a:t>268</a:t>
            </a:fld>
            <a:endParaRPr lang=""/>
          </a:p>
        </p:txBody>
      </p:sp>
    </p:spTree>
    <p:custDataLst>
      <p:tags r:id="rId1"/>
    </p:custDataLst>
    <p:extLst>
      <p:ext uri="{BB962C8B-B14F-4D97-AF65-F5344CB8AC3E}">
        <p14:creationId xmlns:p14="http://schemas.microsoft.com/office/powerpoint/2010/main" val="274922610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269</a:t>
            </a:fld>
            <a:endParaRPr lang=""/>
          </a:p>
        </p:txBody>
      </p:sp>
    </p:spTree>
    <p:custDataLst>
      <p:tags r:id="rId1"/>
    </p:custDataLst>
    <p:extLst>
      <p:ext uri="{BB962C8B-B14F-4D97-AF65-F5344CB8AC3E}">
        <p14:creationId xmlns:p14="http://schemas.microsoft.com/office/powerpoint/2010/main" val="148607203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729269" y="2658415"/>
            <a:ext cx="8730287" cy="3208985"/>
            <a:chOff x="830654" y="1268641"/>
            <a:chExt cx="7482693" cy="3030071"/>
          </a:xfrm>
        </p:grpSpPr>
        <p:sp>
          <p:nvSpPr>
            <p:cNvPr id="28" name="Freeform 27"/>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9" name="Rounded Rectangle 28"/>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8194" name="Rectangle 26"/>
          <p:cNvSpPr>
            <a:spLocks noGrp="1" noChangeArrowheads="1"/>
          </p:cNvSpPr>
          <p:nvPr>
            <p:ph type="title"/>
          </p:nvPr>
        </p:nvSpPr>
        <p:spPr/>
        <p:txBody>
          <a:bodyPr/>
          <a:lstStyle/>
          <a:p>
            <a:pPr eaLnBrk="1" hangingPunct="1"/>
            <a:r>
              <a:rPr lang="en-US" altLang="en-US" dirty="0"/>
              <a:t>Connecting to the Database </a:t>
            </a:r>
            <a:r>
              <a:rPr lang="en-US" altLang="en-US" dirty="0" smtClean="0"/>
              <a:t>Instance</a:t>
            </a:r>
            <a:br>
              <a:rPr lang="en-US" altLang="en-US" dirty="0" smtClean="0"/>
            </a:br>
            <a:endParaRPr lang="en-US" altLang="en-US" dirty="0"/>
          </a:p>
        </p:txBody>
      </p:sp>
      <p:sp>
        <p:nvSpPr>
          <p:cNvPr id="8195" name="Rectangle 27"/>
          <p:cNvSpPr>
            <a:spLocks noGrp="1" noChangeArrowheads="1"/>
          </p:cNvSpPr>
          <p:nvPr>
            <p:ph idx="1"/>
          </p:nvPr>
        </p:nvSpPr>
        <p:spPr>
          <a:xfrm>
            <a:off x="622138" y="1242485"/>
            <a:ext cx="10944549" cy="795938"/>
          </a:xfrm>
        </p:spPr>
        <p:txBody>
          <a:bodyPr>
            <a:normAutofit lnSpcReduction="10000"/>
          </a:bodyPr>
          <a:lstStyle/>
          <a:p>
            <a:pPr lvl="1" eaLnBrk="1" hangingPunct="1"/>
            <a:r>
              <a:rPr lang="en-US" altLang="en-US" dirty="0"/>
              <a:t>Connection: Communication between a user process and an instance</a:t>
            </a:r>
          </a:p>
          <a:p>
            <a:pPr lvl="1" eaLnBrk="1" hangingPunct="1"/>
            <a:r>
              <a:rPr lang="en-US" altLang="en-US" dirty="0"/>
              <a:t>Session: Specific connection of a user to an instance through a user process</a:t>
            </a:r>
          </a:p>
        </p:txBody>
      </p:sp>
      <p:grpSp>
        <p:nvGrpSpPr>
          <p:cNvPr id="2" name="Group 1"/>
          <p:cNvGrpSpPr/>
          <p:nvPr/>
        </p:nvGrpSpPr>
        <p:grpSpPr>
          <a:xfrm>
            <a:off x="2389980" y="2971800"/>
            <a:ext cx="7408864" cy="2286000"/>
            <a:chOff x="2386012" y="3200400"/>
            <a:chExt cx="7408864" cy="2286000"/>
          </a:xfrm>
        </p:grpSpPr>
        <p:pic>
          <p:nvPicPr>
            <p:cNvPr id="8196" name="Picture 4" descr="datab0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380413" y="3200400"/>
              <a:ext cx="1414463"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peop0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386012" y="3352801"/>
              <a:ext cx="788988"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Line 6"/>
            <p:cNvSpPr>
              <a:spLocks noChangeShapeType="1"/>
            </p:cNvSpPr>
            <p:nvPr/>
          </p:nvSpPr>
          <p:spPr bwMode="auto">
            <a:xfrm>
              <a:off x="3148012" y="4076700"/>
              <a:ext cx="609600" cy="0"/>
            </a:xfrm>
            <a:prstGeom prst="line">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8199" name="Rectangle 7"/>
            <p:cNvSpPr>
              <a:spLocks noChangeArrowheads="1"/>
            </p:cNvSpPr>
            <p:nvPr/>
          </p:nvSpPr>
          <p:spPr bwMode="auto">
            <a:xfrm>
              <a:off x="3744912" y="3733800"/>
              <a:ext cx="1282700" cy="762000"/>
            </a:xfrm>
            <a:prstGeom prst="rect">
              <a:avLst/>
            </a:prstGeom>
            <a:solidFill>
              <a:schemeClr val="accent1"/>
            </a:solidFill>
            <a:ln w="28575">
              <a:solidFill>
                <a:schemeClr val="tx1"/>
              </a:solidFill>
              <a:miter lim="800000"/>
              <a:headEnd type="none" w="sm" len="sm"/>
              <a:tailEnd type="none" w="sm" len="sm"/>
            </a:ln>
          </p:spPr>
          <p:txBody>
            <a:bodyPr wrap="none" anchor="ctr"/>
            <a:lstStyle/>
            <a:p>
              <a:pPr algn="ctr" defTabSz="228600">
                <a:defRPr/>
              </a:pPr>
              <a:r>
                <a:rPr lang="en-US" sz="1200" b="1" dirty="0">
                  <a:solidFill>
                    <a:schemeClr val="bg1"/>
                  </a:solidFill>
                  <a:latin typeface="Courier New" pitchFamily="49" charset="0"/>
                </a:rPr>
                <a:t>SQL&gt; Select …</a:t>
              </a:r>
            </a:p>
          </p:txBody>
        </p:sp>
        <p:sp>
          <p:nvSpPr>
            <p:cNvPr id="8200" name="Oval 8"/>
            <p:cNvSpPr>
              <a:spLocks noChangeArrowheads="1"/>
            </p:cNvSpPr>
            <p:nvPr/>
          </p:nvSpPr>
          <p:spPr bwMode="auto">
            <a:xfrm>
              <a:off x="8532812" y="3962400"/>
              <a:ext cx="1143000" cy="685800"/>
            </a:xfrm>
            <a:prstGeom prst="ellipse">
              <a:avLst/>
            </a:prstGeom>
            <a:solidFill>
              <a:srgbClr val="00CCFF"/>
            </a:solidFill>
            <a:ln w="28575">
              <a:solidFill>
                <a:schemeClr val="tx1"/>
              </a:solidFill>
              <a:prstDash val="dashDot"/>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Session</a:t>
              </a:r>
            </a:p>
          </p:txBody>
        </p:sp>
        <p:sp>
          <p:nvSpPr>
            <p:cNvPr id="8201" name="Text Box 14"/>
            <p:cNvSpPr txBox="1">
              <a:spLocks noChangeArrowheads="1"/>
            </p:cNvSpPr>
            <p:nvPr/>
          </p:nvSpPr>
          <p:spPr bwMode="auto">
            <a:xfrm>
              <a:off x="2449512" y="403860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User</a:t>
              </a:r>
            </a:p>
          </p:txBody>
        </p:sp>
        <p:grpSp>
          <p:nvGrpSpPr>
            <p:cNvPr id="8202" name="Group 15"/>
            <p:cNvGrpSpPr>
              <a:grpSpLocks/>
            </p:cNvGrpSpPr>
            <p:nvPr/>
          </p:nvGrpSpPr>
          <p:grpSpPr bwMode="auto">
            <a:xfrm>
              <a:off x="5027612" y="3810000"/>
              <a:ext cx="2743200" cy="533400"/>
              <a:chOff x="1120" y="873"/>
              <a:chExt cx="1728" cy="336"/>
            </a:xfrm>
          </p:grpSpPr>
          <p:sp>
            <p:nvSpPr>
              <p:cNvPr id="8214" name="Line 16"/>
              <p:cNvSpPr>
                <a:spLocks noChangeShapeType="1"/>
              </p:cNvSpPr>
              <p:nvPr/>
            </p:nvSpPr>
            <p:spPr bwMode="auto">
              <a:xfrm>
                <a:off x="1120" y="1039"/>
                <a:ext cx="288" cy="0"/>
              </a:xfrm>
              <a:prstGeom prst="line">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8215" name="Oval 17"/>
              <p:cNvSpPr>
                <a:spLocks noChangeArrowheads="1"/>
              </p:cNvSpPr>
              <p:nvPr/>
            </p:nvSpPr>
            <p:spPr bwMode="blackWhite">
              <a:xfrm>
                <a:off x="1408" y="873"/>
                <a:ext cx="576" cy="336"/>
              </a:xfrm>
              <a:prstGeom prst="ellipse">
                <a:avLst/>
              </a:prstGeom>
              <a:solidFill>
                <a:srgbClr val="CCFFFF"/>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200" dirty="0">
                    <a:solidFill>
                      <a:srgbClr val="000000"/>
                    </a:solidFill>
                  </a:rPr>
                  <a:t>User</a:t>
                </a:r>
                <a:br>
                  <a:rPr lang="en-US" sz="1200" dirty="0">
                    <a:solidFill>
                      <a:srgbClr val="000000"/>
                    </a:solidFill>
                  </a:rPr>
                </a:br>
                <a:r>
                  <a:rPr lang="en-US" sz="1200" dirty="0">
                    <a:solidFill>
                      <a:srgbClr val="000000"/>
                    </a:solidFill>
                  </a:rPr>
                  <a:t>process</a:t>
                </a:r>
              </a:p>
            </p:txBody>
          </p:sp>
          <p:sp>
            <p:nvSpPr>
              <p:cNvPr id="8216" name="Line 18"/>
              <p:cNvSpPr>
                <a:spLocks noChangeShapeType="1"/>
              </p:cNvSpPr>
              <p:nvPr/>
            </p:nvSpPr>
            <p:spPr bwMode="gray">
              <a:xfrm>
                <a:off x="1983" y="1038"/>
                <a:ext cx="288" cy="1"/>
              </a:xfrm>
              <a:prstGeom prst="line">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8217" name="Oval 19"/>
              <p:cNvSpPr>
                <a:spLocks noChangeArrowheads="1"/>
              </p:cNvSpPr>
              <p:nvPr/>
            </p:nvSpPr>
            <p:spPr bwMode="blackWhite">
              <a:xfrm>
                <a:off x="2272" y="873"/>
                <a:ext cx="576" cy="336"/>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Server</a:t>
                </a:r>
                <a:br>
                  <a:rPr lang="en-US" altLang="en-US" sz="1200" dirty="0">
                    <a:solidFill>
                      <a:srgbClr val="000000"/>
                    </a:solidFill>
                  </a:rPr>
                </a:br>
                <a:r>
                  <a:rPr lang="en-US" altLang="en-US" sz="1200" dirty="0">
                    <a:solidFill>
                      <a:srgbClr val="000000"/>
                    </a:solidFill>
                  </a:rPr>
                  <a:t>process</a:t>
                </a:r>
              </a:p>
            </p:txBody>
          </p:sp>
        </p:grpSp>
        <p:sp>
          <p:nvSpPr>
            <p:cNvPr id="8203" name="Line 20"/>
            <p:cNvSpPr>
              <a:spLocks noChangeShapeType="1"/>
            </p:cNvSpPr>
            <p:nvPr/>
          </p:nvSpPr>
          <p:spPr bwMode="auto">
            <a:xfrm>
              <a:off x="7618412" y="4648200"/>
              <a:ext cx="609600" cy="0"/>
            </a:xfrm>
            <a:prstGeom prst="line">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grpSp>
          <p:nvGrpSpPr>
            <p:cNvPr id="8204" name="Group 21"/>
            <p:cNvGrpSpPr>
              <a:grpSpLocks/>
            </p:cNvGrpSpPr>
            <p:nvPr/>
          </p:nvGrpSpPr>
          <p:grpSpPr bwMode="auto">
            <a:xfrm>
              <a:off x="2817812" y="4953000"/>
              <a:ext cx="6324600" cy="533400"/>
              <a:chOff x="864" y="3648"/>
              <a:chExt cx="3936" cy="192"/>
            </a:xfrm>
          </p:grpSpPr>
          <p:sp>
            <p:nvSpPr>
              <p:cNvPr id="8211" name="Line 22"/>
              <p:cNvSpPr>
                <a:spLocks noChangeShapeType="1"/>
              </p:cNvSpPr>
              <p:nvPr/>
            </p:nvSpPr>
            <p:spPr bwMode="auto">
              <a:xfrm>
                <a:off x="864" y="3648"/>
                <a:ext cx="0" cy="19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8212" name="Line 23"/>
              <p:cNvSpPr>
                <a:spLocks noChangeShapeType="1"/>
              </p:cNvSpPr>
              <p:nvPr/>
            </p:nvSpPr>
            <p:spPr bwMode="auto">
              <a:xfrm flipV="1">
                <a:off x="864" y="3840"/>
                <a:ext cx="3936"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8213" name="Line 24"/>
              <p:cNvSpPr>
                <a:spLocks noChangeShapeType="1"/>
              </p:cNvSpPr>
              <p:nvPr/>
            </p:nvSpPr>
            <p:spPr bwMode="auto">
              <a:xfrm>
                <a:off x="4800" y="3648"/>
                <a:ext cx="0" cy="19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sp>
          <p:nvSpPr>
            <p:cNvPr id="8205" name="Text Box 25"/>
            <p:cNvSpPr txBox="1">
              <a:spLocks noChangeArrowheads="1"/>
            </p:cNvSpPr>
            <p:nvPr/>
          </p:nvSpPr>
          <p:spPr bwMode="auto">
            <a:xfrm>
              <a:off x="5027612" y="518160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Session</a:t>
              </a:r>
            </a:p>
          </p:txBody>
        </p:sp>
        <p:grpSp>
          <p:nvGrpSpPr>
            <p:cNvPr id="8206" name="Group 27"/>
            <p:cNvGrpSpPr>
              <a:grpSpLocks/>
            </p:cNvGrpSpPr>
            <p:nvPr/>
          </p:nvGrpSpPr>
          <p:grpSpPr bwMode="auto">
            <a:xfrm>
              <a:off x="5942012" y="4572000"/>
              <a:ext cx="1600200" cy="457200"/>
              <a:chOff x="4419600" y="5181600"/>
              <a:chExt cx="1600200" cy="457200"/>
            </a:xfrm>
          </p:grpSpPr>
          <p:sp>
            <p:nvSpPr>
              <p:cNvPr id="8207" name="Line 10"/>
              <p:cNvSpPr>
                <a:spLocks noChangeShapeType="1"/>
              </p:cNvSpPr>
              <p:nvPr/>
            </p:nvSpPr>
            <p:spPr bwMode="auto">
              <a:xfrm>
                <a:off x="4489174" y="5181600"/>
                <a:ext cx="1449" cy="454831"/>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8208" name="Line 12"/>
              <p:cNvSpPr>
                <a:spLocks noChangeShapeType="1"/>
              </p:cNvSpPr>
              <p:nvPr/>
            </p:nvSpPr>
            <p:spPr bwMode="auto">
              <a:xfrm>
                <a:off x="5950226" y="5181600"/>
                <a:ext cx="1449" cy="454831"/>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8209" name="Text Box 13"/>
              <p:cNvSpPr txBox="1">
                <a:spLocks noChangeArrowheads="1"/>
              </p:cNvSpPr>
              <p:nvPr/>
            </p:nvSpPr>
            <p:spPr bwMode="auto">
              <a:xfrm>
                <a:off x="4419600" y="5181600"/>
                <a:ext cx="1600200" cy="30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Connection</a:t>
                </a:r>
              </a:p>
            </p:txBody>
          </p:sp>
          <p:cxnSp>
            <p:nvCxnSpPr>
              <p:cNvPr id="8210" name="Straight Connector 26"/>
              <p:cNvCxnSpPr>
                <a:cxnSpLocks noChangeShapeType="1"/>
                <a:endCxn id="8208" idx="1"/>
              </p:cNvCxnSpPr>
              <p:nvPr/>
            </p:nvCxnSpPr>
            <p:spPr bwMode="auto">
              <a:xfrm flipV="1">
                <a:off x="4495800" y="5636431"/>
                <a:ext cx="1455875" cy="2369"/>
              </a:xfrm>
              <a:prstGeom prst="line">
                <a:avLst/>
              </a:prstGeom>
              <a:noFill/>
              <a:ln w="28575"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grpSp>
      <p:sp>
        <p:nvSpPr>
          <p:cNvPr id="3" name="Slide Number Placeholder 2"/>
          <p:cNvSpPr>
            <a:spLocks noGrp="1"/>
          </p:cNvSpPr>
          <p:nvPr>
            <p:ph type="sldNum" sz="quarter" idx="12"/>
          </p:nvPr>
        </p:nvSpPr>
        <p:spPr/>
        <p:txBody>
          <a:bodyPr/>
          <a:lstStyle/>
          <a:p>
            <a:fld id="{0D1E9C62-5A59-433B-A292-EC595ABBBF45}" type="slidenum">
              <a:rPr lang="" smtClean="0"/>
              <a:t>27</a:t>
            </a:fld>
            <a:endParaRPr lang=""/>
          </a:p>
        </p:txBody>
      </p:sp>
    </p:spTree>
    <p:custDataLst>
      <p:tags r:id="rId1"/>
    </p:custDataLst>
    <p:extLst>
      <p:ext uri="{BB962C8B-B14F-4D97-AF65-F5344CB8AC3E}">
        <p14:creationId xmlns:p14="http://schemas.microsoft.com/office/powerpoint/2010/main" val="320181665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270</a:t>
            </a:fld>
            <a:endParaRPr lang=""/>
          </a:p>
        </p:txBody>
      </p:sp>
    </p:spTree>
    <p:custDataLst>
      <p:tags r:id="rId1"/>
    </p:custDataLst>
    <p:extLst>
      <p:ext uri="{BB962C8B-B14F-4D97-AF65-F5344CB8AC3E}">
        <p14:creationId xmlns:p14="http://schemas.microsoft.com/office/powerpoint/2010/main" val="3321372"/>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dirty="0"/>
              <a:t>Creating Permanent Tablespaces in a </a:t>
            </a:r>
            <a:r>
              <a:rPr lang="en-US" altLang="en-US" dirty="0" smtClean="0"/>
              <a:t>CDB</a:t>
            </a:r>
            <a:br>
              <a:rPr lang="en-US" altLang="en-US" dirty="0" smtClean="0"/>
            </a:br>
            <a:endParaRPr lang="en-US" altLang="en-US" dirty="0"/>
          </a:p>
        </p:txBody>
      </p:sp>
      <p:sp>
        <p:nvSpPr>
          <p:cNvPr id="5" name="Content Placeholder 4"/>
          <p:cNvSpPr>
            <a:spLocks noGrp="1"/>
          </p:cNvSpPr>
          <p:nvPr>
            <p:ph idx="1"/>
          </p:nvPr>
        </p:nvSpPr>
        <p:spPr>
          <a:xfrm>
            <a:off x="622138" y="1242485"/>
            <a:ext cx="10944549" cy="4917579"/>
          </a:xfrm>
        </p:spPr>
        <p:txBody>
          <a:bodyPr/>
          <a:lstStyle/>
          <a:p>
            <a:pPr lvl="1"/>
            <a:r>
              <a:rPr lang="en-US" altLang="en-US" dirty="0"/>
              <a:t>Tablespace creation during CDB creation: </a:t>
            </a:r>
          </a:p>
          <a:p>
            <a:pPr marL="1279525" lvl="2" indent="-365125"/>
            <a:r>
              <a:rPr lang="en-US" altLang="en-US" dirty="0"/>
              <a:t>With DBCA: </a:t>
            </a:r>
            <a:r>
              <a:rPr lang="en-US" altLang="en-US" dirty="0">
                <a:latin typeface="Courier New" panose="02070309020205020404" pitchFamily="49" charset="0"/>
                <a:cs typeface="Courier New" panose="02070309020205020404" pitchFamily="49" charset="0"/>
              </a:rPr>
              <a:t>USERS</a:t>
            </a:r>
            <a:r>
              <a:rPr lang="en-US" altLang="en-US" dirty="0"/>
              <a:t> tablespace created in the CDB root</a:t>
            </a:r>
          </a:p>
          <a:p>
            <a:pPr marL="1279525" lvl="2" indent="-365125"/>
            <a:r>
              <a:rPr lang="en-US" altLang="en-US" dirty="0"/>
              <a:t>With </a:t>
            </a:r>
            <a:r>
              <a:rPr lang="en-US" altLang="en-US" dirty="0">
                <a:latin typeface="Courier New" panose="02070309020205020404" pitchFamily="49" charset="0"/>
                <a:cs typeface="Courier New" panose="02070309020205020404" pitchFamily="49" charset="0"/>
              </a:rPr>
              <a:t>CREATE DATABASE </a:t>
            </a:r>
            <a:r>
              <a:rPr lang="en-US" altLang="en-US" dirty="0">
                <a:cs typeface="Courier New" panose="02070309020205020404" pitchFamily="49" charset="0"/>
              </a:rPr>
              <a:t>statement with </a:t>
            </a:r>
            <a:r>
              <a:rPr lang="en-US" altLang="en-US" dirty="0">
                <a:latin typeface="Courier New" panose="02070309020205020404" pitchFamily="49" charset="0"/>
                <a:cs typeface="Courier New" panose="02070309020205020404" pitchFamily="49" charset="0"/>
              </a:rPr>
              <a:t>USER_DATA TABLESPACE </a:t>
            </a:r>
            <a:r>
              <a:rPr lang="en-US" altLang="en-US" dirty="0">
                <a:cs typeface="Courier New" panose="02070309020205020404" pitchFamily="49" charset="0"/>
              </a:rPr>
              <a:t>clause: Your defined tablespace </a:t>
            </a:r>
            <a:r>
              <a:rPr lang="en-US" altLang="en-US" dirty="0"/>
              <a:t>created in the CDB root</a:t>
            </a:r>
          </a:p>
          <a:p>
            <a:pPr lvl="1"/>
            <a:r>
              <a:rPr lang="en-US" altLang="en-US" dirty="0"/>
              <a:t>Create a permanent tablespace in the CDB </a:t>
            </a:r>
            <a:r>
              <a:rPr lang="en-US" altLang="en-US" dirty="0">
                <a:cs typeface="Courier New" panose="02070309020205020404" pitchFamily="49" charset="0"/>
              </a:rPr>
              <a:t>root</a:t>
            </a:r>
            <a:r>
              <a:rPr lang="en-US" altLang="en-US" dirty="0"/>
              <a:t>:</a:t>
            </a:r>
          </a:p>
          <a:p>
            <a:pPr lvl="1"/>
            <a:endParaRPr lang="en-US" altLang="en-US" dirty="0"/>
          </a:p>
          <a:p>
            <a:pPr lvl="1"/>
            <a:endParaRPr lang="en-US" altLang="en-US" dirty="0"/>
          </a:p>
          <a:p>
            <a:pPr lvl="1"/>
            <a:endParaRPr lang="en-US" altLang="en-US" dirty="0"/>
          </a:p>
          <a:p>
            <a:pPr lvl="1"/>
            <a:r>
              <a:rPr lang="en-US" altLang="en-US" dirty="0"/>
              <a:t>Create a permanent tablespace in a PDB:</a:t>
            </a:r>
          </a:p>
          <a:p>
            <a:pPr lvl="1"/>
            <a:endParaRPr lang="fr-FR" altLang="en-US" dirty="0"/>
          </a:p>
          <a:p>
            <a:pPr lvl="1"/>
            <a:endParaRPr lang="fr-FR" altLang="en-US" dirty="0"/>
          </a:p>
          <a:p>
            <a:pPr lvl="1"/>
            <a:endParaRPr lang="fr-FR" altLang="en-US" dirty="0"/>
          </a:p>
        </p:txBody>
      </p:sp>
      <p:sp>
        <p:nvSpPr>
          <p:cNvPr id="6" name="Content Placeholder 2"/>
          <p:cNvSpPr txBox="1">
            <a:spLocks/>
          </p:cNvSpPr>
          <p:nvPr/>
        </p:nvSpPr>
        <p:spPr bwMode="gray">
          <a:xfrm>
            <a:off x="1135218" y="3189436"/>
            <a:ext cx="10750394" cy="102790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0">
            <a:spAutoFit/>
          </a:bodyPr>
          <a:lstStyle/>
          <a:p>
            <a:pPr marL="457200" indent="-457200" defTabSz="400050">
              <a:tabLst>
                <a:tab pos="400050" algn="r"/>
                <a:tab pos="673100" algn="l"/>
              </a:tabLst>
              <a:defRPr/>
            </a:pPr>
            <a:r>
              <a:rPr lang="en-US" b="1" dirty="0">
                <a:latin typeface="Courier New" pitchFamily="49" charset="0"/>
                <a:cs typeface="Arial" charset="0"/>
              </a:rPr>
              <a:t>SQL&gt; CONNECT system@cdb1</a:t>
            </a:r>
          </a:p>
          <a:p>
            <a:pPr marL="457200" indent="-457200" defTabSz="400050">
              <a:tabLst>
                <a:tab pos="400050" algn="r"/>
                <a:tab pos="673100" algn="l"/>
              </a:tabLst>
              <a:defRPr/>
            </a:pPr>
            <a:r>
              <a:rPr lang="en-US" b="1" dirty="0">
                <a:latin typeface="Courier New" pitchFamily="49" charset="0"/>
                <a:cs typeface="Arial" charset="0"/>
              </a:rPr>
              <a:t>SQL&gt; CREATE TABLESPACE tbs_CDB_users </a:t>
            </a:r>
          </a:p>
          <a:p>
            <a:pPr marL="457200" indent="-457200" defTabSz="400050">
              <a:tabLst>
                <a:tab pos="400050" algn="r"/>
                <a:tab pos="673100" algn="l"/>
              </a:tabLst>
              <a:defRPr/>
            </a:pPr>
            <a:r>
              <a:rPr lang="en-US" b="1" dirty="0">
                <a:latin typeface="Courier New" pitchFamily="49" charset="0"/>
                <a:cs typeface="Arial" charset="0"/>
              </a:rPr>
              <a:t>            DATAFILE '/u1/app/oracle/oradata/cdb/cdb_users01.dbf' SIZE 100M;</a:t>
            </a:r>
          </a:p>
        </p:txBody>
      </p:sp>
      <p:sp>
        <p:nvSpPr>
          <p:cNvPr id="7" name="Content Placeholder 2"/>
          <p:cNvSpPr txBox="1">
            <a:spLocks/>
          </p:cNvSpPr>
          <p:nvPr/>
        </p:nvSpPr>
        <p:spPr bwMode="gray">
          <a:xfrm>
            <a:off x="1129594" y="4937419"/>
            <a:ext cx="10750394" cy="102790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0">
            <a:spAutoFit/>
          </a:bodyPr>
          <a:lstStyle/>
          <a:p>
            <a:pPr marL="457200" indent="-457200" defTabSz="400050">
              <a:tabLst>
                <a:tab pos="400050" algn="r"/>
                <a:tab pos="673100" algn="l"/>
              </a:tabLst>
              <a:defRPr/>
            </a:pPr>
            <a:r>
              <a:rPr lang="en-US" b="1" dirty="0">
                <a:latin typeface="Courier New" pitchFamily="49" charset="0"/>
                <a:cs typeface="Arial" charset="0"/>
              </a:rPr>
              <a:t>SQL&gt; CONNECT system@PDB1</a:t>
            </a:r>
          </a:p>
          <a:p>
            <a:pPr marL="457200" indent="-457200" defTabSz="400050">
              <a:tabLst>
                <a:tab pos="400050" algn="r"/>
                <a:tab pos="673100" algn="l"/>
              </a:tabLst>
              <a:defRPr/>
            </a:pPr>
            <a:r>
              <a:rPr lang="en-US" b="1" dirty="0">
                <a:latin typeface="Courier New" pitchFamily="49" charset="0"/>
                <a:cs typeface="Arial" charset="0"/>
              </a:rPr>
              <a:t>SQL&gt; CREATE TABLESPACE tbs_PDB1_users </a:t>
            </a:r>
          </a:p>
          <a:p>
            <a:pPr marL="457200" indent="-457200" defTabSz="400050">
              <a:tabLst>
                <a:tab pos="400050" algn="r"/>
                <a:tab pos="673100" algn="l"/>
              </a:tabLst>
              <a:defRPr/>
            </a:pPr>
            <a:r>
              <a:rPr lang="en-US" b="1" dirty="0">
                <a:latin typeface="Courier New" pitchFamily="49" charset="0"/>
                <a:cs typeface="Arial" charset="0"/>
              </a:rPr>
              <a:t>            DATAFILE '/u1/app/oracle/oradata/cdb/pdb1/users01.dbf‘ SIZE 100M;</a:t>
            </a:r>
          </a:p>
        </p:txBody>
      </p:sp>
      <p:sp>
        <p:nvSpPr>
          <p:cNvPr id="2" name="Slide Number Placeholder 1"/>
          <p:cNvSpPr>
            <a:spLocks noGrp="1"/>
          </p:cNvSpPr>
          <p:nvPr>
            <p:ph type="sldNum" sz="quarter" idx="12"/>
          </p:nvPr>
        </p:nvSpPr>
        <p:spPr/>
        <p:txBody>
          <a:bodyPr/>
          <a:lstStyle/>
          <a:p>
            <a:fld id="{0D1E9C62-5A59-433B-A292-EC595ABBBF45}" type="slidenum">
              <a:rPr lang="" smtClean="0"/>
              <a:t>271</a:t>
            </a:fld>
            <a:endParaRPr lang=""/>
          </a:p>
        </p:txBody>
      </p:sp>
    </p:spTree>
    <p:custDataLst>
      <p:tags r:id="rId1"/>
    </p:custDataLst>
    <p:extLst>
      <p:ext uri="{BB962C8B-B14F-4D97-AF65-F5344CB8AC3E}">
        <p14:creationId xmlns:p14="http://schemas.microsoft.com/office/powerpoint/2010/main" val="63577535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Altering and Dropping </a:t>
            </a:r>
            <a:r>
              <a:rPr lang="en-US" dirty="0" err="1" smtClean="0"/>
              <a:t>Tablespaces</a:t>
            </a:r>
            <a:r>
              <a:rPr lang="en-US" dirty="0" smtClean="0"/>
              <a:t/>
            </a:r>
            <a:br>
              <a:rPr lang="en-US" dirty="0" smtClean="0"/>
            </a:br>
            <a:endParaRPr lang="en-US" altLang="es-MX" dirty="0"/>
          </a:p>
        </p:txBody>
      </p:sp>
      <p:sp>
        <p:nvSpPr>
          <p:cNvPr id="9219" name="Content Placeholder 9"/>
          <p:cNvSpPr>
            <a:spLocks noGrp="1"/>
          </p:cNvSpPr>
          <p:nvPr>
            <p:ph idx="1"/>
          </p:nvPr>
        </p:nvSpPr>
        <p:spPr>
          <a:xfrm>
            <a:off x="622138" y="1155397"/>
            <a:ext cx="10944549" cy="5194065"/>
          </a:xfrm>
        </p:spPr>
        <p:txBody>
          <a:bodyPr/>
          <a:lstStyle/>
          <a:p>
            <a:pPr lvl="1">
              <a:buClr>
                <a:schemeClr val="accent1"/>
              </a:buClr>
              <a:defRPr/>
            </a:pPr>
            <a:r>
              <a:rPr lang="en-US" dirty="0"/>
              <a:t>When you create a tablespace, it is initially a read/write tablespace.</a:t>
            </a:r>
          </a:p>
          <a:p>
            <a:pPr lvl="1">
              <a:buClr>
                <a:schemeClr val="accent1"/>
              </a:buClr>
              <a:defRPr/>
            </a:pPr>
            <a:r>
              <a:rPr lang="en-US" dirty="0"/>
              <a:t>Use the </a:t>
            </a: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TABLESPACE</a:t>
            </a:r>
            <a:r>
              <a:rPr lang="en-US" dirty="0"/>
              <a:t> statement to take a tablespace offline or online, add data files or temp files to it, or make it a read-only tablespace.</a:t>
            </a:r>
          </a:p>
          <a:p>
            <a:pPr lvl="1">
              <a:buClr>
                <a:schemeClr val="accent1"/>
              </a:buClr>
              <a:defRPr/>
            </a:pPr>
            <a:r>
              <a:rPr lang="en-US" dirty="0"/>
              <a:t>A tablespace can be in one of three different statuses or states:</a:t>
            </a:r>
          </a:p>
          <a:p>
            <a:pPr lvl="2">
              <a:buClr>
                <a:schemeClr val="accent1"/>
              </a:buClr>
              <a:defRPr/>
            </a:pPr>
            <a:r>
              <a:rPr lang="en-US" dirty="0"/>
              <a:t>Read Write</a:t>
            </a:r>
          </a:p>
          <a:p>
            <a:pPr lvl="2">
              <a:buClr>
                <a:schemeClr val="accent1"/>
              </a:buClr>
              <a:defRPr/>
            </a:pPr>
            <a:r>
              <a:rPr lang="en-US" dirty="0"/>
              <a:t>Read Only</a:t>
            </a:r>
          </a:p>
          <a:p>
            <a:pPr lvl="2">
              <a:buClr>
                <a:schemeClr val="accent1"/>
              </a:buClr>
              <a:defRPr/>
            </a:pPr>
            <a:r>
              <a:rPr lang="en-US" dirty="0"/>
              <a:t>Offline with one of the following options:</a:t>
            </a:r>
          </a:p>
          <a:p>
            <a:pPr lvl="3">
              <a:buClr>
                <a:schemeClr val="accent1"/>
              </a:buClr>
              <a:defRPr/>
            </a:pPr>
            <a:r>
              <a:rPr lang="en-US" dirty="0">
                <a:latin typeface="Courier New" panose="02070309020205020404" pitchFamily="49" charset="0"/>
                <a:cs typeface="Courier New" panose="02070309020205020404" pitchFamily="49" charset="0"/>
              </a:rPr>
              <a:t>NORMAL</a:t>
            </a:r>
          </a:p>
          <a:p>
            <a:pPr lvl="3">
              <a:buClr>
                <a:schemeClr val="accent1"/>
              </a:buClr>
              <a:defRPr/>
            </a:pPr>
            <a:r>
              <a:rPr lang="en-US" dirty="0">
                <a:latin typeface="Courier New" panose="02070309020205020404" pitchFamily="49" charset="0"/>
                <a:cs typeface="Courier New" panose="02070309020205020404" pitchFamily="49" charset="0"/>
              </a:rPr>
              <a:t>TEMPORARY</a:t>
            </a:r>
          </a:p>
          <a:p>
            <a:pPr lvl="3">
              <a:buClr>
                <a:schemeClr val="accent1"/>
              </a:buClr>
              <a:defRPr/>
            </a:pPr>
            <a:r>
              <a:rPr lang="en-US" dirty="0">
                <a:latin typeface="Courier New" panose="02070309020205020404" pitchFamily="49" charset="0"/>
                <a:cs typeface="Courier New" panose="02070309020205020404" pitchFamily="49" charset="0"/>
              </a:rPr>
              <a:t>IMMEDIATE</a:t>
            </a:r>
          </a:p>
          <a:p>
            <a:pPr lvl="1">
              <a:buClr>
                <a:schemeClr val="accent1"/>
              </a:buClr>
              <a:defRPr/>
            </a:pPr>
            <a:r>
              <a:rPr lang="en-US" dirty="0"/>
              <a:t>Add space to an existing tablespace by either adding data files to the tablespace or changing the size of an existing data file. </a:t>
            </a:r>
          </a:p>
          <a:p>
            <a:pPr lvl="1">
              <a:buClr>
                <a:schemeClr val="accent1"/>
              </a:buClr>
              <a:defRPr/>
            </a:pPr>
            <a:r>
              <a:rPr lang="en-US" dirty="0"/>
              <a:t>Use the </a:t>
            </a:r>
            <a:r>
              <a:rPr lang="en-US" dirty="0">
                <a:latin typeface="Courier New" panose="02070309020205020404" pitchFamily="49" charset="0"/>
                <a:cs typeface="Courier New" panose="02070309020205020404" pitchFamily="49" charset="0"/>
              </a:rPr>
              <a:t>DROP</a:t>
            </a:r>
            <a:r>
              <a:rPr lang="en-US" dirty="0"/>
              <a:t> </a:t>
            </a:r>
            <a:r>
              <a:rPr lang="en-US" dirty="0">
                <a:latin typeface="Courier New" panose="02070309020205020404" pitchFamily="49" charset="0"/>
                <a:cs typeface="Courier New" panose="02070309020205020404" pitchFamily="49" charset="0"/>
              </a:rPr>
              <a:t>TABLESPACE</a:t>
            </a:r>
            <a:r>
              <a:rPr lang="en-US" dirty="0"/>
              <a:t> statement to drop a tablespace and its contents from the database if you no longer need its content.</a:t>
            </a:r>
          </a:p>
        </p:txBody>
      </p:sp>
      <p:sp>
        <p:nvSpPr>
          <p:cNvPr id="2" name="Slide Number Placeholder 1"/>
          <p:cNvSpPr>
            <a:spLocks noGrp="1"/>
          </p:cNvSpPr>
          <p:nvPr>
            <p:ph type="sldNum" sz="quarter" idx="12"/>
          </p:nvPr>
        </p:nvSpPr>
        <p:spPr/>
        <p:txBody>
          <a:bodyPr/>
          <a:lstStyle/>
          <a:p>
            <a:fld id="{0D1E9C62-5A59-433B-A292-EC595ABBBF45}" type="slidenum">
              <a:rPr lang="" smtClean="0"/>
              <a:t>272</a:t>
            </a:fld>
            <a:endParaRPr lang=""/>
          </a:p>
        </p:txBody>
      </p:sp>
    </p:spTree>
    <p:custDataLst>
      <p:tags r:id="rId1"/>
    </p:custDataLst>
    <p:extLst>
      <p:ext uri="{BB962C8B-B14F-4D97-AF65-F5344CB8AC3E}">
        <p14:creationId xmlns:p14="http://schemas.microsoft.com/office/powerpoint/2010/main" val="341407939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273</a:t>
            </a:fld>
            <a:endParaRPr lang=""/>
          </a:p>
        </p:txBody>
      </p:sp>
    </p:spTree>
    <p:custDataLst>
      <p:tags r:id="rId1"/>
    </p:custDataLst>
    <p:extLst>
      <p:ext uri="{BB962C8B-B14F-4D97-AF65-F5344CB8AC3E}">
        <p14:creationId xmlns:p14="http://schemas.microsoft.com/office/powerpoint/2010/main" val="657052233"/>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Viewing </a:t>
            </a:r>
            <a:r>
              <a:rPr lang="en-US" dirty="0" err="1"/>
              <a:t>Tablespace</a:t>
            </a:r>
            <a:r>
              <a:rPr lang="en-US" dirty="0"/>
              <a:t> </a:t>
            </a:r>
            <a:r>
              <a:rPr lang="en-US" dirty="0" smtClean="0"/>
              <a:t>Information</a:t>
            </a:r>
            <a:br>
              <a:rPr lang="en-US" dirty="0" smtClean="0"/>
            </a:br>
            <a:endParaRPr lang="en-US" altLang="es-MX" dirty="0"/>
          </a:p>
        </p:txBody>
      </p:sp>
      <p:sp>
        <p:nvSpPr>
          <p:cNvPr id="9219" name="Content Placeholder 9"/>
          <p:cNvSpPr>
            <a:spLocks noGrp="1"/>
          </p:cNvSpPr>
          <p:nvPr>
            <p:ph idx="1"/>
          </p:nvPr>
        </p:nvSpPr>
        <p:spPr>
          <a:xfrm>
            <a:off x="622138" y="1242485"/>
            <a:ext cx="10944549" cy="4714959"/>
          </a:xfrm>
        </p:spPr>
        <p:txBody>
          <a:bodyPr>
            <a:normAutofit lnSpcReduction="10000"/>
          </a:bodyPr>
          <a:lstStyle/>
          <a:p>
            <a:pPr>
              <a:defRPr/>
            </a:pPr>
            <a:r>
              <a:rPr lang="en-US" dirty="0">
                <a:latin typeface="+mn-lt"/>
              </a:rPr>
              <a:t>Tablespace and data file information can be obtained by querying the following views:</a:t>
            </a:r>
          </a:p>
          <a:p>
            <a:pPr lvl="1">
              <a:defRPr/>
            </a:pPr>
            <a:r>
              <a:rPr lang="en-US" dirty="0"/>
              <a:t>Tablespace information:</a:t>
            </a:r>
          </a:p>
          <a:p>
            <a:pPr lvl="2">
              <a:defRPr/>
            </a:pPr>
            <a:r>
              <a:rPr lang="en-US" dirty="0">
                <a:latin typeface="Courier New" panose="02070309020205020404" pitchFamily="49" charset="0"/>
                <a:cs typeface="Courier New" panose="02070309020205020404" pitchFamily="49" charset="0"/>
              </a:rPr>
              <a:t>CDB_TABLESPACES</a:t>
            </a:r>
            <a:r>
              <a:rPr lang="en-US" dirty="0">
                <a:cs typeface="Courier New" panose="02070309020205020404" pitchFamily="49" charset="0"/>
              </a:rPr>
              <a:t> and </a:t>
            </a:r>
            <a:r>
              <a:rPr lang="en-US" dirty="0">
                <a:latin typeface="Courier New" panose="02070309020205020404" pitchFamily="49" charset="0"/>
                <a:cs typeface="Courier New" panose="02070309020205020404" pitchFamily="49" charset="0"/>
              </a:rPr>
              <a:t>DBA_TABLESPACES</a:t>
            </a:r>
          </a:p>
          <a:p>
            <a:pPr lvl="2">
              <a:defRPr/>
            </a:pPr>
            <a:r>
              <a:rPr lang="en-US" dirty="0">
                <a:latin typeface="Courier New" panose="02070309020205020404" pitchFamily="49" charset="0"/>
                <a:cs typeface="Courier New" panose="02070309020205020404" pitchFamily="49" charset="0"/>
              </a:rPr>
              <a:t>V$TABLESPACE</a:t>
            </a:r>
          </a:p>
          <a:p>
            <a:pPr lvl="1">
              <a:defRPr/>
            </a:pPr>
            <a:r>
              <a:rPr lang="en-US" dirty="0"/>
              <a:t>Data file information:</a:t>
            </a:r>
          </a:p>
          <a:p>
            <a:pPr lvl="2">
              <a:defRPr/>
            </a:pPr>
            <a:r>
              <a:rPr lang="en-US" dirty="0">
                <a:latin typeface="Courier New" panose="02070309020205020404" pitchFamily="49" charset="0"/>
                <a:cs typeface="Courier New" panose="02070309020205020404" pitchFamily="49" charset="0"/>
              </a:rPr>
              <a:t>CDB_DATA_FILES</a:t>
            </a:r>
            <a:r>
              <a:rPr lang="en-US" dirty="0">
                <a:cs typeface="Courier New" panose="02070309020205020404" pitchFamily="49" charset="0"/>
              </a:rPr>
              <a:t> and </a:t>
            </a:r>
            <a:r>
              <a:rPr lang="en-US" dirty="0">
                <a:latin typeface="Courier New" panose="02070309020205020404" pitchFamily="49" charset="0"/>
                <a:cs typeface="Courier New" panose="02070309020205020404" pitchFamily="49" charset="0"/>
              </a:rPr>
              <a:t>DBA_DATA_FILES</a:t>
            </a:r>
          </a:p>
          <a:p>
            <a:pPr lvl="2">
              <a:defRPr/>
            </a:pPr>
            <a:r>
              <a:rPr lang="en-US" dirty="0">
                <a:latin typeface="Courier New" panose="02070309020205020404" pitchFamily="49" charset="0"/>
                <a:cs typeface="Courier New" panose="02070309020205020404" pitchFamily="49" charset="0"/>
              </a:rPr>
              <a:t>V$DATAFILE</a:t>
            </a:r>
          </a:p>
          <a:p>
            <a:pPr lvl="1">
              <a:defRPr/>
            </a:pPr>
            <a:r>
              <a:rPr lang="en-US" dirty="0"/>
              <a:t>Temp file information:</a:t>
            </a:r>
          </a:p>
          <a:p>
            <a:pPr lvl="2">
              <a:defRPr/>
            </a:pPr>
            <a:r>
              <a:rPr lang="en-US" dirty="0">
                <a:latin typeface="Courier New" panose="02070309020205020404" pitchFamily="49" charset="0"/>
                <a:cs typeface="Courier New" panose="02070309020205020404" pitchFamily="49" charset="0"/>
              </a:rPr>
              <a:t>CDB_TEMP_FILES</a:t>
            </a:r>
            <a:r>
              <a:rPr lang="en-US" dirty="0">
                <a:cs typeface="Courier New" panose="02070309020205020404" pitchFamily="49" charset="0"/>
              </a:rPr>
              <a:t> and </a:t>
            </a:r>
            <a:r>
              <a:rPr lang="en-US" dirty="0">
                <a:latin typeface="Courier New" panose="02070309020205020404" pitchFamily="49" charset="0"/>
                <a:cs typeface="Courier New" panose="02070309020205020404" pitchFamily="49" charset="0"/>
              </a:rPr>
              <a:t>DBA_TEMP_FILES</a:t>
            </a:r>
          </a:p>
          <a:p>
            <a:pPr lvl="2">
              <a:defRPr/>
            </a:pPr>
            <a:r>
              <a:rPr lang="en-US" dirty="0">
                <a:latin typeface="Courier New" panose="02070309020205020404" pitchFamily="49" charset="0"/>
                <a:cs typeface="Courier New" panose="02070309020205020404" pitchFamily="49" charset="0"/>
              </a:rPr>
              <a:t>V$TEMPFILE</a:t>
            </a:r>
          </a:p>
          <a:p>
            <a:pPr lvl="1">
              <a:defRPr/>
            </a:pPr>
            <a:r>
              <a:rPr lang="en-US" dirty="0"/>
              <a:t>Tables in a tablespace:</a:t>
            </a:r>
          </a:p>
          <a:p>
            <a:pPr lvl="2">
              <a:defRPr/>
            </a:pPr>
            <a:r>
              <a:rPr lang="en-US" dirty="0">
                <a:latin typeface="Courier New" panose="02070309020205020404" pitchFamily="49" charset="0"/>
                <a:cs typeface="Courier New" panose="02070309020205020404" pitchFamily="49" charset="0"/>
              </a:rPr>
              <a:t>ALL_TABLES</a:t>
            </a:r>
          </a:p>
        </p:txBody>
      </p:sp>
      <p:sp>
        <p:nvSpPr>
          <p:cNvPr id="2" name="Slide Number Placeholder 1"/>
          <p:cNvSpPr>
            <a:spLocks noGrp="1"/>
          </p:cNvSpPr>
          <p:nvPr>
            <p:ph type="sldNum" sz="quarter" idx="12"/>
          </p:nvPr>
        </p:nvSpPr>
        <p:spPr/>
        <p:txBody>
          <a:bodyPr/>
          <a:lstStyle/>
          <a:p>
            <a:fld id="{0D1E9C62-5A59-433B-A292-EC595ABBBF45}" type="slidenum">
              <a:rPr lang="" smtClean="0"/>
              <a:t>274</a:t>
            </a:fld>
            <a:endParaRPr lang=""/>
          </a:p>
        </p:txBody>
      </p:sp>
    </p:spTree>
    <p:custDataLst>
      <p:tags r:id="rId1"/>
    </p:custDataLst>
    <p:extLst>
      <p:ext uri="{BB962C8B-B14F-4D97-AF65-F5344CB8AC3E}">
        <p14:creationId xmlns:p14="http://schemas.microsoft.com/office/powerpoint/2010/main" val="359369176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837982" y="304800"/>
            <a:ext cx="10512862" cy="1325563"/>
          </a:xfrm>
        </p:spPr>
        <p:txBody>
          <a:bodyPr>
            <a:normAutofit fontScale="90000"/>
          </a:bodyPr>
          <a:lstStyle/>
          <a:p>
            <a:pPr eaLnBrk="1" hangingPunct="1"/>
            <a:r>
              <a:rPr lang="en-US" dirty="0"/>
              <a:t>Review: Implementing Oracle Managed Files (OMF</a:t>
            </a:r>
            <a:r>
              <a:rPr lang="en-US" dirty="0" smtClean="0"/>
              <a:t>)</a:t>
            </a:r>
            <a:br>
              <a:rPr lang="en-US" dirty="0" smtClean="0"/>
            </a:br>
            <a:endParaRPr lang="en-US" altLang="es-MX" dirty="0"/>
          </a:p>
        </p:txBody>
      </p:sp>
      <p:sp>
        <p:nvSpPr>
          <p:cNvPr id="9219" name="Content Placeholder 9"/>
          <p:cNvSpPr>
            <a:spLocks noGrp="1"/>
          </p:cNvSpPr>
          <p:nvPr>
            <p:ph idx="1"/>
          </p:nvPr>
        </p:nvSpPr>
        <p:spPr/>
        <p:txBody>
          <a:bodyPr/>
          <a:lstStyle/>
          <a:p>
            <a:pPr lvl="1">
              <a:buClr>
                <a:schemeClr val="accent1"/>
              </a:buClr>
              <a:defRPr/>
            </a:pPr>
            <a:r>
              <a:rPr lang="en-US" dirty="0"/>
              <a:t>Specify file operations in terms of database objects rather than file names</a:t>
            </a:r>
            <a:r>
              <a:rPr lang="en-US" dirty="0" smtClean="0"/>
              <a:t>.</a:t>
            </a:r>
          </a:p>
          <a:p>
            <a:pPr lvl="1">
              <a:buClr>
                <a:schemeClr val="accent1"/>
              </a:buClr>
              <a:defRPr/>
            </a:pPr>
            <a:endParaRPr lang="en-US" dirty="0"/>
          </a:p>
          <a:p>
            <a:pPr lvl="1">
              <a:buClr>
                <a:schemeClr val="accent1"/>
              </a:buClr>
              <a:defRPr/>
            </a:pPr>
            <a:endParaRPr lang="en-US" dirty="0" smtClean="0"/>
          </a:p>
          <a:p>
            <a:pPr lvl="1">
              <a:buClr>
                <a:schemeClr val="accent1"/>
              </a:buClr>
              <a:defRPr/>
            </a:pPr>
            <a:endParaRPr lang="en-US" dirty="0"/>
          </a:p>
          <a:p>
            <a:pPr lvl="1">
              <a:buClr>
                <a:schemeClr val="accent1"/>
              </a:buClr>
              <a:defRPr/>
            </a:pPr>
            <a:endParaRPr lang="en-US" dirty="0"/>
          </a:p>
          <a:p>
            <a:pPr lvl="1">
              <a:buClr>
                <a:schemeClr val="accent1"/>
              </a:buClr>
              <a:defRPr/>
            </a:pPr>
            <a:endParaRPr lang="en-US" dirty="0"/>
          </a:p>
          <a:p>
            <a:pPr marL="457063" lvl="1" indent="0">
              <a:buClr>
                <a:schemeClr val="accent1"/>
              </a:buClr>
              <a:buNone/>
              <a:defRPr/>
            </a:pPr>
            <a:endParaRPr lang="en-US" dirty="0"/>
          </a:p>
          <a:p>
            <a:pPr lvl="1">
              <a:buClr>
                <a:schemeClr val="accent1"/>
              </a:buClr>
              <a:defRPr/>
            </a:pPr>
            <a:r>
              <a:rPr lang="en-US" dirty="0"/>
              <a:t>Example:</a:t>
            </a:r>
          </a:p>
        </p:txBody>
      </p:sp>
      <p:graphicFrame>
        <p:nvGraphicFramePr>
          <p:cNvPr id="4" name="Group 465"/>
          <p:cNvGraphicFramePr>
            <a:graphicFrameLocks noGrp="1"/>
          </p:cNvGraphicFramePr>
          <p:nvPr>
            <p:extLst/>
          </p:nvPr>
        </p:nvGraphicFramePr>
        <p:xfrm>
          <a:off x="989012" y="2399875"/>
          <a:ext cx="9979400" cy="2118360"/>
        </p:xfrm>
        <a:graphic>
          <a:graphicData uri="http://schemas.openxmlformats.org/drawingml/2006/table">
            <a:tbl>
              <a:tblPr firstRow="1" firstCol="1" bandRow="1">
                <a:tableStyleId>{5FD0F851-EC5A-4D38-B0AD-8093EC10F338}</a:tableStyleId>
              </a:tblPr>
              <a:tblGrid>
                <a:gridCol w="4230483">
                  <a:extLst>
                    <a:ext uri="{9D8B030D-6E8A-4147-A177-3AD203B41FA5}">
                      <a16:colId xmlns:a16="http://schemas.microsoft.com/office/drawing/2014/main" xmlns="" val="20000"/>
                    </a:ext>
                  </a:extLst>
                </a:gridCol>
                <a:gridCol w="5748917">
                  <a:extLst>
                    <a:ext uri="{9D8B030D-6E8A-4147-A177-3AD203B41FA5}">
                      <a16:colId xmlns:a16="http://schemas.microsoft.com/office/drawing/2014/main" xmlns="" val="20001"/>
                    </a:ext>
                  </a:extLst>
                </a:gridCol>
              </a:tblGrid>
              <a:tr h="46689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Parameter</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Description</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a16="http://schemas.microsoft.com/office/drawing/2014/main" xmlns="" val="10000"/>
                  </a:ext>
                </a:extLst>
              </a:tr>
              <a:tr h="6124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DB_CREATE_FILE_DEST</a:t>
                      </a:r>
                      <a:endPar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Defines the location of the default file system directory for data files and temporary files</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10001"/>
                  </a:ext>
                </a:extLst>
              </a:tr>
              <a:tr h="43789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DB_CREATE_ONLINE_LOG_DEST_n</a:t>
                      </a:r>
                      <a:endPar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Defines the location for redo log files and control file creation</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a16="http://schemas.microsoft.com/office/drawing/2014/main" xmlns="" val="10002"/>
                  </a:ext>
                </a:extLst>
              </a:tr>
              <a:tr h="43789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DB_RECOVERY_FILE_DEST</a:t>
                      </a:r>
                      <a:endPar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Gives the default location for the fast recovery area</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10003"/>
                  </a:ext>
                </a:extLst>
              </a:tr>
            </a:tbl>
          </a:graphicData>
        </a:graphic>
      </p:graphicFrame>
      <p:sp>
        <p:nvSpPr>
          <p:cNvPr id="5" name="Content Placeholder 2"/>
          <p:cNvSpPr txBox="1">
            <a:spLocks/>
          </p:cNvSpPr>
          <p:nvPr/>
        </p:nvSpPr>
        <p:spPr bwMode="gray">
          <a:xfrm>
            <a:off x="989012" y="5105400"/>
            <a:ext cx="10750394"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ALTER SYSTEM SET DB_CREATE_FILE_DEST='/u01/app/oracle/oradata';</a:t>
            </a:r>
          </a:p>
          <a:p>
            <a:pPr marL="609493" indent="-609493" defTabSz="533307">
              <a:tabLst>
                <a:tab pos="533307" algn="r"/>
                <a:tab pos="897310" algn="l"/>
              </a:tabLst>
              <a:defRPr/>
            </a:pPr>
            <a:r>
              <a:rPr lang="en-US" b="1" dirty="0">
                <a:latin typeface="Courier New" pitchFamily="49" charset="0"/>
              </a:rPr>
              <a:t>SQL&gt; CREATE TABLESPACE tbs_1; </a:t>
            </a:r>
          </a:p>
        </p:txBody>
      </p:sp>
      <p:sp>
        <p:nvSpPr>
          <p:cNvPr id="2" name="Slide Number Placeholder 1"/>
          <p:cNvSpPr>
            <a:spLocks noGrp="1"/>
          </p:cNvSpPr>
          <p:nvPr>
            <p:ph type="sldNum" sz="quarter" idx="12"/>
          </p:nvPr>
        </p:nvSpPr>
        <p:spPr/>
        <p:txBody>
          <a:bodyPr/>
          <a:lstStyle/>
          <a:p>
            <a:fld id="{0D1E9C62-5A59-433B-A292-EC595ABBBF45}" type="slidenum">
              <a:rPr lang="" smtClean="0"/>
              <a:t>275</a:t>
            </a:fld>
            <a:endParaRPr lang=""/>
          </a:p>
        </p:txBody>
      </p:sp>
    </p:spTree>
    <p:custDataLst>
      <p:tags r:id="rId1"/>
    </p:custDataLst>
    <p:extLst>
      <p:ext uri="{BB962C8B-B14F-4D97-AF65-F5344CB8AC3E}">
        <p14:creationId xmlns:p14="http://schemas.microsoft.com/office/powerpoint/2010/main" val="296972988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276</a:t>
            </a:fld>
            <a:endParaRPr lang=""/>
          </a:p>
        </p:txBody>
      </p:sp>
    </p:spTree>
    <p:custDataLst>
      <p:tags r:id="rId1"/>
    </p:custDataLst>
    <p:extLst>
      <p:ext uri="{BB962C8B-B14F-4D97-AF65-F5344CB8AC3E}">
        <p14:creationId xmlns:p14="http://schemas.microsoft.com/office/powerpoint/2010/main" val="2660512028"/>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913497" y="228600"/>
            <a:ext cx="10361830" cy="549274"/>
          </a:xfrm>
        </p:spPr>
        <p:txBody>
          <a:bodyPr>
            <a:normAutofit fontScale="90000"/>
          </a:bodyPr>
          <a:lstStyle/>
          <a:p>
            <a:pPr eaLnBrk="1" hangingPunct="1"/>
            <a:r>
              <a:rPr lang="en-US" dirty="0"/>
              <a:t>Moving or Renaming Online Data Files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8049" y="1116641"/>
            <a:ext cx="8312727" cy="4624718"/>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277</a:t>
            </a:fld>
            <a:endParaRPr lang=""/>
          </a:p>
        </p:txBody>
      </p:sp>
    </p:spTree>
    <p:custDataLst>
      <p:tags r:id="rId1"/>
    </p:custDataLst>
    <p:extLst>
      <p:ext uri="{BB962C8B-B14F-4D97-AF65-F5344CB8AC3E}">
        <p14:creationId xmlns:p14="http://schemas.microsoft.com/office/powerpoint/2010/main" val="406952850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84212" y="152400"/>
            <a:ext cx="10512862" cy="1325563"/>
          </a:xfrm>
        </p:spPr>
        <p:txBody>
          <a:bodyPr/>
          <a:lstStyle/>
          <a:p>
            <a:pPr eaLnBrk="1" hangingPunct="1"/>
            <a:r>
              <a:rPr lang="en-US" dirty="0"/>
              <a:t>Examples: Moving and Renaming Online Data Files</a:t>
            </a:r>
            <a:endParaRPr lang="en-US" altLang="es-MX" dirty="0"/>
          </a:p>
        </p:txBody>
      </p:sp>
      <p:sp>
        <p:nvSpPr>
          <p:cNvPr id="9219" name="Content Placeholder 9"/>
          <p:cNvSpPr>
            <a:spLocks noGrp="1"/>
          </p:cNvSpPr>
          <p:nvPr>
            <p:ph idx="1"/>
          </p:nvPr>
        </p:nvSpPr>
        <p:spPr/>
        <p:txBody>
          <a:bodyPr/>
          <a:lstStyle/>
          <a:p>
            <a:pPr lvl="1">
              <a:buClr>
                <a:schemeClr val="accent1"/>
              </a:buClr>
              <a:defRPr/>
            </a:pPr>
            <a:r>
              <a:rPr lang="en-US" dirty="0"/>
              <a:t>Relocating an online data file:</a:t>
            </a:r>
          </a:p>
          <a:p>
            <a:pPr lvl="1">
              <a:buClr>
                <a:schemeClr val="accent1"/>
              </a:buClr>
              <a:defRPr/>
            </a:pPr>
            <a:endParaRPr lang="en-US" dirty="0"/>
          </a:p>
          <a:p>
            <a:pPr lvl="1">
              <a:buClr>
                <a:schemeClr val="accent1"/>
              </a:buClr>
              <a:defRPr/>
            </a:pPr>
            <a:endParaRPr lang="en-US" dirty="0"/>
          </a:p>
          <a:p>
            <a:pPr lvl="1">
              <a:buClr>
                <a:schemeClr val="accent1"/>
              </a:buClr>
              <a:defRPr/>
            </a:pPr>
            <a:r>
              <a:rPr lang="en-US" dirty="0"/>
              <a:t>Copying a data file from a file system to Automatic Storage Management (ASM):</a:t>
            </a:r>
          </a:p>
          <a:p>
            <a:pPr lvl="1">
              <a:buClr>
                <a:schemeClr val="accent1"/>
              </a:buClr>
              <a:defRPr/>
            </a:pPr>
            <a:endParaRPr lang="en-US" dirty="0"/>
          </a:p>
          <a:p>
            <a:pPr marL="91440" lvl="1" indent="0">
              <a:buClr>
                <a:schemeClr val="accent1"/>
              </a:buClr>
              <a:buNone/>
              <a:defRPr/>
            </a:pPr>
            <a:endParaRPr lang="en-US" dirty="0"/>
          </a:p>
          <a:p>
            <a:pPr lvl="1">
              <a:buClr>
                <a:schemeClr val="accent1"/>
              </a:buClr>
              <a:defRPr/>
            </a:pPr>
            <a:r>
              <a:rPr lang="en-US" dirty="0"/>
              <a:t>Renaming an online data file:</a:t>
            </a:r>
          </a:p>
        </p:txBody>
      </p:sp>
      <p:sp>
        <p:nvSpPr>
          <p:cNvPr id="4" name="Content Placeholder 2"/>
          <p:cNvSpPr txBox="1">
            <a:spLocks/>
          </p:cNvSpPr>
          <p:nvPr/>
        </p:nvSpPr>
        <p:spPr bwMode="gray">
          <a:xfrm>
            <a:off x="1275586" y="2209800"/>
            <a:ext cx="10436665"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ALTER DATABASE MOVE DATAFILE '/disk1/myexample01.dbf' </a:t>
            </a:r>
          </a:p>
          <a:p>
            <a:pPr marL="609493" indent="-609493" defTabSz="533307">
              <a:tabLst>
                <a:tab pos="533307" algn="r"/>
                <a:tab pos="897310" algn="l"/>
              </a:tabLst>
              <a:defRPr/>
            </a:pPr>
            <a:r>
              <a:rPr lang="en-US" b="1" dirty="0">
                <a:latin typeface="Courier New" pitchFamily="49" charset="0"/>
              </a:rPr>
              <a:t>  2  TO '/disk2/myexample01.dbf'; </a:t>
            </a:r>
          </a:p>
        </p:txBody>
      </p:sp>
      <p:sp>
        <p:nvSpPr>
          <p:cNvPr id="5" name="Content Placeholder 2"/>
          <p:cNvSpPr txBox="1">
            <a:spLocks/>
          </p:cNvSpPr>
          <p:nvPr/>
        </p:nvSpPr>
        <p:spPr bwMode="gray">
          <a:xfrm>
            <a:off x="1296547" y="3733800"/>
            <a:ext cx="10750394"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ALTER DATABASE MOVE DATAFILE '/disk1/myexample01.dbf' </a:t>
            </a:r>
          </a:p>
          <a:p>
            <a:pPr marL="609493" indent="-609493" defTabSz="533307">
              <a:tabLst>
                <a:tab pos="533307" algn="r"/>
                <a:tab pos="897310" algn="l"/>
              </a:tabLst>
              <a:defRPr/>
            </a:pPr>
            <a:r>
              <a:rPr lang="en-US" b="1" dirty="0">
                <a:latin typeface="Courier New" pitchFamily="49" charset="0"/>
              </a:rPr>
              <a:t>  2  TO '+DiskGroup2' KEEP; </a:t>
            </a:r>
          </a:p>
        </p:txBody>
      </p:sp>
      <p:sp>
        <p:nvSpPr>
          <p:cNvPr id="6" name="Content Placeholder 2"/>
          <p:cNvSpPr txBox="1">
            <a:spLocks/>
          </p:cNvSpPr>
          <p:nvPr/>
        </p:nvSpPr>
        <p:spPr bwMode="gray">
          <a:xfrm>
            <a:off x="1296547" y="4906824"/>
            <a:ext cx="10750394"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ALTER DATABASE MOVE DATAFILE '/disk1/myexample01.dbf‘</a:t>
            </a:r>
          </a:p>
          <a:p>
            <a:pPr marL="609493" indent="-609493" defTabSz="533307">
              <a:tabLst>
                <a:tab pos="533307" algn="r"/>
                <a:tab pos="897310" algn="l"/>
              </a:tabLst>
              <a:defRPr/>
            </a:pPr>
            <a:r>
              <a:rPr lang="en-US" b="1" dirty="0">
                <a:latin typeface="Courier New" pitchFamily="49" charset="0"/>
              </a:rPr>
              <a:t>  2  TO '/disk1/myexample02.dbf'; </a:t>
            </a:r>
          </a:p>
        </p:txBody>
      </p:sp>
      <p:sp>
        <p:nvSpPr>
          <p:cNvPr id="2" name="Slide Number Placeholder 1"/>
          <p:cNvSpPr>
            <a:spLocks noGrp="1"/>
          </p:cNvSpPr>
          <p:nvPr>
            <p:ph type="sldNum" sz="quarter" idx="12"/>
          </p:nvPr>
        </p:nvSpPr>
        <p:spPr/>
        <p:txBody>
          <a:bodyPr/>
          <a:lstStyle/>
          <a:p>
            <a:fld id="{0D1E9C62-5A59-433B-A292-EC595ABBBF45}" type="slidenum">
              <a:rPr lang="" smtClean="0"/>
              <a:t>278</a:t>
            </a:fld>
            <a:endParaRPr lang=""/>
          </a:p>
        </p:txBody>
      </p:sp>
    </p:spTree>
    <p:custDataLst>
      <p:tags r:id="rId1"/>
    </p:custDataLst>
    <p:extLst>
      <p:ext uri="{BB962C8B-B14F-4D97-AF65-F5344CB8AC3E}">
        <p14:creationId xmlns:p14="http://schemas.microsoft.com/office/powerpoint/2010/main" val="121585373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4547" y="365553"/>
            <a:ext cx="1149804" cy="952500"/>
          </a:xfrm>
          <a:prstGeom prst="rect">
            <a:avLst/>
          </a:prstGeom>
        </p:spPr>
      </p:pic>
      <p:grpSp>
        <p:nvGrpSpPr>
          <p:cNvPr id="5" name="Group 4"/>
          <p:cNvGrpSpPr/>
          <p:nvPr/>
        </p:nvGrpSpPr>
        <p:grpSpPr>
          <a:xfrm>
            <a:off x="1304277" y="1318053"/>
            <a:ext cx="9580270" cy="4221894"/>
            <a:chOff x="830654" y="1268641"/>
            <a:chExt cx="7482693" cy="3021738"/>
          </a:xfrm>
        </p:grpSpPr>
        <p:sp>
          <p:nvSpPr>
            <p:cNvPr id="6" name="Freeform 5"/>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7" name="Rounded Rectangle 6"/>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5362" name="Title 1"/>
          <p:cNvSpPr>
            <a:spLocks noGrp="1"/>
          </p:cNvSpPr>
          <p:nvPr>
            <p:ph type="title"/>
          </p:nvPr>
        </p:nvSpPr>
        <p:spPr>
          <a:xfrm>
            <a:off x="583548" y="64685"/>
            <a:ext cx="10046565" cy="549274"/>
          </a:xfrm>
        </p:spPr>
        <p:txBody>
          <a:bodyPr>
            <a:normAutofit fontScale="90000"/>
          </a:bodyPr>
          <a:lstStyle/>
          <a:p>
            <a:pPr eaLnBrk="1" hangingPunct="1"/>
            <a:r>
              <a:rPr lang="en-US" dirty="0"/>
              <a:t>Tablespace Encryption by Default in DBCS</a:t>
            </a:r>
            <a:endParaRPr lang="en-US" altLang="es-MX" dirty="0"/>
          </a:p>
        </p:txBody>
      </p:sp>
      <p:sp>
        <p:nvSpPr>
          <p:cNvPr id="9219" name="Content Placeholder 9"/>
          <p:cNvSpPr>
            <a:spLocks noGrp="1"/>
          </p:cNvSpPr>
          <p:nvPr>
            <p:ph idx="1"/>
          </p:nvPr>
        </p:nvSpPr>
        <p:spPr>
          <a:xfrm>
            <a:off x="1983011" y="1960126"/>
            <a:ext cx="8222802" cy="2657030"/>
          </a:xfrm>
        </p:spPr>
        <p:txBody>
          <a:bodyPr>
            <a:normAutofit lnSpcReduction="10000"/>
          </a:bodyPr>
          <a:lstStyle/>
          <a:p>
            <a:pPr lvl="1">
              <a:buClr>
                <a:schemeClr val="accent1"/>
              </a:buClr>
              <a:defRPr/>
            </a:pPr>
            <a:r>
              <a:rPr lang="en-US" dirty="0"/>
              <a:t>In Oracle Database Cloud Service, user-created tablespaces are encrypted by default.</a:t>
            </a:r>
          </a:p>
          <a:p>
            <a:pPr lvl="1">
              <a:buClr>
                <a:schemeClr val="accent1"/>
              </a:buClr>
              <a:defRPr/>
            </a:pPr>
            <a:r>
              <a:rPr lang="en-US" dirty="0"/>
              <a:t>Tablespaces created when the database is first created (in the root container, PDB seed, and </a:t>
            </a:r>
            <a:r>
              <a:rPr lang="en-US" dirty="0">
                <a:latin typeface="Courier New" panose="02070309020205020404" pitchFamily="49" charset="0"/>
                <a:cs typeface="Courier New" panose="02070309020205020404" pitchFamily="49" charset="0"/>
              </a:rPr>
              <a:t>PDB1</a:t>
            </a:r>
            <a:r>
              <a:rPr lang="en-US" dirty="0"/>
              <a:t>) are NOT encrypted.</a:t>
            </a:r>
          </a:p>
          <a:p>
            <a:pPr lvl="1">
              <a:buClr>
                <a:schemeClr val="accent1"/>
              </a:buClr>
              <a:defRPr/>
            </a:pPr>
            <a:r>
              <a:rPr lang="en-US" dirty="0"/>
              <a:t>The default encryption algorithm is </a:t>
            </a:r>
            <a:r>
              <a:rPr lang="en-US" dirty="0">
                <a:cs typeface="Courier New" panose="02070309020205020404" pitchFamily="49" charset="0"/>
              </a:rPr>
              <a:t>AES128</a:t>
            </a:r>
            <a:r>
              <a:rPr lang="en-US" dirty="0"/>
              <a:t>.</a:t>
            </a:r>
          </a:p>
          <a:p>
            <a:pPr lvl="1">
              <a:buClr>
                <a:schemeClr val="accent1"/>
              </a:buClr>
              <a:defRPr/>
            </a:pPr>
            <a:r>
              <a:rPr lang="en-US" dirty="0"/>
              <a:t>The underlying architecture supporting this feature is Transparent Data Encryption (TDE).</a:t>
            </a:r>
          </a:p>
        </p:txBody>
      </p:sp>
      <p:sp>
        <p:nvSpPr>
          <p:cNvPr id="2" name="Slide Number Placeholder 1"/>
          <p:cNvSpPr>
            <a:spLocks noGrp="1"/>
          </p:cNvSpPr>
          <p:nvPr>
            <p:ph type="sldNum" sz="quarter" idx="12"/>
          </p:nvPr>
        </p:nvSpPr>
        <p:spPr/>
        <p:txBody>
          <a:bodyPr/>
          <a:lstStyle/>
          <a:p>
            <a:fld id="{0D1E9C62-5A59-433B-A292-EC595ABBBF45}" type="slidenum">
              <a:rPr lang="" smtClean="0"/>
              <a:t>279</a:t>
            </a:fld>
            <a:endParaRPr lang=""/>
          </a:p>
        </p:txBody>
      </p:sp>
    </p:spTree>
    <p:custDataLst>
      <p:tags r:id="rId1"/>
    </p:custDataLst>
    <p:extLst>
      <p:ext uri="{BB962C8B-B14F-4D97-AF65-F5344CB8AC3E}">
        <p14:creationId xmlns:p14="http://schemas.microsoft.com/office/powerpoint/2010/main" val="670070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1729269" y="968022"/>
            <a:ext cx="8730287" cy="5168103"/>
            <a:chOff x="830654" y="1268641"/>
            <a:chExt cx="7482693" cy="3030071"/>
          </a:xfrm>
        </p:grpSpPr>
        <p:sp>
          <p:nvSpPr>
            <p:cNvPr id="52" name="Freeform 51"/>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3" name="Rounded Rectangle 52"/>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9218" name="Rectangle 180"/>
          <p:cNvSpPr>
            <a:spLocks noGrp="1" noChangeArrowheads="1"/>
          </p:cNvSpPr>
          <p:nvPr>
            <p:ph type="title"/>
          </p:nvPr>
        </p:nvSpPr>
        <p:spPr>
          <a:xfrm>
            <a:off x="1046847" y="199041"/>
            <a:ext cx="10133230" cy="478979"/>
          </a:xfrm>
        </p:spPr>
        <p:txBody>
          <a:bodyPr>
            <a:normAutofit fontScale="90000"/>
          </a:bodyPr>
          <a:lstStyle/>
          <a:p>
            <a:pPr eaLnBrk="1" hangingPunct="1"/>
            <a:r>
              <a:rPr lang="en-US" altLang="en-US" dirty="0"/>
              <a:t>Oracle Database Memory Structures</a:t>
            </a:r>
            <a:endParaRPr lang="en-US" altLang="en-US" dirty="0">
              <a:solidFill>
                <a:srgbClr val="0000FF"/>
              </a:solidFill>
            </a:endParaRPr>
          </a:p>
        </p:txBody>
      </p:sp>
      <p:grpSp>
        <p:nvGrpSpPr>
          <p:cNvPr id="9219" name="Group 49"/>
          <p:cNvGrpSpPr>
            <a:grpSpLocks/>
          </p:cNvGrpSpPr>
          <p:nvPr/>
        </p:nvGrpSpPr>
        <p:grpSpPr bwMode="auto">
          <a:xfrm>
            <a:off x="2436812" y="1092200"/>
            <a:ext cx="7315200" cy="4851400"/>
            <a:chOff x="914400" y="1309688"/>
            <a:chExt cx="7315200" cy="4850844"/>
          </a:xfrm>
        </p:grpSpPr>
        <p:sp>
          <p:nvSpPr>
            <p:cNvPr id="9220" name="Oval 107"/>
            <p:cNvSpPr>
              <a:spLocks noChangeArrowheads="1"/>
            </p:cNvSpPr>
            <p:nvPr/>
          </p:nvSpPr>
          <p:spPr bwMode="blackWhite">
            <a:xfrm>
              <a:off x="1162050" y="2514462"/>
              <a:ext cx="1279525" cy="731754"/>
            </a:xfrm>
            <a:prstGeom prst="ellipse">
              <a:avLst/>
            </a:prstGeom>
            <a:solidFill>
              <a:srgbClr val="CCFFFF"/>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Server</a:t>
              </a:r>
              <a:br>
                <a:rPr lang="en-US" sz="1400" dirty="0">
                  <a:solidFill>
                    <a:srgbClr val="000000"/>
                  </a:solidFill>
                </a:rPr>
              </a:br>
              <a:r>
                <a:rPr lang="en-US" sz="1400" dirty="0">
                  <a:solidFill>
                    <a:srgbClr val="000000"/>
                  </a:solidFill>
                </a:rPr>
                <a:t>process 1</a:t>
              </a:r>
            </a:p>
          </p:txBody>
        </p:sp>
        <p:sp>
          <p:nvSpPr>
            <p:cNvPr id="9221" name="AutoShape 108"/>
            <p:cNvSpPr>
              <a:spLocks noChangeArrowheads="1"/>
            </p:cNvSpPr>
            <p:nvPr/>
          </p:nvSpPr>
          <p:spPr bwMode="blackWhite">
            <a:xfrm>
              <a:off x="914400" y="3733800"/>
              <a:ext cx="5715000" cy="2044700"/>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9222" name="Rectangle 109"/>
            <p:cNvSpPr>
              <a:spLocks noChangeArrowheads="1"/>
            </p:cNvSpPr>
            <p:nvPr/>
          </p:nvSpPr>
          <p:spPr bwMode="blackWhite">
            <a:xfrm>
              <a:off x="1066800" y="4984750"/>
              <a:ext cx="1612900" cy="685800"/>
            </a:xfrm>
            <a:prstGeom prst="rect">
              <a:avLst/>
            </a:prstGeom>
            <a:solidFill>
              <a:schemeClr val="accent1"/>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chemeClr val="bg1"/>
                </a:solidFill>
              </a:endParaRPr>
            </a:p>
          </p:txBody>
        </p:sp>
        <p:sp>
          <p:nvSpPr>
            <p:cNvPr id="9223" name="Rectangle 110"/>
            <p:cNvSpPr>
              <a:spLocks noChangeArrowheads="1"/>
            </p:cNvSpPr>
            <p:nvPr/>
          </p:nvSpPr>
          <p:spPr bwMode="blackWhite">
            <a:xfrm>
              <a:off x="2841625" y="4984750"/>
              <a:ext cx="1028700" cy="685800"/>
            </a:xfrm>
            <a:prstGeom prst="rect">
              <a:avLst/>
            </a:prstGeom>
            <a:solidFill>
              <a:srgbClr val="FFCCCC"/>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9224" name="Rectangle 111"/>
            <p:cNvSpPr>
              <a:spLocks noChangeArrowheads="1"/>
            </p:cNvSpPr>
            <p:nvPr/>
          </p:nvSpPr>
          <p:spPr bwMode="blackWhite">
            <a:xfrm>
              <a:off x="1066800" y="3868738"/>
              <a:ext cx="1584325" cy="1041400"/>
            </a:xfrm>
            <a:prstGeom prst="rect">
              <a:avLst/>
            </a:prstGeom>
            <a:solidFill>
              <a:srgbClr val="CC99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9225" name="Text Box 112"/>
            <p:cNvSpPr txBox="1">
              <a:spLocks noChangeArrowheads="1"/>
            </p:cNvSpPr>
            <p:nvPr/>
          </p:nvSpPr>
          <p:spPr bwMode="gray">
            <a:xfrm>
              <a:off x="1219200" y="422433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Shared pool</a:t>
              </a:r>
            </a:p>
          </p:txBody>
        </p:sp>
        <p:sp>
          <p:nvSpPr>
            <p:cNvPr id="9226" name="Rectangle 113"/>
            <p:cNvSpPr>
              <a:spLocks noChangeArrowheads="1"/>
            </p:cNvSpPr>
            <p:nvPr/>
          </p:nvSpPr>
          <p:spPr bwMode="blackWhite">
            <a:xfrm>
              <a:off x="2819400" y="3854158"/>
              <a:ext cx="2286000" cy="1044455"/>
            </a:xfrm>
            <a:prstGeom prst="rect">
              <a:avLst/>
            </a:prstGeom>
            <a:solidFill>
              <a:srgbClr val="FFCC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Database</a:t>
              </a:r>
              <a:br>
                <a:rPr lang="en-US" sz="1400" dirty="0">
                  <a:solidFill>
                    <a:srgbClr val="000000"/>
                  </a:solidFill>
                </a:rPr>
              </a:br>
              <a:r>
                <a:rPr lang="en-US" sz="1400" dirty="0">
                  <a:solidFill>
                    <a:srgbClr val="000000"/>
                  </a:solidFill>
                </a:rPr>
                <a:t>buffer</a:t>
              </a:r>
              <a:br>
                <a:rPr lang="en-US" sz="1400" dirty="0">
                  <a:solidFill>
                    <a:srgbClr val="000000"/>
                  </a:solidFill>
                </a:rPr>
              </a:br>
              <a:r>
                <a:rPr lang="en-US" sz="1400" dirty="0">
                  <a:solidFill>
                    <a:srgbClr val="000000"/>
                  </a:solidFill>
                </a:rPr>
                <a:t>cache</a:t>
              </a:r>
            </a:p>
          </p:txBody>
        </p:sp>
        <p:sp>
          <p:nvSpPr>
            <p:cNvPr id="9227" name="Rectangle 115"/>
            <p:cNvSpPr>
              <a:spLocks noChangeArrowheads="1"/>
            </p:cNvSpPr>
            <p:nvPr/>
          </p:nvSpPr>
          <p:spPr bwMode="blackWhite">
            <a:xfrm>
              <a:off x="3946525" y="4972050"/>
              <a:ext cx="1158875" cy="685800"/>
            </a:xfrm>
            <a:prstGeom prst="rect">
              <a:avLst/>
            </a:prstGeom>
            <a:solidFill>
              <a:srgbClr val="FFCCCC"/>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ym typeface="Wingdings" panose="05000000000000000000" pitchFamily="2" charset="2"/>
              </a:endParaRPr>
            </a:p>
          </p:txBody>
        </p:sp>
        <p:sp>
          <p:nvSpPr>
            <p:cNvPr id="9228" name="Text Box 116"/>
            <p:cNvSpPr txBox="1">
              <a:spLocks noChangeArrowheads="1"/>
            </p:cNvSpPr>
            <p:nvPr/>
          </p:nvSpPr>
          <p:spPr bwMode="gray">
            <a:xfrm>
              <a:off x="3908425" y="5060950"/>
              <a:ext cx="1143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Streams pool</a:t>
              </a:r>
            </a:p>
          </p:txBody>
        </p:sp>
        <p:sp>
          <p:nvSpPr>
            <p:cNvPr id="9229" name="Text Box 117"/>
            <p:cNvSpPr txBox="1">
              <a:spLocks noChangeArrowheads="1"/>
            </p:cNvSpPr>
            <p:nvPr/>
          </p:nvSpPr>
          <p:spPr bwMode="gray">
            <a:xfrm>
              <a:off x="1231900" y="5144211"/>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chemeClr val="bg1"/>
                  </a:solidFill>
                </a:rPr>
                <a:t>Large pool</a:t>
              </a:r>
            </a:p>
          </p:txBody>
        </p:sp>
        <p:sp>
          <p:nvSpPr>
            <p:cNvPr id="9230" name="Text Box 118"/>
            <p:cNvSpPr txBox="1">
              <a:spLocks noChangeArrowheads="1"/>
            </p:cNvSpPr>
            <p:nvPr/>
          </p:nvSpPr>
          <p:spPr bwMode="gray">
            <a:xfrm>
              <a:off x="2811463" y="5149850"/>
              <a:ext cx="1071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Java pool</a:t>
              </a:r>
            </a:p>
          </p:txBody>
        </p:sp>
        <p:sp>
          <p:nvSpPr>
            <p:cNvPr id="9231" name="AutoShape 119"/>
            <p:cNvSpPr>
              <a:spLocks noChangeArrowheads="1"/>
            </p:cNvSpPr>
            <p:nvPr/>
          </p:nvSpPr>
          <p:spPr bwMode="blackWhite">
            <a:xfrm>
              <a:off x="2228850" y="1690688"/>
              <a:ext cx="2362200" cy="1130300"/>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9232" name="Text Box 125"/>
            <p:cNvSpPr txBox="1">
              <a:spLocks noChangeArrowheads="1"/>
            </p:cNvSpPr>
            <p:nvPr/>
          </p:nvSpPr>
          <p:spPr bwMode="gray">
            <a:xfrm>
              <a:off x="2381250" y="1766888"/>
              <a:ext cx="914400" cy="971550"/>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Stack</a:t>
              </a:r>
            </a:p>
            <a:p>
              <a:pPr algn="ctr" eaLnBrk="1" hangingPunct="1">
                <a:spcBef>
                  <a:spcPct val="50000"/>
                </a:spcBef>
              </a:pPr>
              <a:r>
                <a:rPr lang="en-US" altLang="en-US" sz="1400" dirty="0">
                  <a:solidFill>
                    <a:srgbClr val="000000"/>
                  </a:solidFill>
                </a:rPr>
                <a:t>Space</a:t>
              </a:r>
            </a:p>
            <a:p>
              <a:pPr algn="ctr" eaLnBrk="1" hangingPunct="1">
                <a:spcBef>
                  <a:spcPct val="50000"/>
                </a:spcBef>
              </a:pPr>
              <a:endParaRPr lang="en-US" altLang="en-US" sz="1400" dirty="0">
                <a:solidFill>
                  <a:srgbClr val="000000"/>
                </a:solidFill>
              </a:endParaRPr>
            </a:p>
          </p:txBody>
        </p:sp>
        <p:sp>
          <p:nvSpPr>
            <p:cNvPr id="9233" name="Text Box 126"/>
            <p:cNvSpPr txBox="1">
              <a:spLocks noChangeArrowheads="1"/>
            </p:cNvSpPr>
            <p:nvPr/>
          </p:nvSpPr>
          <p:spPr bwMode="auto">
            <a:xfrm>
              <a:off x="2348639" y="5791200"/>
              <a:ext cx="29290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System Global Area (SGA)</a:t>
              </a:r>
            </a:p>
          </p:txBody>
        </p:sp>
        <p:sp>
          <p:nvSpPr>
            <p:cNvPr id="9234" name="Text Box 127"/>
            <p:cNvSpPr txBox="1">
              <a:spLocks noChangeArrowheads="1"/>
            </p:cNvSpPr>
            <p:nvPr/>
          </p:nvSpPr>
          <p:spPr bwMode="auto">
            <a:xfrm>
              <a:off x="2057400" y="1309688"/>
              <a:ext cx="3044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Program Global Area (PGA)</a:t>
              </a:r>
            </a:p>
          </p:txBody>
        </p:sp>
        <p:sp>
          <p:nvSpPr>
            <p:cNvPr id="9235" name="Oval 133"/>
            <p:cNvSpPr>
              <a:spLocks noChangeArrowheads="1"/>
            </p:cNvSpPr>
            <p:nvPr/>
          </p:nvSpPr>
          <p:spPr bwMode="blackWhite">
            <a:xfrm>
              <a:off x="4876800" y="2544621"/>
              <a:ext cx="1279525" cy="731753"/>
            </a:xfrm>
            <a:prstGeom prst="ellipse">
              <a:avLst/>
            </a:prstGeom>
            <a:solidFill>
              <a:srgbClr val="CCFFFF"/>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Server</a:t>
              </a:r>
              <a:br>
                <a:rPr lang="en-US" sz="1400" dirty="0">
                  <a:solidFill>
                    <a:srgbClr val="000000"/>
                  </a:solidFill>
                </a:rPr>
              </a:br>
              <a:r>
                <a:rPr lang="en-US" sz="1400" dirty="0">
                  <a:solidFill>
                    <a:srgbClr val="000000"/>
                  </a:solidFill>
                </a:rPr>
                <a:t>process 2</a:t>
              </a:r>
            </a:p>
          </p:txBody>
        </p:sp>
        <p:sp>
          <p:nvSpPr>
            <p:cNvPr id="9236" name="Line 171"/>
            <p:cNvSpPr>
              <a:spLocks noChangeShapeType="1"/>
            </p:cNvSpPr>
            <p:nvPr/>
          </p:nvSpPr>
          <p:spPr bwMode="gray">
            <a:xfrm>
              <a:off x="1801813" y="3263900"/>
              <a:ext cx="0" cy="457200"/>
            </a:xfrm>
            <a:prstGeom prst="line">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9237" name="Rectangle 172"/>
            <p:cNvSpPr>
              <a:spLocks noChangeArrowheads="1"/>
            </p:cNvSpPr>
            <p:nvPr/>
          </p:nvSpPr>
          <p:spPr bwMode="blackWhite">
            <a:xfrm>
              <a:off x="3448050" y="1752549"/>
              <a:ext cx="962025" cy="990486"/>
            </a:xfrm>
            <a:prstGeom prst="rect">
              <a:avLst/>
            </a:prstGeom>
            <a:solidFill>
              <a:srgbClr val="FFFF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User</a:t>
              </a:r>
            </a:p>
            <a:p>
              <a:pPr algn="ctr" defTabSz="822325" eaLnBrk="0" hangingPunct="0">
                <a:spcBef>
                  <a:spcPct val="50000"/>
                </a:spcBef>
                <a:defRPr/>
              </a:pPr>
              <a:r>
                <a:rPr lang="en-US" sz="1400" dirty="0">
                  <a:solidFill>
                    <a:srgbClr val="000000"/>
                  </a:solidFill>
                </a:rPr>
                <a:t>Global</a:t>
              </a:r>
            </a:p>
            <a:p>
              <a:pPr algn="ctr" defTabSz="822325" eaLnBrk="0" hangingPunct="0">
                <a:spcBef>
                  <a:spcPct val="50000"/>
                </a:spcBef>
                <a:defRPr/>
              </a:pPr>
              <a:r>
                <a:rPr lang="en-US" sz="1400" dirty="0">
                  <a:solidFill>
                    <a:srgbClr val="000000"/>
                  </a:solidFill>
                </a:rPr>
                <a:t>Area</a:t>
              </a:r>
            </a:p>
          </p:txBody>
        </p:sp>
        <p:sp>
          <p:nvSpPr>
            <p:cNvPr id="9238" name="AutoShape 173"/>
            <p:cNvSpPr>
              <a:spLocks noChangeArrowheads="1"/>
            </p:cNvSpPr>
            <p:nvPr/>
          </p:nvSpPr>
          <p:spPr bwMode="blackWhite">
            <a:xfrm>
              <a:off x="5867400" y="1689100"/>
              <a:ext cx="2362200" cy="1130300"/>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9239" name="Text Box 174"/>
            <p:cNvSpPr txBox="1">
              <a:spLocks noChangeArrowheads="1"/>
            </p:cNvSpPr>
            <p:nvPr/>
          </p:nvSpPr>
          <p:spPr bwMode="gray">
            <a:xfrm>
              <a:off x="6019800" y="1765300"/>
              <a:ext cx="914400" cy="971550"/>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Stack</a:t>
              </a:r>
            </a:p>
            <a:p>
              <a:pPr algn="ctr" eaLnBrk="1" hangingPunct="1">
                <a:spcBef>
                  <a:spcPct val="50000"/>
                </a:spcBef>
              </a:pPr>
              <a:r>
                <a:rPr lang="en-US" altLang="en-US" sz="1400" dirty="0">
                  <a:solidFill>
                    <a:srgbClr val="000000"/>
                  </a:solidFill>
                </a:rPr>
                <a:t>Space</a:t>
              </a:r>
            </a:p>
            <a:p>
              <a:pPr algn="ctr" eaLnBrk="1" hangingPunct="1">
                <a:spcBef>
                  <a:spcPct val="50000"/>
                </a:spcBef>
              </a:pPr>
              <a:endParaRPr lang="en-US" altLang="en-US" sz="1400" dirty="0">
                <a:solidFill>
                  <a:srgbClr val="000000"/>
                </a:solidFill>
              </a:endParaRPr>
            </a:p>
          </p:txBody>
        </p:sp>
        <p:sp>
          <p:nvSpPr>
            <p:cNvPr id="9240" name="Rectangle 175"/>
            <p:cNvSpPr>
              <a:spLocks noChangeArrowheads="1"/>
            </p:cNvSpPr>
            <p:nvPr/>
          </p:nvSpPr>
          <p:spPr bwMode="blackWhite">
            <a:xfrm>
              <a:off x="7086600" y="1750962"/>
              <a:ext cx="962025" cy="990486"/>
            </a:xfrm>
            <a:prstGeom prst="rect">
              <a:avLst/>
            </a:prstGeom>
            <a:solidFill>
              <a:srgbClr val="FFFF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User</a:t>
              </a:r>
            </a:p>
            <a:p>
              <a:pPr algn="ctr" defTabSz="822325" eaLnBrk="0" hangingPunct="0">
                <a:spcBef>
                  <a:spcPct val="50000"/>
                </a:spcBef>
                <a:defRPr/>
              </a:pPr>
              <a:r>
                <a:rPr lang="en-US" sz="1400" dirty="0">
                  <a:solidFill>
                    <a:srgbClr val="000000"/>
                  </a:solidFill>
                </a:rPr>
                <a:t>Global</a:t>
              </a:r>
            </a:p>
            <a:p>
              <a:pPr algn="ctr" defTabSz="822325" eaLnBrk="0" hangingPunct="0">
                <a:spcBef>
                  <a:spcPct val="50000"/>
                </a:spcBef>
                <a:defRPr/>
              </a:pPr>
              <a:r>
                <a:rPr lang="en-US" sz="1400" dirty="0">
                  <a:solidFill>
                    <a:srgbClr val="000000"/>
                  </a:solidFill>
                </a:rPr>
                <a:t>Area</a:t>
              </a:r>
            </a:p>
          </p:txBody>
        </p:sp>
        <p:sp>
          <p:nvSpPr>
            <p:cNvPr id="9241" name="Line 176"/>
            <p:cNvSpPr>
              <a:spLocks noChangeShapeType="1"/>
            </p:cNvSpPr>
            <p:nvPr/>
          </p:nvSpPr>
          <p:spPr bwMode="gray">
            <a:xfrm>
              <a:off x="5516563" y="3263900"/>
              <a:ext cx="0" cy="457200"/>
            </a:xfrm>
            <a:prstGeom prst="line">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9242" name="Text Box 177"/>
            <p:cNvSpPr txBox="1">
              <a:spLocks noChangeArrowheads="1"/>
            </p:cNvSpPr>
            <p:nvPr/>
          </p:nvSpPr>
          <p:spPr bwMode="auto">
            <a:xfrm>
              <a:off x="6559550" y="1309688"/>
              <a:ext cx="679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PGA</a:t>
              </a:r>
            </a:p>
          </p:txBody>
        </p:sp>
        <p:sp>
          <p:nvSpPr>
            <p:cNvPr id="9243" name="Rectangle 110"/>
            <p:cNvSpPr>
              <a:spLocks noChangeArrowheads="1"/>
            </p:cNvSpPr>
            <p:nvPr/>
          </p:nvSpPr>
          <p:spPr bwMode="blackWhite">
            <a:xfrm>
              <a:off x="5295900" y="4953000"/>
              <a:ext cx="1028700" cy="685800"/>
            </a:xfrm>
            <a:prstGeom prst="rect">
              <a:avLst/>
            </a:prstGeom>
            <a:solidFill>
              <a:srgbClr val="99CC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9244" name="Text Box 118"/>
            <p:cNvSpPr txBox="1">
              <a:spLocks noChangeArrowheads="1"/>
            </p:cNvSpPr>
            <p:nvPr/>
          </p:nvSpPr>
          <p:spPr bwMode="gray">
            <a:xfrm>
              <a:off x="5253038" y="5181600"/>
              <a:ext cx="1071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Fixed SGA</a:t>
              </a:r>
            </a:p>
          </p:txBody>
        </p:sp>
        <p:grpSp>
          <p:nvGrpSpPr>
            <p:cNvPr id="3" name="Group 129"/>
            <p:cNvGrpSpPr>
              <a:grpSpLocks/>
            </p:cNvGrpSpPr>
            <p:nvPr/>
          </p:nvGrpSpPr>
          <p:grpSpPr bwMode="auto">
            <a:xfrm>
              <a:off x="5181600" y="3886199"/>
              <a:ext cx="1295395" cy="1016000"/>
              <a:chOff x="3168" y="2680"/>
              <a:chExt cx="1283" cy="984"/>
            </a:xfrm>
            <a:solidFill>
              <a:srgbClr val="FFFF99"/>
            </a:solidFill>
          </p:grpSpPr>
          <p:sp>
            <p:nvSpPr>
              <p:cNvPr id="30" name="Oval 82"/>
              <p:cNvSpPr>
                <a:spLocks noChangeArrowheads="1"/>
              </p:cNvSpPr>
              <p:nvPr/>
            </p:nvSpPr>
            <p:spPr bwMode="blackWhite">
              <a:xfrm>
                <a:off x="3251" y="2680"/>
                <a:ext cx="1136" cy="984"/>
              </a:xfrm>
              <a:prstGeom prst="ellipse">
                <a:avLst/>
              </a:prstGeom>
              <a:grpFill/>
              <a:ln w="28575">
                <a:solidFill>
                  <a:schemeClr val="tx1"/>
                </a:solidFill>
                <a:round/>
                <a:headEnd type="none" w="sm" len="sm"/>
                <a:tailEnd type="none" w="sm" len="sm"/>
              </a:ln>
              <a:effectLst/>
            </p:spPr>
            <p:txBody>
              <a:bodyPr wrap="none" anchor="ctr"/>
              <a:lstStyle/>
              <a:p>
                <a:pPr algn="ctr">
                  <a:defRPr/>
                </a:pPr>
                <a:endParaRPr lang="en-US" dirty="0">
                  <a:latin typeface="Arial" charset="0"/>
                  <a:cs typeface="Arial" charset="0"/>
                </a:endParaRPr>
              </a:p>
            </p:txBody>
          </p:sp>
          <p:sp>
            <p:nvSpPr>
              <p:cNvPr id="31" name="Oval 83"/>
              <p:cNvSpPr>
                <a:spLocks noChangeArrowheads="1"/>
              </p:cNvSpPr>
              <p:nvPr/>
            </p:nvSpPr>
            <p:spPr bwMode="blackWhite">
              <a:xfrm>
                <a:off x="3475" y="2896"/>
                <a:ext cx="680" cy="568"/>
              </a:xfrm>
              <a:prstGeom prst="ellipse">
                <a:avLst/>
              </a:prstGeom>
              <a:grpFill/>
              <a:ln w="28575">
                <a:solidFill>
                  <a:schemeClr val="tx1"/>
                </a:solidFill>
                <a:round/>
                <a:headEnd type="none" w="sm" len="sm"/>
                <a:tailEnd type="none" w="sm" len="sm"/>
              </a:ln>
              <a:effectLst/>
            </p:spPr>
            <p:txBody>
              <a:bodyPr wrap="none" anchor="ctr"/>
              <a:lstStyle/>
              <a:p>
                <a:pPr algn="ctr" defTabSz="228600">
                  <a:defRPr/>
                </a:pPr>
                <a:endParaRPr lang="en-US" b="1" dirty="0">
                  <a:latin typeface="Arial" charset="0"/>
                  <a:cs typeface="Arial" charset="0"/>
                </a:endParaRPr>
              </a:p>
            </p:txBody>
          </p:sp>
          <p:sp>
            <p:nvSpPr>
              <p:cNvPr id="32" name="Line 84"/>
              <p:cNvSpPr>
                <a:spLocks noChangeShapeType="1"/>
              </p:cNvSpPr>
              <p:nvPr/>
            </p:nvSpPr>
            <p:spPr bwMode="blackWhite">
              <a:xfrm>
                <a:off x="3819" y="2688"/>
                <a:ext cx="0" cy="22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3" name="Line 85"/>
              <p:cNvSpPr>
                <a:spLocks noChangeShapeType="1"/>
              </p:cNvSpPr>
              <p:nvPr/>
            </p:nvSpPr>
            <p:spPr bwMode="blackWhite">
              <a:xfrm>
                <a:off x="3827" y="3464"/>
                <a:ext cx="0" cy="19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4" name="Line 86"/>
              <p:cNvSpPr>
                <a:spLocks noChangeShapeType="1"/>
              </p:cNvSpPr>
              <p:nvPr/>
            </p:nvSpPr>
            <p:spPr bwMode="blackWhite">
              <a:xfrm>
                <a:off x="4155" y="3192"/>
                <a:ext cx="232"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5" name="Line 87"/>
              <p:cNvSpPr>
                <a:spLocks noChangeShapeType="1"/>
              </p:cNvSpPr>
              <p:nvPr/>
            </p:nvSpPr>
            <p:spPr bwMode="blackWhite">
              <a:xfrm flipH="1">
                <a:off x="3259" y="3192"/>
                <a:ext cx="216"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6" name="Line 88"/>
              <p:cNvSpPr>
                <a:spLocks noChangeShapeType="1"/>
              </p:cNvSpPr>
              <p:nvPr/>
            </p:nvSpPr>
            <p:spPr bwMode="blackWhite">
              <a:xfrm>
                <a:off x="3403" y="2840"/>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7" name="Line 89"/>
              <p:cNvSpPr>
                <a:spLocks noChangeShapeType="1"/>
              </p:cNvSpPr>
              <p:nvPr/>
            </p:nvSpPr>
            <p:spPr bwMode="blackWhite">
              <a:xfrm>
                <a:off x="4083" y="3360"/>
                <a:ext cx="144" cy="14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8" name="Line 90"/>
              <p:cNvSpPr>
                <a:spLocks noChangeShapeType="1"/>
              </p:cNvSpPr>
              <p:nvPr/>
            </p:nvSpPr>
            <p:spPr bwMode="blackWhite">
              <a:xfrm flipH="1">
                <a:off x="4067" y="2832"/>
                <a:ext cx="160" cy="16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9" name="Line 91"/>
              <p:cNvSpPr>
                <a:spLocks noChangeShapeType="1"/>
              </p:cNvSpPr>
              <p:nvPr/>
            </p:nvSpPr>
            <p:spPr bwMode="blackWhite">
              <a:xfrm flipV="1">
                <a:off x="3427" y="3384"/>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0" name="Line 92"/>
              <p:cNvSpPr>
                <a:spLocks noChangeShapeType="1"/>
              </p:cNvSpPr>
              <p:nvPr/>
            </p:nvSpPr>
            <p:spPr bwMode="blackWhite">
              <a:xfrm>
                <a:off x="3619" y="2720"/>
                <a:ext cx="72" cy="20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1" name="Line 93"/>
              <p:cNvSpPr>
                <a:spLocks noChangeShapeType="1"/>
              </p:cNvSpPr>
              <p:nvPr/>
            </p:nvSpPr>
            <p:spPr bwMode="blackWhite">
              <a:xfrm flipH="1">
                <a:off x="3963" y="2728"/>
                <a:ext cx="80"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2" name="Line 94"/>
              <p:cNvSpPr>
                <a:spLocks noChangeShapeType="1"/>
              </p:cNvSpPr>
              <p:nvPr/>
            </p:nvSpPr>
            <p:spPr bwMode="blackWhite">
              <a:xfrm flipV="1">
                <a:off x="4139" y="3000"/>
                <a:ext cx="208" cy="8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3" name="Line 95"/>
              <p:cNvSpPr>
                <a:spLocks noChangeShapeType="1"/>
              </p:cNvSpPr>
              <p:nvPr/>
            </p:nvSpPr>
            <p:spPr bwMode="blackWhite">
              <a:xfrm>
                <a:off x="4131" y="3280"/>
                <a:ext cx="200" cy="10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4" name="Line 96"/>
              <p:cNvSpPr>
                <a:spLocks noChangeShapeType="1"/>
              </p:cNvSpPr>
              <p:nvPr/>
            </p:nvSpPr>
            <p:spPr bwMode="blackWhite">
              <a:xfrm>
                <a:off x="3971" y="3424"/>
                <a:ext cx="72"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5" name="Line 97"/>
              <p:cNvSpPr>
                <a:spLocks noChangeShapeType="1"/>
              </p:cNvSpPr>
              <p:nvPr/>
            </p:nvSpPr>
            <p:spPr bwMode="blackWhite">
              <a:xfrm flipH="1">
                <a:off x="3619" y="3448"/>
                <a:ext cx="72" cy="18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6" name="Line 98"/>
              <p:cNvSpPr>
                <a:spLocks noChangeShapeType="1"/>
              </p:cNvSpPr>
              <p:nvPr/>
            </p:nvSpPr>
            <p:spPr bwMode="blackWhite">
              <a:xfrm flipH="1">
                <a:off x="3299" y="3288"/>
                <a:ext cx="200" cy="96"/>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7" name="Line 99"/>
              <p:cNvSpPr>
                <a:spLocks noChangeShapeType="1"/>
              </p:cNvSpPr>
              <p:nvPr/>
            </p:nvSpPr>
            <p:spPr bwMode="blackWhite">
              <a:xfrm flipH="1" flipV="1">
                <a:off x="3291" y="3000"/>
                <a:ext cx="200" cy="8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8" name="Freeform 101"/>
              <p:cNvSpPr>
                <a:spLocks/>
              </p:cNvSpPr>
              <p:nvPr/>
            </p:nvSpPr>
            <p:spPr bwMode="blackWhite">
              <a:xfrm>
                <a:off x="4259" y="3192"/>
                <a:ext cx="192" cy="376"/>
              </a:xfrm>
              <a:custGeom>
                <a:avLst/>
                <a:gdLst/>
                <a:ahLst/>
                <a:cxnLst>
                  <a:cxn ang="0">
                    <a:pos x="192" y="0"/>
                  </a:cxn>
                  <a:cxn ang="0">
                    <a:pos x="184" y="56"/>
                  </a:cxn>
                  <a:cxn ang="0">
                    <a:pos x="160" y="144"/>
                  </a:cxn>
                  <a:cxn ang="0">
                    <a:pos x="120" y="224"/>
                  </a:cxn>
                  <a:cxn ang="0">
                    <a:pos x="64" y="312"/>
                  </a:cxn>
                  <a:cxn ang="0">
                    <a:pos x="0" y="376"/>
                  </a:cxn>
                </a:cxnLst>
                <a:rect l="0" t="0" r="r" b="b"/>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grpFill/>
              <a:ln w="28575" cap="flat" cmpd="sng">
                <a:solidFill>
                  <a:schemeClr val="tx1"/>
                </a:solidFill>
                <a:prstDash val="sysDot"/>
                <a:round/>
                <a:headEnd type="none" w="med" len="med"/>
                <a:tailEnd type="triangle" w="lg" len="lg"/>
              </a:ln>
              <a:effectLst/>
            </p:spPr>
            <p:txBody>
              <a:bodyPr/>
              <a:lstStyle/>
              <a:p>
                <a:pPr algn="ctr">
                  <a:defRPr/>
                </a:pPr>
                <a:endParaRPr lang="en-US" dirty="0">
                  <a:latin typeface="Arial" charset="0"/>
                  <a:cs typeface="Arial" charset="0"/>
                </a:endParaRPr>
              </a:p>
            </p:txBody>
          </p:sp>
          <p:sp>
            <p:nvSpPr>
              <p:cNvPr id="49" name="Freeform 102"/>
              <p:cNvSpPr>
                <a:spLocks/>
              </p:cNvSpPr>
              <p:nvPr/>
            </p:nvSpPr>
            <p:spPr bwMode="blackWhite">
              <a:xfrm>
                <a:off x="3168" y="2856"/>
                <a:ext cx="115" cy="328"/>
              </a:xfrm>
              <a:custGeom>
                <a:avLst/>
                <a:gdLst/>
                <a:ahLst/>
                <a:cxnLst>
                  <a:cxn ang="0">
                    <a:pos x="3" y="328"/>
                  </a:cxn>
                  <a:cxn ang="0">
                    <a:pos x="3" y="248"/>
                  </a:cxn>
                  <a:cxn ang="0">
                    <a:pos x="19" y="168"/>
                  </a:cxn>
                  <a:cxn ang="0">
                    <a:pos x="67" y="72"/>
                  </a:cxn>
                  <a:cxn ang="0">
                    <a:pos x="115" y="0"/>
                  </a:cxn>
                </a:cxnLst>
                <a:rect l="0" t="0" r="r" b="b"/>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grpFill/>
              <a:ln w="28575" cap="flat" cmpd="sng">
                <a:solidFill>
                  <a:schemeClr val="tx1"/>
                </a:solidFill>
                <a:prstDash val="solid"/>
                <a:round/>
                <a:headEnd type="none" w="med" len="med"/>
                <a:tailEnd type="triangle" w="lg" len="lg"/>
              </a:ln>
              <a:effectLst/>
            </p:spPr>
            <p:txBody>
              <a:bodyPr/>
              <a:lstStyle/>
              <a:p>
                <a:pPr algn="ctr">
                  <a:defRPr/>
                </a:pPr>
                <a:endParaRPr lang="en-US" dirty="0">
                  <a:latin typeface="Arial" charset="0"/>
                  <a:cs typeface="Arial" charset="0"/>
                </a:endParaRPr>
              </a:p>
            </p:txBody>
          </p:sp>
        </p:grpSp>
        <p:sp>
          <p:nvSpPr>
            <p:cNvPr id="9246" name="Text Box 46"/>
            <p:cNvSpPr txBox="1">
              <a:spLocks noChangeArrowheads="1"/>
            </p:cNvSpPr>
            <p:nvPr/>
          </p:nvSpPr>
          <p:spPr bwMode="gray">
            <a:xfrm>
              <a:off x="5555762" y="4247485"/>
              <a:ext cx="547077" cy="300574"/>
            </a:xfrm>
            <a:prstGeom prst="rect">
              <a:avLst/>
            </a:prstGeom>
            <a:no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00" b="1" dirty="0">
                  <a:solidFill>
                    <a:srgbClr val="000000"/>
                  </a:solidFill>
                </a:rPr>
                <a:t>Redo log buffer</a:t>
              </a:r>
            </a:p>
          </p:txBody>
        </p:sp>
      </p:grpSp>
      <p:sp>
        <p:nvSpPr>
          <p:cNvPr id="2" name="Slide Number Placeholder 1"/>
          <p:cNvSpPr>
            <a:spLocks noGrp="1"/>
          </p:cNvSpPr>
          <p:nvPr>
            <p:ph type="sldNum" sz="quarter" idx="12"/>
          </p:nvPr>
        </p:nvSpPr>
        <p:spPr/>
        <p:txBody>
          <a:bodyPr/>
          <a:lstStyle/>
          <a:p>
            <a:fld id="{0D1E9C62-5A59-433B-A292-EC595ABBBF45}" type="slidenum">
              <a:rPr lang="" smtClean="0"/>
              <a:t>28</a:t>
            </a:fld>
            <a:endParaRPr lang=""/>
          </a:p>
        </p:txBody>
      </p:sp>
    </p:spTree>
    <p:custDataLst>
      <p:tags r:id="rId1"/>
    </p:custDataLst>
    <p:extLst>
      <p:ext uri="{BB962C8B-B14F-4D97-AF65-F5344CB8AC3E}">
        <p14:creationId xmlns:p14="http://schemas.microsoft.com/office/powerpoint/2010/main" val="2044301378"/>
      </p:ext>
    </p:extLst>
  </p:cSld>
  <p:clrMapOvr>
    <a:masterClrMapping/>
  </p:clrMapOvr>
  <p:transition spd="slow"/>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912812" y="152400"/>
            <a:ext cx="10361830" cy="625474"/>
          </a:xfrm>
        </p:spPr>
        <p:txBody>
          <a:bodyPr>
            <a:normAutofit fontScale="90000"/>
          </a:bodyPr>
          <a:lstStyle/>
          <a:p>
            <a:pPr eaLnBrk="1" hangingPunct="1"/>
            <a:r>
              <a:rPr lang="en-US" altLang="es-MX" dirty="0"/>
              <a:t>Controlling Tablespace Encryption by Default</a:t>
            </a:r>
          </a:p>
        </p:txBody>
      </p:sp>
      <p:graphicFrame>
        <p:nvGraphicFramePr>
          <p:cNvPr id="4" name="Group 465"/>
          <p:cNvGraphicFramePr>
            <a:graphicFrameLocks noGrp="1"/>
          </p:cNvGraphicFramePr>
          <p:nvPr>
            <p:extLst/>
          </p:nvPr>
        </p:nvGraphicFramePr>
        <p:xfrm>
          <a:off x="1371243" y="1290956"/>
          <a:ext cx="9446339" cy="4276088"/>
        </p:xfrm>
        <a:graphic>
          <a:graphicData uri="http://schemas.openxmlformats.org/drawingml/2006/table">
            <a:tbl>
              <a:tblPr firstRow="1" firstCol="1" bandRow="1">
                <a:tableStyleId>{5FD0F851-EC5A-4D38-B0AD-8093EC10F338}</a:tableStyleId>
              </a:tblPr>
              <a:tblGrid>
                <a:gridCol w="2133044">
                  <a:extLst>
                    <a:ext uri="{9D8B030D-6E8A-4147-A177-3AD203B41FA5}">
                      <a16:colId xmlns:a16="http://schemas.microsoft.com/office/drawing/2014/main" xmlns="" val="20000"/>
                    </a:ext>
                  </a:extLst>
                </a:gridCol>
                <a:gridCol w="7313295">
                  <a:extLst>
                    <a:ext uri="{9D8B030D-6E8A-4147-A177-3AD203B41FA5}">
                      <a16:colId xmlns:a16="http://schemas.microsoft.com/office/drawing/2014/main" xmlns="" val="20001"/>
                    </a:ext>
                  </a:extLst>
                </a:gridCol>
              </a:tblGrid>
              <a:tr h="52818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u="none" strike="noStrike" cap="none" normalizeH="0" baseline="0" dirty="0">
                          <a:ln>
                            <a:noFill/>
                          </a:ln>
                          <a:solidFill>
                            <a:srgbClr val="558CCD"/>
                          </a:solidFill>
                          <a:effectLst/>
                        </a:rPr>
                        <a:t>Parameter Value</a:t>
                      </a:r>
                      <a:endParaRPr kumimoji="0" lang="en-US" sz="1900" b="1" i="0" u="none" strike="noStrike" cap="none" normalizeH="0" baseline="0" dirty="0">
                        <a:ln>
                          <a:noFill/>
                        </a:ln>
                        <a:solidFill>
                          <a:srgbClr val="558CCD"/>
                        </a:solidFill>
                        <a:effectLst/>
                        <a:latin typeface="Arial" pitchFamily="34" charset="0"/>
                      </a:endParaRPr>
                    </a:p>
                  </a:txBody>
                  <a:tcPr marL="121888" marR="121888" marT="121888" marB="121888"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u="none" strike="noStrike" cap="none" normalizeH="0" baseline="0" dirty="0">
                          <a:ln>
                            <a:noFill/>
                          </a:ln>
                          <a:solidFill>
                            <a:srgbClr val="558CCD"/>
                          </a:solidFill>
                          <a:effectLst/>
                        </a:rPr>
                        <a:t>Description</a:t>
                      </a:r>
                      <a:endParaRPr kumimoji="0" lang="en-US" sz="1900" b="1" i="0" u="none" strike="noStrike" cap="none" normalizeH="0" baseline="0" dirty="0">
                        <a:ln>
                          <a:noFill/>
                        </a:ln>
                        <a:solidFill>
                          <a:srgbClr val="558CCD"/>
                        </a:solidFill>
                        <a:effectLst/>
                        <a:latin typeface="Arial" pitchFamily="34" charset="0"/>
                      </a:endParaRPr>
                    </a:p>
                  </a:txBody>
                  <a:tcPr marL="121888" marR="121888" marT="121888" marB="121888" horzOverflow="overflow">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0"/>
                  </a:ext>
                </a:extLst>
              </a:tr>
              <a:tr h="109699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itchFamily="49" charset="0"/>
                          <a:cs typeface="Courier New" pitchFamily="49" charset="0"/>
                        </a:rPr>
                        <a:t>ALWAYS</a:t>
                      </a:r>
                      <a:endParaRPr kumimoji="0" lang="en-US" sz="1900" b="0" i="0" u="none" strike="noStrike" cap="none" normalizeH="0" baseline="0" dirty="0">
                        <a:ln>
                          <a:noFill/>
                        </a:ln>
                        <a:solidFill>
                          <a:srgbClr val="000000"/>
                        </a:solidFill>
                        <a:effectLst/>
                        <a:latin typeface="Courier New" pitchFamily="49" charset="0"/>
                        <a:cs typeface="Courier New" pitchFamily="49" charset="0"/>
                      </a:endParaRPr>
                    </a:p>
                  </a:txBody>
                  <a:tcPr marL="121888" marR="121888" marT="121888" marB="121888"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u="none" strike="noStrike" cap="none" normalizeH="0" baseline="0" dirty="0">
                          <a:ln>
                            <a:noFill/>
                          </a:ln>
                          <a:solidFill>
                            <a:srgbClr val="000000"/>
                          </a:solidFill>
                          <a:effectLst/>
                        </a:rPr>
                        <a:t>Any tablespace created will be transparently encrypted with the </a:t>
                      </a:r>
                      <a:r>
                        <a:rPr kumimoji="0" lang="en-US" sz="1900" u="none" strike="noStrike" cap="none" normalizeH="0" baseline="0" dirty="0">
                          <a:ln>
                            <a:noFill/>
                          </a:ln>
                          <a:solidFill>
                            <a:srgbClr val="000000"/>
                          </a:solidFill>
                          <a:effectLst/>
                          <a:latin typeface="Courier New" pitchFamily="49" charset="0"/>
                          <a:cs typeface="Courier New" pitchFamily="49" charset="0"/>
                        </a:rPr>
                        <a:t>AES128</a:t>
                      </a:r>
                      <a:r>
                        <a:rPr kumimoji="0" lang="en-US" sz="1900" u="none" strike="noStrike" cap="none" normalizeH="0" baseline="0" dirty="0">
                          <a:ln>
                            <a:noFill/>
                          </a:ln>
                          <a:solidFill>
                            <a:srgbClr val="000000"/>
                          </a:solidFill>
                          <a:effectLst/>
                        </a:rPr>
                        <a:t> algorithm unless a different algorithm is specified in the </a:t>
                      </a:r>
                      <a:r>
                        <a:rPr kumimoji="0" lang="en-US" sz="1900" u="none" strike="noStrike" cap="none" normalizeH="0" baseline="0" dirty="0">
                          <a:ln>
                            <a:noFill/>
                          </a:ln>
                          <a:solidFill>
                            <a:srgbClr val="000000"/>
                          </a:solidFill>
                          <a:effectLst/>
                          <a:latin typeface="Courier New" pitchFamily="49" charset="0"/>
                          <a:cs typeface="Courier New" pitchFamily="49" charset="0"/>
                        </a:rPr>
                        <a:t>ENCRYPTION</a:t>
                      </a:r>
                      <a:r>
                        <a:rPr kumimoji="0" lang="en-US" sz="1900" u="none" strike="noStrike" cap="none" normalizeH="0" baseline="0" dirty="0">
                          <a:ln>
                            <a:noFill/>
                          </a:ln>
                          <a:solidFill>
                            <a:srgbClr val="000000"/>
                          </a:solidFill>
                          <a:effectLst/>
                        </a:rPr>
                        <a:t> clause.</a:t>
                      </a:r>
                      <a:endParaRPr kumimoji="0" lang="en-US" sz="1900" b="0" i="0" u="none" strike="noStrike" cap="none" normalizeH="0" baseline="0" dirty="0">
                        <a:ln>
                          <a:noFill/>
                        </a:ln>
                        <a:solidFill>
                          <a:srgbClr val="000000"/>
                        </a:solidFill>
                        <a:effectLst/>
                        <a:latin typeface="Arial" pitchFamily="34" charset="0"/>
                      </a:endParaRPr>
                    </a:p>
                  </a:txBody>
                  <a:tcPr marL="121888" marR="121888" marT="121888" marB="121888"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10001"/>
                  </a:ext>
                </a:extLst>
              </a:tr>
              <a:tr h="172268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itchFamily="49" charset="0"/>
                          <a:cs typeface="Courier New" pitchFamily="49" charset="0"/>
                        </a:rPr>
                        <a:t>CLOUD_ONLY</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Arial" pitchFamily="34" charset="0"/>
                        </a:rPr>
                        <a:t>(Default value)</a:t>
                      </a:r>
                    </a:p>
                  </a:txBody>
                  <a:tcPr marL="121888" marR="121888" marT="121888" marB="121888"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u="none" strike="noStrike" cap="none" normalizeH="0" baseline="0" dirty="0">
                          <a:ln>
                            <a:noFill/>
                          </a:ln>
                          <a:solidFill>
                            <a:srgbClr val="000000"/>
                          </a:solidFill>
                          <a:effectLst/>
                        </a:rPr>
                        <a:t>Tablespaces created in a Database Cloud Service database will be transparently encrypted with the </a:t>
                      </a:r>
                      <a:r>
                        <a:rPr kumimoji="0" lang="en-US" sz="1900" u="none" strike="noStrike" cap="none" normalizeH="0" baseline="0" dirty="0">
                          <a:ln>
                            <a:noFill/>
                          </a:ln>
                          <a:solidFill>
                            <a:srgbClr val="000000"/>
                          </a:solidFill>
                          <a:effectLst/>
                          <a:latin typeface="Courier New" pitchFamily="49" charset="0"/>
                          <a:cs typeface="Courier New" pitchFamily="49" charset="0"/>
                        </a:rPr>
                        <a:t>AES128</a:t>
                      </a:r>
                      <a:r>
                        <a:rPr kumimoji="0" lang="en-US" sz="1900" u="none" strike="noStrike" cap="none" normalizeH="0" baseline="0" dirty="0">
                          <a:ln>
                            <a:noFill/>
                          </a:ln>
                          <a:solidFill>
                            <a:srgbClr val="000000"/>
                          </a:solidFill>
                          <a:effectLst/>
                        </a:rPr>
                        <a:t> algorithm unless a</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u="none" strike="noStrike" cap="none" normalizeH="0" baseline="0" dirty="0">
                          <a:ln>
                            <a:noFill/>
                          </a:ln>
                          <a:solidFill>
                            <a:srgbClr val="000000"/>
                          </a:solidFill>
                          <a:effectLst/>
                        </a:rPr>
                        <a:t>different algorithm is specified in the </a:t>
                      </a:r>
                      <a:r>
                        <a:rPr kumimoji="0" lang="en-US" sz="1900" u="none" strike="noStrike" cap="none" normalizeH="0" baseline="0" dirty="0">
                          <a:ln>
                            <a:noFill/>
                          </a:ln>
                          <a:solidFill>
                            <a:srgbClr val="000000"/>
                          </a:solidFill>
                          <a:effectLst/>
                          <a:latin typeface="Courier New" pitchFamily="49" charset="0"/>
                          <a:cs typeface="Courier New" pitchFamily="49" charset="0"/>
                        </a:rPr>
                        <a:t>ENCRYPTION</a:t>
                      </a:r>
                      <a:r>
                        <a:rPr kumimoji="0" lang="en-US" sz="1900" u="none" strike="noStrike" cap="none" normalizeH="0" baseline="0" dirty="0">
                          <a:ln>
                            <a:noFill/>
                          </a:ln>
                          <a:solidFill>
                            <a:srgbClr val="000000"/>
                          </a:solidFill>
                          <a:effectLst/>
                        </a:rPr>
                        <a:t> clause. For non-Database Cloud Service databases, tablespaces will only be encrypted if the </a:t>
                      </a:r>
                      <a:r>
                        <a:rPr kumimoji="0" lang="en-US" sz="1900" u="none" strike="noStrike" cap="none" normalizeH="0" baseline="0" dirty="0">
                          <a:ln>
                            <a:noFill/>
                          </a:ln>
                          <a:solidFill>
                            <a:srgbClr val="000000"/>
                          </a:solidFill>
                          <a:effectLst/>
                          <a:latin typeface="Courier New" pitchFamily="49" charset="0"/>
                          <a:cs typeface="Courier New" pitchFamily="49" charset="0"/>
                        </a:rPr>
                        <a:t>ENCRYPTION</a:t>
                      </a:r>
                      <a:r>
                        <a:rPr kumimoji="0" lang="en-US" sz="1900" u="none" strike="noStrike" cap="none" normalizeH="0" baseline="0" dirty="0">
                          <a:ln>
                            <a:noFill/>
                          </a:ln>
                          <a:solidFill>
                            <a:srgbClr val="000000"/>
                          </a:solidFill>
                          <a:effectLst/>
                        </a:rPr>
                        <a:t> clause is specified. </a:t>
                      </a:r>
                      <a:endParaRPr kumimoji="0" lang="en-US" sz="1900" b="1" i="0" u="none" strike="noStrike" cap="none" normalizeH="0" baseline="0" dirty="0">
                        <a:ln>
                          <a:noFill/>
                        </a:ln>
                        <a:solidFill>
                          <a:srgbClr val="000000"/>
                        </a:solidFill>
                        <a:effectLst/>
                        <a:latin typeface="Arial" pitchFamily="34" charset="0"/>
                      </a:endParaRPr>
                    </a:p>
                  </a:txBody>
                  <a:tcPr marL="121888" marR="121888" marT="121888" marB="121888"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2"/>
                  </a:ext>
                </a:extLst>
              </a:tr>
              <a:tr h="86947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itchFamily="49" charset="0"/>
                          <a:cs typeface="Courier New" pitchFamily="49" charset="0"/>
                        </a:rPr>
                        <a:t>DDL</a:t>
                      </a:r>
                    </a:p>
                  </a:txBody>
                  <a:tcPr marL="121888" marR="121888" marT="121888" marB="121888" horzOverflow="overflow">
                    <a:lnT w="12700" cap="flat" cmpd="sng" algn="ctr">
                      <a:solidFill>
                        <a:schemeClr val="accent5"/>
                      </a:solidFill>
                      <a:prstDash val="solid"/>
                      <a:round/>
                      <a:headEnd type="none" w="med" len="med"/>
                      <a:tailEnd type="none" w="med" len="med"/>
                    </a:lnT>
                    <a:solidFill>
                      <a:schemeClr val="accent5">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Arial" pitchFamily="34" charset="0"/>
                        </a:rPr>
                        <a:t>Tablespaces are not transparently encrypted and are only</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Arial" pitchFamily="34" charset="0"/>
                        </a:rPr>
                        <a:t>encrypted if the </a:t>
                      </a:r>
                      <a:r>
                        <a:rPr kumimoji="0" lang="en-US" sz="1900" b="0" i="0" u="none" strike="noStrike" cap="none" normalizeH="0" baseline="0" dirty="0">
                          <a:ln>
                            <a:noFill/>
                          </a:ln>
                          <a:solidFill>
                            <a:srgbClr val="000000"/>
                          </a:solidFill>
                          <a:effectLst/>
                          <a:latin typeface="Courier New" pitchFamily="49" charset="0"/>
                          <a:cs typeface="Courier New" pitchFamily="49" charset="0"/>
                        </a:rPr>
                        <a:t>ENCRYPTION</a:t>
                      </a:r>
                      <a:r>
                        <a:rPr kumimoji="0" lang="en-US" sz="1900" b="0" i="0" u="none" strike="noStrike" cap="none" normalizeH="0" baseline="0" dirty="0">
                          <a:ln>
                            <a:noFill/>
                          </a:ln>
                          <a:solidFill>
                            <a:srgbClr val="000000"/>
                          </a:solidFill>
                          <a:effectLst/>
                          <a:latin typeface="Arial" pitchFamily="34" charset="0"/>
                        </a:rPr>
                        <a:t> clause is specified.</a:t>
                      </a:r>
                    </a:p>
                  </a:txBody>
                  <a:tcPr marL="121888" marR="121888" marT="121888" marB="121888" horzOverflow="overflow">
                    <a:lnT w="12700" cap="flat" cmpd="sng" algn="ctr">
                      <a:solidFill>
                        <a:schemeClr val="accent5"/>
                      </a:solidFill>
                      <a:prstDash val="solid"/>
                      <a:round/>
                      <a:headEnd type="none" w="med" len="med"/>
                      <a:tailEnd type="none" w="med" len="med"/>
                    </a:lnT>
                    <a:solidFill>
                      <a:schemeClr val="accent5">
                        <a:lumMod val="20000"/>
                        <a:lumOff val="80000"/>
                      </a:schemeClr>
                    </a:solidFill>
                  </a:tcPr>
                </a:tc>
                <a:extLst>
                  <a:ext uri="{0D108BD9-81ED-4DB2-BD59-A6C34878D82A}">
                    <a16:rowId xmlns:a16="http://schemas.microsoft.com/office/drawing/2014/main" xmlns="" val="10003"/>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280</a:t>
            </a:fld>
            <a:endParaRPr lang=""/>
          </a:p>
        </p:txBody>
      </p:sp>
    </p:spTree>
    <p:custDataLst>
      <p:tags r:id="rId1"/>
    </p:custDataLst>
    <p:extLst>
      <p:ext uri="{BB962C8B-B14F-4D97-AF65-F5344CB8AC3E}">
        <p14:creationId xmlns:p14="http://schemas.microsoft.com/office/powerpoint/2010/main" val="321216766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12047" y="1226303"/>
            <a:ext cx="10058399" cy="3367180"/>
            <a:chOff x="830654" y="1268641"/>
            <a:chExt cx="7482693" cy="3031903"/>
          </a:xfrm>
        </p:grpSpPr>
        <p:sp>
          <p:nvSpPr>
            <p:cNvPr id="7" name="Freeform 6"/>
            <p:cNvSpPr/>
            <p:nvPr/>
          </p:nvSpPr>
          <p:spPr bwMode="auto">
            <a:xfrm>
              <a:off x="1005948" y="4254825"/>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8" name="Rounded Rectangle 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5362" name="Title 1"/>
          <p:cNvSpPr>
            <a:spLocks noGrp="1"/>
          </p:cNvSpPr>
          <p:nvPr>
            <p:ph type="title"/>
          </p:nvPr>
        </p:nvSpPr>
        <p:spPr>
          <a:xfrm>
            <a:off x="851719" y="790586"/>
            <a:ext cx="10133230" cy="53104"/>
          </a:xfrm>
        </p:spPr>
        <p:txBody>
          <a:bodyPr>
            <a:normAutofit fontScale="90000"/>
          </a:bodyPr>
          <a:lstStyle/>
          <a:p>
            <a:pPr eaLnBrk="1" hangingPunct="1"/>
            <a:r>
              <a:rPr lang="en-US" dirty="0"/>
              <a:t>Managing the Software Keystore and Master Encryption </a:t>
            </a:r>
            <a:r>
              <a:rPr lang="en-US" dirty="0" smtClean="0"/>
              <a:t>Key</a:t>
            </a:r>
            <a:br>
              <a:rPr lang="en-US" dirty="0" smtClean="0"/>
            </a:br>
            <a:endParaRPr lang="en-US" altLang="es-MX" dirty="0"/>
          </a:p>
        </p:txBody>
      </p:sp>
      <p:sp>
        <p:nvSpPr>
          <p:cNvPr id="9219" name="Content Placeholder 9"/>
          <p:cNvSpPr>
            <a:spLocks noGrp="1"/>
          </p:cNvSpPr>
          <p:nvPr>
            <p:ph idx="1"/>
          </p:nvPr>
        </p:nvSpPr>
        <p:spPr>
          <a:xfrm>
            <a:off x="1571871" y="1371600"/>
            <a:ext cx="9045082" cy="2642597"/>
          </a:xfrm>
        </p:spPr>
        <p:txBody>
          <a:bodyPr>
            <a:normAutofit lnSpcReduction="10000"/>
          </a:bodyPr>
          <a:lstStyle/>
          <a:p>
            <a:pPr lvl="1">
              <a:buClr>
                <a:schemeClr val="accent1"/>
              </a:buClr>
              <a:defRPr/>
            </a:pPr>
            <a:r>
              <a:rPr lang="en-US" dirty="0"/>
              <a:t>When the Database Cloud Service instance is created, a local auto-login software keystore is also created.</a:t>
            </a:r>
          </a:p>
          <a:p>
            <a:pPr lvl="1">
              <a:buClr>
                <a:schemeClr val="accent1"/>
              </a:buClr>
              <a:defRPr/>
            </a:pPr>
            <a:r>
              <a:rPr lang="en-US" dirty="0"/>
              <a:t>The keystore is local to the compute node and is protected by a system-generated password.</a:t>
            </a:r>
          </a:p>
          <a:p>
            <a:pPr lvl="1">
              <a:buClr>
                <a:schemeClr val="accent1"/>
              </a:buClr>
              <a:defRPr/>
            </a:pPr>
            <a:r>
              <a:rPr lang="en-US" dirty="0"/>
              <a:t>The auto-login software keystore is automatically opened when accessed.</a:t>
            </a:r>
          </a:p>
          <a:p>
            <a:pPr lvl="1">
              <a:buClr>
                <a:schemeClr val="accent1"/>
              </a:buClr>
              <a:defRPr/>
            </a:pPr>
            <a:r>
              <a:rPr lang="en-US" dirty="0"/>
              <a:t>Use the </a:t>
            </a:r>
            <a:r>
              <a:rPr lang="en-US" dirty="0">
                <a:latin typeface="Courier New" panose="02070309020205020404" pitchFamily="49" charset="0"/>
                <a:cs typeface="Courier New" panose="02070309020205020404" pitchFamily="49" charset="0"/>
              </a:rPr>
              <a:t>dbaascli</a:t>
            </a:r>
            <a:r>
              <a:rPr lang="en-US" dirty="0"/>
              <a:t> utility to change (rotate) the master encryption key.</a:t>
            </a:r>
          </a:p>
        </p:txBody>
      </p:sp>
      <p:sp>
        <p:nvSpPr>
          <p:cNvPr id="4" name="Content Placeholder 2"/>
          <p:cNvSpPr txBox="1">
            <a:spLocks/>
          </p:cNvSpPr>
          <p:nvPr/>
        </p:nvSpPr>
        <p:spPr bwMode="gray">
          <a:xfrm>
            <a:off x="2055812" y="5029200"/>
            <a:ext cx="6675149" cy="134475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DBAAS&gt; tde rotate masterkey</a:t>
            </a:r>
          </a:p>
          <a:p>
            <a:pPr marL="609493" indent="-609493" defTabSz="533307">
              <a:tabLst>
                <a:tab pos="533307" algn="r"/>
                <a:tab pos="897310" algn="l"/>
              </a:tabLst>
              <a:defRPr/>
            </a:pPr>
            <a:r>
              <a:rPr lang="en-US" b="1" dirty="0">
                <a:latin typeface="Courier New" pitchFamily="49" charset="0"/>
              </a:rPr>
              <a:t>Executing command tde rotate masterkey</a:t>
            </a:r>
          </a:p>
          <a:p>
            <a:pPr marL="609493" indent="-609493" defTabSz="533307">
              <a:tabLst>
                <a:tab pos="533307" algn="r"/>
                <a:tab pos="897310" algn="l"/>
              </a:tabLst>
              <a:defRPr/>
            </a:pPr>
            <a:r>
              <a:rPr lang="en-US" b="1" dirty="0">
                <a:latin typeface="Courier New" pitchFamily="49" charset="0"/>
              </a:rPr>
              <a:t>Enter keystore password:</a:t>
            </a:r>
          </a:p>
          <a:p>
            <a:pPr marL="609493" indent="-609493" defTabSz="533307">
              <a:tabLst>
                <a:tab pos="533307" algn="r"/>
                <a:tab pos="897310" algn="l"/>
              </a:tabLst>
              <a:defRPr/>
            </a:pPr>
            <a:r>
              <a:rPr lang="en-US" b="1" dirty="0">
                <a:latin typeface="Courier New" pitchFamily="49" charset="0"/>
              </a:rPr>
              <a:t>Successfully rotated TDE masterkey</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0446" y="152400"/>
            <a:ext cx="1149804" cy="952500"/>
          </a:xfrm>
          <a:prstGeom prst="rect">
            <a:avLst/>
          </a:prstGeom>
        </p:spPr>
      </p:pic>
      <p:sp>
        <p:nvSpPr>
          <p:cNvPr id="2" name="Slide Number Placeholder 1"/>
          <p:cNvSpPr>
            <a:spLocks noGrp="1"/>
          </p:cNvSpPr>
          <p:nvPr>
            <p:ph type="sldNum" sz="quarter" idx="12"/>
          </p:nvPr>
        </p:nvSpPr>
        <p:spPr/>
        <p:txBody>
          <a:bodyPr/>
          <a:lstStyle/>
          <a:p>
            <a:fld id="{0D1E9C62-5A59-433B-A292-EC595ABBBF45}" type="slidenum">
              <a:rPr lang="" smtClean="0"/>
              <a:t>281</a:t>
            </a:fld>
            <a:endParaRPr lang=""/>
          </a:p>
        </p:txBody>
      </p:sp>
    </p:spTree>
    <p:custDataLst>
      <p:tags r:id="rId1"/>
    </p:custDataLst>
    <p:extLst>
      <p:ext uri="{BB962C8B-B14F-4D97-AF65-F5344CB8AC3E}">
        <p14:creationId xmlns:p14="http://schemas.microsoft.com/office/powerpoint/2010/main" val="393511119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22138" y="304800"/>
            <a:ext cx="9218830" cy="549274"/>
          </a:xfrm>
        </p:spPr>
        <p:txBody>
          <a:bodyPr>
            <a:normAutofit fontScale="90000"/>
          </a:bodyPr>
          <a:lstStyle/>
          <a:p>
            <a:r>
              <a:rPr lang="en-US" dirty="0"/>
              <a:t>Creating an Encrypted Tablespace by Using a Nondefault Algorithm</a:t>
            </a:r>
            <a:endParaRPr lang="en-US" altLang="es-MX" dirty="0"/>
          </a:p>
        </p:txBody>
      </p:sp>
      <p:sp>
        <p:nvSpPr>
          <p:cNvPr id="9219" name="Content Placeholder 9"/>
          <p:cNvSpPr>
            <a:spLocks noGrp="1"/>
          </p:cNvSpPr>
          <p:nvPr>
            <p:ph idx="1"/>
          </p:nvPr>
        </p:nvSpPr>
        <p:spPr>
          <a:xfrm>
            <a:off x="622138" y="1242485"/>
            <a:ext cx="10944549" cy="3599269"/>
          </a:xfrm>
        </p:spPr>
        <p:txBody>
          <a:bodyPr>
            <a:normAutofit fontScale="92500" lnSpcReduction="10000"/>
          </a:bodyPr>
          <a:lstStyle/>
          <a:p>
            <a:pPr lvl="1">
              <a:buClr>
                <a:schemeClr val="accent1"/>
              </a:buClr>
              <a:defRPr/>
            </a:pPr>
            <a:r>
              <a:rPr lang="en-US" dirty="0"/>
              <a:t>Use the </a:t>
            </a:r>
            <a:r>
              <a:rPr lang="en-US" dirty="0">
                <a:latin typeface="Courier New" panose="02070309020205020404" pitchFamily="49" charset="0"/>
                <a:cs typeface="Courier New" panose="02070309020205020404" pitchFamily="49" charset="0"/>
              </a:rPr>
              <a:t>ENCRYPTION</a:t>
            </a:r>
            <a:r>
              <a:rPr lang="en-US" dirty="0"/>
              <a:t> </a:t>
            </a:r>
            <a:r>
              <a:rPr lang="en-US" dirty="0">
                <a:latin typeface="Courier New" panose="02070309020205020404" pitchFamily="49" charset="0"/>
                <a:cs typeface="Courier New" panose="02070309020205020404" pitchFamily="49" charset="0"/>
              </a:rPr>
              <a:t>USING</a:t>
            </a:r>
            <a:r>
              <a:rPr lang="en-US" dirty="0"/>
              <a:t> clause to specify the algorithm</a:t>
            </a:r>
            <a:r>
              <a:rPr lang="en-US" dirty="0" smtClean="0"/>
              <a:t>:</a:t>
            </a:r>
          </a:p>
          <a:p>
            <a:pPr lvl="1">
              <a:buClr>
                <a:schemeClr val="accent1"/>
              </a:buClr>
              <a:defRPr/>
            </a:pPr>
            <a:endParaRPr lang="en-US" dirty="0"/>
          </a:p>
          <a:p>
            <a:pPr lvl="1">
              <a:buClr>
                <a:schemeClr val="accent1"/>
              </a:buClr>
              <a:defRPr/>
            </a:pPr>
            <a:endParaRPr lang="en-US" dirty="0"/>
          </a:p>
          <a:p>
            <a:pPr lvl="1">
              <a:buClr>
                <a:schemeClr val="accent1"/>
              </a:buClr>
              <a:defRPr/>
            </a:pPr>
            <a:endParaRPr lang="en-US" dirty="0"/>
          </a:p>
          <a:p>
            <a:pPr lvl="1">
              <a:buClr>
                <a:schemeClr val="accent1"/>
              </a:buClr>
              <a:defRPr/>
            </a:pPr>
            <a:endParaRPr lang="en-US" dirty="0"/>
          </a:p>
          <a:p>
            <a:pPr lvl="1">
              <a:buClr>
                <a:schemeClr val="accent1"/>
              </a:buClr>
              <a:defRPr/>
            </a:pPr>
            <a:endParaRPr lang="en-US" dirty="0"/>
          </a:p>
          <a:p>
            <a:pPr lvl="1">
              <a:buClr>
                <a:schemeClr val="accent1"/>
              </a:buClr>
              <a:defRPr/>
            </a:pPr>
            <a:r>
              <a:rPr lang="en-US" dirty="0"/>
              <a:t>Restrictions:</a:t>
            </a:r>
          </a:p>
          <a:p>
            <a:pPr lvl="2">
              <a:buClr>
                <a:schemeClr val="accent1"/>
              </a:buClr>
              <a:defRPr/>
            </a:pPr>
            <a:r>
              <a:rPr lang="en-US" dirty="0"/>
              <a:t>Temporary and undo tablespaces cannot be encrypted.</a:t>
            </a:r>
          </a:p>
          <a:p>
            <a:pPr lvl="2">
              <a:buClr>
                <a:schemeClr val="accent1"/>
              </a:buClr>
              <a:defRPr/>
            </a:pPr>
            <a:r>
              <a:rPr lang="en-US" dirty="0">
                <a:latin typeface="Courier New" panose="02070309020205020404" pitchFamily="49" charset="0"/>
                <a:cs typeface="Courier New" panose="02070309020205020404" pitchFamily="49" charset="0"/>
              </a:rPr>
              <a:t>BFILE</a:t>
            </a:r>
            <a:r>
              <a:rPr lang="en-US" dirty="0"/>
              <a:t> data type and external tables are not encrypted.</a:t>
            </a:r>
          </a:p>
          <a:p>
            <a:pPr lvl="2">
              <a:buClr>
                <a:schemeClr val="accent1"/>
              </a:buClr>
              <a:defRPr/>
            </a:pPr>
            <a:r>
              <a:rPr lang="en-US" dirty="0"/>
              <a:t>The key for an encrypted tablespace cannot be changed.</a:t>
            </a:r>
          </a:p>
          <a:p>
            <a:pPr lvl="2">
              <a:buClr>
                <a:schemeClr val="accent1"/>
              </a:buClr>
              <a:defRPr/>
            </a:pPr>
            <a:r>
              <a:rPr lang="en-US" dirty="0"/>
              <a:t>The </a:t>
            </a:r>
            <a:r>
              <a:rPr lang="en-US" dirty="0">
                <a:latin typeface="Courier New" panose="02070309020205020404" pitchFamily="49" charset="0"/>
                <a:cs typeface="Courier New" panose="02070309020205020404" pitchFamily="49" charset="0"/>
              </a:rPr>
              <a:t>SYSTEM</a:t>
            </a:r>
            <a:r>
              <a:rPr lang="en-US" dirty="0"/>
              <a:t> tablespace cannot be encrypted.</a:t>
            </a:r>
          </a:p>
        </p:txBody>
      </p:sp>
      <p:sp>
        <p:nvSpPr>
          <p:cNvPr id="4" name="Content Placeholder 2"/>
          <p:cNvSpPr txBox="1">
            <a:spLocks/>
          </p:cNvSpPr>
          <p:nvPr/>
        </p:nvSpPr>
        <p:spPr bwMode="gray">
          <a:xfrm>
            <a:off x="989012" y="1600200"/>
            <a:ext cx="10431469" cy="134475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CREATE TABLESPACE encrypt_ts</a:t>
            </a:r>
          </a:p>
          <a:p>
            <a:pPr marL="609493" indent="-609493" defTabSz="533307">
              <a:tabLst>
                <a:tab pos="533307" algn="r"/>
                <a:tab pos="897310" algn="l"/>
              </a:tabLst>
              <a:defRPr/>
            </a:pPr>
            <a:r>
              <a:rPr lang="en-US" b="1" dirty="0">
                <a:latin typeface="Courier New" pitchFamily="49" charset="0"/>
              </a:rPr>
              <a:t>     DATAFILE '$ORACLE_HOME/dbs/encrypt.dat' SIZE 100M</a:t>
            </a:r>
          </a:p>
          <a:p>
            <a:pPr marL="609493" indent="-609493" defTabSz="533307">
              <a:tabLst>
                <a:tab pos="533307" algn="r"/>
                <a:tab pos="897310" algn="l"/>
              </a:tabLst>
              <a:defRPr/>
            </a:pPr>
            <a:r>
              <a:rPr lang="en-US" b="1" dirty="0">
                <a:latin typeface="Courier New" pitchFamily="49" charset="0"/>
              </a:rPr>
              <a:t>     ENCRYPTION USING '3DES168'</a:t>
            </a:r>
          </a:p>
          <a:p>
            <a:pPr marL="609493" indent="-609493" defTabSz="533307">
              <a:tabLst>
                <a:tab pos="533307" algn="r"/>
                <a:tab pos="897310" algn="l"/>
              </a:tabLst>
              <a:defRPr/>
            </a:pPr>
            <a:r>
              <a:rPr lang="en-US" b="1" dirty="0">
                <a:latin typeface="Courier New" pitchFamily="49" charset="0"/>
              </a:rPr>
              <a:t>     DEFAULT STORAGE (ENCRYPT); </a:t>
            </a:r>
          </a:p>
        </p:txBody>
      </p:sp>
      <p:sp>
        <p:nvSpPr>
          <p:cNvPr id="2" name="Slide Number Placeholder 1"/>
          <p:cNvSpPr>
            <a:spLocks noGrp="1"/>
          </p:cNvSpPr>
          <p:nvPr>
            <p:ph type="sldNum" sz="quarter" idx="12"/>
          </p:nvPr>
        </p:nvSpPr>
        <p:spPr/>
        <p:txBody>
          <a:bodyPr/>
          <a:lstStyle/>
          <a:p>
            <a:fld id="{0D1E9C62-5A59-433B-A292-EC595ABBBF45}" type="slidenum">
              <a:rPr lang="" smtClean="0"/>
              <a:t>282</a:t>
            </a:fld>
            <a:endParaRPr lang=""/>
          </a:p>
        </p:txBody>
      </p:sp>
    </p:spTree>
    <p:custDataLst>
      <p:tags r:id="rId1"/>
    </p:custDataLst>
    <p:extLst>
      <p:ext uri="{BB962C8B-B14F-4D97-AF65-F5344CB8AC3E}">
        <p14:creationId xmlns:p14="http://schemas.microsoft.com/office/powerpoint/2010/main" val="46859558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smtClean="0"/>
              <a:t>Summary</a:t>
            </a:r>
            <a:br>
              <a:rPr lang="en-US" altLang="es-MX" dirty="0" smtClean="0"/>
            </a:br>
            <a:endParaRPr lang="en-US" altLang="es-MX" dirty="0"/>
          </a:p>
        </p:txBody>
      </p:sp>
      <p:sp>
        <p:nvSpPr>
          <p:cNvPr id="8" name="Content Placeholder 7"/>
          <p:cNvSpPr>
            <a:spLocks noGrp="1"/>
          </p:cNvSpPr>
          <p:nvPr>
            <p:ph idx="1"/>
          </p:nvPr>
        </p:nvSpPr>
        <p:spPr>
          <a:xfrm>
            <a:off x="622138" y="1242485"/>
            <a:ext cx="10944549" cy="3665954"/>
          </a:xfrm>
        </p:spPr>
        <p:txBody>
          <a:bodyPr/>
          <a:lstStyle/>
          <a:p>
            <a:r>
              <a:rPr lang="en-US" dirty="0"/>
              <a:t>In this lesson, you should have learned how to:</a:t>
            </a:r>
          </a:p>
          <a:p>
            <a:pPr lvl="1"/>
            <a:r>
              <a:rPr lang="en-US" dirty="0"/>
              <a:t>Explain how table data is stored in the database</a:t>
            </a:r>
          </a:p>
          <a:p>
            <a:pPr lvl="1"/>
            <a:r>
              <a:rPr lang="en-US" dirty="0"/>
              <a:t>Use SQL*Plus to:</a:t>
            </a:r>
          </a:p>
          <a:p>
            <a:pPr lvl="2"/>
            <a:r>
              <a:rPr lang="en-US" dirty="0"/>
              <a:t>Create and drop tablespaces</a:t>
            </a:r>
          </a:p>
          <a:p>
            <a:pPr lvl="2"/>
            <a:r>
              <a:rPr lang="en-US" dirty="0"/>
              <a:t>Alter tablespaces</a:t>
            </a:r>
          </a:p>
          <a:p>
            <a:pPr lvl="2"/>
            <a:r>
              <a:rPr lang="en-US" dirty="0"/>
              <a:t>View tablespace information</a:t>
            </a:r>
          </a:p>
          <a:p>
            <a:pPr lvl="1"/>
            <a:r>
              <a:rPr lang="en-US" dirty="0"/>
              <a:t>Implement Oracle Managed Files (OMF)</a:t>
            </a:r>
          </a:p>
          <a:p>
            <a:pPr lvl="1"/>
            <a:r>
              <a:rPr lang="en-US" dirty="0"/>
              <a:t>Use SQL*Plus to move and rename online data files</a:t>
            </a:r>
          </a:p>
          <a:p>
            <a:pPr lvl="1"/>
            <a:r>
              <a:rPr lang="en-US" dirty="0"/>
              <a:t>Implement tablespace encryption</a:t>
            </a:r>
          </a:p>
        </p:txBody>
      </p:sp>
      <p:sp>
        <p:nvSpPr>
          <p:cNvPr id="2" name="Slide Number Placeholder 1"/>
          <p:cNvSpPr>
            <a:spLocks noGrp="1"/>
          </p:cNvSpPr>
          <p:nvPr>
            <p:ph type="sldNum" sz="quarter" idx="12"/>
          </p:nvPr>
        </p:nvSpPr>
        <p:spPr/>
        <p:txBody>
          <a:bodyPr/>
          <a:lstStyle/>
          <a:p>
            <a:fld id="{0D1E9C62-5A59-433B-A292-EC595ABBBF45}" type="slidenum">
              <a:rPr lang="" smtClean="0"/>
              <a:t>283</a:t>
            </a:fld>
            <a:endParaRPr lang=""/>
          </a:p>
        </p:txBody>
      </p:sp>
    </p:spTree>
    <p:custDataLst>
      <p:tags r:id="rId1"/>
    </p:custDataLst>
    <p:extLst>
      <p:ext uri="{BB962C8B-B14F-4D97-AF65-F5344CB8AC3E}">
        <p14:creationId xmlns:p14="http://schemas.microsoft.com/office/powerpoint/2010/main" val="84238022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Grp="1" noChangeArrowheads="1"/>
          </p:cNvSpPr>
          <p:nvPr>
            <p:ph type="title"/>
          </p:nvPr>
        </p:nvSpPr>
        <p:spPr/>
        <p:txBody>
          <a:bodyPr/>
          <a:lstStyle/>
          <a:p>
            <a:pPr eaLnBrk="1" hangingPunct="1"/>
            <a:r>
              <a:rPr lang="en-US" dirty="0"/>
              <a:t>Practice 12: </a:t>
            </a:r>
            <a:r>
              <a:rPr lang="en-US" dirty="0" smtClean="0"/>
              <a:t>Overview</a:t>
            </a:r>
            <a:br>
              <a:rPr lang="en-US" dirty="0" smtClean="0"/>
            </a:br>
            <a:endParaRPr lang="en-US" dirty="0"/>
          </a:p>
        </p:txBody>
      </p:sp>
      <p:sp>
        <p:nvSpPr>
          <p:cNvPr id="28675" name="Rectangle 18"/>
          <p:cNvSpPr>
            <a:spLocks noGrp="1" noChangeArrowheads="1"/>
          </p:cNvSpPr>
          <p:nvPr>
            <p:ph idx="1"/>
          </p:nvPr>
        </p:nvSpPr>
        <p:spPr>
          <a:xfrm>
            <a:off x="622138" y="1242485"/>
            <a:ext cx="10944549" cy="1234519"/>
          </a:xfrm>
        </p:spPr>
        <p:txBody>
          <a:bodyPr/>
          <a:lstStyle/>
          <a:p>
            <a:pPr lvl="1">
              <a:buClr>
                <a:schemeClr val="accent1"/>
              </a:buClr>
            </a:pPr>
            <a:r>
              <a:rPr lang="en-US" dirty="0"/>
              <a:t>12-1: Viewing Tablespace Information</a:t>
            </a:r>
          </a:p>
          <a:p>
            <a:pPr lvl="1">
              <a:buClr>
                <a:schemeClr val="accent1"/>
              </a:buClr>
            </a:pPr>
            <a:r>
              <a:rPr lang="en-US" dirty="0"/>
              <a:t>12-2: Creating a Tablespace</a:t>
            </a:r>
          </a:p>
          <a:p>
            <a:pPr lvl="1">
              <a:buClr>
                <a:schemeClr val="accent1"/>
              </a:buClr>
            </a:pPr>
            <a:r>
              <a:rPr lang="en-US" dirty="0"/>
              <a:t>12-3: Creating a Tablespace that is Encrypted by Default</a:t>
            </a:r>
          </a:p>
        </p:txBody>
      </p:sp>
      <p:sp>
        <p:nvSpPr>
          <p:cNvPr id="2" name="Slide Number Placeholder 1"/>
          <p:cNvSpPr>
            <a:spLocks noGrp="1"/>
          </p:cNvSpPr>
          <p:nvPr>
            <p:ph type="sldNum" sz="quarter" idx="12"/>
          </p:nvPr>
        </p:nvSpPr>
        <p:spPr/>
        <p:txBody>
          <a:bodyPr/>
          <a:lstStyle/>
          <a:p>
            <a:fld id="{0D1E9C62-5A59-433B-A292-EC595ABBBF45}" type="slidenum">
              <a:rPr lang="" smtClean="0"/>
              <a:t>284</a:t>
            </a:fld>
            <a:endParaRPr lang=""/>
          </a:p>
        </p:txBody>
      </p:sp>
    </p:spTree>
    <p:custDataLst>
      <p:tags r:id="rId1"/>
    </p:custDataLst>
    <p:extLst>
      <p:ext uri="{BB962C8B-B14F-4D97-AF65-F5344CB8AC3E}">
        <p14:creationId xmlns:p14="http://schemas.microsoft.com/office/powerpoint/2010/main" val="1878153218"/>
      </p:ext>
    </p:extLst>
  </p:cSld>
  <p:clrMapOvr>
    <a:masterClrMapping/>
  </p:clrMapOvr>
  <p:transition spd="slow"/>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8012" y="2667000"/>
            <a:ext cx="10512862" cy="1325563"/>
          </a:xfrm>
        </p:spPr>
        <p:txBody>
          <a:bodyPr/>
          <a:lstStyle/>
          <a:p>
            <a:r>
              <a:rPr lang="en-US" dirty="0"/>
              <a:t>Managing Storage Space</a:t>
            </a:r>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285</a:t>
            </a:fld>
            <a:endParaRPr lang=""/>
          </a:p>
        </p:txBody>
      </p:sp>
    </p:spTree>
    <p:custDataLst>
      <p:tags r:id="rId1"/>
    </p:custDataLst>
    <p:extLst>
      <p:ext uri="{BB962C8B-B14F-4D97-AF65-F5344CB8AC3E}">
        <p14:creationId xmlns:p14="http://schemas.microsoft.com/office/powerpoint/2010/main" val="62510647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Title 1"/>
          <p:cNvSpPr>
            <a:spLocks noGrp="1"/>
          </p:cNvSpPr>
          <p:nvPr>
            <p:ph type="title"/>
          </p:nvPr>
        </p:nvSpPr>
        <p:spPr/>
        <p:txBody>
          <a:bodyPr/>
          <a:lstStyle/>
          <a:p>
            <a:pPr eaLnBrk="1" hangingPunct="1"/>
            <a:r>
              <a:rPr lang="en-US" altLang="es-MX" dirty="0" smtClean="0"/>
              <a:t>Objectives</a:t>
            </a:r>
            <a:br>
              <a:rPr lang="en-US" altLang="es-MX" dirty="0" smtClean="0"/>
            </a:br>
            <a:endParaRPr lang="en-US" altLang="es-MX" dirty="0"/>
          </a:p>
        </p:txBody>
      </p:sp>
      <p:sp>
        <p:nvSpPr>
          <p:cNvPr id="9" name="Content Placeholder 8"/>
          <p:cNvSpPr>
            <a:spLocks noGrp="1"/>
          </p:cNvSpPr>
          <p:nvPr>
            <p:ph idx="1"/>
          </p:nvPr>
        </p:nvSpPr>
        <p:spPr>
          <a:xfrm>
            <a:off x="622138" y="1242485"/>
            <a:ext cx="10944549" cy="3427427"/>
          </a:xfrm>
        </p:spPr>
        <p:txBody>
          <a:bodyPr>
            <a:normAutofit lnSpcReduction="10000"/>
          </a:bodyPr>
          <a:lstStyle/>
          <a:p>
            <a:r>
              <a:rPr lang="en-US" dirty="0"/>
              <a:t>After completing this lesson, you should be able to:</a:t>
            </a:r>
          </a:p>
          <a:p>
            <a:pPr lvl="1"/>
            <a:r>
              <a:rPr lang="en-US" dirty="0"/>
              <a:t>Describe how the Oracle Database server automatically manages space</a:t>
            </a:r>
          </a:p>
          <a:p>
            <a:pPr lvl="1"/>
            <a:r>
              <a:rPr lang="en-US" dirty="0"/>
              <a:t>Save space by using compression</a:t>
            </a:r>
          </a:p>
          <a:p>
            <a:pPr lvl="1"/>
            <a:r>
              <a:rPr lang="en-US" dirty="0"/>
              <a:t>Proactively monitor and manage tablespace space usage</a:t>
            </a:r>
          </a:p>
          <a:p>
            <a:pPr lvl="1"/>
            <a:r>
              <a:rPr lang="en-US" dirty="0"/>
              <a:t>Describe segment creation in the Oracle database</a:t>
            </a:r>
          </a:p>
          <a:p>
            <a:pPr lvl="1"/>
            <a:r>
              <a:rPr lang="en-US" dirty="0"/>
              <a:t>Control deferred segment creation</a:t>
            </a:r>
          </a:p>
          <a:p>
            <a:pPr lvl="1"/>
            <a:r>
              <a:rPr lang="en-US" dirty="0"/>
              <a:t>Reclaim wasted space from tables and indexes by using the segment shrink functionality</a:t>
            </a:r>
          </a:p>
          <a:p>
            <a:pPr lvl="1"/>
            <a:r>
              <a:rPr lang="en-US" dirty="0"/>
              <a:t>Manage resumable space allocation</a:t>
            </a:r>
          </a:p>
        </p:txBody>
      </p:sp>
      <p:sp>
        <p:nvSpPr>
          <p:cNvPr id="2" name="Slide Number Placeholder 1"/>
          <p:cNvSpPr>
            <a:spLocks noGrp="1"/>
          </p:cNvSpPr>
          <p:nvPr>
            <p:ph type="sldNum" sz="quarter" idx="12"/>
          </p:nvPr>
        </p:nvSpPr>
        <p:spPr/>
        <p:txBody>
          <a:bodyPr/>
          <a:lstStyle/>
          <a:p>
            <a:fld id="{0D1E9C62-5A59-433B-A292-EC595ABBBF45}" type="slidenum">
              <a:rPr lang="" smtClean="0"/>
              <a:t>286</a:t>
            </a:fld>
            <a:endParaRPr lang=""/>
          </a:p>
        </p:txBody>
      </p:sp>
    </p:spTree>
    <p:custDataLst>
      <p:tags r:id="rId1"/>
    </p:custDataLst>
    <p:extLst>
      <p:ext uri="{BB962C8B-B14F-4D97-AF65-F5344CB8AC3E}">
        <p14:creationId xmlns:p14="http://schemas.microsoft.com/office/powerpoint/2010/main" val="150518520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Space Management </a:t>
            </a:r>
            <a:r>
              <a:rPr lang="en-US" dirty="0" smtClean="0"/>
              <a:t>Features</a:t>
            </a:r>
            <a:br>
              <a:rPr lang="en-US" dirty="0" smtClean="0"/>
            </a:br>
            <a:endParaRPr lang="en-US" altLang="es-MX" dirty="0"/>
          </a:p>
        </p:txBody>
      </p:sp>
      <p:sp>
        <p:nvSpPr>
          <p:cNvPr id="9219" name="Content Placeholder 9"/>
          <p:cNvSpPr>
            <a:spLocks noGrp="1"/>
          </p:cNvSpPr>
          <p:nvPr>
            <p:ph idx="1"/>
          </p:nvPr>
        </p:nvSpPr>
        <p:spPr>
          <a:xfrm>
            <a:off x="622138" y="1242485"/>
            <a:ext cx="10944549" cy="2434848"/>
          </a:xfrm>
        </p:spPr>
        <p:txBody>
          <a:bodyPr/>
          <a:lstStyle/>
          <a:p>
            <a:pPr lvl="1">
              <a:buClr>
                <a:schemeClr val="accent1"/>
              </a:buClr>
              <a:defRPr/>
            </a:pPr>
            <a:r>
              <a:rPr lang="en-US" dirty="0"/>
              <a:t>Oracle Managed Files (OMF)</a:t>
            </a:r>
          </a:p>
          <a:p>
            <a:pPr lvl="1">
              <a:buClr>
                <a:schemeClr val="accent1"/>
              </a:buClr>
              <a:defRPr/>
            </a:pPr>
            <a:r>
              <a:rPr lang="en-US" dirty="0"/>
              <a:t>Free-space management with bitmaps (“locally managed”) and automatic data file extension</a:t>
            </a:r>
          </a:p>
          <a:p>
            <a:pPr lvl="1">
              <a:buClr>
                <a:schemeClr val="accent1"/>
              </a:buClr>
              <a:defRPr/>
            </a:pPr>
            <a:r>
              <a:rPr lang="en-US" dirty="0"/>
              <a:t>Proactive space management (default thresholds and server-generated alerts)</a:t>
            </a:r>
          </a:p>
          <a:p>
            <a:pPr lvl="1">
              <a:buClr>
                <a:schemeClr val="accent1"/>
              </a:buClr>
              <a:defRPr/>
            </a:pPr>
            <a:r>
              <a:rPr lang="en-US" dirty="0"/>
              <a:t>Space reclamation (shrinking segments, online table redefinition)</a:t>
            </a:r>
          </a:p>
          <a:p>
            <a:pPr lvl="1">
              <a:buClr>
                <a:schemeClr val="accent1"/>
              </a:buClr>
              <a:defRPr/>
            </a:pPr>
            <a:r>
              <a:rPr lang="en-US" dirty="0"/>
              <a:t>Capacity planning (growth reports)</a:t>
            </a:r>
          </a:p>
        </p:txBody>
      </p:sp>
      <p:sp>
        <p:nvSpPr>
          <p:cNvPr id="2" name="Slide Number Placeholder 1"/>
          <p:cNvSpPr>
            <a:spLocks noGrp="1"/>
          </p:cNvSpPr>
          <p:nvPr>
            <p:ph type="sldNum" sz="quarter" idx="12"/>
          </p:nvPr>
        </p:nvSpPr>
        <p:spPr/>
        <p:txBody>
          <a:bodyPr/>
          <a:lstStyle/>
          <a:p>
            <a:fld id="{0D1E9C62-5A59-433B-A292-EC595ABBBF45}" type="slidenum">
              <a:rPr lang="" smtClean="0"/>
              <a:t>287</a:t>
            </a:fld>
            <a:endParaRPr lang=""/>
          </a:p>
        </p:txBody>
      </p:sp>
    </p:spTree>
    <p:custDataLst>
      <p:tags r:id="rId1"/>
    </p:custDataLst>
    <p:extLst>
      <p:ext uri="{BB962C8B-B14F-4D97-AF65-F5344CB8AC3E}">
        <p14:creationId xmlns:p14="http://schemas.microsoft.com/office/powerpoint/2010/main" val="386632817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1293813" y="874755"/>
            <a:ext cx="9601199" cy="5108491"/>
            <a:chOff x="830654" y="1268641"/>
            <a:chExt cx="7482693" cy="3021738"/>
          </a:xfrm>
        </p:grpSpPr>
        <p:sp>
          <p:nvSpPr>
            <p:cNvPr id="51" name="Freeform 50"/>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2" name="Rounded Rectangle 51"/>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4098" name="Rectangle 1026"/>
          <p:cNvSpPr>
            <a:spLocks noGrp="1" noChangeArrowheads="1"/>
          </p:cNvSpPr>
          <p:nvPr>
            <p:ph type="title"/>
          </p:nvPr>
        </p:nvSpPr>
        <p:spPr>
          <a:xfrm>
            <a:off x="836612" y="143096"/>
            <a:ext cx="10361830" cy="622738"/>
          </a:xfrm>
        </p:spPr>
        <p:txBody>
          <a:bodyPr>
            <a:normAutofit fontScale="90000"/>
          </a:bodyPr>
          <a:lstStyle/>
          <a:p>
            <a:pPr eaLnBrk="1" hangingPunct="1"/>
            <a:r>
              <a:rPr lang="en-US" altLang="en-US" dirty="0"/>
              <a:t>Block Space Management</a:t>
            </a:r>
          </a:p>
        </p:txBody>
      </p:sp>
      <p:grpSp>
        <p:nvGrpSpPr>
          <p:cNvPr id="2" name="Group 1"/>
          <p:cNvGrpSpPr/>
          <p:nvPr/>
        </p:nvGrpSpPr>
        <p:grpSpPr>
          <a:xfrm>
            <a:off x="2436812" y="1216465"/>
            <a:ext cx="7315200" cy="4379914"/>
            <a:chOff x="2436812" y="1828800"/>
            <a:chExt cx="7315200" cy="4379914"/>
          </a:xfrm>
        </p:grpSpPr>
        <p:sp>
          <p:nvSpPr>
            <p:cNvPr id="4099" name="Text Box 1027"/>
            <p:cNvSpPr txBox="1">
              <a:spLocks noChangeArrowheads="1"/>
            </p:cNvSpPr>
            <p:nvPr/>
          </p:nvSpPr>
          <p:spPr bwMode="auto">
            <a:xfrm>
              <a:off x="5027612" y="1828801"/>
              <a:ext cx="213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fr-FR" altLang="en-US" b="1" dirty="0">
                  <a:latin typeface="Courier New" panose="02070309020205020404" pitchFamily="49" charset="0"/>
                </a:rPr>
                <a:t>PCTFREE = 10</a:t>
              </a:r>
              <a:endParaRPr lang="en-US" altLang="en-US" b="1" dirty="0">
                <a:latin typeface="Courier New" panose="02070309020205020404" pitchFamily="49" charset="0"/>
              </a:endParaRPr>
            </a:p>
          </p:txBody>
        </p:sp>
        <p:sp>
          <p:nvSpPr>
            <p:cNvPr id="4100" name="Line 1028"/>
            <p:cNvSpPr>
              <a:spLocks noChangeShapeType="1"/>
            </p:cNvSpPr>
            <p:nvPr/>
          </p:nvSpPr>
          <p:spPr bwMode="auto">
            <a:xfrm>
              <a:off x="3122612" y="4724400"/>
              <a:ext cx="9906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4101" name="Line 1029"/>
            <p:cNvSpPr>
              <a:spLocks noChangeShapeType="1"/>
            </p:cNvSpPr>
            <p:nvPr/>
          </p:nvSpPr>
          <p:spPr bwMode="auto">
            <a:xfrm>
              <a:off x="5402262" y="4724400"/>
              <a:ext cx="136525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4102" name="Text Box 1030"/>
            <p:cNvSpPr txBox="1">
              <a:spLocks noChangeArrowheads="1"/>
            </p:cNvSpPr>
            <p:nvPr/>
          </p:nvSpPr>
          <p:spPr bwMode="auto">
            <a:xfrm>
              <a:off x="5484812" y="4876801"/>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t>Deletes</a:t>
              </a:r>
            </a:p>
          </p:txBody>
        </p:sp>
        <p:sp>
          <p:nvSpPr>
            <p:cNvPr id="4107" name="Rectangle 1035"/>
            <p:cNvSpPr>
              <a:spLocks noChangeArrowheads="1"/>
            </p:cNvSpPr>
            <p:nvPr/>
          </p:nvSpPr>
          <p:spPr bwMode="auto">
            <a:xfrm>
              <a:off x="2436812" y="2362200"/>
              <a:ext cx="1295400" cy="533400"/>
            </a:xfrm>
            <a:prstGeom prst="rect">
              <a:avLst/>
            </a:prstGeom>
            <a:solidFill>
              <a:srgbClr val="FFFFFF"/>
            </a:solidFill>
            <a:ln w="28575">
              <a:solidFill>
                <a:schemeClr val="tx1"/>
              </a:solidFill>
              <a:miter lim="800000"/>
              <a:headEnd/>
              <a:tailEnd type="none" w="med" len="lg"/>
            </a:ln>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08" name="Rectangle 1036"/>
            <p:cNvSpPr>
              <a:spLocks noChangeArrowheads="1"/>
            </p:cNvSpPr>
            <p:nvPr/>
          </p:nvSpPr>
          <p:spPr bwMode="auto">
            <a:xfrm>
              <a:off x="2436812" y="1828800"/>
              <a:ext cx="1295400" cy="533400"/>
            </a:xfrm>
            <a:prstGeom prst="rect">
              <a:avLst/>
            </a:prstGeom>
            <a:solidFill>
              <a:srgbClr val="FFFFFF"/>
            </a:solidFill>
            <a:ln w="28575">
              <a:solidFill>
                <a:schemeClr val="tx1"/>
              </a:solidFill>
              <a:miter lim="800000"/>
              <a:headEnd/>
              <a:tailEnd type="none" w="med" len="lg"/>
            </a:ln>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06" name="Rectangle 1034"/>
            <p:cNvSpPr>
              <a:spLocks noChangeArrowheads="1"/>
            </p:cNvSpPr>
            <p:nvPr/>
          </p:nvSpPr>
          <p:spPr bwMode="auto">
            <a:xfrm>
              <a:off x="2436812" y="2895600"/>
              <a:ext cx="1295400" cy="533400"/>
            </a:xfrm>
            <a:prstGeom prst="rect">
              <a:avLst/>
            </a:prstGeom>
            <a:solidFill>
              <a:srgbClr val="FFFFFF"/>
            </a:solidFill>
            <a:ln w="28575">
              <a:solidFill>
                <a:schemeClr val="tx1"/>
              </a:solidFill>
              <a:miter lim="800000"/>
              <a:headEnd/>
              <a:tailEnd type="none" w="med" len="lg"/>
            </a:ln>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03" name="Rectangle 1031"/>
            <p:cNvSpPr>
              <a:spLocks noChangeArrowheads="1"/>
            </p:cNvSpPr>
            <p:nvPr/>
          </p:nvSpPr>
          <p:spPr bwMode="blackWhite">
            <a:xfrm>
              <a:off x="2436812" y="3124200"/>
              <a:ext cx="1295400" cy="838200"/>
            </a:xfrm>
            <a:prstGeom prst="rect">
              <a:avLst/>
            </a:prstGeom>
            <a:solidFill>
              <a:schemeClr val="accent1"/>
            </a:solidFill>
            <a:ln w="28575">
              <a:solidFill>
                <a:schemeClr val="tx1"/>
              </a:solidFill>
              <a:miter lim="800000"/>
              <a:headEnd/>
              <a:tailEnd type="none" w="med" len="lg"/>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04" name="Line 1032"/>
            <p:cNvSpPr>
              <a:spLocks noChangeShapeType="1"/>
            </p:cNvSpPr>
            <p:nvPr/>
          </p:nvSpPr>
          <p:spPr bwMode="auto">
            <a:xfrm>
              <a:off x="2438400" y="2066925"/>
              <a:ext cx="1293812" cy="0"/>
            </a:xfrm>
            <a:prstGeom prst="line">
              <a:avLst/>
            </a:prstGeom>
            <a:noFill/>
            <a:ln w="28575">
              <a:solidFill>
                <a:schemeClr val="hlink"/>
              </a:solidFill>
              <a:prstDash val="dash"/>
              <a:round/>
              <a:headEnd/>
              <a:tailEnd type="none"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4105" name="Rectangle 1033"/>
            <p:cNvSpPr>
              <a:spLocks noChangeArrowheads="1"/>
            </p:cNvSpPr>
            <p:nvPr/>
          </p:nvSpPr>
          <p:spPr bwMode="auto">
            <a:xfrm>
              <a:off x="2436812" y="3429000"/>
              <a:ext cx="1295400" cy="533400"/>
            </a:xfrm>
            <a:prstGeom prst="rect">
              <a:avLst/>
            </a:prstGeom>
            <a:noFill/>
            <a:ln w="28575">
              <a:solidFill>
                <a:schemeClr val="tx1"/>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09" name="Line 1037"/>
            <p:cNvSpPr>
              <a:spLocks noChangeShapeType="1"/>
            </p:cNvSpPr>
            <p:nvPr/>
          </p:nvSpPr>
          <p:spPr bwMode="auto">
            <a:xfrm flipV="1">
              <a:off x="3122612" y="3987800"/>
              <a:ext cx="0" cy="736600"/>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4110" name="Line 1038"/>
            <p:cNvSpPr>
              <a:spLocks noChangeShapeType="1"/>
            </p:cNvSpPr>
            <p:nvPr/>
          </p:nvSpPr>
          <p:spPr bwMode="auto">
            <a:xfrm>
              <a:off x="7999412" y="4724400"/>
              <a:ext cx="1143000" cy="0"/>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4118" name="Rectangle 1046"/>
            <p:cNvSpPr>
              <a:spLocks noChangeArrowheads="1"/>
            </p:cNvSpPr>
            <p:nvPr/>
          </p:nvSpPr>
          <p:spPr bwMode="auto">
            <a:xfrm>
              <a:off x="4113212" y="3657600"/>
              <a:ext cx="1295400" cy="533400"/>
            </a:xfrm>
            <a:prstGeom prst="rect">
              <a:avLst/>
            </a:prstGeom>
            <a:solidFill>
              <a:srgbClr val="FFFFFF"/>
            </a:solidFill>
            <a:ln w="28575">
              <a:solidFill>
                <a:schemeClr val="tx1"/>
              </a:solidFill>
              <a:miter lim="800000"/>
              <a:headEnd/>
              <a:tailEnd type="none" w="med" len="lg"/>
            </a:ln>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11" name="Line 1039"/>
            <p:cNvSpPr>
              <a:spLocks noChangeShapeType="1"/>
            </p:cNvSpPr>
            <p:nvPr/>
          </p:nvSpPr>
          <p:spPr bwMode="auto">
            <a:xfrm flipV="1">
              <a:off x="9142412" y="3987800"/>
              <a:ext cx="0" cy="7366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4112" name="Rectangle 1040"/>
            <p:cNvSpPr>
              <a:spLocks noChangeArrowheads="1"/>
            </p:cNvSpPr>
            <p:nvPr/>
          </p:nvSpPr>
          <p:spPr bwMode="blackWhite">
            <a:xfrm>
              <a:off x="4113212" y="3810000"/>
              <a:ext cx="1295400" cy="1981200"/>
            </a:xfrm>
            <a:prstGeom prst="rect">
              <a:avLst/>
            </a:prstGeom>
            <a:solidFill>
              <a:schemeClr val="accent1"/>
            </a:solidFill>
            <a:ln w="28575">
              <a:solidFill>
                <a:schemeClr val="tx1"/>
              </a:solidFill>
              <a:miter lim="800000"/>
              <a:headEnd/>
              <a:tailEnd type="none" w="med" len="lg"/>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13" name="Line 1041"/>
            <p:cNvSpPr>
              <a:spLocks noChangeShapeType="1"/>
            </p:cNvSpPr>
            <p:nvPr/>
          </p:nvSpPr>
          <p:spPr bwMode="auto">
            <a:xfrm flipV="1">
              <a:off x="4113212" y="3903663"/>
              <a:ext cx="1295400" cy="0"/>
            </a:xfrm>
            <a:prstGeom prst="line">
              <a:avLst/>
            </a:prstGeom>
            <a:noFill/>
            <a:ln w="28575">
              <a:solidFill>
                <a:schemeClr val="bg1"/>
              </a:solidFill>
              <a:prstDash val="dash"/>
              <a:round/>
              <a:headEnd/>
              <a:tailEnd type="none"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4114" name="Text Box 1042"/>
            <p:cNvSpPr txBox="1">
              <a:spLocks noChangeArrowheads="1"/>
            </p:cNvSpPr>
            <p:nvPr/>
          </p:nvSpPr>
          <p:spPr bwMode="auto">
            <a:xfrm>
              <a:off x="4049712" y="5842001"/>
              <a:ext cx="1473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fr-FR" altLang="en-US" b="1" dirty="0"/>
                <a:t>Full block</a:t>
              </a:r>
              <a:endParaRPr lang="en-US" altLang="en-US" b="1" dirty="0"/>
            </a:p>
          </p:txBody>
        </p:sp>
        <p:sp>
          <p:nvSpPr>
            <p:cNvPr id="4115" name="Rectangle 1043"/>
            <p:cNvSpPr>
              <a:spLocks noChangeArrowheads="1"/>
            </p:cNvSpPr>
            <p:nvPr/>
          </p:nvSpPr>
          <p:spPr bwMode="auto">
            <a:xfrm>
              <a:off x="4113212" y="5257800"/>
              <a:ext cx="1295400" cy="533400"/>
            </a:xfrm>
            <a:prstGeom prst="rect">
              <a:avLst/>
            </a:prstGeom>
            <a:noFill/>
            <a:ln w="28575">
              <a:solidFill>
                <a:schemeClr val="tx1"/>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16" name="Rectangle 1044"/>
            <p:cNvSpPr>
              <a:spLocks noChangeArrowheads="1"/>
            </p:cNvSpPr>
            <p:nvPr/>
          </p:nvSpPr>
          <p:spPr bwMode="auto">
            <a:xfrm>
              <a:off x="4113212" y="4724400"/>
              <a:ext cx="1295400" cy="533400"/>
            </a:xfrm>
            <a:prstGeom prst="rect">
              <a:avLst/>
            </a:prstGeom>
            <a:noFill/>
            <a:ln w="28575">
              <a:solidFill>
                <a:schemeClr val="tx1"/>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17" name="Rectangle 1045"/>
            <p:cNvSpPr>
              <a:spLocks noChangeArrowheads="1"/>
            </p:cNvSpPr>
            <p:nvPr/>
          </p:nvSpPr>
          <p:spPr bwMode="auto">
            <a:xfrm>
              <a:off x="4113212" y="4191000"/>
              <a:ext cx="1295400" cy="533400"/>
            </a:xfrm>
            <a:prstGeom prst="rect">
              <a:avLst/>
            </a:prstGeom>
            <a:noFill/>
            <a:ln w="28575">
              <a:solidFill>
                <a:schemeClr val="tx1"/>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19" name="Text Box 1047"/>
            <p:cNvSpPr txBox="1">
              <a:spLocks noChangeArrowheads="1"/>
            </p:cNvSpPr>
            <p:nvPr/>
          </p:nvSpPr>
          <p:spPr bwMode="auto">
            <a:xfrm>
              <a:off x="2824162" y="4768850"/>
              <a:ext cx="1060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t>Inserts,</a:t>
              </a:r>
              <a:br>
                <a:rPr lang="en-US" altLang="en-US" b="1" dirty="0"/>
              </a:br>
              <a:r>
                <a:rPr lang="en-US" altLang="en-US" b="1" dirty="0"/>
                <a:t>updates</a:t>
              </a:r>
            </a:p>
          </p:txBody>
        </p:sp>
        <p:sp>
          <p:nvSpPr>
            <p:cNvPr id="4125" name="Rectangle 1053"/>
            <p:cNvSpPr>
              <a:spLocks noChangeArrowheads="1"/>
            </p:cNvSpPr>
            <p:nvPr/>
          </p:nvSpPr>
          <p:spPr bwMode="auto">
            <a:xfrm>
              <a:off x="6780212" y="3657600"/>
              <a:ext cx="1295400" cy="533400"/>
            </a:xfrm>
            <a:prstGeom prst="rect">
              <a:avLst/>
            </a:prstGeom>
            <a:solidFill>
              <a:srgbClr val="FFFFFF"/>
            </a:solidFill>
            <a:ln w="28575">
              <a:solidFill>
                <a:schemeClr val="tx1"/>
              </a:solidFill>
              <a:miter lim="800000"/>
              <a:headEnd/>
              <a:tailEnd type="none" w="med" len="lg"/>
            </a:ln>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20" name="Rectangle 1048"/>
            <p:cNvSpPr>
              <a:spLocks noChangeArrowheads="1"/>
            </p:cNvSpPr>
            <p:nvPr/>
          </p:nvSpPr>
          <p:spPr bwMode="blackWhite">
            <a:xfrm>
              <a:off x="6780212" y="4038600"/>
              <a:ext cx="1295400" cy="1752600"/>
            </a:xfrm>
            <a:prstGeom prst="rect">
              <a:avLst/>
            </a:prstGeom>
            <a:solidFill>
              <a:schemeClr val="accent1"/>
            </a:solidFill>
            <a:ln w="28575">
              <a:solidFill>
                <a:schemeClr val="tx1"/>
              </a:solidFill>
              <a:miter lim="800000"/>
              <a:headEnd/>
              <a:tailEnd type="none" w="med" len="lg"/>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21" name="Line 1049"/>
            <p:cNvSpPr>
              <a:spLocks noChangeShapeType="1"/>
            </p:cNvSpPr>
            <p:nvPr/>
          </p:nvSpPr>
          <p:spPr bwMode="auto">
            <a:xfrm flipV="1">
              <a:off x="6780212" y="3903663"/>
              <a:ext cx="1284288" cy="0"/>
            </a:xfrm>
            <a:prstGeom prst="line">
              <a:avLst/>
            </a:prstGeom>
            <a:noFill/>
            <a:ln w="28575">
              <a:solidFill>
                <a:schemeClr val="hlink"/>
              </a:solidFill>
              <a:prstDash val="dash"/>
              <a:round/>
              <a:headEnd/>
              <a:tailEnd type="none"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4122" name="Rectangle 1050"/>
            <p:cNvSpPr>
              <a:spLocks noChangeArrowheads="1"/>
            </p:cNvSpPr>
            <p:nvPr/>
          </p:nvSpPr>
          <p:spPr bwMode="auto">
            <a:xfrm>
              <a:off x="6780212" y="5257800"/>
              <a:ext cx="1295400" cy="533400"/>
            </a:xfrm>
            <a:prstGeom prst="rect">
              <a:avLst/>
            </a:prstGeom>
            <a:noFill/>
            <a:ln w="28575">
              <a:solidFill>
                <a:schemeClr val="tx1"/>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23" name="Rectangle 1051"/>
            <p:cNvSpPr>
              <a:spLocks noChangeArrowheads="1"/>
            </p:cNvSpPr>
            <p:nvPr/>
          </p:nvSpPr>
          <p:spPr bwMode="auto">
            <a:xfrm>
              <a:off x="6780212" y="4724400"/>
              <a:ext cx="1295400" cy="533400"/>
            </a:xfrm>
            <a:prstGeom prst="rect">
              <a:avLst/>
            </a:prstGeom>
            <a:noFill/>
            <a:ln w="28575">
              <a:solidFill>
                <a:schemeClr val="tx1"/>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24" name="Rectangle 1052"/>
            <p:cNvSpPr>
              <a:spLocks noChangeArrowheads="1"/>
            </p:cNvSpPr>
            <p:nvPr/>
          </p:nvSpPr>
          <p:spPr bwMode="auto">
            <a:xfrm>
              <a:off x="6780212" y="4191000"/>
              <a:ext cx="1295400" cy="533400"/>
            </a:xfrm>
            <a:prstGeom prst="rect">
              <a:avLst/>
            </a:prstGeom>
            <a:noFill/>
            <a:ln w="28575">
              <a:solidFill>
                <a:schemeClr val="tx1"/>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30" name="Rectangle 1058"/>
            <p:cNvSpPr>
              <a:spLocks noChangeArrowheads="1"/>
            </p:cNvSpPr>
            <p:nvPr/>
          </p:nvSpPr>
          <p:spPr bwMode="auto">
            <a:xfrm>
              <a:off x="8456612" y="2362200"/>
              <a:ext cx="1295400" cy="533400"/>
            </a:xfrm>
            <a:prstGeom prst="rect">
              <a:avLst/>
            </a:prstGeom>
            <a:solidFill>
              <a:srgbClr val="FFFFFF"/>
            </a:solidFill>
            <a:ln w="28575">
              <a:solidFill>
                <a:schemeClr val="tx1"/>
              </a:solidFill>
              <a:miter lim="800000"/>
              <a:headEnd/>
              <a:tailEnd type="none" w="med" len="lg"/>
            </a:ln>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31" name="Rectangle 1059"/>
            <p:cNvSpPr>
              <a:spLocks noChangeArrowheads="1"/>
            </p:cNvSpPr>
            <p:nvPr/>
          </p:nvSpPr>
          <p:spPr bwMode="auto">
            <a:xfrm>
              <a:off x="8456612" y="1828800"/>
              <a:ext cx="1295400" cy="533400"/>
            </a:xfrm>
            <a:prstGeom prst="rect">
              <a:avLst/>
            </a:prstGeom>
            <a:solidFill>
              <a:srgbClr val="FFFFFF"/>
            </a:solidFill>
            <a:ln w="28575">
              <a:solidFill>
                <a:schemeClr val="tx1"/>
              </a:solidFill>
              <a:miter lim="800000"/>
              <a:headEnd/>
              <a:tailEnd type="none" w="med" len="lg"/>
            </a:ln>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26" name="Rectangle 1054"/>
            <p:cNvSpPr>
              <a:spLocks noChangeArrowheads="1"/>
            </p:cNvSpPr>
            <p:nvPr/>
          </p:nvSpPr>
          <p:spPr bwMode="blackWhite">
            <a:xfrm>
              <a:off x="8456612" y="2514600"/>
              <a:ext cx="1295400" cy="1447800"/>
            </a:xfrm>
            <a:prstGeom prst="rect">
              <a:avLst/>
            </a:prstGeom>
            <a:solidFill>
              <a:schemeClr val="accent1"/>
            </a:solidFill>
            <a:ln w="28575">
              <a:solidFill>
                <a:schemeClr val="tx1"/>
              </a:solidFill>
              <a:miter lim="800000"/>
              <a:headEnd/>
              <a:tailEnd type="none" w="med" len="lg"/>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27" name="Line 1055"/>
            <p:cNvSpPr>
              <a:spLocks noChangeShapeType="1"/>
            </p:cNvSpPr>
            <p:nvPr/>
          </p:nvSpPr>
          <p:spPr bwMode="auto">
            <a:xfrm flipV="1">
              <a:off x="8456612" y="2066925"/>
              <a:ext cx="1295400" cy="0"/>
            </a:xfrm>
            <a:prstGeom prst="line">
              <a:avLst/>
            </a:prstGeom>
            <a:noFill/>
            <a:ln w="28575">
              <a:solidFill>
                <a:schemeClr val="hlink"/>
              </a:solidFill>
              <a:prstDash val="dash"/>
              <a:round/>
              <a:headEnd/>
              <a:tailEnd type="none"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4128" name="Rectangle 1056"/>
            <p:cNvSpPr>
              <a:spLocks noChangeArrowheads="1"/>
            </p:cNvSpPr>
            <p:nvPr/>
          </p:nvSpPr>
          <p:spPr bwMode="auto">
            <a:xfrm>
              <a:off x="8456612" y="3429000"/>
              <a:ext cx="1295400" cy="533400"/>
            </a:xfrm>
            <a:prstGeom prst="rect">
              <a:avLst/>
            </a:prstGeom>
            <a:noFill/>
            <a:ln w="28575">
              <a:solidFill>
                <a:schemeClr val="tx1"/>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29" name="Rectangle 1057"/>
            <p:cNvSpPr>
              <a:spLocks noChangeArrowheads="1"/>
            </p:cNvSpPr>
            <p:nvPr/>
          </p:nvSpPr>
          <p:spPr bwMode="auto">
            <a:xfrm>
              <a:off x="8456612" y="2895600"/>
              <a:ext cx="1295400" cy="533400"/>
            </a:xfrm>
            <a:prstGeom prst="rect">
              <a:avLst/>
            </a:prstGeom>
            <a:noFill/>
            <a:ln w="28575">
              <a:solidFill>
                <a:schemeClr val="tx1"/>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32" name="Text Box 1060"/>
            <p:cNvSpPr txBox="1">
              <a:spLocks noChangeArrowheads="1"/>
            </p:cNvSpPr>
            <p:nvPr/>
          </p:nvSpPr>
          <p:spPr bwMode="auto">
            <a:xfrm>
              <a:off x="8151812" y="4876801"/>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t>Deletes</a:t>
              </a:r>
            </a:p>
          </p:txBody>
        </p:sp>
        <p:sp>
          <p:nvSpPr>
            <p:cNvPr id="4133" name="Text Box 1061"/>
            <p:cNvSpPr txBox="1">
              <a:spLocks noChangeArrowheads="1"/>
            </p:cNvSpPr>
            <p:nvPr/>
          </p:nvSpPr>
          <p:spPr bwMode="auto">
            <a:xfrm>
              <a:off x="7720012" y="2463801"/>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fr-FR" altLang="en-US" b="1" dirty="0"/>
                <a:t>FS2</a:t>
              </a:r>
              <a:endParaRPr lang="en-US" altLang="en-US" b="1" dirty="0"/>
            </a:p>
          </p:txBody>
        </p:sp>
        <p:sp>
          <p:nvSpPr>
            <p:cNvPr id="4134" name="AutoShape 1062"/>
            <p:cNvSpPr>
              <a:spLocks/>
            </p:cNvSpPr>
            <p:nvPr/>
          </p:nvSpPr>
          <p:spPr bwMode="auto">
            <a:xfrm flipH="1">
              <a:off x="8266112" y="2365376"/>
              <a:ext cx="165100" cy="549275"/>
            </a:xfrm>
            <a:prstGeom prst="rightBrace">
              <a:avLst>
                <a:gd name="adj1" fmla="val 27724"/>
                <a:gd name="adj2" fmla="val 50000"/>
              </a:avLst>
            </a:pr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4135" name="AutoShape 1063"/>
            <p:cNvSpPr>
              <a:spLocks/>
            </p:cNvSpPr>
            <p:nvPr/>
          </p:nvSpPr>
          <p:spPr bwMode="auto">
            <a:xfrm>
              <a:off x="3744912" y="2895601"/>
              <a:ext cx="165100" cy="549275"/>
            </a:xfrm>
            <a:prstGeom prst="rightBrace">
              <a:avLst>
                <a:gd name="adj1" fmla="val 27724"/>
                <a:gd name="adj2" fmla="val 50000"/>
              </a:avLst>
            </a:pr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4136" name="Text Box 1064"/>
            <p:cNvSpPr txBox="1">
              <a:spLocks noChangeArrowheads="1"/>
            </p:cNvSpPr>
            <p:nvPr/>
          </p:nvSpPr>
          <p:spPr bwMode="auto">
            <a:xfrm>
              <a:off x="3795712" y="2984501"/>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fr-FR" altLang="en-US" b="1" dirty="0"/>
                <a:t>FS3</a:t>
              </a:r>
              <a:endParaRPr lang="en-US" altLang="en-US" b="1" dirty="0"/>
            </a:p>
          </p:txBody>
        </p:sp>
        <p:sp>
          <p:nvSpPr>
            <p:cNvPr id="7209" name="Text Box 1065"/>
            <p:cNvSpPr txBox="1">
              <a:spLocks noChangeArrowheads="1"/>
            </p:cNvSpPr>
            <p:nvPr/>
          </p:nvSpPr>
          <p:spPr bwMode="auto">
            <a:xfrm>
              <a:off x="4459287" y="3859213"/>
              <a:ext cx="603250" cy="366712"/>
            </a:xfrm>
            <a:prstGeom prst="rect">
              <a:avLst/>
            </a:prstGeom>
            <a:noFill/>
            <a:ln w="28575">
              <a:noFill/>
              <a:miter lim="800000"/>
              <a:headEnd type="none" w="sm" len="sm"/>
              <a:tailEnd type="none" w="sm" len="sm"/>
            </a:ln>
          </p:spPr>
          <p:txBody>
            <a:bodyPr wrap="none">
              <a:spAutoFit/>
            </a:bodyPr>
            <a:lstStyle/>
            <a:p>
              <a:pPr algn="ctr" defTabSz="228600">
                <a:defRPr/>
              </a:pPr>
              <a:r>
                <a:rPr lang="en-US" b="1" i="1" dirty="0">
                  <a:solidFill>
                    <a:schemeClr val="bg1"/>
                  </a:solidFill>
                </a:rPr>
                <a:t>FS1</a:t>
              </a:r>
            </a:p>
          </p:txBody>
        </p:sp>
        <p:sp>
          <p:nvSpPr>
            <p:cNvPr id="7210" name="Text Box 1066"/>
            <p:cNvSpPr txBox="1">
              <a:spLocks noChangeArrowheads="1"/>
            </p:cNvSpPr>
            <p:nvPr/>
          </p:nvSpPr>
          <p:spPr bwMode="auto">
            <a:xfrm>
              <a:off x="4459287" y="4386263"/>
              <a:ext cx="603250" cy="366712"/>
            </a:xfrm>
            <a:prstGeom prst="rect">
              <a:avLst/>
            </a:prstGeom>
            <a:noFill/>
            <a:ln w="28575">
              <a:noFill/>
              <a:miter lim="800000"/>
              <a:headEnd type="none" w="sm" len="sm"/>
              <a:tailEnd type="none" w="sm" len="sm"/>
            </a:ln>
          </p:spPr>
          <p:txBody>
            <a:bodyPr wrap="none">
              <a:spAutoFit/>
            </a:bodyPr>
            <a:lstStyle/>
            <a:p>
              <a:pPr algn="ctr" defTabSz="228600">
                <a:defRPr/>
              </a:pPr>
              <a:r>
                <a:rPr lang="en-US" b="1" i="1" dirty="0">
                  <a:solidFill>
                    <a:schemeClr val="bg1"/>
                  </a:solidFill>
                </a:rPr>
                <a:t>FS2</a:t>
              </a:r>
            </a:p>
          </p:txBody>
        </p:sp>
        <p:sp>
          <p:nvSpPr>
            <p:cNvPr id="7211" name="Text Box 1067"/>
            <p:cNvSpPr txBox="1">
              <a:spLocks noChangeArrowheads="1"/>
            </p:cNvSpPr>
            <p:nvPr/>
          </p:nvSpPr>
          <p:spPr bwMode="auto">
            <a:xfrm>
              <a:off x="4459287" y="4929188"/>
              <a:ext cx="603250" cy="366712"/>
            </a:xfrm>
            <a:prstGeom prst="rect">
              <a:avLst/>
            </a:prstGeom>
            <a:noFill/>
            <a:ln w="28575">
              <a:noFill/>
              <a:miter lim="800000"/>
              <a:headEnd type="none" w="sm" len="sm"/>
              <a:tailEnd type="none" w="sm" len="sm"/>
            </a:ln>
          </p:spPr>
          <p:txBody>
            <a:bodyPr wrap="none">
              <a:spAutoFit/>
            </a:bodyPr>
            <a:lstStyle/>
            <a:p>
              <a:pPr algn="ctr" defTabSz="228600">
                <a:defRPr/>
              </a:pPr>
              <a:r>
                <a:rPr lang="en-US" b="1" i="1" dirty="0">
                  <a:solidFill>
                    <a:schemeClr val="bg1"/>
                  </a:solidFill>
                </a:rPr>
                <a:t>FS3</a:t>
              </a:r>
            </a:p>
          </p:txBody>
        </p:sp>
        <p:sp>
          <p:nvSpPr>
            <p:cNvPr id="7212" name="Text Box 1068"/>
            <p:cNvSpPr txBox="1">
              <a:spLocks noChangeArrowheads="1"/>
            </p:cNvSpPr>
            <p:nvPr/>
          </p:nvSpPr>
          <p:spPr bwMode="auto">
            <a:xfrm>
              <a:off x="4459287" y="5462588"/>
              <a:ext cx="603250" cy="366712"/>
            </a:xfrm>
            <a:prstGeom prst="rect">
              <a:avLst/>
            </a:prstGeom>
            <a:noFill/>
            <a:ln w="28575">
              <a:noFill/>
              <a:miter lim="800000"/>
              <a:headEnd type="none" w="sm" len="sm"/>
              <a:tailEnd type="none" w="sm" len="sm"/>
            </a:ln>
          </p:spPr>
          <p:txBody>
            <a:bodyPr wrap="none">
              <a:spAutoFit/>
            </a:bodyPr>
            <a:lstStyle/>
            <a:p>
              <a:pPr algn="ctr" defTabSz="228600">
                <a:defRPr/>
              </a:pPr>
              <a:r>
                <a:rPr lang="en-US" b="1" i="1" dirty="0">
                  <a:solidFill>
                    <a:schemeClr val="bg1"/>
                  </a:solidFill>
                </a:rPr>
                <a:t>FS4</a:t>
              </a:r>
            </a:p>
          </p:txBody>
        </p:sp>
        <p:sp>
          <p:nvSpPr>
            <p:cNvPr id="4141" name="AutoShape 1069"/>
            <p:cNvSpPr>
              <a:spLocks/>
            </p:cNvSpPr>
            <p:nvPr/>
          </p:nvSpPr>
          <p:spPr bwMode="auto">
            <a:xfrm>
              <a:off x="5421312" y="3644901"/>
              <a:ext cx="165100" cy="549275"/>
            </a:xfrm>
            <a:prstGeom prst="rightBrace">
              <a:avLst>
                <a:gd name="adj1" fmla="val 27724"/>
                <a:gd name="adj2" fmla="val 50000"/>
              </a:avLst>
            </a:pr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4142" name="Text Box 1070"/>
            <p:cNvSpPr txBox="1">
              <a:spLocks noChangeArrowheads="1"/>
            </p:cNvSpPr>
            <p:nvPr/>
          </p:nvSpPr>
          <p:spPr bwMode="auto">
            <a:xfrm>
              <a:off x="5726112" y="3733801"/>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fr-FR" altLang="en-US" b="1" dirty="0"/>
                <a:t>FS1</a:t>
              </a:r>
              <a:endParaRPr lang="en-US" altLang="en-US" b="1" dirty="0"/>
            </a:p>
          </p:txBody>
        </p:sp>
        <p:sp>
          <p:nvSpPr>
            <p:cNvPr id="4143" name="AutoShape 1071"/>
            <p:cNvSpPr>
              <a:spLocks/>
            </p:cNvSpPr>
            <p:nvPr/>
          </p:nvSpPr>
          <p:spPr bwMode="auto">
            <a:xfrm flipH="1">
              <a:off x="6602412" y="3644901"/>
              <a:ext cx="165100" cy="549275"/>
            </a:xfrm>
            <a:prstGeom prst="rightBrace">
              <a:avLst>
                <a:gd name="adj1" fmla="val 27724"/>
                <a:gd name="adj2" fmla="val 50000"/>
              </a:avLst>
            </a:pr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4144" name="Text Box 1072"/>
            <p:cNvSpPr txBox="1">
              <a:spLocks noChangeArrowheads="1"/>
            </p:cNvSpPr>
            <p:nvPr/>
          </p:nvSpPr>
          <p:spPr bwMode="auto">
            <a:xfrm>
              <a:off x="6691312" y="5803901"/>
              <a:ext cx="1473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fr-FR" altLang="en-US" b="1" dirty="0"/>
                <a:t>Full block</a:t>
              </a:r>
              <a:endParaRPr lang="en-US" altLang="en-US" b="1" dirty="0"/>
            </a:p>
          </p:txBody>
        </p:sp>
      </p:grpSp>
      <p:sp>
        <p:nvSpPr>
          <p:cNvPr id="3" name="Slide Number Placeholder 2"/>
          <p:cNvSpPr>
            <a:spLocks noGrp="1"/>
          </p:cNvSpPr>
          <p:nvPr>
            <p:ph type="sldNum" sz="quarter" idx="12"/>
          </p:nvPr>
        </p:nvSpPr>
        <p:spPr/>
        <p:txBody>
          <a:bodyPr/>
          <a:lstStyle/>
          <a:p>
            <a:fld id="{0D1E9C62-5A59-433B-A292-EC595ABBBF45}" type="slidenum">
              <a:rPr lang="" smtClean="0"/>
              <a:t>288</a:t>
            </a:fld>
            <a:endParaRPr lang=""/>
          </a:p>
        </p:txBody>
      </p:sp>
    </p:spTree>
    <p:custDataLst>
      <p:tags r:id="rId1"/>
    </p:custDataLst>
    <p:extLst>
      <p:ext uri="{BB962C8B-B14F-4D97-AF65-F5344CB8AC3E}">
        <p14:creationId xmlns:p14="http://schemas.microsoft.com/office/powerpoint/2010/main" val="305634084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320545" y="762000"/>
            <a:ext cx="3955467" cy="5108491"/>
            <a:chOff x="830654" y="1268641"/>
            <a:chExt cx="7482693" cy="3021738"/>
          </a:xfrm>
        </p:grpSpPr>
        <p:sp>
          <p:nvSpPr>
            <p:cNvPr id="16" name="Freeform 15"/>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7" name="Rounded Rectangle 16"/>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5123" name="Rectangle 3"/>
          <p:cNvSpPr>
            <a:spLocks noGrp="1" noChangeArrowheads="1"/>
          </p:cNvSpPr>
          <p:nvPr>
            <p:ph type="title"/>
          </p:nvPr>
        </p:nvSpPr>
        <p:spPr>
          <a:xfrm>
            <a:off x="837982" y="0"/>
            <a:ext cx="10345367" cy="774698"/>
          </a:xfrm>
        </p:spPr>
        <p:txBody>
          <a:bodyPr/>
          <a:lstStyle/>
          <a:p>
            <a:pPr eaLnBrk="1" hangingPunct="1"/>
            <a:r>
              <a:rPr lang="en-US" altLang="en-US" dirty="0"/>
              <a:t>Row Chaining and Migration</a:t>
            </a:r>
          </a:p>
        </p:txBody>
      </p:sp>
      <p:sp>
        <p:nvSpPr>
          <p:cNvPr id="13" name="Content Placeholder 9"/>
          <p:cNvSpPr>
            <a:spLocks noGrp="1"/>
          </p:cNvSpPr>
          <p:nvPr>
            <p:ph idx="1"/>
          </p:nvPr>
        </p:nvSpPr>
        <p:spPr>
          <a:xfrm>
            <a:off x="622139" y="1242484"/>
            <a:ext cx="6081873" cy="4167715"/>
          </a:xfrm>
        </p:spPr>
        <p:txBody>
          <a:bodyPr>
            <a:normAutofit lnSpcReduction="10000"/>
          </a:bodyPr>
          <a:lstStyle/>
          <a:p>
            <a:pPr lvl="1">
              <a:buClr>
                <a:schemeClr val="accent1"/>
              </a:buClr>
              <a:defRPr/>
            </a:pPr>
            <a:r>
              <a:rPr lang="en-US" dirty="0"/>
              <a:t>On update: Row length increases, exceeding the available free space in the block.</a:t>
            </a:r>
          </a:p>
          <a:p>
            <a:pPr lvl="1">
              <a:buClr>
                <a:schemeClr val="accent1"/>
              </a:buClr>
              <a:defRPr/>
            </a:pPr>
            <a:r>
              <a:rPr lang="en-US" dirty="0"/>
              <a:t>Data needs to be stored in a new block.</a:t>
            </a:r>
          </a:p>
          <a:p>
            <a:pPr lvl="1">
              <a:buClr>
                <a:schemeClr val="accent1"/>
              </a:buClr>
              <a:defRPr/>
            </a:pPr>
            <a:r>
              <a:rPr lang="en-US" dirty="0"/>
              <a:t>Original physical identifier of row (</a:t>
            </a:r>
            <a:r>
              <a:rPr lang="en-US" dirty="0">
                <a:latin typeface="Courier New" panose="02070309020205020404" pitchFamily="49" charset="0"/>
                <a:cs typeface="Courier New" panose="02070309020205020404" pitchFamily="49" charset="0"/>
              </a:rPr>
              <a:t>ROWID</a:t>
            </a:r>
            <a:r>
              <a:rPr lang="en-US" dirty="0"/>
              <a:t>) is preserved.</a:t>
            </a:r>
          </a:p>
          <a:p>
            <a:pPr lvl="1">
              <a:buClr>
                <a:schemeClr val="accent1"/>
              </a:buClr>
              <a:defRPr/>
            </a:pPr>
            <a:r>
              <a:rPr lang="en-US" dirty="0"/>
              <a:t>The Oracle Database server needs to read two blocks to retrieve data.</a:t>
            </a:r>
          </a:p>
          <a:p>
            <a:pPr lvl="1">
              <a:buClr>
                <a:schemeClr val="accent1"/>
              </a:buClr>
              <a:defRPr/>
            </a:pPr>
            <a:r>
              <a:rPr lang="en-US" dirty="0"/>
              <a:t>Segment Advisor finds segments containing the migrated rows.</a:t>
            </a:r>
          </a:p>
          <a:p>
            <a:pPr lvl="1">
              <a:buClr>
                <a:schemeClr val="accent1"/>
              </a:buClr>
              <a:defRPr/>
            </a:pPr>
            <a:r>
              <a:rPr lang="en-US" dirty="0"/>
              <a:t>There is automatic coalescing of fragmented free space inside the block.</a:t>
            </a:r>
          </a:p>
        </p:txBody>
      </p:sp>
      <p:grpSp>
        <p:nvGrpSpPr>
          <p:cNvPr id="2" name="Group 1"/>
          <p:cNvGrpSpPr/>
          <p:nvPr/>
        </p:nvGrpSpPr>
        <p:grpSpPr>
          <a:xfrm>
            <a:off x="8336254" y="1433511"/>
            <a:ext cx="1924049" cy="3595689"/>
            <a:chOff x="8894763" y="1498189"/>
            <a:chExt cx="1924049" cy="3595689"/>
          </a:xfrm>
        </p:grpSpPr>
        <p:sp>
          <p:nvSpPr>
            <p:cNvPr id="5122" name="Rectangle 2"/>
            <p:cNvSpPr>
              <a:spLocks noChangeArrowheads="1"/>
            </p:cNvSpPr>
            <p:nvPr/>
          </p:nvSpPr>
          <p:spPr bwMode="auto">
            <a:xfrm>
              <a:off x="9371012" y="1498189"/>
              <a:ext cx="1295400" cy="533400"/>
            </a:xfrm>
            <a:prstGeom prst="rect">
              <a:avLst/>
            </a:prstGeom>
            <a:solidFill>
              <a:srgbClr val="FFFFFF"/>
            </a:solidFill>
            <a:ln w="28575">
              <a:solidFill>
                <a:schemeClr val="tx1"/>
              </a:solidFill>
              <a:miter lim="800000"/>
              <a:headEnd/>
              <a:tailEnd type="none" w="med" len="lg"/>
            </a:ln>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dirty="0"/>
            </a:p>
          </p:txBody>
        </p:sp>
        <p:sp>
          <p:nvSpPr>
            <p:cNvPr id="5124" name="Rectangle 5"/>
            <p:cNvSpPr>
              <a:spLocks noChangeArrowheads="1"/>
            </p:cNvSpPr>
            <p:nvPr/>
          </p:nvSpPr>
          <p:spPr bwMode="blackWhite">
            <a:xfrm>
              <a:off x="9371012" y="1650589"/>
              <a:ext cx="1295400" cy="1041400"/>
            </a:xfrm>
            <a:prstGeom prst="rect">
              <a:avLst/>
            </a:prstGeom>
            <a:solidFill>
              <a:schemeClr val="accent1"/>
            </a:solidFill>
            <a:ln w="28575">
              <a:solidFill>
                <a:schemeClr val="tx1"/>
              </a:solidFill>
              <a:miter lim="800000"/>
              <a:headEnd/>
              <a:tailEnd type="none" w="med" len="lg"/>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dirty="0"/>
            </a:p>
          </p:txBody>
        </p:sp>
        <p:sp>
          <p:nvSpPr>
            <p:cNvPr id="5125" name="Line 6"/>
            <p:cNvSpPr>
              <a:spLocks noChangeShapeType="1"/>
            </p:cNvSpPr>
            <p:nvPr/>
          </p:nvSpPr>
          <p:spPr bwMode="auto">
            <a:xfrm flipV="1">
              <a:off x="9371012" y="1744252"/>
              <a:ext cx="1295400" cy="0"/>
            </a:xfrm>
            <a:prstGeom prst="line">
              <a:avLst/>
            </a:prstGeom>
            <a:noFill/>
            <a:ln w="28575">
              <a:solidFill>
                <a:schemeClr val="bg1"/>
              </a:solidFill>
              <a:prstDash val="dash"/>
              <a:round/>
              <a:headEnd/>
              <a:tailEnd type="none"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5126" name="Rectangle 7"/>
            <p:cNvSpPr>
              <a:spLocks noChangeArrowheads="1"/>
            </p:cNvSpPr>
            <p:nvPr/>
          </p:nvSpPr>
          <p:spPr bwMode="auto">
            <a:xfrm>
              <a:off x="9371012" y="2031590"/>
              <a:ext cx="533400" cy="231775"/>
            </a:xfrm>
            <a:prstGeom prst="rect">
              <a:avLst/>
            </a:prstGeom>
            <a:solidFill>
              <a:srgbClr val="FFFFCC"/>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t>Old</a:t>
              </a:r>
            </a:p>
          </p:txBody>
        </p:sp>
        <p:sp>
          <p:nvSpPr>
            <p:cNvPr id="5127" name="Text Box 8"/>
            <p:cNvSpPr txBox="1">
              <a:spLocks noChangeArrowheads="1"/>
            </p:cNvSpPr>
            <p:nvPr/>
          </p:nvSpPr>
          <p:spPr bwMode="auto">
            <a:xfrm>
              <a:off x="9224962" y="2669765"/>
              <a:ext cx="15938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t>Original block with pointer to migrated row</a:t>
              </a:r>
            </a:p>
          </p:txBody>
        </p:sp>
        <p:grpSp>
          <p:nvGrpSpPr>
            <p:cNvPr id="5128" name="Group 9"/>
            <p:cNvGrpSpPr>
              <a:grpSpLocks/>
            </p:cNvGrpSpPr>
            <p:nvPr/>
          </p:nvGrpSpPr>
          <p:grpSpPr bwMode="auto">
            <a:xfrm>
              <a:off x="9371012" y="3927065"/>
              <a:ext cx="1295400" cy="1166813"/>
              <a:chOff x="4376" y="2146"/>
              <a:chExt cx="816" cy="735"/>
            </a:xfrm>
          </p:grpSpPr>
          <p:sp>
            <p:nvSpPr>
              <p:cNvPr id="5131" name="Rectangle 11"/>
              <p:cNvSpPr>
                <a:spLocks noChangeArrowheads="1"/>
              </p:cNvSpPr>
              <p:nvPr/>
            </p:nvSpPr>
            <p:spPr bwMode="gray">
              <a:xfrm>
                <a:off x="4376" y="2146"/>
                <a:ext cx="816" cy="734"/>
              </a:xfrm>
              <a:prstGeom prst="rect">
                <a:avLst/>
              </a:prstGeom>
              <a:solidFill>
                <a:srgbClr val="FFFFFF"/>
              </a:solidFill>
              <a:ln w="28575">
                <a:solidFill>
                  <a:schemeClr val="tx1"/>
                </a:solidFill>
                <a:miter lim="800000"/>
                <a:headEnd/>
                <a:tailEnd type="none" w="med" len="lg"/>
              </a:ln>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dirty="0"/>
              </a:p>
            </p:txBody>
          </p:sp>
          <p:sp>
            <p:nvSpPr>
              <p:cNvPr id="5130" name="Rectangle 10"/>
              <p:cNvSpPr>
                <a:spLocks noChangeArrowheads="1"/>
              </p:cNvSpPr>
              <p:nvPr/>
            </p:nvSpPr>
            <p:spPr bwMode="gray">
              <a:xfrm>
                <a:off x="4376" y="2435"/>
                <a:ext cx="816" cy="446"/>
              </a:xfrm>
              <a:prstGeom prst="rect">
                <a:avLst/>
              </a:prstGeom>
              <a:solidFill>
                <a:srgbClr val="FFFFCC"/>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t>New data</a:t>
                </a:r>
              </a:p>
            </p:txBody>
          </p:sp>
          <p:sp>
            <p:nvSpPr>
              <p:cNvPr id="5132" name="Line 12"/>
              <p:cNvSpPr>
                <a:spLocks noChangeShapeType="1"/>
              </p:cNvSpPr>
              <p:nvPr/>
            </p:nvSpPr>
            <p:spPr bwMode="gray">
              <a:xfrm flipV="1">
                <a:off x="4376" y="2315"/>
                <a:ext cx="816" cy="0"/>
              </a:xfrm>
              <a:prstGeom prst="line">
                <a:avLst/>
              </a:prstGeom>
              <a:noFill/>
              <a:ln w="28575">
                <a:solidFill>
                  <a:schemeClr val="hlink"/>
                </a:solidFill>
                <a:prstDash val="dash"/>
                <a:round/>
                <a:headEnd/>
                <a:tailEnd type="none" w="med" len="lg"/>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5129" name="Freeform 13"/>
            <p:cNvSpPr>
              <a:spLocks/>
            </p:cNvSpPr>
            <p:nvPr/>
          </p:nvSpPr>
          <p:spPr bwMode="auto">
            <a:xfrm>
              <a:off x="8894763" y="2161765"/>
              <a:ext cx="481013" cy="2392363"/>
            </a:xfrm>
            <a:custGeom>
              <a:avLst/>
              <a:gdLst>
                <a:gd name="T0" fmla="*/ 2147483647 w 118"/>
                <a:gd name="T1" fmla="*/ 0 h 1507"/>
                <a:gd name="T2" fmla="*/ 0 w 118"/>
                <a:gd name="T3" fmla="*/ 0 h 1507"/>
                <a:gd name="T4" fmla="*/ 0 w 118"/>
                <a:gd name="T5" fmla="*/ 2147483647 h 1507"/>
                <a:gd name="T6" fmla="*/ 2147483647 w 118"/>
                <a:gd name="T7" fmla="*/ 2147483647 h 1507"/>
                <a:gd name="T8" fmla="*/ 0 60000 65536"/>
                <a:gd name="T9" fmla="*/ 0 60000 65536"/>
                <a:gd name="T10" fmla="*/ 0 60000 65536"/>
                <a:gd name="T11" fmla="*/ 0 60000 65536"/>
                <a:gd name="T12" fmla="*/ 0 w 118"/>
                <a:gd name="T13" fmla="*/ 0 h 1507"/>
                <a:gd name="T14" fmla="*/ 118 w 118"/>
                <a:gd name="T15" fmla="*/ 1507 h 1507"/>
              </a:gdLst>
              <a:ahLst/>
              <a:cxnLst>
                <a:cxn ang="T8">
                  <a:pos x="T0" y="T1"/>
                </a:cxn>
                <a:cxn ang="T9">
                  <a:pos x="T2" y="T3"/>
                </a:cxn>
                <a:cxn ang="T10">
                  <a:pos x="T4" y="T5"/>
                </a:cxn>
                <a:cxn ang="T11">
                  <a:pos x="T6" y="T7"/>
                </a:cxn>
              </a:cxnLst>
              <a:rect l="T12" t="T13" r="T14" b="T15"/>
              <a:pathLst>
                <a:path w="118" h="1507">
                  <a:moveTo>
                    <a:pt x="118" y="0"/>
                  </a:moveTo>
                  <a:lnTo>
                    <a:pt x="0" y="0"/>
                  </a:lnTo>
                  <a:lnTo>
                    <a:pt x="0" y="1507"/>
                  </a:lnTo>
                  <a:lnTo>
                    <a:pt x="110" y="1507"/>
                  </a:lnTo>
                </a:path>
              </a:pathLst>
            </a:custGeom>
            <a:noFill/>
            <a:ln w="28575"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3" name="Slide Number Placeholder 2"/>
          <p:cNvSpPr>
            <a:spLocks noGrp="1"/>
          </p:cNvSpPr>
          <p:nvPr>
            <p:ph type="sldNum" sz="quarter" idx="12"/>
          </p:nvPr>
        </p:nvSpPr>
        <p:spPr/>
        <p:txBody>
          <a:bodyPr/>
          <a:lstStyle/>
          <a:p>
            <a:fld id="{0D1E9C62-5A59-433B-A292-EC595ABBBF45}" type="slidenum">
              <a:rPr lang="" smtClean="0"/>
              <a:t>289</a:t>
            </a:fld>
            <a:endParaRPr lang=""/>
          </a:p>
        </p:txBody>
      </p:sp>
    </p:spTree>
    <p:custDataLst>
      <p:tags r:id="rId1"/>
    </p:custDataLst>
    <p:extLst>
      <p:ext uri="{BB962C8B-B14F-4D97-AF65-F5344CB8AC3E}">
        <p14:creationId xmlns:p14="http://schemas.microsoft.com/office/powerpoint/2010/main" val="4012154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endParaRPr lang="en-US" altLang="en-US" dirty="0"/>
          </a:p>
        </p:txBody>
      </p:sp>
      <p:sp>
        <p:nvSpPr>
          <p:cNvPr id="10243" name="Rectangle 3"/>
          <p:cNvSpPr>
            <a:spLocks noGrp="1" noChangeArrowheads="1"/>
          </p:cNvSpPr>
          <p:nvPr>
            <p:ph idx="1"/>
          </p:nvPr>
        </p:nvSpPr>
        <p:spPr>
          <a:xfrm>
            <a:off x="622138" y="1242485"/>
            <a:ext cx="10944549" cy="357356"/>
          </a:xfrm>
        </p:spPr>
        <p:txBody>
          <a:bodyPr>
            <a:normAutofit fontScale="85000" lnSpcReduction="20000"/>
          </a:bodyPr>
          <a:lstStyle/>
          <a:p>
            <a:pPr eaLnBrk="1" hangingPunct="1"/>
            <a:endParaRPr lang="en-US" alt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29</a:t>
            </a:fld>
            <a:endParaRPr lang=""/>
          </a:p>
        </p:txBody>
      </p:sp>
    </p:spTree>
    <p:custDataLst>
      <p:tags r:id="rId1"/>
    </p:custDataLst>
    <p:extLst>
      <p:ext uri="{BB962C8B-B14F-4D97-AF65-F5344CB8AC3E}">
        <p14:creationId xmlns:p14="http://schemas.microsoft.com/office/powerpoint/2010/main" val="3471195280"/>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17331" y="-192530"/>
            <a:ext cx="10512862" cy="1325563"/>
          </a:xfrm>
        </p:spPr>
        <p:txBody>
          <a:bodyPr/>
          <a:lstStyle/>
          <a:p>
            <a:pPr eaLnBrk="1" hangingPunct="1"/>
            <a:r>
              <a:rPr lang="en-US" altLang="en-US" dirty="0"/>
              <a:t>Free Space Management Within Segments</a:t>
            </a:r>
          </a:p>
        </p:txBody>
      </p:sp>
      <p:sp>
        <p:nvSpPr>
          <p:cNvPr id="54" name="Content Placeholder 9"/>
          <p:cNvSpPr>
            <a:spLocks noGrp="1"/>
          </p:cNvSpPr>
          <p:nvPr>
            <p:ph idx="1"/>
          </p:nvPr>
        </p:nvSpPr>
        <p:spPr>
          <a:xfrm>
            <a:off x="5973762" y="2100442"/>
            <a:ext cx="5091275" cy="2219404"/>
          </a:xfrm>
        </p:spPr>
        <p:txBody>
          <a:bodyPr/>
          <a:lstStyle/>
          <a:p>
            <a:pPr lvl="1">
              <a:buClr>
                <a:schemeClr val="accent1"/>
              </a:buClr>
              <a:defRPr/>
            </a:pPr>
            <a:r>
              <a:rPr lang="en-US" dirty="0"/>
              <a:t>Tracked by bitmaps in segments</a:t>
            </a:r>
          </a:p>
          <a:p>
            <a:pPr lvl="1">
              <a:buClr>
                <a:schemeClr val="accent1"/>
              </a:buClr>
              <a:defRPr/>
            </a:pPr>
            <a:r>
              <a:rPr lang="en-US" dirty="0"/>
              <a:t>Benefits:</a:t>
            </a:r>
          </a:p>
          <a:p>
            <a:pPr lvl="2">
              <a:buClr>
                <a:schemeClr val="accent1"/>
              </a:buClr>
              <a:defRPr/>
            </a:pPr>
            <a:r>
              <a:rPr lang="en-US" dirty="0"/>
              <a:t>More flexible space utilization</a:t>
            </a:r>
          </a:p>
          <a:p>
            <a:pPr lvl="2">
              <a:buClr>
                <a:schemeClr val="accent1"/>
              </a:buClr>
              <a:defRPr/>
            </a:pPr>
            <a:r>
              <a:rPr lang="en-US" dirty="0"/>
              <a:t>Runtime adjustment</a:t>
            </a:r>
          </a:p>
          <a:p>
            <a:pPr lvl="2">
              <a:buClr>
                <a:schemeClr val="accent1"/>
              </a:buClr>
              <a:defRPr/>
            </a:pPr>
            <a:r>
              <a:rPr lang="en-US" dirty="0"/>
              <a:t>Multiple process search of bitmap blocks (BMBs)</a:t>
            </a:r>
          </a:p>
        </p:txBody>
      </p:sp>
      <p:sp>
        <p:nvSpPr>
          <p:cNvPr id="6147" name="Rectangle 4"/>
          <p:cNvSpPr>
            <a:spLocks noChangeArrowheads="1"/>
          </p:cNvSpPr>
          <p:nvPr/>
        </p:nvSpPr>
        <p:spPr bwMode="blackWhite">
          <a:xfrm rot="16140000">
            <a:off x="4257675" y="4838172"/>
            <a:ext cx="4699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GB" altLang="en-US" sz="7600" dirty="0">
                <a:solidFill>
                  <a:srgbClr val="000000"/>
                </a:solidFill>
                <a:latin typeface="Courier New" panose="02070309020205020404" pitchFamily="49" charset="0"/>
              </a:rPr>
              <a:t>{</a:t>
            </a:r>
          </a:p>
        </p:txBody>
      </p:sp>
      <p:sp>
        <p:nvSpPr>
          <p:cNvPr id="6148" name="Rectangle 5"/>
          <p:cNvSpPr>
            <a:spLocks noChangeArrowheads="1"/>
          </p:cNvSpPr>
          <p:nvPr/>
        </p:nvSpPr>
        <p:spPr bwMode="auto">
          <a:xfrm>
            <a:off x="4071937" y="5349347"/>
            <a:ext cx="1028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GB" altLang="en-US" b="1" dirty="0">
                <a:solidFill>
                  <a:srgbClr val="000000"/>
                </a:solidFill>
              </a:rPr>
              <a:t>Extent</a:t>
            </a:r>
          </a:p>
        </p:txBody>
      </p:sp>
      <p:grpSp>
        <p:nvGrpSpPr>
          <p:cNvPr id="6149" name="Group 6"/>
          <p:cNvGrpSpPr>
            <a:grpSpLocks/>
          </p:cNvGrpSpPr>
          <p:nvPr/>
        </p:nvGrpSpPr>
        <p:grpSpPr bwMode="auto">
          <a:xfrm>
            <a:off x="2079625" y="4226984"/>
            <a:ext cx="711200" cy="990600"/>
            <a:chOff x="1353" y="3035"/>
            <a:chExt cx="448" cy="624"/>
          </a:xfrm>
        </p:grpSpPr>
        <p:sp>
          <p:nvSpPr>
            <p:cNvPr id="6196" name="Rectangle 7"/>
            <p:cNvSpPr>
              <a:spLocks noChangeArrowheads="1"/>
            </p:cNvSpPr>
            <p:nvPr/>
          </p:nvSpPr>
          <p:spPr bwMode="blackWhite">
            <a:xfrm>
              <a:off x="1353" y="3035"/>
              <a:ext cx="448" cy="312"/>
            </a:xfrm>
            <a:prstGeom prst="rect">
              <a:avLst/>
            </a:prstGeom>
            <a:solidFill>
              <a:schemeClr val="accent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dirty="0">
                <a:solidFill>
                  <a:srgbClr val="000000"/>
                </a:solidFill>
                <a:latin typeface="Times New Roman" panose="02020603050405020304" pitchFamily="18" charset="0"/>
              </a:endParaRPr>
            </a:p>
          </p:txBody>
        </p:sp>
        <p:sp>
          <p:nvSpPr>
            <p:cNvPr id="6197" name="Rectangle 8"/>
            <p:cNvSpPr>
              <a:spLocks noChangeArrowheads="1"/>
            </p:cNvSpPr>
            <p:nvPr/>
          </p:nvSpPr>
          <p:spPr bwMode="blackWhite">
            <a:xfrm>
              <a:off x="1353" y="3347"/>
              <a:ext cx="448" cy="312"/>
            </a:xfrm>
            <a:prstGeom prst="rect">
              <a:avLst/>
            </a:prstGeom>
            <a:solidFill>
              <a:schemeClr val="accent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dirty="0">
                <a:solidFill>
                  <a:srgbClr val="000000"/>
                </a:solidFill>
                <a:latin typeface="Times New Roman" panose="02020603050405020304" pitchFamily="18" charset="0"/>
              </a:endParaRPr>
            </a:p>
          </p:txBody>
        </p:sp>
      </p:grpSp>
      <p:grpSp>
        <p:nvGrpSpPr>
          <p:cNvPr id="6150" name="Group 9"/>
          <p:cNvGrpSpPr>
            <a:grpSpLocks/>
          </p:cNvGrpSpPr>
          <p:nvPr/>
        </p:nvGrpSpPr>
        <p:grpSpPr bwMode="auto">
          <a:xfrm>
            <a:off x="2917825" y="1218672"/>
            <a:ext cx="711200" cy="2419350"/>
            <a:chOff x="1649" y="1020"/>
            <a:chExt cx="448" cy="1546"/>
          </a:xfrm>
        </p:grpSpPr>
        <p:sp>
          <p:nvSpPr>
            <p:cNvPr id="6191" name="Rectangle 10"/>
            <p:cNvSpPr>
              <a:spLocks noChangeArrowheads="1"/>
            </p:cNvSpPr>
            <p:nvPr/>
          </p:nvSpPr>
          <p:spPr bwMode="blackWhite">
            <a:xfrm>
              <a:off x="1649" y="1020"/>
              <a:ext cx="448" cy="312"/>
            </a:xfrm>
            <a:prstGeom prst="rect">
              <a:avLst/>
            </a:prstGeom>
            <a:solidFill>
              <a:srgbClr val="CCECFF"/>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GB" altLang="en-US" b="1" dirty="0">
                  <a:solidFill>
                    <a:srgbClr val="000000"/>
                  </a:solidFill>
                </a:rPr>
                <a:t>BMB</a:t>
              </a:r>
              <a:endParaRPr lang="en-US" altLang="en-US" b="1" dirty="0">
                <a:solidFill>
                  <a:srgbClr val="000000"/>
                </a:solidFill>
              </a:endParaRPr>
            </a:p>
          </p:txBody>
        </p:sp>
        <p:sp>
          <p:nvSpPr>
            <p:cNvPr id="6192" name="Rectangle 11"/>
            <p:cNvSpPr>
              <a:spLocks noChangeArrowheads="1"/>
            </p:cNvSpPr>
            <p:nvPr/>
          </p:nvSpPr>
          <p:spPr bwMode="blackWhite">
            <a:xfrm>
              <a:off x="1649" y="1318"/>
              <a:ext cx="448" cy="312"/>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sp>
          <p:nvSpPr>
            <p:cNvPr id="6193" name="Rectangle 12"/>
            <p:cNvSpPr>
              <a:spLocks noChangeArrowheads="1"/>
            </p:cNvSpPr>
            <p:nvPr/>
          </p:nvSpPr>
          <p:spPr bwMode="blackWhite">
            <a:xfrm>
              <a:off x="1649" y="1630"/>
              <a:ext cx="448" cy="312"/>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sp>
          <p:nvSpPr>
            <p:cNvPr id="6194" name="Rectangle 13"/>
            <p:cNvSpPr>
              <a:spLocks noChangeArrowheads="1"/>
            </p:cNvSpPr>
            <p:nvPr/>
          </p:nvSpPr>
          <p:spPr bwMode="blackWhite">
            <a:xfrm>
              <a:off x="1649" y="1942"/>
              <a:ext cx="448" cy="312"/>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sp>
          <p:nvSpPr>
            <p:cNvPr id="6195" name="Rectangle 14"/>
            <p:cNvSpPr>
              <a:spLocks noChangeArrowheads="1"/>
            </p:cNvSpPr>
            <p:nvPr/>
          </p:nvSpPr>
          <p:spPr bwMode="blackWhite">
            <a:xfrm>
              <a:off x="1649" y="2254"/>
              <a:ext cx="448" cy="312"/>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grpSp>
      <p:grpSp>
        <p:nvGrpSpPr>
          <p:cNvPr id="6151" name="Group 15"/>
          <p:cNvGrpSpPr>
            <a:grpSpLocks/>
          </p:cNvGrpSpPr>
          <p:nvPr/>
        </p:nvGrpSpPr>
        <p:grpSpPr bwMode="auto">
          <a:xfrm>
            <a:off x="2917825" y="4226984"/>
            <a:ext cx="711200" cy="990600"/>
            <a:chOff x="1881" y="3035"/>
            <a:chExt cx="448" cy="624"/>
          </a:xfrm>
        </p:grpSpPr>
        <p:sp>
          <p:nvSpPr>
            <p:cNvPr id="6189" name="Rectangle 16"/>
            <p:cNvSpPr>
              <a:spLocks noChangeArrowheads="1"/>
            </p:cNvSpPr>
            <p:nvPr/>
          </p:nvSpPr>
          <p:spPr bwMode="blackWhite">
            <a:xfrm>
              <a:off x="1881" y="3035"/>
              <a:ext cx="448" cy="312"/>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sp>
          <p:nvSpPr>
            <p:cNvPr id="6190" name="Rectangle 17"/>
            <p:cNvSpPr>
              <a:spLocks noChangeArrowheads="1"/>
            </p:cNvSpPr>
            <p:nvPr/>
          </p:nvSpPr>
          <p:spPr bwMode="blackWhite">
            <a:xfrm>
              <a:off x="1881" y="3347"/>
              <a:ext cx="448" cy="312"/>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grpSp>
      <p:sp>
        <p:nvSpPr>
          <p:cNvPr id="6152" name="Rectangle 18"/>
          <p:cNvSpPr>
            <a:spLocks noChangeArrowheads="1"/>
          </p:cNvSpPr>
          <p:nvPr/>
        </p:nvSpPr>
        <p:spPr bwMode="blackWhite">
          <a:xfrm>
            <a:off x="4175125" y="1218673"/>
            <a:ext cx="711200" cy="485775"/>
          </a:xfrm>
          <a:prstGeom prst="rect">
            <a:avLst/>
          </a:prstGeom>
          <a:solidFill>
            <a:srgbClr val="CCECFF"/>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GB" altLang="en-US" b="1" dirty="0">
                <a:solidFill>
                  <a:srgbClr val="000000"/>
                </a:solidFill>
              </a:rPr>
              <a:t>BMB</a:t>
            </a:r>
            <a:endParaRPr lang="en-US" altLang="en-US" b="1" dirty="0">
              <a:solidFill>
                <a:srgbClr val="000000"/>
              </a:solidFill>
            </a:endParaRPr>
          </a:p>
        </p:txBody>
      </p:sp>
      <p:sp>
        <p:nvSpPr>
          <p:cNvPr id="6153" name="Rectangle 19"/>
          <p:cNvSpPr>
            <a:spLocks noChangeArrowheads="1"/>
          </p:cNvSpPr>
          <p:nvPr/>
        </p:nvSpPr>
        <p:spPr bwMode="blackWhite">
          <a:xfrm>
            <a:off x="4175125" y="1693335"/>
            <a:ext cx="711200" cy="485775"/>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sp>
        <p:nvSpPr>
          <p:cNvPr id="6154" name="Rectangle 20"/>
          <p:cNvSpPr>
            <a:spLocks noChangeArrowheads="1"/>
          </p:cNvSpPr>
          <p:nvPr/>
        </p:nvSpPr>
        <p:spPr bwMode="blackWhite">
          <a:xfrm>
            <a:off x="4175125" y="2179110"/>
            <a:ext cx="711200" cy="487363"/>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sp>
        <p:nvSpPr>
          <p:cNvPr id="6155" name="Rectangle 21"/>
          <p:cNvSpPr>
            <a:spLocks noChangeArrowheads="1"/>
          </p:cNvSpPr>
          <p:nvPr/>
        </p:nvSpPr>
        <p:spPr bwMode="blackWhite">
          <a:xfrm>
            <a:off x="4175125" y="2666473"/>
            <a:ext cx="711200" cy="485775"/>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sp>
        <p:nvSpPr>
          <p:cNvPr id="6156" name="Rectangle 22"/>
          <p:cNvSpPr>
            <a:spLocks noChangeArrowheads="1"/>
          </p:cNvSpPr>
          <p:nvPr/>
        </p:nvSpPr>
        <p:spPr bwMode="blackWhite">
          <a:xfrm>
            <a:off x="4175125" y="3152248"/>
            <a:ext cx="711200" cy="485775"/>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grpSp>
        <p:nvGrpSpPr>
          <p:cNvPr id="6157" name="Group 23"/>
          <p:cNvGrpSpPr>
            <a:grpSpLocks/>
          </p:cNvGrpSpPr>
          <p:nvPr/>
        </p:nvGrpSpPr>
        <p:grpSpPr bwMode="auto">
          <a:xfrm>
            <a:off x="4175125" y="4226984"/>
            <a:ext cx="711200" cy="990600"/>
            <a:chOff x="2673" y="3027"/>
            <a:chExt cx="448" cy="624"/>
          </a:xfrm>
        </p:grpSpPr>
        <p:sp>
          <p:nvSpPr>
            <p:cNvPr id="6187" name="Rectangle 24"/>
            <p:cNvSpPr>
              <a:spLocks noChangeArrowheads="1"/>
            </p:cNvSpPr>
            <p:nvPr/>
          </p:nvSpPr>
          <p:spPr bwMode="blackWhite">
            <a:xfrm>
              <a:off x="2673" y="3027"/>
              <a:ext cx="448" cy="312"/>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sp>
          <p:nvSpPr>
            <p:cNvPr id="6188" name="Rectangle 25"/>
            <p:cNvSpPr>
              <a:spLocks noChangeArrowheads="1"/>
            </p:cNvSpPr>
            <p:nvPr/>
          </p:nvSpPr>
          <p:spPr bwMode="blackWhite">
            <a:xfrm>
              <a:off x="2673" y="3339"/>
              <a:ext cx="448" cy="312"/>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grpSp>
      <p:sp>
        <p:nvSpPr>
          <p:cNvPr id="6158" name="Rectangle 26"/>
          <p:cNvSpPr>
            <a:spLocks noChangeArrowheads="1"/>
          </p:cNvSpPr>
          <p:nvPr/>
        </p:nvSpPr>
        <p:spPr bwMode="blackWhite">
          <a:xfrm>
            <a:off x="1141412" y="1140885"/>
            <a:ext cx="3860800" cy="451961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dirty="0">
              <a:solidFill>
                <a:srgbClr val="000000"/>
              </a:solidFill>
              <a:latin typeface="Times New Roman" panose="02020603050405020304" pitchFamily="18" charset="0"/>
            </a:endParaRPr>
          </a:p>
        </p:txBody>
      </p:sp>
      <p:grpSp>
        <p:nvGrpSpPr>
          <p:cNvPr id="6159" name="Group 27"/>
          <p:cNvGrpSpPr>
            <a:grpSpLocks/>
          </p:cNvGrpSpPr>
          <p:nvPr/>
        </p:nvGrpSpPr>
        <p:grpSpPr bwMode="auto">
          <a:xfrm>
            <a:off x="1195387" y="4226984"/>
            <a:ext cx="757238" cy="990600"/>
            <a:chOff x="564" y="2915"/>
            <a:chExt cx="477" cy="624"/>
          </a:xfrm>
        </p:grpSpPr>
        <p:sp>
          <p:nvSpPr>
            <p:cNvPr id="6184" name="Rectangle 28"/>
            <p:cNvSpPr>
              <a:spLocks noChangeArrowheads="1"/>
            </p:cNvSpPr>
            <p:nvPr/>
          </p:nvSpPr>
          <p:spPr bwMode="blackWhite">
            <a:xfrm>
              <a:off x="593" y="2915"/>
              <a:ext cx="448" cy="312"/>
            </a:xfrm>
            <a:prstGeom prst="rect">
              <a:avLst/>
            </a:prstGeom>
            <a:solidFill>
              <a:schemeClr val="accent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dirty="0">
                <a:solidFill>
                  <a:srgbClr val="000000"/>
                </a:solidFill>
                <a:latin typeface="Times New Roman" panose="02020603050405020304" pitchFamily="18" charset="0"/>
              </a:endParaRPr>
            </a:p>
          </p:txBody>
        </p:sp>
        <p:sp>
          <p:nvSpPr>
            <p:cNvPr id="6185" name="Rectangle 29"/>
            <p:cNvSpPr>
              <a:spLocks noChangeArrowheads="1"/>
            </p:cNvSpPr>
            <p:nvPr/>
          </p:nvSpPr>
          <p:spPr bwMode="blackWhite">
            <a:xfrm>
              <a:off x="593" y="3227"/>
              <a:ext cx="448" cy="312"/>
            </a:xfrm>
            <a:prstGeom prst="rect">
              <a:avLst/>
            </a:prstGeom>
            <a:solidFill>
              <a:schemeClr val="accent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dirty="0">
                <a:solidFill>
                  <a:srgbClr val="000000"/>
                </a:solidFill>
                <a:latin typeface="Times New Roman" panose="02020603050405020304" pitchFamily="18" charset="0"/>
              </a:endParaRPr>
            </a:p>
          </p:txBody>
        </p:sp>
        <p:sp>
          <p:nvSpPr>
            <p:cNvPr id="11307" name="Rectangle 30"/>
            <p:cNvSpPr>
              <a:spLocks noChangeArrowheads="1"/>
            </p:cNvSpPr>
            <p:nvPr/>
          </p:nvSpPr>
          <p:spPr bwMode="blackWhite">
            <a:xfrm>
              <a:off x="564" y="3196"/>
              <a:ext cx="452" cy="308"/>
            </a:xfrm>
            <a:prstGeom prst="rect">
              <a:avLst/>
            </a:prstGeom>
            <a:noFill/>
            <a:ln w="28575">
              <a:noFill/>
              <a:miter lim="800000"/>
              <a:headEnd/>
              <a:tailEnd/>
            </a:ln>
          </p:spPr>
          <p:txBody>
            <a:bodyPr wrap="none" lIns="92075" tIns="46038" rIns="92075" bIns="46038"/>
            <a:lstStyle/>
            <a:p>
              <a:pPr eaLnBrk="0" hangingPunct="0">
                <a:lnSpc>
                  <a:spcPct val="95000"/>
                </a:lnSpc>
                <a:defRPr/>
              </a:pPr>
              <a:r>
                <a:rPr lang="en-GB" sz="1600" b="1" dirty="0">
                  <a:solidFill>
                    <a:schemeClr val="bg1"/>
                  </a:solidFill>
                </a:rPr>
                <a:t>Data</a:t>
              </a:r>
            </a:p>
            <a:p>
              <a:pPr eaLnBrk="0" hangingPunct="0">
                <a:lnSpc>
                  <a:spcPct val="95000"/>
                </a:lnSpc>
                <a:defRPr/>
              </a:pPr>
              <a:r>
                <a:rPr lang="en-GB" sz="1600" b="1" dirty="0">
                  <a:solidFill>
                    <a:schemeClr val="bg1"/>
                  </a:solidFill>
                </a:rPr>
                <a:t>block</a:t>
              </a:r>
            </a:p>
          </p:txBody>
        </p:sp>
      </p:grpSp>
      <p:sp>
        <p:nvSpPr>
          <p:cNvPr id="6160" name="Text Box 31"/>
          <p:cNvSpPr txBox="1">
            <a:spLocks noChangeArrowheads="1"/>
          </p:cNvSpPr>
          <p:nvPr/>
        </p:nvSpPr>
        <p:spPr bwMode="blackWhite">
          <a:xfrm>
            <a:off x="1439862" y="3745973"/>
            <a:ext cx="25400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US" altLang="en-US" b="1" dirty="0">
                <a:solidFill>
                  <a:srgbClr val="000000"/>
                </a:solidFill>
              </a:rPr>
              <a:t>…</a:t>
            </a:r>
          </a:p>
        </p:txBody>
      </p:sp>
      <p:sp>
        <p:nvSpPr>
          <p:cNvPr id="6161" name="Text Box 32"/>
          <p:cNvSpPr txBox="1">
            <a:spLocks noChangeArrowheads="1"/>
          </p:cNvSpPr>
          <p:nvPr/>
        </p:nvSpPr>
        <p:spPr bwMode="blackWhite">
          <a:xfrm>
            <a:off x="2290762" y="3745973"/>
            <a:ext cx="25400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US" altLang="en-US" b="1" dirty="0">
                <a:solidFill>
                  <a:srgbClr val="000000"/>
                </a:solidFill>
              </a:rPr>
              <a:t>…</a:t>
            </a:r>
          </a:p>
        </p:txBody>
      </p:sp>
      <p:sp>
        <p:nvSpPr>
          <p:cNvPr id="6162" name="Text Box 33"/>
          <p:cNvSpPr txBox="1">
            <a:spLocks noChangeArrowheads="1"/>
          </p:cNvSpPr>
          <p:nvPr/>
        </p:nvSpPr>
        <p:spPr bwMode="blackWhite">
          <a:xfrm>
            <a:off x="3128962" y="3745973"/>
            <a:ext cx="25400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US" altLang="en-US" b="1" dirty="0">
                <a:solidFill>
                  <a:srgbClr val="000000"/>
                </a:solidFill>
              </a:rPr>
              <a:t>…</a:t>
            </a:r>
          </a:p>
        </p:txBody>
      </p:sp>
      <p:sp>
        <p:nvSpPr>
          <p:cNvPr id="6163" name="Text Box 34"/>
          <p:cNvSpPr txBox="1">
            <a:spLocks noChangeArrowheads="1"/>
          </p:cNvSpPr>
          <p:nvPr/>
        </p:nvSpPr>
        <p:spPr bwMode="blackWhite">
          <a:xfrm>
            <a:off x="4386262" y="3733273"/>
            <a:ext cx="25400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US" altLang="en-US" b="1" dirty="0">
                <a:solidFill>
                  <a:srgbClr val="000000"/>
                </a:solidFill>
              </a:rPr>
              <a:t>…</a:t>
            </a:r>
          </a:p>
        </p:txBody>
      </p:sp>
      <p:grpSp>
        <p:nvGrpSpPr>
          <p:cNvPr id="6164" name="Group 35"/>
          <p:cNvGrpSpPr>
            <a:grpSpLocks/>
          </p:cNvGrpSpPr>
          <p:nvPr/>
        </p:nvGrpSpPr>
        <p:grpSpPr bwMode="auto">
          <a:xfrm>
            <a:off x="3773487" y="4396848"/>
            <a:ext cx="254000" cy="820737"/>
            <a:chOff x="2420" y="3052"/>
            <a:chExt cx="160" cy="517"/>
          </a:xfrm>
        </p:grpSpPr>
        <p:sp>
          <p:nvSpPr>
            <p:cNvPr id="6182" name="Text Box 36"/>
            <p:cNvSpPr txBox="1">
              <a:spLocks noChangeArrowheads="1"/>
            </p:cNvSpPr>
            <p:nvPr/>
          </p:nvSpPr>
          <p:spPr bwMode="blackWhite">
            <a:xfrm>
              <a:off x="2420" y="3380"/>
              <a:ext cx="16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US" altLang="en-US" b="1" dirty="0">
                  <a:solidFill>
                    <a:srgbClr val="000000"/>
                  </a:solidFill>
                </a:rPr>
                <a:t>…</a:t>
              </a:r>
            </a:p>
          </p:txBody>
        </p:sp>
        <p:sp>
          <p:nvSpPr>
            <p:cNvPr id="6183" name="Text Box 37"/>
            <p:cNvSpPr txBox="1">
              <a:spLocks noChangeArrowheads="1"/>
            </p:cNvSpPr>
            <p:nvPr/>
          </p:nvSpPr>
          <p:spPr bwMode="blackWhite">
            <a:xfrm>
              <a:off x="2420" y="3052"/>
              <a:ext cx="16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US" altLang="en-US" b="1" dirty="0">
                  <a:solidFill>
                    <a:srgbClr val="000000"/>
                  </a:solidFill>
                </a:rPr>
                <a:t>…</a:t>
              </a:r>
            </a:p>
          </p:txBody>
        </p:sp>
      </p:grpSp>
      <p:grpSp>
        <p:nvGrpSpPr>
          <p:cNvPr id="6165" name="Group 38"/>
          <p:cNvGrpSpPr>
            <a:grpSpLocks/>
          </p:cNvGrpSpPr>
          <p:nvPr/>
        </p:nvGrpSpPr>
        <p:grpSpPr bwMode="auto">
          <a:xfrm>
            <a:off x="3773487" y="1218673"/>
            <a:ext cx="254000" cy="2332037"/>
            <a:chOff x="2420" y="1140"/>
            <a:chExt cx="160" cy="1469"/>
          </a:xfrm>
        </p:grpSpPr>
        <p:sp>
          <p:nvSpPr>
            <p:cNvPr id="6177" name="Text Box 39"/>
            <p:cNvSpPr txBox="1">
              <a:spLocks noChangeArrowheads="1"/>
            </p:cNvSpPr>
            <p:nvPr/>
          </p:nvSpPr>
          <p:spPr bwMode="blackWhite">
            <a:xfrm>
              <a:off x="2420" y="2420"/>
              <a:ext cx="16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US" altLang="en-US" b="1" dirty="0">
                  <a:solidFill>
                    <a:srgbClr val="000000"/>
                  </a:solidFill>
                </a:rPr>
                <a:t>…</a:t>
              </a:r>
            </a:p>
          </p:txBody>
        </p:sp>
        <p:sp>
          <p:nvSpPr>
            <p:cNvPr id="6178" name="Text Box 40"/>
            <p:cNvSpPr txBox="1">
              <a:spLocks noChangeArrowheads="1"/>
            </p:cNvSpPr>
            <p:nvPr/>
          </p:nvSpPr>
          <p:spPr bwMode="blackWhite">
            <a:xfrm>
              <a:off x="2420" y="2108"/>
              <a:ext cx="16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US" altLang="en-US" b="1" dirty="0">
                  <a:solidFill>
                    <a:srgbClr val="000000"/>
                  </a:solidFill>
                </a:rPr>
                <a:t>…</a:t>
              </a:r>
            </a:p>
          </p:txBody>
        </p:sp>
        <p:sp>
          <p:nvSpPr>
            <p:cNvPr id="6179" name="Text Box 41"/>
            <p:cNvSpPr txBox="1">
              <a:spLocks noChangeArrowheads="1"/>
            </p:cNvSpPr>
            <p:nvPr/>
          </p:nvSpPr>
          <p:spPr bwMode="blackWhite">
            <a:xfrm>
              <a:off x="2420" y="1780"/>
              <a:ext cx="16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US" altLang="en-US" b="1" dirty="0">
                  <a:solidFill>
                    <a:srgbClr val="000000"/>
                  </a:solidFill>
                </a:rPr>
                <a:t>…</a:t>
              </a:r>
            </a:p>
          </p:txBody>
        </p:sp>
        <p:sp>
          <p:nvSpPr>
            <p:cNvPr id="6180" name="Text Box 42"/>
            <p:cNvSpPr txBox="1">
              <a:spLocks noChangeArrowheads="1"/>
            </p:cNvSpPr>
            <p:nvPr/>
          </p:nvSpPr>
          <p:spPr bwMode="blackWhite">
            <a:xfrm>
              <a:off x="2420" y="1460"/>
              <a:ext cx="16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US" altLang="en-US" b="1" dirty="0">
                  <a:solidFill>
                    <a:srgbClr val="000000"/>
                  </a:solidFill>
                </a:rPr>
                <a:t>…</a:t>
              </a:r>
            </a:p>
          </p:txBody>
        </p:sp>
        <p:sp>
          <p:nvSpPr>
            <p:cNvPr id="6181" name="Text Box 43"/>
            <p:cNvSpPr txBox="1">
              <a:spLocks noChangeArrowheads="1"/>
            </p:cNvSpPr>
            <p:nvPr/>
          </p:nvSpPr>
          <p:spPr bwMode="blackWhite">
            <a:xfrm>
              <a:off x="2420" y="1140"/>
              <a:ext cx="16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US" altLang="en-US" b="1" dirty="0">
                  <a:solidFill>
                    <a:srgbClr val="000000"/>
                  </a:solidFill>
                </a:rPr>
                <a:t>…</a:t>
              </a:r>
            </a:p>
          </p:txBody>
        </p:sp>
      </p:grpSp>
      <p:sp>
        <p:nvSpPr>
          <p:cNvPr id="6166" name="Rectangle 44"/>
          <p:cNvSpPr>
            <a:spLocks noChangeArrowheads="1"/>
          </p:cNvSpPr>
          <p:nvPr/>
        </p:nvSpPr>
        <p:spPr bwMode="blackWhite">
          <a:xfrm>
            <a:off x="2070101" y="1217085"/>
            <a:ext cx="712787" cy="481013"/>
          </a:xfrm>
          <a:prstGeom prst="rect">
            <a:avLst/>
          </a:prstGeom>
          <a:solidFill>
            <a:srgbClr val="CCEC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altLang="en-US" b="1" dirty="0">
                <a:solidFill>
                  <a:srgbClr val="000000"/>
                </a:solidFill>
              </a:rPr>
              <a:t>BMB</a:t>
            </a:r>
            <a:endParaRPr lang="en-US" altLang="en-US" b="1" dirty="0">
              <a:solidFill>
                <a:srgbClr val="000000"/>
              </a:solidFill>
            </a:endParaRPr>
          </a:p>
        </p:txBody>
      </p:sp>
      <p:sp>
        <p:nvSpPr>
          <p:cNvPr id="6167" name="Rectangle 45"/>
          <p:cNvSpPr>
            <a:spLocks noChangeArrowheads="1"/>
          </p:cNvSpPr>
          <p:nvPr/>
        </p:nvSpPr>
        <p:spPr bwMode="blackWhite">
          <a:xfrm>
            <a:off x="2070100" y="2194985"/>
            <a:ext cx="711200" cy="481013"/>
          </a:xfrm>
          <a:prstGeom prst="rect">
            <a:avLst/>
          </a:prstGeom>
          <a:solidFill>
            <a:schemeClr val="accent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dirty="0">
              <a:solidFill>
                <a:srgbClr val="000000"/>
              </a:solidFill>
              <a:latin typeface="Times New Roman" panose="02020603050405020304" pitchFamily="18" charset="0"/>
            </a:endParaRPr>
          </a:p>
        </p:txBody>
      </p:sp>
      <p:sp>
        <p:nvSpPr>
          <p:cNvPr id="6168" name="Rectangle 46"/>
          <p:cNvSpPr>
            <a:spLocks noChangeArrowheads="1"/>
          </p:cNvSpPr>
          <p:nvPr/>
        </p:nvSpPr>
        <p:spPr bwMode="blackWhite">
          <a:xfrm>
            <a:off x="2070100" y="2675997"/>
            <a:ext cx="711200" cy="481012"/>
          </a:xfrm>
          <a:prstGeom prst="rect">
            <a:avLst/>
          </a:prstGeom>
          <a:solidFill>
            <a:schemeClr val="accent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dirty="0">
              <a:solidFill>
                <a:srgbClr val="000000"/>
              </a:solidFill>
              <a:latin typeface="Times New Roman" panose="02020603050405020304" pitchFamily="18" charset="0"/>
            </a:endParaRPr>
          </a:p>
        </p:txBody>
      </p:sp>
      <p:sp>
        <p:nvSpPr>
          <p:cNvPr id="6169" name="Rectangle 47"/>
          <p:cNvSpPr>
            <a:spLocks noChangeArrowheads="1"/>
          </p:cNvSpPr>
          <p:nvPr/>
        </p:nvSpPr>
        <p:spPr bwMode="blackWhite">
          <a:xfrm>
            <a:off x="2070100" y="3157010"/>
            <a:ext cx="711200" cy="481013"/>
          </a:xfrm>
          <a:prstGeom prst="rect">
            <a:avLst/>
          </a:prstGeom>
          <a:solidFill>
            <a:schemeClr val="accent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dirty="0">
              <a:solidFill>
                <a:srgbClr val="000000"/>
              </a:solidFill>
              <a:latin typeface="Times New Roman" panose="02020603050405020304" pitchFamily="18" charset="0"/>
            </a:endParaRPr>
          </a:p>
        </p:txBody>
      </p:sp>
      <p:sp>
        <p:nvSpPr>
          <p:cNvPr id="6170" name="Rectangle 48"/>
          <p:cNvSpPr>
            <a:spLocks noChangeArrowheads="1"/>
          </p:cNvSpPr>
          <p:nvPr/>
        </p:nvSpPr>
        <p:spPr bwMode="blackWhite">
          <a:xfrm>
            <a:off x="2071687" y="1693335"/>
            <a:ext cx="711200" cy="506413"/>
          </a:xfrm>
          <a:prstGeom prst="rect">
            <a:avLst/>
          </a:prstGeom>
          <a:solidFill>
            <a:srgbClr val="99CC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altLang="en-US" b="1" dirty="0">
                <a:solidFill>
                  <a:srgbClr val="000000"/>
                </a:solidFill>
              </a:rPr>
              <a:t>BMB</a:t>
            </a:r>
            <a:endParaRPr lang="en-US" altLang="en-US" b="1" dirty="0">
              <a:solidFill>
                <a:srgbClr val="000000"/>
              </a:solidFill>
            </a:endParaRPr>
          </a:p>
        </p:txBody>
      </p:sp>
      <p:sp>
        <p:nvSpPr>
          <p:cNvPr id="6171" name="Rectangle 49"/>
          <p:cNvSpPr>
            <a:spLocks noChangeArrowheads="1"/>
          </p:cNvSpPr>
          <p:nvPr/>
        </p:nvSpPr>
        <p:spPr bwMode="blackWhite">
          <a:xfrm>
            <a:off x="1235075" y="2664884"/>
            <a:ext cx="711200" cy="490538"/>
          </a:xfrm>
          <a:prstGeom prst="rect">
            <a:avLst/>
          </a:prstGeom>
          <a:solidFill>
            <a:schemeClr val="accent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dirty="0">
              <a:solidFill>
                <a:srgbClr val="000000"/>
              </a:solidFill>
              <a:latin typeface="Times New Roman" panose="02020603050405020304" pitchFamily="18" charset="0"/>
            </a:endParaRPr>
          </a:p>
        </p:txBody>
      </p:sp>
      <p:sp>
        <p:nvSpPr>
          <p:cNvPr id="6172" name="Rectangle 50"/>
          <p:cNvSpPr>
            <a:spLocks noChangeArrowheads="1"/>
          </p:cNvSpPr>
          <p:nvPr/>
        </p:nvSpPr>
        <p:spPr bwMode="blackWhite">
          <a:xfrm>
            <a:off x="1235075" y="1713973"/>
            <a:ext cx="711200" cy="490537"/>
          </a:xfrm>
          <a:prstGeom prst="rect">
            <a:avLst/>
          </a:prstGeom>
          <a:solidFill>
            <a:srgbClr val="99CC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altLang="en-US" b="1" dirty="0">
                <a:solidFill>
                  <a:srgbClr val="000000"/>
                </a:solidFill>
              </a:rPr>
              <a:t>BMB</a:t>
            </a:r>
            <a:endParaRPr lang="en-US" altLang="en-US" b="1" dirty="0">
              <a:solidFill>
                <a:srgbClr val="000000"/>
              </a:solidFill>
            </a:endParaRPr>
          </a:p>
        </p:txBody>
      </p:sp>
      <p:sp>
        <p:nvSpPr>
          <p:cNvPr id="6173" name="Rectangle 51"/>
          <p:cNvSpPr>
            <a:spLocks noChangeArrowheads="1"/>
          </p:cNvSpPr>
          <p:nvPr/>
        </p:nvSpPr>
        <p:spPr bwMode="blackWhite">
          <a:xfrm>
            <a:off x="1235075" y="3147484"/>
            <a:ext cx="711200" cy="490538"/>
          </a:xfrm>
          <a:prstGeom prst="rect">
            <a:avLst/>
          </a:prstGeom>
          <a:solidFill>
            <a:schemeClr val="accent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dirty="0">
              <a:solidFill>
                <a:srgbClr val="000000"/>
              </a:solidFill>
              <a:latin typeface="Times New Roman" panose="02020603050405020304" pitchFamily="18" charset="0"/>
            </a:endParaRPr>
          </a:p>
        </p:txBody>
      </p:sp>
      <p:sp>
        <p:nvSpPr>
          <p:cNvPr id="6174" name="Rectangle 52"/>
          <p:cNvSpPr>
            <a:spLocks noChangeArrowheads="1"/>
          </p:cNvSpPr>
          <p:nvPr/>
        </p:nvSpPr>
        <p:spPr bwMode="blackWhite">
          <a:xfrm>
            <a:off x="1239837" y="1242484"/>
            <a:ext cx="711200" cy="465138"/>
          </a:xfrm>
          <a:prstGeom prst="rect">
            <a:avLst/>
          </a:prstGeom>
          <a:solidFill>
            <a:srgbClr val="CCEC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altLang="en-US" b="1" dirty="0">
                <a:solidFill>
                  <a:srgbClr val="000000"/>
                </a:solidFill>
              </a:rPr>
              <a:t>BMB</a:t>
            </a:r>
            <a:endParaRPr lang="en-US" altLang="en-US" b="1" dirty="0">
              <a:solidFill>
                <a:srgbClr val="000000"/>
              </a:solidFill>
            </a:endParaRPr>
          </a:p>
        </p:txBody>
      </p:sp>
      <p:sp>
        <p:nvSpPr>
          <p:cNvPr id="6175" name="Rectangle 53"/>
          <p:cNvSpPr>
            <a:spLocks noChangeArrowheads="1"/>
          </p:cNvSpPr>
          <p:nvPr/>
        </p:nvSpPr>
        <p:spPr bwMode="blackWhite">
          <a:xfrm>
            <a:off x="1241425" y="2174348"/>
            <a:ext cx="711200" cy="490537"/>
          </a:xfrm>
          <a:prstGeom prst="rect">
            <a:avLst/>
          </a:prstGeom>
          <a:solidFill>
            <a:srgbClr val="3399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altLang="en-US" b="1" dirty="0">
                <a:solidFill>
                  <a:srgbClr val="000000"/>
                </a:solidFill>
              </a:rPr>
              <a:t>BMB</a:t>
            </a:r>
            <a:endParaRPr lang="en-US" altLang="en-US" b="1" dirty="0">
              <a:solidFill>
                <a:srgbClr val="000000"/>
              </a:solidFill>
            </a:endParaRPr>
          </a:p>
        </p:txBody>
      </p:sp>
      <p:sp>
        <p:nvSpPr>
          <p:cNvPr id="6176" name="Text Box 54"/>
          <p:cNvSpPr txBox="1">
            <a:spLocks noChangeArrowheads="1"/>
          </p:cNvSpPr>
          <p:nvPr/>
        </p:nvSpPr>
        <p:spPr bwMode="auto">
          <a:xfrm>
            <a:off x="2493962" y="5617635"/>
            <a:ext cx="1149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Segment</a:t>
            </a:r>
          </a:p>
        </p:txBody>
      </p:sp>
      <p:sp>
        <p:nvSpPr>
          <p:cNvPr id="2" name="Slide Number Placeholder 1"/>
          <p:cNvSpPr>
            <a:spLocks noGrp="1"/>
          </p:cNvSpPr>
          <p:nvPr>
            <p:ph type="sldNum" sz="quarter" idx="12"/>
          </p:nvPr>
        </p:nvSpPr>
        <p:spPr/>
        <p:txBody>
          <a:bodyPr/>
          <a:lstStyle/>
          <a:p>
            <a:fld id="{0D1E9C62-5A59-433B-A292-EC595ABBBF45}" type="slidenum">
              <a:rPr lang="" smtClean="0"/>
              <a:t>290</a:t>
            </a:fld>
            <a:endParaRPr lang=""/>
          </a:p>
        </p:txBody>
      </p:sp>
    </p:spTree>
    <p:custDataLst>
      <p:tags r:id="rId1"/>
    </p:custDataLst>
    <p:extLst>
      <p:ext uri="{BB962C8B-B14F-4D97-AF65-F5344CB8AC3E}">
        <p14:creationId xmlns:p14="http://schemas.microsoft.com/office/powerpoint/2010/main" val="222225664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Types of </a:t>
            </a:r>
            <a:r>
              <a:rPr lang="en-US" dirty="0" smtClean="0"/>
              <a:t>Segments</a:t>
            </a:r>
            <a:br>
              <a:rPr lang="en-US" dirty="0" smtClean="0"/>
            </a:br>
            <a:endParaRPr lang="en-US" altLang="es-MX" dirty="0"/>
          </a:p>
        </p:txBody>
      </p:sp>
      <p:sp>
        <p:nvSpPr>
          <p:cNvPr id="9219" name="Content Placeholder 9"/>
          <p:cNvSpPr>
            <a:spLocks noGrp="1"/>
          </p:cNvSpPr>
          <p:nvPr>
            <p:ph idx="1"/>
          </p:nvPr>
        </p:nvSpPr>
        <p:spPr>
          <a:xfrm>
            <a:off x="622138" y="1242485"/>
            <a:ext cx="10944549" cy="2722106"/>
          </a:xfrm>
        </p:spPr>
        <p:txBody>
          <a:bodyPr/>
          <a:lstStyle/>
          <a:p>
            <a:pPr lvl="1">
              <a:buClr>
                <a:schemeClr val="accent1"/>
              </a:buClr>
              <a:defRPr/>
            </a:pPr>
            <a:r>
              <a:rPr lang="en-US" dirty="0"/>
              <a:t>A segment is a set of extents allocated for a certain logical structure.</a:t>
            </a:r>
          </a:p>
          <a:p>
            <a:pPr lvl="1">
              <a:buClr>
                <a:schemeClr val="accent1"/>
              </a:buClr>
              <a:defRPr/>
            </a:pPr>
            <a:r>
              <a:rPr lang="en-US" dirty="0"/>
              <a:t>The different types of segments include:</a:t>
            </a:r>
          </a:p>
          <a:p>
            <a:pPr lvl="2">
              <a:buClr>
                <a:schemeClr val="accent1"/>
              </a:buClr>
              <a:defRPr/>
            </a:pPr>
            <a:r>
              <a:rPr lang="en-US" dirty="0"/>
              <a:t>Table and cluster</a:t>
            </a:r>
          </a:p>
          <a:p>
            <a:pPr lvl="2">
              <a:buClr>
                <a:schemeClr val="accent1"/>
              </a:buClr>
              <a:defRPr/>
            </a:pPr>
            <a:r>
              <a:rPr lang="en-US" dirty="0"/>
              <a:t>Index</a:t>
            </a:r>
          </a:p>
          <a:p>
            <a:pPr lvl="2">
              <a:buClr>
                <a:schemeClr val="accent1"/>
              </a:buClr>
              <a:defRPr/>
            </a:pPr>
            <a:r>
              <a:rPr lang="en-US" dirty="0"/>
              <a:t>Undo</a:t>
            </a:r>
          </a:p>
          <a:p>
            <a:pPr lvl="2">
              <a:buClr>
                <a:schemeClr val="accent1"/>
              </a:buClr>
              <a:defRPr/>
            </a:pPr>
            <a:r>
              <a:rPr lang="en-US" dirty="0"/>
              <a:t>Temporary</a:t>
            </a:r>
          </a:p>
          <a:p>
            <a:pPr lvl="1">
              <a:buClr>
                <a:schemeClr val="accent1"/>
              </a:buClr>
              <a:defRPr/>
            </a:pPr>
            <a:r>
              <a:rPr lang="en-US" dirty="0"/>
              <a:t>Segments are dynamically allocated by the Oracle Database server.</a:t>
            </a:r>
          </a:p>
        </p:txBody>
      </p:sp>
      <p:sp>
        <p:nvSpPr>
          <p:cNvPr id="2" name="Slide Number Placeholder 1"/>
          <p:cNvSpPr>
            <a:spLocks noGrp="1"/>
          </p:cNvSpPr>
          <p:nvPr>
            <p:ph type="sldNum" sz="quarter" idx="12"/>
          </p:nvPr>
        </p:nvSpPr>
        <p:spPr/>
        <p:txBody>
          <a:bodyPr/>
          <a:lstStyle/>
          <a:p>
            <a:fld id="{0D1E9C62-5A59-433B-A292-EC595ABBBF45}" type="slidenum">
              <a:rPr lang="" smtClean="0"/>
              <a:t>291</a:t>
            </a:fld>
            <a:endParaRPr lang=""/>
          </a:p>
        </p:txBody>
      </p:sp>
    </p:spTree>
    <p:custDataLst>
      <p:tags r:id="rId1"/>
    </p:custDataLst>
    <p:extLst>
      <p:ext uri="{BB962C8B-B14F-4D97-AF65-F5344CB8AC3E}">
        <p14:creationId xmlns:p14="http://schemas.microsoft.com/office/powerpoint/2010/main" val="305830903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Allocating </a:t>
            </a:r>
            <a:r>
              <a:rPr lang="en-US" dirty="0" smtClean="0"/>
              <a:t>Extents</a:t>
            </a:r>
            <a:br>
              <a:rPr lang="en-US" dirty="0" smtClean="0"/>
            </a:br>
            <a:endParaRPr lang="en-US" altLang="es-MX" dirty="0"/>
          </a:p>
        </p:txBody>
      </p:sp>
      <p:sp>
        <p:nvSpPr>
          <p:cNvPr id="9219" name="Content Placeholder 9"/>
          <p:cNvSpPr>
            <a:spLocks noGrp="1"/>
          </p:cNvSpPr>
          <p:nvPr>
            <p:ph idx="1"/>
          </p:nvPr>
        </p:nvSpPr>
        <p:spPr>
          <a:xfrm>
            <a:off x="622138" y="1242485"/>
            <a:ext cx="10944549" cy="2416894"/>
          </a:xfrm>
        </p:spPr>
        <p:txBody>
          <a:bodyPr/>
          <a:lstStyle/>
          <a:p>
            <a:pPr lvl="1">
              <a:buClr>
                <a:schemeClr val="accent1"/>
              </a:buClr>
              <a:defRPr/>
            </a:pPr>
            <a:r>
              <a:rPr lang="en-US" dirty="0"/>
              <a:t>Searching the data file’s bitmap for the required number of adjacent free blocks</a:t>
            </a:r>
          </a:p>
          <a:p>
            <a:pPr lvl="1">
              <a:buClr>
                <a:schemeClr val="accent1"/>
              </a:buClr>
              <a:defRPr/>
            </a:pPr>
            <a:r>
              <a:rPr lang="en-US" dirty="0"/>
              <a:t>Sizing extents with storage clauses:</a:t>
            </a:r>
          </a:p>
          <a:p>
            <a:pPr lvl="2">
              <a:buClr>
                <a:schemeClr val="accent1"/>
              </a:buClr>
              <a:defRPr/>
            </a:pPr>
            <a:r>
              <a:rPr lang="en-US" dirty="0">
                <a:latin typeface="Courier New" panose="02070309020205020404" pitchFamily="49" charset="0"/>
                <a:cs typeface="Courier New" panose="02070309020205020404" pitchFamily="49" charset="0"/>
              </a:rPr>
              <a:t>UNIFORM</a:t>
            </a:r>
          </a:p>
          <a:p>
            <a:pPr lvl="2">
              <a:buClr>
                <a:schemeClr val="accent1"/>
              </a:buClr>
              <a:defRPr/>
            </a:pPr>
            <a:r>
              <a:rPr lang="en-US" dirty="0">
                <a:latin typeface="Courier New" panose="02070309020205020404" pitchFamily="49" charset="0"/>
                <a:cs typeface="Courier New" panose="02070309020205020404" pitchFamily="49" charset="0"/>
              </a:rPr>
              <a:t>AUTOALLOCATE</a:t>
            </a:r>
          </a:p>
          <a:p>
            <a:pPr lvl="1">
              <a:buClr>
                <a:schemeClr val="accent1"/>
              </a:buClr>
              <a:defRPr/>
            </a:pPr>
            <a:r>
              <a:rPr lang="en-US" dirty="0"/>
              <a:t>Viewing the extent map</a:t>
            </a:r>
          </a:p>
          <a:p>
            <a:pPr lvl="1">
              <a:buClr>
                <a:schemeClr val="accent1"/>
              </a:buClr>
              <a:defRPr/>
            </a:pPr>
            <a:r>
              <a:rPr lang="en-US" dirty="0"/>
              <a:t>Obtaining deallocation advice</a:t>
            </a:r>
          </a:p>
        </p:txBody>
      </p:sp>
      <p:sp>
        <p:nvSpPr>
          <p:cNvPr id="2" name="Slide Number Placeholder 1"/>
          <p:cNvSpPr>
            <a:spLocks noGrp="1"/>
          </p:cNvSpPr>
          <p:nvPr>
            <p:ph type="sldNum" sz="quarter" idx="12"/>
          </p:nvPr>
        </p:nvSpPr>
        <p:spPr/>
        <p:txBody>
          <a:bodyPr/>
          <a:lstStyle/>
          <a:p>
            <a:fld id="{0D1E9C62-5A59-433B-A292-EC595ABBBF45}" type="slidenum">
              <a:rPr lang="" smtClean="0"/>
              <a:t>292</a:t>
            </a:fld>
            <a:endParaRPr lang=""/>
          </a:p>
        </p:txBody>
      </p:sp>
    </p:spTree>
    <p:custDataLst>
      <p:tags r:id="rId1"/>
    </p:custDataLst>
    <p:extLst>
      <p:ext uri="{BB962C8B-B14F-4D97-AF65-F5344CB8AC3E}">
        <p14:creationId xmlns:p14="http://schemas.microsoft.com/office/powerpoint/2010/main" val="356612033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0412" y="207963"/>
            <a:ext cx="10209430" cy="854074"/>
          </a:xfrm>
        </p:spPr>
        <p:txBody>
          <a:bodyPr/>
          <a:lstStyle/>
          <a:p>
            <a:pPr eaLnBrk="1" hangingPunct="1"/>
            <a:r>
              <a:rPr lang="en-US" altLang="en-US" dirty="0"/>
              <a:t>Understanding Deferred Segment Creation</a:t>
            </a:r>
          </a:p>
        </p:txBody>
      </p:sp>
      <p:sp>
        <p:nvSpPr>
          <p:cNvPr id="14" name="Content Placeholder 9"/>
          <p:cNvSpPr>
            <a:spLocks noGrp="1"/>
          </p:cNvSpPr>
          <p:nvPr>
            <p:ph idx="1"/>
          </p:nvPr>
        </p:nvSpPr>
        <p:spPr>
          <a:xfrm>
            <a:off x="622138" y="1066800"/>
            <a:ext cx="10944549" cy="1978313"/>
          </a:xfrm>
        </p:spPr>
        <p:txBody>
          <a:bodyPr/>
          <a:lstStyle/>
          <a:p>
            <a:pPr lvl="1">
              <a:buClr>
                <a:schemeClr val="accent1"/>
              </a:buClr>
              <a:defRPr/>
            </a:pPr>
            <a:r>
              <a:rPr lang="en-US" dirty="0">
                <a:latin typeface="Courier New" panose="02070309020205020404" pitchFamily="49" charset="0"/>
                <a:cs typeface="Courier New" panose="02070309020205020404" pitchFamily="49" charset="0"/>
              </a:rPr>
              <a:t>DEFERRED_SEGMENT_CREATION</a:t>
            </a:r>
            <a:r>
              <a:rPr lang="en-US" dirty="0"/>
              <a:t> </a:t>
            </a:r>
            <a:r>
              <a:rPr lang="en-US" dirty="0">
                <a:latin typeface="Courier New" panose="02070309020205020404" pitchFamily="49" charset="0"/>
                <a:cs typeface="Courier New" panose="02070309020205020404" pitchFamily="49" charset="0"/>
              </a:rPr>
              <a:t>=</a:t>
            </a:r>
            <a:r>
              <a:rPr lang="en-US" dirty="0"/>
              <a:t> </a:t>
            </a:r>
            <a:r>
              <a:rPr lang="en-US" dirty="0">
                <a:latin typeface="Courier New" panose="02070309020205020404" pitchFamily="49" charset="0"/>
                <a:cs typeface="Courier New" panose="02070309020205020404" pitchFamily="49" charset="0"/>
              </a:rPr>
              <a:t>TRUE</a:t>
            </a:r>
            <a:r>
              <a:rPr lang="en-US" dirty="0"/>
              <a:t> is the default.</a:t>
            </a:r>
          </a:p>
          <a:p>
            <a:pPr lvl="1">
              <a:buClr>
                <a:schemeClr val="accent1"/>
              </a:buClr>
              <a:defRPr/>
            </a:pPr>
            <a:r>
              <a:rPr lang="en-US" dirty="0"/>
              <a:t>Deferred segment is the default for tables, indexes, and partitions.</a:t>
            </a:r>
          </a:p>
          <a:p>
            <a:pPr lvl="1">
              <a:buClr>
                <a:schemeClr val="accent1"/>
              </a:buClr>
              <a:defRPr/>
            </a:pPr>
            <a:r>
              <a:rPr lang="en-US" dirty="0"/>
              <a:t>Segment creation takes place as follows:</a:t>
            </a:r>
          </a:p>
          <a:p>
            <a:pPr lvl="2">
              <a:buClr>
                <a:schemeClr val="accent1"/>
              </a:buClr>
              <a:defRPr/>
            </a:pPr>
            <a:r>
              <a:rPr lang="en-US" dirty="0"/>
              <a:t>Table creation &gt; Data dictionary operation</a:t>
            </a:r>
          </a:p>
          <a:p>
            <a:pPr lvl="2">
              <a:buClr>
                <a:schemeClr val="accent1"/>
              </a:buClr>
              <a:defRPr/>
            </a:pPr>
            <a:r>
              <a:rPr lang="en-US" dirty="0"/>
              <a:t>DML &gt; Segment creation</a:t>
            </a:r>
          </a:p>
        </p:txBody>
      </p:sp>
      <p:grpSp>
        <p:nvGrpSpPr>
          <p:cNvPr id="2" name="Group 1"/>
          <p:cNvGrpSpPr/>
          <p:nvPr/>
        </p:nvGrpSpPr>
        <p:grpSpPr>
          <a:xfrm>
            <a:off x="2246312" y="3124200"/>
            <a:ext cx="7696200" cy="3009900"/>
            <a:chOff x="2360612" y="3276600"/>
            <a:chExt cx="7696200" cy="3009900"/>
          </a:xfrm>
        </p:grpSpPr>
        <p:sp>
          <p:nvSpPr>
            <p:cNvPr id="7171" name="AutoShape 4"/>
            <p:cNvSpPr>
              <a:spLocks noChangeArrowheads="1"/>
            </p:cNvSpPr>
            <p:nvPr/>
          </p:nvSpPr>
          <p:spPr bwMode="auto">
            <a:xfrm>
              <a:off x="2360612" y="4229100"/>
              <a:ext cx="7696200" cy="609600"/>
            </a:xfrm>
            <a:prstGeom prst="homePlate">
              <a:avLst>
                <a:gd name="adj" fmla="val 71181"/>
              </a:avLst>
            </a:prstGeom>
            <a:solidFill>
              <a:srgbClr val="FFFF99"/>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nvGrpSpPr>
            <p:cNvPr id="7172" name="Group 5"/>
            <p:cNvGrpSpPr>
              <a:grpSpLocks/>
            </p:cNvGrpSpPr>
            <p:nvPr/>
          </p:nvGrpSpPr>
          <p:grpSpPr bwMode="auto">
            <a:xfrm>
              <a:off x="2665412" y="3276600"/>
              <a:ext cx="1828800" cy="2933700"/>
              <a:chOff x="720" y="2088"/>
              <a:chExt cx="1152" cy="1848"/>
            </a:xfrm>
          </p:grpSpPr>
          <p:pic>
            <p:nvPicPr>
              <p:cNvPr id="7178" name="Picture 6" descr="datab001_col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 y="3216"/>
                <a:ext cx="624"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9" name="Picture 7" descr="symbo004_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 y="3120"/>
                <a:ext cx="236"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Picture 8" descr="books004_volum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5" y="2088"/>
                <a:ext cx="660" cy="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1" name="Text Box 9"/>
              <p:cNvSpPr txBox="1">
                <a:spLocks noChangeArrowheads="1"/>
              </p:cNvSpPr>
              <p:nvPr/>
            </p:nvSpPr>
            <p:spPr bwMode="auto">
              <a:xfrm>
                <a:off x="720" y="2784"/>
                <a:ext cx="11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latin typeface="Courier New" panose="02070309020205020404" pitchFamily="49" charset="0"/>
                  </a:rPr>
                  <a:t>CREATE TABLE</a:t>
                </a:r>
              </a:p>
            </p:txBody>
          </p:sp>
        </p:grpSp>
        <p:grpSp>
          <p:nvGrpSpPr>
            <p:cNvPr id="7173" name="Group 10"/>
            <p:cNvGrpSpPr>
              <a:grpSpLocks/>
            </p:cNvGrpSpPr>
            <p:nvPr/>
          </p:nvGrpSpPr>
          <p:grpSpPr bwMode="auto">
            <a:xfrm>
              <a:off x="7466012" y="4395788"/>
              <a:ext cx="2057400" cy="1890712"/>
              <a:chOff x="3744" y="2793"/>
              <a:chExt cx="1296" cy="1191"/>
            </a:xfrm>
          </p:grpSpPr>
          <p:pic>
            <p:nvPicPr>
              <p:cNvPr id="7175" name="Picture 11" descr="curved-rows-&amp;-databas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6" y="2981"/>
                <a:ext cx="613" cy="1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12" descr="symbo005_y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0" y="3075"/>
                <a:ext cx="336"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Text Box 13"/>
              <p:cNvSpPr txBox="1">
                <a:spLocks noChangeArrowheads="1"/>
              </p:cNvSpPr>
              <p:nvPr/>
            </p:nvSpPr>
            <p:spPr bwMode="auto">
              <a:xfrm>
                <a:off x="3744" y="2793"/>
                <a:ext cx="12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latin typeface="Courier New" panose="02070309020205020404" pitchFamily="49" charset="0"/>
                  </a:rPr>
                  <a:t>INSERT INTO</a:t>
                </a:r>
              </a:p>
            </p:txBody>
          </p:sp>
        </p:grpSp>
        <p:sp>
          <p:nvSpPr>
            <p:cNvPr id="7174" name="Text Box 14"/>
            <p:cNvSpPr txBox="1">
              <a:spLocks noChangeArrowheads="1"/>
            </p:cNvSpPr>
            <p:nvPr/>
          </p:nvSpPr>
          <p:spPr bwMode="auto">
            <a:xfrm>
              <a:off x="3808412" y="5067301"/>
              <a:ext cx="3810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marL="342900" indent="-342900"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indent="-4572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1371600" indent="-457200" defTabSz="228600" eaLnBrk="0" hangingPunct="0">
                <a:defRPr>
                  <a:solidFill>
                    <a:schemeClr val="tx1"/>
                  </a:solidFill>
                  <a:latin typeface="Arial" panose="020B0604020202020204" pitchFamily="34" charset="0"/>
                  <a:cs typeface="Arial" panose="020B0604020202020204" pitchFamily="34" charset="0"/>
                </a:defRPr>
              </a:lvl5pPr>
              <a:lvl6pPr marL="1828800" indent="-4572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86000" indent="-4572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743200" indent="-4572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200400" indent="-4572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eaLnBrk="1" hangingPunct="1">
                <a:buClr>
                  <a:schemeClr val="accent1"/>
                </a:buClr>
                <a:buFontTx/>
                <a:buChar char="•"/>
              </a:pPr>
              <a:r>
                <a:rPr lang="en-US" altLang="en-US" dirty="0">
                  <a:solidFill>
                    <a:srgbClr val="000000"/>
                  </a:solidFill>
                </a:rPr>
                <a:t>Saving disk space</a:t>
              </a:r>
            </a:p>
            <a:p>
              <a:pPr lvl="1" eaLnBrk="1" hangingPunct="1">
                <a:buClr>
                  <a:schemeClr val="accent1"/>
                </a:buClr>
                <a:buFontTx/>
                <a:buChar char="•"/>
              </a:pPr>
              <a:r>
                <a:rPr lang="en-US" altLang="en-US" dirty="0">
                  <a:solidFill>
                    <a:srgbClr val="000000"/>
                  </a:solidFill>
                </a:rPr>
                <a:t>Improving installation time of big applications</a:t>
              </a:r>
            </a:p>
          </p:txBody>
        </p:sp>
      </p:grpSp>
      <p:sp>
        <p:nvSpPr>
          <p:cNvPr id="3" name="Slide Number Placeholder 2"/>
          <p:cNvSpPr>
            <a:spLocks noGrp="1"/>
          </p:cNvSpPr>
          <p:nvPr>
            <p:ph type="sldNum" sz="quarter" idx="12"/>
          </p:nvPr>
        </p:nvSpPr>
        <p:spPr/>
        <p:txBody>
          <a:bodyPr/>
          <a:lstStyle/>
          <a:p>
            <a:fld id="{0D1E9C62-5A59-433B-A292-EC595ABBBF45}" type="slidenum">
              <a:rPr lang="" smtClean="0"/>
              <a:t>293</a:t>
            </a:fld>
            <a:endParaRPr lang=""/>
          </a:p>
        </p:txBody>
      </p:sp>
    </p:spTree>
    <p:custDataLst>
      <p:tags r:id="rId1"/>
    </p:custDataLst>
    <p:extLst>
      <p:ext uri="{BB962C8B-B14F-4D97-AF65-F5344CB8AC3E}">
        <p14:creationId xmlns:p14="http://schemas.microsoft.com/office/powerpoint/2010/main" val="38303288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Controlling Deferred Segment </a:t>
            </a:r>
            <a:r>
              <a:rPr lang="en-US" dirty="0" smtClean="0"/>
              <a:t>Creation</a:t>
            </a:r>
            <a:br>
              <a:rPr lang="en-US" dirty="0" smtClean="0"/>
            </a:br>
            <a:endParaRPr lang="en-US" altLang="es-MX" dirty="0"/>
          </a:p>
        </p:txBody>
      </p:sp>
      <p:sp>
        <p:nvSpPr>
          <p:cNvPr id="9219" name="Content Placeholder 9"/>
          <p:cNvSpPr>
            <a:spLocks noGrp="1"/>
          </p:cNvSpPr>
          <p:nvPr>
            <p:ph idx="1"/>
          </p:nvPr>
        </p:nvSpPr>
        <p:spPr>
          <a:xfrm>
            <a:off x="622138" y="1242485"/>
            <a:ext cx="10944549" cy="2655421"/>
          </a:xfrm>
        </p:spPr>
        <p:txBody>
          <a:bodyPr/>
          <a:lstStyle/>
          <a:p>
            <a:pPr lvl="1">
              <a:buClr>
                <a:schemeClr val="accent1"/>
              </a:buClr>
              <a:defRPr/>
            </a:pPr>
            <a:r>
              <a:rPr lang="en-US" dirty="0"/>
              <a:t>With the </a:t>
            </a:r>
            <a:r>
              <a:rPr lang="en-US" dirty="0">
                <a:latin typeface="Courier New" panose="02070309020205020404" pitchFamily="49" charset="0"/>
                <a:cs typeface="Courier New" panose="02070309020205020404" pitchFamily="49" charset="0"/>
              </a:rPr>
              <a:t>DEFERRED_SEGMENT_CREATION</a:t>
            </a:r>
            <a:r>
              <a:rPr lang="en-US" dirty="0"/>
              <a:t> parameter:</a:t>
            </a:r>
          </a:p>
          <a:p>
            <a:pPr lvl="2">
              <a:buClr>
                <a:schemeClr val="accent1"/>
              </a:buClr>
              <a:defRPr/>
            </a:pPr>
            <a:r>
              <a:rPr lang="en-US" dirty="0"/>
              <a:t>Initialization parameter file</a:t>
            </a:r>
          </a:p>
          <a:p>
            <a:pPr lvl="2">
              <a:buClr>
                <a:schemeClr val="accent1"/>
              </a:buClr>
              <a:defRPr/>
            </a:pP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SESSION</a:t>
            </a:r>
            <a:r>
              <a:rPr lang="en-US" dirty="0"/>
              <a:t> command</a:t>
            </a:r>
          </a:p>
          <a:p>
            <a:pPr lvl="2">
              <a:buClr>
                <a:schemeClr val="accent1"/>
              </a:buClr>
              <a:defRPr/>
            </a:pP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SYSTEM</a:t>
            </a:r>
            <a:r>
              <a:rPr lang="en-US" dirty="0"/>
              <a:t> command</a:t>
            </a:r>
          </a:p>
          <a:p>
            <a:pPr lvl="1">
              <a:buClr>
                <a:schemeClr val="accent1"/>
              </a:buClr>
              <a:defRPr/>
            </a:pPr>
            <a:r>
              <a:rPr lang="en-US" dirty="0"/>
              <a:t>With the </a:t>
            </a:r>
            <a:r>
              <a:rPr lang="en-US" dirty="0">
                <a:latin typeface="Courier New" panose="02070309020205020404" pitchFamily="49" charset="0"/>
                <a:cs typeface="Courier New" panose="02070309020205020404" pitchFamily="49" charset="0"/>
              </a:rPr>
              <a:t>SEGMENT</a:t>
            </a:r>
            <a:r>
              <a:rPr lang="en-US" dirty="0"/>
              <a:t> </a:t>
            </a:r>
            <a:r>
              <a:rPr lang="en-US" dirty="0">
                <a:latin typeface="Courier New" panose="02070309020205020404" pitchFamily="49" charset="0"/>
                <a:cs typeface="Courier New" panose="02070309020205020404" pitchFamily="49" charset="0"/>
              </a:rPr>
              <a:t>CREATION</a:t>
            </a:r>
            <a:r>
              <a:rPr lang="en-US" dirty="0"/>
              <a:t> clause:</a:t>
            </a:r>
          </a:p>
          <a:p>
            <a:pPr lvl="2">
              <a:buClr>
                <a:schemeClr val="accent1"/>
              </a:buClr>
              <a:defRPr/>
            </a:pPr>
            <a:r>
              <a:rPr lang="en-US" dirty="0">
                <a:latin typeface="Courier New" panose="02070309020205020404" pitchFamily="49" charset="0"/>
                <a:cs typeface="Courier New" panose="02070309020205020404" pitchFamily="49" charset="0"/>
              </a:rPr>
              <a:t>IMMEDIATE</a:t>
            </a:r>
          </a:p>
          <a:p>
            <a:pPr lvl="2">
              <a:buClr>
                <a:schemeClr val="accent1"/>
              </a:buClr>
              <a:defRPr/>
            </a:pPr>
            <a:r>
              <a:rPr lang="en-US" dirty="0">
                <a:latin typeface="Courier New" panose="02070309020205020404" pitchFamily="49" charset="0"/>
                <a:cs typeface="Courier New" panose="02070309020205020404" pitchFamily="49" charset="0"/>
              </a:rPr>
              <a:t>DEFERRED</a:t>
            </a:r>
            <a:r>
              <a:rPr lang="en-US" dirty="0"/>
              <a:t> (default)</a:t>
            </a:r>
          </a:p>
        </p:txBody>
      </p:sp>
      <p:sp>
        <p:nvSpPr>
          <p:cNvPr id="4" name="Content Placeholder 2"/>
          <p:cNvSpPr txBox="1">
            <a:spLocks/>
          </p:cNvSpPr>
          <p:nvPr/>
        </p:nvSpPr>
        <p:spPr bwMode="gray">
          <a:xfrm>
            <a:off x="731520" y="3982879"/>
            <a:ext cx="10750394" cy="134475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CREATE TABLE SEG_TAB3(C1 number, C2 number)</a:t>
            </a:r>
          </a:p>
          <a:p>
            <a:pPr marL="609493" indent="-609493" defTabSz="533307">
              <a:tabLst>
                <a:tab pos="533307" algn="r"/>
                <a:tab pos="897310" algn="l"/>
              </a:tabLst>
              <a:defRPr/>
            </a:pPr>
            <a:r>
              <a:rPr lang="en-US" b="1" dirty="0">
                <a:latin typeface="Courier New" pitchFamily="49" charset="0"/>
              </a:rPr>
              <a:t>   SEGMENT CREATION IMMEDIATE TABLESPACE SEG_TBS;</a:t>
            </a:r>
          </a:p>
          <a:p>
            <a:pPr marL="609493" indent="-609493" defTabSz="533307">
              <a:tabLst>
                <a:tab pos="533307" algn="r"/>
                <a:tab pos="897310" algn="l"/>
              </a:tabLst>
              <a:defRPr/>
            </a:pPr>
            <a:r>
              <a:rPr lang="en-US" b="1" dirty="0">
                <a:latin typeface="Courier New" pitchFamily="49" charset="0"/>
              </a:rPr>
              <a:t>CREATE TABLE SEG_TAB4(C1 number, C2 number)</a:t>
            </a:r>
          </a:p>
          <a:p>
            <a:pPr marL="609493" indent="-609493" defTabSz="533307">
              <a:tabLst>
                <a:tab pos="533307" algn="r"/>
                <a:tab pos="897310" algn="l"/>
              </a:tabLst>
              <a:defRPr/>
            </a:pPr>
            <a:r>
              <a:rPr lang="en-US" b="1" dirty="0">
                <a:latin typeface="Courier New" pitchFamily="49" charset="0"/>
              </a:rPr>
              <a:t>   SEGMENT CREATION DEFERRED;    </a:t>
            </a:r>
          </a:p>
        </p:txBody>
      </p:sp>
      <p:sp>
        <p:nvSpPr>
          <p:cNvPr id="2" name="Slide Number Placeholder 1"/>
          <p:cNvSpPr>
            <a:spLocks noGrp="1"/>
          </p:cNvSpPr>
          <p:nvPr>
            <p:ph type="sldNum" sz="quarter" idx="12"/>
          </p:nvPr>
        </p:nvSpPr>
        <p:spPr/>
        <p:txBody>
          <a:bodyPr/>
          <a:lstStyle/>
          <a:p>
            <a:fld id="{0D1E9C62-5A59-433B-A292-EC595ABBBF45}" type="slidenum">
              <a:rPr lang="" smtClean="0"/>
              <a:t>294</a:t>
            </a:fld>
            <a:endParaRPr lang=""/>
          </a:p>
        </p:txBody>
      </p:sp>
    </p:spTree>
    <p:custDataLst>
      <p:tags r:id="rId1"/>
    </p:custDataLst>
    <p:extLst>
      <p:ext uri="{BB962C8B-B14F-4D97-AF65-F5344CB8AC3E}">
        <p14:creationId xmlns:p14="http://schemas.microsoft.com/office/powerpoint/2010/main" val="222438315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Restrictions and Exceptions</a:t>
            </a:r>
            <a:endParaRPr lang="en-US" altLang="es-MX" dirty="0"/>
          </a:p>
        </p:txBody>
      </p:sp>
      <p:sp>
        <p:nvSpPr>
          <p:cNvPr id="9219" name="Content Placeholder 9"/>
          <p:cNvSpPr>
            <a:spLocks noGrp="1"/>
          </p:cNvSpPr>
          <p:nvPr>
            <p:ph idx="1"/>
          </p:nvPr>
        </p:nvSpPr>
        <p:spPr>
          <a:xfrm>
            <a:off x="622138" y="1242485"/>
            <a:ext cx="10944549" cy="1234519"/>
          </a:xfrm>
        </p:spPr>
        <p:txBody>
          <a:bodyPr>
            <a:normAutofit lnSpcReduction="10000"/>
          </a:bodyPr>
          <a:lstStyle/>
          <a:p>
            <a:pPr>
              <a:defRPr/>
            </a:pPr>
            <a:r>
              <a:rPr lang="en-US" dirty="0">
                <a:latin typeface="+mn-lt"/>
              </a:rPr>
              <a:t>Segment creation on demand is not for the following:</a:t>
            </a:r>
          </a:p>
          <a:p>
            <a:pPr lvl="1">
              <a:defRPr/>
            </a:pPr>
            <a:r>
              <a:rPr lang="en-US" dirty="0">
                <a:latin typeface="+mn-lt"/>
              </a:rPr>
              <a:t>IOTs, clustered tables, or other special tables</a:t>
            </a:r>
          </a:p>
          <a:p>
            <a:pPr lvl="1">
              <a:defRPr/>
            </a:pPr>
            <a:r>
              <a:rPr lang="en-US" dirty="0">
                <a:latin typeface="+mn-lt"/>
              </a:rPr>
              <a:t>Tables in dictionary-managed tablespaces</a:t>
            </a:r>
          </a:p>
        </p:txBody>
      </p:sp>
      <p:sp>
        <p:nvSpPr>
          <p:cNvPr id="2" name="Slide Number Placeholder 1"/>
          <p:cNvSpPr>
            <a:spLocks noGrp="1"/>
          </p:cNvSpPr>
          <p:nvPr>
            <p:ph type="sldNum" sz="quarter" idx="12"/>
          </p:nvPr>
        </p:nvSpPr>
        <p:spPr/>
        <p:txBody>
          <a:bodyPr/>
          <a:lstStyle/>
          <a:p>
            <a:fld id="{0D1E9C62-5A59-433B-A292-EC595ABBBF45}" type="slidenum">
              <a:rPr lang="" smtClean="0"/>
              <a:t>295</a:t>
            </a:fld>
            <a:endParaRPr lang=""/>
          </a:p>
        </p:txBody>
      </p:sp>
    </p:spTree>
    <p:custDataLst>
      <p:tags r:id="rId1"/>
    </p:custDataLst>
    <p:extLst>
      <p:ext uri="{BB962C8B-B14F-4D97-AF65-F5344CB8AC3E}">
        <p14:creationId xmlns:p14="http://schemas.microsoft.com/office/powerpoint/2010/main" val="335990830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836612" y="241428"/>
            <a:ext cx="10133230" cy="549274"/>
          </a:xfrm>
        </p:spPr>
        <p:txBody>
          <a:bodyPr>
            <a:normAutofit fontScale="90000"/>
          </a:bodyPr>
          <a:lstStyle/>
          <a:p>
            <a:pPr eaLnBrk="1" hangingPunct="1"/>
            <a:r>
              <a:rPr lang="en-US" dirty="0"/>
              <a:t>Space-Saving Features</a:t>
            </a:r>
            <a:endParaRPr lang="en-US" altLang="es-MX" dirty="0"/>
          </a:p>
        </p:txBody>
      </p:sp>
      <p:sp>
        <p:nvSpPr>
          <p:cNvPr id="9219" name="Content Placeholder 9"/>
          <p:cNvSpPr>
            <a:spLocks noGrp="1"/>
          </p:cNvSpPr>
          <p:nvPr>
            <p:ph idx="1"/>
          </p:nvPr>
        </p:nvSpPr>
        <p:spPr>
          <a:xfrm>
            <a:off x="622138" y="1242485"/>
            <a:ext cx="10944549" cy="2550264"/>
          </a:xfrm>
        </p:spPr>
        <p:txBody>
          <a:bodyPr/>
          <a:lstStyle/>
          <a:p>
            <a:pPr lvl="1">
              <a:buClr>
                <a:schemeClr val="accent1"/>
              </a:buClr>
              <a:defRPr/>
            </a:pPr>
            <a:r>
              <a:rPr lang="en-US" dirty="0"/>
              <a:t>No segments for unusable indexes and index partitions</a:t>
            </a:r>
          </a:p>
          <a:p>
            <a:pPr lvl="1">
              <a:buClr>
                <a:schemeClr val="accent1"/>
              </a:buClr>
              <a:defRPr/>
            </a:pPr>
            <a:r>
              <a:rPr lang="en-US" dirty="0"/>
              <a:t>Creating an index without a segment:</a:t>
            </a:r>
          </a:p>
          <a:p>
            <a:pPr marL="91440" lvl="1" indent="0">
              <a:buClr>
                <a:schemeClr val="accent1"/>
              </a:buClr>
              <a:buNone/>
              <a:defRPr/>
            </a:pPr>
            <a:endParaRPr lang="en-US" dirty="0"/>
          </a:p>
          <a:p>
            <a:pPr lvl="1">
              <a:buClr>
                <a:schemeClr val="accent1"/>
              </a:buClr>
              <a:defRPr/>
            </a:pPr>
            <a:r>
              <a:rPr lang="en-US" dirty="0"/>
              <a:t>Removing any allocated space for an index:</a:t>
            </a:r>
          </a:p>
          <a:p>
            <a:pPr lvl="1">
              <a:buClr>
                <a:schemeClr val="accent1"/>
              </a:buClr>
              <a:defRPr/>
            </a:pPr>
            <a:endParaRPr lang="en-US" dirty="0"/>
          </a:p>
          <a:p>
            <a:pPr lvl="1">
              <a:buClr>
                <a:schemeClr val="accent1"/>
              </a:buClr>
              <a:defRPr/>
            </a:pPr>
            <a:r>
              <a:rPr lang="en-US" dirty="0"/>
              <a:t>Creating the segment for an index:</a:t>
            </a:r>
          </a:p>
        </p:txBody>
      </p:sp>
      <p:sp>
        <p:nvSpPr>
          <p:cNvPr id="4" name="Content Placeholder 2"/>
          <p:cNvSpPr txBox="1">
            <a:spLocks/>
          </p:cNvSpPr>
          <p:nvPr/>
        </p:nvSpPr>
        <p:spPr bwMode="gray">
          <a:xfrm>
            <a:off x="989012" y="1993285"/>
            <a:ext cx="10087292"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latin typeface="Courier New" pitchFamily="49" charset="0"/>
              </a:rPr>
              <a:t>CREATE INDEX test_i1 ON seg_test(c) UNUSABLE</a:t>
            </a:r>
          </a:p>
        </p:txBody>
      </p:sp>
      <p:sp>
        <p:nvSpPr>
          <p:cNvPr id="6" name="Content Placeholder 2"/>
          <p:cNvSpPr txBox="1">
            <a:spLocks/>
          </p:cNvSpPr>
          <p:nvPr/>
        </p:nvSpPr>
        <p:spPr bwMode="gray">
          <a:xfrm>
            <a:off x="989012" y="2819400"/>
            <a:ext cx="10750394"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ALTER INDEX test_i UNUSABLE</a:t>
            </a:r>
          </a:p>
        </p:txBody>
      </p:sp>
      <p:sp>
        <p:nvSpPr>
          <p:cNvPr id="7" name="Content Placeholder 2"/>
          <p:cNvSpPr txBox="1">
            <a:spLocks/>
          </p:cNvSpPr>
          <p:nvPr/>
        </p:nvSpPr>
        <p:spPr bwMode="gray">
          <a:xfrm>
            <a:off x="989012" y="3645515"/>
            <a:ext cx="10750394"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ALTER INDEX test_i REBUILD</a:t>
            </a:r>
          </a:p>
        </p:txBody>
      </p:sp>
      <p:sp>
        <p:nvSpPr>
          <p:cNvPr id="2" name="Slide Number Placeholder 1"/>
          <p:cNvSpPr>
            <a:spLocks noGrp="1"/>
          </p:cNvSpPr>
          <p:nvPr>
            <p:ph type="sldNum" sz="quarter" idx="12"/>
          </p:nvPr>
        </p:nvSpPr>
        <p:spPr/>
        <p:txBody>
          <a:bodyPr/>
          <a:lstStyle/>
          <a:p>
            <a:fld id="{0D1E9C62-5A59-433B-A292-EC595ABBBF45}" type="slidenum">
              <a:rPr lang="" smtClean="0"/>
              <a:t>296</a:t>
            </a:fld>
            <a:endParaRPr lang=""/>
          </a:p>
        </p:txBody>
      </p:sp>
    </p:spTree>
    <p:custDataLst>
      <p:tags r:id="rId1"/>
    </p:custDataLst>
    <p:extLst>
      <p:ext uri="{BB962C8B-B14F-4D97-AF65-F5344CB8AC3E}">
        <p14:creationId xmlns:p14="http://schemas.microsoft.com/office/powerpoint/2010/main" val="392064380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2055812" y="3365149"/>
            <a:ext cx="7708087" cy="759344"/>
            <a:chOff x="830654" y="1268641"/>
            <a:chExt cx="7482693" cy="3021738"/>
          </a:xfrm>
        </p:grpSpPr>
        <p:sp>
          <p:nvSpPr>
            <p:cNvPr id="31" name="Freeform 30"/>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32" name="Rounded Rectangle 31"/>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2291" name="Title 1"/>
          <p:cNvSpPr>
            <a:spLocks noGrp="1"/>
          </p:cNvSpPr>
          <p:nvPr>
            <p:ph type="title"/>
          </p:nvPr>
        </p:nvSpPr>
        <p:spPr>
          <a:xfrm>
            <a:off x="836612" y="61743"/>
            <a:ext cx="10285630" cy="522657"/>
          </a:xfrm>
        </p:spPr>
        <p:txBody>
          <a:bodyPr>
            <a:normAutofit fontScale="90000"/>
          </a:bodyPr>
          <a:lstStyle/>
          <a:p>
            <a:pPr eaLnBrk="1" hangingPunct="1"/>
            <a:r>
              <a:rPr lang="en-US" altLang="en-US" dirty="0"/>
              <a:t>Private Temporary Tables</a:t>
            </a:r>
          </a:p>
        </p:txBody>
      </p:sp>
      <p:sp>
        <p:nvSpPr>
          <p:cNvPr id="14339" name="Rectangle 31"/>
          <p:cNvSpPr>
            <a:spLocks noGrp="1" noChangeArrowheads="1"/>
          </p:cNvSpPr>
          <p:nvPr>
            <p:ph idx="1"/>
          </p:nvPr>
        </p:nvSpPr>
        <p:spPr>
          <a:xfrm>
            <a:off x="73133" y="1211199"/>
            <a:ext cx="10944225" cy="3935412"/>
          </a:xfrm>
        </p:spPr>
        <p:txBody>
          <a:bodyPr>
            <a:normAutofit fontScale="62500" lnSpcReduction="20000"/>
          </a:bodyPr>
          <a:lstStyle/>
          <a:p>
            <a:pPr eaLnBrk="1" hangingPunct="1">
              <a:defRPr/>
            </a:pPr>
            <a:r>
              <a:rPr lang="en-US" altLang="en-US" dirty="0"/>
              <a:t>Private Temporary Tables (PTTs) exist only for the session that creates them.</a:t>
            </a:r>
          </a:p>
          <a:p>
            <a:pPr lvl="1" eaLnBrk="1" hangingPunct="1">
              <a:defRPr/>
            </a:pPr>
            <a:r>
              <a:rPr lang="en-US" altLang="en-US" dirty="0"/>
              <a:t>You can create a PTT with the </a:t>
            </a:r>
            <a:r>
              <a:rPr lang="en-US" altLang="en-US" dirty="0">
                <a:latin typeface="Courier New" panose="02070309020205020404" pitchFamily="49" charset="0"/>
                <a:cs typeface="Courier New" panose="02070309020205020404" pitchFamily="49" charset="0"/>
              </a:rPr>
              <a:t>CREATE PRIVATE TEMPORARY TABLE </a:t>
            </a:r>
            <a:r>
              <a:rPr lang="en-US" altLang="en-US" dirty="0"/>
              <a:t>statement.</a:t>
            </a:r>
          </a:p>
          <a:p>
            <a:pPr lvl="1" eaLnBrk="1" hangingPunct="1">
              <a:defRPr/>
            </a:pPr>
            <a:r>
              <a:rPr lang="en-US" altLang="en-US" dirty="0"/>
              <a:t>The table name must start with </a:t>
            </a:r>
            <a:r>
              <a:rPr lang="en-US" altLang="en-US" dirty="0">
                <a:latin typeface="Courier New" panose="02070309020205020404" pitchFamily="49" charset="0"/>
                <a:cs typeface="Courier New" panose="02070309020205020404" pitchFamily="49" charset="0"/>
              </a:rPr>
              <a:t>ORA$PTT_</a:t>
            </a:r>
            <a:r>
              <a:rPr lang="en-US" altLang="en-US" dirty="0">
                <a:latin typeface="+mj-lt"/>
                <a:cs typeface="Courier New" panose="02070309020205020404" pitchFamily="49" charset="0"/>
              </a:rPr>
              <a:t> </a:t>
            </a:r>
            <a:r>
              <a:rPr lang="en-US" altLang="en-US" dirty="0" smtClean="0">
                <a:latin typeface="+mj-lt"/>
                <a:cs typeface="Courier New" panose="02070309020205020404" pitchFamily="49" charset="0"/>
              </a:rPr>
              <a:t>:</a:t>
            </a:r>
            <a:endParaRPr lang="en-US" altLang="en-US" dirty="0">
              <a:latin typeface="+mj-lt"/>
            </a:endParaRPr>
          </a:p>
          <a:p>
            <a:pPr lvl="1" eaLnBrk="1" hangingPunct="1">
              <a:defRPr/>
            </a:pPr>
            <a:endParaRPr lang="fr-FR" altLang="en-US" sz="3600" dirty="0"/>
          </a:p>
          <a:p>
            <a:pPr lvl="1" eaLnBrk="1" hangingPunct="1">
              <a:defRPr/>
            </a:pPr>
            <a:endParaRPr lang="en-US" altLang="en-US" dirty="0" smtClean="0"/>
          </a:p>
          <a:p>
            <a:pPr lvl="1" eaLnBrk="1" hangingPunct="1">
              <a:defRPr/>
            </a:pPr>
            <a:endParaRPr lang="en-US" altLang="en-US" dirty="0"/>
          </a:p>
          <a:p>
            <a:pPr lvl="1" eaLnBrk="1" hangingPunct="1">
              <a:defRPr/>
            </a:pPr>
            <a:endParaRPr lang="en-US" altLang="en-US" dirty="0" smtClean="0"/>
          </a:p>
          <a:p>
            <a:pPr lvl="1" eaLnBrk="1" hangingPunct="1">
              <a:defRPr/>
            </a:pPr>
            <a:r>
              <a:rPr lang="en-US" altLang="en-US" dirty="0" smtClean="0"/>
              <a:t>The </a:t>
            </a:r>
            <a:r>
              <a:rPr lang="en-US" altLang="en-US" dirty="0">
                <a:latin typeface="Courier New" panose="02070309020205020404" pitchFamily="49" charset="0"/>
                <a:cs typeface="Courier New" panose="02070309020205020404" pitchFamily="49" charset="0"/>
              </a:rPr>
              <a:t>CREATE PRIVATE TEMPORARY TABLE </a:t>
            </a:r>
            <a:r>
              <a:rPr lang="en-US" altLang="en-US" dirty="0"/>
              <a:t>statement does not commit a transaction.</a:t>
            </a:r>
          </a:p>
          <a:p>
            <a:pPr lvl="1" eaLnBrk="1" hangingPunct="1">
              <a:defRPr/>
            </a:pPr>
            <a:r>
              <a:rPr lang="en-US" altLang="en-US" dirty="0"/>
              <a:t>Two concurrent sessions may have a PTT with the same name but different shape</a:t>
            </a:r>
            <a:r>
              <a:rPr lang="en-US" altLang="en-US" dirty="0" smtClean="0"/>
              <a:t>.</a:t>
            </a:r>
            <a:endParaRPr lang="en-US" altLang="en-US" dirty="0"/>
          </a:p>
          <a:p>
            <a:pPr lvl="1" eaLnBrk="1" hangingPunct="1">
              <a:defRPr/>
            </a:pPr>
            <a:endParaRPr lang="en-US" altLang="en-US" sz="4000" dirty="0" smtClean="0"/>
          </a:p>
          <a:p>
            <a:pPr lvl="1" eaLnBrk="1" hangingPunct="1">
              <a:defRPr/>
            </a:pPr>
            <a:endParaRPr lang="en-US" altLang="en-US" sz="4000" dirty="0" smtClean="0"/>
          </a:p>
          <a:p>
            <a:pPr lvl="1" eaLnBrk="1" hangingPunct="1">
              <a:defRPr/>
            </a:pPr>
            <a:endParaRPr lang="en-US" altLang="en-US" sz="4000" dirty="0" smtClean="0"/>
          </a:p>
          <a:p>
            <a:pPr marL="457063" lvl="1" indent="0" eaLnBrk="1" hangingPunct="1">
              <a:buNone/>
              <a:defRPr/>
            </a:pPr>
            <a:endParaRPr lang="en-US" altLang="en-US" sz="4000" dirty="0"/>
          </a:p>
          <a:p>
            <a:pPr lvl="1" eaLnBrk="1" hangingPunct="1">
              <a:defRPr/>
            </a:pPr>
            <a:r>
              <a:rPr lang="en-US" altLang="en-US" sz="2600" dirty="0" smtClean="0"/>
              <a:t>PTT </a:t>
            </a:r>
            <a:r>
              <a:rPr lang="en-US" altLang="en-US" sz="2600" dirty="0"/>
              <a:t>definition and contents are automatically dropped at the end of a session or transaction.</a:t>
            </a:r>
          </a:p>
        </p:txBody>
      </p:sp>
      <p:sp>
        <p:nvSpPr>
          <p:cNvPr id="4" name="Content Placeholder 2"/>
          <p:cNvSpPr txBox="1">
            <a:spLocks/>
          </p:cNvSpPr>
          <p:nvPr/>
        </p:nvSpPr>
        <p:spPr bwMode="gray">
          <a:xfrm>
            <a:off x="1293812" y="2383532"/>
            <a:ext cx="10750394" cy="421928"/>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72000" rIns="16930" bIns="72000">
            <a:spAutoFit/>
          </a:bodyPr>
          <a:lstStyle/>
          <a:p>
            <a:pPr eaLnBrk="1" hangingPunct="1">
              <a:defRPr/>
            </a:pPr>
            <a:r>
              <a:rPr lang="en-US" sz="1600" b="1" dirty="0">
                <a:solidFill>
                  <a:srgbClr val="000000"/>
                </a:solidFill>
                <a:latin typeface="Courier New" pitchFamily="49" charset="0"/>
                <a:cs typeface="Courier New" pitchFamily="49" charset="0"/>
              </a:rPr>
              <a:t>SQL&gt; CREATE </a:t>
            </a:r>
            <a:r>
              <a:rPr lang="en-US" sz="1600" b="1" dirty="0">
                <a:solidFill>
                  <a:schemeClr val="accent1"/>
                </a:solidFill>
                <a:latin typeface="Courier New" pitchFamily="49" charset="0"/>
                <a:cs typeface="Courier New" pitchFamily="49" charset="0"/>
              </a:rPr>
              <a:t>PRIVATE</a:t>
            </a:r>
            <a:r>
              <a:rPr lang="en-US" sz="1600" b="1" dirty="0">
                <a:latin typeface="Courier New" pitchFamily="49" charset="0"/>
                <a:cs typeface="Courier New" pitchFamily="49" charset="0"/>
              </a:rPr>
              <a:t> </a:t>
            </a:r>
            <a:r>
              <a:rPr lang="en-US" sz="1600" b="1" dirty="0">
                <a:solidFill>
                  <a:srgbClr val="000000"/>
                </a:solidFill>
                <a:latin typeface="Courier New" pitchFamily="49" charset="0"/>
                <a:cs typeface="Courier New" pitchFamily="49" charset="0"/>
              </a:rPr>
              <a:t>TEMPORARY TABLE </a:t>
            </a:r>
            <a:r>
              <a:rPr lang="en-US" sz="1600" b="1" dirty="0">
                <a:solidFill>
                  <a:schemeClr val="accent1"/>
                </a:solidFill>
                <a:latin typeface="Courier New" pitchFamily="49" charset="0"/>
                <a:cs typeface="Courier New" pitchFamily="49" charset="0"/>
              </a:rPr>
              <a:t>ORA$PTT</a:t>
            </a:r>
            <a:r>
              <a:rPr lang="en-US" sz="1600" b="1" dirty="0">
                <a:solidFill>
                  <a:srgbClr val="000000"/>
                </a:solidFill>
                <a:latin typeface="Courier New" pitchFamily="49" charset="0"/>
                <a:cs typeface="Courier New" pitchFamily="49" charset="0"/>
              </a:rPr>
              <a:t>_mine (c1 DATE, … c3 NUMBER(10,2));</a:t>
            </a:r>
            <a:endParaRPr lang="en-US" b="1" dirty="0">
              <a:solidFill>
                <a:srgbClr val="000000"/>
              </a:solidFill>
              <a:latin typeface="Courier New" pitchFamily="49" charset="0"/>
            </a:endParaRPr>
          </a:p>
        </p:txBody>
      </p:sp>
      <p:sp>
        <p:nvSpPr>
          <p:cNvPr id="12296" name="Vertical Scroll 87"/>
          <p:cNvSpPr>
            <a:spLocks noChangeArrowheads="1"/>
          </p:cNvSpPr>
          <p:nvPr/>
        </p:nvSpPr>
        <p:spPr bwMode="auto">
          <a:xfrm>
            <a:off x="8761412" y="488612"/>
            <a:ext cx="2736850" cy="504825"/>
          </a:xfrm>
          <a:prstGeom prst="verticalScroll">
            <a:avLst>
              <a:gd name="adj" fmla="val 1250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algn="ctr">
            <a:solidFill>
              <a:schemeClr val="tx1"/>
            </a:solidFill>
            <a:round/>
            <a:headEnd type="none" w="sm" len="sm"/>
            <a:tailEnd type="none" w="sm" len="sm"/>
          </a:ln>
          <a:extLst/>
        </p:spPr>
        <p:txBody>
          <a:bodyPr anchor="ctr"/>
          <a:lstStyle>
            <a:lvl1pPr marL="119063" indent="-119063">
              <a:spcBef>
                <a:spcPts val="900"/>
              </a:spcBef>
              <a:buClr>
                <a:srgbClr val="000000"/>
              </a:buClr>
              <a:buFont typeface="Arial" panose="020B0604020202020204" pitchFamily="34" charset="0"/>
              <a:defRPr sz="2100">
                <a:solidFill>
                  <a:srgbClr val="000000"/>
                </a:solidFill>
                <a:latin typeface="Arial" panose="020B0604020202020204" pitchFamily="34" charset="0"/>
              </a:defRPr>
            </a:lvl1pPr>
            <a:lvl2pPr marL="742950" indent="-285750">
              <a:spcBef>
                <a:spcPts val="900"/>
              </a:spcBef>
              <a:buClr>
                <a:srgbClr val="FF0000"/>
              </a:buClr>
              <a:buFont typeface="Arial" panose="020B0604020202020204" pitchFamily="34" charset="0"/>
              <a:buChar char="•"/>
              <a:defRPr sz="2100">
                <a:solidFill>
                  <a:srgbClr val="000000"/>
                </a:solidFill>
                <a:latin typeface="Arial" panose="020B0604020202020204" pitchFamily="34" charset="0"/>
              </a:defRPr>
            </a:lvl2pPr>
            <a:lvl3pPr marL="1143000" indent="-228600">
              <a:spcBef>
                <a:spcPts val="450"/>
              </a:spcBef>
              <a:buClr>
                <a:srgbClr val="FF0000"/>
              </a:buClr>
              <a:buFont typeface="Arial" panose="020B0604020202020204" pitchFamily="34" charset="0"/>
              <a:buChar char="–"/>
              <a:defRPr sz="2000">
                <a:solidFill>
                  <a:srgbClr val="000000"/>
                </a:solidFill>
                <a:latin typeface="Arial" panose="020B0604020202020204" pitchFamily="34" charset="0"/>
              </a:defRPr>
            </a:lvl3pPr>
            <a:lvl4pPr marL="1600200" indent="-228600">
              <a:spcBef>
                <a:spcPct val="20000"/>
              </a:spcBef>
              <a:buClr>
                <a:schemeClr val="accent2"/>
              </a:buClr>
              <a:buSzPct val="45000"/>
              <a:buFont typeface="Arial" panose="020B0604020202020204" pitchFamily="34" charset="0"/>
              <a:buChar char="—"/>
              <a:defRPr>
                <a:solidFill>
                  <a:srgbClr val="000000"/>
                </a:solidFill>
                <a:latin typeface="Arial" panose="020B0604020202020204" pitchFamily="34" charset="0"/>
              </a:defRPr>
            </a:lvl4pPr>
            <a:lvl5pPr marL="2057400" indent="-228600">
              <a:spcBef>
                <a:spcPct val="20000"/>
              </a:spcBef>
              <a:buClr>
                <a:schemeClr val="accent2"/>
              </a:buClr>
              <a:buSzPct val="55000"/>
              <a:buFont typeface="Arial" panose="020B0604020202020204" pitchFamily="34" charset="0"/>
              <a:buChar char="—"/>
              <a:defRPr sz="1600">
                <a:solidFill>
                  <a:srgbClr val="000000"/>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55000"/>
              <a:buFont typeface="Arial" panose="020B0604020202020204" pitchFamily="34" charset="0"/>
              <a:buChar char="—"/>
              <a:defRPr sz="1600">
                <a:solidFill>
                  <a:srgbClr val="000000"/>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55000"/>
              <a:buFont typeface="Arial" panose="020B0604020202020204" pitchFamily="34" charset="0"/>
              <a:buChar char="—"/>
              <a:defRPr sz="1600">
                <a:solidFill>
                  <a:srgbClr val="000000"/>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55000"/>
              <a:buFont typeface="Arial" panose="020B0604020202020204" pitchFamily="34" charset="0"/>
              <a:buChar char="—"/>
              <a:defRPr sz="1600">
                <a:solidFill>
                  <a:srgbClr val="000000"/>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55000"/>
              <a:buFont typeface="Arial" panose="020B0604020202020204" pitchFamily="34" charset="0"/>
              <a:buChar char="—"/>
              <a:defRPr sz="1600">
                <a:solidFill>
                  <a:srgbClr val="000000"/>
                </a:solidFill>
                <a:latin typeface="Arial" panose="020B0604020202020204" pitchFamily="34" charset="0"/>
              </a:defRPr>
            </a:lvl9pPr>
          </a:lstStyle>
          <a:p>
            <a:pPr eaLnBrk="1" hangingPunct="1">
              <a:lnSpc>
                <a:spcPct val="90000"/>
              </a:lnSpc>
              <a:spcBef>
                <a:spcPct val="50000"/>
              </a:spcBef>
              <a:buClr>
                <a:schemeClr val="accent1"/>
              </a:buClr>
              <a:buFontTx/>
              <a:buNone/>
            </a:pPr>
            <a:r>
              <a:rPr lang="en-US" altLang="en-US" sz="1200" b="1" dirty="0">
                <a:latin typeface="Courier New" panose="02070309020205020404" pitchFamily="49" charset="0"/>
                <a:cs typeface="Courier New" panose="02070309020205020404" pitchFamily="49" charset="0"/>
              </a:rPr>
              <a:t>USER_PRIVATE_TEMP_TABLES</a:t>
            </a:r>
            <a:endParaRPr lang="en-US" altLang="en-US" sz="1000" b="1" dirty="0">
              <a:latin typeface="Courier New" panose="02070309020205020404" pitchFamily="49" charset="0"/>
              <a:cs typeface="Courier New" panose="02070309020205020404" pitchFamily="49" charset="0"/>
            </a:endParaRPr>
          </a:p>
        </p:txBody>
      </p:sp>
      <p:sp>
        <p:nvSpPr>
          <p:cNvPr id="7" name="Content Placeholder 2"/>
          <p:cNvSpPr txBox="1">
            <a:spLocks/>
          </p:cNvSpPr>
          <p:nvPr/>
        </p:nvSpPr>
        <p:spPr bwMode="gray">
          <a:xfrm>
            <a:off x="710118" y="5626398"/>
            <a:ext cx="10750394" cy="38276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72000" rIns="16930" bIns="36000" anchor="ctr">
            <a:spAutoFit/>
          </a:bodyPr>
          <a:lstStyle/>
          <a:p>
            <a:pPr eaLnBrk="1" hangingPunct="1">
              <a:defRPr/>
            </a:pPr>
            <a:r>
              <a:rPr lang="en-US" sz="1600" b="1" dirty="0">
                <a:solidFill>
                  <a:srgbClr val="000000"/>
                </a:solidFill>
                <a:latin typeface="Courier New" pitchFamily="49" charset="0"/>
                <a:cs typeface="Courier New" pitchFamily="49" charset="0"/>
              </a:rPr>
              <a:t>SQL&gt; DROP TABLE </a:t>
            </a:r>
            <a:r>
              <a:rPr lang="en-US" sz="1600" b="1" dirty="0">
                <a:solidFill>
                  <a:srgbClr val="FF0000"/>
                </a:solidFill>
                <a:latin typeface="Courier New" pitchFamily="49" charset="0"/>
                <a:cs typeface="Courier New" pitchFamily="49" charset="0"/>
              </a:rPr>
              <a:t>ORA$PTT_</a:t>
            </a:r>
            <a:r>
              <a:rPr lang="en-US" sz="1600" b="1" dirty="0">
                <a:solidFill>
                  <a:srgbClr val="000000"/>
                </a:solidFill>
                <a:latin typeface="Courier New" pitchFamily="49" charset="0"/>
                <a:cs typeface="Courier New" pitchFamily="49" charset="0"/>
              </a:rPr>
              <a:t>mine;</a:t>
            </a:r>
            <a:r>
              <a:rPr lang="en-US" sz="1600" b="1" dirty="0">
                <a:latin typeface="Courier New" pitchFamily="49" charset="0"/>
              </a:rPr>
              <a:t>               </a:t>
            </a:r>
          </a:p>
        </p:txBody>
      </p:sp>
      <p:sp>
        <p:nvSpPr>
          <p:cNvPr id="8" name="Content Placeholder 2"/>
          <p:cNvSpPr txBox="1">
            <a:spLocks/>
          </p:cNvSpPr>
          <p:nvPr/>
        </p:nvSpPr>
        <p:spPr bwMode="gray">
          <a:xfrm>
            <a:off x="693625" y="4956619"/>
            <a:ext cx="10750394" cy="53054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0" rIns="16930" bIns="0" anchor="ctr">
            <a:spAutoFit/>
          </a:bodyPr>
          <a:lstStyle/>
          <a:p>
            <a:pPr eaLnBrk="1" hangingPunct="1">
              <a:defRPr/>
            </a:pPr>
            <a:r>
              <a:rPr lang="en-US" sz="1600" b="1" dirty="0">
                <a:solidFill>
                  <a:srgbClr val="000000"/>
                </a:solidFill>
                <a:latin typeface="Courier New" pitchFamily="49" charset="0"/>
                <a:cs typeface="Courier New" pitchFamily="49" charset="0"/>
              </a:rPr>
              <a:t>SQL&gt; CREATE </a:t>
            </a:r>
            <a:r>
              <a:rPr lang="en-US" sz="1600" b="1" dirty="0">
                <a:solidFill>
                  <a:schemeClr val="accent1"/>
                </a:solidFill>
                <a:latin typeface="Courier New" pitchFamily="49" charset="0"/>
                <a:cs typeface="Courier New" pitchFamily="49" charset="0"/>
              </a:rPr>
              <a:t>PRIVATE</a:t>
            </a:r>
            <a:r>
              <a:rPr lang="en-US" sz="1600" b="1" dirty="0">
                <a:latin typeface="Courier New" pitchFamily="49" charset="0"/>
                <a:cs typeface="Courier New" pitchFamily="49" charset="0"/>
              </a:rPr>
              <a:t> </a:t>
            </a:r>
            <a:r>
              <a:rPr lang="en-US" sz="1600" b="1" dirty="0">
                <a:solidFill>
                  <a:srgbClr val="000000"/>
                </a:solidFill>
                <a:latin typeface="Courier New" pitchFamily="49" charset="0"/>
                <a:cs typeface="Courier New" pitchFamily="49" charset="0"/>
              </a:rPr>
              <a:t>TEMPORARY TABLE </a:t>
            </a:r>
            <a:r>
              <a:rPr lang="en-US" sz="1600" b="1" dirty="0">
                <a:solidFill>
                  <a:srgbClr val="FF0000"/>
                </a:solidFill>
                <a:latin typeface="Courier New" pitchFamily="49" charset="0"/>
                <a:cs typeface="Courier New" pitchFamily="49" charset="0"/>
              </a:rPr>
              <a:t>ORA$PTT_</a:t>
            </a:r>
            <a:r>
              <a:rPr lang="en-US" sz="1600" b="1" dirty="0">
                <a:solidFill>
                  <a:srgbClr val="000000"/>
                </a:solidFill>
                <a:latin typeface="Courier New" pitchFamily="49" charset="0"/>
                <a:cs typeface="Courier New" pitchFamily="49" charset="0"/>
              </a:rPr>
              <a:t>mine (c1 DATE …) </a:t>
            </a:r>
            <a:r>
              <a:rPr lang="en-US" sz="1600" b="1" dirty="0">
                <a:latin typeface="Courier New" pitchFamily="49" charset="0"/>
                <a:cs typeface="Courier New" pitchFamily="49" charset="0"/>
              </a:rPr>
              <a:t/>
            </a:r>
            <a:br>
              <a:rPr lang="en-US" sz="1600" b="1" dirty="0">
                <a:latin typeface="Courier New" pitchFamily="49" charset="0"/>
                <a:cs typeface="Courier New" pitchFamily="49" charset="0"/>
              </a:rPr>
            </a:br>
            <a:r>
              <a:rPr lang="en-US" sz="1600" b="1" dirty="0">
                <a:latin typeface="Courier New" pitchFamily="49" charset="0"/>
                <a:cs typeface="Courier New" pitchFamily="49" charset="0"/>
              </a:rPr>
              <a:t>            </a:t>
            </a:r>
            <a:r>
              <a:rPr lang="en-US" sz="1600" b="1" dirty="0">
                <a:solidFill>
                  <a:srgbClr val="000000"/>
                </a:solidFill>
                <a:latin typeface="Courier New" pitchFamily="49" charset="0"/>
                <a:cs typeface="Courier New" pitchFamily="49" charset="0"/>
              </a:rPr>
              <a:t>ON COMMIT PRESERVE DEFINITION;</a:t>
            </a:r>
            <a:r>
              <a:rPr lang="en-US" sz="1600" b="1" dirty="0">
                <a:solidFill>
                  <a:srgbClr val="000000"/>
                </a:solidFill>
                <a:latin typeface="Courier New" pitchFamily="49" charset="0"/>
              </a:rPr>
              <a:t>               </a:t>
            </a:r>
          </a:p>
        </p:txBody>
      </p:sp>
      <p:pic>
        <p:nvPicPr>
          <p:cNvPr id="12304" name="Picture 22" descr="tabl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80914" y="3468712"/>
            <a:ext cx="681037"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6" name="Picture 2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4342" y="4012305"/>
            <a:ext cx="712787"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0" name="TextBox 15"/>
          <p:cNvSpPr txBox="1">
            <a:spLocks noChangeArrowheads="1"/>
          </p:cNvSpPr>
          <p:nvPr/>
        </p:nvSpPr>
        <p:spPr bwMode="auto">
          <a:xfrm>
            <a:off x="7420880" y="3612781"/>
            <a:ext cx="1584325"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nSpc>
                <a:spcPct val="90000"/>
              </a:lnSpc>
            </a:pPr>
            <a:r>
              <a:rPr lang="en-US" altLang="en-US" sz="1400" b="1" dirty="0" err="1" smtClean="0">
                <a:solidFill>
                  <a:srgbClr val="000000"/>
                </a:solidFill>
              </a:rPr>
              <a:t>ORA$PTT_mine</a:t>
            </a:r>
            <a:endParaRPr lang="en-US" altLang="en-US" sz="1400" b="1" dirty="0">
              <a:solidFill>
                <a:srgbClr val="000000"/>
              </a:solidFill>
            </a:endParaRPr>
          </a:p>
          <a:p>
            <a:pPr>
              <a:lnSpc>
                <a:spcPct val="90000"/>
              </a:lnSpc>
            </a:pPr>
            <a:endParaRPr lang="en-US" altLang="en-US" sz="1400" b="1" dirty="0">
              <a:solidFill>
                <a:srgbClr val="000000"/>
              </a:solidFill>
            </a:endParaRPr>
          </a:p>
        </p:txBody>
      </p:sp>
      <p:sp>
        <p:nvSpPr>
          <p:cNvPr id="12311" name="TextBox 19"/>
          <p:cNvSpPr txBox="1">
            <a:spLocks noChangeArrowheads="1"/>
          </p:cNvSpPr>
          <p:nvPr/>
        </p:nvSpPr>
        <p:spPr bwMode="auto">
          <a:xfrm>
            <a:off x="2507221" y="3670920"/>
            <a:ext cx="15843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gn="ctr">
              <a:lnSpc>
                <a:spcPct val="90000"/>
              </a:lnSpc>
            </a:pPr>
            <a:r>
              <a:rPr lang="en-US" altLang="en-US" sz="1400" b="1" dirty="0">
                <a:solidFill>
                  <a:srgbClr val="000000"/>
                </a:solidFill>
              </a:rPr>
              <a:t>ORA$PTT_mine</a:t>
            </a:r>
          </a:p>
        </p:txBody>
      </p:sp>
      <p:grpSp>
        <p:nvGrpSpPr>
          <p:cNvPr id="2" name="Group 1"/>
          <p:cNvGrpSpPr/>
          <p:nvPr/>
        </p:nvGrpSpPr>
        <p:grpSpPr>
          <a:xfrm>
            <a:off x="4670669" y="3401716"/>
            <a:ext cx="913535" cy="632114"/>
            <a:chOff x="4130675" y="4102100"/>
            <a:chExt cx="1004888" cy="695325"/>
          </a:xfrm>
        </p:grpSpPr>
        <p:pic>
          <p:nvPicPr>
            <p:cNvPr id="12303" name="Picture 21" descr="table.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30675" y="4102100"/>
              <a:ext cx="10048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p:cNvPicPr>
              <a:picLocks noChangeAspect="1"/>
            </p:cNvPicPr>
            <p:nvPr/>
          </p:nvPicPr>
          <p:blipFill>
            <a:blip r:embed="rId7" cstate="print">
              <a:duotone>
                <a:schemeClr val="accent1">
                  <a:shade val="45000"/>
                  <a:satMod val="135000"/>
                </a:schemeClr>
                <a:prstClr val="white"/>
              </a:duotone>
              <a:extLst/>
            </a:blip>
            <a:stretch>
              <a:fillRect/>
            </a:stretch>
          </p:blipFill>
          <p:spPr>
            <a:xfrm>
              <a:off x="4172358" y="4385080"/>
              <a:ext cx="920351" cy="102849"/>
            </a:xfrm>
            <a:prstGeom prst="rect">
              <a:avLst/>
            </a:prstGeom>
          </p:spPr>
        </p:pic>
        <p:pic>
          <p:nvPicPr>
            <p:cNvPr id="26" name="Picture 25"/>
            <p:cNvPicPr>
              <a:picLocks noChangeAspect="1"/>
            </p:cNvPicPr>
            <p:nvPr/>
          </p:nvPicPr>
          <p:blipFill>
            <a:blip r:embed="rId7" cstate="print">
              <a:duotone>
                <a:schemeClr val="accent1">
                  <a:shade val="45000"/>
                  <a:satMod val="135000"/>
                </a:schemeClr>
                <a:prstClr val="white"/>
              </a:duotone>
              <a:extLst/>
            </a:blip>
            <a:stretch>
              <a:fillRect/>
            </a:stretch>
          </p:blipFill>
          <p:spPr>
            <a:xfrm>
              <a:off x="4172358" y="4479515"/>
              <a:ext cx="920351" cy="102849"/>
            </a:xfrm>
            <a:prstGeom prst="rect">
              <a:avLst/>
            </a:prstGeom>
          </p:spPr>
        </p:pic>
        <p:pic>
          <p:nvPicPr>
            <p:cNvPr id="27" name="Picture 26"/>
            <p:cNvPicPr>
              <a:picLocks noChangeAspect="1"/>
            </p:cNvPicPr>
            <p:nvPr/>
          </p:nvPicPr>
          <p:blipFill>
            <a:blip r:embed="rId7" cstate="print">
              <a:duotone>
                <a:schemeClr val="accent1">
                  <a:shade val="45000"/>
                  <a:satMod val="135000"/>
                </a:schemeClr>
                <a:prstClr val="white"/>
              </a:duotone>
              <a:extLst/>
            </a:blip>
            <a:stretch>
              <a:fillRect/>
            </a:stretch>
          </p:blipFill>
          <p:spPr>
            <a:xfrm>
              <a:off x="4172358" y="4290646"/>
              <a:ext cx="920351" cy="102849"/>
            </a:xfrm>
            <a:prstGeom prst="rect">
              <a:avLst/>
            </a:prstGeom>
          </p:spPr>
        </p:pic>
        <p:pic>
          <p:nvPicPr>
            <p:cNvPr id="28" name="Picture 27"/>
            <p:cNvPicPr>
              <a:picLocks noChangeAspect="1"/>
            </p:cNvPicPr>
            <p:nvPr/>
          </p:nvPicPr>
          <p:blipFill>
            <a:blip r:embed="rId7" cstate="print">
              <a:duotone>
                <a:schemeClr val="accent1">
                  <a:shade val="45000"/>
                  <a:satMod val="135000"/>
                </a:schemeClr>
                <a:prstClr val="white"/>
              </a:duotone>
              <a:extLst/>
            </a:blip>
            <a:stretch>
              <a:fillRect/>
            </a:stretch>
          </p:blipFill>
          <p:spPr>
            <a:xfrm>
              <a:off x="4172358" y="4196211"/>
              <a:ext cx="920351" cy="102849"/>
            </a:xfrm>
            <a:prstGeom prst="rect">
              <a:avLst/>
            </a:prstGeom>
          </p:spPr>
        </p:pic>
        <p:pic>
          <p:nvPicPr>
            <p:cNvPr id="29" name="Picture 28"/>
            <p:cNvPicPr>
              <a:picLocks noChangeAspect="1"/>
            </p:cNvPicPr>
            <p:nvPr/>
          </p:nvPicPr>
          <p:blipFill>
            <a:blip r:embed="rId7" cstate="print">
              <a:duotone>
                <a:schemeClr val="accent1">
                  <a:shade val="45000"/>
                  <a:satMod val="135000"/>
                </a:schemeClr>
                <a:prstClr val="white"/>
              </a:duotone>
              <a:extLst/>
            </a:blip>
            <a:stretch>
              <a:fillRect/>
            </a:stretch>
          </p:blipFill>
          <p:spPr>
            <a:xfrm>
              <a:off x="4172767" y="4581115"/>
              <a:ext cx="920351" cy="102849"/>
            </a:xfrm>
            <a:prstGeom prst="rect">
              <a:avLst/>
            </a:prstGeom>
          </p:spPr>
        </p:pic>
        <p:pic>
          <p:nvPicPr>
            <p:cNvPr id="30" name="Picture 29"/>
            <p:cNvPicPr>
              <a:picLocks noChangeAspect="1"/>
            </p:cNvPicPr>
            <p:nvPr/>
          </p:nvPicPr>
          <p:blipFill>
            <a:blip r:embed="rId7" cstate="print">
              <a:duotone>
                <a:schemeClr val="accent1">
                  <a:shade val="45000"/>
                  <a:satMod val="135000"/>
                </a:schemeClr>
                <a:prstClr val="white"/>
              </a:duotone>
              <a:extLst/>
            </a:blip>
            <a:stretch>
              <a:fillRect/>
            </a:stretch>
          </p:blipFill>
          <p:spPr>
            <a:xfrm>
              <a:off x="4172767" y="4693608"/>
              <a:ext cx="920351" cy="102849"/>
            </a:xfrm>
            <a:prstGeom prst="rect">
              <a:avLst/>
            </a:prstGeom>
          </p:spPr>
        </p:pic>
      </p:grpSp>
      <p:sp>
        <p:nvSpPr>
          <p:cNvPr id="22" name="Content Placeholder 2"/>
          <p:cNvSpPr txBox="1">
            <a:spLocks/>
          </p:cNvSpPr>
          <p:nvPr/>
        </p:nvSpPr>
        <p:spPr bwMode="gray">
          <a:xfrm>
            <a:off x="2632499" y="1931959"/>
            <a:ext cx="4788381" cy="421928"/>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72000" rIns="16930" bIns="72000">
            <a:spAutoFit/>
          </a:bodyPr>
          <a:lstStyle/>
          <a:p>
            <a:pPr eaLnBrk="1" hangingPunct="1">
              <a:defRPr/>
            </a:pPr>
            <a:r>
              <a:rPr lang="en-US" altLang="en-US" sz="1600" b="1" dirty="0">
                <a:solidFill>
                  <a:srgbClr val="000000"/>
                </a:solidFill>
                <a:latin typeface="Courier"/>
              </a:rPr>
              <a:t>PRIVATE_TEMP_TABLE_PREFIX =</a:t>
            </a:r>
            <a:r>
              <a:rPr lang="en-US" altLang="en-US" sz="1600" dirty="0">
                <a:solidFill>
                  <a:srgbClr val="000000"/>
                </a:solidFill>
                <a:latin typeface="Courier"/>
              </a:rPr>
              <a:t> </a:t>
            </a:r>
            <a:r>
              <a:rPr lang="en-US" sz="1600" b="1" dirty="0">
                <a:solidFill>
                  <a:schemeClr val="accent1"/>
                </a:solidFill>
                <a:latin typeface="Courier New" pitchFamily="49" charset="0"/>
                <a:cs typeface="Courier New" pitchFamily="49" charset="0"/>
              </a:rPr>
              <a:t>ORA$PTT</a:t>
            </a:r>
            <a:r>
              <a:rPr lang="en-US" sz="1600" b="1" dirty="0">
                <a:solidFill>
                  <a:srgbClr val="000000"/>
                </a:solidFill>
                <a:latin typeface="Courier New" pitchFamily="49" charset="0"/>
                <a:cs typeface="Courier New" pitchFamily="49" charset="0"/>
              </a:rPr>
              <a:t>_</a:t>
            </a:r>
          </a:p>
        </p:txBody>
      </p:sp>
      <p:pic>
        <p:nvPicPr>
          <p:cNvPr id="12317" name="Picture Placeholder 9"/>
          <p:cNvPicPr>
            <a:picLocks noChangeAspect="1"/>
          </p:cNvPicPr>
          <p:nvPr/>
        </p:nvPicPr>
        <p:blipFill>
          <a:blip r:embed="rId8">
            <a:extLst>
              <a:ext uri="{28A0092B-C50C-407E-A947-70E740481C1C}">
                <a14:useLocalDpi xmlns:a14="http://schemas.microsoft.com/office/drawing/2010/main" val="0"/>
              </a:ext>
            </a:extLst>
          </a:blip>
          <a:srcRect l="58" r="58"/>
          <a:stretch>
            <a:fillRect/>
          </a:stretch>
        </p:blipFill>
        <p:spPr bwMode="gray">
          <a:xfrm>
            <a:off x="6703862" y="3343584"/>
            <a:ext cx="73977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8" name="Picture Placeholder 10"/>
          <p:cNvPicPr>
            <a:picLocks noChangeAspect="1"/>
          </p:cNvPicPr>
          <p:nvPr/>
        </p:nvPicPr>
        <p:blipFill>
          <a:blip r:embed="rId9">
            <a:extLst>
              <a:ext uri="{28A0092B-C50C-407E-A947-70E740481C1C}">
                <a14:useLocalDpi xmlns:a14="http://schemas.microsoft.com/office/drawing/2010/main" val="0"/>
              </a:ext>
            </a:extLst>
          </a:blip>
          <a:srcRect l="58" r="58"/>
          <a:stretch>
            <a:fillRect/>
          </a:stretch>
        </p:blipFill>
        <p:spPr bwMode="auto">
          <a:xfrm>
            <a:off x="3930894" y="3363973"/>
            <a:ext cx="73977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0D1E9C62-5A59-433B-A292-EC595ABBBF45}" type="slidenum">
              <a:rPr lang="" smtClean="0"/>
              <a:t>297</a:t>
            </a:fld>
            <a:endParaRPr lang=""/>
          </a:p>
        </p:txBody>
      </p:sp>
    </p:spTree>
    <p:custDataLst>
      <p:tags r:id="rId1"/>
    </p:custDataLst>
    <p:extLst>
      <p:ext uri="{BB962C8B-B14F-4D97-AF65-F5344CB8AC3E}">
        <p14:creationId xmlns:p14="http://schemas.microsoft.com/office/powerpoint/2010/main" val="26679736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dirty="0"/>
              <a:t>Table Compression: Overview</a:t>
            </a:r>
          </a:p>
        </p:txBody>
      </p:sp>
      <p:sp>
        <p:nvSpPr>
          <p:cNvPr id="4" name="Content Placeholder 9"/>
          <p:cNvSpPr>
            <a:spLocks noGrp="1"/>
          </p:cNvSpPr>
          <p:nvPr>
            <p:ph idx="1"/>
          </p:nvPr>
        </p:nvSpPr>
        <p:spPr>
          <a:xfrm>
            <a:off x="622138" y="1242485"/>
            <a:ext cx="10944549" cy="1234519"/>
          </a:xfrm>
        </p:spPr>
        <p:txBody>
          <a:bodyPr>
            <a:normAutofit lnSpcReduction="10000"/>
          </a:bodyPr>
          <a:lstStyle/>
          <a:p>
            <a:pPr>
              <a:defRPr/>
            </a:pPr>
            <a:r>
              <a:rPr lang="en-US" dirty="0">
                <a:latin typeface="+mn-lt"/>
              </a:rPr>
              <a:t>Reducing storage costs by compressing all data:</a:t>
            </a:r>
          </a:p>
          <a:p>
            <a:pPr lvl="1">
              <a:defRPr/>
            </a:pPr>
            <a:r>
              <a:rPr lang="en-US" dirty="0">
                <a:latin typeface="+mn-lt"/>
              </a:rPr>
              <a:t>Basic compression for direct-path insert operations: 10x</a:t>
            </a:r>
          </a:p>
          <a:p>
            <a:pPr lvl="1">
              <a:defRPr/>
            </a:pPr>
            <a:r>
              <a:rPr lang="en-US" dirty="0">
                <a:latin typeface="+mn-lt"/>
              </a:rPr>
              <a:t>Advanced row compression for all DML operations: 2–4x</a:t>
            </a:r>
            <a:endParaRPr lang="en-US" dirty="0"/>
          </a:p>
        </p:txBody>
      </p:sp>
      <p:graphicFrame>
        <p:nvGraphicFramePr>
          <p:cNvPr id="5" name="Group 465"/>
          <p:cNvGraphicFramePr>
            <a:graphicFrameLocks noGrp="1"/>
          </p:cNvGraphicFramePr>
          <p:nvPr>
            <p:extLst/>
          </p:nvPr>
        </p:nvGraphicFramePr>
        <p:xfrm>
          <a:off x="944878" y="2987179"/>
          <a:ext cx="10299068" cy="2280427"/>
        </p:xfrm>
        <a:graphic>
          <a:graphicData uri="http://schemas.openxmlformats.org/drawingml/2006/table">
            <a:tbl>
              <a:tblPr firstRow="1" firstCol="1" bandRow="1">
                <a:tableStyleId>{5FD0F851-EC5A-4D38-B0AD-8093EC10F338}</a:tableStyleId>
              </a:tblPr>
              <a:tblGrid>
                <a:gridCol w="2061141">
                  <a:extLst>
                    <a:ext uri="{9D8B030D-6E8A-4147-A177-3AD203B41FA5}">
                      <a16:colId xmlns:a16="http://schemas.microsoft.com/office/drawing/2014/main" xmlns="" val="20000"/>
                    </a:ext>
                  </a:extLst>
                </a:gridCol>
                <a:gridCol w="2059482">
                  <a:extLst>
                    <a:ext uri="{9D8B030D-6E8A-4147-A177-3AD203B41FA5}">
                      <a16:colId xmlns:a16="http://schemas.microsoft.com/office/drawing/2014/main" xmlns="" val="20001"/>
                    </a:ext>
                  </a:extLst>
                </a:gridCol>
                <a:gridCol w="2059481">
                  <a:extLst>
                    <a:ext uri="{9D8B030D-6E8A-4147-A177-3AD203B41FA5}">
                      <a16:colId xmlns:a16="http://schemas.microsoft.com/office/drawing/2014/main" xmlns="" val="20002"/>
                    </a:ext>
                  </a:extLst>
                </a:gridCol>
                <a:gridCol w="2059482">
                  <a:extLst>
                    <a:ext uri="{9D8B030D-6E8A-4147-A177-3AD203B41FA5}">
                      <a16:colId xmlns:a16="http://schemas.microsoft.com/office/drawing/2014/main" xmlns="" val="20003"/>
                    </a:ext>
                  </a:extLst>
                </a:gridCol>
                <a:gridCol w="2059482">
                  <a:extLst>
                    <a:ext uri="{9D8B030D-6E8A-4147-A177-3AD203B41FA5}">
                      <a16:colId xmlns:a16="http://schemas.microsoft.com/office/drawing/2014/main" xmlns="" val="20004"/>
                    </a:ext>
                  </a:extLst>
                </a:gridCol>
              </a:tblGrid>
              <a:tr h="69555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Compression Method</a:t>
                      </a:r>
                    </a:p>
                  </a:txBody>
                  <a:tcPr marT="91417" marB="91417"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Compression Ratio</a:t>
                      </a:r>
                    </a:p>
                  </a:txBody>
                  <a:tcPr marT="91417" marB="91417"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CPU Overhead</a:t>
                      </a:r>
                    </a:p>
                  </a:txBody>
                  <a:tcPr marT="91417" marB="91417"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Courier New" pitchFamily="49" charset="0"/>
                        </a:rPr>
                        <a:t>CREATE</a:t>
                      </a:r>
                      <a:r>
                        <a:rPr kumimoji="0" lang="en-US" sz="1600" b="1" i="0" u="none" strike="noStrike" cap="none" normalizeH="0" baseline="0" dirty="0">
                          <a:ln>
                            <a:noFill/>
                          </a:ln>
                          <a:solidFill>
                            <a:srgbClr val="000000"/>
                          </a:solidFill>
                          <a:effectLst/>
                          <a:latin typeface="Arial" pitchFamily="34" charset="0"/>
                        </a:rPr>
                        <a:t> and </a:t>
                      </a:r>
                      <a:r>
                        <a:rPr kumimoji="0" lang="en-US" sz="1600" b="1" i="0" u="none" strike="noStrike" cap="none" normalizeH="0" baseline="0" dirty="0">
                          <a:ln>
                            <a:noFill/>
                          </a:ln>
                          <a:solidFill>
                            <a:srgbClr val="000000"/>
                          </a:solidFill>
                          <a:effectLst/>
                          <a:latin typeface="Courier New" pitchFamily="49" charset="0"/>
                        </a:rPr>
                        <a:t>ALTER TABLE</a:t>
                      </a:r>
                      <a:r>
                        <a:rPr kumimoji="0" lang="en-US" sz="1600" b="1" i="0" u="none" strike="noStrike" cap="none" normalizeH="0" baseline="0" dirty="0">
                          <a:ln>
                            <a:noFill/>
                          </a:ln>
                          <a:solidFill>
                            <a:srgbClr val="000000"/>
                          </a:solidFill>
                          <a:effectLst/>
                          <a:latin typeface="Arial" pitchFamily="34" charset="0"/>
                        </a:rPr>
                        <a:t> Syntax</a:t>
                      </a:r>
                    </a:p>
                  </a:txBody>
                  <a:tcPr marT="91417" marB="91417"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Typical Applications</a:t>
                      </a:r>
                    </a:p>
                  </a:txBody>
                  <a:tcPr marT="91417" marB="91417" horzOverflow="overflow">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0"/>
                  </a:ext>
                </a:extLst>
              </a:tr>
              <a:tr h="60189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Basic table compression</a:t>
                      </a:r>
                    </a:p>
                  </a:txBody>
                  <a:tcPr marT="91417" marB="91417"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High</a:t>
                      </a:r>
                    </a:p>
                  </a:txBody>
                  <a:tcPr marT="91417" marB="91417"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Minimal</a:t>
                      </a:r>
                    </a:p>
                  </a:txBody>
                  <a:tcPr marT="91417" marB="91417"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itchFamily="49" charset="0"/>
                        </a:rPr>
                        <a:t>COMPRESS [BASIC]</a:t>
                      </a:r>
                    </a:p>
                  </a:txBody>
                  <a:tcPr marT="91417" marB="91417"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DSS</a:t>
                      </a:r>
                    </a:p>
                  </a:txBody>
                  <a:tcPr marT="91417" marB="91417"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82077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Advanced row compression</a:t>
                      </a:r>
                    </a:p>
                  </a:txBody>
                  <a:tcPr marT="91417" marB="91417" horzOverflow="overflow">
                    <a:lnT w="12700" cap="flat" cmpd="sng" algn="ctr">
                      <a:solidFill>
                        <a:schemeClr val="accent5"/>
                      </a:solidFill>
                      <a:prstDash val="solid"/>
                      <a:round/>
                      <a:headEnd type="none" w="med" len="med"/>
                      <a:tailEnd type="none" w="med" len="med"/>
                    </a:lnT>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High</a:t>
                      </a:r>
                    </a:p>
                  </a:txBody>
                  <a:tcPr marT="91417" marB="91417" horzOverflow="overflow">
                    <a:lnT w="12700" cap="flat" cmpd="sng" algn="ctr">
                      <a:solidFill>
                        <a:schemeClr val="accent5"/>
                      </a:solidFill>
                      <a:prstDash val="solid"/>
                      <a:round/>
                      <a:headEnd type="none" w="med" len="med"/>
                      <a:tailEnd type="none" w="med" len="med"/>
                    </a:lnT>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Minimal</a:t>
                      </a:r>
                    </a:p>
                  </a:txBody>
                  <a:tcPr marT="91417" marB="91417" horzOverflow="overflow">
                    <a:lnT w="12700" cap="flat" cmpd="sng" algn="ctr">
                      <a:solidFill>
                        <a:schemeClr val="accent5"/>
                      </a:solidFill>
                      <a:prstDash val="solid"/>
                      <a:round/>
                      <a:headEnd type="none" w="med" len="med"/>
                      <a:tailEnd type="none" w="med" len="med"/>
                    </a:lnT>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Courier New" pitchFamily="49" charset="0"/>
                        </a:rPr>
                        <a:t>ROW STORE COMPRESS</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Courier New" pitchFamily="49" charset="0"/>
                        </a:rPr>
                        <a:t>ADVANCED</a:t>
                      </a:r>
                    </a:p>
                  </a:txBody>
                  <a:tcPr marT="91417" marB="91417" horzOverflow="overflow">
                    <a:lnT w="12700" cap="flat" cmpd="sng" algn="ctr">
                      <a:solidFill>
                        <a:schemeClr val="accent5"/>
                      </a:solidFill>
                      <a:prstDash val="solid"/>
                      <a:round/>
                      <a:headEnd type="none" w="med" len="med"/>
                      <a:tailEnd type="none" w="med" len="med"/>
                    </a:lnT>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OLTP, DSS</a:t>
                      </a:r>
                    </a:p>
                  </a:txBody>
                  <a:tcPr marT="91417" marB="91417" horzOverflow="overflow">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xmlns="" val="10002"/>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298</a:t>
            </a:fld>
            <a:endParaRPr lang=""/>
          </a:p>
        </p:txBody>
      </p:sp>
    </p:spTree>
    <p:custDataLst>
      <p:tags r:id="rId1"/>
    </p:custDataLst>
    <p:extLst>
      <p:ext uri="{BB962C8B-B14F-4D97-AF65-F5344CB8AC3E}">
        <p14:creationId xmlns:p14="http://schemas.microsoft.com/office/powerpoint/2010/main" val="164018686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1383867" y="2743200"/>
            <a:ext cx="9421090" cy="3352800"/>
            <a:chOff x="830654" y="1268641"/>
            <a:chExt cx="7482693" cy="3021738"/>
          </a:xfrm>
        </p:grpSpPr>
        <p:sp>
          <p:nvSpPr>
            <p:cNvPr id="42" name="Freeform 41"/>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43" name="Rounded Rectangle 42"/>
            <p:cNvSpPr/>
            <p:nvPr/>
          </p:nvSpPr>
          <p:spPr bwMode="auto">
            <a:xfrm>
              <a:off x="830654" y="1268641"/>
              <a:ext cx="7482693" cy="3000214"/>
            </a:xfrm>
            <a:prstGeom prst="roundRect">
              <a:avLst>
                <a:gd name="adj" fmla="val 14507"/>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9218" name="Rectangle 2"/>
          <p:cNvSpPr>
            <a:spLocks noGrp="1" noChangeArrowheads="1"/>
          </p:cNvSpPr>
          <p:nvPr>
            <p:ph type="title"/>
          </p:nvPr>
        </p:nvSpPr>
        <p:spPr/>
        <p:txBody>
          <a:bodyPr>
            <a:normAutofit fontScale="90000"/>
          </a:bodyPr>
          <a:lstStyle/>
          <a:p>
            <a:pPr eaLnBrk="1" hangingPunct="1"/>
            <a:r>
              <a:rPr lang="en-US" altLang="en-US" dirty="0"/>
              <a:t>Compression for Direct-Path Insert </a:t>
            </a:r>
            <a:r>
              <a:rPr lang="en-US" altLang="en-US" dirty="0" smtClean="0"/>
              <a:t>Operations</a:t>
            </a:r>
            <a:br>
              <a:rPr lang="en-US" altLang="en-US" dirty="0" smtClean="0"/>
            </a:br>
            <a:endParaRPr lang="en-US" altLang="en-US" dirty="0"/>
          </a:p>
        </p:txBody>
      </p:sp>
      <p:sp>
        <p:nvSpPr>
          <p:cNvPr id="40" name="Content Placeholder 9"/>
          <p:cNvSpPr>
            <a:spLocks noGrp="1"/>
          </p:cNvSpPr>
          <p:nvPr>
            <p:ph idx="1"/>
          </p:nvPr>
        </p:nvSpPr>
        <p:spPr>
          <a:xfrm>
            <a:off x="622138" y="1242485"/>
            <a:ext cx="10944549" cy="1234519"/>
          </a:xfrm>
        </p:spPr>
        <p:txBody>
          <a:bodyPr/>
          <a:lstStyle/>
          <a:p>
            <a:pPr lvl="1">
              <a:buClr>
                <a:schemeClr val="accent1"/>
              </a:buClr>
              <a:defRPr/>
            </a:pPr>
            <a:r>
              <a:rPr lang="en-US" dirty="0"/>
              <a:t>Is enabled with </a:t>
            </a:r>
            <a:r>
              <a:rPr lang="en-US" dirty="0">
                <a:latin typeface="Courier New" panose="02070309020205020404" pitchFamily="49" charset="0"/>
                <a:cs typeface="Courier New" panose="02070309020205020404" pitchFamily="49" charset="0"/>
              </a:rPr>
              <a:t>CREATE</a:t>
            </a:r>
            <a:r>
              <a:rPr lang="en-US" dirty="0"/>
              <a:t> </a:t>
            </a:r>
            <a:r>
              <a:rPr lang="en-US" dirty="0">
                <a:latin typeface="Courier New" panose="02070309020205020404" pitchFamily="49" charset="0"/>
                <a:cs typeface="Courier New" panose="02070309020205020404" pitchFamily="49" charset="0"/>
              </a:rPr>
              <a:t>TABLE</a:t>
            </a:r>
            <a:r>
              <a:rPr lang="en-US" dirty="0"/>
              <a:t> … </a:t>
            </a:r>
            <a:r>
              <a:rPr lang="en-US" dirty="0">
                <a:latin typeface="Courier New" panose="02070309020205020404" pitchFamily="49" charset="0"/>
                <a:cs typeface="Courier New" panose="02070309020205020404" pitchFamily="49" charset="0"/>
              </a:rPr>
              <a:t>COMPRESS</a:t>
            </a:r>
            <a:r>
              <a:rPr lang="en-US" dirty="0"/>
              <a:t> </a:t>
            </a:r>
            <a:r>
              <a:rPr lang="en-US" dirty="0">
                <a:latin typeface="Courier New" panose="02070309020205020404" pitchFamily="49" charset="0"/>
                <a:cs typeface="Courier New" panose="02070309020205020404" pitchFamily="49" charset="0"/>
              </a:rPr>
              <a:t>BASIC</a:t>
            </a:r>
          </a:p>
          <a:p>
            <a:pPr lvl="1">
              <a:buClr>
                <a:schemeClr val="accent1"/>
              </a:buClr>
              <a:defRPr/>
            </a:pPr>
            <a:r>
              <a:rPr lang="en-US" dirty="0"/>
              <a:t>Is recommended for bulk loading data warehouses</a:t>
            </a:r>
          </a:p>
          <a:p>
            <a:pPr lvl="1">
              <a:buClr>
                <a:schemeClr val="accent1"/>
              </a:buClr>
              <a:defRPr/>
            </a:pPr>
            <a:r>
              <a:rPr lang="en-US" dirty="0"/>
              <a:t>Maximizes contiguous free space in blocks</a:t>
            </a:r>
          </a:p>
        </p:txBody>
      </p:sp>
      <p:grpSp>
        <p:nvGrpSpPr>
          <p:cNvPr id="9219" name="Group 39"/>
          <p:cNvGrpSpPr>
            <a:grpSpLocks/>
          </p:cNvGrpSpPr>
          <p:nvPr/>
        </p:nvGrpSpPr>
        <p:grpSpPr bwMode="auto">
          <a:xfrm>
            <a:off x="2155031" y="3119084"/>
            <a:ext cx="7885113" cy="2573338"/>
            <a:chOff x="547688" y="3741738"/>
            <a:chExt cx="7885112" cy="2573337"/>
          </a:xfrm>
        </p:grpSpPr>
        <p:sp>
          <p:nvSpPr>
            <p:cNvPr id="9220" name="Text Box 5"/>
            <p:cNvSpPr txBox="1">
              <a:spLocks noChangeArrowheads="1"/>
            </p:cNvSpPr>
            <p:nvPr/>
          </p:nvSpPr>
          <p:spPr bwMode="auto">
            <a:xfrm>
              <a:off x="1157288" y="5791200"/>
              <a:ext cx="1506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b="1" dirty="0">
                  <a:solidFill>
                    <a:srgbClr val="000000"/>
                  </a:solidFill>
                </a:rPr>
                <a:t>Inserts are</a:t>
              </a:r>
              <a:br>
                <a:rPr lang="en-US" altLang="en-US" sz="1400" b="1" dirty="0">
                  <a:solidFill>
                    <a:srgbClr val="000000"/>
                  </a:solidFill>
                </a:rPr>
              </a:br>
              <a:r>
                <a:rPr lang="en-US" altLang="en-US" sz="1400" b="1" dirty="0">
                  <a:solidFill>
                    <a:srgbClr val="000000"/>
                  </a:solidFill>
                </a:rPr>
                <a:t>uncompressed.</a:t>
              </a:r>
            </a:p>
          </p:txBody>
        </p:sp>
        <p:sp>
          <p:nvSpPr>
            <p:cNvPr id="9221" name="Text Box 6"/>
            <p:cNvSpPr txBox="1">
              <a:spLocks noChangeArrowheads="1"/>
            </p:cNvSpPr>
            <p:nvPr/>
          </p:nvSpPr>
          <p:spPr bwMode="auto">
            <a:xfrm>
              <a:off x="2674938" y="5791200"/>
              <a:ext cx="20653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b="1" dirty="0">
                  <a:solidFill>
                    <a:srgbClr val="000000"/>
                  </a:solidFill>
                  <a:latin typeface="Courier New" panose="02070309020205020404" pitchFamily="49" charset="0"/>
                </a:rPr>
                <a:t>PCTFREE</a:t>
              </a:r>
              <a:r>
                <a:rPr lang="en-US" altLang="en-US" sz="1400" b="1" dirty="0">
                  <a:solidFill>
                    <a:srgbClr val="000000"/>
                  </a:solidFill>
                </a:rPr>
                <a:t> reached</a:t>
              </a:r>
              <a:br>
                <a:rPr lang="en-US" altLang="en-US" sz="1400" b="1" dirty="0">
                  <a:solidFill>
                    <a:srgbClr val="000000"/>
                  </a:solidFill>
                </a:rPr>
              </a:br>
              <a:r>
                <a:rPr lang="en-US" altLang="en-US" sz="1400" b="1" dirty="0">
                  <a:solidFill>
                    <a:srgbClr val="000000"/>
                  </a:solidFill>
                </a:rPr>
                <a:t>triggers compression.</a:t>
              </a:r>
            </a:p>
          </p:txBody>
        </p:sp>
        <p:sp>
          <p:nvSpPr>
            <p:cNvPr id="9222" name="Text Box 7"/>
            <p:cNvSpPr txBox="1">
              <a:spLocks noChangeArrowheads="1"/>
            </p:cNvSpPr>
            <p:nvPr/>
          </p:nvSpPr>
          <p:spPr bwMode="auto">
            <a:xfrm>
              <a:off x="4557713" y="5791200"/>
              <a:ext cx="1789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b="1" dirty="0">
                  <a:solidFill>
                    <a:srgbClr val="000000"/>
                  </a:solidFill>
                </a:rPr>
                <a:t>Inserts are again</a:t>
              </a:r>
              <a:br>
                <a:rPr lang="en-US" altLang="en-US" sz="1400" b="1" dirty="0">
                  <a:solidFill>
                    <a:srgbClr val="000000"/>
                  </a:solidFill>
                </a:rPr>
              </a:br>
              <a:r>
                <a:rPr lang="en-US" altLang="en-US" sz="1400" b="1" dirty="0">
                  <a:solidFill>
                    <a:srgbClr val="000000"/>
                  </a:solidFill>
                </a:rPr>
                <a:t>uncompressed.</a:t>
              </a:r>
            </a:p>
          </p:txBody>
        </p:sp>
        <p:sp>
          <p:nvSpPr>
            <p:cNvPr id="9223" name="Text Box 8"/>
            <p:cNvSpPr txBox="1">
              <a:spLocks noChangeArrowheads="1"/>
            </p:cNvSpPr>
            <p:nvPr/>
          </p:nvSpPr>
          <p:spPr bwMode="auto">
            <a:xfrm>
              <a:off x="6288088" y="5772150"/>
              <a:ext cx="2046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b="1" dirty="0">
                  <a:solidFill>
                    <a:srgbClr val="000000"/>
                  </a:solidFill>
                  <a:latin typeface="Courier New" panose="02070309020205020404" pitchFamily="49" charset="0"/>
                </a:rPr>
                <a:t>PCTFREE</a:t>
              </a:r>
              <a:r>
                <a:rPr lang="en-US" altLang="en-US" sz="1400" b="1" dirty="0">
                  <a:solidFill>
                    <a:srgbClr val="000000"/>
                  </a:solidFill>
                </a:rPr>
                <a:t> reached</a:t>
              </a:r>
              <a:br>
                <a:rPr lang="en-US" altLang="en-US" sz="1400" b="1" dirty="0">
                  <a:solidFill>
                    <a:srgbClr val="000000"/>
                  </a:solidFill>
                </a:rPr>
              </a:br>
              <a:r>
                <a:rPr lang="en-US" altLang="en-US" sz="1400" b="1" dirty="0">
                  <a:solidFill>
                    <a:srgbClr val="000000"/>
                  </a:solidFill>
                </a:rPr>
                <a:t>triggers compression.</a:t>
              </a:r>
            </a:p>
          </p:txBody>
        </p:sp>
        <p:sp>
          <p:nvSpPr>
            <p:cNvPr id="9224" name="Text Box 9"/>
            <p:cNvSpPr txBox="1">
              <a:spLocks noChangeArrowheads="1"/>
            </p:cNvSpPr>
            <p:nvPr/>
          </p:nvSpPr>
          <p:spPr bwMode="auto">
            <a:xfrm>
              <a:off x="547688" y="5691188"/>
              <a:ext cx="8905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100" b="1" dirty="0"/>
                <a:t>Data block</a:t>
              </a:r>
            </a:p>
          </p:txBody>
        </p:sp>
        <p:grpSp>
          <p:nvGrpSpPr>
            <p:cNvPr id="9225" name="Group 11"/>
            <p:cNvGrpSpPr>
              <a:grpSpLocks/>
            </p:cNvGrpSpPr>
            <p:nvPr/>
          </p:nvGrpSpPr>
          <p:grpSpPr bwMode="auto">
            <a:xfrm>
              <a:off x="5756275" y="3741738"/>
              <a:ext cx="952500" cy="1936750"/>
              <a:chOff x="3626" y="2315"/>
              <a:chExt cx="600" cy="1220"/>
            </a:xfrm>
          </p:grpSpPr>
          <p:sp>
            <p:nvSpPr>
              <p:cNvPr id="9253" name="Rectangle 13"/>
              <p:cNvSpPr>
                <a:spLocks noChangeArrowheads="1"/>
              </p:cNvSpPr>
              <p:nvPr/>
            </p:nvSpPr>
            <p:spPr bwMode="auto">
              <a:xfrm>
                <a:off x="3626" y="2316"/>
                <a:ext cx="598" cy="1217"/>
              </a:xfrm>
              <a:prstGeom prst="rect">
                <a:avLst/>
              </a:prstGeom>
              <a:solidFill>
                <a:srgbClr val="FFFFFF"/>
              </a:solidFill>
              <a:ln w="28575">
                <a:solidFill>
                  <a:schemeClr val="tx1"/>
                </a:solidFill>
                <a:miter lim="800000"/>
                <a:headEnd/>
                <a:tailEnd/>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9252" name="Rectangle 12"/>
              <p:cNvSpPr>
                <a:spLocks noChangeArrowheads="1"/>
              </p:cNvSpPr>
              <p:nvPr/>
            </p:nvSpPr>
            <p:spPr bwMode="blackWhite">
              <a:xfrm>
                <a:off x="3626" y="2315"/>
                <a:ext cx="597" cy="229"/>
              </a:xfrm>
              <a:prstGeom prst="rect">
                <a:avLst/>
              </a:prstGeom>
              <a:solidFill>
                <a:srgbClr val="FF9900"/>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9254" name="Rectangle 14"/>
              <p:cNvSpPr>
                <a:spLocks noChangeArrowheads="1"/>
              </p:cNvSpPr>
              <p:nvPr/>
            </p:nvSpPr>
            <p:spPr bwMode="blackWhite">
              <a:xfrm>
                <a:off x="3627" y="3165"/>
                <a:ext cx="597" cy="370"/>
              </a:xfrm>
              <a:prstGeom prst="rect">
                <a:avLst/>
              </a:prstGeom>
              <a:solidFill>
                <a:srgbClr val="66CC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9255" name="Rectangle 15" descr="Large grid"/>
              <p:cNvSpPr>
                <a:spLocks noChangeArrowheads="1"/>
              </p:cNvSpPr>
              <p:nvPr/>
            </p:nvSpPr>
            <p:spPr bwMode="auto">
              <a:xfrm>
                <a:off x="3629" y="2575"/>
                <a:ext cx="597" cy="589"/>
              </a:xfrm>
              <a:prstGeom prst="rect">
                <a:avLst/>
              </a:prstGeom>
              <a:pattFill prst="lgGrid">
                <a:fgClr>
                  <a:srgbClr val="66CCFF"/>
                </a:fgClr>
                <a:bgClr>
                  <a:srgbClr val="FFFFFF"/>
                </a:bgClr>
              </a:patt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grpSp>
        <p:grpSp>
          <p:nvGrpSpPr>
            <p:cNvPr id="9226" name="Group 16"/>
            <p:cNvGrpSpPr>
              <a:grpSpLocks/>
            </p:cNvGrpSpPr>
            <p:nvPr/>
          </p:nvGrpSpPr>
          <p:grpSpPr bwMode="auto">
            <a:xfrm>
              <a:off x="2309813" y="3744913"/>
              <a:ext cx="950912" cy="1931987"/>
              <a:chOff x="1455" y="2317"/>
              <a:chExt cx="599" cy="1217"/>
            </a:xfrm>
          </p:grpSpPr>
          <p:sp>
            <p:nvSpPr>
              <p:cNvPr id="9248" name="Rectangle 17"/>
              <p:cNvSpPr>
                <a:spLocks noChangeArrowheads="1"/>
              </p:cNvSpPr>
              <p:nvPr/>
            </p:nvSpPr>
            <p:spPr bwMode="blackWhite">
              <a:xfrm>
                <a:off x="1457" y="2322"/>
                <a:ext cx="597" cy="229"/>
              </a:xfrm>
              <a:prstGeom prst="rect">
                <a:avLst/>
              </a:prstGeom>
              <a:solidFill>
                <a:srgbClr val="FF9900"/>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9249" name="Rectangle 18"/>
              <p:cNvSpPr>
                <a:spLocks noChangeArrowheads="1"/>
              </p:cNvSpPr>
              <p:nvPr/>
            </p:nvSpPr>
            <p:spPr bwMode="auto">
              <a:xfrm>
                <a:off x="1455" y="2317"/>
                <a:ext cx="598" cy="121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9250" name="Rectangle 19" descr="Large grid"/>
              <p:cNvSpPr>
                <a:spLocks noChangeArrowheads="1"/>
              </p:cNvSpPr>
              <p:nvPr/>
            </p:nvSpPr>
            <p:spPr bwMode="auto">
              <a:xfrm>
                <a:off x="1457" y="2572"/>
                <a:ext cx="597" cy="959"/>
              </a:xfrm>
              <a:prstGeom prst="rect">
                <a:avLst/>
              </a:prstGeom>
              <a:pattFill prst="lgGrid">
                <a:fgClr>
                  <a:srgbClr val="66CCFF"/>
                </a:fgClr>
                <a:bgClr>
                  <a:srgbClr val="FFFFFF"/>
                </a:bgClr>
              </a:patt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9251" name="Text Box 20"/>
              <p:cNvSpPr txBox="1">
                <a:spLocks noChangeArrowheads="1"/>
              </p:cNvSpPr>
              <p:nvPr/>
            </p:nvSpPr>
            <p:spPr bwMode="auto">
              <a:xfrm rot="16200000">
                <a:off x="1372" y="2933"/>
                <a:ext cx="753" cy="270"/>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100" b="1" dirty="0">
                    <a:solidFill>
                      <a:srgbClr val="000000"/>
                    </a:solidFill>
                  </a:rPr>
                  <a:t>Uncompressed</a:t>
                </a:r>
                <a:br>
                  <a:rPr lang="en-US" altLang="en-US" sz="1100" b="1" dirty="0">
                    <a:solidFill>
                      <a:srgbClr val="000000"/>
                    </a:solidFill>
                  </a:rPr>
                </a:br>
                <a:r>
                  <a:rPr lang="en-US" altLang="en-US" sz="1100" b="1" dirty="0">
                    <a:solidFill>
                      <a:srgbClr val="000000"/>
                    </a:solidFill>
                  </a:rPr>
                  <a:t>data</a:t>
                </a:r>
              </a:p>
            </p:txBody>
          </p:sp>
        </p:grpSp>
        <p:sp>
          <p:nvSpPr>
            <p:cNvPr id="9228" name="Rectangle 23"/>
            <p:cNvSpPr>
              <a:spLocks noChangeArrowheads="1"/>
            </p:cNvSpPr>
            <p:nvPr/>
          </p:nvSpPr>
          <p:spPr bwMode="blackWhite">
            <a:xfrm>
              <a:off x="617538" y="3744913"/>
              <a:ext cx="949325" cy="1931987"/>
            </a:xfrm>
            <a:prstGeom prst="rect">
              <a:avLst/>
            </a:prstGeom>
            <a:solidFill>
              <a:srgbClr val="FFFFFF"/>
            </a:solidFill>
            <a:ln w="28575">
              <a:solidFill>
                <a:schemeClr val="tx1"/>
              </a:solidFill>
              <a:miter lim="800000"/>
              <a:headEnd/>
              <a:tailEnd/>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9227" name="Rectangle 22"/>
            <p:cNvSpPr>
              <a:spLocks noChangeArrowheads="1"/>
            </p:cNvSpPr>
            <p:nvPr/>
          </p:nvSpPr>
          <p:spPr bwMode="blackWhite">
            <a:xfrm>
              <a:off x="617538" y="3741738"/>
              <a:ext cx="947737" cy="363537"/>
            </a:xfrm>
            <a:prstGeom prst="rect">
              <a:avLst/>
            </a:prstGeom>
            <a:solidFill>
              <a:srgbClr val="FF9900"/>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9229" name="Text Box 24"/>
            <p:cNvSpPr txBox="1">
              <a:spLocks noChangeArrowheads="1"/>
            </p:cNvSpPr>
            <p:nvPr/>
          </p:nvSpPr>
          <p:spPr bwMode="auto">
            <a:xfrm>
              <a:off x="752475" y="3790950"/>
              <a:ext cx="698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b="1" dirty="0"/>
                <a:t>Header</a:t>
              </a:r>
            </a:p>
          </p:txBody>
        </p:sp>
        <p:sp>
          <p:nvSpPr>
            <p:cNvPr id="9230" name="Text Box 25"/>
            <p:cNvSpPr txBox="1">
              <a:spLocks noChangeArrowheads="1"/>
            </p:cNvSpPr>
            <p:nvPr/>
          </p:nvSpPr>
          <p:spPr bwMode="auto">
            <a:xfrm>
              <a:off x="806450" y="4645025"/>
              <a:ext cx="5810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100" b="1" dirty="0"/>
                <a:t>Free</a:t>
              </a:r>
              <a:br>
                <a:rPr lang="en-US" altLang="en-US" sz="1100" b="1" dirty="0"/>
              </a:br>
              <a:r>
                <a:rPr lang="en-US" altLang="en-US" sz="1100" b="1" dirty="0"/>
                <a:t>space</a:t>
              </a:r>
            </a:p>
          </p:txBody>
        </p:sp>
        <p:sp>
          <p:nvSpPr>
            <p:cNvPr id="9231" name="Line 26"/>
            <p:cNvSpPr>
              <a:spLocks noChangeShapeType="1"/>
            </p:cNvSpPr>
            <p:nvPr/>
          </p:nvSpPr>
          <p:spPr bwMode="auto">
            <a:xfrm>
              <a:off x="620713" y="4154488"/>
              <a:ext cx="949325"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9232" name="Text Box 27"/>
            <p:cNvSpPr txBox="1">
              <a:spLocks noChangeArrowheads="1"/>
            </p:cNvSpPr>
            <p:nvPr/>
          </p:nvSpPr>
          <p:spPr bwMode="auto">
            <a:xfrm>
              <a:off x="1559454" y="3877380"/>
              <a:ext cx="776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000" b="1" dirty="0">
                  <a:solidFill>
                    <a:srgbClr val="0000FF"/>
                  </a:solidFill>
                </a:rPr>
                <a:t>PCTFREE</a:t>
              </a:r>
              <a:br>
                <a:rPr lang="en-US" altLang="en-US" sz="1000" b="1" dirty="0">
                  <a:solidFill>
                    <a:srgbClr val="0000FF"/>
                  </a:solidFill>
                </a:rPr>
              </a:br>
              <a:r>
                <a:rPr lang="en-US" altLang="en-US" sz="1000" b="1" dirty="0">
                  <a:solidFill>
                    <a:srgbClr val="0000FF"/>
                  </a:solidFill>
                </a:rPr>
                <a:t>= 0</a:t>
              </a:r>
            </a:p>
          </p:txBody>
        </p:sp>
        <p:sp>
          <p:nvSpPr>
            <p:cNvPr id="9235" name="Rectangle 31"/>
            <p:cNvSpPr>
              <a:spLocks noChangeArrowheads="1"/>
            </p:cNvSpPr>
            <p:nvPr/>
          </p:nvSpPr>
          <p:spPr bwMode="auto">
            <a:xfrm>
              <a:off x="4035425" y="3743325"/>
              <a:ext cx="949325" cy="1931988"/>
            </a:xfrm>
            <a:prstGeom prst="rect">
              <a:avLst/>
            </a:prstGeom>
            <a:solidFill>
              <a:srgbClr val="FFFFFF"/>
            </a:solidFill>
            <a:ln w="28575">
              <a:solidFill>
                <a:schemeClr val="tx1"/>
              </a:solidFill>
              <a:miter lim="800000"/>
              <a:headEnd/>
              <a:tailEnd/>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9233" name="Line 28"/>
            <p:cNvSpPr>
              <a:spLocks noChangeShapeType="1"/>
            </p:cNvSpPr>
            <p:nvPr/>
          </p:nvSpPr>
          <p:spPr bwMode="auto">
            <a:xfrm flipH="1">
              <a:off x="1589088" y="4144963"/>
              <a:ext cx="188912" cy="0"/>
            </a:xfrm>
            <a:prstGeom prst="line">
              <a:avLst/>
            </a:prstGeom>
            <a:noFill/>
            <a:ln w="19050">
              <a:solidFill>
                <a:schemeClr val="tx1"/>
              </a:solidFill>
              <a:round/>
              <a:headEnd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9234" name="Rectangle 30"/>
            <p:cNvSpPr>
              <a:spLocks noChangeArrowheads="1"/>
            </p:cNvSpPr>
            <p:nvPr/>
          </p:nvSpPr>
          <p:spPr bwMode="blackWhite">
            <a:xfrm>
              <a:off x="4037013" y="3741738"/>
              <a:ext cx="947737" cy="363537"/>
            </a:xfrm>
            <a:prstGeom prst="rect">
              <a:avLst/>
            </a:prstGeom>
            <a:solidFill>
              <a:srgbClr val="FF9900"/>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9236" name="Rectangle 32"/>
            <p:cNvSpPr>
              <a:spLocks noChangeArrowheads="1"/>
            </p:cNvSpPr>
            <p:nvPr/>
          </p:nvSpPr>
          <p:spPr bwMode="blackWhite">
            <a:xfrm>
              <a:off x="4035425" y="5086350"/>
              <a:ext cx="947738" cy="587375"/>
            </a:xfrm>
            <a:prstGeom prst="rect">
              <a:avLst/>
            </a:prstGeom>
            <a:solidFill>
              <a:srgbClr val="66CC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9237" name="Text Box 33"/>
            <p:cNvSpPr txBox="1">
              <a:spLocks noChangeArrowheads="1"/>
            </p:cNvSpPr>
            <p:nvPr/>
          </p:nvSpPr>
          <p:spPr bwMode="auto">
            <a:xfrm>
              <a:off x="3990975" y="5162550"/>
              <a:ext cx="10318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100" b="1" dirty="0"/>
                <a:t>Compressed</a:t>
              </a:r>
              <a:br>
                <a:rPr lang="en-US" altLang="en-US" sz="1100" b="1" dirty="0"/>
              </a:br>
              <a:r>
                <a:rPr lang="en-US" altLang="en-US" sz="1100" b="1" dirty="0"/>
                <a:t>data</a:t>
              </a:r>
            </a:p>
          </p:txBody>
        </p:sp>
        <p:sp>
          <p:nvSpPr>
            <p:cNvPr id="9238" name="Line 34"/>
            <p:cNvSpPr>
              <a:spLocks noChangeShapeType="1"/>
            </p:cNvSpPr>
            <p:nvPr/>
          </p:nvSpPr>
          <p:spPr bwMode="auto">
            <a:xfrm>
              <a:off x="4030663" y="4152900"/>
              <a:ext cx="949325"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nvGrpSpPr>
            <p:cNvPr id="9239" name="Group 35"/>
            <p:cNvGrpSpPr>
              <a:grpSpLocks/>
            </p:cNvGrpSpPr>
            <p:nvPr/>
          </p:nvGrpSpPr>
          <p:grpSpPr bwMode="auto">
            <a:xfrm>
              <a:off x="7475538" y="3741738"/>
              <a:ext cx="957262" cy="1943100"/>
              <a:chOff x="4709" y="2315"/>
              <a:chExt cx="603" cy="1224"/>
            </a:xfrm>
          </p:grpSpPr>
          <p:sp>
            <p:nvSpPr>
              <p:cNvPr id="9245" name="Rectangle 37"/>
              <p:cNvSpPr>
                <a:spLocks noChangeArrowheads="1"/>
              </p:cNvSpPr>
              <p:nvPr/>
            </p:nvSpPr>
            <p:spPr bwMode="auto">
              <a:xfrm>
                <a:off x="4709" y="2316"/>
                <a:ext cx="598" cy="1217"/>
              </a:xfrm>
              <a:prstGeom prst="rect">
                <a:avLst/>
              </a:prstGeom>
              <a:solidFill>
                <a:srgbClr val="FFFFFF"/>
              </a:solidFill>
              <a:ln w="28575">
                <a:solidFill>
                  <a:schemeClr val="tx1"/>
                </a:solidFill>
                <a:miter lim="800000"/>
                <a:headEnd/>
                <a:tailEnd/>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9244" name="Rectangle 36"/>
              <p:cNvSpPr>
                <a:spLocks noChangeArrowheads="1"/>
              </p:cNvSpPr>
              <p:nvPr/>
            </p:nvSpPr>
            <p:spPr bwMode="blackWhite">
              <a:xfrm>
                <a:off x="4715" y="2315"/>
                <a:ext cx="597" cy="229"/>
              </a:xfrm>
              <a:prstGeom prst="rect">
                <a:avLst/>
              </a:prstGeom>
              <a:solidFill>
                <a:srgbClr val="FF9900"/>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9246" name="Rectangle 38"/>
              <p:cNvSpPr>
                <a:spLocks noChangeArrowheads="1"/>
              </p:cNvSpPr>
              <p:nvPr/>
            </p:nvSpPr>
            <p:spPr bwMode="blackWhite">
              <a:xfrm>
                <a:off x="4714" y="2876"/>
                <a:ext cx="597" cy="663"/>
              </a:xfrm>
              <a:prstGeom prst="rect">
                <a:avLst/>
              </a:prstGeom>
              <a:solidFill>
                <a:srgbClr val="66CC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9247" name="Line 39"/>
              <p:cNvSpPr>
                <a:spLocks noChangeShapeType="1"/>
              </p:cNvSpPr>
              <p:nvPr/>
            </p:nvSpPr>
            <p:spPr bwMode="auto">
              <a:xfrm>
                <a:off x="4710" y="2575"/>
                <a:ext cx="598"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9240" name="Line 40"/>
            <p:cNvSpPr>
              <a:spLocks noChangeShapeType="1"/>
            </p:cNvSpPr>
            <p:nvPr/>
          </p:nvSpPr>
          <p:spPr bwMode="auto">
            <a:xfrm>
              <a:off x="1562100" y="4727575"/>
              <a:ext cx="739775"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9241" name="Line 41"/>
            <p:cNvSpPr>
              <a:spLocks noChangeShapeType="1"/>
            </p:cNvSpPr>
            <p:nvPr/>
          </p:nvSpPr>
          <p:spPr bwMode="auto">
            <a:xfrm>
              <a:off x="3295650" y="4727575"/>
              <a:ext cx="739775"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9242" name="Line 42"/>
            <p:cNvSpPr>
              <a:spLocks noChangeShapeType="1"/>
            </p:cNvSpPr>
            <p:nvPr/>
          </p:nvSpPr>
          <p:spPr bwMode="auto">
            <a:xfrm>
              <a:off x="5010150" y="4718050"/>
              <a:ext cx="739775"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9243" name="Line 43"/>
            <p:cNvSpPr>
              <a:spLocks noChangeShapeType="1"/>
            </p:cNvSpPr>
            <p:nvPr/>
          </p:nvSpPr>
          <p:spPr bwMode="auto">
            <a:xfrm>
              <a:off x="6724650" y="4718050"/>
              <a:ext cx="739775"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grpSp>
      <p:sp>
        <p:nvSpPr>
          <p:cNvPr id="2" name="Slide Number Placeholder 1"/>
          <p:cNvSpPr>
            <a:spLocks noGrp="1"/>
          </p:cNvSpPr>
          <p:nvPr>
            <p:ph type="sldNum" sz="quarter" idx="12"/>
          </p:nvPr>
        </p:nvSpPr>
        <p:spPr/>
        <p:txBody>
          <a:bodyPr/>
          <a:lstStyle/>
          <a:p>
            <a:fld id="{0D1E9C62-5A59-433B-A292-EC595ABBBF45}" type="slidenum">
              <a:rPr lang="" smtClean="0"/>
              <a:t>299</a:t>
            </a:fld>
            <a:endParaRPr lang=""/>
          </a:p>
        </p:txBody>
      </p:sp>
    </p:spTree>
    <p:custDataLst>
      <p:tags r:id="rId1"/>
    </p:custDataLst>
    <p:extLst>
      <p:ext uri="{BB962C8B-B14F-4D97-AF65-F5344CB8AC3E}">
        <p14:creationId xmlns:p14="http://schemas.microsoft.com/office/powerpoint/2010/main" val="1667393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s-MX" dirty="0" smtClean="0"/>
              <a:t>Table Of Contents</a:t>
            </a:r>
            <a:endParaRPr lang="en-US" altLang="es-MX" dirty="0"/>
          </a:p>
        </p:txBody>
      </p:sp>
      <p:sp>
        <p:nvSpPr>
          <p:cNvPr id="9" name="Content Placeholder 8"/>
          <p:cNvSpPr>
            <a:spLocks noGrp="1"/>
          </p:cNvSpPr>
          <p:nvPr>
            <p:ph idx="1"/>
          </p:nvPr>
        </p:nvSpPr>
        <p:spPr>
          <a:xfrm>
            <a:off x="837982" y="1752600"/>
            <a:ext cx="10512862" cy="4351338"/>
          </a:xfrm>
        </p:spPr>
        <p:txBody>
          <a:bodyPr>
            <a:normAutofit fontScale="85000" lnSpcReduction="20000"/>
          </a:bodyPr>
          <a:lstStyle/>
          <a:p>
            <a:r>
              <a:rPr lang="en-US" dirty="0" smtClean="0"/>
              <a:t>Introduction</a:t>
            </a:r>
            <a:endParaRPr lang="en-US" dirty="0"/>
          </a:p>
          <a:p>
            <a:r>
              <a:rPr lang="en-US" dirty="0"/>
              <a:t>Oracle Database Architecture</a:t>
            </a:r>
          </a:p>
          <a:p>
            <a:r>
              <a:rPr lang="en-US" dirty="0"/>
              <a:t>Introduction to Oracle Database Cloud Service</a:t>
            </a:r>
          </a:p>
          <a:p>
            <a:r>
              <a:rPr lang="en-US" dirty="0"/>
              <a:t>Creating DBCS Database Deployments</a:t>
            </a:r>
          </a:p>
          <a:p>
            <a:r>
              <a:rPr lang="en-US" dirty="0"/>
              <a:t>Accessing an Oracle Database</a:t>
            </a:r>
          </a:p>
          <a:p>
            <a:r>
              <a:rPr lang="en-US" dirty="0"/>
              <a:t>Managing DBCS Database Deployments</a:t>
            </a:r>
          </a:p>
          <a:p>
            <a:r>
              <a:rPr lang="en-US" dirty="0"/>
              <a:t>Managing Database Instances</a:t>
            </a:r>
          </a:p>
          <a:p>
            <a:r>
              <a:rPr lang="en-US" dirty="0"/>
              <a:t>Oracle Net Services</a:t>
            </a:r>
          </a:p>
          <a:p>
            <a:r>
              <a:rPr lang="en-US" dirty="0"/>
              <a:t>Administering User Security</a:t>
            </a:r>
          </a:p>
          <a:p>
            <a:r>
              <a:rPr lang="en-US" dirty="0"/>
              <a:t>Creating PDBs</a:t>
            </a:r>
          </a:p>
          <a:p>
            <a:r>
              <a:rPr lang="en-US" dirty="0"/>
              <a:t>Creating Master Encryption Keys for PDBs</a:t>
            </a:r>
          </a:p>
          <a:p>
            <a:endParaRPr lang="en-US" dirty="0" smtClean="0"/>
          </a:p>
          <a:p>
            <a:pPr marL="0" indent="0">
              <a:buNone/>
            </a:pPr>
            <a:endParaRPr lang="en-US" dirty="0"/>
          </a:p>
        </p:txBody>
      </p:sp>
      <p:sp>
        <p:nvSpPr>
          <p:cNvPr id="3" name="Slide Number Placeholder 2"/>
          <p:cNvSpPr>
            <a:spLocks noGrp="1"/>
          </p:cNvSpPr>
          <p:nvPr>
            <p:ph type="sldNum" sz="quarter" idx="12"/>
          </p:nvPr>
        </p:nvSpPr>
        <p:spPr/>
        <p:txBody>
          <a:bodyPr/>
          <a:lstStyle/>
          <a:p>
            <a:fld id="{0D1E9C62-5A59-433B-A292-EC595ABBBF45}" type="slidenum">
              <a:rPr lang="" smtClean="0"/>
              <a:t>3</a:t>
            </a:fld>
            <a:endParaRPr lang=""/>
          </a:p>
        </p:txBody>
      </p:sp>
    </p:spTree>
    <p:custDataLst>
      <p:tags r:id="rId1"/>
    </p:custDataLst>
    <p:extLst>
      <p:ext uri="{BB962C8B-B14F-4D97-AF65-F5344CB8AC3E}">
        <p14:creationId xmlns:p14="http://schemas.microsoft.com/office/powerpoint/2010/main" val="1807889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4945416" y="1371600"/>
            <a:ext cx="6559196" cy="4698275"/>
            <a:chOff x="830654" y="1268641"/>
            <a:chExt cx="7482693" cy="3030071"/>
          </a:xfrm>
        </p:grpSpPr>
        <p:sp>
          <p:nvSpPr>
            <p:cNvPr id="57" name="Freeform 56"/>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8" name="Rounded Rectangle 5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1279" name="Rectangle 61"/>
          <p:cNvSpPr>
            <a:spLocks noGrp="1" noChangeArrowheads="1"/>
          </p:cNvSpPr>
          <p:nvPr>
            <p:ph type="title"/>
          </p:nvPr>
        </p:nvSpPr>
        <p:spPr/>
        <p:txBody>
          <a:bodyPr/>
          <a:lstStyle/>
          <a:p>
            <a:pPr eaLnBrk="1" hangingPunct="1"/>
            <a:r>
              <a:rPr lang="en-US" altLang="en-US" dirty="0"/>
              <a:t>Shared </a:t>
            </a:r>
            <a:r>
              <a:rPr lang="en-US" altLang="en-US" dirty="0" smtClean="0"/>
              <a:t>Pool</a:t>
            </a:r>
            <a:br>
              <a:rPr lang="en-US" altLang="en-US" dirty="0" smtClean="0"/>
            </a:br>
            <a:endParaRPr lang="en-US" altLang="en-US" dirty="0"/>
          </a:p>
        </p:txBody>
      </p:sp>
      <p:sp>
        <p:nvSpPr>
          <p:cNvPr id="11280" name="Rectangle 62"/>
          <p:cNvSpPr>
            <a:spLocks noGrp="1" noChangeArrowheads="1"/>
          </p:cNvSpPr>
          <p:nvPr>
            <p:ph idx="1"/>
          </p:nvPr>
        </p:nvSpPr>
        <p:spPr>
          <a:xfrm>
            <a:off x="622138" y="1242485"/>
            <a:ext cx="10944549" cy="2244026"/>
          </a:xfrm>
        </p:spPr>
        <p:txBody>
          <a:bodyPr/>
          <a:lstStyle/>
          <a:p>
            <a:pPr lvl="1" eaLnBrk="1" hangingPunct="1"/>
            <a:r>
              <a:rPr lang="en-US" altLang="en-US" dirty="0"/>
              <a:t>Is a portion of the SGA </a:t>
            </a:r>
          </a:p>
          <a:p>
            <a:pPr lvl="1" eaLnBrk="1" hangingPunct="1"/>
            <a:r>
              <a:rPr lang="en-US" altLang="en-US" dirty="0"/>
              <a:t>Contains:</a:t>
            </a:r>
          </a:p>
          <a:p>
            <a:pPr lvl="2" eaLnBrk="1" hangingPunct="1"/>
            <a:r>
              <a:rPr lang="en-US" altLang="en-US" dirty="0"/>
              <a:t>Library cache</a:t>
            </a:r>
          </a:p>
          <a:p>
            <a:pPr lvl="3" eaLnBrk="1" hangingPunct="1"/>
            <a:r>
              <a:rPr lang="en-US" altLang="en-US" dirty="0"/>
              <a:t>Shared SQL area</a:t>
            </a:r>
          </a:p>
          <a:p>
            <a:pPr lvl="2" eaLnBrk="1" hangingPunct="1"/>
            <a:r>
              <a:rPr lang="en-US" altLang="en-US" dirty="0"/>
              <a:t>Data dictionary cache</a:t>
            </a:r>
          </a:p>
          <a:p>
            <a:pPr lvl="2" eaLnBrk="1" hangingPunct="1"/>
            <a:r>
              <a:rPr lang="en-US" altLang="en-US" dirty="0"/>
              <a:t>Server result cache</a:t>
            </a:r>
          </a:p>
        </p:txBody>
      </p:sp>
      <p:grpSp>
        <p:nvGrpSpPr>
          <p:cNvPr id="3" name="Group 2"/>
          <p:cNvGrpSpPr/>
          <p:nvPr/>
        </p:nvGrpSpPr>
        <p:grpSpPr>
          <a:xfrm>
            <a:off x="5332412" y="1676401"/>
            <a:ext cx="5797550" cy="4179888"/>
            <a:chOff x="3960812" y="1981200"/>
            <a:chExt cx="5797550" cy="4179888"/>
          </a:xfrm>
        </p:grpSpPr>
        <p:sp>
          <p:nvSpPr>
            <p:cNvPr id="11266" name="AutoShape 31"/>
            <p:cNvSpPr>
              <a:spLocks noChangeArrowheads="1"/>
            </p:cNvSpPr>
            <p:nvPr/>
          </p:nvSpPr>
          <p:spPr bwMode="blackWhite">
            <a:xfrm>
              <a:off x="3960812" y="3733800"/>
              <a:ext cx="5715000" cy="2044700"/>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grpSp>
          <p:nvGrpSpPr>
            <p:cNvPr id="2" name="Group 129"/>
            <p:cNvGrpSpPr>
              <a:grpSpLocks/>
            </p:cNvGrpSpPr>
            <p:nvPr/>
          </p:nvGrpSpPr>
          <p:grpSpPr bwMode="auto">
            <a:xfrm>
              <a:off x="8228010" y="3886199"/>
              <a:ext cx="1328713" cy="1016000"/>
              <a:chOff x="3168" y="2680"/>
              <a:chExt cx="1316" cy="984"/>
            </a:xfrm>
            <a:solidFill>
              <a:srgbClr val="FFFF99"/>
            </a:solidFill>
          </p:grpSpPr>
          <p:sp>
            <p:nvSpPr>
              <p:cNvPr id="35" name="Oval 82"/>
              <p:cNvSpPr>
                <a:spLocks noChangeArrowheads="1"/>
              </p:cNvSpPr>
              <p:nvPr/>
            </p:nvSpPr>
            <p:spPr bwMode="blackWhite">
              <a:xfrm>
                <a:off x="3251" y="2680"/>
                <a:ext cx="1136" cy="984"/>
              </a:xfrm>
              <a:prstGeom prst="ellipse">
                <a:avLst/>
              </a:prstGeom>
              <a:grpFill/>
              <a:ln w="28575">
                <a:solidFill>
                  <a:schemeClr val="tx1"/>
                </a:solidFill>
                <a:round/>
                <a:headEnd type="none" w="sm" len="sm"/>
                <a:tailEnd type="none" w="sm" len="sm"/>
              </a:ln>
              <a:effectLst/>
            </p:spPr>
            <p:txBody>
              <a:bodyPr wrap="none" anchor="ctr"/>
              <a:lstStyle/>
              <a:p>
                <a:pPr algn="ctr">
                  <a:defRPr/>
                </a:pPr>
                <a:endParaRPr lang="en-US" dirty="0">
                  <a:latin typeface="Arial" charset="0"/>
                  <a:cs typeface="Arial" charset="0"/>
                </a:endParaRPr>
              </a:p>
            </p:txBody>
          </p:sp>
          <p:sp>
            <p:nvSpPr>
              <p:cNvPr id="36" name="Oval 83"/>
              <p:cNvSpPr>
                <a:spLocks noChangeArrowheads="1"/>
              </p:cNvSpPr>
              <p:nvPr/>
            </p:nvSpPr>
            <p:spPr bwMode="blackWhite">
              <a:xfrm>
                <a:off x="3475" y="2896"/>
                <a:ext cx="680" cy="568"/>
              </a:xfrm>
              <a:prstGeom prst="ellipse">
                <a:avLst/>
              </a:prstGeom>
              <a:grpFill/>
              <a:ln w="28575">
                <a:solidFill>
                  <a:schemeClr val="tx1"/>
                </a:solidFill>
                <a:round/>
                <a:headEnd type="none" w="sm" len="sm"/>
                <a:tailEnd type="none" w="sm" len="sm"/>
              </a:ln>
              <a:effectLst/>
            </p:spPr>
            <p:txBody>
              <a:bodyPr wrap="none" anchor="ctr"/>
              <a:lstStyle/>
              <a:p>
                <a:pPr algn="ctr" defTabSz="228600">
                  <a:defRPr/>
                </a:pPr>
                <a:endParaRPr lang="en-US" b="1" dirty="0">
                  <a:latin typeface="Arial" charset="0"/>
                  <a:cs typeface="Arial" charset="0"/>
                </a:endParaRPr>
              </a:p>
            </p:txBody>
          </p:sp>
          <p:sp>
            <p:nvSpPr>
              <p:cNvPr id="37" name="Line 84"/>
              <p:cNvSpPr>
                <a:spLocks noChangeShapeType="1"/>
              </p:cNvSpPr>
              <p:nvPr/>
            </p:nvSpPr>
            <p:spPr bwMode="blackWhite">
              <a:xfrm>
                <a:off x="3819" y="2688"/>
                <a:ext cx="0" cy="22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8" name="Line 85"/>
              <p:cNvSpPr>
                <a:spLocks noChangeShapeType="1"/>
              </p:cNvSpPr>
              <p:nvPr/>
            </p:nvSpPr>
            <p:spPr bwMode="blackWhite">
              <a:xfrm>
                <a:off x="3827" y="3464"/>
                <a:ext cx="0" cy="19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9" name="Line 86"/>
              <p:cNvSpPr>
                <a:spLocks noChangeShapeType="1"/>
              </p:cNvSpPr>
              <p:nvPr/>
            </p:nvSpPr>
            <p:spPr bwMode="blackWhite">
              <a:xfrm>
                <a:off x="4155" y="3192"/>
                <a:ext cx="232"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0" name="Line 87"/>
              <p:cNvSpPr>
                <a:spLocks noChangeShapeType="1"/>
              </p:cNvSpPr>
              <p:nvPr/>
            </p:nvSpPr>
            <p:spPr bwMode="blackWhite">
              <a:xfrm flipH="1">
                <a:off x="3259" y="3192"/>
                <a:ext cx="216"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1" name="Line 88"/>
              <p:cNvSpPr>
                <a:spLocks noChangeShapeType="1"/>
              </p:cNvSpPr>
              <p:nvPr/>
            </p:nvSpPr>
            <p:spPr bwMode="blackWhite">
              <a:xfrm>
                <a:off x="3403" y="2840"/>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2" name="Line 89"/>
              <p:cNvSpPr>
                <a:spLocks noChangeShapeType="1"/>
              </p:cNvSpPr>
              <p:nvPr/>
            </p:nvSpPr>
            <p:spPr bwMode="blackWhite">
              <a:xfrm>
                <a:off x="4083" y="3360"/>
                <a:ext cx="144" cy="14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3" name="Line 90"/>
              <p:cNvSpPr>
                <a:spLocks noChangeShapeType="1"/>
              </p:cNvSpPr>
              <p:nvPr/>
            </p:nvSpPr>
            <p:spPr bwMode="blackWhite">
              <a:xfrm flipH="1">
                <a:off x="4067" y="2832"/>
                <a:ext cx="160" cy="16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4" name="Line 91"/>
              <p:cNvSpPr>
                <a:spLocks noChangeShapeType="1"/>
              </p:cNvSpPr>
              <p:nvPr/>
            </p:nvSpPr>
            <p:spPr bwMode="blackWhite">
              <a:xfrm flipV="1">
                <a:off x="3427" y="3384"/>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5" name="Line 92"/>
              <p:cNvSpPr>
                <a:spLocks noChangeShapeType="1"/>
              </p:cNvSpPr>
              <p:nvPr/>
            </p:nvSpPr>
            <p:spPr bwMode="blackWhite">
              <a:xfrm>
                <a:off x="3619" y="2720"/>
                <a:ext cx="72" cy="20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6" name="Line 93"/>
              <p:cNvSpPr>
                <a:spLocks noChangeShapeType="1"/>
              </p:cNvSpPr>
              <p:nvPr/>
            </p:nvSpPr>
            <p:spPr bwMode="blackWhite">
              <a:xfrm flipH="1">
                <a:off x="3963" y="2728"/>
                <a:ext cx="80"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7" name="Line 94"/>
              <p:cNvSpPr>
                <a:spLocks noChangeShapeType="1"/>
              </p:cNvSpPr>
              <p:nvPr/>
            </p:nvSpPr>
            <p:spPr bwMode="blackWhite">
              <a:xfrm flipV="1">
                <a:off x="4139" y="3000"/>
                <a:ext cx="208" cy="8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8" name="Line 95"/>
              <p:cNvSpPr>
                <a:spLocks noChangeShapeType="1"/>
              </p:cNvSpPr>
              <p:nvPr/>
            </p:nvSpPr>
            <p:spPr bwMode="blackWhite">
              <a:xfrm>
                <a:off x="4131" y="3280"/>
                <a:ext cx="200" cy="10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9" name="Line 96"/>
              <p:cNvSpPr>
                <a:spLocks noChangeShapeType="1"/>
              </p:cNvSpPr>
              <p:nvPr/>
            </p:nvSpPr>
            <p:spPr bwMode="blackWhite">
              <a:xfrm>
                <a:off x="3971" y="3424"/>
                <a:ext cx="72"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0" name="Line 97"/>
              <p:cNvSpPr>
                <a:spLocks noChangeShapeType="1"/>
              </p:cNvSpPr>
              <p:nvPr/>
            </p:nvSpPr>
            <p:spPr bwMode="blackWhite">
              <a:xfrm flipH="1">
                <a:off x="3619" y="3448"/>
                <a:ext cx="72" cy="18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1" name="Line 98"/>
              <p:cNvSpPr>
                <a:spLocks noChangeShapeType="1"/>
              </p:cNvSpPr>
              <p:nvPr/>
            </p:nvSpPr>
            <p:spPr bwMode="blackWhite">
              <a:xfrm flipH="1">
                <a:off x="3299" y="3288"/>
                <a:ext cx="200" cy="96"/>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2" name="Line 99"/>
              <p:cNvSpPr>
                <a:spLocks noChangeShapeType="1"/>
              </p:cNvSpPr>
              <p:nvPr/>
            </p:nvSpPr>
            <p:spPr bwMode="blackWhite">
              <a:xfrm flipH="1" flipV="1">
                <a:off x="3291" y="3000"/>
                <a:ext cx="200" cy="8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3" name="Freeform 101"/>
              <p:cNvSpPr>
                <a:spLocks/>
              </p:cNvSpPr>
              <p:nvPr/>
            </p:nvSpPr>
            <p:spPr bwMode="blackWhite">
              <a:xfrm>
                <a:off x="4292" y="3236"/>
                <a:ext cx="192" cy="376"/>
              </a:xfrm>
              <a:custGeom>
                <a:avLst/>
                <a:gdLst/>
                <a:ahLst/>
                <a:cxnLst>
                  <a:cxn ang="0">
                    <a:pos x="192" y="0"/>
                  </a:cxn>
                  <a:cxn ang="0">
                    <a:pos x="184" y="56"/>
                  </a:cxn>
                  <a:cxn ang="0">
                    <a:pos x="160" y="144"/>
                  </a:cxn>
                  <a:cxn ang="0">
                    <a:pos x="120" y="224"/>
                  </a:cxn>
                  <a:cxn ang="0">
                    <a:pos x="64" y="312"/>
                  </a:cxn>
                  <a:cxn ang="0">
                    <a:pos x="0" y="376"/>
                  </a:cxn>
                </a:cxnLst>
                <a:rect l="0" t="0" r="r" b="b"/>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noFill/>
              <a:ln w="28575" cap="flat" cmpd="sng">
                <a:solidFill>
                  <a:schemeClr val="tx1"/>
                </a:solidFill>
                <a:prstDash val="sysDot"/>
                <a:round/>
                <a:headEnd type="none" w="med" len="med"/>
                <a:tailEnd type="triangle" w="lg" len="lg"/>
              </a:ln>
              <a:effectLst/>
            </p:spPr>
            <p:txBody>
              <a:bodyPr/>
              <a:lstStyle/>
              <a:p>
                <a:pPr algn="ctr">
                  <a:defRPr/>
                </a:pPr>
                <a:endParaRPr lang="en-US" dirty="0">
                  <a:latin typeface="Arial" charset="0"/>
                  <a:cs typeface="Arial" charset="0"/>
                </a:endParaRPr>
              </a:p>
            </p:txBody>
          </p:sp>
          <p:sp>
            <p:nvSpPr>
              <p:cNvPr id="54" name="Freeform 102"/>
              <p:cNvSpPr>
                <a:spLocks/>
              </p:cNvSpPr>
              <p:nvPr/>
            </p:nvSpPr>
            <p:spPr bwMode="blackWhite">
              <a:xfrm>
                <a:off x="3168" y="2856"/>
                <a:ext cx="115" cy="328"/>
              </a:xfrm>
              <a:custGeom>
                <a:avLst/>
                <a:gdLst/>
                <a:ahLst/>
                <a:cxnLst>
                  <a:cxn ang="0">
                    <a:pos x="3" y="328"/>
                  </a:cxn>
                  <a:cxn ang="0">
                    <a:pos x="3" y="248"/>
                  </a:cxn>
                  <a:cxn ang="0">
                    <a:pos x="19" y="168"/>
                  </a:cxn>
                  <a:cxn ang="0">
                    <a:pos x="67" y="72"/>
                  </a:cxn>
                  <a:cxn ang="0">
                    <a:pos x="115" y="0"/>
                  </a:cxn>
                </a:cxnLst>
                <a:rect l="0" t="0" r="r" b="b"/>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grpFill/>
              <a:ln w="28575" cap="flat" cmpd="sng">
                <a:solidFill>
                  <a:schemeClr val="tx1"/>
                </a:solidFill>
                <a:prstDash val="solid"/>
                <a:round/>
                <a:headEnd type="none" w="sm" len="sm"/>
                <a:tailEnd type="triangle" w="sm" len="sm"/>
              </a:ln>
              <a:effectLst/>
            </p:spPr>
            <p:txBody>
              <a:bodyPr/>
              <a:lstStyle/>
              <a:p>
                <a:pPr algn="ctr">
                  <a:defRPr/>
                </a:pPr>
                <a:endParaRPr lang="en-US" dirty="0">
                  <a:latin typeface="Arial" charset="0"/>
                  <a:cs typeface="Arial" charset="0"/>
                </a:endParaRPr>
              </a:p>
            </p:txBody>
          </p:sp>
        </p:grpSp>
        <p:sp>
          <p:nvSpPr>
            <p:cNvPr id="11268" name="Text Box 46"/>
            <p:cNvSpPr txBox="1">
              <a:spLocks noChangeArrowheads="1"/>
            </p:cNvSpPr>
            <p:nvPr/>
          </p:nvSpPr>
          <p:spPr bwMode="gray">
            <a:xfrm>
              <a:off x="8304212" y="4343400"/>
              <a:ext cx="1143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00" dirty="0">
                  <a:solidFill>
                    <a:srgbClr val="000000"/>
                  </a:solidFill>
                </a:rPr>
                <a:t>Redo log </a:t>
              </a:r>
              <a:br>
                <a:rPr lang="en-US" altLang="en-US" sz="1000" dirty="0">
                  <a:solidFill>
                    <a:srgbClr val="000000"/>
                  </a:solidFill>
                </a:rPr>
              </a:br>
              <a:r>
                <a:rPr lang="en-US" altLang="en-US" sz="1000" dirty="0">
                  <a:solidFill>
                    <a:srgbClr val="000000"/>
                  </a:solidFill>
                </a:rPr>
                <a:t>buffer</a:t>
              </a:r>
            </a:p>
          </p:txBody>
        </p:sp>
        <p:sp>
          <p:nvSpPr>
            <p:cNvPr id="11269" name="Rectangle 32"/>
            <p:cNvSpPr>
              <a:spLocks noChangeArrowheads="1"/>
            </p:cNvSpPr>
            <p:nvPr/>
          </p:nvSpPr>
          <p:spPr bwMode="blackWhite">
            <a:xfrm>
              <a:off x="4113212" y="4984750"/>
              <a:ext cx="1612900" cy="685800"/>
            </a:xfrm>
            <a:prstGeom prst="rect">
              <a:avLst/>
            </a:prstGeom>
            <a:solidFill>
              <a:schemeClr val="accent1"/>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70" name="Rectangle 33"/>
            <p:cNvSpPr>
              <a:spLocks noChangeArrowheads="1"/>
            </p:cNvSpPr>
            <p:nvPr/>
          </p:nvSpPr>
          <p:spPr bwMode="blackWhite">
            <a:xfrm>
              <a:off x="5888037" y="4984750"/>
              <a:ext cx="1028700" cy="685800"/>
            </a:xfrm>
            <a:prstGeom prst="rect">
              <a:avLst/>
            </a:prstGeom>
            <a:solidFill>
              <a:srgbClr val="FFCCCC"/>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71" name="Rectangle 34"/>
            <p:cNvSpPr>
              <a:spLocks noChangeArrowheads="1"/>
            </p:cNvSpPr>
            <p:nvPr/>
          </p:nvSpPr>
          <p:spPr bwMode="blackWhite">
            <a:xfrm>
              <a:off x="4113213" y="3868738"/>
              <a:ext cx="1281113" cy="1041400"/>
            </a:xfrm>
            <a:prstGeom prst="rect">
              <a:avLst/>
            </a:prstGeom>
            <a:solidFill>
              <a:srgbClr val="CC99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72" name="Text Box 35"/>
            <p:cNvSpPr txBox="1">
              <a:spLocks noChangeArrowheads="1"/>
            </p:cNvSpPr>
            <p:nvPr/>
          </p:nvSpPr>
          <p:spPr bwMode="gray">
            <a:xfrm>
              <a:off x="4113212" y="422433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Shared pool</a:t>
              </a:r>
            </a:p>
          </p:txBody>
        </p:sp>
        <p:sp>
          <p:nvSpPr>
            <p:cNvPr id="11273" name="Rectangle 36"/>
            <p:cNvSpPr>
              <a:spLocks noChangeArrowheads="1"/>
            </p:cNvSpPr>
            <p:nvPr/>
          </p:nvSpPr>
          <p:spPr bwMode="blackWhite">
            <a:xfrm>
              <a:off x="5865812" y="3854451"/>
              <a:ext cx="2286000" cy="1044575"/>
            </a:xfrm>
            <a:prstGeom prst="rect">
              <a:avLst/>
            </a:prstGeom>
            <a:solidFill>
              <a:srgbClr val="FFCC99"/>
            </a:solidFill>
            <a:ln w="28575">
              <a:solidFill>
                <a:schemeClr val="tx1"/>
              </a:solidFill>
              <a:miter lim="800000"/>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1400" dirty="0">
                  <a:solidFill>
                    <a:schemeClr val="bg2"/>
                  </a:solidFill>
                </a:rPr>
                <a:t>Database</a:t>
              </a:r>
              <a:br>
                <a:rPr lang="en-US" altLang="en-US" sz="1400" dirty="0">
                  <a:solidFill>
                    <a:schemeClr val="bg2"/>
                  </a:solidFill>
                </a:rPr>
              </a:br>
              <a:r>
                <a:rPr lang="en-US" altLang="en-US" sz="1400" dirty="0">
                  <a:solidFill>
                    <a:schemeClr val="bg2"/>
                  </a:solidFill>
                </a:rPr>
                <a:t>buffer</a:t>
              </a:r>
              <a:br>
                <a:rPr lang="en-US" altLang="en-US" sz="1400" dirty="0">
                  <a:solidFill>
                    <a:schemeClr val="bg2"/>
                  </a:solidFill>
                </a:rPr>
              </a:br>
              <a:r>
                <a:rPr lang="en-US" altLang="en-US" sz="1400" dirty="0">
                  <a:solidFill>
                    <a:schemeClr val="bg2"/>
                  </a:solidFill>
                </a:rPr>
                <a:t>cache</a:t>
              </a:r>
            </a:p>
          </p:txBody>
        </p:sp>
        <p:sp>
          <p:nvSpPr>
            <p:cNvPr id="11274" name="Rectangle 38"/>
            <p:cNvSpPr>
              <a:spLocks noChangeArrowheads="1"/>
            </p:cNvSpPr>
            <p:nvPr/>
          </p:nvSpPr>
          <p:spPr bwMode="blackWhite">
            <a:xfrm>
              <a:off x="6992938" y="4972050"/>
              <a:ext cx="1158875" cy="685800"/>
            </a:xfrm>
            <a:prstGeom prst="rect">
              <a:avLst/>
            </a:prstGeom>
            <a:solidFill>
              <a:srgbClr val="FFCCCC"/>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ym typeface="Wingdings" panose="05000000000000000000" pitchFamily="2" charset="2"/>
              </a:endParaRPr>
            </a:p>
          </p:txBody>
        </p:sp>
        <p:sp>
          <p:nvSpPr>
            <p:cNvPr id="11275" name="Text Box 39"/>
            <p:cNvSpPr txBox="1">
              <a:spLocks noChangeArrowheads="1"/>
            </p:cNvSpPr>
            <p:nvPr/>
          </p:nvSpPr>
          <p:spPr bwMode="gray">
            <a:xfrm>
              <a:off x="6954837" y="5060951"/>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Streams pool</a:t>
              </a:r>
            </a:p>
          </p:txBody>
        </p:sp>
        <p:sp>
          <p:nvSpPr>
            <p:cNvPr id="11276" name="Text Box 40"/>
            <p:cNvSpPr txBox="1">
              <a:spLocks noChangeArrowheads="1"/>
            </p:cNvSpPr>
            <p:nvPr/>
          </p:nvSpPr>
          <p:spPr bwMode="gray">
            <a:xfrm>
              <a:off x="4278312" y="5161844"/>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chemeClr val="bg1"/>
                  </a:solidFill>
                </a:rPr>
                <a:t>Large pool</a:t>
              </a:r>
            </a:p>
          </p:txBody>
        </p:sp>
        <p:sp>
          <p:nvSpPr>
            <p:cNvPr id="11277" name="Text Box 41"/>
            <p:cNvSpPr txBox="1">
              <a:spLocks noChangeArrowheads="1"/>
            </p:cNvSpPr>
            <p:nvPr/>
          </p:nvSpPr>
          <p:spPr bwMode="gray">
            <a:xfrm>
              <a:off x="5857875" y="5149850"/>
              <a:ext cx="1071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Java pool</a:t>
              </a:r>
            </a:p>
          </p:txBody>
        </p:sp>
        <p:sp>
          <p:nvSpPr>
            <p:cNvPr id="11278" name="Text Box 42"/>
            <p:cNvSpPr txBox="1">
              <a:spLocks noChangeArrowheads="1"/>
            </p:cNvSpPr>
            <p:nvPr/>
          </p:nvSpPr>
          <p:spPr bwMode="auto">
            <a:xfrm>
              <a:off x="5394326" y="5791200"/>
              <a:ext cx="2930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System Global Area (SGA)</a:t>
              </a:r>
            </a:p>
          </p:txBody>
        </p:sp>
        <p:sp>
          <p:nvSpPr>
            <p:cNvPr id="11281" name="AutoShape 59"/>
            <p:cNvSpPr>
              <a:spLocks noChangeArrowheads="1"/>
            </p:cNvSpPr>
            <p:nvPr/>
          </p:nvSpPr>
          <p:spPr bwMode="gray">
            <a:xfrm flipV="1">
              <a:off x="5383213" y="4264026"/>
              <a:ext cx="4251325" cy="639763"/>
            </a:xfrm>
            <a:prstGeom prst="triangle">
              <a:avLst>
                <a:gd name="adj" fmla="val 0"/>
              </a:avLst>
            </a:prstGeom>
            <a:solidFill>
              <a:srgbClr val="CCFFFF"/>
            </a:solidFill>
            <a:ln w="2857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82" name="Freeform 49"/>
            <p:cNvSpPr>
              <a:spLocks/>
            </p:cNvSpPr>
            <p:nvPr/>
          </p:nvSpPr>
          <p:spPr bwMode="blackWhite">
            <a:xfrm>
              <a:off x="5341939" y="1981200"/>
              <a:ext cx="1409699" cy="2921000"/>
            </a:xfrm>
            <a:custGeom>
              <a:avLst/>
              <a:gdLst>
                <a:gd name="T0" fmla="*/ 2147483647 w 861"/>
                <a:gd name="T1" fmla="*/ 0 h 1851"/>
                <a:gd name="T2" fmla="*/ 0 w 861"/>
                <a:gd name="T3" fmla="*/ 2147483647 h 1851"/>
                <a:gd name="T4" fmla="*/ 2147483647 w 861"/>
                <a:gd name="T5" fmla="*/ 2147483647 h 1851"/>
                <a:gd name="T6" fmla="*/ 2147483647 w 861"/>
                <a:gd name="T7" fmla="*/ 2147483647 h 1851"/>
                <a:gd name="T8" fmla="*/ 2147483647 w 861"/>
                <a:gd name="T9" fmla="*/ 0 h 1851"/>
                <a:gd name="T10" fmla="*/ 0 60000 65536"/>
                <a:gd name="T11" fmla="*/ 0 60000 65536"/>
                <a:gd name="T12" fmla="*/ 0 60000 65536"/>
                <a:gd name="T13" fmla="*/ 0 60000 65536"/>
                <a:gd name="T14" fmla="*/ 0 60000 65536"/>
                <a:gd name="T15" fmla="*/ 0 w 861"/>
                <a:gd name="T16" fmla="*/ 0 h 1851"/>
                <a:gd name="T17" fmla="*/ 861 w 861"/>
                <a:gd name="T18" fmla="*/ 1851 h 1851"/>
              </a:gdLst>
              <a:ahLst/>
              <a:cxnLst>
                <a:cxn ang="T10">
                  <a:pos x="T0" y="T1"/>
                </a:cxn>
                <a:cxn ang="T11">
                  <a:pos x="T2" y="T3"/>
                </a:cxn>
                <a:cxn ang="T12">
                  <a:pos x="T4" y="T5"/>
                </a:cxn>
                <a:cxn ang="T13">
                  <a:pos x="T6" y="T7"/>
                </a:cxn>
                <a:cxn ang="T14">
                  <a:pos x="T8" y="T9"/>
                </a:cxn>
              </a:cxnLst>
              <a:rect l="T15" t="T16" r="T17" b="T18"/>
              <a:pathLst>
                <a:path w="861" h="1851">
                  <a:moveTo>
                    <a:pt x="861" y="0"/>
                  </a:moveTo>
                  <a:lnTo>
                    <a:pt x="0" y="1200"/>
                  </a:lnTo>
                  <a:lnTo>
                    <a:pt x="3" y="1851"/>
                  </a:lnTo>
                  <a:lnTo>
                    <a:pt x="849" y="1443"/>
                  </a:lnTo>
                  <a:lnTo>
                    <a:pt x="861" y="0"/>
                  </a:lnTo>
                  <a:close/>
                </a:path>
              </a:pathLst>
            </a:custGeom>
            <a:solidFill>
              <a:srgbClr val="99CCFF"/>
            </a:solidFill>
            <a:ln w="28575" cap="flat" cmpd="sng">
              <a:solidFill>
                <a:schemeClr val="tx1"/>
              </a:solidFill>
              <a:prstDash val="solid"/>
              <a:round/>
              <a:headEnd/>
              <a:tailEnd/>
            </a:ln>
          </p:spPr>
          <p:txBody>
            <a:bodyPr wrap="none" lIns="92075" tIns="46038" rIns="92075" bIns="46038" anchor="ctr"/>
            <a:lstStyle/>
            <a:p>
              <a:endParaRPr lang="en-US" dirty="0"/>
            </a:p>
          </p:txBody>
        </p:sp>
        <p:grpSp>
          <p:nvGrpSpPr>
            <p:cNvPr id="11283" name="Group 60"/>
            <p:cNvGrpSpPr>
              <a:grpSpLocks/>
            </p:cNvGrpSpPr>
            <p:nvPr/>
          </p:nvGrpSpPr>
          <p:grpSpPr bwMode="auto">
            <a:xfrm>
              <a:off x="6704012" y="1981200"/>
              <a:ext cx="3054350" cy="2286000"/>
              <a:chOff x="4008" y="384"/>
              <a:chExt cx="1924" cy="1440"/>
            </a:xfrm>
          </p:grpSpPr>
          <p:sp>
            <p:nvSpPr>
              <p:cNvPr id="11292" name="Rectangle 14"/>
              <p:cNvSpPr>
                <a:spLocks noChangeArrowheads="1"/>
              </p:cNvSpPr>
              <p:nvPr/>
            </p:nvSpPr>
            <p:spPr bwMode="blackWhite">
              <a:xfrm>
                <a:off x="4032" y="384"/>
                <a:ext cx="1900" cy="1440"/>
              </a:xfrm>
              <a:prstGeom prst="rect">
                <a:avLst/>
              </a:prstGeom>
              <a:solidFill>
                <a:srgbClr val="CC99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1293" name="Rectangle 15"/>
              <p:cNvSpPr>
                <a:spLocks noChangeArrowheads="1"/>
              </p:cNvSpPr>
              <p:nvPr/>
            </p:nvSpPr>
            <p:spPr bwMode="blackWhite">
              <a:xfrm>
                <a:off x="4104" y="480"/>
                <a:ext cx="672" cy="1288"/>
              </a:xfrm>
              <a:prstGeom prst="rect">
                <a:avLst/>
              </a:prstGeom>
              <a:solidFill>
                <a:srgbClr val="FFCC0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1294" name="Rectangle 16"/>
              <p:cNvSpPr>
                <a:spLocks noChangeArrowheads="1"/>
              </p:cNvSpPr>
              <p:nvPr/>
            </p:nvSpPr>
            <p:spPr bwMode="blackWhite">
              <a:xfrm>
                <a:off x="4160" y="520"/>
                <a:ext cx="576" cy="480"/>
              </a:xfrm>
              <a:prstGeom prst="rect">
                <a:avLst/>
              </a:prstGeom>
              <a:gradFill rotWithShape="0">
                <a:gsLst>
                  <a:gs pos="0">
                    <a:srgbClr val="A3A3CC"/>
                  </a:gs>
                  <a:gs pos="100000">
                    <a:srgbClr val="CCCCFF"/>
                  </a:gs>
                </a:gsLst>
                <a:lin ang="18900000" scaled="1"/>
              </a:gradFill>
              <a:ln w="28575">
                <a:solidFill>
                  <a:schemeClr val="tx1"/>
                </a:solidFill>
                <a:prstDash val="sysDot"/>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1295" name="Text Box 17"/>
              <p:cNvSpPr txBox="1">
                <a:spLocks noChangeArrowheads="1"/>
              </p:cNvSpPr>
              <p:nvPr/>
            </p:nvSpPr>
            <p:spPr bwMode="gray">
              <a:xfrm>
                <a:off x="4046" y="576"/>
                <a:ext cx="76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Shared </a:t>
                </a:r>
                <a:br>
                  <a:rPr lang="en-US" altLang="en-US" sz="1400" dirty="0">
                    <a:solidFill>
                      <a:srgbClr val="000000"/>
                    </a:solidFill>
                  </a:rPr>
                </a:br>
                <a:r>
                  <a:rPr lang="en-US" altLang="en-US" sz="1400" dirty="0">
                    <a:solidFill>
                      <a:srgbClr val="000000"/>
                    </a:solidFill>
                  </a:rPr>
                  <a:t>SQL Area</a:t>
                </a:r>
              </a:p>
            </p:txBody>
          </p:sp>
          <p:sp>
            <p:nvSpPr>
              <p:cNvPr id="11296" name="Text Box 18"/>
              <p:cNvSpPr txBox="1">
                <a:spLocks noChangeArrowheads="1"/>
              </p:cNvSpPr>
              <p:nvPr/>
            </p:nvSpPr>
            <p:spPr bwMode="gray">
              <a:xfrm>
                <a:off x="4008" y="1440"/>
                <a:ext cx="76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Library Cache</a:t>
                </a:r>
              </a:p>
            </p:txBody>
          </p:sp>
          <p:sp>
            <p:nvSpPr>
              <p:cNvPr id="11297" name="Rectangle 19"/>
              <p:cNvSpPr>
                <a:spLocks noChangeArrowheads="1"/>
              </p:cNvSpPr>
              <p:nvPr/>
            </p:nvSpPr>
            <p:spPr bwMode="blackWhite">
              <a:xfrm>
                <a:off x="4824" y="480"/>
                <a:ext cx="1056" cy="288"/>
              </a:xfrm>
              <a:prstGeom prst="rect">
                <a:avLst/>
              </a:prstGeom>
              <a:solidFill>
                <a:srgbClr val="FFCC0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1298" name="Text Box 20"/>
              <p:cNvSpPr txBox="1">
                <a:spLocks noChangeArrowheads="1"/>
              </p:cNvSpPr>
              <p:nvPr/>
            </p:nvSpPr>
            <p:spPr bwMode="gray">
              <a:xfrm>
                <a:off x="4872" y="472"/>
                <a:ext cx="100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Data Dictionary Cache</a:t>
                </a:r>
              </a:p>
            </p:txBody>
          </p:sp>
        </p:grpSp>
        <p:sp>
          <p:nvSpPr>
            <p:cNvPr id="11284" name="Rectangle 19"/>
            <p:cNvSpPr>
              <a:spLocks noChangeArrowheads="1"/>
            </p:cNvSpPr>
            <p:nvPr/>
          </p:nvSpPr>
          <p:spPr bwMode="blackWhite">
            <a:xfrm>
              <a:off x="7999412" y="2667000"/>
              <a:ext cx="1676400" cy="457200"/>
            </a:xfrm>
            <a:prstGeom prst="rect">
              <a:avLst/>
            </a:prstGeom>
            <a:solidFill>
              <a:srgbClr val="FFCC0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85" name="Text Box 20"/>
            <p:cNvSpPr txBox="1">
              <a:spLocks noChangeArrowheads="1"/>
            </p:cNvSpPr>
            <p:nvPr/>
          </p:nvSpPr>
          <p:spPr bwMode="gray">
            <a:xfrm>
              <a:off x="8075612" y="2644776"/>
              <a:ext cx="160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Server Result Cache</a:t>
              </a:r>
            </a:p>
          </p:txBody>
        </p:sp>
        <p:sp>
          <p:nvSpPr>
            <p:cNvPr id="11286" name="Rectangle 19"/>
            <p:cNvSpPr>
              <a:spLocks noChangeArrowheads="1"/>
            </p:cNvSpPr>
            <p:nvPr/>
          </p:nvSpPr>
          <p:spPr bwMode="blackWhite">
            <a:xfrm>
              <a:off x="7999412" y="3200400"/>
              <a:ext cx="1676400" cy="457200"/>
            </a:xfrm>
            <a:prstGeom prst="rect">
              <a:avLst/>
            </a:prstGeom>
            <a:solidFill>
              <a:srgbClr val="FFCC0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87" name="Text Box 20"/>
            <p:cNvSpPr txBox="1">
              <a:spLocks noChangeArrowheads="1"/>
            </p:cNvSpPr>
            <p:nvPr/>
          </p:nvSpPr>
          <p:spPr bwMode="gray">
            <a:xfrm>
              <a:off x="8075612" y="3273426"/>
              <a:ext cx="1600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Other</a:t>
              </a:r>
            </a:p>
          </p:txBody>
        </p:sp>
        <p:sp>
          <p:nvSpPr>
            <p:cNvPr id="11288" name="Rectangle 19"/>
            <p:cNvSpPr>
              <a:spLocks noChangeArrowheads="1"/>
            </p:cNvSpPr>
            <p:nvPr/>
          </p:nvSpPr>
          <p:spPr bwMode="blackWhite">
            <a:xfrm>
              <a:off x="7999412" y="3733800"/>
              <a:ext cx="1676400" cy="457200"/>
            </a:xfrm>
            <a:prstGeom prst="rect">
              <a:avLst/>
            </a:prstGeom>
            <a:solidFill>
              <a:srgbClr val="FFCC0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89" name="Text Box 20"/>
            <p:cNvSpPr txBox="1">
              <a:spLocks noChangeArrowheads="1"/>
            </p:cNvSpPr>
            <p:nvPr/>
          </p:nvSpPr>
          <p:spPr bwMode="gray">
            <a:xfrm>
              <a:off x="8075612" y="3806826"/>
              <a:ext cx="1600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Reserved Pool</a:t>
              </a:r>
            </a:p>
          </p:txBody>
        </p:sp>
        <p:sp>
          <p:nvSpPr>
            <p:cNvPr id="11290" name="Rectangle 110"/>
            <p:cNvSpPr>
              <a:spLocks noChangeArrowheads="1"/>
            </p:cNvSpPr>
            <p:nvPr/>
          </p:nvSpPr>
          <p:spPr bwMode="blackWhite">
            <a:xfrm>
              <a:off x="8342312" y="4953000"/>
              <a:ext cx="1028700" cy="685800"/>
            </a:xfrm>
            <a:prstGeom prst="rect">
              <a:avLst/>
            </a:prstGeom>
            <a:solidFill>
              <a:srgbClr val="99CC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91" name="Text Box 118"/>
            <p:cNvSpPr txBox="1">
              <a:spLocks noChangeArrowheads="1"/>
            </p:cNvSpPr>
            <p:nvPr/>
          </p:nvSpPr>
          <p:spPr bwMode="gray">
            <a:xfrm>
              <a:off x="8322028" y="5136444"/>
              <a:ext cx="1071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Fixed SGA</a:t>
              </a:r>
            </a:p>
          </p:txBody>
        </p:sp>
      </p:grpSp>
      <p:sp>
        <p:nvSpPr>
          <p:cNvPr id="4" name="Slide Number Placeholder 3"/>
          <p:cNvSpPr>
            <a:spLocks noGrp="1"/>
          </p:cNvSpPr>
          <p:nvPr>
            <p:ph type="sldNum" sz="quarter" idx="12"/>
          </p:nvPr>
        </p:nvSpPr>
        <p:spPr/>
        <p:txBody>
          <a:bodyPr/>
          <a:lstStyle/>
          <a:p>
            <a:fld id="{0D1E9C62-5A59-433B-A292-EC595ABBBF45}" type="slidenum">
              <a:rPr lang="" smtClean="0"/>
              <a:t>30</a:t>
            </a:fld>
            <a:endParaRPr lang=""/>
          </a:p>
        </p:txBody>
      </p:sp>
    </p:spTree>
    <p:custDataLst>
      <p:tags r:id="rId1"/>
    </p:custDataLst>
    <p:extLst>
      <p:ext uri="{BB962C8B-B14F-4D97-AF65-F5344CB8AC3E}">
        <p14:creationId xmlns:p14="http://schemas.microsoft.com/office/powerpoint/2010/main" val="386803750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p:cNvGrpSpPr/>
          <p:nvPr/>
        </p:nvGrpSpPr>
        <p:grpSpPr>
          <a:xfrm>
            <a:off x="2590736" y="2466829"/>
            <a:ext cx="7007352" cy="3171971"/>
            <a:chOff x="830654" y="1268641"/>
            <a:chExt cx="7482693" cy="3021738"/>
          </a:xfrm>
        </p:grpSpPr>
        <p:sp>
          <p:nvSpPr>
            <p:cNvPr id="56" name="Freeform 55"/>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7" name="Rounded Rectangle 56"/>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0242" name="Rectangle 2"/>
          <p:cNvSpPr>
            <a:spLocks noGrp="1" noChangeArrowheads="1"/>
          </p:cNvSpPr>
          <p:nvPr>
            <p:ph type="title"/>
          </p:nvPr>
        </p:nvSpPr>
        <p:spPr>
          <a:noFill/>
        </p:spPr>
        <p:txBody>
          <a:bodyPr>
            <a:normAutofit fontScale="90000"/>
          </a:bodyPr>
          <a:lstStyle/>
          <a:p>
            <a:pPr eaLnBrk="1" hangingPunct="1"/>
            <a:r>
              <a:rPr lang="en-US" altLang="en-US" dirty="0"/>
              <a:t>Advanced Row Compression for DML </a:t>
            </a:r>
            <a:r>
              <a:rPr lang="en-US" altLang="en-US" dirty="0" smtClean="0"/>
              <a:t>Operations</a:t>
            </a:r>
            <a:br>
              <a:rPr lang="en-US" altLang="en-US" dirty="0" smtClean="0"/>
            </a:br>
            <a:endParaRPr lang="en-US" altLang="en-US" dirty="0"/>
          </a:p>
        </p:txBody>
      </p:sp>
      <p:sp>
        <p:nvSpPr>
          <p:cNvPr id="54" name="Content Placeholder 9"/>
          <p:cNvSpPr>
            <a:spLocks noGrp="1"/>
          </p:cNvSpPr>
          <p:nvPr>
            <p:ph idx="1"/>
          </p:nvPr>
        </p:nvSpPr>
        <p:spPr>
          <a:xfrm>
            <a:off x="622138" y="1242485"/>
            <a:ext cx="10944549" cy="795938"/>
          </a:xfrm>
        </p:spPr>
        <p:txBody>
          <a:bodyPr>
            <a:normAutofit lnSpcReduction="10000"/>
          </a:bodyPr>
          <a:lstStyle/>
          <a:p>
            <a:pPr lvl="1">
              <a:buClr>
                <a:schemeClr val="accent1"/>
              </a:buClr>
              <a:defRPr/>
            </a:pPr>
            <a:r>
              <a:rPr lang="en-US" dirty="0"/>
              <a:t>Is enabled with </a:t>
            </a:r>
            <a:r>
              <a:rPr lang="en-US" dirty="0">
                <a:latin typeface="Courier New" panose="02070309020205020404" pitchFamily="49" charset="0"/>
                <a:cs typeface="Courier New" panose="02070309020205020404" pitchFamily="49" charset="0"/>
              </a:rPr>
              <a:t>CREATE</a:t>
            </a:r>
            <a:r>
              <a:rPr lang="en-US" dirty="0"/>
              <a:t> </a:t>
            </a:r>
            <a:r>
              <a:rPr lang="en-US" dirty="0">
                <a:latin typeface="Courier New" panose="02070309020205020404" pitchFamily="49" charset="0"/>
                <a:cs typeface="Courier New" panose="02070309020205020404" pitchFamily="49" charset="0"/>
              </a:rPr>
              <a:t>TABLE</a:t>
            </a:r>
            <a:r>
              <a:rPr lang="en-US" dirty="0"/>
              <a:t> … </a:t>
            </a:r>
            <a:r>
              <a:rPr lang="en-US" dirty="0">
                <a:latin typeface="Courier New" panose="02070309020205020404" pitchFamily="49" charset="0"/>
                <a:cs typeface="Courier New" panose="02070309020205020404" pitchFamily="49" charset="0"/>
              </a:rPr>
              <a:t>ROW</a:t>
            </a:r>
            <a:r>
              <a:rPr lang="en-US" dirty="0"/>
              <a:t> </a:t>
            </a:r>
            <a:r>
              <a:rPr lang="en-US" dirty="0">
                <a:latin typeface="Courier New" panose="02070309020205020404" pitchFamily="49" charset="0"/>
                <a:cs typeface="Courier New" panose="02070309020205020404" pitchFamily="49" charset="0"/>
              </a:rPr>
              <a:t>STORE</a:t>
            </a:r>
            <a:r>
              <a:rPr lang="en-US" dirty="0"/>
              <a:t> </a:t>
            </a:r>
            <a:r>
              <a:rPr lang="en-US" dirty="0">
                <a:latin typeface="Courier New" panose="02070309020205020404" pitchFamily="49" charset="0"/>
                <a:cs typeface="Courier New" panose="02070309020205020404" pitchFamily="49" charset="0"/>
              </a:rPr>
              <a:t>COMPRESS</a:t>
            </a:r>
            <a:r>
              <a:rPr lang="en-US" dirty="0"/>
              <a:t> </a:t>
            </a:r>
            <a:r>
              <a:rPr lang="en-US" dirty="0">
                <a:latin typeface="Courier New" panose="02070309020205020404" pitchFamily="49" charset="0"/>
                <a:cs typeface="Courier New" panose="02070309020205020404" pitchFamily="49" charset="0"/>
              </a:rPr>
              <a:t>ADVANCED</a:t>
            </a:r>
          </a:p>
          <a:p>
            <a:pPr lvl="1">
              <a:buClr>
                <a:schemeClr val="accent1"/>
              </a:buClr>
              <a:defRPr/>
            </a:pPr>
            <a:r>
              <a:rPr lang="en-US" dirty="0"/>
              <a:t>Is recommended for active OLTP environments</a:t>
            </a:r>
          </a:p>
        </p:txBody>
      </p:sp>
      <p:grpSp>
        <p:nvGrpSpPr>
          <p:cNvPr id="10243" name="Group 4"/>
          <p:cNvGrpSpPr>
            <a:grpSpLocks/>
          </p:cNvGrpSpPr>
          <p:nvPr/>
        </p:nvGrpSpPr>
        <p:grpSpPr bwMode="auto">
          <a:xfrm>
            <a:off x="3287712" y="3056747"/>
            <a:ext cx="5613400" cy="2135188"/>
            <a:chOff x="768" y="2460"/>
            <a:chExt cx="3536" cy="1345"/>
          </a:xfrm>
        </p:grpSpPr>
        <p:sp>
          <p:nvSpPr>
            <p:cNvPr id="10244" name="Rectangle 5"/>
            <p:cNvSpPr>
              <a:spLocks noChangeArrowheads="1"/>
            </p:cNvSpPr>
            <p:nvPr/>
          </p:nvSpPr>
          <p:spPr bwMode="auto">
            <a:xfrm>
              <a:off x="768" y="2460"/>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45" name="Rectangle 6"/>
            <p:cNvSpPr>
              <a:spLocks noChangeArrowheads="1"/>
            </p:cNvSpPr>
            <p:nvPr/>
          </p:nvSpPr>
          <p:spPr bwMode="auto">
            <a:xfrm>
              <a:off x="960" y="2460"/>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46" name="Rectangle 7"/>
            <p:cNvSpPr>
              <a:spLocks noChangeArrowheads="1"/>
            </p:cNvSpPr>
            <p:nvPr/>
          </p:nvSpPr>
          <p:spPr bwMode="auto">
            <a:xfrm>
              <a:off x="1152" y="2460"/>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47" name="Rectangle 8"/>
            <p:cNvSpPr>
              <a:spLocks noChangeArrowheads="1"/>
            </p:cNvSpPr>
            <p:nvPr/>
          </p:nvSpPr>
          <p:spPr bwMode="auto">
            <a:xfrm>
              <a:off x="1336" y="2460"/>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48" name="Rectangle 9"/>
            <p:cNvSpPr>
              <a:spLocks noChangeArrowheads="1"/>
            </p:cNvSpPr>
            <p:nvPr/>
          </p:nvSpPr>
          <p:spPr bwMode="auto">
            <a:xfrm>
              <a:off x="1528" y="2460"/>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49" name="Rectangle 10"/>
            <p:cNvSpPr>
              <a:spLocks noChangeArrowheads="1"/>
            </p:cNvSpPr>
            <p:nvPr/>
          </p:nvSpPr>
          <p:spPr bwMode="auto">
            <a:xfrm>
              <a:off x="1720" y="2460"/>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50" name="Rectangle 11"/>
            <p:cNvSpPr>
              <a:spLocks noChangeArrowheads="1"/>
            </p:cNvSpPr>
            <p:nvPr/>
          </p:nvSpPr>
          <p:spPr bwMode="auto">
            <a:xfrm>
              <a:off x="768" y="2656"/>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51" name="Rectangle 12"/>
            <p:cNvSpPr>
              <a:spLocks noChangeArrowheads="1"/>
            </p:cNvSpPr>
            <p:nvPr/>
          </p:nvSpPr>
          <p:spPr bwMode="auto">
            <a:xfrm>
              <a:off x="960" y="2656"/>
              <a:ext cx="192" cy="196"/>
            </a:xfrm>
            <a:prstGeom prst="rect">
              <a:avLst/>
            </a:prstGeom>
            <a:solidFill>
              <a:srgbClr val="FFFF00"/>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Y</a:t>
              </a:r>
            </a:p>
          </p:txBody>
        </p:sp>
        <p:sp>
          <p:nvSpPr>
            <p:cNvPr id="10252" name="Rectangle 13"/>
            <p:cNvSpPr>
              <a:spLocks noChangeArrowheads="1"/>
            </p:cNvSpPr>
            <p:nvPr/>
          </p:nvSpPr>
          <p:spPr bwMode="auto">
            <a:xfrm>
              <a:off x="1152" y="2656"/>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53" name="Rectangle 14"/>
            <p:cNvSpPr>
              <a:spLocks noChangeArrowheads="1"/>
            </p:cNvSpPr>
            <p:nvPr/>
          </p:nvSpPr>
          <p:spPr bwMode="auto">
            <a:xfrm>
              <a:off x="1336" y="2656"/>
              <a:ext cx="192" cy="196"/>
            </a:xfrm>
            <a:prstGeom prst="rect">
              <a:avLst/>
            </a:prstGeom>
            <a:solidFill>
              <a:srgbClr val="FFFF00"/>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Y</a:t>
              </a:r>
            </a:p>
          </p:txBody>
        </p:sp>
        <p:sp>
          <p:nvSpPr>
            <p:cNvPr id="10254" name="Rectangle 15"/>
            <p:cNvSpPr>
              <a:spLocks noChangeArrowheads="1"/>
            </p:cNvSpPr>
            <p:nvPr/>
          </p:nvSpPr>
          <p:spPr bwMode="auto">
            <a:xfrm>
              <a:off x="1528" y="2656"/>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55" name="Rectangle 16"/>
            <p:cNvSpPr>
              <a:spLocks noChangeArrowheads="1"/>
            </p:cNvSpPr>
            <p:nvPr/>
          </p:nvSpPr>
          <p:spPr bwMode="auto">
            <a:xfrm>
              <a:off x="1720" y="2656"/>
              <a:ext cx="192" cy="196"/>
            </a:xfrm>
            <a:prstGeom prst="rect">
              <a:avLst/>
            </a:prstGeom>
            <a:solidFill>
              <a:srgbClr val="FFFF00"/>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Y</a:t>
              </a:r>
            </a:p>
          </p:txBody>
        </p:sp>
        <p:sp>
          <p:nvSpPr>
            <p:cNvPr id="10256" name="Rectangle 17"/>
            <p:cNvSpPr>
              <a:spLocks noChangeArrowheads="1"/>
            </p:cNvSpPr>
            <p:nvPr/>
          </p:nvSpPr>
          <p:spPr bwMode="auto">
            <a:xfrm>
              <a:off x="768" y="2848"/>
              <a:ext cx="192" cy="196"/>
            </a:xfrm>
            <a:prstGeom prst="rect">
              <a:avLst/>
            </a:prstGeom>
            <a:solidFill>
              <a:srgbClr val="99FF66"/>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G</a:t>
              </a:r>
            </a:p>
          </p:txBody>
        </p:sp>
        <p:sp>
          <p:nvSpPr>
            <p:cNvPr id="10257" name="Rectangle 18"/>
            <p:cNvSpPr>
              <a:spLocks noChangeArrowheads="1"/>
            </p:cNvSpPr>
            <p:nvPr/>
          </p:nvSpPr>
          <p:spPr bwMode="auto">
            <a:xfrm>
              <a:off x="960" y="2848"/>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58" name="Rectangle 19"/>
            <p:cNvSpPr>
              <a:spLocks noChangeArrowheads="1"/>
            </p:cNvSpPr>
            <p:nvPr/>
          </p:nvSpPr>
          <p:spPr bwMode="auto">
            <a:xfrm>
              <a:off x="1152" y="2848"/>
              <a:ext cx="192" cy="196"/>
            </a:xfrm>
            <a:prstGeom prst="rect">
              <a:avLst/>
            </a:prstGeom>
            <a:solidFill>
              <a:srgbClr val="FFFF00"/>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Y</a:t>
              </a:r>
            </a:p>
          </p:txBody>
        </p:sp>
        <p:sp>
          <p:nvSpPr>
            <p:cNvPr id="10259" name="Rectangle 20"/>
            <p:cNvSpPr>
              <a:spLocks noChangeArrowheads="1"/>
            </p:cNvSpPr>
            <p:nvPr/>
          </p:nvSpPr>
          <p:spPr bwMode="auto">
            <a:xfrm>
              <a:off x="1336" y="2848"/>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60" name="Rectangle 21"/>
            <p:cNvSpPr>
              <a:spLocks noChangeArrowheads="1"/>
            </p:cNvSpPr>
            <p:nvPr/>
          </p:nvSpPr>
          <p:spPr bwMode="auto">
            <a:xfrm>
              <a:off x="1528" y="2848"/>
              <a:ext cx="192" cy="196"/>
            </a:xfrm>
            <a:prstGeom prst="rect">
              <a:avLst/>
            </a:prstGeom>
            <a:solidFill>
              <a:srgbClr val="99FF66"/>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G</a:t>
              </a:r>
            </a:p>
          </p:txBody>
        </p:sp>
        <p:sp>
          <p:nvSpPr>
            <p:cNvPr id="10261" name="Rectangle 22"/>
            <p:cNvSpPr>
              <a:spLocks noChangeArrowheads="1"/>
            </p:cNvSpPr>
            <p:nvPr/>
          </p:nvSpPr>
          <p:spPr bwMode="auto">
            <a:xfrm>
              <a:off x="1720" y="2848"/>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62" name="Rectangle 23"/>
            <p:cNvSpPr>
              <a:spLocks noChangeArrowheads="1"/>
            </p:cNvSpPr>
            <p:nvPr/>
          </p:nvSpPr>
          <p:spPr bwMode="auto">
            <a:xfrm>
              <a:off x="768" y="3044"/>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63" name="Rectangle 24"/>
            <p:cNvSpPr>
              <a:spLocks noChangeArrowheads="1"/>
            </p:cNvSpPr>
            <p:nvPr/>
          </p:nvSpPr>
          <p:spPr bwMode="auto">
            <a:xfrm>
              <a:off x="960" y="3044"/>
              <a:ext cx="192" cy="196"/>
            </a:xfrm>
            <a:prstGeom prst="rect">
              <a:avLst/>
            </a:prstGeom>
            <a:solidFill>
              <a:srgbClr val="99FF66"/>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G</a:t>
              </a:r>
            </a:p>
          </p:txBody>
        </p:sp>
        <p:sp>
          <p:nvSpPr>
            <p:cNvPr id="10264" name="Rectangle 25"/>
            <p:cNvSpPr>
              <a:spLocks noChangeArrowheads="1"/>
            </p:cNvSpPr>
            <p:nvPr/>
          </p:nvSpPr>
          <p:spPr bwMode="auto">
            <a:xfrm>
              <a:off x="1152" y="3044"/>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65" name="Rectangle 26"/>
            <p:cNvSpPr>
              <a:spLocks noChangeArrowheads="1"/>
            </p:cNvSpPr>
            <p:nvPr/>
          </p:nvSpPr>
          <p:spPr bwMode="auto">
            <a:xfrm>
              <a:off x="1336" y="3044"/>
              <a:ext cx="192" cy="196"/>
            </a:xfrm>
            <a:prstGeom prst="rect">
              <a:avLst/>
            </a:prstGeom>
            <a:solidFill>
              <a:srgbClr val="FFFF00"/>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Y</a:t>
              </a:r>
            </a:p>
          </p:txBody>
        </p:sp>
        <p:sp>
          <p:nvSpPr>
            <p:cNvPr id="10266" name="Rectangle 27"/>
            <p:cNvSpPr>
              <a:spLocks noChangeArrowheads="1"/>
            </p:cNvSpPr>
            <p:nvPr/>
          </p:nvSpPr>
          <p:spPr bwMode="auto">
            <a:xfrm>
              <a:off x="1528" y="3044"/>
              <a:ext cx="192" cy="196"/>
            </a:xfrm>
            <a:prstGeom prst="rect">
              <a:avLst/>
            </a:prstGeom>
            <a:solidFill>
              <a:srgbClr val="FFFF00"/>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Y</a:t>
              </a:r>
            </a:p>
          </p:txBody>
        </p:sp>
        <p:sp>
          <p:nvSpPr>
            <p:cNvPr id="10267" name="Rectangle 28"/>
            <p:cNvSpPr>
              <a:spLocks noChangeArrowheads="1"/>
            </p:cNvSpPr>
            <p:nvPr/>
          </p:nvSpPr>
          <p:spPr bwMode="auto">
            <a:xfrm>
              <a:off x="1720" y="3044"/>
              <a:ext cx="192" cy="196"/>
            </a:xfrm>
            <a:prstGeom prst="rect">
              <a:avLst/>
            </a:prstGeom>
            <a:solidFill>
              <a:srgbClr val="99FF66"/>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G</a:t>
              </a:r>
            </a:p>
          </p:txBody>
        </p:sp>
        <p:sp>
          <p:nvSpPr>
            <p:cNvPr id="10268" name="Text Box 29"/>
            <p:cNvSpPr txBox="1">
              <a:spLocks noChangeArrowheads="1"/>
            </p:cNvSpPr>
            <p:nvPr/>
          </p:nvSpPr>
          <p:spPr bwMode="auto">
            <a:xfrm>
              <a:off x="807" y="3290"/>
              <a:ext cx="104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solidFill>
                    <a:srgbClr val="000000"/>
                  </a:solidFill>
                </a:rPr>
                <a:t>Uncompressed</a:t>
              </a:r>
            </a:p>
            <a:p>
              <a:pPr algn="ctr" eaLnBrk="1" hangingPunct="1"/>
              <a:r>
                <a:rPr lang="en-US" altLang="en-US" sz="1600" b="1" dirty="0">
                  <a:solidFill>
                    <a:srgbClr val="000000"/>
                  </a:solidFill>
                </a:rPr>
                <a:t>block</a:t>
              </a:r>
            </a:p>
          </p:txBody>
        </p:sp>
        <p:sp>
          <p:nvSpPr>
            <p:cNvPr id="10269" name="Rectangle 30"/>
            <p:cNvSpPr>
              <a:spLocks noChangeArrowheads="1"/>
            </p:cNvSpPr>
            <p:nvPr/>
          </p:nvSpPr>
          <p:spPr bwMode="auto">
            <a:xfrm>
              <a:off x="2602" y="2460"/>
              <a:ext cx="192" cy="196"/>
            </a:xfrm>
            <a:prstGeom prst="rect">
              <a:avLst/>
            </a:prstGeom>
            <a:solidFill>
              <a:srgbClr val="99FF66"/>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G</a:t>
              </a:r>
            </a:p>
          </p:txBody>
        </p:sp>
        <p:sp>
          <p:nvSpPr>
            <p:cNvPr id="10270" name="Rectangle 31"/>
            <p:cNvSpPr>
              <a:spLocks noChangeArrowheads="1"/>
            </p:cNvSpPr>
            <p:nvPr/>
          </p:nvSpPr>
          <p:spPr bwMode="auto">
            <a:xfrm>
              <a:off x="2794" y="2460"/>
              <a:ext cx="192" cy="196"/>
            </a:xfrm>
            <a:prstGeom prst="rect">
              <a:avLst/>
            </a:prstGeom>
            <a:solidFill>
              <a:srgbClr val="FFFF00"/>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Y</a:t>
              </a:r>
            </a:p>
          </p:txBody>
        </p:sp>
        <p:sp>
          <p:nvSpPr>
            <p:cNvPr id="10271" name="Rectangle 32"/>
            <p:cNvSpPr>
              <a:spLocks noChangeArrowheads="1"/>
            </p:cNvSpPr>
            <p:nvPr/>
          </p:nvSpPr>
          <p:spPr bwMode="auto">
            <a:xfrm>
              <a:off x="2986" y="2460"/>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72" name="Rectangle 33"/>
            <p:cNvSpPr>
              <a:spLocks noChangeArrowheads="1"/>
            </p:cNvSpPr>
            <p:nvPr/>
          </p:nvSpPr>
          <p:spPr bwMode="auto">
            <a:xfrm>
              <a:off x="3170" y="2460"/>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73" name="Rectangle 34"/>
            <p:cNvSpPr>
              <a:spLocks noChangeArrowheads="1"/>
            </p:cNvSpPr>
            <p:nvPr/>
          </p:nvSpPr>
          <p:spPr bwMode="auto">
            <a:xfrm>
              <a:off x="3362" y="2460"/>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74" name="Rectangle 35"/>
            <p:cNvSpPr>
              <a:spLocks noChangeArrowheads="1"/>
            </p:cNvSpPr>
            <p:nvPr/>
          </p:nvSpPr>
          <p:spPr bwMode="auto">
            <a:xfrm>
              <a:off x="3554" y="2460"/>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75" name="Rectangle 36"/>
            <p:cNvSpPr>
              <a:spLocks noChangeArrowheads="1"/>
            </p:cNvSpPr>
            <p:nvPr/>
          </p:nvSpPr>
          <p:spPr bwMode="auto">
            <a:xfrm>
              <a:off x="2602" y="2656"/>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76" name="Rectangle 37"/>
            <p:cNvSpPr>
              <a:spLocks noChangeArrowheads="1"/>
            </p:cNvSpPr>
            <p:nvPr/>
          </p:nvSpPr>
          <p:spPr bwMode="auto">
            <a:xfrm>
              <a:off x="2794" y="2656"/>
              <a:ext cx="192" cy="196"/>
            </a:xfrm>
            <a:prstGeom prst="rect">
              <a:avLst/>
            </a:prstGeom>
            <a:solidFill>
              <a:schemeClr val="bg1"/>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Y</a:t>
              </a:r>
            </a:p>
          </p:txBody>
        </p:sp>
        <p:sp>
          <p:nvSpPr>
            <p:cNvPr id="10277" name="Rectangle 38"/>
            <p:cNvSpPr>
              <a:spLocks noChangeArrowheads="1"/>
            </p:cNvSpPr>
            <p:nvPr/>
          </p:nvSpPr>
          <p:spPr bwMode="auto">
            <a:xfrm>
              <a:off x="2986" y="2656"/>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78" name="Rectangle 39"/>
            <p:cNvSpPr>
              <a:spLocks noChangeArrowheads="1"/>
            </p:cNvSpPr>
            <p:nvPr/>
          </p:nvSpPr>
          <p:spPr bwMode="auto">
            <a:xfrm>
              <a:off x="3170" y="2656"/>
              <a:ext cx="192" cy="196"/>
            </a:xfrm>
            <a:prstGeom prst="rect">
              <a:avLst/>
            </a:prstGeom>
            <a:solidFill>
              <a:schemeClr val="bg1"/>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Y</a:t>
              </a:r>
            </a:p>
          </p:txBody>
        </p:sp>
        <p:sp>
          <p:nvSpPr>
            <p:cNvPr id="10279" name="Rectangle 40"/>
            <p:cNvSpPr>
              <a:spLocks noChangeArrowheads="1"/>
            </p:cNvSpPr>
            <p:nvPr/>
          </p:nvSpPr>
          <p:spPr bwMode="auto">
            <a:xfrm>
              <a:off x="3362" y="2656"/>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80" name="Rectangle 41"/>
            <p:cNvSpPr>
              <a:spLocks noChangeArrowheads="1"/>
            </p:cNvSpPr>
            <p:nvPr/>
          </p:nvSpPr>
          <p:spPr bwMode="auto">
            <a:xfrm>
              <a:off x="3554" y="2656"/>
              <a:ext cx="192" cy="196"/>
            </a:xfrm>
            <a:prstGeom prst="rect">
              <a:avLst/>
            </a:prstGeom>
            <a:solidFill>
              <a:schemeClr val="bg1"/>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Y</a:t>
              </a:r>
            </a:p>
          </p:txBody>
        </p:sp>
        <p:sp>
          <p:nvSpPr>
            <p:cNvPr id="10281" name="Rectangle 42"/>
            <p:cNvSpPr>
              <a:spLocks noChangeArrowheads="1"/>
            </p:cNvSpPr>
            <p:nvPr/>
          </p:nvSpPr>
          <p:spPr bwMode="auto">
            <a:xfrm>
              <a:off x="2602" y="2848"/>
              <a:ext cx="192" cy="196"/>
            </a:xfrm>
            <a:prstGeom prst="rect">
              <a:avLst/>
            </a:prstGeom>
            <a:solidFill>
              <a:schemeClr val="bg1"/>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G</a:t>
              </a:r>
            </a:p>
          </p:txBody>
        </p:sp>
        <p:sp>
          <p:nvSpPr>
            <p:cNvPr id="10282" name="Rectangle 43"/>
            <p:cNvSpPr>
              <a:spLocks noChangeArrowheads="1"/>
            </p:cNvSpPr>
            <p:nvPr/>
          </p:nvSpPr>
          <p:spPr bwMode="auto">
            <a:xfrm>
              <a:off x="2794" y="2848"/>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83" name="Rectangle 44"/>
            <p:cNvSpPr>
              <a:spLocks noChangeArrowheads="1"/>
            </p:cNvSpPr>
            <p:nvPr/>
          </p:nvSpPr>
          <p:spPr bwMode="auto">
            <a:xfrm>
              <a:off x="2986" y="2848"/>
              <a:ext cx="192" cy="196"/>
            </a:xfrm>
            <a:prstGeom prst="rect">
              <a:avLst/>
            </a:prstGeom>
            <a:solidFill>
              <a:schemeClr val="bg1"/>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Y</a:t>
              </a:r>
            </a:p>
          </p:txBody>
        </p:sp>
        <p:sp>
          <p:nvSpPr>
            <p:cNvPr id="10284" name="Rectangle 45"/>
            <p:cNvSpPr>
              <a:spLocks noChangeArrowheads="1"/>
            </p:cNvSpPr>
            <p:nvPr/>
          </p:nvSpPr>
          <p:spPr bwMode="auto">
            <a:xfrm>
              <a:off x="3170" y="2848"/>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85" name="Rectangle 46"/>
            <p:cNvSpPr>
              <a:spLocks noChangeArrowheads="1"/>
            </p:cNvSpPr>
            <p:nvPr/>
          </p:nvSpPr>
          <p:spPr bwMode="auto">
            <a:xfrm>
              <a:off x="3362" y="2848"/>
              <a:ext cx="192" cy="196"/>
            </a:xfrm>
            <a:prstGeom prst="rect">
              <a:avLst/>
            </a:prstGeom>
            <a:solidFill>
              <a:schemeClr val="bg1"/>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G</a:t>
              </a:r>
            </a:p>
          </p:txBody>
        </p:sp>
        <p:sp>
          <p:nvSpPr>
            <p:cNvPr id="10286" name="Rectangle 47"/>
            <p:cNvSpPr>
              <a:spLocks noChangeArrowheads="1"/>
            </p:cNvSpPr>
            <p:nvPr/>
          </p:nvSpPr>
          <p:spPr bwMode="auto">
            <a:xfrm>
              <a:off x="3554" y="2848"/>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87" name="Rectangle 48"/>
            <p:cNvSpPr>
              <a:spLocks noChangeArrowheads="1"/>
            </p:cNvSpPr>
            <p:nvPr/>
          </p:nvSpPr>
          <p:spPr bwMode="auto">
            <a:xfrm>
              <a:off x="2602" y="3044"/>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88" name="Rectangle 49"/>
            <p:cNvSpPr>
              <a:spLocks noChangeArrowheads="1"/>
            </p:cNvSpPr>
            <p:nvPr/>
          </p:nvSpPr>
          <p:spPr bwMode="auto">
            <a:xfrm>
              <a:off x="2794" y="3044"/>
              <a:ext cx="192" cy="196"/>
            </a:xfrm>
            <a:prstGeom prst="rect">
              <a:avLst/>
            </a:prstGeom>
            <a:solidFill>
              <a:schemeClr val="bg1"/>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G</a:t>
              </a:r>
            </a:p>
          </p:txBody>
        </p:sp>
        <p:sp>
          <p:nvSpPr>
            <p:cNvPr id="10289" name="Rectangle 50"/>
            <p:cNvSpPr>
              <a:spLocks noChangeArrowheads="1"/>
            </p:cNvSpPr>
            <p:nvPr/>
          </p:nvSpPr>
          <p:spPr bwMode="auto">
            <a:xfrm>
              <a:off x="2986" y="3044"/>
              <a:ext cx="192" cy="196"/>
            </a:xfrm>
            <a:prstGeom prst="rect">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0290" name="Rectangle 51"/>
            <p:cNvSpPr>
              <a:spLocks noChangeArrowheads="1"/>
            </p:cNvSpPr>
            <p:nvPr/>
          </p:nvSpPr>
          <p:spPr bwMode="auto">
            <a:xfrm>
              <a:off x="3170" y="3044"/>
              <a:ext cx="192" cy="196"/>
            </a:xfrm>
            <a:prstGeom prst="rect">
              <a:avLst/>
            </a:prstGeom>
            <a:solidFill>
              <a:schemeClr val="bg1"/>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Y</a:t>
              </a:r>
            </a:p>
          </p:txBody>
        </p:sp>
        <p:sp>
          <p:nvSpPr>
            <p:cNvPr id="10291" name="Rectangle 52"/>
            <p:cNvSpPr>
              <a:spLocks noChangeArrowheads="1"/>
            </p:cNvSpPr>
            <p:nvPr/>
          </p:nvSpPr>
          <p:spPr bwMode="auto">
            <a:xfrm>
              <a:off x="3362" y="3044"/>
              <a:ext cx="192" cy="196"/>
            </a:xfrm>
            <a:prstGeom prst="rect">
              <a:avLst/>
            </a:prstGeom>
            <a:solidFill>
              <a:schemeClr val="bg1"/>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Y</a:t>
              </a:r>
            </a:p>
          </p:txBody>
        </p:sp>
        <p:sp>
          <p:nvSpPr>
            <p:cNvPr id="10292" name="Rectangle 53"/>
            <p:cNvSpPr>
              <a:spLocks noChangeArrowheads="1"/>
            </p:cNvSpPr>
            <p:nvPr/>
          </p:nvSpPr>
          <p:spPr bwMode="auto">
            <a:xfrm>
              <a:off x="3554" y="3044"/>
              <a:ext cx="192" cy="196"/>
            </a:xfrm>
            <a:prstGeom prst="rect">
              <a:avLst/>
            </a:prstGeom>
            <a:solidFill>
              <a:schemeClr val="bg1"/>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G</a:t>
              </a:r>
            </a:p>
          </p:txBody>
        </p:sp>
        <p:sp>
          <p:nvSpPr>
            <p:cNvPr id="10293" name="Text Box 54"/>
            <p:cNvSpPr txBox="1">
              <a:spLocks noChangeArrowheads="1"/>
            </p:cNvSpPr>
            <p:nvPr/>
          </p:nvSpPr>
          <p:spPr bwMode="auto">
            <a:xfrm>
              <a:off x="2043" y="3282"/>
              <a:ext cx="2261"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solidFill>
                    <a:srgbClr val="000000"/>
                  </a:solidFill>
                </a:rPr>
                <a:t>OLTP compression with the symbol table at the beginning of the block</a:t>
              </a:r>
            </a:p>
          </p:txBody>
        </p:sp>
      </p:grpSp>
      <p:sp>
        <p:nvSpPr>
          <p:cNvPr id="2" name="Slide Number Placeholder 1"/>
          <p:cNvSpPr>
            <a:spLocks noGrp="1"/>
          </p:cNvSpPr>
          <p:nvPr>
            <p:ph type="sldNum" sz="quarter" idx="12"/>
          </p:nvPr>
        </p:nvSpPr>
        <p:spPr/>
        <p:txBody>
          <a:bodyPr/>
          <a:lstStyle/>
          <a:p>
            <a:fld id="{0D1E9C62-5A59-433B-A292-EC595ABBBF45}" type="slidenum">
              <a:rPr lang="" smtClean="0"/>
              <a:t>300</a:t>
            </a:fld>
            <a:endParaRPr lang=""/>
          </a:p>
        </p:txBody>
      </p:sp>
    </p:spTree>
    <p:custDataLst>
      <p:tags r:id="rId1"/>
    </p:custDataLst>
    <p:extLst>
      <p:ext uri="{BB962C8B-B14F-4D97-AF65-F5344CB8AC3E}">
        <p14:creationId xmlns:p14="http://schemas.microsoft.com/office/powerpoint/2010/main" val="2802825622"/>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Specifying Table </a:t>
            </a:r>
            <a:r>
              <a:rPr lang="en-US" dirty="0" smtClean="0"/>
              <a:t>Compression</a:t>
            </a:r>
            <a:br>
              <a:rPr lang="en-US" dirty="0" smtClean="0"/>
            </a:br>
            <a:endParaRPr lang="en-US" altLang="es-MX" dirty="0"/>
          </a:p>
        </p:txBody>
      </p:sp>
      <p:sp>
        <p:nvSpPr>
          <p:cNvPr id="9219" name="Content Placeholder 9"/>
          <p:cNvSpPr>
            <a:spLocks noGrp="1"/>
          </p:cNvSpPr>
          <p:nvPr>
            <p:ph idx="1"/>
          </p:nvPr>
        </p:nvSpPr>
        <p:spPr>
          <a:xfrm>
            <a:off x="622138" y="1242485"/>
            <a:ext cx="10944549" cy="2963198"/>
          </a:xfrm>
        </p:spPr>
        <p:txBody>
          <a:bodyPr/>
          <a:lstStyle/>
          <a:p>
            <a:pPr lvl="1">
              <a:buClr>
                <a:schemeClr val="accent1"/>
              </a:buClr>
              <a:defRPr/>
            </a:pPr>
            <a:r>
              <a:rPr lang="en-US" dirty="0"/>
              <a:t>You can specify table compression for:</a:t>
            </a:r>
          </a:p>
          <a:p>
            <a:pPr lvl="2">
              <a:buClr>
                <a:schemeClr val="accent1"/>
              </a:buClr>
              <a:defRPr/>
            </a:pPr>
            <a:r>
              <a:rPr lang="en-US" dirty="0"/>
              <a:t>An entire heap-organized table</a:t>
            </a:r>
          </a:p>
          <a:p>
            <a:pPr lvl="2">
              <a:buClr>
                <a:schemeClr val="accent1"/>
              </a:buClr>
              <a:defRPr/>
            </a:pPr>
            <a:r>
              <a:rPr lang="en-US" dirty="0"/>
              <a:t>A partitioned table (each partition can have a different type or level of compression)</a:t>
            </a:r>
          </a:p>
          <a:p>
            <a:pPr lvl="2">
              <a:buClr>
                <a:schemeClr val="accent1"/>
              </a:buClr>
              <a:defRPr/>
            </a:pPr>
            <a:r>
              <a:rPr lang="en-US" dirty="0"/>
              <a:t>The storage of a nested table</a:t>
            </a:r>
          </a:p>
          <a:p>
            <a:pPr lvl="1">
              <a:buClr>
                <a:schemeClr val="accent1"/>
              </a:buClr>
              <a:defRPr/>
            </a:pPr>
            <a:r>
              <a:rPr lang="en-US" dirty="0"/>
              <a:t>You cannot:</a:t>
            </a:r>
          </a:p>
          <a:p>
            <a:pPr lvl="2">
              <a:buClr>
                <a:schemeClr val="accent1"/>
              </a:buClr>
              <a:defRPr/>
            </a:pPr>
            <a:r>
              <a:rPr lang="en-US" dirty="0"/>
              <a:t>Specify basic and advanced row compression on tables with more than 255 columns</a:t>
            </a:r>
          </a:p>
          <a:p>
            <a:pPr lvl="2">
              <a:buClr>
                <a:schemeClr val="accent1"/>
              </a:buClr>
              <a:defRPr/>
            </a:pPr>
            <a:r>
              <a:rPr lang="en-US" dirty="0"/>
              <a:t>Drop a column if a table is compressed for direct loads, but you can drop it if the table is advance row compressed</a:t>
            </a:r>
          </a:p>
        </p:txBody>
      </p:sp>
      <p:sp>
        <p:nvSpPr>
          <p:cNvPr id="2" name="Slide Number Placeholder 1"/>
          <p:cNvSpPr>
            <a:spLocks noGrp="1"/>
          </p:cNvSpPr>
          <p:nvPr>
            <p:ph type="sldNum" sz="quarter" idx="12"/>
          </p:nvPr>
        </p:nvSpPr>
        <p:spPr/>
        <p:txBody>
          <a:bodyPr/>
          <a:lstStyle/>
          <a:p>
            <a:fld id="{0D1E9C62-5A59-433B-A292-EC595ABBBF45}" type="slidenum">
              <a:rPr lang="" smtClean="0"/>
              <a:t>301</a:t>
            </a:fld>
            <a:endParaRPr lang=""/>
          </a:p>
        </p:txBody>
      </p:sp>
    </p:spTree>
    <p:custDataLst>
      <p:tags r:id="rId1"/>
    </p:custDataLst>
    <p:extLst>
      <p:ext uri="{BB962C8B-B14F-4D97-AF65-F5344CB8AC3E}">
        <p14:creationId xmlns:p14="http://schemas.microsoft.com/office/powerpoint/2010/main" val="381161612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Using Compression </a:t>
            </a:r>
            <a:r>
              <a:rPr lang="en-US" dirty="0" smtClean="0"/>
              <a:t>Advisor</a:t>
            </a:r>
            <a:br>
              <a:rPr lang="en-US" dirty="0" smtClean="0"/>
            </a:br>
            <a:endParaRPr lang="en-US" altLang="es-MX" dirty="0"/>
          </a:p>
        </p:txBody>
      </p:sp>
      <p:sp>
        <p:nvSpPr>
          <p:cNvPr id="9219" name="Content Placeholder 9"/>
          <p:cNvSpPr>
            <a:spLocks noGrp="1"/>
          </p:cNvSpPr>
          <p:nvPr>
            <p:ph idx="1"/>
          </p:nvPr>
        </p:nvSpPr>
        <p:spPr>
          <a:xfrm>
            <a:off x="622138" y="1242485"/>
            <a:ext cx="10944549" cy="2740060"/>
          </a:xfrm>
        </p:spPr>
        <p:txBody>
          <a:bodyPr/>
          <a:lstStyle/>
          <a:p>
            <a:pPr lvl="1">
              <a:buClr>
                <a:schemeClr val="accent1"/>
              </a:buClr>
              <a:defRPr/>
            </a:pPr>
            <a:r>
              <a:rPr lang="en-US" dirty="0"/>
              <a:t>Analyzes objects to give an estimate of space savings for different compression methods</a:t>
            </a:r>
          </a:p>
          <a:p>
            <a:pPr lvl="1">
              <a:buClr>
                <a:schemeClr val="accent1"/>
              </a:buClr>
              <a:defRPr/>
            </a:pPr>
            <a:r>
              <a:rPr lang="en-US" dirty="0"/>
              <a:t>Helps in deciding the correct compression level for an application</a:t>
            </a:r>
          </a:p>
          <a:p>
            <a:pPr lvl="1">
              <a:buClr>
                <a:schemeClr val="accent1"/>
              </a:buClr>
              <a:defRPr/>
            </a:pPr>
            <a:r>
              <a:rPr lang="en-US" dirty="0"/>
              <a:t>Recommends various strategies for compression</a:t>
            </a:r>
          </a:p>
          <a:p>
            <a:pPr lvl="2">
              <a:buClr>
                <a:schemeClr val="accent1"/>
              </a:buClr>
              <a:defRPr/>
            </a:pPr>
            <a:r>
              <a:rPr lang="en-US" dirty="0"/>
              <a:t>Picks the right compression algorithm for a particular data set</a:t>
            </a:r>
          </a:p>
          <a:p>
            <a:pPr lvl="2">
              <a:buClr>
                <a:schemeClr val="accent1"/>
              </a:buClr>
              <a:defRPr/>
            </a:pPr>
            <a:r>
              <a:rPr lang="en-US" dirty="0"/>
              <a:t>Sorts on a particular column for increasing the compression ratio</a:t>
            </a:r>
          </a:p>
          <a:p>
            <a:pPr lvl="2">
              <a:buClr>
                <a:schemeClr val="accent1"/>
              </a:buClr>
              <a:defRPr/>
            </a:pPr>
            <a:r>
              <a:rPr lang="en-US" dirty="0"/>
              <a:t>Presents tradeoffs between different compression algorithms</a:t>
            </a:r>
          </a:p>
        </p:txBody>
      </p:sp>
      <p:sp>
        <p:nvSpPr>
          <p:cNvPr id="2" name="Slide Number Placeholder 1"/>
          <p:cNvSpPr>
            <a:spLocks noGrp="1"/>
          </p:cNvSpPr>
          <p:nvPr>
            <p:ph type="sldNum" sz="quarter" idx="12"/>
          </p:nvPr>
        </p:nvSpPr>
        <p:spPr/>
        <p:txBody>
          <a:bodyPr/>
          <a:lstStyle/>
          <a:p>
            <a:fld id="{0D1E9C62-5A59-433B-A292-EC595ABBBF45}" type="slidenum">
              <a:rPr lang="" smtClean="0"/>
              <a:t>302</a:t>
            </a:fld>
            <a:endParaRPr lang=""/>
          </a:p>
        </p:txBody>
      </p:sp>
    </p:spTree>
    <p:custDataLst>
      <p:tags r:id="rId1"/>
    </p:custDataLst>
    <p:extLst>
      <p:ext uri="{BB962C8B-B14F-4D97-AF65-F5344CB8AC3E}">
        <p14:creationId xmlns:p14="http://schemas.microsoft.com/office/powerpoint/2010/main" val="107316379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431019" y="1079340"/>
            <a:ext cx="9326786" cy="2621464"/>
            <a:chOff x="830654" y="1268641"/>
            <a:chExt cx="7482693" cy="3021738"/>
          </a:xfrm>
        </p:grpSpPr>
        <p:sp>
          <p:nvSpPr>
            <p:cNvPr id="31" name="Freeform 30"/>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32" name="Rounded Rectangle 31"/>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1266" name="Rectangle 2"/>
          <p:cNvSpPr>
            <a:spLocks noGrp="1" noChangeArrowheads="1"/>
          </p:cNvSpPr>
          <p:nvPr>
            <p:ph type="title"/>
          </p:nvPr>
        </p:nvSpPr>
        <p:spPr/>
        <p:txBody>
          <a:bodyPr>
            <a:normAutofit fontScale="90000"/>
          </a:bodyPr>
          <a:lstStyle/>
          <a:p>
            <a:pPr eaLnBrk="1" hangingPunct="1"/>
            <a:r>
              <a:rPr lang="en-US" altLang="en-US" dirty="0"/>
              <a:t>Resolving Space Usage </a:t>
            </a:r>
            <a:r>
              <a:rPr lang="en-US" altLang="en-US" dirty="0" smtClean="0"/>
              <a:t>Issues</a:t>
            </a:r>
            <a:br>
              <a:rPr lang="en-US" altLang="en-US" dirty="0" smtClean="0"/>
            </a:br>
            <a:r>
              <a:rPr lang="en-US" altLang="en-US" dirty="0"/>
              <a:t/>
            </a:r>
            <a:br>
              <a:rPr lang="en-US" altLang="en-US" dirty="0"/>
            </a:br>
            <a:endParaRPr lang="en-US" altLang="en-US" dirty="0"/>
          </a:p>
        </p:txBody>
      </p:sp>
      <p:sp>
        <p:nvSpPr>
          <p:cNvPr id="28" name="Content Placeholder 9"/>
          <p:cNvSpPr>
            <a:spLocks noGrp="1"/>
          </p:cNvSpPr>
          <p:nvPr>
            <p:ph idx="1"/>
          </p:nvPr>
        </p:nvSpPr>
        <p:spPr>
          <a:xfrm>
            <a:off x="622138" y="3909844"/>
            <a:ext cx="10944549" cy="2283524"/>
          </a:xfrm>
        </p:spPr>
        <p:txBody>
          <a:bodyPr/>
          <a:lstStyle/>
          <a:p>
            <a:pPr lvl="1">
              <a:buClr>
                <a:schemeClr val="accent1"/>
              </a:buClr>
              <a:defRPr/>
            </a:pPr>
            <a:r>
              <a:rPr lang="en-US" dirty="0"/>
              <a:t>Resolve space usage issues by:</a:t>
            </a:r>
          </a:p>
          <a:p>
            <a:pPr lvl="2">
              <a:buClr>
                <a:schemeClr val="accent1"/>
              </a:buClr>
              <a:defRPr/>
            </a:pPr>
            <a:r>
              <a:rPr lang="en-US" dirty="0"/>
              <a:t>Adding or resizing data files</a:t>
            </a:r>
          </a:p>
          <a:p>
            <a:pPr lvl="2">
              <a:buClr>
                <a:schemeClr val="accent1"/>
              </a:buClr>
              <a:defRPr/>
            </a:pPr>
            <a:r>
              <a:rPr lang="en-US" dirty="0"/>
              <a:t>Setting </a:t>
            </a:r>
            <a:r>
              <a:rPr lang="en-US" dirty="0">
                <a:latin typeface="Courier New" panose="02070309020205020404" pitchFamily="49" charset="0"/>
                <a:cs typeface="Courier New" panose="02070309020205020404" pitchFamily="49" charset="0"/>
              </a:rPr>
              <a:t>AUTOEXTEND</a:t>
            </a:r>
            <a:r>
              <a:rPr lang="en-US" dirty="0"/>
              <a:t> to </a:t>
            </a:r>
            <a:r>
              <a:rPr lang="en-US" dirty="0">
                <a:latin typeface="Courier New" panose="02070309020205020404" pitchFamily="49" charset="0"/>
                <a:cs typeface="Courier New" panose="02070309020205020404" pitchFamily="49" charset="0"/>
              </a:rPr>
              <a:t>ON</a:t>
            </a:r>
          </a:p>
          <a:p>
            <a:pPr lvl="2">
              <a:buClr>
                <a:schemeClr val="accent1"/>
              </a:buClr>
              <a:defRPr/>
            </a:pPr>
            <a:r>
              <a:rPr lang="en-US" dirty="0"/>
              <a:t>Shrinking objects</a:t>
            </a:r>
          </a:p>
          <a:p>
            <a:pPr lvl="2">
              <a:buClr>
                <a:schemeClr val="accent1"/>
              </a:buClr>
              <a:defRPr/>
            </a:pPr>
            <a:r>
              <a:rPr lang="en-US" dirty="0"/>
              <a:t>Reducing </a:t>
            </a:r>
            <a:r>
              <a:rPr lang="en-US" dirty="0">
                <a:latin typeface="Courier New" panose="02070309020205020404" pitchFamily="49" charset="0"/>
                <a:cs typeface="Courier New" panose="02070309020205020404" pitchFamily="49" charset="0"/>
              </a:rPr>
              <a:t>UNDO_RETENTION</a:t>
            </a:r>
          </a:p>
          <a:p>
            <a:pPr lvl="1">
              <a:buClr>
                <a:schemeClr val="accent1"/>
              </a:buClr>
              <a:defRPr/>
            </a:pPr>
            <a:r>
              <a:rPr lang="en-US" dirty="0"/>
              <a:t>Check for long-running queries in temporary tablespaces.</a:t>
            </a:r>
          </a:p>
        </p:txBody>
      </p:sp>
      <p:grpSp>
        <p:nvGrpSpPr>
          <p:cNvPr id="3" name="Group 2"/>
          <p:cNvGrpSpPr/>
          <p:nvPr/>
        </p:nvGrpSpPr>
        <p:grpSpPr>
          <a:xfrm>
            <a:off x="2209800" y="1404761"/>
            <a:ext cx="7769225" cy="1890889"/>
            <a:chOff x="2087562" y="1404761"/>
            <a:chExt cx="7769225" cy="1890889"/>
          </a:xfrm>
        </p:grpSpPr>
        <p:sp>
          <p:nvSpPr>
            <p:cNvPr id="11267" name="AutoShape 4"/>
            <p:cNvSpPr>
              <a:spLocks noChangeArrowheads="1"/>
            </p:cNvSpPr>
            <p:nvPr/>
          </p:nvSpPr>
          <p:spPr bwMode="blackWhite">
            <a:xfrm>
              <a:off x="7939087" y="2622550"/>
              <a:ext cx="1905000" cy="673100"/>
            </a:xfrm>
            <a:prstGeom prst="roundRect">
              <a:avLst>
                <a:gd name="adj" fmla="val 16667"/>
              </a:avLst>
            </a:prstGeom>
            <a:solidFill>
              <a:srgbClr val="CCFF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rgbClr val="000000"/>
                </a:solidFill>
              </a:endParaRPr>
            </a:p>
          </p:txBody>
        </p:sp>
        <p:sp>
          <p:nvSpPr>
            <p:cNvPr id="11268" name="Rectangle 5"/>
            <p:cNvSpPr>
              <a:spLocks noChangeArrowheads="1"/>
            </p:cNvSpPr>
            <p:nvPr/>
          </p:nvSpPr>
          <p:spPr bwMode="auto">
            <a:xfrm>
              <a:off x="3740150" y="2297291"/>
              <a:ext cx="287655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t>85% full or 100 MB left </a:t>
              </a:r>
              <a:r>
                <a:rPr lang="en-US" altLang="en-US" b="1" dirty="0">
                  <a:solidFill>
                    <a:schemeClr val="hlink"/>
                  </a:solidFill>
                </a:rPr>
                <a:t>warning</a:t>
              </a:r>
            </a:p>
          </p:txBody>
        </p:sp>
        <p:sp>
          <p:nvSpPr>
            <p:cNvPr id="11269" name="Rectangle 6"/>
            <p:cNvSpPr>
              <a:spLocks noChangeArrowheads="1"/>
            </p:cNvSpPr>
            <p:nvPr/>
          </p:nvSpPr>
          <p:spPr bwMode="auto">
            <a:xfrm>
              <a:off x="3754438" y="1404761"/>
              <a:ext cx="26765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t>97% full or 5 MB left </a:t>
              </a:r>
              <a:r>
                <a:rPr lang="en-US" altLang="en-US" b="1" dirty="0">
                  <a:solidFill>
                    <a:schemeClr val="hlink"/>
                  </a:solidFill>
                </a:rPr>
                <a:t>critical</a:t>
              </a:r>
            </a:p>
          </p:txBody>
        </p:sp>
        <p:sp>
          <p:nvSpPr>
            <p:cNvPr id="11270" name="Rectangle 7"/>
            <p:cNvSpPr>
              <a:spLocks noChangeArrowheads="1"/>
            </p:cNvSpPr>
            <p:nvPr/>
          </p:nvSpPr>
          <p:spPr bwMode="blackGray">
            <a:xfrm>
              <a:off x="7939087" y="2625726"/>
              <a:ext cx="19177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t>Resolve space problem</a:t>
              </a:r>
            </a:p>
          </p:txBody>
        </p:sp>
        <p:grpSp>
          <p:nvGrpSpPr>
            <p:cNvPr id="11271" name="Group 8"/>
            <p:cNvGrpSpPr>
              <a:grpSpLocks/>
            </p:cNvGrpSpPr>
            <p:nvPr/>
          </p:nvGrpSpPr>
          <p:grpSpPr bwMode="auto">
            <a:xfrm>
              <a:off x="2398713" y="1431925"/>
              <a:ext cx="1406525" cy="1524000"/>
              <a:chOff x="288" y="2982"/>
              <a:chExt cx="532" cy="412"/>
            </a:xfrm>
          </p:grpSpPr>
          <p:sp>
            <p:nvSpPr>
              <p:cNvPr id="11289" name="Rectangle 9"/>
              <p:cNvSpPr>
                <a:spLocks noChangeArrowheads="1"/>
              </p:cNvSpPr>
              <p:nvPr/>
            </p:nvSpPr>
            <p:spPr bwMode="gray">
              <a:xfrm>
                <a:off x="288" y="3066"/>
                <a:ext cx="532" cy="246"/>
              </a:xfrm>
              <a:prstGeom prst="rect">
                <a:avLst/>
              </a:prstGeom>
              <a:solidFill>
                <a:srgbClr val="9999FF"/>
              </a:solidFill>
              <a:ln w="3175">
                <a:solidFill>
                  <a:srgbClr val="9999FF"/>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1290" name="Oval 10"/>
              <p:cNvSpPr>
                <a:spLocks noChangeArrowheads="1"/>
              </p:cNvSpPr>
              <p:nvPr/>
            </p:nvSpPr>
            <p:spPr bwMode="gray">
              <a:xfrm>
                <a:off x="288" y="2982"/>
                <a:ext cx="532" cy="158"/>
              </a:xfrm>
              <a:prstGeom prst="ellipse">
                <a:avLst/>
              </a:prstGeom>
              <a:solidFill>
                <a:srgbClr val="CCCCFF"/>
              </a:solidFill>
              <a:ln w="3175">
                <a:solidFill>
                  <a:srgbClr val="9999FF"/>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1291" name="Oval 11"/>
              <p:cNvSpPr>
                <a:spLocks noChangeArrowheads="1"/>
              </p:cNvSpPr>
              <p:nvPr/>
            </p:nvSpPr>
            <p:spPr bwMode="gray">
              <a:xfrm>
                <a:off x="288" y="3236"/>
                <a:ext cx="532" cy="158"/>
              </a:xfrm>
              <a:prstGeom prst="ellipse">
                <a:avLst/>
              </a:prstGeom>
              <a:solidFill>
                <a:srgbClr val="9999FF"/>
              </a:solidFill>
              <a:ln w="3175">
                <a:solidFill>
                  <a:srgbClr val="9999FF"/>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grpSp>
        <p:sp>
          <p:nvSpPr>
            <p:cNvPr id="11272" name="Oval 12"/>
            <p:cNvSpPr>
              <a:spLocks noChangeArrowheads="1"/>
            </p:cNvSpPr>
            <p:nvPr/>
          </p:nvSpPr>
          <p:spPr bwMode="gray">
            <a:xfrm>
              <a:off x="2390775" y="1736726"/>
              <a:ext cx="1408112" cy="473075"/>
            </a:xfrm>
            <a:prstGeom prst="ellipse">
              <a:avLst/>
            </a:prstGeom>
            <a:solidFill>
              <a:srgbClr val="FFFF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1273" name="Oval 13"/>
            <p:cNvSpPr>
              <a:spLocks noChangeArrowheads="1"/>
            </p:cNvSpPr>
            <p:nvPr/>
          </p:nvSpPr>
          <p:spPr bwMode="gray">
            <a:xfrm>
              <a:off x="2389187" y="1584325"/>
              <a:ext cx="1409700" cy="457200"/>
            </a:xfrm>
            <a:prstGeom prst="ellipse">
              <a:avLst/>
            </a:prstGeom>
            <a:solidFill>
              <a:srgbClr val="FFFF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1274" name="Oval 14"/>
            <p:cNvSpPr>
              <a:spLocks noChangeArrowheads="1"/>
            </p:cNvSpPr>
            <p:nvPr/>
          </p:nvSpPr>
          <p:spPr bwMode="gray">
            <a:xfrm>
              <a:off x="2405063" y="1431926"/>
              <a:ext cx="1393825" cy="473075"/>
            </a:xfrm>
            <a:prstGeom prst="ellipse">
              <a:avLst/>
            </a:prstGeom>
            <a:solidFill>
              <a:srgbClr val="FFFF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grpSp>
          <p:nvGrpSpPr>
            <p:cNvPr id="11275" name="Group 15"/>
            <p:cNvGrpSpPr>
              <a:grpSpLocks/>
            </p:cNvGrpSpPr>
            <p:nvPr/>
          </p:nvGrpSpPr>
          <p:grpSpPr bwMode="auto">
            <a:xfrm>
              <a:off x="6475413" y="1524001"/>
              <a:ext cx="1285875" cy="1236663"/>
              <a:chOff x="3408" y="960"/>
              <a:chExt cx="810" cy="779"/>
            </a:xfrm>
          </p:grpSpPr>
          <p:pic>
            <p:nvPicPr>
              <p:cNvPr id="11287" name="Picture 16" descr="iss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408" y="960"/>
                <a:ext cx="810" cy="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8" name="Rectangle 17"/>
              <p:cNvSpPr>
                <a:spLocks noChangeArrowheads="1"/>
              </p:cNvSpPr>
              <p:nvPr/>
            </p:nvSpPr>
            <p:spPr bwMode="gray">
              <a:xfrm>
                <a:off x="3520" y="1218"/>
                <a:ext cx="586"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2000" b="1" dirty="0">
                    <a:solidFill>
                      <a:schemeClr val="bg1"/>
                    </a:solidFill>
                  </a:rPr>
                  <a:t>Alert</a:t>
                </a:r>
              </a:p>
            </p:txBody>
          </p:sp>
        </p:grpSp>
        <p:sp>
          <p:nvSpPr>
            <p:cNvPr id="11276" name="Text Box 18"/>
            <p:cNvSpPr txBox="1">
              <a:spLocks noChangeArrowheads="1"/>
            </p:cNvSpPr>
            <p:nvPr/>
          </p:nvSpPr>
          <p:spPr bwMode="auto">
            <a:xfrm>
              <a:off x="2087562" y="2928938"/>
              <a:ext cx="3282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Locally managed tablespace</a:t>
              </a:r>
            </a:p>
          </p:txBody>
        </p:sp>
        <p:sp>
          <p:nvSpPr>
            <p:cNvPr id="11277" name="Line 19"/>
            <p:cNvSpPr>
              <a:spLocks noChangeShapeType="1"/>
            </p:cNvSpPr>
            <p:nvPr/>
          </p:nvSpPr>
          <p:spPr bwMode="auto">
            <a:xfrm>
              <a:off x="3805238" y="1844675"/>
              <a:ext cx="555625"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1278" name="Line 20"/>
            <p:cNvSpPr>
              <a:spLocks noChangeShapeType="1"/>
            </p:cNvSpPr>
            <p:nvPr/>
          </p:nvSpPr>
          <p:spPr bwMode="auto">
            <a:xfrm>
              <a:off x="3811588" y="2181225"/>
              <a:ext cx="555625"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1279" name="Line 21"/>
            <p:cNvSpPr>
              <a:spLocks noChangeShapeType="1"/>
            </p:cNvSpPr>
            <p:nvPr/>
          </p:nvSpPr>
          <p:spPr bwMode="auto">
            <a:xfrm>
              <a:off x="6129338" y="1831975"/>
              <a:ext cx="555625"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1280" name="Line 22"/>
            <p:cNvSpPr>
              <a:spLocks noChangeShapeType="1"/>
            </p:cNvSpPr>
            <p:nvPr/>
          </p:nvSpPr>
          <p:spPr bwMode="auto">
            <a:xfrm>
              <a:off x="6142038" y="2174875"/>
              <a:ext cx="555625"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1281" name="Line 23"/>
            <p:cNvSpPr>
              <a:spLocks noChangeShapeType="1"/>
            </p:cNvSpPr>
            <p:nvPr/>
          </p:nvSpPr>
          <p:spPr bwMode="auto">
            <a:xfrm>
              <a:off x="7780338" y="2085975"/>
              <a:ext cx="555625"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grpSp>
          <p:nvGrpSpPr>
            <p:cNvPr id="11282" name="Group 24"/>
            <p:cNvGrpSpPr>
              <a:grpSpLocks/>
            </p:cNvGrpSpPr>
            <p:nvPr/>
          </p:nvGrpSpPr>
          <p:grpSpPr bwMode="auto">
            <a:xfrm>
              <a:off x="8393112" y="1562101"/>
              <a:ext cx="1028700" cy="1050925"/>
              <a:chOff x="4568" y="984"/>
              <a:chExt cx="648" cy="662"/>
            </a:xfrm>
          </p:grpSpPr>
          <p:grpSp>
            <p:nvGrpSpPr>
              <p:cNvPr id="11283" name="Group 25"/>
              <p:cNvGrpSpPr>
                <a:grpSpLocks/>
              </p:cNvGrpSpPr>
              <p:nvPr/>
            </p:nvGrpSpPr>
            <p:grpSpPr bwMode="auto">
              <a:xfrm>
                <a:off x="4568" y="984"/>
                <a:ext cx="648" cy="643"/>
                <a:chOff x="1152" y="2112"/>
                <a:chExt cx="648" cy="643"/>
              </a:xfrm>
            </p:grpSpPr>
            <p:pic>
              <p:nvPicPr>
                <p:cNvPr id="11285" name="Picture 26" descr="coordina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152" y="2112"/>
                  <a:ext cx="648"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6" name="Text Box 27"/>
                <p:cNvSpPr txBox="1">
                  <a:spLocks noChangeArrowheads="1"/>
                </p:cNvSpPr>
                <p:nvPr/>
              </p:nvSpPr>
              <p:spPr bwMode="gray">
                <a:xfrm>
                  <a:off x="1428" y="2495"/>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rgbClr val="000000"/>
                    </a:solidFill>
                  </a:endParaRPr>
                </a:p>
              </p:txBody>
            </p:sp>
          </p:grpSp>
          <p:sp>
            <p:nvSpPr>
              <p:cNvPr id="11284" name="Text Box 28"/>
              <p:cNvSpPr txBox="1">
                <a:spLocks noChangeArrowheads="1"/>
              </p:cNvSpPr>
              <p:nvPr/>
            </p:nvSpPr>
            <p:spPr bwMode="gray">
              <a:xfrm>
                <a:off x="4690" y="1415"/>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DBA</a:t>
                </a:r>
              </a:p>
            </p:txBody>
          </p:sp>
        </p:grpSp>
      </p:grpSp>
      <p:sp>
        <p:nvSpPr>
          <p:cNvPr id="2" name="Slide Number Placeholder 1"/>
          <p:cNvSpPr>
            <a:spLocks noGrp="1"/>
          </p:cNvSpPr>
          <p:nvPr>
            <p:ph type="sldNum" sz="quarter" idx="12"/>
          </p:nvPr>
        </p:nvSpPr>
        <p:spPr/>
        <p:txBody>
          <a:bodyPr/>
          <a:lstStyle/>
          <a:p>
            <a:fld id="{0D1E9C62-5A59-433B-A292-EC595ABBBF45}" type="slidenum">
              <a:rPr lang="" smtClean="0"/>
              <a:t>303</a:t>
            </a:fld>
            <a:endParaRPr lang=""/>
          </a:p>
        </p:txBody>
      </p:sp>
    </p:spTree>
    <p:custDataLst>
      <p:tags r:id="rId1"/>
    </p:custDataLst>
    <p:extLst>
      <p:ext uri="{BB962C8B-B14F-4D97-AF65-F5344CB8AC3E}">
        <p14:creationId xmlns:p14="http://schemas.microsoft.com/office/powerpoint/2010/main" val="3059202018"/>
      </p:ext>
    </p:extLst>
  </p:cSld>
  <p:clrMapOvr>
    <a:masterClrMapping/>
  </p:clrMapOvr>
  <p:transition spd="slow"/>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909252" y="1113453"/>
            <a:ext cx="6370320" cy="2621464"/>
            <a:chOff x="830654" y="1268641"/>
            <a:chExt cx="7482693" cy="3021738"/>
          </a:xfrm>
        </p:grpSpPr>
        <p:sp>
          <p:nvSpPr>
            <p:cNvPr id="20" name="Freeform 19"/>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1" name="Rounded Rectangle 20"/>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2290" name="Rectangle 2"/>
          <p:cNvSpPr>
            <a:spLocks noGrp="1" noChangeArrowheads="1"/>
          </p:cNvSpPr>
          <p:nvPr>
            <p:ph type="title"/>
          </p:nvPr>
        </p:nvSpPr>
        <p:spPr>
          <a:xfrm>
            <a:off x="989012" y="193516"/>
            <a:ext cx="10285630" cy="603249"/>
          </a:xfrm>
        </p:spPr>
        <p:txBody>
          <a:bodyPr>
            <a:normAutofit fontScale="90000"/>
          </a:bodyPr>
          <a:lstStyle/>
          <a:p>
            <a:pPr eaLnBrk="1" hangingPunct="1"/>
            <a:r>
              <a:rPr lang="en-US" altLang="en-US" dirty="0"/>
              <a:t>Monitoring Tablespace Space Usage</a:t>
            </a:r>
            <a:endParaRPr lang="en-US" altLang="en-US" dirty="0">
              <a:solidFill>
                <a:srgbClr val="FF0000"/>
              </a:solidFill>
            </a:endParaRPr>
          </a:p>
        </p:txBody>
      </p:sp>
      <p:sp>
        <p:nvSpPr>
          <p:cNvPr id="18" name="Content Placeholder 9"/>
          <p:cNvSpPr>
            <a:spLocks noGrp="1"/>
          </p:cNvSpPr>
          <p:nvPr>
            <p:ph idx="1"/>
          </p:nvPr>
        </p:nvSpPr>
        <p:spPr>
          <a:xfrm>
            <a:off x="622138" y="3986044"/>
            <a:ext cx="10944549" cy="1996266"/>
          </a:xfrm>
        </p:spPr>
        <p:txBody>
          <a:bodyPr>
            <a:normAutofit fontScale="92500"/>
          </a:bodyPr>
          <a:lstStyle/>
          <a:p>
            <a:pPr lvl="1">
              <a:buClr>
                <a:schemeClr val="accent1"/>
              </a:buClr>
              <a:defRPr/>
            </a:pPr>
            <a:r>
              <a:rPr lang="en-US" dirty="0"/>
              <a:t>Read-only and offline tablespaces: Do not set up alerts.</a:t>
            </a:r>
          </a:p>
          <a:p>
            <a:pPr lvl="1">
              <a:buClr>
                <a:schemeClr val="accent1"/>
              </a:buClr>
              <a:defRPr/>
            </a:pPr>
            <a:r>
              <a:rPr lang="en-US" dirty="0"/>
              <a:t>Temporary tablespace: Threshold corresponds to space currently used by sessions.</a:t>
            </a:r>
          </a:p>
          <a:p>
            <a:pPr lvl="1">
              <a:buClr>
                <a:schemeClr val="accent1"/>
              </a:buClr>
              <a:defRPr/>
            </a:pPr>
            <a:r>
              <a:rPr lang="en-US" dirty="0"/>
              <a:t>Undo tablespace: Threshold corresponds to space used by active and unexpired extents.</a:t>
            </a:r>
          </a:p>
          <a:p>
            <a:pPr lvl="1">
              <a:buClr>
                <a:schemeClr val="accent1"/>
              </a:buClr>
              <a:defRPr/>
            </a:pPr>
            <a:r>
              <a:rPr lang="en-US" dirty="0"/>
              <a:t>Auto-extensible files: Threshold is based on the maximum file size.</a:t>
            </a:r>
          </a:p>
        </p:txBody>
      </p:sp>
      <p:grpSp>
        <p:nvGrpSpPr>
          <p:cNvPr id="2" name="Group 1"/>
          <p:cNvGrpSpPr/>
          <p:nvPr/>
        </p:nvGrpSpPr>
        <p:grpSpPr>
          <a:xfrm>
            <a:off x="3522662" y="1349374"/>
            <a:ext cx="5143500" cy="2155826"/>
            <a:chOff x="3770312" y="1536700"/>
            <a:chExt cx="5143500" cy="2155826"/>
          </a:xfrm>
        </p:grpSpPr>
        <p:sp>
          <p:nvSpPr>
            <p:cNvPr id="12291" name="Oval 4"/>
            <p:cNvSpPr>
              <a:spLocks noChangeArrowheads="1"/>
            </p:cNvSpPr>
            <p:nvPr/>
          </p:nvSpPr>
          <p:spPr bwMode="blackWhite">
            <a:xfrm>
              <a:off x="5688012" y="3136901"/>
              <a:ext cx="901700" cy="555625"/>
            </a:xfrm>
            <a:prstGeom prst="ellipse">
              <a:avLst/>
            </a:prstGeom>
            <a:solidFill>
              <a:srgbClr val="FFCC99"/>
            </a:solidFill>
            <a:ln w="28575">
              <a:solidFill>
                <a:schemeClr val="tx1"/>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MMON</a:t>
              </a:r>
            </a:p>
          </p:txBody>
        </p:sp>
        <p:sp>
          <p:nvSpPr>
            <p:cNvPr id="12292" name="Rectangle 5"/>
            <p:cNvSpPr>
              <a:spLocks noChangeArrowheads="1"/>
            </p:cNvSpPr>
            <p:nvPr/>
          </p:nvSpPr>
          <p:spPr bwMode="blackWhite">
            <a:xfrm>
              <a:off x="4887912" y="1803400"/>
              <a:ext cx="2501900" cy="1003300"/>
            </a:xfrm>
            <a:prstGeom prst="rect">
              <a:avLst/>
            </a:prstGeom>
            <a:solidFill>
              <a:srgbClr val="FFFF99"/>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2293" name="Line 6"/>
            <p:cNvSpPr>
              <a:spLocks noChangeShapeType="1"/>
            </p:cNvSpPr>
            <p:nvPr/>
          </p:nvSpPr>
          <p:spPr bwMode="auto">
            <a:xfrm flipH="1" flipV="1">
              <a:off x="4951412" y="1993900"/>
              <a:ext cx="736600" cy="0"/>
            </a:xfrm>
            <a:prstGeom prst="line">
              <a:avLst/>
            </a:prstGeom>
            <a:noFill/>
            <a:ln w="28575">
              <a:solidFill>
                <a:schemeClr val="tx2"/>
              </a:solidFill>
              <a:round/>
              <a:headEnd type="triangle" w="lg" len="lg"/>
              <a:tailEnd type="none" w="lg" len="lg"/>
            </a:ln>
            <a:extLst>
              <a:ext uri="{909E8E84-426E-40DD-AFC4-6F175D3DCCD1}">
                <a14:hiddenFill xmlns:a14="http://schemas.microsoft.com/office/drawing/2010/main">
                  <a:noFill/>
                </a14:hiddenFill>
              </a:ext>
            </a:extLst>
          </p:spPr>
          <p:txBody>
            <a:bodyPr/>
            <a:lstStyle/>
            <a:p>
              <a:endParaRPr lang="en-US" dirty="0"/>
            </a:p>
          </p:txBody>
        </p:sp>
        <p:sp>
          <p:nvSpPr>
            <p:cNvPr id="12294" name="Line 7"/>
            <p:cNvSpPr>
              <a:spLocks noChangeShapeType="1"/>
            </p:cNvSpPr>
            <p:nvPr/>
          </p:nvSpPr>
          <p:spPr bwMode="auto">
            <a:xfrm flipH="1" flipV="1">
              <a:off x="4951412" y="2565400"/>
              <a:ext cx="755650" cy="0"/>
            </a:xfrm>
            <a:prstGeom prst="line">
              <a:avLst/>
            </a:prstGeom>
            <a:noFill/>
            <a:ln w="28575">
              <a:solidFill>
                <a:schemeClr val="tx2"/>
              </a:solidFill>
              <a:round/>
              <a:headEnd type="triangle" w="lg" len="lg"/>
              <a:tailEnd type="none" w="lg" len="lg"/>
            </a:ln>
            <a:extLst>
              <a:ext uri="{909E8E84-426E-40DD-AFC4-6F175D3DCCD1}">
                <a14:hiddenFill xmlns:a14="http://schemas.microsoft.com/office/drawing/2010/main">
                  <a:noFill/>
                </a14:hiddenFill>
              </a:ext>
            </a:extLst>
          </p:spPr>
          <p:txBody>
            <a:bodyPr/>
            <a:lstStyle/>
            <a:p>
              <a:endParaRPr lang="en-US" dirty="0"/>
            </a:p>
          </p:txBody>
        </p:sp>
        <p:sp>
          <p:nvSpPr>
            <p:cNvPr id="12295" name="Rectangle 8"/>
            <p:cNvSpPr>
              <a:spLocks noChangeArrowheads="1"/>
            </p:cNvSpPr>
            <p:nvPr/>
          </p:nvSpPr>
          <p:spPr bwMode="auto">
            <a:xfrm>
              <a:off x="5561012" y="2387600"/>
              <a:ext cx="18288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t>85% Warning</a:t>
              </a:r>
            </a:p>
          </p:txBody>
        </p:sp>
        <p:sp>
          <p:nvSpPr>
            <p:cNvPr id="12296" name="Rectangle 9"/>
            <p:cNvSpPr>
              <a:spLocks noChangeArrowheads="1"/>
            </p:cNvSpPr>
            <p:nvPr/>
          </p:nvSpPr>
          <p:spPr bwMode="auto">
            <a:xfrm>
              <a:off x="5599112" y="1816100"/>
              <a:ext cx="16002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t>97% Critical</a:t>
              </a:r>
            </a:p>
          </p:txBody>
        </p:sp>
        <p:sp>
          <p:nvSpPr>
            <p:cNvPr id="12297" name="Line 11"/>
            <p:cNvSpPr>
              <a:spLocks noChangeShapeType="1"/>
            </p:cNvSpPr>
            <p:nvPr/>
          </p:nvSpPr>
          <p:spPr bwMode="gray">
            <a:xfrm flipH="1" flipV="1">
              <a:off x="4595812" y="1549400"/>
              <a:ext cx="0" cy="1765300"/>
            </a:xfrm>
            <a:prstGeom prst="line">
              <a:avLst/>
            </a:prstGeom>
            <a:noFill/>
            <a:ln w="28575">
              <a:solidFill>
                <a:schemeClr val="accent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pic>
          <p:nvPicPr>
            <p:cNvPr id="12298" name="Picture 12" descr="iss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821113" y="2311401"/>
              <a:ext cx="638175"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9" name="Rectangle 13"/>
            <p:cNvSpPr>
              <a:spLocks noChangeArrowheads="1"/>
            </p:cNvSpPr>
            <p:nvPr/>
          </p:nvSpPr>
          <p:spPr bwMode="auto">
            <a:xfrm>
              <a:off x="3783012" y="2614614"/>
              <a:ext cx="7493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t>Alert</a:t>
              </a:r>
            </a:p>
          </p:txBody>
        </p:sp>
        <p:sp>
          <p:nvSpPr>
            <p:cNvPr id="12300" name="Line 14"/>
            <p:cNvSpPr>
              <a:spLocks noChangeShapeType="1"/>
            </p:cNvSpPr>
            <p:nvPr/>
          </p:nvSpPr>
          <p:spPr bwMode="gray">
            <a:xfrm flipH="1" flipV="1">
              <a:off x="7656512" y="1536700"/>
              <a:ext cx="0" cy="1765300"/>
            </a:xfrm>
            <a:prstGeom prst="line">
              <a:avLst/>
            </a:prstGeom>
            <a:noFill/>
            <a:ln w="28575">
              <a:solidFill>
                <a:schemeClr val="tx1"/>
              </a:solidFill>
              <a:round/>
              <a:headEnd type="triangle" w="lg" len="lg"/>
              <a:tailEnd w="lg" len="lg"/>
            </a:ln>
            <a:extLst>
              <a:ext uri="{909E8E84-426E-40DD-AFC4-6F175D3DCCD1}">
                <a14:hiddenFill xmlns:a14="http://schemas.microsoft.com/office/drawing/2010/main">
                  <a:noFill/>
                </a14:hiddenFill>
              </a:ext>
            </a:extLst>
          </p:spPr>
          <p:txBody>
            <a:bodyPr/>
            <a:lstStyle/>
            <a:p>
              <a:endParaRPr lang="en-US" dirty="0"/>
            </a:p>
          </p:txBody>
        </p:sp>
        <p:cxnSp>
          <p:nvCxnSpPr>
            <p:cNvPr id="12301" name="AutoShape 15"/>
            <p:cNvCxnSpPr>
              <a:cxnSpLocks noChangeShapeType="1"/>
              <a:stCxn id="12291" idx="0"/>
              <a:endCxn id="12292" idx="2"/>
            </p:cNvCxnSpPr>
            <p:nvPr/>
          </p:nvCxnSpPr>
          <p:spPr bwMode="auto">
            <a:xfrm flipV="1">
              <a:off x="6138862" y="2820989"/>
              <a:ext cx="0" cy="301625"/>
            </a:xfrm>
            <a:prstGeom prst="straightConnector1">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cxnSp>
        <p:pic>
          <p:nvPicPr>
            <p:cNvPr id="12302" name="Picture 16" descr="iss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808413" y="1676401"/>
              <a:ext cx="638175"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3" name="Rectangle 17"/>
            <p:cNvSpPr>
              <a:spLocks noChangeArrowheads="1"/>
            </p:cNvSpPr>
            <p:nvPr/>
          </p:nvSpPr>
          <p:spPr bwMode="auto">
            <a:xfrm>
              <a:off x="3770312" y="1979614"/>
              <a:ext cx="7493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t>Alert</a:t>
              </a:r>
            </a:p>
          </p:txBody>
        </p:sp>
        <p:sp>
          <p:nvSpPr>
            <p:cNvPr id="12304" name="Rectangle 18"/>
            <p:cNvSpPr>
              <a:spLocks noChangeArrowheads="1"/>
            </p:cNvSpPr>
            <p:nvPr/>
          </p:nvSpPr>
          <p:spPr bwMode="auto">
            <a:xfrm>
              <a:off x="7707312" y="1828800"/>
              <a:ext cx="10541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t>Cleared</a:t>
              </a:r>
            </a:p>
          </p:txBody>
        </p:sp>
        <p:sp>
          <p:nvSpPr>
            <p:cNvPr id="12305" name="Rectangle 19"/>
            <p:cNvSpPr>
              <a:spLocks noChangeArrowheads="1"/>
            </p:cNvSpPr>
            <p:nvPr/>
          </p:nvSpPr>
          <p:spPr bwMode="auto">
            <a:xfrm>
              <a:off x="7707312" y="2413000"/>
              <a:ext cx="12065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t>Cleared</a:t>
              </a:r>
            </a:p>
          </p:txBody>
        </p:sp>
      </p:grpSp>
      <p:sp>
        <p:nvSpPr>
          <p:cNvPr id="3" name="Slide Number Placeholder 2"/>
          <p:cNvSpPr>
            <a:spLocks noGrp="1"/>
          </p:cNvSpPr>
          <p:nvPr>
            <p:ph type="sldNum" sz="quarter" idx="12"/>
          </p:nvPr>
        </p:nvSpPr>
        <p:spPr/>
        <p:txBody>
          <a:bodyPr/>
          <a:lstStyle/>
          <a:p>
            <a:fld id="{0D1E9C62-5A59-433B-A292-EC595ABBBF45}" type="slidenum">
              <a:rPr lang="" smtClean="0"/>
              <a:t>304</a:t>
            </a:fld>
            <a:endParaRPr lang=""/>
          </a:p>
        </p:txBody>
      </p:sp>
    </p:spTree>
    <p:custDataLst>
      <p:tags r:id="rId1"/>
    </p:custDataLst>
    <p:extLst>
      <p:ext uri="{BB962C8B-B14F-4D97-AF65-F5344CB8AC3E}">
        <p14:creationId xmlns:p14="http://schemas.microsoft.com/office/powerpoint/2010/main" val="1502099437"/>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Reclaiming Space by Shrinking </a:t>
            </a:r>
            <a:r>
              <a:rPr lang="en-US" dirty="0" smtClean="0"/>
              <a:t>Segments</a:t>
            </a:r>
            <a:br>
              <a:rPr lang="en-US" dirty="0" smtClean="0"/>
            </a:br>
            <a:endParaRPr lang="en-US" altLang="es-MX" dirty="0"/>
          </a:p>
        </p:txBody>
      </p:sp>
      <p:sp>
        <p:nvSpPr>
          <p:cNvPr id="9219" name="Content Placeholder 9"/>
          <p:cNvSpPr>
            <a:spLocks noGrp="1"/>
          </p:cNvSpPr>
          <p:nvPr>
            <p:ph idx="1"/>
          </p:nvPr>
        </p:nvSpPr>
        <p:spPr>
          <a:xfrm>
            <a:off x="622138" y="1242485"/>
            <a:ext cx="10944549" cy="2722106"/>
          </a:xfrm>
        </p:spPr>
        <p:txBody>
          <a:bodyPr/>
          <a:lstStyle/>
          <a:p>
            <a:pPr lvl="1">
              <a:buClr>
                <a:schemeClr val="accent1"/>
              </a:buClr>
              <a:defRPr/>
            </a:pPr>
            <a:r>
              <a:rPr lang="en-US" dirty="0"/>
              <a:t>Shrink is an online and in-place operation.</a:t>
            </a:r>
          </a:p>
          <a:p>
            <a:pPr lvl="1">
              <a:buClr>
                <a:schemeClr val="accent1"/>
              </a:buClr>
              <a:defRPr/>
            </a:pPr>
            <a:r>
              <a:rPr lang="en-US" dirty="0"/>
              <a:t>It is applicable only to segments residing in ASSM tablespaces.</a:t>
            </a:r>
          </a:p>
          <a:p>
            <a:pPr lvl="1">
              <a:buClr>
                <a:schemeClr val="accent1"/>
              </a:buClr>
              <a:defRPr/>
            </a:pPr>
            <a:r>
              <a:rPr lang="en-US" dirty="0"/>
              <a:t>Candidate segment types:</a:t>
            </a:r>
          </a:p>
          <a:p>
            <a:pPr lvl="2">
              <a:buClr>
                <a:schemeClr val="accent1"/>
              </a:buClr>
              <a:defRPr/>
            </a:pPr>
            <a:r>
              <a:rPr lang="en-US" dirty="0"/>
              <a:t>Heap-organized tables and index-organized tables</a:t>
            </a:r>
          </a:p>
          <a:p>
            <a:pPr lvl="2">
              <a:buClr>
                <a:schemeClr val="accent1"/>
              </a:buClr>
              <a:defRPr/>
            </a:pPr>
            <a:r>
              <a:rPr lang="en-US" dirty="0"/>
              <a:t>Indexes</a:t>
            </a:r>
          </a:p>
          <a:p>
            <a:pPr lvl="2">
              <a:buClr>
                <a:schemeClr val="accent1"/>
              </a:buClr>
              <a:defRPr/>
            </a:pPr>
            <a:r>
              <a:rPr lang="en-US" dirty="0"/>
              <a:t>Partitions and subpartitions</a:t>
            </a:r>
          </a:p>
          <a:p>
            <a:pPr lvl="2">
              <a:buClr>
                <a:schemeClr val="accent1"/>
              </a:buClr>
              <a:defRPr/>
            </a:pPr>
            <a:r>
              <a:rPr lang="en-US" dirty="0"/>
              <a:t>Materialized views and materialized view logs</a:t>
            </a:r>
          </a:p>
        </p:txBody>
      </p:sp>
      <p:sp>
        <p:nvSpPr>
          <p:cNvPr id="2" name="Slide Number Placeholder 1"/>
          <p:cNvSpPr>
            <a:spLocks noGrp="1"/>
          </p:cNvSpPr>
          <p:nvPr>
            <p:ph type="sldNum" sz="quarter" idx="12"/>
          </p:nvPr>
        </p:nvSpPr>
        <p:spPr/>
        <p:txBody>
          <a:bodyPr/>
          <a:lstStyle/>
          <a:p>
            <a:fld id="{0D1E9C62-5A59-433B-A292-EC595ABBBF45}" type="slidenum">
              <a:rPr lang="" smtClean="0"/>
              <a:t>305</a:t>
            </a:fld>
            <a:endParaRPr lang=""/>
          </a:p>
        </p:txBody>
      </p:sp>
    </p:spTree>
    <p:custDataLst>
      <p:tags r:id="rId1"/>
    </p:custDataLst>
    <p:extLst>
      <p:ext uri="{BB962C8B-B14F-4D97-AF65-F5344CB8AC3E}">
        <p14:creationId xmlns:p14="http://schemas.microsoft.com/office/powerpoint/2010/main" val="5414051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pPr eaLnBrk="1" hangingPunct="1"/>
            <a:r>
              <a:rPr lang="en-US" altLang="en-US" dirty="0"/>
              <a:t>Shrinking </a:t>
            </a:r>
            <a:r>
              <a:rPr lang="en-US" altLang="en-US" dirty="0" smtClean="0"/>
              <a:t>Segments</a:t>
            </a:r>
            <a:br>
              <a:rPr lang="en-US" altLang="en-US" dirty="0" smtClean="0"/>
            </a:br>
            <a:r>
              <a:rPr lang="en-US" altLang="en-US" dirty="0"/>
              <a:t/>
            </a:r>
            <a:br>
              <a:rPr lang="en-US" altLang="en-US" dirty="0"/>
            </a:br>
            <a:endParaRPr lang="en-US" altLang="en-US" dirty="0"/>
          </a:p>
        </p:txBody>
      </p:sp>
      <p:sp>
        <p:nvSpPr>
          <p:cNvPr id="13315" name="Line 7"/>
          <p:cNvSpPr>
            <a:spLocks noChangeShapeType="1"/>
          </p:cNvSpPr>
          <p:nvPr/>
        </p:nvSpPr>
        <p:spPr bwMode="auto">
          <a:xfrm>
            <a:off x="2386012" y="24638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16" name="Line 14"/>
          <p:cNvSpPr>
            <a:spLocks noChangeShapeType="1"/>
          </p:cNvSpPr>
          <p:nvPr/>
        </p:nvSpPr>
        <p:spPr bwMode="auto">
          <a:xfrm>
            <a:off x="3224212" y="24638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17" name="Line 34"/>
          <p:cNvSpPr>
            <a:spLocks noChangeShapeType="1"/>
          </p:cNvSpPr>
          <p:nvPr/>
        </p:nvSpPr>
        <p:spPr bwMode="gray">
          <a:xfrm>
            <a:off x="4214812" y="3441700"/>
            <a:ext cx="685800" cy="0"/>
          </a:xfrm>
          <a:prstGeom prst="line">
            <a:avLst/>
          </a:prstGeom>
          <a:noFill/>
          <a:ln w="28575">
            <a:solidFill>
              <a:srgbClr val="6699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18" name="Line 35"/>
          <p:cNvSpPr>
            <a:spLocks noChangeShapeType="1"/>
          </p:cNvSpPr>
          <p:nvPr/>
        </p:nvSpPr>
        <p:spPr bwMode="gray">
          <a:xfrm>
            <a:off x="4214812" y="2984500"/>
            <a:ext cx="685800" cy="0"/>
          </a:xfrm>
          <a:prstGeom prst="line">
            <a:avLst/>
          </a:prstGeom>
          <a:noFill/>
          <a:ln w="28575">
            <a:solidFill>
              <a:srgbClr val="6699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19" name="Line 36"/>
          <p:cNvSpPr>
            <a:spLocks noChangeShapeType="1"/>
          </p:cNvSpPr>
          <p:nvPr/>
        </p:nvSpPr>
        <p:spPr bwMode="gray">
          <a:xfrm>
            <a:off x="4214812" y="3136900"/>
            <a:ext cx="685800" cy="0"/>
          </a:xfrm>
          <a:prstGeom prst="line">
            <a:avLst/>
          </a:prstGeom>
          <a:noFill/>
          <a:ln w="28575">
            <a:solidFill>
              <a:srgbClr val="6699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20" name="Line 37"/>
          <p:cNvSpPr>
            <a:spLocks noChangeShapeType="1"/>
          </p:cNvSpPr>
          <p:nvPr/>
        </p:nvSpPr>
        <p:spPr bwMode="gray">
          <a:xfrm>
            <a:off x="4214812" y="3289300"/>
            <a:ext cx="685800" cy="0"/>
          </a:xfrm>
          <a:prstGeom prst="line">
            <a:avLst/>
          </a:prstGeom>
          <a:noFill/>
          <a:ln w="28575">
            <a:solidFill>
              <a:srgbClr val="6699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21" name="Rectangle 38"/>
          <p:cNvSpPr>
            <a:spLocks noChangeArrowheads="1"/>
          </p:cNvSpPr>
          <p:nvPr/>
        </p:nvSpPr>
        <p:spPr bwMode="auto">
          <a:xfrm>
            <a:off x="2462212" y="27432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22" name="Text Box 39"/>
          <p:cNvSpPr txBox="1">
            <a:spLocks noChangeArrowheads="1"/>
          </p:cNvSpPr>
          <p:nvPr/>
        </p:nvSpPr>
        <p:spPr bwMode="auto">
          <a:xfrm>
            <a:off x="6653212" y="3248378"/>
            <a:ext cx="628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dirty="0"/>
              <a:t>HWM</a:t>
            </a:r>
          </a:p>
        </p:txBody>
      </p:sp>
      <p:sp>
        <p:nvSpPr>
          <p:cNvPr id="13323" name="Line 40"/>
          <p:cNvSpPr>
            <a:spLocks noChangeShapeType="1"/>
          </p:cNvSpPr>
          <p:nvPr/>
        </p:nvSpPr>
        <p:spPr bwMode="auto">
          <a:xfrm>
            <a:off x="2538412" y="28321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24" name="Line 41"/>
          <p:cNvSpPr>
            <a:spLocks noChangeShapeType="1"/>
          </p:cNvSpPr>
          <p:nvPr/>
        </p:nvSpPr>
        <p:spPr bwMode="auto">
          <a:xfrm>
            <a:off x="2538412" y="29845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25" name="Line 42"/>
          <p:cNvSpPr>
            <a:spLocks noChangeShapeType="1"/>
          </p:cNvSpPr>
          <p:nvPr/>
        </p:nvSpPr>
        <p:spPr bwMode="auto">
          <a:xfrm>
            <a:off x="2538412" y="31369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26" name="Line 43"/>
          <p:cNvSpPr>
            <a:spLocks noChangeShapeType="1"/>
          </p:cNvSpPr>
          <p:nvPr/>
        </p:nvSpPr>
        <p:spPr bwMode="auto">
          <a:xfrm>
            <a:off x="2538412" y="32893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27" name="Line 44"/>
          <p:cNvSpPr>
            <a:spLocks noChangeShapeType="1"/>
          </p:cNvSpPr>
          <p:nvPr/>
        </p:nvSpPr>
        <p:spPr bwMode="auto">
          <a:xfrm>
            <a:off x="2538412" y="34417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28" name="Rectangle 45"/>
          <p:cNvSpPr>
            <a:spLocks noChangeArrowheads="1"/>
          </p:cNvSpPr>
          <p:nvPr/>
        </p:nvSpPr>
        <p:spPr bwMode="auto">
          <a:xfrm>
            <a:off x="2424112" y="32607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29" name="Rectangle 46"/>
          <p:cNvSpPr>
            <a:spLocks noChangeArrowheads="1"/>
          </p:cNvSpPr>
          <p:nvPr/>
        </p:nvSpPr>
        <p:spPr bwMode="auto">
          <a:xfrm>
            <a:off x="3300412" y="27432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30" name="Line 47"/>
          <p:cNvSpPr>
            <a:spLocks noChangeShapeType="1"/>
          </p:cNvSpPr>
          <p:nvPr/>
        </p:nvSpPr>
        <p:spPr bwMode="auto">
          <a:xfrm>
            <a:off x="3376612" y="28321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31" name="Line 48"/>
          <p:cNvSpPr>
            <a:spLocks noChangeShapeType="1"/>
          </p:cNvSpPr>
          <p:nvPr/>
        </p:nvSpPr>
        <p:spPr bwMode="auto">
          <a:xfrm>
            <a:off x="3376612" y="29845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32" name="Line 49"/>
          <p:cNvSpPr>
            <a:spLocks noChangeShapeType="1"/>
          </p:cNvSpPr>
          <p:nvPr/>
        </p:nvSpPr>
        <p:spPr bwMode="auto">
          <a:xfrm>
            <a:off x="3376612" y="31369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33" name="Line 50"/>
          <p:cNvSpPr>
            <a:spLocks noChangeShapeType="1"/>
          </p:cNvSpPr>
          <p:nvPr/>
        </p:nvSpPr>
        <p:spPr bwMode="auto">
          <a:xfrm>
            <a:off x="3376612" y="32893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34" name="Line 51"/>
          <p:cNvSpPr>
            <a:spLocks noChangeShapeType="1"/>
          </p:cNvSpPr>
          <p:nvPr/>
        </p:nvSpPr>
        <p:spPr bwMode="auto">
          <a:xfrm>
            <a:off x="3376612" y="34417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35" name="Rectangle 52"/>
          <p:cNvSpPr>
            <a:spLocks noChangeArrowheads="1"/>
          </p:cNvSpPr>
          <p:nvPr/>
        </p:nvSpPr>
        <p:spPr bwMode="auto">
          <a:xfrm>
            <a:off x="3262312" y="32607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36" name="Rectangle 53"/>
          <p:cNvSpPr>
            <a:spLocks noChangeArrowheads="1"/>
          </p:cNvSpPr>
          <p:nvPr/>
        </p:nvSpPr>
        <p:spPr bwMode="auto">
          <a:xfrm>
            <a:off x="4138612" y="27432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37" name="Line 54"/>
          <p:cNvSpPr>
            <a:spLocks noChangeShapeType="1"/>
          </p:cNvSpPr>
          <p:nvPr/>
        </p:nvSpPr>
        <p:spPr bwMode="auto">
          <a:xfrm>
            <a:off x="4214812" y="28321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38" name="Rectangle 55"/>
          <p:cNvSpPr>
            <a:spLocks noChangeArrowheads="1"/>
          </p:cNvSpPr>
          <p:nvPr/>
        </p:nvSpPr>
        <p:spPr bwMode="auto">
          <a:xfrm>
            <a:off x="4100512" y="32607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39" name="Rectangle 56"/>
          <p:cNvSpPr>
            <a:spLocks noChangeArrowheads="1"/>
          </p:cNvSpPr>
          <p:nvPr/>
        </p:nvSpPr>
        <p:spPr bwMode="auto">
          <a:xfrm>
            <a:off x="4976812" y="27432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40" name="Line 57"/>
          <p:cNvSpPr>
            <a:spLocks noChangeShapeType="1"/>
          </p:cNvSpPr>
          <p:nvPr/>
        </p:nvSpPr>
        <p:spPr bwMode="gray">
          <a:xfrm>
            <a:off x="5053012" y="2832100"/>
            <a:ext cx="685800" cy="0"/>
          </a:xfrm>
          <a:prstGeom prst="line">
            <a:avLst/>
          </a:prstGeom>
          <a:noFill/>
          <a:ln w="28575">
            <a:solidFill>
              <a:srgbClr val="6699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41" name="Line 58"/>
          <p:cNvSpPr>
            <a:spLocks noChangeShapeType="1"/>
          </p:cNvSpPr>
          <p:nvPr/>
        </p:nvSpPr>
        <p:spPr bwMode="gray">
          <a:xfrm>
            <a:off x="5053012" y="3441700"/>
            <a:ext cx="685800" cy="0"/>
          </a:xfrm>
          <a:prstGeom prst="line">
            <a:avLst/>
          </a:prstGeom>
          <a:noFill/>
          <a:ln w="28575">
            <a:solidFill>
              <a:srgbClr val="6699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42" name="Rectangle 59"/>
          <p:cNvSpPr>
            <a:spLocks noChangeArrowheads="1"/>
          </p:cNvSpPr>
          <p:nvPr/>
        </p:nvSpPr>
        <p:spPr bwMode="auto">
          <a:xfrm>
            <a:off x="4938712" y="32607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43" name="Rectangle 60"/>
          <p:cNvSpPr>
            <a:spLocks noChangeArrowheads="1"/>
          </p:cNvSpPr>
          <p:nvPr/>
        </p:nvSpPr>
        <p:spPr bwMode="auto">
          <a:xfrm>
            <a:off x="5815012" y="27432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44" name="Line 61"/>
          <p:cNvSpPr>
            <a:spLocks noChangeShapeType="1"/>
          </p:cNvSpPr>
          <p:nvPr/>
        </p:nvSpPr>
        <p:spPr bwMode="gray">
          <a:xfrm>
            <a:off x="5891212" y="2832100"/>
            <a:ext cx="685800" cy="0"/>
          </a:xfrm>
          <a:prstGeom prst="line">
            <a:avLst/>
          </a:prstGeom>
          <a:noFill/>
          <a:ln w="28575">
            <a:solidFill>
              <a:srgbClr val="6699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45" name="Line 62"/>
          <p:cNvSpPr>
            <a:spLocks noChangeShapeType="1"/>
          </p:cNvSpPr>
          <p:nvPr/>
        </p:nvSpPr>
        <p:spPr bwMode="gray">
          <a:xfrm>
            <a:off x="5891212" y="2984500"/>
            <a:ext cx="685800" cy="0"/>
          </a:xfrm>
          <a:prstGeom prst="line">
            <a:avLst/>
          </a:prstGeom>
          <a:noFill/>
          <a:ln w="28575">
            <a:solidFill>
              <a:srgbClr val="6699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46" name="Rectangle 63"/>
          <p:cNvSpPr>
            <a:spLocks noChangeArrowheads="1"/>
          </p:cNvSpPr>
          <p:nvPr/>
        </p:nvSpPr>
        <p:spPr bwMode="auto">
          <a:xfrm>
            <a:off x="5776912" y="32607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47" name="Rectangle 64"/>
          <p:cNvSpPr>
            <a:spLocks noChangeArrowheads="1"/>
          </p:cNvSpPr>
          <p:nvPr/>
        </p:nvSpPr>
        <p:spPr bwMode="auto">
          <a:xfrm>
            <a:off x="6653212" y="27432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48" name="Rectangle 65"/>
          <p:cNvSpPr>
            <a:spLocks noChangeArrowheads="1"/>
          </p:cNvSpPr>
          <p:nvPr/>
        </p:nvSpPr>
        <p:spPr bwMode="auto">
          <a:xfrm>
            <a:off x="6615112" y="32607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49" name="Rectangle 66"/>
          <p:cNvSpPr>
            <a:spLocks noChangeArrowheads="1"/>
          </p:cNvSpPr>
          <p:nvPr/>
        </p:nvSpPr>
        <p:spPr bwMode="auto">
          <a:xfrm>
            <a:off x="7491412" y="27432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50" name="Rectangle 67"/>
          <p:cNvSpPr>
            <a:spLocks noChangeArrowheads="1"/>
          </p:cNvSpPr>
          <p:nvPr/>
        </p:nvSpPr>
        <p:spPr bwMode="auto">
          <a:xfrm>
            <a:off x="7453312" y="32480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51" name="Line 68"/>
          <p:cNvSpPr>
            <a:spLocks noChangeShapeType="1"/>
          </p:cNvSpPr>
          <p:nvPr/>
        </p:nvSpPr>
        <p:spPr bwMode="gray">
          <a:xfrm flipV="1">
            <a:off x="6661150" y="2587625"/>
            <a:ext cx="0" cy="1168400"/>
          </a:xfrm>
          <a:prstGeom prst="line">
            <a:avLst/>
          </a:prstGeom>
          <a:noFill/>
          <a:ln w="28575">
            <a:solidFill>
              <a:schemeClr val="accent2"/>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grpSp>
        <p:nvGrpSpPr>
          <p:cNvPr id="13352" name="Group 69"/>
          <p:cNvGrpSpPr>
            <a:grpSpLocks/>
          </p:cNvGrpSpPr>
          <p:nvPr/>
        </p:nvGrpSpPr>
        <p:grpSpPr bwMode="auto">
          <a:xfrm>
            <a:off x="2424112" y="4589466"/>
            <a:ext cx="5905500" cy="1193800"/>
            <a:chOff x="1024" y="3203"/>
            <a:chExt cx="3720" cy="752"/>
          </a:xfrm>
        </p:grpSpPr>
        <p:sp>
          <p:nvSpPr>
            <p:cNvPr id="13408" name="Rectangle 70"/>
            <p:cNvSpPr>
              <a:spLocks noChangeArrowheads="1"/>
            </p:cNvSpPr>
            <p:nvPr/>
          </p:nvSpPr>
          <p:spPr bwMode="gray">
            <a:xfrm>
              <a:off x="3160" y="3312"/>
              <a:ext cx="544" cy="504"/>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09" name="Rectangle 71"/>
            <p:cNvSpPr>
              <a:spLocks noChangeArrowheads="1"/>
            </p:cNvSpPr>
            <p:nvPr/>
          </p:nvSpPr>
          <p:spPr bwMode="gray">
            <a:xfrm>
              <a:off x="3688" y="3312"/>
              <a:ext cx="536" cy="504"/>
            </a:xfrm>
            <a:prstGeom prst="rect">
              <a:avLst/>
            </a:prstGeom>
            <a:solidFill>
              <a:schemeClr val="bg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10" name="Line 72"/>
            <p:cNvSpPr>
              <a:spLocks noChangeShapeType="1"/>
            </p:cNvSpPr>
            <p:nvPr/>
          </p:nvSpPr>
          <p:spPr bwMode="gray">
            <a:xfrm>
              <a:off x="2152" y="3752"/>
              <a:ext cx="432" cy="0"/>
            </a:xfrm>
            <a:prstGeom prst="line">
              <a:avLst/>
            </a:prstGeom>
            <a:noFill/>
            <a:ln w="28575">
              <a:solidFill>
                <a:srgbClr val="6699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11" name="Line 73"/>
            <p:cNvSpPr>
              <a:spLocks noChangeShapeType="1"/>
            </p:cNvSpPr>
            <p:nvPr/>
          </p:nvSpPr>
          <p:spPr bwMode="gray">
            <a:xfrm>
              <a:off x="2152" y="3464"/>
              <a:ext cx="432" cy="0"/>
            </a:xfrm>
            <a:prstGeom prst="line">
              <a:avLst/>
            </a:prstGeom>
            <a:noFill/>
            <a:ln w="28575">
              <a:solidFill>
                <a:srgbClr val="6699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12" name="Line 74"/>
            <p:cNvSpPr>
              <a:spLocks noChangeShapeType="1"/>
            </p:cNvSpPr>
            <p:nvPr/>
          </p:nvSpPr>
          <p:spPr bwMode="gray">
            <a:xfrm>
              <a:off x="2152" y="3560"/>
              <a:ext cx="432" cy="0"/>
            </a:xfrm>
            <a:prstGeom prst="line">
              <a:avLst/>
            </a:prstGeom>
            <a:noFill/>
            <a:ln w="28575">
              <a:solidFill>
                <a:srgbClr val="6699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13" name="Line 75"/>
            <p:cNvSpPr>
              <a:spLocks noChangeShapeType="1"/>
            </p:cNvSpPr>
            <p:nvPr/>
          </p:nvSpPr>
          <p:spPr bwMode="gray">
            <a:xfrm>
              <a:off x="2152" y="3656"/>
              <a:ext cx="432" cy="0"/>
            </a:xfrm>
            <a:prstGeom prst="line">
              <a:avLst/>
            </a:prstGeom>
            <a:noFill/>
            <a:ln w="28575">
              <a:solidFill>
                <a:srgbClr val="6699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14" name="Rectangle 76"/>
            <p:cNvSpPr>
              <a:spLocks noChangeArrowheads="1"/>
            </p:cNvSpPr>
            <p:nvPr/>
          </p:nvSpPr>
          <p:spPr bwMode="gray">
            <a:xfrm>
              <a:off x="1048" y="3312"/>
              <a:ext cx="528" cy="504"/>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15" name="Text Box 77"/>
            <p:cNvSpPr txBox="1">
              <a:spLocks noChangeArrowheads="1"/>
            </p:cNvSpPr>
            <p:nvPr/>
          </p:nvSpPr>
          <p:spPr bwMode="gray">
            <a:xfrm>
              <a:off x="2640" y="3626"/>
              <a:ext cx="3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dirty="0"/>
                <a:t>HWM</a:t>
              </a:r>
            </a:p>
          </p:txBody>
        </p:sp>
        <p:sp>
          <p:nvSpPr>
            <p:cNvPr id="13416" name="Line 78"/>
            <p:cNvSpPr>
              <a:spLocks noChangeShapeType="1"/>
            </p:cNvSpPr>
            <p:nvPr/>
          </p:nvSpPr>
          <p:spPr bwMode="gray">
            <a:xfrm>
              <a:off x="1096" y="3368"/>
              <a:ext cx="4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17" name="Line 79"/>
            <p:cNvSpPr>
              <a:spLocks noChangeShapeType="1"/>
            </p:cNvSpPr>
            <p:nvPr/>
          </p:nvSpPr>
          <p:spPr bwMode="gray">
            <a:xfrm>
              <a:off x="1096" y="3464"/>
              <a:ext cx="4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18" name="Line 80"/>
            <p:cNvSpPr>
              <a:spLocks noChangeShapeType="1"/>
            </p:cNvSpPr>
            <p:nvPr/>
          </p:nvSpPr>
          <p:spPr bwMode="gray">
            <a:xfrm>
              <a:off x="1096" y="3560"/>
              <a:ext cx="4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19" name="Line 81"/>
            <p:cNvSpPr>
              <a:spLocks noChangeShapeType="1"/>
            </p:cNvSpPr>
            <p:nvPr/>
          </p:nvSpPr>
          <p:spPr bwMode="gray">
            <a:xfrm>
              <a:off x="1096" y="3656"/>
              <a:ext cx="4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20" name="Line 82"/>
            <p:cNvSpPr>
              <a:spLocks noChangeShapeType="1"/>
            </p:cNvSpPr>
            <p:nvPr/>
          </p:nvSpPr>
          <p:spPr bwMode="gray">
            <a:xfrm>
              <a:off x="1096" y="3752"/>
              <a:ext cx="4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21" name="Rectangle 83"/>
            <p:cNvSpPr>
              <a:spLocks noChangeArrowheads="1"/>
            </p:cNvSpPr>
            <p:nvPr/>
          </p:nvSpPr>
          <p:spPr bwMode="gray">
            <a:xfrm>
              <a:off x="1024" y="3638"/>
              <a:ext cx="56"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22" name="Rectangle 84"/>
            <p:cNvSpPr>
              <a:spLocks noChangeArrowheads="1"/>
            </p:cNvSpPr>
            <p:nvPr/>
          </p:nvSpPr>
          <p:spPr bwMode="gray">
            <a:xfrm>
              <a:off x="1576" y="3312"/>
              <a:ext cx="528" cy="504"/>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23" name="Line 85"/>
            <p:cNvSpPr>
              <a:spLocks noChangeShapeType="1"/>
            </p:cNvSpPr>
            <p:nvPr/>
          </p:nvSpPr>
          <p:spPr bwMode="gray">
            <a:xfrm>
              <a:off x="1624" y="3368"/>
              <a:ext cx="4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24" name="Line 86"/>
            <p:cNvSpPr>
              <a:spLocks noChangeShapeType="1"/>
            </p:cNvSpPr>
            <p:nvPr/>
          </p:nvSpPr>
          <p:spPr bwMode="gray">
            <a:xfrm>
              <a:off x="1624" y="3464"/>
              <a:ext cx="4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25" name="Line 87"/>
            <p:cNvSpPr>
              <a:spLocks noChangeShapeType="1"/>
            </p:cNvSpPr>
            <p:nvPr/>
          </p:nvSpPr>
          <p:spPr bwMode="gray">
            <a:xfrm>
              <a:off x="1624" y="3560"/>
              <a:ext cx="4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26" name="Line 88"/>
            <p:cNvSpPr>
              <a:spLocks noChangeShapeType="1"/>
            </p:cNvSpPr>
            <p:nvPr/>
          </p:nvSpPr>
          <p:spPr bwMode="gray">
            <a:xfrm>
              <a:off x="1624" y="3656"/>
              <a:ext cx="4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27" name="Line 89"/>
            <p:cNvSpPr>
              <a:spLocks noChangeShapeType="1"/>
            </p:cNvSpPr>
            <p:nvPr/>
          </p:nvSpPr>
          <p:spPr bwMode="gray">
            <a:xfrm>
              <a:off x="1624" y="3752"/>
              <a:ext cx="4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28" name="Rectangle 90"/>
            <p:cNvSpPr>
              <a:spLocks noChangeArrowheads="1"/>
            </p:cNvSpPr>
            <p:nvPr/>
          </p:nvSpPr>
          <p:spPr bwMode="gray">
            <a:xfrm>
              <a:off x="1552" y="3638"/>
              <a:ext cx="56"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29" name="Rectangle 91"/>
            <p:cNvSpPr>
              <a:spLocks noChangeArrowheads="1"/>
            </p:cNvSpPr>
            <p:nvPr/>
          </p:nvSpPr>
          <p:spPr bwMode="gray">
            <a:xfrm>
              <a:off x="2104" y="3312"/>
              <a:ext cx="528" cy="504"/>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30" name="Line 92"/>
            <p:cNvSpPr>
              <a:spLocks noChangeShapeType="1"/>
            </p:cNvSpPr>
            <p:nvPr/>
          </p:nvSpPr>
          <p:spPr bwMode="gray">
            <a:xfrm>
              <a:off x="2152" y="3368"/>
              <a:ext cx="4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31" name="Rectangle 93"/>
            <p:cNvSpPr>
              <a:spLocks noChangeArrowheads="1"/>
            </p:cNvSpPr>
            <p:nvPr/>
          </p:nvSpPr>
          <p:spPr bwMode="gray">
            <a:xfrm>
              <a:off x="2080" y="3638"/>
              <a:ext cx="56"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32" name="Rectangle 94"/>
            <p:cNvSpPr>
              <a:spLocks noChangeArrowheads="1"/>
            </p:cNvSpPr>
            <p:nvPr/>
          </p:nvSpPr>
          <p:spPr bwMode="gray">
            <a:xfrm>
              <a:off x="2632" y="3312"/>
              <a:ext cx="528" cy="504"/>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33" name="Rectangle 95"/>
            <p:cNvSpPr>
              <a:spLocks noChangeArrowheads="1"/>
            </p:cNvSpPr>
            <p:nvPr/>
          </p:nvSpPr>
          <p:spPr bwMode="gray">
            <a:xfrm>
              <a:off x="2608" y="3638"/>
              <a:ext cx="56"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34" name="Rectangle 96"/>
            <p:cNvSpPr>
              <a:spLocks noChangeArrowheads="1"/>
            </p:cNvSpPr>
            <p:nvPr/>
          </p:nvSpPr>
          <p:spPr bwMode="gray">
            <a:xfrm>
              <a:off x="3136" y="3638"/>
              <a:ext cx="56"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35" name="Rectangle 97"/>
            <p:cNvSpPr>
              <a:spLocks noChangeArrowheads="1"/>
            </p:cNvSpPr>
            <p:nvPr/>
          </p:nvSpPr>
          <p:spPr bwMode="gray">
            <a:xfrm>
              <a:off x="3664" y="3638"/>
              <a:ext cx="56"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36" name="Rectangle 98"/>
            <p:cNvSpPr>
              <a:spLocks noChangeArrowheads="1"/>
            </p:cNvSpPr>
            <p:nvPr/>
          </p:nvSpPr>
          <p:spPr bwMode="gray">
            <a:xfrm>
              <a:off x="4216" y="3312"/>
              <a:ext cx="528" cy="504"/>
            </a:xfrm>
            <a:prstGeom prst="rect">
              <a:avLst/>
            </a:prstGeom>
            <a:solidFill>
              <a:schemeClr val="bg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37" name="Rectangle 99"/>
            <p:cNvSpPr>
              <a:spLocks noChangeArrowheads="1"/>
            </p:cNvSpPr>
            <p:nvPr/>
          </p:nvSpPr>
          <p:spPr bwMode="gray">
            <a:xfrm>
              <a:off x="4192" y="3630"/>
              <a:ext cx="56"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38" name="Line 100"/>
            <p:cNvSpPr>
              <a:spLocks noChangeShapeType="1"/>
            </p:cNvSpPr>
            <p:nvPr/>
          </p:nvSpPr>
          <p:spPr bwMode="gray">
            <a:xfrm flipV="1">
              <a:off x="3688" y="3203"/>
              <a:ext cx="0" cy="736"/>
            </a:xfrm>
            <a:prstGeom prst="line">
              <a:avLst/>
            </a:prstGeom>
            <a:noFill/>
            <a:ln w="28575">
              <a:solidFill>
                <a:schemeClr val="accent2"/>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3439" name="Rectangle 101"/>
            <p:cNvSpPr>
              <a:spLocks noChangeArrowheads="1"/>
            </p:cNvSpPr>
            <p:nvPr/>
          </p:nvSpPr>
          <p:spPr bwMode="gray">
            <a:xfrm>
              <a:off x="2608" y="3646"/>
              <a:ext cx="56"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40" name="Line 102"/>
            <p:cNvSpPr>
              <a:spLocks noChangeShapeType="1"/>
            </p:cNvSpPr>
            <p:nvPr/>
          </p:nvSpPr>
          <p:spPr bwMode="gray">
            <a:xfrm flipV="1">
              <a:off x="2632" y="3219"/>
              <a:ext cx="0" cy="736"/>
            </a:xfrm>
            <a:prstGeom prst="line">
              <a:avLst/>
            </a:prstGeom>
            <a:noFill/>
            <a:ln w="28575">
              <a:solidFill>
                <a:schemeClr val="accent2"/>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grpSp>
      <p:sp>
        <p:nvSpPr>
          <p:cNvPr id="13353" name="Text Box 107"/>
          <p:cNvSpPr txBox="1">
            <a:spLocks noChangeArrowheads="1"/>
          </p:cNvSpPr>
          <p:nvPr/>
        </p:nvSpPr>
        <p:spPr bwMode="auto">
          <a:xfrm>
            <a:off x="1903412" y="3735387"/>
            <a:ext cx="7858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marL="342900" indent="-342900" defTabSz="228600" eaLnBrk="0" hangingPunct="0">
              <a:defRPr>
                <a:solidFill>
                  <a:schemeClr val="tx1"/>
                </a:solidFill>
                <a:latin typeface="Arial" panose="020B0604020202020204" pitchFamily="34" charset="0"/>
                <a:cs typeface="Arial" panose="020B0604020202020204" pitchFamily="34" charset="0"/>
              </a:defRPr>
            </a:lvl1pPr>
            <a:lvl2pPr marL="22860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lgn="ctr" eaLnBrk="1" hangingPunct="1"/>
            <a:r>
              <a:rPr lang="en-US" altLang="en-US" b="1" dirty="0">
                <a:solidFill>
                  <a:srgbClr val="000000"/>
                </a:solidFill>
              </a:rPr>
              <a:t>DML operations and queries can be issued during compaction.</a:t>
            </a:r>
          </a:p>
        </p:txBody>
      </p:sp>
      <p:sp>
        <p:nvSpPr>
          <p:cNvPr id="13354" name="Text Box 108"/>
          <p:cNvSpPr txBox="1">
            <a:spLocks noChangeArrowheads="1"/>
          </p:cNvSpPr>
          <p:nvPr/>
        </p:nvSpPr>
        <p:spPr bwMode="auto">
          <a:xfrm>
            <a:off x="1916112" y="5653087"/>
            <a:ext cx="7858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marL="342900" indent="-342900" defTabSz="228600" eaLnBrk="0" hangingPunct="0">
              <a:defRPr>
                <a:solidFill>
                  <a:schemeClr val="tx1"/>
                </a:solidFill>
                <a:latin typeface="Arial" panose="020B0604020202020204" pitchFamily="34" charset="0"/>
                <a:cs typeface="Arial" panose="020B0604020202020204" pitchFamily="34" charset="0"/>
              </a:defRPr>
            </a:lvl1pPr>
            <a:lvl2pPr marL="22860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lgn="ctr" eaLnBrk="1" hangingPunct="1"/>
            <a:r>
              <a:rPr lang="en-US" altLang="en-US" b="1" dirty="0">
                <a:solidFill>
                  <a:srgbClr val="000000"/>
                </a:solidFill>
              </a:rPr>
              <a:t>DML operations are blocked when the HWM is adjusted.</a:t>
            </a:r>
          </a:p>
        </p:txBody>
      </p:sp>
      <p:sp>
        <p:nvSpPr>
          <p:cNvPr id="109" name="Content Placeholder 2"/>
          <p:cNvSpPr txBox="1">
            <a:spLocks/>
          </p:cNvSpPr>
          <p:nvPr/>
        </p:nvSpPr>
        <p:spPr bwMode="gray">
          <a:xfrm>
            <a:off x="2360612" y="2115618"/>
            <a:ext cx="7239000" cy="41172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2700">
            <a:spAutoFit/>
          </a:bodyPr>
          <a:lstStyle/>
          <a:p>
            <a:pPr defTabSz="400050" eaLnBrk="0" hangingPunct="0">
              <a:tabLst>
                <a:tab pos="400050" algn="r"/>
                <a:tab pos="673100" algn="l"/>
              </a:tabLst>
              <a:defRPr/>
            </a:pPr>
            <a:r>
              <a:rPr lang="en-US" b="1" dirty="0">
                <a:latin typeface="Courier New" pitchFamily="49" charset="0"/>
              </a:rPr>
              <a:t>		ALTER TABLE employees SHRINK SPACE COMPACT;</a:t>
            </a:r>
          </a:p>
        </p:txBody>
      </p:sp>
      <p:sp>
        <p:nvSpPr>
          <p:cNvPr id="110" name="Oval 33"/>
          <p:cNvSpPr>
            <a:spLocks noChangeAspect="1" noChangeArrowheads="1"/>
          </p:cNvSpPr>
          <p:nvPr/>
        </p:nvSpPr>
        <p:spPr bwMode="auto">
          <a:xfrm>
            <a:off x="2396570" y="2133600"/>
            <a:ext cx="345043" cy="345044"/>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46038" tIns="46038" rIns="46038" bIns="46038" anchor="ctr"/>
          <a:lstStyle/>
          <a:p>
            <a:pPr algn="ctr" defTabSz="822325" eaLnBrk="0" hangingPunct="0">
              <a:lnSpc>
                <a:spcPct val="95000"/>
              </a:lnSpc>
              <a:defRPr/>
            </a:pPr>
            <a:r>
              <a:rPr lang="en-US" sz="1600" b="1" dirty="0">
                <a:solidFill>
                  <a:schemeClr val="bg1"/>
                </a:solidFill>
              </a:rPr>
              <a:t>1</a:t>
            </a:r>
          </a:p>
        </p:txBody>
      </p:sp>
      <p:sp>
        <p:nvSpPr>
          <p:cNvPr id="13361" name="Line 5"/>
          <p:cNvSpPr>
            <a:spLocks noChangeShapeType="1"/>
          </p:cNvSpPr>
          <p:nvPr/>
        </p:nvSpPr>
        <p:spPr bwMode="auto">
          <a:xfrm>
            <a:off x="2386012" y="42291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62" name="Line 6"/>
          <p:cNvSpPr>
            <a:spLocks noChangeShapeType="1"/>
          </p:cNvSpPr>
          <p:nvPr/>
        </p:nvSpPr>
        <p:spPr bwMode="auto">
          <a:xfrm>
            <a:off x="2386012" y="43815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63" name="Line 7"/>
          <p:cNvSpPr>
            <a:spLocks noChangeShapeType="1"/>
          </p:cNvSpPr>
          <p:nvPr/>
        </p:nvSpPr>
        <p:spPr bwMode="auto">
          <a:xfrm>
            <a:off x="2386012" y="45339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64" name="Line 12"/>
          <p:cNvSpPr>
            <a:spLocks noChangeShapeType="1"/>
          </p:cNvSpPr>
          <p:nvPr/>
        </p:nvSpPr>
        <p:spPr bwMode="auto">
          <a:xfrm>
            <a:off x="3224212" y="42291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65" name="Line 13"/>
          <p:cNvSpPr>
            <a:spLocks noChangeShapeType="1"/>
          </p:cNvSpPr>
          <p:nvPr/>
        </p:nvSpPr>
        <p:spPr bwMode="auto">
          <a:xfrm>
            <a:off x="3224212" y="43815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66" name="Line 14"/>
          <p:cNvSpPr>
            <a:spLocks noChangeShapeType="1"/>
          </p:cNvSpPr>
          <p:nvPr/>
        </p:nvSpPr>
        <p:spPr bwMode="auto">
          <a:xfrm>
            <a:off x="3224212" y="45339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67" name="Line 19"/>
          <p:cNvSpPr>
            <a:spLocks noChangeShapeType="1"/>
          </p:cNvSpPr>
          <p:nvPr/>
        </p:nvSpPr>
        <p:spPr bwMode="auto">
          <a:xfrm>
            <a:off x="4062412" y="42291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68" name="Line 22"/>
          <p:cNvSpPr>
            <a:spLocks noChangeShapeType="1"/>
          </p:cNvSpPr>
          <p:nvPr/>
        </p:nvSpPr>
        <p:spPr bwMode="auto">
          <a:xfrm>
            <a:off x="4900612" y="42291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69" name="Line 26"/>
          <p:cNvSpPr>
            <a:spLocks noChangeShapeType="1"/>
          </p:cNvSpPr>
          <p:nvPr/>
        </p:nvSpPr>
        <p:spPr bwMode="auto">
          <a:xfrm>
            <a:off x="5738812" y="42291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70" name="Line 27"/>
          <p:cNvSpPr>
            <a:spLocks noChangeShapeType="1"/>
          </p:cNvSpPr>
          <p:nvPr/>
        </p:nvSpPr>
        <p:spPr bwMode="auto">
          <a:xfrm>
            <a:off x="5738812" y="43815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21" name="Content Placeholder 2"/>
          <p:cNvSpPr txBox="1">
            <a:spLocks/>
          </p:cNvSpPr>
          <p:nvPr/>
        </p:nvSpPr>
        <p:spPr bwMode="gray">
          <a:xfrm>
            <a:off x="2360612" y="4185678"/>
            <a:ext cx="7239000" cy="41172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2700">
            <a:spAutoFit/>
          </a:bodyPr>
          <a:lstStyle/>
          <a:p>
            <a:pPr defTabSz="400050" eaLnBrk="0" hangingPunct="0">
              <a:tabLst>
                <a:tab pos="400050" algn="r"/>
                <a:tab pos="673100" algn="l"/>
              </a:tabLst>
              <a:defRPr/>
            </a:pPr>
            <a:r>
              <a:rPr lang="en-US" b="1" dirty="0">
                <a:latin typeface="Courier New" pitchFamily="49" charset="0"/>
              </a:rPr>
              <a:t>		ALTER TABLE employees SHRINK SPACE;</a:t>
            </a:r>
          </a:p>
        </p:txBody>
      </p:sp>
      <p:sp>
        <p:nvSpPr>
          <p:cNvPr id="122" name="Oval 33"/>
          <p:cNvSpPr>
            <a:spLocks noChangeAspect="1" noChangeArrowheads="1"/>
          </p:cNvSpPr>
          <p:nvPr/>
        </p:nvSpPr>
        <p:spPr bwMode="auto">
          <a:xfrm>
            <a:off x="2396570" y="4203660"/>
            <a:ext cx="345043" cy="345044"/>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46038" tIns="46038" rIns="46038" bIns="46038" anchor="ctr"/>
          <a:lstStyle/>
          <a:p>
            <a:pPr algn="ctr" defTabSz="822325" eaLnBrk="0" hangingPunct="0">
              <a:lnSpc>
                <a:spcPct val="95000"/>
              </a:lnSpc>
              <a:defRPr/>
            </a:pPr>
            <a:r>
              <a:rPr lang="en-US" sz="1600" b="1" dirty="0">
                <a:solidFill>
                  <a:schemeClr val="bg1"/>
                </a:solidFill>
              </a:rPr>
              <a:t>2</a:t>
            </a:r>
          </a:p>
        </p:txBody>
      </p:sp>
      <p:sp>
        <p:nvSpPr>
          <p:cNvPr id="13377" name="Text Box 3"/>
          <p:cNvSpPr txBox="1">
            <a:spLocks noChangeArrowheads="1"/>
          </p:cNvSpPr>
          <p:nvPr/>
        </p:nvSpPr>
        <p:spPr bwMode="auto">
          <a:xfrm>
            <a:off x="6674378" y="1603022"/>
            <a:ext cx="628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dirty="0"/>
              <a:t>HWM</a:t>
            </a:r>
          </a:p>
        </p:txBody>
      </p:sp>
      <p:sp>
        <p:nvSpPr>
          <p:cNvPr id="13378" name="Rectangle 4"/>
          <p:cNvSpPr>
            <a:spLocks noChangeArrowheads="1"/>
          </p:cNvSpPr>
          <p:nvPr/>
        </p:nvSpPr>
        <p:spPr bwMode="auto">
          <a:xfrm>
            <a:off x="2462212" y="11049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79" name="Line 5"/>
          <p:cNvSpPr>
            <a:spLocks noChangeShapeType="1"/>
          </p:cNvSpPr>
          <p:nvPr/>
        </p:nvSpPr>
        <p:spPr bwMode="auto">
          <a:xfrm>
            <a:off x="2538412" y="11938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80" name="Line 6"/>
          <p:cNvSpPr>
            <a:spLocks noChangeShapeType="1"/>
          </p:cNvSpPr>
          <p:nvPr/>
        </p:nvSpPr>
        <p:spPr bwMode="auto">
          <a:xfrm>
            <a:off x="2538412" y="13462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81" name="Line 7"/>
          <p:cNvSpPr>
            <a:spLocks noChangeShapeType="1"/>
          </p:cNvSpPr>
          <p:nvPr/>
        </p:nvSpPr>
        <p:spPr bwMode="auto">
          <a:xfrm>
            <a:off x="2538412" y="14986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82" name="Line 8"/>
          <p:cNvSpPr>
            <a:spLocks noChangeShapeType="1"/>
          </p:cNvSpPr>
          <p:nvPr/>
        </p:nvSpPr>
        <p:spPr bwMode="auto">
          <a:xfrm>
            <a:off x="2538412" y="16510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83" name="Line 9"/>
          <p:cNvSpPr>
            <a:spLocks noChangeShapeType="1"/>
          </p:cNvSpPr>
          <p:nvPr/>
        </p:nvSpPr>
        <p:spPr bwMode="auto">
          <a:xfrm>
            <a:off x="2538412" y="18034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84" name="Rectangle 10"/>
          <p:cNvSpPr>
            <a:spLocks noChangeArrowheads="1"/>
          </p:cNvSpPr>
          <p:nvPr/>
        </p:nvSpPr>
        <p:spPr bwMode="auto">
          <a:xfrm>
            <a:off x="2424112" y="16224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85" name="Rectangle 11"/>
          <p:cNvSpPr>
            <a:spLocks noChangeArrowheads="1"/>
          </p:cNvSpPr>
          <p:nvPr/>
        </p:nvSpPr>
        <p:spPr bwMode="auto">
          <a:xfrm>
            <a:off x="3300412" y="11049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86" name="Line 12"/>
          <p:cNvSpPr>
            <a:spLocks noChangeShapeType="1"/>
          </p:cNvSpPr>
          <p:nvPr/>
        </p:nvSpPr>
        <p:spPr bwMode="auto">
          <a:xfrm>
            <a:off x="3376612" y="11938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87" name="Line 13"/>
          <p:cNvSpPr>
            <a:spLocks noChangeShapeType="1"/>
          </p:cNvSpPr>
          <p:nvPr/>
        </p:nvSpPr>
        <p:spPr bwMode="auto">
          <a:xfrm>
            <a:off x="3376612" y="13462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88" name="Line 14"/>
          <p:cNvSpPr>
            <a:spLocks noChangeShapeType="1"/>
          </p:cNvSpPr>
          <p:nvPr/>
        </p:nvSpPr>
        <p:spPr bwMode="auto">
          <a:xfrm>
            <a:off x="3376612" y="14986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89" name="Line 15"/>
          <p:cNvSpPr>
            <a:spLocks noChangeShapeType="1"/>
          </p:cNvSpPr>
          <p:nvPr/>
        </p:nvSpPr>
        <p:spPr bwMode="auto">
          <a:xfrm>
            <a:off x="3376612" y="16510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90" name="Line 16"/>
          <p:cNvSpPr>
            <a:spLocks noChangeShapeType="1"/>
          </p:cNvSpPr>
          <p:nvPr/>
        </p:nvSpPr>
        <p:spPr bwMode="auto">
          <a:xfrm>
            <a:off x="3376612" y="18034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91" name="Rectangle 17"/>
          <p:cNvSpPr>
            <a:spLocks noChangeArrowheads="1"/>
          </p:cNvSpPr>
          <p:nvPr/>
        </p:nvSpPr>
        <p:spPr bwMode="auto">
          <a:xfrm>
            <a:off x="3262312" y="16224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92" name="Rectangle 18"/>
          <p:cNvSpPr>
            <a:spLocks noChangeArrowheads="1"/>
          </p:cNvSpPr>
          <p:nvPr/>
        </p:nvSpPr>
        <p:spPr bwMode="auto">
          <a:xfrm>
            <a:off x="4138612" y="11049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93" name="Line 19"/>
          <p:cNvSpPr>
            <a:spLocks noChangeShapeType="1"/>
          </p:cNvSpPr>
          <p:nvPr/>
        </p:nvSpPr>
        <p:spPr bwMode="auto">
          <a:xfrm>
            <a:off x="4214812" y="11938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94" name="Rectangle 20"/>
          <p:cNvSpPr>
            <a:spLocks noChangeArrowheads="1"/>
          </p:cNvSpPr>
          <p:nvPr/>
        </p:nvSpPr>
        <p:spPr bwMode="auto">
          <a:xfrm>
            <a:off x="4100512" y="16224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95" name="Rectangle 21"/>
          <p:cNvSpPr>
            <a:spLocks noChangeArrowheads="1"/>
          </p:cNvSpPr>
          <p:nvPr/>
        </p:nvSpPr>
        <p:spPr bwMode="auto">
          <a:xfrm>
            <a:off x="4976812" y="11049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96" name="Line 22"/>
          <p:cNvSpPr>
            <a:spLocks noChangeShapeType="1"/>
          </p:cNvSpPr>
          <p:nvPr/>
        </p:nvSpPr>
        <p:spPr bwMode="auto">
          <a:xfrm>
            <a:off x="5053012" y="11938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97" name="Line 23"/>
          <p:cNvSpPr>
            <a:spLocks noChangeShapeType="1"/>
          </p:cNvSpPr>
          <p:nvPr/>
        </p:nvSpPr>
        <p:spPr bwMode="auto">
          <a:xfrm>
            <a:off x="5053012" y="18034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98" name="Rectangle 24"/>
          <p:cNvSpPr>
            <a:spLocks noChangeArrowheads="1"/>
          </p:cNvSpPr>
          <p:nvPr/>
        </p:nvSpPr>
        <p:spPr bwMode="auto">
          <a:xfrm>
            <a:off x="4938712" y="16224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99" name="Rectangle 25"/>
          <p:cNvSpPr>
            <a:spLocks noChangeArrowheads="1"/>
          </p:cNvSpPr>
          <p:nvPr/>
        </p:nvSpPr>
        <p:spPr bwMode="auto">
          <a:xfrm>
            <a:off x="5815012" y="11049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00" name="Line 26"/>
          <p:cNvSpPr>
            <a:spLocks noChangeShapeType="1"/>
          </p:cNvSpPr>
          <p:nvPr/>
        </p:nvSpPr>
        <p:spPr bwMode="auto">
          <a:xfrm>
            <a:off x="5891212" y="11938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01" name="Line 27"/>
          <p:cNvSpPr>
            <a:spLocks noChangeShapeType="1"/>
          </p:cNvSpPr>
          <p:nvPr/>
        </p:nvSpPr>
        <p:spPr bwMode="auto">
          <a:xfrm>
            <a:off x="5891212" y="13462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02" name="Rectangle 28"/>
          <p:cNvSpPr>
            <a:spLocks noChangeArrowheads="1"/>
          </p:cNvSpPr>
          <p:nvPr/>
        </p:nvSpPr>
        <p:spPr bwMode="auto">
          <a:xfrm>
            <a:off x="5776912" y="16224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03" name="Rectangle 29"/>
          <p:cNvSpPr>
            <a:spLocks noChangeArrowheads="1"/>
          </p:cNvSpPr>
          <p:nvPr/>
        </p:nvSpPr>
        <p:spPr bwMode="auto">
          <a:xfrm>
            <a:off x="6653212" y="11049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04" name="Rectangle 30"/>
          <p:cNvSpPr>
            <a:spLocks noChangeArrowheads="1"/>
          </p:cNvSpPr>
          <p:nvPr/>
        </p:nvSpPr>
        <p:spPr bwMode="auto">
          <a:xfrm>
            <a:off x="6615112" y="16224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05" name="Rectangle 31"/>
          <p:cNvSpPr>
            <a:spLocks noChangeArrowheads="1"/>
          </p:cNvSpPr>
          <p:nvPr/>
        </p:nvSpPr>
        <p:spPr bwMode="auto">
          <a:xfrm>
            <a:off x="7491412" y="11049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06" name="Rectangle 32"/>
          <p:cNvSpPr>
            <a:spLocks noChangeArrowheads="1"/>
          </p:cNvSpPr>
          <p:nvPr/>
        </p:nvSpPr>
        <p:spPr bwMode="auto">
          <a:xfrm>
            <a:off x="7453312" y="16097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07" name="Line 33"/>
          <p:cNvSpPr>
            <a:spLocks noChangeShapeType="1"/>
          </p:cNvSpPr>
          <p:nvPr/>
        </p:nvSpPr>
        <p:spPr bwMode="gray">
          <a:xfrm flipV="1">
            <a:off x="6653212" y="914400"/>
            <a:ext cx="0" cy="1168400"/>
          </a:xfrm>
          <a:prstGeom prst="line">
            <a:avLst/>
          </a:prstGeom>
          <a:noFill/>
          <a:ln w="28575">
            <a:solidFill>
              <a:schemeClr val="accent2"/>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306</a:t>
            </a:fld>
            <a:endParaRPr lang=""/>
          </a:p>
        </p:txBody>
      </p:sp>
    </p:spTree>
    <p:custDataLst>
      <p:tags r:id="rId1"/>
    </p:custDataLst>
    <p:extLst>
      <p:ext uri="{BB962C8B-B14F-4D97-AF65-F5344CB8AC3E}">
        <p14:creationId xmlns:p14="http://schemas.microsoft.com/office/powerpoint/2010/main" val="343170547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2590736" y="3602159"/>
            <a:ext cx="7007352" cy="2621464"/>
            <a:chOff x="830654" y="1268641"/>
            <a:chExt cx="7482693" cy="3021738"/>
          </a:xfrm>
        </p:grpSpPr>
        <p:sp>
          <p:nvSpPr>
            <p:cNvPr id="31" name="Freeform 30"/>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32" name="Rounded Rectangle 31"/>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4338" name="Rectangle 2"/>
          <p:cNvSpPr>
            <a:spLocks noGrp="1" noChangeArrowheads="1"/>
          </p:cNvSpPr>
          <p:nvPr>
            <p:ph type="title"/>
          </p:nvPr>
        </p:nvSpPr>
        <p:spPr/>
        <p:txBody>
          <a:bodyPr/>
          <a:lstStyle/>
          <a:p>
            <a:pPr eaLnBrk="1" hangingPunct="1"/>
            <a:r>
              <a:rPr lang="en-US" altLang="en-US" dirty="0"/>
              <a:t>Results of a Shrink </a:t>
            </a:r>
            <a:r>
              <a:rPr lang="en-US" altLang="en-US" dirty="0" smtClean="0"/>
              <a:t>Operation</a:t>
            </a:r>
            <a:br>
              <a:rPr lang="en-US" altLang="en-US" dirty="0" smtClean="0"/>
            </a:br>
            <a:endParaRPr lang="en-US" altLang="en-US" dirty="0"/>
          </a:p>
        </p:txBody>
      </p:sp>
      <p:sp>
        <p:nvSpPr>
          <p:cNvPr id="27" name="Content Placeholder 9"/>
          <p:cNvSpPr>
            <a:spLocks noGrp="1"/>
          </p:cNvSpPr>
          <p:nvPr>
            <p:ph idx="1"/>
          </p:nvPr>
        </p:nvSpPr>
        <p:spPr>
          <a:xfrm>
            <a:off x="622138" y="1242485"/>
            <a:ext cx="10944549" cy="2111682"/>
          </a:xfrm>
        </p:spPr>
        <p:txBody>
          <a:bodyPr/>
          <a:lstStyle/>
          <a:p>
            <a:pPr lvl="1">
              <a:buClr>
                <a:schemeClr val="accent1"/>
              </a:buClr>
              <a:defRPr/>
            </a:pPr>
            <a:r>
              <a:rPr lang="en-US" dirty="0"/>
              <a:t>Improved performance and space utilization</a:t>
            </a:r>
          </a:p>
          <a:p>
            <a:pPr lvl="1">
              <a:buClr>
                <a:schemeClr val="accent1"/>
              </a:buClr>
              <a:defRPr/>
            </a:pPr>
            <a:r>
              <a:rPr lang="en-US" dirty="0"/>
              <a:t>Indexes maintained</a:t>
            </a:r>
          </a:p>
          <a:p>
            <a:pPr lvl="1">
              <a:buClr>
                <a:schemeClr val="accent1"/>
              </a:buClr>
              <a:defRPr/>
            </a:pPr>
            <a:r>
              <a:rPr lang="en-US" dirty="0"/>
              <a:t>Triggers not executed</a:t>
            </a:r>
          </a:p>
          <a:p>
            <a:pPr lvl="1">
              <a:buClr>
                <a:schemeClr val="accent1"/>
              </a:buClr>
              <a:defRPr/>
            </a:pPr>
            <a:r>
              <a:rPr lang="en-US" dirty="0"/>
              <a:t>Number of migrated rows may be reduced</a:t>
            </a:r>
          </a:p>
          <a:p>
            <a:pPr lvl="1">
              <a:buClr>
                <a:schemeClr val="accent1"/>
              </a:buClr>
              <a:defRPr/>
            </a:pPr>
            <a:r>
              <a:rPr lang="en-US" dirty="0"/>
              <a:t>Rebuilding secondary indexes on IOTs recommended</a:t>
            </a:r>
          </a:p>
        </p:txBody>
      </p:sp>
      <p:sp>
        <p:nvSpPr>
          <p:cNvPr id="14360" name="Rectangle 25"/>
          <p:cNvSpPr>
            <a:spLocks noChangeArrowheads="1"/>
          </p:cNvSpPr>
          <p:nvPr/>
        </p:nvSpPr>
        <p:spPr bwMode="auto">
          <a:xfrm>
            <a:off x="1522412" y="3763964"/>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nvGrpSpPr>
          <p:cNvPr id="3" name="Group 2"/>
          <p:cNvGrpSpPr/>
          <p:nvPr/>
        </p:nvGrpSpPr>
        <p:grpSpPr>
          <a:xfrm>
            <a:off x="3237705" y="3810000"/>
            <a:ext cx="5713414" cy="2206625"/>
            <a:chOff x="3316287" y="4089400"/>
            <a:chExt cx="5713414" cy="2206625"/>
          </a:xfrm>
        </p:grpSpPr>
        <p:sp>
          <p:nvSpPr>
            <p:cNvPr id="14339" name="Oval 4"/>
            <p:cNvSpPr>
              <a:spLocks noChangeArrowheads="1"/>
            </p:cNvSpPr>
            <p:nvPr/>
          </p:nvSpPr>
          <p:spPr bwMode="blackWhite">
            <a:xfrm>
              <a:off x="6799262" y="5003800"/>
              <a:ext cx="876300" cy="558800"/>
            </a:xfrm>
            <a:prstGeom prst="ellipse">
              <a:avLst/>
            </a:prstGeom>
            <a:solidFill>
              <a:srgbClr val="FFFF00"/>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pic>
          <p:nvPicPr>
            <p:cNvPr id="14340" name="Picture 5" descr="coordina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220076" y="4789489"/>
              <a:ext cx="809625"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 Box 6"/>
            <p:cNvSpPr txBox="1">
              <a:spLocks noChangeArrowheads="1"/>
            </p:cNvSpPr>
            <p:nvPr/>
          </p:nvSpPr>
          <p:spPr bwMode="auto">
            <a:xfrm>
              <a:off x="8324850" y="5254626"/>
              <a:ext cx="679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DBA</a:t>
              </a:r>
            </a:p>
          </p:txBody>
        </p:sp>
        <p:sp>
          <p:nvSpPr>
            <p:cNvPr id="14342" name="Text Box 7"/>
            <p:cNvSpPr txBox="1">
              <a:spLocks noChangeArrowheads="1"/>
            </p:cNvSpPr>
            <p:nvPr/>
          </p:nvSpPr>
          <p:spPr bwMode="auto">
            <a:xfrm>
              <a:off x="6796087" y="5091113"/>
              <a:ext cx="895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Shrink</a:t>
              </a:r>
            </a:p>
          </p:txBody>
        </p:sp>
        <p:sp>
          <p:nvSpPr>
            <p:cNvPr id="14343" name="Rectangle 8"/>
            <p:cNvSpPr>
              <a:spLocks noChangeArrowheads="1"/>
            </p:cNvSpPr>
            <p:nvPr/>
          </p:nvSpPr>
          <p:spPr bwMode="auto">
            <a:xfrm>
              <a:off x="3744912" y="6070600"/>
              <a:ext cx="11430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4344" name="Text Box 9"/>
            <p:cNvSpPr txBox="1">
              <a:spLocks noChangeArrowheads="1"/>
            </p:cNvSpPr>
            <p:nvPr/>
          </p:nvSpPr>
          <p:spPr bwMode="auto">
            <a:xfrm>
              <a:off x="3779837" y="5929313"/>
              <a:ext cx="2571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Triggers not executed</a:t>
              </a:r>
            </a:p>
          </p:txBody>
        </p:sp>
        <p:cxnSp>
          <p:nvCxnSpPr>
            <p:cNvPr id="14345" name="AutoShape 10"/>
            <p:cNvCxnSpPr>
              <a:cxnSpLocks noChangeShapeType="1"/>
              <a:stCxn id="14347" idx="2"/>
              <a:endCxn id="14344" idx="1"/>
            </p:cNvCxnSpPr>
            <p:nvPr/>
          </p:nvCxnSpPr>
          <p:spPr bwMode="auto">
            <a:xfrm rot="5400000">
              <a:off x="3814366" y="5553472"/>
              <a:ext cx="524669" cy="593725"/>
            </a:xfrm>
            <a:prstGeom prst="bentConnector4">
              <a:avLst>
                <a:gd name="adj1" fmla="val 32526"/>
                <a:gd name="adj2" fmla="val 138503"/>
              </a:avLst>
            </a:prstGeom>
            <a:noFill/>
            <a:ln w="28575">
              <a:solidFill>
                <a:schemeClr val="tx1"/>
              </a:solidFill>
              <a:miter lim="800000"/>
              <a:headEnd w="lg" len="lg"/>
              <a:tailEnd type="triangle" w="lg" len="lg"/>
            </a:ln>
            <a:extLst>
              <a:ext uri="{909E8E84-426E-40DD-AFC4-6F175D3DCCD1}">
                <a14:hiddenFill xmlns:a14="http://schemas.microsoft.com/office/drawing/2010/main">
                  <a:noFill/>
                </a14:hiddenFill>
              </a:ext>
            </a:extLst>
          </p:spPr>
        </p:cxnSp>
        <p:pic>
          <p:nvPicPr>
            <p:cNvPr id="14346" name="Picture 11" descr="st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316287" y="5451475"/>
              <a:ext cx="471488"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7" name="Rectangle 12"/>
            <p:cNvSpPr>
              <a:spLocks noChangeArrowheads="1"/>
            </p:cNvSpPr>
            <p:nvPr/>
          </p:nvSpPr>
          <p:spPr bwMode="gray">
            <a:xfrm>
              <a:off x="4202112" y="4953000"/>
              <a:ext cx="342900" cy="635000"/>
            </a:xfrm>
            <a:prstGeom prst="rect">
              <a:avLst/>
            </a:prstGeom>
            <a:solidFill>
              <a:srgbClr val="CCEC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4348" name="Rectangle 13"/>
            <p:cNvSpPr>
              <a:spLocks noChangeArrowheads="1"/>
            </p:cNvSpPr>
            <p:nvPr/>
          </p:nvSpPr>
          <p:spPr bwMode="gray">
            <a:xfrm>
              <a:off x="4545012" y="4953000"/>
              <a:ext cx="342900" cy="635000"/>
            </a:xfrm>
            <a:prstGeom prst="rect">
              <a:avLst/>
            </a:prstGeom>
            <a:solidFill>
              <a:srgbClr val="CCEC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4349" name="Rectangle 14"/>
            <p:cNvSpPr>
              <a:spLocks noChangeArrowheads="1"/>
            </p:cNvSpPr>
            <p:nvPr/>
          </p:nvSpPr>
          <p:spPr bwMode="gray">
            <a:xfrm>
              <a:off x="4887912" y="4953000"/>
              <a:ext cx="342900" cy="635000"/>
            </a:xfrm>
            <a:prstGeom prst="rect">
              <a:avLst/>
            </a:prstGeom>
            <a:solidFill>
              <a:srgbClr val="CCEC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4350" name="Rectangle 15"/>
            <p:cNvSpPr>
              <a:spLocks noChangeArrowheads="1"/>
            </p:cNvSpPr>
            <p:nvPr/>
          </p:nvSpPr>
          <p:spPr bwMode="gray">
            <a:xfrm>
              <a:off x="5230812" y="4953000"/>
              <a:ext cx="342900" cy="635000"/>
            </a:xfrm>
            <a:prstGeom prst="rect">
              <a:avLst/>
            </a:prstGeom>
            <a:solidFill>
              <a:srgbClr val="CCEC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4351" name="Rectangle 16"/>
            <p:cNvSpPr>
              <a:spLocks noChangeArrowheads="1"/>
            </p:cNvSpPr>
            <p:nvPr/>
          </p:nvSpPr>
          <p:spPr bwMode="gray">
            <a:xfrm>
              <a:off x="5573712" y="4953000"/>
              <a:ext cx="342900" cy="635000"/>
            </a:xfrm>
            <a:prstGeom prst="rect">
              <a:avLst/>
            </a:prstGeom>
            <a:solidFill>
              <a:srgbClr val="CCEC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4352" name="Rectangle 17"/>
            <p:cNvSpPr>
              <a:spLocks noChangeArrowheads="1"/>
            </p:cNvSpPr>
            <p:nvPr/>
          </p:nvSpPr>
          <p:spPr bwMode="gray">
            <a:xfrm>
              <a:off x="5916612" y="4953000"/>
              <a:ext cx="342900" cy="635000"/>
            </a:xfrm>
            <a:prstGeom prst="rect">
              <a:avLst/>
            </a:prstGeom>
            <a:solidFill>
              <a:srgbClr val="CCEC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4353" name="Text Box 18"/>
            <p:cNvSpPr txBox="1">
              <a:spLocks noChangeArrowheads="1"/>
            </p:cNvSpPr>
            <p:nvPr/>
          </p:nvSpPr>
          <p:spPr bwMode="blackWhite">
            <a:xfrm>
              <a:off x="4832351" y="5065714"/>
              <a:ext cx="771525" cy="369887"/>
            </a:xfrm>
            <a:prstGeom prst="rect">
              <a:avLst/>
            </a:prstGeom>
            <a:solidFill>
              <a:schemeClr val="bg1"/>
            </a:solidFill>
            <a:ln w="28575">
              <a:solidFill>
                <a:schemeClr val="tx1"/>
              </a:solidFill>
              <a:miter lim="800000"/>
              <a:headEnd type="none" w="sm" len="sm"/>
              <a:tailEnd type="none" w="sm" len="sm"/>
            </a:ln>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Table</a:t>
              </a:r>
            </a:p>
          </p:txBody>
        </p:sp>
        <p:cxnSp>
          <p:nvCxnSpPr>
            <p:cNvPr id="14354" name="AutoShape 19"/>
            <p:cNvCxnSpPr>
              <a:cxnSpLocks noChangeShapeType="1"/>
              <a:stCxn id="14359" idx="3"/>
              <a:endCxn id="14348" idx="0"/>
            </p:cNvCxnSpPr>
            <p:nvPr/>
          </p:nvCxnSpPr>
          <p:spPr bwMode="auto">
            <a:xfrm rot="5400000">
              <a:off x="4705350" y="4432301"/>
              <a:ext cx="517525" cy="495300"/>
            </a:xfrm>
            <a:prstGeom prst="bentConnector3">
              <a:avLst>
                <a:gd name="adj1" fmla="val 50000"/>
              </a:avLst>
            </a:prstGeom>
            <a:noFill/>
            <a:ln w="28575">
              <a:solidFill>
                <a:schemeClr val="tx1"/>
              </a:solidFill>
              <a:miter lim="800000"/>
              <a:headEnd w="lg" len="lg"/>
              <a:tailEnd type="triangle" w="lg" len="lg"/>
            </a:ln>
            <a:extLst>
              <a:ext uri="{909E8E84-426E-40DD-AFC4-6F175D3DCCD1}">
                <a14:hiddenFill xmlns:a14="http://schemas.microsoft.com/office/drawing/2010/main">
                  <a:noFill/>
                </a14:hiddenFill>
              </a:ext>
            </a:extLst>
          </p:spPr>
        </p:cxnSp>
        <p:cxnSp>
          <p:nvCxnSpPr>
            <p:cNvPr id="14355" name="AutoShape 20"/>
            <p:cNvCxnSpPr>
              <a:cxnSpLocks noChangeShapeType="1"/>
              <a:stCxn id="14359" idx="3"/>
              <a:endCxn id="14347" idx="0"/>
            </p:cNvCxnSpPr>
            <p:nvPr/>
          </p:nvCxnSpPr>
          <p:spPr bwMode="auto">
            <a:xfrm rot="5400000">
              <a:off x="4533900" y="4260851"/>
              <a:ext cx="517525" cy="838200"/>
            </a:xfrm>
            <a:prstGeom prst="bentConnector3">
              <a:avLst>
                <a:gd name="adj1" fmla="val 50000"/>
              </a:avLst>
            </a:prstGeom>
            <a:noFill/>
            <a:ln w="28575">
              <a:solidFill>
                <a:schemeClr val="tx1"/>
              </a:solidFill>
              <a:miter lim="800000"/>
              <a:headEnd w="lg" len="lg"/>
              <a:tailEnd type="triangle" w="lg" len="lg"/>
            </a:ln>
            <a:extLst>
              <a:ext uri="{909E8E84-426E-40DD-AFC4-6F175D3DCCD1}">
                <a14:hiddenFill xmlns:a14="http://schemas.microsoft.com/office/drawing/2010/main">
                  <a:noFill/>
                </a14:hiddenFill>
              </a:ext>
            </a:extLst>
          </p:spPr>
        </p:cxnSp>
        <p:cxnSp>
          <p:nvCxnSpPr>
            <p:cNvPr id="14356" name="AutoShape 21"/>
            <p:cNvCxnSpPr>
              <a:cxnSpLocks noChangeShapeType="1"/>
              <a:stCxn id="14359" idx="3"/>
              <a:endCxn id="14349" idx="0"/>
            </p:cNvCxnSpPr>
            <p:nvPr/>
          </p:nvCxnSpPr>
          <p:spPr bwMode="auto">
            <a:xfrm rot="5400000">
              <a:off x="4876800" y="4603751"/>
              <a:ext cx="517525" cy="152400"/>
            </a:xfrm>
            <a:prstGeom prst="bentConnector3">
              <a:avLst>
                <a:gd name="adj1" fmla="val 50000"/>
              </a:avLst>
            </a:prstGeom>
            <a:noFill/>
            <a:ln w="28575">
              <a:solidFill>
                <a:schemeClr val="tx1"/>
              </a:solidFill>
              <a:miter lim="800000"/>
              <a:headEnd w="lg" len="lg"/>
              <a:tailEnd type="triangle" w="lg" len="lg"/>
            </a:ln>
            <a:extLst>
              <a:ext uri="{909E8E84-426E-40DD-AFC4-6F175D3DCCD1}">
                <a14:hiddenFill xmlns:a14="http://schemas.microsoft.com/office/drawing/2010/main">
                  <a:noFill/>
                </a14:hiddenFill>
              </a:ext>
            </a:extLst>
          </p:spPr>
        </p:cxnSp>
        <p:cxnSp>
          <p:nvCxnSpPr>
            <p:cNvPr id="14357" name="AutoShape 22"/>
            <p:cNvCxnSpPr>
              <a:cxnSpLocks noChangeShapeType="1"/>
              <a:stCxn id="14359" idx="3"/>
              <a:endCxn id="14351" idx="0"/>
            </p:cNvCxnSpPr>
            <p:nvPr/>
          </p:nvCxnSpPr>
          <p:spPr bwMode="auto">
            <a:xfrm rot="16200000" flipH="1">
              <a:off x="5219700" y="4413251"/>
              <a:ext cx="517525" cy="533400"/>
            </a:xfrm>
            <a:prstGeom prst="bentConnector3">
              <a:avLst>
                <a:gd name="adj1" fmla="val 50000"/>
              </a:avLst>
            </a:prstGeom>
            <a:noFill/>
            <a:ln w="28575">
              <a:solidFill>
                <a:schemeClr val="tx1"/>
              </a:solidFill>
              <a:miter lim="800000"/>
              <a:headEnd w="lg" len="lg"/>
              <a:tailEnd type="triangle" w="lg" len="lg"/>
            </a:ln>
            <a:extLst>
              <a:ext uri="{909E8E84-426E-40DD-AFC4-6F175D3DCCD1}">
                <a14:hiddenFill xmlns:a14="http://schemas.microsoft.com/office/drawing/2010/main">
                  <a:noFill/>
                </a14:hiddenFill>
              </a:ext>
            </a:extLst>
          </p:spPr>
        </p:cxnSp>
        <p:sp>
          <p:nvSpPr>
            <p:cNvPr id="14358" name="Text Box 23"/>
            <p:cNvSpPr txBox="1">
              <a:spLocks noChangeArrowheads="1"/>
            </p:cNvSpPr>
            <p:nvPr/>
          </p:nvSpPr>
          <p:spPr bwMode="auto">
            <a:xfrm>
              <a:off x="5856287" y="4100513"/>
              <a:ext cx="781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Index</a:t>
              </a:r>
            </a:p>
          </p:txBody>
        </p:sp>
        <p:sp>
          <p:nvSpPr>
            <p:cNvPr id="14359" name="AutoShape 24"/>
            <p:cNvSpPr>
              <a:spLocks noChangeArrowheads="1"/>
            </p:cNvSpPr>
            <p:nvPr/>
          </p:nvSpPr>
          <p:spPr bwMode="blackWhite">
            <a:xfrm>
              <a:off x="4570412" y="4089400"/>
              <a:ext cx="1282700" cy="317500"/>
            </a:xfrm>
            <a:prstGeom prst="triangle">
              <a:avLst>
                <a:gd name="adj" fmla="val 50000"/>
              </a:avLst>
            </a:prstGeom>
            <a:solidFill>
              <a:srgbClr val="FFFFCC"/>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4361" name="Line 26"/>
            <p:cNvSpPr>
              <a:spLocks noChangeShapeType="1"/>
            </p:cNvSpPr>
            <p:nvPr/>
          </p:nvSpPr>
          <p:spPr bwMode="gray">
            <a:xfrm flipH="1">
              <a:off x="6275387" y="5291138"/>
              <a:ext cx="533400"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4362" name="Line 27"/>
            <p:cNvSpPr>
              <a:spLocks noChangeShapeType="1"/>
            </p:cNvSpPr>
            <p:nvPr/>
          </p:nvSpPr>
          <p:spPr bwMode="gray">
            <a:xfrm flipH="1">
              <a:off x="7694612" y="5291138"/>
              <a:ext cx="533400"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 name="Slide Number Placeholder 1"/>
          <p:cNvSpPr>
            <a:spLocks noGrp="1"/>
          </p:cNvSpPr>
          <p:nvPr>
            <p:ph type="sldNum" sz="quarter" idx="12"/>
          </p:nvPr>
        </p:nvSpPr>
        <p:spPr/>
        <p:txBody>
          <a:bodyPr/>
          <a:lstStyle/>
          <a:p>
            <a:fld id="{0D1E9C62-5A59-433B-A292-EC595ABBBF45}" type="slidenum">
              <a:rPr lang="" smtClean="0"/>
              <a:t>307</a:t>
            </a:fld>
            <a:endParaRPr lang=""/>
          </a:p>
        </p:txBody>
      </p:sp>
    </p:spTree>
    <p:custDataLst>
      <p:tags r:id="rId1"/>
    </p:custDataLst>
    <p:extLst>
      <p:ext uri="{BB962C8B-B14F-4D97-AF65-F5344CB8AC3E}">
        <p14:creationId xmlns:p14="http://schemas.microsoft.com/office/powerpoint/2010/main" val="375956654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Managing Resumable Space </a:t>
            </a:r>
            <a:r>
              <a:rPr lang="en-US" dirty="0" smtClean="0"/>
              <a:t>Allocation</a:t>
            </a:r>
            <a:br>
              <a:rPr lang="en-US" dirty="0" smtClean="0"/>
            </a:br>
            <a:endParaRPr lang="en-US" altLang="es-MX" dirty="0"/>
          </a:p>
        </p:txBody>
      </p:sp>
      <p:sp>
        <p:nvSpPr>
          <p:cNvPr id="9219" name="Content Placeholder 9"/>
          <p:cNvSpPr>
            <a:spLocks noGrp="1"/>
          </p:cNvSpPr>
          <p:nvPr>
            <p:ph idx="1"/>
          </p:nvPr>
        </p:nvSpPr>
        <p:spPr>
          <a:xfrm>
            <a:off x="622138" y="1242485"/>
            <a:ext cx="10944549" cy="3989119"/>
          </a:xfrm>
        </p:spPr>
        <p:txBody>
          <a:bodyPr/>
          <a:lstStyle/>
          <a:p>
            <a:pPr>
              <a:defRPr/>
            </a:pPr>
            <a:r>
              <a:rPr lang="en-US" dirty="0">
                <a:latin typeface="+mn-lt"/>
              </a:rPr>
              <a:t>A resumable statement:</a:t>
            </a:r>
          </a:p>
          <a:p>
            <a:pPr lvl="1">
              <a:defRPr/>
            </a:pPr>
            <a:r>
              <a:rPr lang="en-US" dirty="0">
                <a:latin typeface="+mn-lt"/>
              </a:rPr>
              <a:t>Enables you to suspend large operations instead of receiving an error</a:t>
            </a:r>
          </a:p>
          <a:p>
            <a:pPr lvl="1">
              <a:defRPr/>
            </a:pPr>
            <a:r>
              <a:rPr lang="en-US" dirty="0">
                <a:latin typeface="+mn-lt"/>
              </a:rPr>
              <a:t>Gives you a chance to fix the problem while the operation is suspended, rather than starting over</a:t>
            </a:r>
            <a:endParaRPr lang="en-US" dirty="0"/>
          </a:p>
          <a:p>
            <a:pPr lvl="1">
              <a:defRPr/>
            </a:pPr>
            <a:r>
              <a:rPr lang="en-US" dirty="0">
                <a:latin typeface="+mn-lt"/>
              </a:rPr>
              <a:t>Is suspended for the following conditions:</a:t>
            </a:r>
            <a:endParaRPr lang="en-US" dirty="0"/>
          </a:p>
          <a:p>
            <a:pPr lvl="2">
              <a:defRPr/>
            </a:pPr>
            <a:r>
              <a:rPr lang="en-US" dirty="0">
                <a:latin typeface="+mn-lt"/>
              </a:rPr>
              <a:t>Out of space</a:t>
            </a:r>
            <a:endParaRPr lang="en-US" dirty="0"/>
          </a:p>
          <a:p>
            <a:pPr lvl="2">
              <a:defRPr/>
            </a:pPr>
            <a:r>
              <a:rPr lang="en-US" dirty="0">
                <a:latin typeface="+mn-lt"/>
              </a:rPr>
              <a:t>Maximum extents reached</a:t>
            </a:r>
            <a:endParaRPr lang="en-US" dirty="0"/>
          </a:p>
          <a:p>
            <a:pPr lvl="2">
              <a:defRPr/>
            </a:pPr>
            <a:r>
              <a:rPr lang="en-US" dirty="0">
                <a:latin typeface="+mn-lt"/>
              </a:rPr>
              <a:t>Space quota exceeded</a:t>
            </a:r>
            <a:endParaRPr lang="en-US" dirty="0"/>
          </a:p>
          <a:p>
            <a:pPr lvl="1">
              <a:defRPr/>
            </a:pPr>
            <a:r>
              <a:rPr lang="en-US" dirty="0">
                <a:latin typeface="+mn-lt"/>
              </a:rPr>
              <a:t>Can be suspended and resumed multiple times</a:t>
            </a:r>
          </a:p>
          <a:p>
            <a:pPr>
              <a:defRPr/>
            </a:pPr>
            <a:endParaRPr lang="en-US" dirty="0">
              <a:latin typeface="+mn-lt"/>
            </a:endParaRPr>
          </a:p>
        </p:txBody>
      </p:sp>
      <p:sp>
        <p:nvSpPr>
          <p:cNvPr id="2" name="Slide Number Placeholder 1"/>
          <p:cNvSpPr>
            <a:spLocks noGrp="1"/>
          </p:cNvSpPr>
          <p:nvPr>
            <p:ph type="sldNum" sz="quarter" idx="12"/>
          </p:nvPr>
        </p:nvSpPr>
        <p:spPr/>
        <p:txBody>
          <a:bodyPr/>
          <a:lstStyle/>
          <a:p>
            <a:fld id="{0D1E9C62-5A59-433B-A292-EC595ABBBF45}" type="slidenum">
              <a:rPr lang="" smtClean="0"/>
              <a:t>308</a:t>
            </a:fld>
            <a:endParaRPr lang=""/>
          </a:p>
        </p:txBody>
      </p:sp>
    </p:spTree>
    <p:custDataLst>
      <p:tags r:id="rId1"/>
    </p:custDataLst>
    <p:extLst>
      <p:ext uri="{BB962C8B-B14F-4D97-AF65-F5344CB8AC3E}">
        <p14:creationId xmlns:p14="http://schemas.microsoft.com/office/powerpoint/2010/main" val="24717753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Using Resumable Space </a:t>
            </a:r>
            <a:r>
              <a:rPr lang="en-US" dirty="0" smtClean="0"/>
              <a:t>Allocation</a:t>
            </a:r>
            <a:br>
              <a:rPr lang="en-US" dirty="0" smtClean="0"/>
            </a:br>
            <a:endParaRPr lang="en-US" altLang="es-MX" dirty="0"/>
          </a:p>
        </p:txBody>
      </p:sp>
      <p:sp>
        <p:nvSpPr>
          <p:cNvPr id="9219" name="Content Placeholder 9"/>
          <p:cNvSpPr>
            <a:spLocks noGrp="1"/>
          </p:cNvSpPr>
          <p:nvPr>
            <p:ph idx="1"/>
          </p:nvPr>
        </p:nvSpPr>
        <p:spPr>
          <a:xfrm>
            <a:off x="622138" y="1242485"/>
            <a:ext cx="10944549" cy="2947809"/>
          </a:xfrm>
        </p:spPr>
        <p:txBody>
          <a:bodyPr/>
          <a:lstStyle/>
          <a:p>
            <a:pPr lvl="1">
              <a:buClr>
                <a:schemeClr val="accent1"/>
              </a:buClr>
              <a:defRPr/>
            </a:pPr>
            <a:r>
              <a:rPr lang="en-US" dirty="0"/>
              <a:t>Queries, DML operations, and certain DDL operations can be resumed if they encounter an out-of-space error.</a:t>
            </a:r>
          </a:p>
          <a:p>
            <a:pPr lvl="1">
              <a:buClr>
                <a:schemeClr val="accent1"/>
              </a:buClr>
              <a:defRPr/>
            </a:pPr>
            <a:r>
              <a:rPr lang="en-US" dirty="0"/>
              <a:t>A resumable statement can be issued through SQL, PL/SQL, SQL*Loader, and Data Pump utilities, or Oracle Call Interface (OCI).</a:t>
            </a:r>
          </a:p>
          <a:p>
            <a:pPr lvl="1">
              <a:buClr>
                <a:schemeClr val="accent1"/>
              </a:buClr>
              <a:defRPr/>
            </a:pPr>
            <a:r>
              <a:rPr lang="en-US" dirty="0"/>
              <a:t>A statement executes in resumable mode only if its session has been enabled by one of the following actions:</a:t>
            </a:r>
          </a:p>
          <a:p>
            <a:pPr lvl="2">
              <a:buClr>
                <a:schemeClr val="accent1"/>
              </a:buClr>
              <a:defRPr/>
            </a:pPr>
            <a:r>
              <a:rPr lang="en-US" dirty="0"/>
              <a:t>The </a:t>
            </a:r>
            <a:r>
              <a:rPr lang="en-US" dirty="0">
                <a:latin typeface="Courier New" panose="02070309020205020404" pitchFamily="49" charset="0"/>
                <a:cs typeface="Courier New" panose="02070309020205020404" pitchFamily="49" charset="0"/>
              </a:rPr>
              <a:t>RESUMABLE_TIMEOUT</a:t>
            </a:r>
            <a:r>
              <a:rPr lang="en-US" dirty="0"/>
              <a:t> initialization parameter is set to a nonzero value.</a:t>
            </a:r>
          </a:p>
          <a:p>
            <a:pPr lvl="2">
              <a:buClr>
                <a:schemeClr val="accent1"/>
              </a:buClr>
              <a:defRPr/>
            </a:pPr>
            <a:r>
              <a:rPr lang="en-US" dirty="0"/>
              <a:t>An </a:t>
            </a: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SESSION</a:t>
            </a:r>
            <a:r>
              <a:rPr lang="en-US" dirty="0"/>
              <a:t> </a:t>
            </a:r>
            <a:r>
              <a:rPr lang="en-US" dirty="0">
                <a:latin typeface="Courier New" panose="02070309020205020404" pitchFamily="49" charset="0"/>
                <a:cs typeface="Courier New" panose="02070309020205020404" pitchFamily="49" charset="0"/>
              </a:rPr>
              <a:t>ENABLE</a:t>
            </a:r>
            <a:r>
              <a:rPr lang="en-US" dirty="0"/>
              <a:t> </a:t>
            </a:r>
            <a:r>
              <a:rPr lang="en-US" dirty="0">
                <a:latin typeface="Courier New" panose="02070309020205020404" pitchFamily="49" charset="0"/>
                <a:cs typeface="Courier New" panose="02070309020205020404" pitchFamily="49" charset="0"/>
              </a:rPr>
              <a:t>RESUMABLE</a:t>
            </a:r>
            <a:r>
              <a:rPr lang="en-US" dirty="0"/>
              <a:t> statement is issued.</a:t>
            </a:r>
          </a:p>
        </p:txBody>
      </p:sp>
      <p:sp>
        <p:nvSpPr>
          <p:cNvPr id="2" name="Slide Number Placeholder 1"/>
          <p:cNvSpPr>
            <a:spLocks noGrp="1"/>
          </p:cNvSpPr>
          <p:nvPr>
            <p:ph type="sldNum" sz="quarter" idx="12"/>
          </p:nvPr>
        </p:nvSpPr>
        <p:spPr/>
        <p:txBody>
          <a:bodyPr/>
          <a:lstStyle/>
          <a:p>
            <a:fld id="{0D1E9C62-5A59-433B-A292-EC595ABBBF45}" type="slidenum">
              <a:rPr lang="" smtClean="0"/>
              <a:t>309</a:t>
            </a:fld>
            <a:endParaRPr lang=""/>
          </a:p>
        </p:txBody>
      </p:sp>
    </p:spTree>
    <p:custDataLst>
      <p:tags r:id="rId1"/>
    </p:custDataLst>
    <p:extLst>
      <p:ext uri="{BB962C8B-B14F-4D97-AF65-F5344CB8AC3E}">
        <p14:creationId xmlns:p14="http://schemas.microsoft.com/office/powerpoint/2010/main" val="999409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1" name="Title 3"/>
          <p:cNvSpPr>
            <a:spLocks noGrp="1"/>
          </p:cNvSpPr>
          <p:nvPr>
            <p:ph type="title"/>
          </p:nvPr>
        </p:nvSpPr>
        <p:spPr/>
        <p:txBody>
          <a:bodyPr/>
          <a:lstStyle/>
          <a:p>
            <a:pPr eaLnBrk="1" hangingPunct="1"/>
            <a:endParaRPr lang="en-US" altLang="en-US" dirty="0"/>
          </a:p>
        </p:txBody>
      </p:sp>
      <p:sp>
        <p:nvSpPr>
          <p:cNvPr id="12290" name="Rectangle 1027"/>
          <p:cNvSpPr>
            <a:spLocks noGrp="1" noChangeArrowheads="1"/>
          </p:cNvSpPr>
          <p:nvPr>
            <p:ph idx="1"/>
          </p:nvPr>
        </p:nvSpPr>
        <p:spPr>
          <a:xfrm>
            <a:off x="622138" y="1242485"/>
            <a:ext cx="10944549" cy="357356"/>
          </a:xfrm>
        </p:spPr>
        <p:txBody>
          <a:bodyPr>
            <a:normAutofit fontScale="85000" lnSpcReduction="20000"/>
          </a:bodyPr>
          <a:lstStyle/>
          <a:p>
            <a:pPr eaLnBrk="1" hangingPunct="1"/>
            <a:endParaRPr lang="en-US" alt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31</a:t>
            </a:fld>
            <a:endParaRPr lang=""/>
          </a:p>
        </p:txBody>
      </p:sp>
    </p:spTree>
    <p:custDataLst>
      <p:tags r:id="rId1"/>
    </p:custDataLst>
    <p:extLst>
      <p:ext uri="{BB962C8B-B14F-4D97-AF65-F5344CB8AC3E}">
        <p14:creationId xmlns:p14="http://schemas.microsoft.com/office/powerpoint/2010/main" val="849228059"/>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310</a:t>
            </a:fld>
            <a:endParaRPr lang=""/>
          </a:p>
        </p:txBody>
      </p:sp>
    </p:spTree>
    <p:custDataLst>
      <p:tags r:id="rId1"/>
    </p:custDataLst>
    <p:extLst>
      <p:ext uri="{BB962C8B-B14F-4D97-AF65-F5344CB8AC3E}">
        <p14:creationId xmlns:p14="http://schemas.microsoft.com/office/powerpoint/2010/main" val="3432281945"/>
      </p:ext>
    </p:ext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1854964" y="919911"/>
            <a:ext cx="8478896" cy="5108491"/>
            <a:chOff x="830654" y="1268641"/>
            <a:chExt cx="7482693" cy="3021738"/>
          </a:xfrm>
        </p:grpSpPr>
        <p:sp>
          <p:nvSpPr>
            <p:cNvPr id="36" name="Freeform 35"/>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37" name="Rounded Rectangle 36"/>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5362" name="Rectangle 2"/>
          <p:cNvSpPr>
            <a:spLocks noGrp="1" noChangeArrowheads="1"/>
          </p:cNvSpPr>
          <p:nvPr>
            <p:ph type="title"/>
          </p:nvPr>
        </p:nvSpPr>
        <p:spPr/>
        <p:txBody>
          <a:bodyPr>
            <a:normAutofit fontScale="90000"/>
          </a:bodyPr>
          <a:lstStyle/>
          <a:p>
            <a:pPr eaLnBrk="1" hangingPunct="1"/>
            <a:r>
              <a:rPr lang="en-US" altLang="en-US" dirty="0"/>
              <a:t>Resuming Suspended </a:t>
            </a:r>
            <a:r>
              <a:rPr lang="en-US" altLang="en-US" dirty="0" smtClean="0"/>
              <a:t>Statements</a:t>
            </a:r>
            <a:br>
              <a:rPr lang="en-US" altLang="en-US" dirty="0" smtClean="0"/>
            </a:br>
            <a:r>
              <a:rPr lang="en-US" altLang="en-US" dirty="0"/>
              <a:t/>
            </a:r>
            <a:br>
              <a:rPr lang="en-US" altLang="en-US" dirty="0"/>
            </a:br>
            <a:endParaRPr lang="en-US" altLang="en-US" dirty="0"/>
          </a:p>
        </p:txBody>
      </p:sp>
      <p:grpSp>
        <p:nvGrpSpPr>
          <p:cNvPr id="2" name="Group 1"/>
          <p:cNvGrpSpPr/>
          <p:nvPr/>
        </p:nvGrpSpPr>
        <p:grpSpPr>
          <a:xfrm>
            <a:off x="2671185" y="1135784"/>
            <a:ext cx="6846455" cy="4586432"/>
            <a:chOff x="2360612" y="1120249"/>
            <a:chExt cx="7531100" cy="5045075"/>
          </a:xfrm>
        </p:grpSpPr>
        <p:sp>
          <p:nvSpPr>
            <p:cNvPr id="15364" name="Line 4"/>
            <p:cNvSpPr>
              <a:spLocks noChangeShapeType="1"/>
            </p:cNvSpPr>
            <p:nvPr/>
          </p:nvSpPr>
          <p:spPr bwMode="auto">
            <a:xfrm flipV="1">
              <a:off x="3389312" y="5596999"/>
              <a:ext cx="1143000" cy="558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15365" name="Rectangle 5"/>
            <p:cNvSpPr>
              <a:spLocks noChangeArrowheads="1"/>
            </p:cNvSpPr>
            <p:nvPr/>
          </p:nvSpPr>
          <p:spPr bwMode="blackWhite">
            <a:xfrm>
              <a:off x="3021012" y="1593324"/>
              <a:ext cx="1905000" cy="433388"/>
            </a:xfrm>
            <a:prstGeom prst="rect">
              <a:avLst/>
            </a:prstGeom>
            <a:solidFill>
              <a:srgbClr val="CCCCCC"/>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solidFill>
                    <a:srgbClr val="000000"/>
                  </a:solidFill>
                </a:rPr>
                <a:t>SQL statement</a:t>
              </a:r>
            </a:p>
          </p:txBody>
        </p:sp>
        <p:sp>
          <p:nvSpPr>
            <p:cNvPr id="15366" name="Rectangle 6"/>
            <p:cNvSpPr>
              <a:spLocks noChangeArrowheads="1"/>
            </p:cNvSpPr>
            <p:nvPr/>
          </p:nvSpPr>
          <p:spPr bwMode="auto">
            <a:xfrm>
              <a:off x="5484812" y="2418824"/>
              <a:ext cx="14097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tabLst>
                  <a:tab pos="1714500" algn="r"/>
                  <a:tab pos="2401888" algn="r"/>
                  <a:tab pos="3429000" algn="r"/>
                  <a:tab pos="4857750" algn="r"/>
                  <a:tab pos="6742113" algn="r"/>
                </a:tabLst>
                <a:defRPr>
                  <a:solidFill>
                    <a:schemeClr val="tx1"/>
                  </a:solidFill>
                  <a:latin typeface="Arial" panose="020B0604020202020204" pitchFamily="34" charset="0"/>
                  <a:cs typeface="Arial" panose="020B0604020202020204" pitchFamily="34" charset="0"/>
                </a:defRPr>
              </a:lvl1pPr>
              <a:lvl2pPr marL="742950" indent="-285750" defTabSz="822325" eaLnBrk="0" hangingPunct="0">
                <a:tabLst>
                  <a:tab pos="1714500" algn="r"/>
                  <a:tab pos="2401888" algn="r"/>
                  <a:tab pos="3429000" algn="r"/>
                  <a:tab pos="4857750" algn="r"/>
                  <a:tab pos="6742113" algn="r"/>
                </a:tabLst>
                <a:defRPr>
                  <a:solidFill>
                    <a:schemeClr val="tx1"/>
                  </a:solidFill>
                  <a:latin typeface="Arial" panose="020B0604020202020204" pitchFamily="34" charset="0"/>
                  <a:cs typeface="Arial" panose="020B0604020202020204" pitchFamily="34" charset="0"/>
                </a:defRPr>
              </a:lvl2pPr>
              <a:lvl3pPr marL="1143000" indent="-228600" defTabSz="822325" eaLnBrk="0" hangingPunct="0">
                <a:tabLst>
                  <a:tab pos="1714500" algn="r"/>
                  <a:tab pos="2401888" algn="r"/>
                  <a:tab pos="3429000" algn="r"/>
                  <a:tab pos="4857750" algn="r"/>
                  <a:tab pos="6742113" algn="r"/>
                </a:tabLst>
                <a:defRPr>
                  <a:solidFill>
                    <a:schemeClr val="tx1"/>
                  </a:solidFill>
                  <a:latin typeface="Arial" panose="020B0604020202020204" pitchFamily="34" charset="0"/>
                  <a:cs typeface="Arial" panose="020B0604020202020204" pitchFamily="34" charset="0"/>
                </a:defRPr>
              </a:lvl3pPr>
              <a:lvl4pPr marL="1600200" indent="-228600" defTabSz="822325" eaLnBrk="0" hangingPunct="0">
                <a:tabLst>
                  <a:tab pos="1714500" algn="r"/>
                  <a:tab pos="2401888" algn="r"/>
                  <a:tab pos="3429000" algn="r"/>
                  <a:tab pos="4857750" algn="r"/>
                  <a:tab pos="6742113" algn="r"/>
                </a:tabLst>
                <a:defRPr>
                  <a:solidFill>
                    <a:schemeClr val="tx1"/>
                  </a:solidFill>
                  <a:latin typeface="Arial" panose="020B0604020202020204" pitchFamily="34" charset="0"/>
                  <a:cs typeface="Arial" panose="020B0604020202020204" pitchFamily="34" charset="0"/>
                </a:defRPr>
              </a:lvl4pPr>
              <a:lvl5pPr marL="2057400" indent="-228600" defTabSz="822325" eaLnBrk="0" hangingPunct="0">
                <a:tabLst>
                  <a:tab pos="1714500" algn="r"/>
                  <a:tab pos="2401888" algn="r"/>
                  <a:tab pos="3429000" algn="r"/>
                  <a:tab pos="4857750" algn="r"/>
                  <a:tab pos="6742113" algn="r"/>
                </a:tabLst>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tabLst>
                  <a:tab pos="1714500" algn="r"/>
                  <a:tab pos="2401888" algn="r"/>
                  <a:tab pos="3429000" algn="r"/>
                  <a:tab pos="4857750" algn="r"/>
                  <a:tab pos="6742113" algn="r"/>
                </a:tabLs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tabLst>
                  <a:tab pos="1714500" algn="r"/>
                  <a:tab pos="2401888" algn="r"/>
                  <a:tab pos="3429000" algn="r"/>
                  <a:tab pos="4857750" algn="r"/>
                  <a:tab pos="6742113" algn="r"/>
                </a:tabLs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tabLst>
                  <a:tab pos="1714500" algn="r"/>
                  <a:tab pos="2401888" algn="r"/>
                  <a:tab pos="3429000" algn="r"/>
                  <a:tab pos="4857750" algn="r"/>
                  <a:tab pos="6742113" algn="r"/>
                </a:tabLs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tabLst>
                  <a:tab pos="1714500" algn="r"/>
                  <a:tab pos="2401888" algn="r"/>
                  <a:tab pos="3429000" algn="r"/>
                  <a:tab pos="4857750" algn="r"/>
                  <a:tab pos="6742113" algn="r"/>
                </a:tabLs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solidFill>
                    <a:srgbClr val="000000"/>
                  </a:solidFill>
                </a:rPr>
                <a:t>Full table</a:t>
              </a:r>
            </a:p>
          </p:txBody>
        </p:sp>
        <p:sp>
          <p:nvSpPr>
            <p:cNvPr id="15367" name="Oval 7"/>
            <p:cNvSpPr>
              <a:spLocks noChangeArrowheads="1"/>
            </p:cNvSpPr>
            <p:nvPr/>
          </p:nvSpPr>
          <p:spPr bwMode="blackWhite">
            <a:xfrm>
              <a:off x="3097212" y="2863324"/>
              <a:ext cx="1752600" cy="493713"/>
            </a:xfrm>
            <a:prstGeom prst="ellipse">
              <a:avLst/>
            </a:prstGeom>
            <a:solidFill>
              <a:srgbClr val="FFFFCC"/>
            </a:solidFill>
            <a:ln w="28575">
              <a:solidFill>
                <a:srgbClr val="000000"/>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b="1" dirty="0">
                  <a:solidFill>
                    <a:srgbClr val="000000"/>
                  </a:solidFill>
                </a:rPr>
                <a:t>Suspended</a:t>
              </a:r>
            </a:p>
          </p:txBody>
        </p:sp>
        <p:cxnSp>
          <p:nvCxnSpPr>
            <p:cNvPr id="15368" name="AutoShape 8"/>
            <p:cNvCxnSpPr>
              <a:cxnSpLocks noChangeShapeType="1"/>
              <a:stCxn id="15367" idx="4"/>
            </p:cNvCxnSpPr>
            <p:nvPr/>
          </p:nvCxnSpPr>
          <p:spPr bwMode="auto">
            <a:xfrm rot="5400000">
              <a:off x="3408362" y="3936474"/>
              <a:ext cx="1130300" cy="0"/>
            </a:xfrm>
            <a:prstGeom prst="straightConnector1">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cxnSp>
        <p:sp>
          <p:nvSpPr>
            <p:cNvPr id="15369" name="Text Box 9"/>
            <p:cNvSpPr txBox="1">
              <a:spLocks noChangeArrowheads="1"/>
            </p:cNvSpPr>
            <p:nvPr/>
          </p:nvSpPr>
          <p:spPr bwMode="auto">
            <a:xfrm>
              <a:off x="2518654" y="3585637"/>
              <a:ext cx="1238250" cy="915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Continue </a:t>
              </a:r>
              <a:br>
                <a:rPr lang="en-US" altLang="en-US" b="1" dirty="0">
                  <a:solidFill>
                    <a:srgbClr val="000000"/>
                  </a:solidFill>
                </a:rPr>
              </a:br>
              <a:r>
                <a:rPr lang="en-US" altLang="en-US" b="1" dirty="0">
                  <a:solidFill>
                    <a:srgbClr val="000000"/>
                  </a:solidFill>
                </a:rPr>
                <a:t>SQL </a:t>
              </a:r>
              <a:br>
                <a:rPr lang="en-US" altLang="en-US" b="1" dirty="0">
                  <a:solidFill>
                    <a:srgbClr val="000000"/>
                  </a:solidFill>
                </a:rPr>
              </a:br>
              <a:r>
                <a:rPr lang="en-US" altLang="en-US" b="1" dirty="0">
                  <a:solidFill>
                    <a:srgbClr val="000000"/>
                  </a:solidFill>
                </a:rPr>
                <a:t>operation</a:t>
              </a:r>
            </a:p>
          </p:txBody>
        </p:sp>
        <p:sp>
          <p:nvSpPr>
            <p:cNvPr id="15370" name="Rectangle 10"/>
            <p:cNvSpPr>
              <a:spLocks noChangeArrowheads="1"/>
            </p:cNvSpPr>
            <p:nvPr/>
          </p:nvSpPr>
          <p:spPr bwMode="blackWhite">
            <a:xfrm>
              <a:off x="5916612" y="4831824"/>
              <a:ext cx="1295400" cy="1066800"/>
            </a:xfrm>
            <a:prstGeom prst="rect">
              <a:avLst/>
            </a:prstGeom>
            <a:solidFill>
              <a:srgbClr val="CCFFCC"/>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solidFill>
                    <a:srgbClr val="000000"/>
                  </a:solidFill>
                  <a:latin typeface="Courier New" panose="02070309020205020404" pitchFamily="49" charset="0"/>
                </a:rPr>
                <a:t>AFTER</a:t>
              </a:r>
              <a:br>
                <a:rPr lang="en-US" altLang="en-US" b="1" dirty="0">
                  <a:solidFill>
                    <a:srgbClr val="000000"/>
                  </a:solidFill>
                  <a:latin typeface="Courier New" panose="02070309020205020404" pitchFamily="49" charset="0"/>
                </a:rPr>
              </a:br>
              <a:r>
                <a:rPr lang="en-US" altLang="en-US" b="1" dirty="0">
                  <a:solidFill>
                    <a:srgbClr val="000000"/>
                  </a:solidFill>
                  <a:latin typeface="Courier New" panose="02070309020205020404" pitchFamily="49" charset="0"/>
                </a:rPr>
                <a:t>SUSPEND</a:t>
              </a:r>
              <a:r>
                <a:rPr lang="en-US" altLang="en-US" b="1" dirty="0">
                  <a:solidFill>
                    <a:srgbClr val="000000"/>
                  </a:solidFill>
                </a:rPr>
                <a:t/>
              </a:r>
              <a:br>
                <a:rPr lang="en-US" altLang="en-US" b="1" dirty="0">
                  <a:solidFill>
                    <a:srgbClr val="000000"/>
                  </a:solidFill>
                </a:rPr>
              </a:br>
              <a:r>
                <a:rPr lang="en-US" altLang="en-US" b="1" dirty="0">
                  <a:solidFill>
                    <a:srgbClr val="000000"/>
                  </a:solidFill>
                </a:rPr>
                <a:t>trigger</a:t>
              </a:r>
            </a:p>
          </p:txBody>
        </p:sp>
        <p:cxnSp>
          <p:nvCxnSpPr>
            <p:cNvPr id="15371" name="AutoShape 11"/>
            <p:cNvCxnSpPr>
              <a:cxnSpLocks noChangeShapeType="1"/>
              <a:stCxn id="15365" idx="2"/>
              <a:endCxn id="15367" idx="0"/>
            </p:cNvCxnSpPr>
            <p:nvPr/>
          </p:nvCxnSpPr>
          <p:spPr bwMode="auto">
            <a:xfrm>
              <a:off x="3973512" y="2040999"/>
              <a:ext cx="0" cy="808038"/>
            </a:xfrm>
            <a:prstGeom prst="straightConnector1">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cxnSp>
        <p:sp>
          <p:nvSpPr>
            <p:cNvPr id="15372" name="Rectangle 12"/>
            <p:cNvSpPr>
              <a:spLocks noChangeArrowheads="1"/>
            </p:cNvSpPr>
            <p:nvPr/>
          </p:nvSpPr>
          <p:spPr bwMode="blackWhite">
            <a:xfrm>
              <a:off x="8520112" y="4860399"/>
              <a:ext cx="1371600" cy="1041400"/>
            </a:xfrm>
            <a:prstGeom prst="rect">
              <a:avLst/>
            </a:prstGeom>
            <a:solidFill>
              <a:srgbClr val="CCCCFF"/>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solidFill>
                    <a:srgbClr val="000000"/>
                  </a:solidFill>
                </a:rPr>
                <a:t>Abort</a:t>
              </a:r>
            </a:p>
          </p:txBody>
        </p:sp>
        <p:cxnSp>
          <p:nvCxnSpPr>
            <p:cNvPr id="15373" name="AutoShape 13"/>
            <p:cNvCxnSpPr>
              <a:cxnSpLocks noChangeShapeType="1"/>
            </p:cNvCxnSpPr>
            <p:nvPr/>
          </p:nvCxnSpPr>
          <p:spPr bwMode="auto">
            <a:xfrm rot="16200000" flipH="1">
              <a:off x="4553989" y="2808556"/>
              <a:ext cx="1446213" cy="2590800"/>
            </a:xfrm>
            <a:prstGeom prst="bentConnector3">
              <a:avLst>
                <a:gd name="adj1" fmla="val 49944"/>
              </a:avLst>
            </a:prstGeom>
            <a:noFill/>
            <a:ln w="28575">
              <a:solidFill>
                <a:schemeClr val="tx1"/>
              </a:solidFill>
              <a:prstDash val="dash"/>
              <a:miter lim="800000"/>
              <a:headEnd w="lg" len="lg"/>
              <a:tailEnd type="triangle" w="lg" len="lg"/>
            </a:ln>
            <a:extLst>
              <a:ext uri="{909E8E84-426E-40DD-AFC4-6F175D3DCCD1}">
                <a14:hiddenFill xmlns:a14="http://schemas.microsoft.com/office/drawing/2010/main">
                  <a:noFill/>
                </a14:hiddenFill>
              </a:ext>
            </a:extLst>
          </p:spPr>
        </p:cxnSp>
        <p:cxnSp>
          <p:nvCxnSpPr>
            <p:cNvPr id="15374" name="AutoShape 14"/>
            <p:cNvCxnSpPr>
              <a:cxnSpLocks noChangeShapeType="1"/>
            </p:cNvCxnSpPr>
            <p:nvPr/>
          </p:nvCxnSpPr>
          <p:spPr bwMode="auto">
            <a:xfrm>
              <a:off x="3998912" y="3860274"/>
              <a:ext cx="5213350" cy="974725"/>
            </a:xfrm>
            <a:prstGeom prst="bentConnector2">
              <a:avLst/>
            </a:prstGeom>
            <a:noFill/>
            <a:ln w="28575">
              <a:solidFill>
                <a:schemeClr val="tx1"/>
              </a:solidFill>
              <a:prstDash val="dash"/>
              <a:miter lim="800000"/>
              <a:headEnd w="lg" len="lg"/>
              <a:tailEnd type="triangle" w="lg" len="lg"/>
            </a:ln>
            <a:extLst>
              <a:ext uri="{909E8E84-426E-40DD-AFC4-6F175D3DCCD1}">
                <a14:hiddenFill xmlns:a14="http://schemas.microsoft.com/office/drawing/2010/main">
                  <a:noFill/>
                </a14:hiddenFill>
              </a:ext>
            </a:extLst>
          </p:spPr>
        </p:cxnSp>
        <p:pic>
          <p:nvPicPr>
            <p:cNvPr id="15377" name="Picture 17" descr="table00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390900" y="4246037"/>
              <a:ext cx="1154112"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15375" name="Text Box 15"/>
            <p:cNvSpPr txBox="1">
              <a:spLocks noChangeArrowheads="1"/>
            </p:cNvSpPr>
            <p:nvPr/>
          </p:nvSpPr>
          <p:spPr bwMode="auto">
            <a:xfrm>
              <a:off x="7119937" y="4017437"/>
              <a:ext cx="1301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i="1" dirty="0">
                  <a:solidFill>
                    <a:srgbClr val="000000"/>
                  </a:solidFill>
                </a:rPr>
                <a:t>Optionally</a:t>
              </a:r>
            </a:p>
          </p:txBody>
        </p:sp>
        <p:pic>
          <p:nvPicPr>
            <p:cNvPr id="15376" name="Picture 16" descr="table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295900" y="1120249"/>
              <a:ext cx="1154112"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8" name="Text Box 19"/>
            <p:cNvSpPr txBox="1">
              <a:spLocks noChangeArrowheads="1"/>
            </p:cNvSpPr>
            <p:nvPr/>
          </p:nvSpPr>
          <p:spPr bwMode="auto">
            <a:xfrm>
              <a:off x="4519612" y="4896912"/>
              <a:ext cx="12128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Table with free space</a:t>
              </a:r>
            </a:p>
          </p:txBody>
        </p:sp>
        <p:sp>
          <p:nvSpPr>
            <p:cNvPr id="15379" name="Oval 20"/>
            <p:cNvSpPr>
              <a:spLocks noChangeArrowheads="1"/>
            </p:cNvSpPr>
            <p:nvPr/>
          </p:nvSpPr>
          <p:spPr bwMode="blackWhite">
            <a:xfrm>
              <a:off x="2378075" y="1574274"/>
              <a:ext cx="414337" cy="41433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altLang="en-US" b="1" dirty="0">
                  <a:solidFill>
                    <a:schemeClr val="bg1"/>
                  </a:solidFill>
                </a:rPr>
                <a:t>1</a:t>
              </a:r>
            </a:p>
          </p:txBody>
        </p:sp>
        <p:sp>
          <p:nvSpPr>
            <p:cNvPr id="15380" name="Oval 21"/>
            <p:cNvSpPr>
              <a:spLocks noChangeArrowheads="1"/>
            </p:cNvSpPr>
            <p:nvPr/>
          </p:nvSpPr>
          <p:spPr bwMode="blackWhite">
            <a:xfrm>
              <a:off x="2360612" y="2882374"/>
              <a:ext cx="414338" cy="41433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altLang="en-US" b="1" dirty="0">
                  <a:solidFill>
                    <a:schemeClr val="bg1"/>
                  </a:solidFill>
                </a:rPr>
                <a:t>2</a:t>
              </a:r>
            </a:p>
          </p:txBody>
        </p:sp>
        <p:sp>
          <p:nvSpPr>
            <p:cNvPr id="15381" name="Oval 22"/>
            <p:cNvSpPr>
              <a:spLocks noChangeArrowheads="1"/>
            </p:cNvSpPr>
            <p:nvPr/>
          </p:nvSpPr>
          <p:spPr bwMode="blackWhite">
            <a:xfrm>
              <a:off x="6347001" y="3878618"/>
              <a:ext cx="414338" cy="41433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altLang="en-US" b="1" dirty="0">
                  <a:solidFill>
                    <a:schemeClr val="bg1"/>
                  </a:solidFill>
                </a:rPr>
                <a:t>3</a:t>
              </a:r>
            </a:p>
          </p:txBody>
        </p:sp>
        <p:sp>
          <p:nvSpPr>
            <p:cNvPr id="15382" name="Oval 23"/>
            <p:cNvSpPr>
              <a:spLocks noChangeArrowheads="1"/>
            </p:cNvSpPr>
            <p:nvPr/>
          </p:nvSpPr>
          <p:spPr bwMode="blackWhite">
            <a:xfrm>
              <a:off x="8999890" y="3872974"/>
              <a:ext cx="414338" cy="41433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altLang="en-US" b="1" dirty="0">
                  <a:solidFill>
                    <a:schemeClr val="bg1"/>
                  </a:solidFill>
                </a:rPr>
                <a:t>4</a:t>
              </a:r>
            </a:p>
          </p:txBody>
        </p:sp>
        <p:sp>
          <p:nvSpPr>
            <p:cNvPr id="15383" name="Oval 24"/>
            <p:cNvSpPr>
              <a:spLocks noChangeArrowheads="1"/>
            </p:cNvSpPr>
            <p:nvPr/>
          </p:nvSpPr>
          <p:spPr bwMode="blackWhite">
            <a:xfrm>
              <a:off x="2360612" y="4965174"/>
              <a:ext cx="414338" cy="41433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altLang="en-US" b="1" dirty="0">
                  <a:solidFill>
                    <a:schemeClr val="bg1"/>
                  </a:solidFill>
                </a:rPr>
                <a:t>5</a:t>
              </a:r>
            </a:p>
          </p:txBody>
        </p:sp>
        <p:sp>
          <p:nvSpPr>
            <p:cNvPr id="15384" name="Line 25"/>
            <p:cNvSpPr>
              <a:spLocks noChangeShapeType="1"/>
            </p:cNvSpPr>
            <p:nvPr/>
          </p:nvSpPr>
          <p:spPr bwMode="auto">
            <a:xfrm>
              <a:off x="4938712" y="1815574"/>
              <a:ext cx="349250"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15385" name="Line 26"/>
            <p:cNvSpPr>
              <a:spLocks noChangeShapeType="1"/>
            </p:cNvSpPr>
            <p:nvPr/>
          </p:nvSpPr>
          <p:spPr bwMode="auto">
            <a:xfrm>
              <a:off x="3406775" y="4793724"/>
              <a:ext cx="0" cy="13716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15386" name="Line 27"/>
            <p:cNvSpPr>
              <a:spLocks noChangeShapeType="1"/>
            </p:cNvSpPr>
            <p:nvPr/>
          </p:nvSpPr>
          <p:spPr bwMode="auto">
            <a:xfrm>
              <a:off x="4540250" y="4236512"/>
              <a:ext cx="0" cy="13716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sp>
        <p:nvSpPr>
          <p:cNvPr id="3" name="Slide Number Placeholder 2"/>
          <p:cNvSpPr>
            <a:spLocks noGrp="1"/>
          </p:cNvSpPr>
          <p:nvPr>
            <p:ph type="sldNum" sz="quarter" idx="12"/>
          </p:nvPr>
        </p:nvSpPr>
        <p:spPr/>
        <p:txBody>
          <a:bodyPr/>
          <a:lstStyle/>
          <a:p>
            <a:fld id="{0D1E9C62-5A59-433B-A292-EC595ABBBF45}" type="slidenum">
              <a:rPr lang="" smtClean="0"/>
              <a:t>311</a:t>
            </a:fld>
            <a:endParaRPr lang=""/>
          </a:p>
        </p:txBody>
      </p:sp>
    </p:spTree>
    <p:custDataLst>
      <p:tags r:id="rId1"/>
    </p:custDataLst>
    <p:extLst>
      <p:ext uri="{BB962C8B-B14F-4D97-AF65-F5344CB8AC3E}">
        <p14:creationId xmlns:p14="http://schemas.microsoft.com/office/powerpoint/2010/main" val="1757880995"/>
      </p:ext>
    </p:extLst>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312</a:t>
            </a:fld>
            <a:endParaRPr lang=""/>
          </a:p>
        </p:txBody>
      </p:sp>
    </p:spTree>
    <p:custDataLst>
      <p:tags r:id="rId1"/>
    </p:custDataLst>
    <p:extLst>
      <p:ext uri="{BB962C8B-B14F-4D97-AF65-F5344CB8AC3E}">
        <p14:creationId xmlns:p14="http://schemas.microsoft.com/office/powerpoint/2010/main" val="3268380723"/>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Grp="1" noChangeArrowheads="1"/>
          </p:cNvSpPr>
          <p:nvPr>
            <p:ph type="title"/>
          </p:nvPr>
        </p:nvSpPr>
        <p:spPr/>
        <p:txBody>
          <a:bodyPr/>
          <a:lstStyle/>
          <a:p>
            <a:pPr eaLnBrk="1" hangingPunct="1"/>
            <a:r>
              <a:rPr lang="en-US" altLang="en-US" dirty="0"/>
              <a:t>What Operations Are Resumable?</a:t>
            </a:r>
          </a:p>
        </p:txBody>
      </p:sp>
      <p:sp>
        <p:nvSpPr>
          <p:cNvPr id="41987" name="Rectangle 5"/>
          <p:cNvSpPr>
            <a:spLocks noGrp="1" noChangeArrowheads="1"/>
          </p:cNvSpPr>
          <p:nvPr>
            <p:ph idx="1"/>
          </p:nvPr>
        </p:nvSpPr>
        <p:spPr/>
        <p:txBody>
          <a:bodyPr>
            <a:normAutofit lnSpcReduction="10000"/>
          </a:bodyPr>
          <a:lstStyle/>
          <a:p>
            <a:pPr eaLnBrk="1" hangingPunct="1"/>
            <a:r>
              <a:rPr lang="en-US" altLang="en-US" dirty="0"/>
              <a:t>The following operations are resumable:</a:t>
            </a:r>
          </a:p>
          <a:p>
            <a:pPr lvl="1" eaLnBrk="1" hangingPunct="1"/>
            <a:r>
              <a:rPr lang="en-US" altLang="en-US" dirty="0"/>
              <a:t>Queries: </a:t>
            </a:r>
            <a:r>
              <a:rPr lang="en-US" altLang="en-US" dirty="0">
                <a:latin typeface="Courier New" panose="02070309020205020404" pitchFamily="49" charset="0"/>
              </a:rPr>
              <a:t>SELECT</a:t>
            </a:r>
            <a:r>
              <a:rPr lang="en-US" altLang="en-US" dirty="0"/>
              <a:t> statements that run out of temporary space (for sort areas)</a:t>
            </a:r>
          </a:p>
          <a:p>
            <a:pPr lvl="1" eaLnBrk="1" hangingPunct="1"/>
            <a:r>
              <a:rPr lang="en-US" altLang="en-US" dirty="0"/>
              <a:t>DML: </a:t>
            </a:r>
            <a:r>
              <a:rPr lang="en-US" altLang="en-US" dirty="0">
                <a:latin typeface="Courier New" panose="02070309020205020404" pitchFamily="49" charset="0"/>
              </a:rPr>
              <a:t>INSERT</a:t>
            </a:r>
            <a:r>
              <a:rPr lang="en-US" altLang="en-US" dirty="0"/>
              <a:t>, </a:t>
            </a:r>
            <a:r>
              <a:rPr lang="en-US" altLang="en-US" dirty="0">
                <a:latin typeface="Courier New" panose="02070309020205020404" pitchFamily="49" charset="0"/>
              </a:rPr>
              <a:t>UPDATE</a:t>
            </a:r>
            <a:r>
              <a:rPr lang="en-US" altLang="en-US" dirty="0"/>
              <a:t>, and </a:t>
            </a:r>
            <a:r>
              <a:rPr lang="en-US" altLang="en-US" dirty="0">
                <a:latin typeface="Courier New" panose="02070309020205020404" pitchFamily="49" charset="0"/>
              </a:rPr>
              <a:t>DELETE</a:t>
            </a:r>
            <a:r>
              <a:rPr lang="en-US" altLang="en-US" dirty="0"/>
              <a:t> statements</a:t>
            </a:r>
          </a:p>
          <a:p>
            <a:pPr lvl="1" eaLnBrk="1" hangingPunct="1"/>
            <a:r>
              <a:rPr lang="en-US" altLang="en-US" dirty="0"/>
              <a:t>The following DDL statements:</a:t>
            </a:r>
          </a:p>
          <a:p>
            <a:pPr lvl="2" eaLnBrk="1" hangingPunct="1"/>
            <a:r>
              <a:rPr lang="en-US" altLang="en-US" b="1" dirty="0">
                <a:latin typeface="Courier New" panose="02070309020205020404" pitchFamily="49" charset="0"/>
              </a:rPr>
              <a:t>CREATE TABLE ... AS SELECT</a:t>
            </a:r>
          </a:p>
          <a:p>
            <a:pPr lvl="2" eaLnBrk="1" hangingPunct="1"/>
            <a:r>
              <a:rPr lang="en-US" altLang="en-US" b="1" dirty="0">
                <a:latin typeface="Courier New" panose="02070309020205020404" pitchFamily="49" charset="0"/>
              </a:rPr>
              <a:t>CREATE INDEX</a:t>
            </a:r>
          </a:p>
          <a:p>
            <a:pPr lvl="2" eaLnBrk="1" hangingPunct="1"/>
            <a:r>
              <a:rPr lang="en-US" altLang="en-US" b="1" dirty="0">
                <a:latin typeface="Courier New" panose="02070309020205020404" pitchFamily="49" charset="0"/>
              </a:rPr>
              <a:t>ALTER INDEX ... REBUILD</a:t>
            </a:r>
          </a:p>
          <a:p>
            <a:pPr lvl="2" eaLnBrk="1" hangingPunct="1"/>
            <a:r>
              <a:rPr lang="en-US" altLang="en-US" b="1" dirty="0">
                <a:latin typeface="Courier New" panose="02070309020205020404" pitchFamily="49" charset="0"/>
              </a:rPr>
              <a:t>ALTER TABLE ... MOVE PARTITION</a:t>
            </a:r>
          </a:p>
          <a:p>
            <a:pPr lvl="2" eaLnBrk="1" hangingPunct="1"/>
            <a:r>
              <a:rPr lang="en-US" altLang="en-US" b="1" dirty="0">
                <a:latin typeface="Courier New" panose="02070309020205020404" pitchFamily="49" charset="0"/>
              </a:rPr>
              <a:t>ALTER TABLE ... SPLIT PARTITION</a:t>
            </a:r>
          </a:p>
          <a:p>
            <a:pPr lvl="2" eaLnBrk="1" hangingPunct="1"/>
            <a:r>
              <a:rPr lang="en-US" altLang="en-US" b="1" dirty="0">
                <a:latin typeface="Courier New" panose="02070309020205020404" pitchFamily="49" charset="0"/>
              </a:rPr>
              <a:t>ALTER INDEX ... REBUILD PARTITION</a:t>
            </a:r>
          </a:p>
          <a:p>
            <a:pPr lvl="2" eaLnBrk="1" hangingPunct="1"/>
            <a:r>
              <a:rPr lang="en-US" altLang="en-US" b="1" dirty="0">
                <a:latin typeface="Courier New" panose="02070309020205020404" pitchFamily="49" charset="0"/>
              </a:rPr>
              <a:t>ALTER INDEX ... SPLIT PARTITION</a:t>
            </a:r>
          </a:p>
          <a:p>
            <a:pPr lvl="2" eaLnBrk="1" hangingPunct="1"/>
            <a:r>
              <a:rPr lang="en-US" altLang="en-US" b="1" dirty="0">
                <a:latin typeface="Courier New" panose="02070309020205020404" pitchFamily="49" charset="0"/>
              </a:rPr>
              <a:t>CREATE MATERIALIZED VIEW</a:t>
            </a:r>
          </a:p>
        </p:txBody>
      </p:sp>
      <p:sp>
        <p:nvSpPr>
          <p:cNvPr id="2" name="Slide Number Placeholder 1"/>
          <p:cNvSpPr>
            <a:spLocks noGrp="1"/>
          </p:cNvSpPr>
          <p:nvPr>
            <p:ph type="sldNum" sz="quarter" idx="12"/>
          </p:nvPr>
        </p:nvSpPr>
        <p:spPr/>
        <p:txBody>
          <a:bodyPr/>
          <a:lstStyle/>
          <a:p>
            <a:fld id="{0D1E9C62-5A59-433B-A292-EC595ABBBF45}" type="slidenum">
              <a:rPr lang="" smtClean="0"/>
              <a:t>313</a:t>
            </a:fld>
            <a:endParaRPr lang=""/>
          </a:p>
        </p:txBody>
      </p:sp>
    </p:spTree>
    <p:custDataLst>
      <p:tags r:id="rId1"/>
    </p:custDataLst>
    <p:extLst>
      <p:ext uri="{BB962C8B-B14F-4D97-AF65-F5344CB8AC3E}">
        <p14:creationId xmlns:p14="http://schemas.microsoft.com/office/powerpoint/2010/main" val="192651535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3427427"/>
          </a:xfrm>
        </p:spPr>
        <p:txBody>
          <a:bodyPr>
            <a:normAutofit lnSpcReduction="10000"/>
          </a:bodyPr>
          <a:lstStyle/>
          <a:p>
            <a:r>
              <a:rPr lang="en-US" dirty="0"/>
              <a:t>In this lesson, you should have learned how to:</a:t>
            </a:r>
          </a:p>
          <a:p>
            <a:pPr lvl="1"/>
            <a:r>
              <a:rPr lang="en-US" dirty="0"/>
              <a:t>Describe how the Oracle Database server automatically manages space</a:t>
            </a:r>
          </a:p>
          <a:p>
            <a:pPr lvl="1"/>
            <a:r>
              <a:rPr lang="en-US" dirty="0"/>
              <a:t>Save space by using compression</a:t>
            </a:r>
          </a:p>
          <a:p>
            <a:pPr lvl="1"/>
            <a:r>
              <a:rPr lang="en-US" dirty="0"/>
              <a:t>Proactively monitor and manage tablespace space usage</a:t>
            </a:r>
          </a:p>
          <a:p>
            <a:pPr lvl="1"/>
            <a:r>
              <a:rPr lang="en-US" dirty="0"/>
              <a:t>Describe segment creation in the Oracle database</a:t>
            </a:r>
          </a:p>
          <a:p>
            <a:pPr lvl="1"/>
            <a:r>
              <a:rPr lang="en-US" dirty="0"/>
              <a:t>Control deferred segment creation</a:t>
            </a:r>
          </a:p>
          <a:p>
            <a:pPr lvl="1"/>
            <a:r>
              <a:rPr lang="en-US" dirty="0"/>
              <a:t>Reclaim wasted space from tables and indexes by using the segment shrink functionality</a:t>
            </a:r>
          </a:p>
          <a:p>
            <a:pPr lvl="1"/>
            <a:r>
              <a:rPr lang="en-US" dirty="0"/>
              <a:t>Manage resumable space allocation</a:t>
            </a:r>
          </a:p>
        </p:txBody>
      </p:sp>
      <p:sp>
        <p:nvSpPr>
          <p:cNvPr id="2" name="Slide Number Placeholder 1"/>
          <p:cNvSpPr>
            <a:spLocks noGrp="1"/>
          </p:cNvSpPr>
          <p:nvPr>
            <p:ph type="sldNum" sz="quarter" idx="12"/>
          </p:nvPr>
        </p:nvSpPr>
        <p:spPr/>
        <p:txBody>
          <a:bodyPr/>
          <a:lstStyle/>
          <a:p>
            <a:fld id="{0D1E9C62-5A59-433B-A292-EC595ABBBF45}" type="slidenum">
              <a:rPr lang="" smtClean="0"/>
              <a:t>314</a:t>
            </a:fld>
            <a:endParaRPr lang=""/>
          </a:p>
        </p:txBody>
      </p:sp>
    </p:spTree>
    <p:custDataLst>
      <p:tags r:id="rId1"/>
    </p:custDataLst>
    <p:extLst>
      <p:ext uri="{BB962C8B-B14F-4D97-AF65-F5344CB8AC3E}">
        <p14:creationId xmlns:p14="http://schemas.microsoft.com/office/powerpoint/2010/main" val="299827664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Grp="1" noChangeArrowheads="1"/>
          </p:cNvSpPr>
          <p:nvPr>
            <p:ph type="title"/>
          </p:nvPr>
        </p:nvSpPr>
        <p:spPr/>
        <p:txBody>
          <a:bodyPr/>
          <a:lstStyle/>
          <a:p>
            <a:pPr eaLnBrk="1" hangingPunct="1"/>
            <a:r>
              <a:rPr lang="en-US" dirty="0"/>
              <a:t>Practice 13: </a:t>
            </a:r>
            <a:r>
              <a:rPr lang="en-US" dirty="0" smtClean="0"/>
              <a:t>Overview</a:t>
            </a:r>
            <a:br>
              <a:rPr lang="en-US" dirty="0" smtClean="0"/>
            </a:br>
            <a:endParaRPr lang="en-US" dirty="0"/>
          </a:p>
        </p:txBody>
      </p:sp>
      <p:sp>
        <p:nvSpPr>
          <p:cNvPr id="28675" name="Rectangle 18"/>
          <p:cNvSpPr>
            <a:spLocks noGrp="1" noChangeArrowheads="1"/>
          </p:cNvSpPr>
          <p:nvPr>
            <p:ph idx="1"/>
          </p:nvPr>
        </p:nvSpPr>
        <p:spPr>
          <a:xfrm>
            <a:off x="622138" y="1242485"/>
            <a:ext cx="10944549" cy="1234519"/>
          </a:xfrm>
        </p:spPr>
        <p:txBody>
          <a:bodyPr/>
          <a:lstStyle/>
          <a:p>
            <a:pPr lvl="1">
              <a:buClr>
                <a:schemeClr val="accent1"/>
              </a:buClr>
            </a:pPr>
            <a:r>
              <a:rPr lang="en-US" dirty="0"/>
              <a:t>13-1: Managing Tablespace Space</a:t>
            </a:r>
          </a:p>
          <a:p>
            <a:pPr lvl="1">
              <a:buClr>
                <a:schemeClr val="accent1"/>
              </a:buClr>
            </a:pPr>
            <a:r>
              <a:rPr lang="en-US" dirty="0"/>
              <a:t>13-2: Using Compression</a:t>
            </a:r>
          </a:p>
          <a:p>
            <a:pPr lvl="1">
              <a:buClr>
                <a:schemeClr val="accent1"/>
              </a:buClr>
            </a:pPr>
            <a:r>
              <a:rPr lang="en-US" dirty="0"/>
              <a:t>13-3: Handling Resumable Space Allocation</a:t>
            </a:r>
          </a:p>
        </p:txBody>
      </p:sp>
      <p:sp>
        <p:nvSpPr>
          <p:cNvPr id="2" name="Slide Number Placeholder 1"/>
          <p:cNvSpPr>
            <a:spLocks noGrp="1"/>
          </p:cNvSpPr>
          <p:nvPr>
            <p:ph type="sldNum" sz="quarter" idx="12"/>
          </p:nvPr>
        </p:nvSpPr>
        <p:spPr/>
        <p:txBody>
          <a:bodyPr/>
          <a:lstStyle/>
          <a:p>
            <a:fld id="{0D1E9C62-5A59-433B-A292-EC595ABBBF45}" type="slidenum">
              <a:rPr lang="" smtClean="0"/>
              <a:t>315</a:t>
            </a:fld>
            <a:endParaRPr lang=""/>
          </a:p>
        </p:txBody>
      </p:sp>
    </p:spTree>
    <p:custDataLst>
      <p:tags r:id="rId1"/>
    </p:custDataLst>
    <p:extLst>
      <p:ext uri="{BB962C8B-B14F-4D97-AF65-F5344CB8AC3E}">
        <p14:creationId xmlns:p14="http://schemas.microsoft.com/office/powerpoint/2010/main" val="3520641478"/>
      </p:ext>
    </p:extLst>
  </p:cSld>
  <p:clrMapOvr>
    <a:masterClrMapping/>
  </p:clrMapOvr>
  <p:transition spd="slow"/>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3212" y="2590800"/>
            <a:ext cx="10512862" cy="1325563"/>
          </a:xfrm>
        </p:spPr>
        <p:txBody>
          <a:bodyPr/>
          <a:lstStyle/>
          <a:p>
            <a:r>
              <a:rPr lang="en-US" dirty="0"/>
              <a:t>Managing Undo Data</a:t>
            </a:r>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316</a:t>
            </a:fld>
            <a:endParaRPr lang=""/>
          </a:p>
        </p:txBody>
      </p:sp>
    </p:spTree>
    <p:custDataLst>
      <p:tags r:id="rId1"/>
    </p:custDataLst>
    <p:extLst>
      <p:ext uri="{BB962C8B-B14F-4D97-AF65-F5344CB8AC3E}">
        <p14:creationId xmlns:p14="http://schemas.microsoft.com/office/powerpoint/2010/main" val="392489209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Title 1"/>
          <p:cNvSpPr>
            <a:spLocks noGrp="1"/>
          </p:cNvSpPr>
          <p:nvPr>
            <p:ph type="title"/>
          </p:nvPr>
        </p:nvSpPr>
        <p:spPr/>
        <p:txBody>
          <a:bodyPr/>
          <a:lstStyle/>
          <a:p>
            <a:pPr eaLnBrk="1" hangingPunct="1"/>
            <a:r>
              <a:rPr lang="en-US" altLang="es-MX" dirty="0" smtClean="0"/>
              <a:t>Objectives</a:t>
            </a:r>
            <a:br>
              <a:rPr lang="en-US" altLang="es-MX" dirty="0" smtClean="0"/>
            </a:br>
            <a:endParaRPr lang="en-US" altLang="es-MX" dirty="0"/>
          </a:p>
        </p:txBody>
      </p:sp>
      <p:sp>
        <p:nvSpPr>
          <p:cNvPr id="9" name="Content Placeholder 8"/>
          <p:cNvSpPr>
            <a:spLocks noGrp="1"/>
          </p:cNvSpPr>
          <p:nvPr>
            <p:ph idx="1"/>
          </p:nvPr>
        </p:nvSpPr>
        <p:spPr>
          <a:xfrm>
            <a:off x="622138" y="1242485"/>
            <a:ext cx="10944549" cy="3427427"/>
          </a:xfrm>
        </p:spPr>
        <p:txBody>
          <a:bodyPr/>
          <a:lstStyle/>
          <a:p>
            <a:r>
              <a:rPr lang="en-US" dirty="0"/>
              <a:t>After completing this lesson, you should be able to:</a:t>
            </a:r>
          </a:p>
          <a:p>
            <a:pPr lvl="1"/>
            <a:r>
              <a:rPr lang="en-US" dirty="0"/>
              <a:t>Explain DML and undo data generation</a:t>
            </a:r>
          </a:p>
          <a:p>
            <a:pPr lvl="1"/>
            <a:r>
              <a:rPr lang="en-US" dirty="0"/>
              <a:t>Monitor and administer undo data</a:t>
            </a:r>
          </a:p>
          <a:p>
            <a:pPr lvl="1"/>
            <a:r>
              <a:rPr lang="en-US" dirty="0"/>
              <a:t>Describe the difference between undo data and redo data</a:t>
            </a:r>
          </a:p>
          <a:p>
            <a:pPr lvl="1"/>
            <a:r>
              <a:rPr lang="en-US" dirty="0"/>
              <a:t>Configure undo retention</a:t>
            </a:r>
          </a:p>
          <a:p>
            <a:pPr lvl="1"/>
            <a:r>
              <a:rPr lang="en-US" dirty="0"/>
              <a:t>Guarantee undo retention</a:t>
            </a:r>
          </a:p>
          <a:p>
            <a:pPr lvl="1"/>
            <a:r>
              <a:rPr lang="en-US" dirty="0"/>
              <a:t>Enable temporary undo</a:t>
            </a:r>
          </a:p>
          <a:p>
            <a:pPr lvl="1"/>
            <a:r>
              <a:rPr lang="en-US" dirty="0"/>
              <a:t>Use the Undo Advisor</a:t>
            </a:r>
          </a:p>
        </p:txBody>
      </p:sp>
      <p:sp>
        <p:nvSpPr>
          <p:cNvPr id="2" name="Slide Number Placeholder 1"/>
          <p:cNvSpPr>
            <a:spLocks noGrp="1"/>
          </p:cNvSpPr>
          <p:nvPr>
            <p:ph type="sldNum" sz="quarter" idx="12"/>
          </p:nvPr>
        </p:nvSpPr>
        <p:spPr/>
        <p:txBody>
          <a:bodyPr/>
          <a:lstStyle/>
          <a:p>
            <a:fld id="{0D1E9C62-5A59-433B-A292-EC595ABBBF45}" type="slidenum">
              <a:rPr lang="" smtClean="0"/>
              <a:t>317</a:t>
            </a:fld>
            <a:endParaRPr lang=""/>
          </a:p>
        </p:txBody>
      </p:sp>
    </p:spTree>
    <p:custDataLst>
      <p:tags r:id="rId1"/>
    </p:custDataLst>
    <p:extLst>
      <p:ext uri="{BB962C8B-B14F-4D97-AF65-F5344CB8AC3E}">
        <p14:creationId xmlns:p14="http://schemas.microsoft.com/office/powerpoint/2010/main" val="97088363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Undo Data: </a:t>
            </a:r>
            <a:r>
              <a:rPr lang="en-US" dirty="0" smtClean="0"/>
              <a:t>Overview</a:t>
            </a:r>
            <a:br>
              <a:rPr lang="en-US" dirty="0" smtClean="0"/>
            </a:br>
            <a:endParaRPr lang="en-US" altLang="es-MX" dirty="0"/>
          </a:p>
        </p:txBody>
      </p:sp>
      <p:sp>
        <p:nvSpPr>
          <p:cNvPr id="9219" name="Content Placeholder 9"/>
          <p:cNvSpPr>
            <a:spLocks noGrp="1"/>
          </p:cNvSpPr>
          <p:nvPr>
            <p:ph idx="1"/>
          </p:nvPr>
        </p:nvSpPr>
        <p:spPr>
          <a:xfrm>
            <a:off x="622138" y="1242485"/>
            <a:ext cx="10944549" cy="4037851"/>
          </a:xfrm>
        </p:spPr>
        <p:txBody>
          <a:bodyPr/>
          <a:lstStyle/>
          <a:p>
            <a:pPr>
              <a:defRPr/>
            </a:pPr>
            <a:r>
              <a:rPr lang="en-US" dirty="0">
                <a:latin typeface="+mn-lt"/>
              </a:rPr>
              <a:t>Undo data is:</a:t>
            </a:r>
          </a:p>
          <a:p>
            <a:pPr lvl="1">
              <a:defRPr/>
            </a:pPr>
            <a:r>
              <a:rPr lang="en-US" dirty="0">
                <a:latin typeface="+mn-lt"/>
              </a:rPr>
              <a:t>A record of the action of a transaction</a:t>
            </a:r>
          </a:p>
          <a:p>
            <a:pPr lvl="1">
              <a:defRPr/>
            </a:pPr>
            <a:r>
              <a:rPr lang="en-US" dirty="0">
                <a:latin typeface="+mn-lt"/>
              </a:rPr>
              <a:t>Captured for every transaction that changes data</a:t>
            </a:r>
          </a:p>
          <a:p>
            <a:pPr lvl="1">
              <a:defRPr/>
            </a:pPr>
            <a:r>
              <a:rPr lang="en-US" dirty="0">
                <a:latin typeface="+mn-lt"/>
              </a:rPr>
              <a:t>Retained at least until the transaction is ended</a:t>
            </a:r>
          </a:p>
          <a:p>
            <a:pPr lvl="1">
              <a:defRPr/>
            </a:pPr>
            <a:r>
              <a:rPr lang="en-US" dirty="0">
                <a:latin typeface="+mn-lt"/>
              </a:rPr>
              <a:t>Used to support:</a:t>
            </a:r>
          </a:p>
          <a:p>
            <a:pPr lvl="2">
              <a:defRPr/>
            </a:pPr>
            <a:r>
              <a:rPr lang="en-US" dirty="0">
                <a:latin typeface="+mn-lt"/>
              </a:rPr>
              <a:t>Rollback operations</a:t>
            </a:r>
          </a:p>
          <a:p>
            <a:pPr lvl="2">
              <a:defRPr/>
            </a:pPr>
            <a:r>
              <a:rPr lang="en-US" dirty="0">
                <a:latin typeface="+mn-lt"/>
              </a:rPr>
              <a:t>Read-consistent queries</a:t>
            </a:r>
          </a:p>
          <a:p>
            <a:pPr lvl="2">
              <a:defRPr/>
            </a:pPr>
            <a:r>
              <a:rPr lang="en-US" dirty="0">
                <a:latin typeface="+mn-lt"/>
              </a:rPr>
              <a:t>Oracle Flashback Query, Oracle Flashback Transaction, and Oracle Flashback Table</a:t>
            </a:r>
          </a:p>
          <a:p>
            <a:pPr lvl="2">
              <a:defRPr/>
            </a:pPr>
            <a:r>
              <a:rPr lang="en-US" dirty="0">
                <a:latin typeface="+mn-lt"/>
              </a:rPr>
              <a:t>Recovery from failed transactions</a:t>
            </a:r>
          </a:p>
          <a:p>
            <a:pPr>
              <a:defRPr/>
            </a:pPr>
            <a:endParaRPr lang="en-US" dirty="0">
              <a:latin typeface="+mn-lt"/>
            </a:endParaRPr>
          </a:p>
        </p:txBody>
      </p:sp>
      <p:sp>
        <p:nvSpPr>
          <p:cNvPr id="2" name="Slide Number Placeholder 1"/>
          <p:cNvSpPr>
            <a:spLocks noGrp="1"/>
          </p:cNvSpPr>
          <p:nvPr>
            <p:ph type="sldNum" sz="quarter" idx="12"/>
          </p:nvPr>
        </p:nvSpPr>
        <p:spPr/>
        <p:txBody>
          <a:bodyPr/>
          <a:lstStyle/>
          <a:p>
            <a:fld id="{0D1E9C62-5A59-433B-A292-EC595ABBBF45}" type="slidenum">
              <a:rPr lang="" smtClean="0"/>
              <a:t>318</a:t>
            </a:fld>
            <a:endParaRPr lang=""/>
          </a:p>
        </p:txBody>
      </p:sp>
    </p:spTree>
    <p:custDataLst>
      <p:tags r:id="rId1"/>
    </p:custDataLst>
    <p:extLst>
      <p:ext uri="{BB962C8B-B14F-4D97-AF65-F5344CB8AC3E}">
        <p14:creationId xmlns:p14="http://schemas.microsoft.com/office/powerpoint/2010/main" val="10879118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319</a:t>
            </a:fld>
            <a:endParaRPr lang=""/>
          </a:p>
        </p:txBody>
      </p:sp>
    </p:spTree>
    <p:custDataLst>
      <p:tags r:id="rId1"/>
    </p:custDataLst>
    <p:extLst>
      <p:ext uri="{BB962C8B-B14F-4D97-AF65-F5344CB8AC3E}">
        <p14:creationId xmlns:p14="http://schemas.microsoft.com/office/powerpoint/2010/main" val="396098183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p:cNvGrpSpPr/>
          <p:nvPr/>
        </p:nvGrpSpPr>
        <p:grpSpPr>
          <a:xfrm>
            <a:off x="1729269" y="2734615"/>
            <a:ext cx="8730287" cy="3208985"/>
            <a:chOff x="830654" y="1268641"/>
            <a:chExt cx="7482693" cy="3030071"/>
          </a:xfrm>
        </p:grpSpPr>
        <p:sp>
          <p:nvSpPr>
            <p:cNvPr id="87" name="Freeform 86"/>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88" name="Rounded Rectangle 8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3329" name="Rectangle 79"/>
          <p:cNvSpPr>
            <a:spLocks noGrp="1" noChangeArrowheads="1"/>
          </p:cNvSpPr>
          <p:nvPr>
            <p:ph type="title"/>
          </p:nvPr>
        </p:nvSpPr>
        <p:spPr/>
        <p:txBody>
          <a:bodyPr/>
          <a:lstStyle/>
          <a:p>
            <a:pPr eaLnBrk="1" hangingPunct="1"/>
            <a:r>
              <a:rPr lang="en-US" altLang="en-US" dirty="0"/>
              <a:t>Database Buffer </a:t>
            </a:r>
            <a:r>
              <a:rPr lang="en-US" altLang="en-US" dirty="0" smtClean="0"/>
              <a:t>Cache</a:t>
            </a:r>
            <a:br>
              <a:rPr lang="en-US" altLang="en-US" dirty="0" smtClean="0"/>
            </a:br>
            <a:endParaRPr lang="en-US" altLang="en-US" dirty="0">
              <a:solidFill>
                <a:srgbClr val="FF0000"/>
              </a:solidFill>
            </a:endParaRPr>
          </a:p>
        </p:txBody>
      </p:sp>
      <p:sp>
        <p:nvSpPr>
          <p:cNvPr id="13330" name="Rectangle 80"/>
          <p:cNvSpPr>
            <a:spLocks noGrp="1" noChangeArrowheads="1"/>
          </p:cNvSpPr>
          <p:nvPr>
            <p:ph idx="1"/>
          </p:nvPr>
        </p:nvSpPr>
        <p:spPr>
          <a:xfrm>
            <a:off x="622138" y="1242485"/>
            <a:ext cx="10944549" cy="1234519"/>
          </a:xfrm>
        </p:spPr>
        <p:txBody>
          <a:bodyPr/>
          <a:lstStyle/>
          <a:p>
            <a:pPr lvl="1" eaLnBrk="1" hangingPunct="1"/>
            <a:r>
              <a:rPr lang="en-US" altLang="en-US" dirty="0"/>
              <a:t>Is part of the SGA </a:t>
            </a:r>
          </a:p>
          <a:p>
            <a:pPr lvl="1" eaLnBrk="1" hangingPunct="1"/>
            <a:r>
              <a:rPr lang="en-US" altLang="en-US" dirty="0"/>
              <a:t>Holds copies of data blocks that are read from data files</a:t>
            </a:r>
          </a:p>
          <a:p>
            <a:pPr lvl="1" eaLnBrk="1" hangingPunct="1"/>
            <a:r>
              <a:rPr lang="en-US" altLang="en-US" dirty="0"/>
              <a:t>Is shared by all concurrent users</a:t>
            </a:r>
          </a:p>
        </p:txBody>
      </p:sp>
      <p:grpSp>
        <p:nvGrpSpPr>
          <p:cNvPr id="2" name="Group 1"/>
          <p:cNvGrpSpPr/>
          <p:nvPr/>
        </p:nvGrpSpPr>
        <p:grpSpPr>
          <a:xfrm>
            <a:off x="2551112" y="3059112"/>
            <a:ext cx="7086600" cy="2655888"/>
            <a:chOff x="2589212" y="3505200"/>
            <a:chExt cx="7086600" cy="2655888"/>
          </a:xfrm>
        </p:grpSpPr>
        <p:sp>
          <p:nvSpPr>
            <p:cNvPr id="13314" name="AutoShape 63"/>
            <p:cNvSpPr>
              <a:spLocks noChangeArrowheads="1"/>
            </p:cNvSpPr>
            <p:nvPr/>
          </p:nvSpPr>
          <p:spPr bwMode="blackWhite">
            <a:xfrm>
              <a:off x="3960812" y="3733800"/>
              <a:ext cx="5715000" cy="2044700"/>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13315" name="Rectangle 64"/>
            <p:cNvSpPr>
              <a:spLocks noChangeArrowheads="1"/>
            </p:cNvSpPr>
            <p:nvPr/>
          </p:nvSpPr>
          <p:spPr bwMode="blackWhite">
            <a:xfrm>
              <a:off x="4113212" y="4984750"/>
              <a:ext cx="1612900" cy="685800"/>
            </a:xfrm>
            <a:prstGeom prst="rect">
              <a:avLst/>
            </a:prstGeom>
            <a:solidFill>
              <a:schemeClr val="accent1"/>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3316" name="Rectangle 68"/>
            <p:cNvSpPr>
              <a:spLocks noChangeArrowheads="1"/>
            </p:cNvSpPr>
            <p:nvPr/>
          </p:nvSpPr>
          <p:spPr bwMode="blackWhite">
            <a:xfrm>
              <a:off x="2589212" y="3505200"/>
              <a:ext cx="3276600" cy="1752600"/>
            </a:xfrm>
            <a:prstGeom prst="rect">
              <a:avLst/>
            </a:prstGeom>
            <a:solidFill>
              <a:srgbClr val="FFCC99"/>
            </a:solidFill>
            <a:ln w="28575">
              <a:solidFill>
                <a:schemeClr val="tx1"/>
              </a:solidFill>
              <a:miter lim="800000"/>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1400" dirty="0">
                <a:solidFill>
                  <a:schemeClr val="bg2"/>
                </a:solidFill>
              </a:endParaRPr>
            </a:p>
          </p:txBody>
        </p:sp>
        <p:sp>
          <p:nvSpPr>
            <p:cNvPr id="13317" name="Rectangle 65"/>
            <p:cNvSpPr>
              <a:spLocks noChangeArrowheads="1"/>
            </p:cNvSpPr>
            <p:nvPr/>
          </p:nvSpPr>
          <p:spPr bwMode="blackWhite">
            <a:xfrm>
              <a:off x="5888037" y="4984750"/>
              <a:ext cx="1028700" cy="685800"/>
            </a:xfrm>
            <a:prstGeom prst="rect">
              <a:avLst/>
            </a:prstGeom>
            <a:solidFill>
              <a:srgbClr val="FFCCCC"/>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3318" name="Rectangle 66"/>
            <p:cNvSpPr>
              <a:spLocks noChangeArrowheads="1"/>
            </p:cNvSpPr>
            <p:nvPr/>
          </p:nvSpPr>
          <p:spPr bwMode="blackWhite">
            <a:xfrm>
              <a:off x="4113213" y="3868738"/>
              <a:ext cx="1279525" cy="1041400"/>
            </a:xfrm>
            <a:prstGeom prst="rect">
              <a:avLst/>
            </a:prstGeom>
            <a:solidFill>
              <a:srgbClr val="CC99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3319" name="Text Box 67"/>
            <p:cNvSpPr txBox="1">
              <a:spLocks noChangeArrowheads="1"/>
            </p:cNvSpPr>
            <p:nvPr/>
          </p:nvSpPr>
          <p:spPr bwMode="gray">
            <a:xfrm>
              <a:off x="4113212" y="422433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t>Shared pool</a:t>
              </a:r>
            </a:p>
          </p:txBody>
        </p:sp>
        <p:sp>
          <p:nvSpPr>
            <p:cNvPr id="13320" name="Rectangle 68"/>
            <p:cNvSpPr>
              <a:spLocks noChangeArrowheads="1"/>
            </p:cNvSpPr>
            <p:nvPr/>
          </p:nvSpPr>
          <p:spPr bwMode="blackWhite">
            <a:xfrm>
              <a:off x="6686550" y="3854451"/>
              <a:ext cx="1465262" cy="1044575"/>
            </a:xfrm>
            <a:prstGeom prst="rect">
              <a:avLst/>
            </a:prstGeom>
            <a:solidFill>
              <a:srgbClr val="FFCC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Database</a:t>
              </a:r>
              <a:br>
                <a:rPr lang="en-US" sz="1400" dirty="0">
                  <a:solidFill>
                    <a:srgbClr val="000000"/>
                  </a:solidFill>
                </a:rPr>
              </a:br>
              <a:r>
                <a:rPr lang="en-US" sz="1400" dirty="0">
                  <a:solidFill>
                    <a:srgbClr val="000000"/>
                  </a:solidFill>
                </a:rPr>
                <a:t>buffer</a:t>
              </a:r>
              <a:br>
                <a:rPr lang="en-US" sz="1400" dirty="0">
                  <a:solidFill>
                    <a:srgbClr val="000000"/>
                  </a:solidFill>
                </a:rPr>
              </a:br>
              <a:r>
                <a:rPr lang="en-US" sz="1400" dirty="0">
                  <a:solidFill>
                    <a:srgbClr val="000000"/>
                  </a:solidFill>
                </a:rPr>
                <a:t>cache</a:t>
              </a:r>
            </a:p>
          </p:txBody>
        </p:sp>
        <p:sp>
          <p:nvSpPr>
            <p:cNvPr id="13321" name="Rectangle 70"/>
            <p:cNvSpPr>
              <a:spLocks noChangeArrowheads="1"/>
            </p:cNvSpPr>
            <p:nvPr/>
          </p:nvSpPr>
          <p:spPr bwMode="blackWhite">
            <a:xfrm>
              <a:off x="6992938" y="4972050"/>
              <a:ext cx="1158875" cy="685800"/>
            </a:xfrm>
            <a:prstGeom prst="rect">
              <a:avLst/>
            </a:prstGeom>
            <a:solidFill>
              <a:srgbClr val="FFCCCC"/>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ym typeface="Wingdings" panose="05000000000000000000" pitchFamily="2" charset="2"/>
              </a:endParaRPr>
            </a:p>
          </p:txBody>
        </p:sp>
        <p:sp>
          <p:nvSpPr>
            <p:cNvPr id="13322" name="Text Box 71"/>
            <p:cNvSpPr txBox="1">
              <a:spLocks noChangeArrowheads="1"/>
            </p:cNvSpPr>
            <p:nvPr/>
          </p:nvSpPr>
          <p:spPr bwMode="gray">
            <a:xfrm>
              <a:off x="6954837" y="5060951"/>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Streams pool</a:t>
              </a:r>
            </a:p>
          </p:txBody>
        </p:sp>
        <p:sp>
          <p:nvSpPr>
            <p:cNvPr id="13323" name="Text Box 72"/>
            <p:cNvSpPr txBox="1">
              <a:spLocks noChangeArrowheads="1"/>
            </p:cNvSpPr>
            <p:nvPr/>
          </p:nvSpPr>
          <p:spPr bwMode="gray">
            <a:xfrm>
              <a:off x="4278312" y="5200650"/>
              <a:ext cx="1295400" cy="304800"/>
            </a:xfrm>
            <a:prstGeom prst="rect">
              <a:avLst/>
            </a:prstGeom>
            <a:noFill/>
            <a:ln w="28575">
              <a:noFill/>
              <a:miter lim="800000"/>
              <a:headEnd type="none" w="sm" len="sm"/>
              <a:tailEnd type="none" w="sm" len="sm"/>
            </a:ln>
          </p:spPr>
          <p:txBody>
            <a:bodyPr>
              <a:spAutoFit/>
            </a:bodyPr>
            <a:lstStyle/>
            <a:p>
              <a:pPr algn="ctr" defTabSz="228600">
                <a:defRPr/>
              </a:pPr>
              <a:r>
                <a:rPr lang="en-US" sz="1400" dirty="0">
                  <a:solidFill>
                    <a:schemeClr val="bg1"/>
                  </a:solidFill>
                </a:rPr>
                <a:t>Large pool</a:t>
              </a:r>
            </a:p>
          </p:txBody>
        </p:sp>
        <p:sp>
          <p:nvSpPr>
            <p:cNvPr id="13324" name="Text Box 73"/>
            <p:cNvSpPr txBox="1">
              <a:spLocks noChangeArrowheads="1"/>
            </p:cNvSpPr>
            <p:nvPr/>
          </p:nvSpPr>
          <p:spPr bwMode="gray">
            <a:xfrm>
              <a:off x="5857875" y="5149850"/>
              <a:ext cx="1071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Java pool</a:t>
              </a:r>
            </a:p>
          </p:txBody>
        </p:sp>
        <p:sp>
          <p:nvSpPr>
            <p:cNvPr id="13325" name="Text Box 74"/>
            <p:cNvSpPr txBox="1">
              <a:spLocks noChangeArrowheads="1"/>
            </p:cNvSpPr>
            <p:nvPr/>
          </p:nvSpPr>
          <p:spPr bwMode="auto">
            <a:xfrm>
              <a:off x="5332412" y="5791200"/>
              <a:ext cx="2928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System Global Area (SGA)</a:t>
              </a:r>
            </a:p>
          </p:txBody>
        </p:sp>
        <p:sp>
          <p:nvSpPr>
            <p:cNvPr id="13326" name="Text Box 75"/>
            <p:cNvSpPr txBox="1">
              <a:spLocks noChangeArrowheads="1"/>
            </p:cNvSpPr>
            <p:nvPr/>
          </p:nvSpPr>
          <p:spPr bwMode="gray">
            <a:xfrm>
              <a:off x="2724150" y="3578226"/>
              <a:ext cx="1143000" cy="307975"/>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Keep pool</a:t>
              </a:r>
            </a:p>
          </p:txBody>
        </p:sp>
        <p:sp>
          <p:nvSpPr>
            <p:cNvPr id="13327" name="Text Box 76"/>
            <p:cNvSpPr txBox="1">
              <a:spLocks noChangeArrowheads="1"/>
            </p:cNvSpPr>
            <p:nvPr/>
          </p:nvSpPr>
          <p:spPr bwMode="gray">
            <a:xfrm>
              <a:off x="2724150" y="3962401"/>
              <a:ext cx="1143000" cy="523875"/>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Recycle pool</a:t>
              </a:r>
            </a:p>
          </p:txBody>
        </p:sp>
        <p:sp>
          <p:nvSpPr>
            <p:cNvPr id="13328" name="Text Box 77"/>
            <p:cNvSpPr txBox="1">
              <a:spLocks noChangeArrowheads="1"/>
            </p:cNvSpPr>
            <p:nvPr/>
          </p:nvSpPr>
          <p:spPr bwMode="gray">
            <a:xfrm>
              <a:off x="2724150" y="4572001"/>
              <a:ext cx="1143000" cy="523875"/>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nK buffer cache</a:t>
              </a:r>
            </a:p>
          </p:txBody>
        </p:sp>
        <p:sp>
          <p:nvSpPr>
            <p:cNvPr id="13331" name="Freeform 21"/>
            <p:cNvSpPr>
              <a:spLocks/>
            </p:cNvSpPr>
            <p:nvPr/>
          </p:nvSpPr>
          <p:spPr bwMode="blackWhite">
            <a:xfrm>
              <a:off x="5865812" y="3505200"/>
              <a:ext cx="820738" cy="1752600"/>
            </a:xfrm>
            <a:custGeom>
              <a:avLst/>
              <a:gdLst>
                <a:gd name="T0" fmla="*/ 2147483647 w 504"/>
                <a:gd name="T1" fmla="*/ 2147483647 h 1017"/>
                <a:gd name="T2" fmla="*/ 0 w 504"/>
                <a:gd name="T3" fmla="*/ 0 h 1017"/>
                <a:gd name="T4" fmla="*/ 2147483647 w 504"/>
                <a:gd name="T5" fmla="*/ 2147483647 h 1017"/>
                <a:gd name="T6" fmla="*/ 2147483647 w 504"/>
                <a:gd name="T7" fmla="*/ 2147483647 h 1017"/>
                <a:gd name="T8" fmla="*/ 2147483647 w 504"/>
                <a:gd name="T9" fmla="*/ 2147483647 h 1017"/>
                <a:gd name="T10" fmla="*/ 0 60000 65536"/>
                <a:gd name="T11" fmla="*/ 0 60000 65536"/>
                <a:gd name="T12" fmla="*/ 0 60000 65536"/>
                <a:gd name="T13" fmla="*/ 0 60000 65536"/>
                <a:gd name="T14" fmla="*/ 0 60000 65536"/>
                <a:gd name="T15" fmla="*/ 0 w 504"/>
                <a:gd name="T16" fmla="*/ 0 h 1017"/>
                <a:gd name="T17" fmla="*/ 504 w 504"/>
                <a:gd name="T18" fmla="*/ 1017 h 1017"/>
              </a:gdLst>
              <a:ahLst/>
              <a:cxnLst>
                <a:cxn ang="T10">
                  <a:pos x="T0" y="T1"/>
                </a:cxn>
                <a:cxn ang="T11">
                  <a:pos x="T2" y="T3"/>
                </a:cxn>
                <a:cxn ang="T12">
                  <a:pos x="T4" y="T5"/>
                </a:cxn>
                <a:cxn ang="T13">
                  <a:pos x="T6" y="T7"/>
                </a:cxn>
                <a:cxn ang="T14">
                  <a:pos x="T8" y="T9"/>
                </a:cxn>
              </a:cxnLst>
              <a:rect l="T15" t="T16" r="T17" b="T18"/>
              <a:pathLst>
                <a:path w="504" h="1017">
                  <a:moveTo>
                    <a:pt x="504" y="194"/>
                  </a:moveTo>
                  <a:lnTo>
                    <a:pt x="0" y="0"/>
                  </a:lnTo>
                  <a:lnTo>
                    <a:pt x="3" y="1017"/>
                  </a:lnTo>
                  <a:lnTo>
                    <a:pt x="501" y="852"/>
                  </a:lnTo>
                  <a:lnTo>
                    <a:pt x="504" y="194"/>
                  </a:lnTo>
                  <a:close/>
                </a:path>
              </a:pathLst>
            </a:custGeom>
            <a:solidFill>
              <a:srgbClr val="99CCFF"/>
            </a:solidFill>
            <a:ln w="28575" cap="flat" cmpd="sng">
              <a:solidFill>
                <a:schemeClr val="tx1"/>
              </a:solidFill>
              <a:prstDash val="solid"/>
              <a:round/>
              <a:headEnd/>
              <a:tailEnd/>
            </a:ln>
          </p:spPr>
          <p:txBody>
            <a:bodyPr wrap="none" lIns="92075" tIns="46038" rIns="92075" bIns="46038" anchor="ctr"/>
            <a:lstStyle/>
            <a:p>
              <a:endParaRPr lang="en-US" dirty="0"/>
            </a:p>
          </p:txBody>
        </p:sp>
        <p:sp>
          <p:nvSpPr>
            <p:cNvPr id="13332" name="Rectangle 22"/>
            <p:cNvSpPr>
              <a:spLocks noChangeArrowheads="1"/>
            </p:cNvSpPr>
            <p:nvPr/>
          </p:nvSpPr>
          <p:spPr bwMode="blackWhite">
            <a:xfrm>
              <a:off x="3944938" y="3552826"/>
              <a:ext cx="1947863" cy="1604963"/>
            </a:xfrm>
            <a:prstGeom prst="rect">
              <a:avLst/>
            </a:prstGeom>
            <a:solidFill>
              <a:srgbClr val="FFCC99"/>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nvGrpSpPr>
            <p:cNvPr id="13333" name="Group 23"/>
            <p:cNvGrpSpPr>
              <a:grpSpLocks/>
            </p:cNvGrpSpPr>
            <p:nvPr/>
          </p:nvGrpSpPr>
          <p:grpSpPr bwMode="auto">
            <a:xfrm>
              <a:off x="3943351" y="3552826"/>
              <a:ext cx="1951037" cy="1604963"/>
              <a:chOff x="781" y="2013"/>
              <a:chExt cx="1073" cy="1059"/>
            </a:xfrm>
          </p:grpSpPr>
          <p:sp>
            <p:nvSpPr>
              <p:cNvPr id="13338" name="Line 24"/>
              <p:cNvSpPr>
                <a:spLocks noChangeShapeType="1"/>
              </p:cNvSpPr>
              <p:nvPr/>
            </p:nvSpPr>
            <p:spPr bwMode="blackWhite">
              <a:xfrm>
                <a:off x="782" y="2013"/>
                <a:ext cx="0" cy="1059"/>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39" name="Line 25"/>
              <p:cNvSpPr>
                <a:spLocks noChangeShapeType="1"/>
              </p:cNvSpPr>
              <p:nvPr/>
            </p:nvSpPr>
            <p:spPr bwMode="blackWhite">
              <a:xfrm>
                <a:off x="889" y="2013"/>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40" name="Line 26"/>
              <p:cNvSpPr>
                <a:spLocks noChangeShapeType="1"/>
              </p:cNvSpPr>
              <p:nvPr/>
            </p:nvSpPr>
            <p:spPr bwMode="blackWhite">
              <a:xfrm>
                <a:off x="996" y="2013"/>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41" name="Line 27"/>
              <p:cNvSpPr>
                <a:spLocks noChangeShapeType="1"/>
              </p:cNvSpPr>
              <p:nvPr/>
            </p:nvSpPr>
            <p:spPr bwMode="blackWhite">
              <a:xfrm>
                <a:off x="1103" y="2013"/>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42" name="Line 28"/>
              <p:cNvSpPr>
                <a:spLocks noChangeShapeType="1"/>
              </p:cNvSpPr>
              <p:nvPr/>
            </p:nvSpPr>
            <p:spPr bwMode="blackWhite">
              <a:xfrm>
                <a:off x="1210" y="2013"/>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43" name="Line 29"/>
              <p:cNvSpPr>
                <a:spLocks noChangeShapeType="1"/>
              </p:cNvSpPr>
              <p:nvPr/>
            </p:nvSpPr>
            <p:spPr bwMode="blackWhite">
              <a:xfrm>
                <a:off x="1318" y="2013"/>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44" name="Line 30"/>
              <p:cNvSpPr>
                <a:spLocks noChangeShapeType="1"/>
              </p:cNvSpPr>
              <p:nvPr/>
            </p:nvSpPr>
            <p:spPr bwMode="blackWhite">
              <a:xfrm>
                <a:off x="1425" y="2013"/>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45" name="Line 31"/>
              <p:cNvSpPr>
                <a:spLocks noChangeShapeType="1"/>
              </p:cNvSpPr>
              <p:nvPr/>
            </p:nvSpPr>
            <p:spPr bwMode="blackWhite">
              <a:xfrm>
                <a:off x="1532" y="2013"/>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46" name="Line 32"/>
              <p:cNvSpPr>
                <a:spLocks noChangeShapeType="1"/>
              </p:cNvSpPr>
              <p:nvPr/>
            </p:nvSpPr>
            <p:spPr bwMode="blackWhite">
              <a:xfrm>
                <a:off x="1639" y="2013"/>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47" name="Line 33"/>
              <p:cNvSpPr>
                <a:spLocks noChangeShapeType="1"/>
              </p:cNvSpPr>
              <p:nvPr/>
            </p:nvSpPr>
            <p:spPr bwMode="blackWhite">
              <a:xfrm>
                <a:off x="1746" y="2013"/>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48" name="Line 34"/>
              <p:cNvSpPr>
                <a:spLocks noChangeShapeType="1"/>
              </p:cNvSpPr>
              <p:nvPr/>
            </p:nvSpPr>
            <p:spPr bwMode="blackWhite">
              <a:xfrm>
                <a:off x="1854" y="2013"/>
                <a:ext cx="0" cy="1059"/>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49" name="Line 35"/>
              <p:cNvSpPr>
                <a:spLocks noChangeShapeType="1"/>
              </p:cNvSpPr>
              <p:nvPr/>
            </p:nvSpPr>
            <p:spPr bwMode="blackWhite">
              <a:xfrm>
                <a:off x="781" y="2190"/>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50" name="Line 36"/>
              <p:cNvSpPr>
                <a:spLocks noChangeShapeType="1"/>
              </p:cNvSpPr>
              <p:nvPr/>
            </p:nvSpPr>
            <p:spPr bwMode="blackWhite">
              <a:xfrm>
                <a:off x="781" y="2366"/>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51" name="Line 37"/>
              <p:cNvSpPr>
                <a:spLocks noChangeShapeType="1"/>
              </p:cNvSpPr>
              <p:nvPr/>
            </p:nvSpPr>
            <p:spPr bwMode="blackWhite">
              <a:xfrm>
                <a:off x="781" y="2543"/>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52" name="Line 38"/>
              <p:cNvSpPr>
                <a:spLocks noChangeShapeType="1"/>
              </p:cNvSpPr>
              <p:nvPr/>
            </p:nvSpPr>
            <p:spPr bwMode="blackWhite">
              <a:xfrm>
                <a:off x="781" y="2719"/>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53" name="Line 39"/>
              <p:cNvSpPr>
                <a:spLocks noChangeShapeType="1"/>
              </p:cNvSpPr>
              <p:nvPr/>
            </p:nvSpPr>
            <p:spPr bwMode="blackWhite">
              <a:xfrm>
                <a:off x="781" y="2896"/>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54" name="Line 40"/>
              <p:cNvSpPr>
                <a:spLocks noChangeShapeType="1"/>
              </p:cNvSpPr>
              <p:nvPr/>
            </p:nvSpPr>
            <p:spPr bwMode="blackWhite">
              <a:xfrm>
                <a:off x="781" y="3072"/>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55" name="Line 41"/>
              <p:cNvSpPr>
                <a:spLocks noChangeShapeType="1"/>
              </p:cNvSpPr>
              <p:nvPr/>
            </p:nvSpPr>
            <p:spPr bwMode="blackWhite">
              <a:xfrm>
                <a:off x="781" y="2101"/>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56" name="Line 42"/>
              <p:cNvSpPr>
                <a:spLocks noChangeShapeType="1"/>
              </p:cNvSpPr>
              <p:nvPr/>
            </p:nvSpPr>
            <p:spPr bwMode="blackWhite">
              <a:xfrm>
                <a:off x="781" y="2278"/>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57" name="Line 43"/>
              <p:cNvSpPr>
                <a:spLocks noChangeShapeType="1"/>
              </p:cNvSpPr>
              <p:nvPr/>
            </p:nvSpPr>
            <p:spPr bwMode="blackWhite">
              <a:xfrm>
                <a:off x="781" y="2454"/>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58" name="Line 44"/>
              <p:cNvSpPr>
                <a:spLocks noChangeShapeType="1"/>
              </p:cNvSpPr>
              <p:nvPr/>
            </p:nvSpPr>
            <p:spPr bwMode="blackWhite">
              <a:xfrm>
                <a:off x="781" y="2631"/>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59" name="Line 45"/>
              <p:cNvSpPr>
                <a:spLocks noChangeShapeType="1"/>
              </p:cNvSpPr>
              <p:nvPr/>
            </p:nvSpPr>
            <p:spPr bwMode="blackWhite">
              <a:xfrm>
                <a:off x="781" y="2807"/>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60" name="Line 46"/>
              <p:cNvSpPr>
                <a:spLocks noChangeShapeType="1"/>
              </p:cNvSpPr>
              <p:nvPr/>
            </p:nvSpPr>
            <p:spPr bwMode="blackWhite">
              <a:xfrm>
                <a:off x="781" y="2984"/>
                <a:ext cx="1067"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61" name="Line 47"/>
              <p:cNvSpPr>
                <a:spLocks noChangeShapeType="1"/>
              </p:cNvSpPr>
              <p:nvPr/>
            </p:nvSpPr>
            <p:spPr bwMode="blackWhite">
              <a:xfrm>
                <a:off x="781" y="2013"/>
                <a:ext cx="1067"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62" name="Rectangle 48"/>
              <p:cNvSpPr>
                <a:spLocks noChangeArrowheads="1"/>
              </p:cNvSpPr>
              <p:nvPr/>
            </p:nvSpPr>
            <p:spPr bwMode="blackWhite">
              <a:xfrm>
                <a:off x="789" y="2543"/>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63" name="Rectangle 49"/>
              <p:cNvSpPr>
                <a:spLocks noChangeArrowheads="1"/>
              </p:cNvSpPr>
              <p:nvPr/>
            </p:nvSpPr>
            <p:spPr bwMode="blackWhite">
              <a:xfrm>
                <a:off x="1109" y="2454"/>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64" name="Rectangle 50"/>
              <p:cNvSpPr>
                <a:spLocks noChangeArrowheads="1"/>
              </p:cNvSpPr>
              <p:nvPr/>
            </p:nvSpPr>
            <p:spPr bwMode="blackWhite">
              <a:xfrm>
                <a:off x="1112" y="2366"/>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65" name="Rectangle 51"/>
              <p:cNvSpPr>
                <a:spLocks noChangeArrowheads="1"/>
              </p:cNvSpPr>
              <p:nvPr/>
            </p:nvSpPr>
            <p:spPr bwMode="blackWhite">
              <a:xfrm>
                <a:off x="1007" y="2366"/>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66" name="Rectangle 52"/>
              <p:cNvSpPr>
                <a:spLocks noChangeArrowheads="1"/>
              </p:cNvSpPr>
              <p:nvPr/>
            </p:nvSpPr>
            <p:spPr bwMode="blackWhite">
              <a:xfrm>
                <a:off x="1433" y="2190"/>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67" name="Rectangle 53"/>
              <p:cNvSpPr>
                <a:spLocks noChangeArrowheads="1"/>
              </p:cNvSpPr>
              <p:nvPr/>
            </p:nvSpPr>
            <p:spPr bwMode="blackWhite">
              <a:xfrm>
                <a:off x="1433" y="2101"/>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68" name="Rectangle 54"/>
              <p:cNvSpPr>
                <a:spLocks noChangeArrowheads="1"/>
              </p:cNvSpPr>
              <p:nvPr/>
            </p:nvSpPr>
            <p:spPr bwMode="blackWhite">
              <a:xfrm>
                <a:off x="1325" y="2101"/>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69" name="Rectangle 55"/>
              <p:cNvSpPr>
                <a:spLocks noChangeArrowheads="1"/>
              </p:cNvSpPr>
              <p:nvPr/>
            </p:nvSpPr>
            <p:spPr bwMode="blackWhite">
              <a:xfrm>
                <a:off x="1642" y="2454"/>
                <a:ext cx="93"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70" name="Rectangle 56"/>
              <p:cNvSpPr>
                <a:spLocks noChangeArrowheads="1"/>
              </p:cNvSpPr>
              <p:nvPr/>
            </p:nvSpPr>
            <p:spPr bwMode="blackWhite">
              <a:xfrm>
                <a:off x="1752" y="2543"/>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71" name="Rectangle 57"/>
              <p:cNvSpPr>
                <a:spLocks noChangeArrowheads="1"/>
              </p:cNvSpPr>
              <p:nvPr/>
            </p:nvSpPr>
            <p:spPr bwMode="blackWhite">
              <a:xfrm>
                <a:off x="1531" y="2628"/>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72" name="Rectangle 58"/>
              <p:cNvSpPr>
                <a:spLocks noChangeArrowheads="1"/>
              </p:cNvSpPr>
              <p:nvPr/>
            </p:nvSpPr>
            <p:spPr bwMode="blackWhite">
              <a:xfrm>
                <a:off x="1432" y="2628"/>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73" name="Rectangle 59"/>
              <p:cNvSpPr>
                <a:spLocks noChangeArrowheads="1"/>
              </p:cNvSpPr>
              <p:nvPr/>
            </p:nvSpPr>
            <p:spPr bwMode="blackWhite">
              <a:xfrm>
                <a:off x="1106" y="2807"/>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74" name="Rectangle 60"/>
              <p:cNvSpPr>
                <a:spLocks noChangeArrowheads="1"/>
              </p:cNvSpPr>
              <p:nvPr/>
            </p:nvSpPr>
            <p:spPr bwMode="blackWhite">
              <a:xfrm>
                <a:off x="1002" y="2807"/>
                <a:ext cx="93"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75" name="Rectangle 61"/>
              <p:cNvSpPr>
                <a:spLocks noChangeArrowheads="1"/>
              </p:cNvSpPr>
              <p:nvPr/>
            </p:nvSpPr>
            <p:spPr bwMode="blackWhite">
              <a:xfrm>
                <a:off x="1217" y="2807"/>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76" name="Rectangle 62"/>
              <p:cNvSpPr>
                <a:spLocks noChangeArrowheads="1"/>
              </p:cNvSpPr>
              <p:nvPr/>
            </p:nvSpPr>
            <p:spPr bwMode="blackWhite">
              <a:xfrm>
                <a:off x="1534" y="2807"/>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grpSp>
        <p:sp>
          <p:nvSpPr>
            <p:cNvPr id="13334" name="Rectangle 110"/>
            <p:cNvSpPr>
              <a:spLocks noChangeArrowheads="1"/>
            </p:cNvSpPr>
            <p:nvPr/>
          </p:nvSpPr>
          <p:spPr bwMode="blackWhite">
            <a:xfrm>
              <a:off x="8342312" y="4953000"/>
              <a:ext cx="1028700" cy="685800"/>
            </a:xfrm>
            <a:prstGeom prst="rect">
              <a:avLst/>
            </a:prstGeom>
            <a:solidFill>
              <a:srgbClr val="99CC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3335" name="Text Box 118"/>
            <p:cNvSpPr txBox="1">
              <a:spLocks noChangeArrowheads="1"/>
            </p:cNvSpPr>
            <p:nvPr/>
          </p:nvSpPr>
          <p:spPr bwMode="gray">
            <a:xfrm>
              <a:off x="8299450" y="5181600"/>
              <a:ext cx="1071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Fixed SGA</a:t>
              </a:r>
            </a:p>
          </p:txBody>
        </p:sp>
        <p:grpSp>
          <p:nvGrpSpPr>
            <p:cNvPr id="3" name="Group 129"/>
            <p:cNvGrpSpPr>
              <a:grpSpLocks/>
            </p:cNvGrpSpPr>
            <p:nvPr/>
          </p:nvGrpSpPr>
          <p:grpSpPr bwMode="auto">
            <a:xfrm>
              <a:off x="8239122" y="3886199"/>
              <a:ext cx="1325686" cy="1016000"/>
              <a:chOff x="3179" y="2680"/>
              <a:chExt cx="1313" cy="984"/>
            </a:xfrm>
            <a:solidFill>
              <a:srgbClr val="FFFF99"/>
            </a:solidFill>
          </p:grpSpPr>
          <p:sp>
            <p:nvSpPr>
              <p:cNvPr id="65" name="Oval 82"/>
              <p:cNvSpPr>
                <a:spLocks noChangeArrowheads="1"/>
              </p:cNvSpPr>
              <p:nvPr/>
            </p:nvSpPr>
            <p:spPr bwMode="blackWhite">
              <a:xfrm>
                <a:off x="3251" y="2680"/>
                <a:ext cx="1136" cy="984"/>
              </a:xfrm>
              <a:prstGeom prst="ellipse">
                <a:avLst/>
              </a:prstGeom>
              <a:grpFill/>
              <a:ln w="28575">
                <a:solidFill>
                  <a:schemeClr val="tx1"/>
                </a:solidFill>
                <a:round/>
                <a:headEnd type="none" w="sm" len="sm"/>
                <a:tailEnd type="none" w="sm" len="sm"/>
              </a:ln>
              <a:effectLst/>
            </p:spPr>
            <p:txBody>
              <a:bodyPr wrap="none" anchor="ctr"/>
              <a:lstStyle/>
              <a:p>
                <a:pPr algn="ctr">
                  <a:defRPr/>
                </a:pPr>
                <a:endParaRPr lang="en-US" dirty="0">
                  <a:latin typeface="Arial" charset="0"/>
                  <a:cs typeface="Arial" charset="0"/>
                </a:endParaRPr>
              </a:p>
            </p:txBody>
          </p:sp>
          <p:sp>
            <p:nvSpPr>
              <p:cNvPr id="66" name="Oval 83"/>
              <p:cNvSpPr>
                <a:spLocks noChangeArrowheads="1"/>
              </p:cNvSpPr>
              <p:nvPr/>
            </p:nvSpPr>
            <p:spPr bwMode="blackWhite">
              <a:xfrm>
                <a:off x="3475" y="2896"/>
                <a:ext cx="680" cy="568"/>
              </a:xfrm>
              <a:prstGeom prst="ellipse">
                <a:avLst/>
              </a:prstGeom>
              <a:grpFill/>
              <a:ln w="28575">
                <a:solidFill>
                  <a:schemeClr val="tx1"/>
                </a:solidFill>
                <a:round/>
                <a:headEnd type="none" w="sm" len="sm"/>
                <a:tailEnd type="none" w="sm" len="sm"/>
              </a:ln>
              <a:effectLst/>
            </p:spPr>
            <p:txBody>
              <a:bodyPr wrap="none" anchor="ctr"/>
              <a:lstStyle/>
              <a:p>
                <a:pPr algn="ctr" defTabSz="228600">
                  <a:defRPr/>
                </a:pPr>
                <a:endParaRPr lang="en-US" b="1" dirty="0">
                  <a:latin typeface="Arial" charset="0"/>
                  <a:cs typeface="Arial" charset="0"/>
                </a:endParaRPr>
              </a:p>
            </p:txBody>
          </p:sp>
          <p:sp>
            <p:nvSpPr>
              <p:cNvPr id="67" name="Line 84"/>
              <p:cNvSpPr>
                <a:spLocks noChangeShapeType="1"/>
              </p:cNvSpPr>
              <p:nvPr/>
            </p:nvSpPr>
            <p:spPr bwMode="blackWhite">
              <a:xfrm>
                <a:off x="3819" y="2688"/>
                <a:ext cx="0" cy="22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8" name="Line 85"/>
              <p:cNvSpPr>
                <a:spLocks noChangeShapeType="1"/>
              </p:cNvSpPr>
              <p:nvPr/>
            </p:nvSpPr>
            <p:spPr bwMode="blackWhite">
              <a:xfrm>
                <a:off x="3827" y="3464"/>
                <a:ext cx="0" cy="19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9" name="Line 86"/>
              <p:cNvSpPr>
                <a:spLocks noChangeShapeType="1"/>
              </p:cNvSpPr>
              <p:nvPr/>
            </p:nvSpPr>
            <p:spPr bwMode="blackWhite">
              <a:xfrm>
                <a:off x="4155" y="3192"/>
                <a:ext cx="232"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0" name="Line 87"/>
              <p:cNvSpPr>
                <a:spLocks noChangeShapeType="1"/>
              </p:cNvSpPr>
              <p:nvPr/>
            </p:nvSpPr>
            <p:spPr bwMode="blackWhite">
              <a:xfrm flipH="1">
                <a:off x="3259" y="3192"/>
                <a:ext cx="216"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1" name="Line 88"/>
              <p:cNvSpPr>
                <a:spLocks noChangeShapeType="1"/>
              </p:cNvSpPr>
              <p:nvPr/>
            </p:nvSpPr>
            <p:spPr bwMode="blackWhite">
              <a:xfrm>
                <a:off x="3403" y="2840"/>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2" name="Line 89"/>
              <p:cNvSpPr>
                <a:spLocks noChangeShapeType="1"/>
              </p:cNvSpPr>
              <p:nvPr/>
            </p:nvSpPr>
            <p:spPr bwMode="blackWhite">
              <a:xfrm>
                <a:off x="4083" y="3360"/>
                <a:ext cx="144" cy="14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3" name="Line 90"/>
              <p:cNvSpPr>
                <a:spLocks noChangeShapeType="1"/>
              </p:cNvSpPr>
              <p:nvPr/>
            </p:nvSpPr>
            <p:spPr bwMode="blackWhite">
              <a:xfrm flipH="1">
                <a:off x="4067" y="2832"/>
                <a:ext cx="160" cy="16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4" name="Line 91"/>
              <p:cNvSpPr>
                <a:spLocks noChangeShapeType="1"/>
              </p:cNvSpPr>
              <p:nvPr/>
            </p:nvSpPr>
            <p:spPr bwMode="blackWhite">
              <a:xfrm flipV="1">
                <a:off x="3427" y="3384"/>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5" name="Line 92"/>
              <p:cNvSpPr>
                <a:spLocks noChangeShapeType="1"/>
              </p:cNvSpPr>
              <p:nvPr/>
            </p:nvSpPr>
            <p:spPr bwMode="blackWhite">
              <a:xfrm>
                <a:off x="3619" y="2720"/>
                <a:ext cx="72" cy="20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6" name="Line 93"/>
              <p:cNvSpPr>
                <a:spLocks noChangeShapeType="1"/>
              </p:cNvSpPr>
              <p:nvPr/>
            </p:nvSpPr>
            <p:spPr bwMode="blackWhite">
              <a:xfrm flipH="1">
                <a:off x="3963" y="2728"/>
                <a:ext cx="80"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7" name="Line 94"/>
              <p:cNvSpPr>
                <a:spLocks noChangeShapeType="1"/>
              </p:cNvSpPr>
              <p:nvPr/>
            </p:nvSpPr>
            <p:spPr bwMode="blackWhite">
              <a:xfrm flipV="1">
                <a:off x="4139" y="3000"/>
                <a:ext cx="208" cy="8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8" name="Line 95"/>
              <p:cNvSpPr>
                <a:spLocks noChangeShapeType="1"/>
              </p:cNvSpPr>
              <p:nvPr/>
            </p:nvSpPr>
            <p:spPr bwMode="blackWhite">
              <a:xfrm>
                <a:off x="4131" y="3280"/>
                <a:ext cx="200" cy="10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9" name="Line 96"/>
              <p:cNvSpPr>
                <a:spLocks noChangeShapeType="1"/>
              </p:cNvSpPr>
              <p:nvPr/>
            </p:nvSpPr>
            <p:spPr bwMode="blackWhite">
              <a:xfrm>
                <a:off x="3971" y="3424"/>
                <a:ext cx="72"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80" name="Line 97"/>
              <p:cNvSpPr>
                <a:spLocks noChangeShapeType="1"/>
              </p:cNvSpPr>
              <p:nvPr/>
            </p:nvSpPr>
            <p:spPr bwMode="blackWhite">
              <a:xfrm flipH="1">
                <a:off x="3619" y="3448"/>
                <a:ext cx="72" cy="18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81" name="Line 98"/>
              <p:cNvSpPr>
                <a:spLocks noChangeShapeType="1"/>
              </p:cNvSpPr>
              <p:nvPr/>
            </p:nvSpPr>
            <p:spPr bwMode="blackWhite">
              <a:xfrm flipH="1">
                <a:off x="3299" y="3288"/>
                <a:ext cx="200" cy="96"/>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82" name="Line 99"/>
              <p:cNvSpPr>
                <a:spLocks noChangeShapeType="1"/>
              </p:cNvSpPr>
              <p:nvPr/>
            </p:nvSpPr>
            <p:spPr bwMode="blackWhite">
              <a:xfrm flipH="1" flipV="1">
                <a:off x="3291" y="3000"/>
                <a:ext cx="200" cy="8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83" name="Freeform 101"/>
              <p:cNvSpPr>
                <a:spLocks/>
              </p:cNvSpPr>
              <p:nvPr/>
            </p:nvSpPr>
            <p:spPr bwMode="blackWhite">
              <a:xfrm>
                <a:off x="4300" y="3236"/>
                <a:ext cx="192" cy="376"/>
              </a:xfrm>
              <a:custGeom>
                <a:avLst/>
                <a:gdLst/>
                <a:ahLst/>
                <a:cxnLst>
                  <a:cxn ang="0">
                    <a:pos x="192" y="0"/>
                  </a:cxn>
                  <a:cxn ang="0">
                    <a:pos x="184" y="56"/>
                  </a:cxn>
                  <a:cxn ang="0">
                    <a:pos x="160" y="144"/>
                  </a:cxn>
                  <a:cxn ang="0">
                    <a:pos x="120" y="224"/>
                  </a:cxn>
                  <a:cxn ang="0">
                    <a:pos x="64" y="312"/>
                  </a:cxn>
                  <a:cxn ang="0">
                    <a:pos x="0" y="376"/>
                  </a:cxn>
                </a:cxnLst>
                <a:rect l="0" t="0" r="r" b="b"/>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noFill/>
              <a:ln w="28575" cap="flat" cmpd="sng">
                <a:solidFill>
                  <a:schemeClr val="tx1"/>
                </a:solidFill>
                <a:prstDash val="sysDot"/>
                <a:round/>
                <a:headEnd type="none" w="med" len="med"/>
                <a:tailEnd type="triangle" w="lg" len="lg"/>
              </a:ln>
              <a:effectLst/>
            </p:spPr>
            <p:txBody>
              <a:bodyPr/>
              <a:lstStyle/>
              <a:p>
                <a:pPr algn="ctr">
                  <a:defRPr/>
                </a:pPr>
                <a:endParaRPr lang="en-US" dirty="0">
                  <a:latin typeface="Arial" charset="0"/>
                  <a:cs typeface="Arial" charset="0"/>
                </a:endParaRPr>
              </a:p>
            </p:txBody>
          </p:sp>
          <p:sp>
            <p:nvSpPr>
              <p:cNvPr id="84" name="Freeform 102"/>
              <p:cNvSpPr>
                <a:spLocks/>
              </p:cNvSpPr>
              <p:nvPr/>
            </p:nvSpPr>
            <p:spPr bwMode="blackWhite">
              <a:xfrm>
                <a:off x="3179" y="2680"/>
                <a:ext cx="115" cy="328"/>
              </a:xfrm>
              <a:custGeom>
                <a:avLst/>
                <a:gdLst/>
                <a:ahLst/>
                <a:cxnLst>
                  <a:cxn ang="0">
                    <a:pos x="3" y="328"/>
                  </a:cxn>
                  <a:cxn ang="0">
                    <a:pos x="3" y="248"/>
                  </a:cxn>
                  <a:cxn ang="0">
                    <a:pos x="19" y="168"/>
                  </a:cxn>
                  <a:cxn ang="0">
                    <a:pos x="67" y="72"/>
                  </a:cxn>
                  <a:cxn ang="0">
                    <a:pos x="115" y="0"/>
                  </a:cxn>
                </a:cxnLst>
                <a:rect l="0" t="0" r="r" b="b"/>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noFill/>
              <a:ln w="28575" cap="flat" cmpd="sng">
                <a:solidFill>
                  <a:schemeClr val="tx1"/>
                </a:solidFill>
                <a:prstDash val="solid"/>
                <a:round/>
                <a:headEnd type="none" w="med" len="med"/>
                <a:tailEnd type="triangle" w="lg" len="lg"/>
              </a:ln>
              <a:effectLst/>
            </p:spPr>
            <p:txBody>
              <a:bodyPr/>
              <a:lstStyle/>
              <a:p>
                <a:pPr algn="ctr">
                  <a:defRPr/>
                </a:pPr>
                <a:endParaRPr lang="en-US" dirty="0">
                  <a:latin typeface="Arial" charset="0"/>
                  <a:cs typeface="Arial" charset="0"/>
                </a:endParaRPr>
              </a:p>
            </p:txBody>
          </p:sp>
        </p:grpSp>
        <p:sp>
          <p:nvSpPr>
            <p:cNvPr id="13337" name="Text Box 46"/>
            <p:cNvSpPr txBox="1">
              <a:spLocks noChangeArrowheads="1"/>
            </p:cNvSpPr>
            <p:nvPr/>
          </p:nvSpPr>
          <p:spPr bwMode="gray">
            <a:xfrm>
              <a:off x="8329612" y="4186238"/>
              <a:ext cx="1143000" cy="461962"/>
            </a:xfrm>
            <a:prstGeom prst="rect">
              <a:avLst/>
            </a:prstGeom>
            <a:noFill/>
            <a:ln w="28575">
              <a:noFill/>
              <a:miter lim="800000"/>
              <a:headEnd type="none" w="sm" len="sm"/>
              <a:tailEnd type="none" w="sm" len="sm"/>
            </a:ln>
          </p:spPr>
          <p:txBody>
            <a:bodyPr>
              <a:spAutoFit/>
            </a:bodyPr>
            <a:lstStyle/>
            <a:p>
              <a:pPr algn="ctr" defTabSz="228600">
                <a:defRPr/>
              </a:pPr>
              <a:r>
                <a:rPr lang="en-US" sz="1200" dirty="0">
                  <a:solidFill>
                    <a:srgbClr val="000000"/>
                  </a:solidFill>
                </a:rPr>
                <a:t>Redo log buffer</a:t>
              </a:r>
            </a:p>
          </p:txBody>
        </p:sp>
      </p:grpSp>
      <p:sp>
        <p:nvSpPr>
          <p:cNvPr id="4" name="Slide Number Placeholder 3"/>
          <p:cNvSpPr>
            <a:spLocks noGrp="1"/>
          </p:cNvSpPr>
          <p:nvPr>
            <p:ph type="sldNum" sz="quarter" idx="12"/>
          </p:nvPr>
        </p:nvSpPr>
        <p:spPr/>
        <p:txBody>
          <a:bodyPr/>
          <a:lstStyle/>
          <a:p>
            <a:fld id="{0D1E9C62-5A59-433B-A292-EC595ABBBF45}" type="slidenum">
              <a:rPr lang="" smtClean="0"/>
              <a:t>32</a:t>
            </a:fld>
            <a:endParaRPr lang=""/>
          </a:p>
        </p:txBody>
      </p:sp>
    </p:spTree>
    <p:custDataLst>
      <p:tags r:id="rId1"/>
    </p:custDataLst>
    <p:extLst>
      <p:ext uri="{BB962C8B-B14F-4D97-AF65-F5344CB8AC3E}">
        <p14:creationId xmlns:p14="http://schemas.microsoft.com/office/powerpoint/2010/main" val="102180300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Transactions and Undo </a:t>
            </a:r>
            <a:r>
              <a:rPr lang="en-US" dirty="0" smtClean="0"/>
              <a:t>Data</a:t>
            </a:r>
            <a:br>
              <a:rPr lang="en-US" dirty="0" smtClean="0"/>
            </a:br>
            <a:endParaRPr lang="en-US" altLang="es-MX" dirty="0"/>
          </a:p>
        </p:txBody>
      </p:sp>
      <p:sp>
        <p:nvSpPr>
          <p:cNvPr id="9219" name="Content Placeholder 9"/>
          <p:cNvSpPr>
            <a:spLocks noGrp="1"/>
          </p:cNvSpPr>
          <p:nvPr>
            <p:ph idx="1"/>
          </p:nvPr>
        </p:nvSpPr>
        <p:spPr>
          <a:xfrm>
            <a:off x="622138" y="1242485"/>
            <a:ext cx="10944549" cy="795938"/>
          </a:xfrm>
        </p:spPr>
        <p:txBody>
          <a:bodyPr>
            <a:normAutofit lnSpcReduction="10000"/>
          </a:bodyPr>
          <a:lstStyle/>
          <a:p>
            <a:pPr lvl="1">
              <a:buClr>
                <a:schemeClr val="accent1"/>
              </a:buClr>
              <a:defRPr/>
            </a:pPr>
            <a:r>
              <a:rPr lang="en-US" dirty="0"/>
              <a:t>Each transaction is assigned to only one undo segment.</a:t>
            </a:r>
          </a:p>
          <a:p>
            <a:pPr lvl="1">
              <a:buClr>
                <a:schemeClr val="accent1"/>
              </a:buClr>
              <a:defRPr/>
            </a:pPr>
            <a:r>
              <a:rPr lang="en-US" dirty="0"/>
              <a:t>An undo segment can service more than one transaction at a time.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936" y="2607324"/>
            <a:ext cx="6510952" cy="2650476"/>
          </a:xfrm>
          <a:prstGeom prst="rect">
            <a:avLst/>
          </a:prstGeom>
        </p:spPr>
      </p:pic>
      <p:cxnSp>
        <p:nvCxnSpPr>
          <p:cNvPr id="4" name="Straight Arrow Connector 3"/>
          <p:cNvCxnSpPr/>
          <p:nvPr/>
        </p:nvCxnSpPr>
        <p:spPr bwMode="auto">
          <a:xfrm>
            <a:off x="4722812" y="4560711"/>
            <a:ext cx="152400" cy="0"/>
          </a:xfrm>
          <a:prstGeom prst="straightConnector1">
            <a:avLst/>
          </a:prstGeom>
          <a:noFill/>
          <a:ln w="28575" cap="flat" cmpd="sng" algn="ctr">
            <a:solidFill>
              <a:schemeClr val="tx1"/>
            </a:solidFill>
            <a:prstDash val="solid"/>
            <a:round/>
            <a:headEnd type="none" w="lg" len="lg"/>
            <a:tailEnd type="triangle" w="lg" len="lg"/>
          </a:ln>
          <a:effectLst/>
        </p:spPr>
      </p:cxnSp>
      <p:cxnSp>
        <p:nvCxnSpPr>
          <p:cNvPr id="7" name="Straight Arrow Connector 6"/>
          <p:cNvCxnSpPr/>
          <p:nvPr/>
        </p:nvCxnSpPr>
        <p:spPr bwMode="auto">
          <a:xfrm>
            <a:off x="7847012" y="4594578"/>
            <a:ext cx="152400" cy="0"/>
          </a:xfrm>
          <a:prstGeom prst="straightConnector1">
            <a:avLst/>
          </a:prstGeom>
          <a:noFill/>
          <a:ln w="28575" cap="flat" cmpd="sng" algn="ctr">
            <a:solidFill>
              <a:schemeClr val="tx1"/>
            </a:solidFill>
            <a:prstDash val="solid"/>
            <a:round/>
            <a:headEnd type="none" w="lg" len="lg"/>
            <a:tailEnd type="triangle" w="lg" len="lg"/>
          </a:ln>
          <a:effectLst/>
        </p:spPr>
      </p:cxnSp>
      <p:cxnSp>
        <p:nvCxnSpPr>
          <p:cNvPr id="8" name="Straight Arrow Connector 7"/>
          <p:cNvCxnSpPr/>
          <p:nvPr/>
        </p:nvCxnSpPr>
        <p:spPr bwMode="auto">
          <a:xfrm>
            <a:off x="8292923" y="3318933"/>
            <a:ext cx="152400" cy="0"/>
          </a:xfrm>
          <a:prstGeom prst="straightConnector1">
            <a:avLst/>
          </a:prstGeom>
          <a:noFill/>
          <a:ln w="28575" cap="flat" cmpd="sng" algn="ctr">
            <a:solidFill>
              <a:schemeClr val="tx1"/>
            </a:solidFill>
            <a:prstDash val="solid"/>
            <a:round/>
            <a:headEnd type="none" w="lg" len="lg"/>
            <a:tailEnd type="triangle" w="lg" len="lg"/>
          </a:ln>
          <a:effectLst/>
        </p:spPr>
      </p:cxnSp>
      <p:sp>
        <p:nvSpPr>
          <p:cNvPr id="3" name="Slide Number Placeholder 2"/>
          <p:cNvSpPr>
            <a:spLocks noGrp="1"/>
          </p:cNvSpPr>
          <p:nvPr>
            <p:ph type="sldNum" sz="quarter" idx="12"/>
          </p:nvPr>
        </p:nvSpPr>
        <p:spPr/>
        <p:txBody>
          <a:bodyPr/>
          <a:lstStyle/>
          <a:p>
            <a:fld id="{0D1E9C62-5A59-433B-A292-EC595ABBBF45}" type="slidenum">
              <a:rPr lang="" smtClean="0"/>
              <a:t>320</a:t>
            </a:fld>
            <a:endParaRPr lang=""/>
          </a:p>
        </p:txBody>
      </p:sp>
    </p:spTree>
    <p:custDataLst>
      <p:tags r:id="rId1"/>
    </p:custDataLst>
    <p:extLst>
      <p:ext uri="{BB962C8B-B14F-4D97-AF65-F5344CB8AC3E}">
        <p14:creationId xmlns:p14="http://schemas.microsoft.com/office/powerpoint/2010/main" val="231996912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Storing Undo Information</a:t>
            </a:r>
            <a:endParaRPr lang="en-US" altLang="es-MX" dirty="0"/>
          </a:p>
        </p:txBody>
      </p:sp>
      <p:sp>
        <p:nvSpPr>
          <p:cNvPr id="9219" name="Content Placeholder 9"/>
          <p:cNvSpPr>
            <a:spLocks noGrp="1"/>
          </p:cNvSpPr>
          <p:nvPr>
            <p:ph idx="1"/>
          </p:nvPr>
        </p:nvSpPr>
        <p:spPr>
          <a:xfrm>
            <a:off x="622138" y="1242485"/>
            <a:ext cx="10944549" cy="2591301"/>
          </a:xfrm>
        </p:spPr>
        <p:txBody>
          <a:bodyPr>
            <a:normAutofit lnSpcReduction="10000"/>
          </a:bodyPr>
          <a:lstStyle/>
          <a:p>
            <a:pPr lvl="1">
              <a:buClr>
                <a:schemeClr val="accent1"/>
              </a:buClr>
              <a:defRPr/>
            </a:pPr>
            <a:r>
              <a:rPr lang="en-US" dirty="0"/>
              <a:t>Undo information is stored in undo segments, which are stored in an undo tablespace.</a:t>
            </a:r>
          </a:p>
          <a:p>
            <a:pPr lvl="1">
              <a:buClr>
                <a:schemeClr val="accent1"/>
              </a:buClr>
              <a:defRPr/>
            </a:pPr>
            <a:r>
              <a:rPr lang="en-US" dirty="0"/>
              <a:t>Undo tablespaces:</a:t>
            </a:r>
          </a:p>
          <a:p>
            <a:pPr lvl="2">
              <a:buClr>
                <a:schemeClr val="accent1"/>
              </a:buClr>
              <a:defRPr/>
            </a:pPr>
            <a:r>
              <a:rPr lang="en-US" dirty="0"/>
              <a:t>Are used only for undo segments</a:t>
            </a:r>
          </a:p>
          <a:p>
            <a:pPr lvl="2">
              <a:buClr>
                <a:schemeClr val="accent1"/>
              </a:buClr>
              <a:defRPr/>
            </a:pPr>
            <a:r>
              <a:rPr lang="en-US" dirty="0"/>
              <a:t>Have special recovery considerations</a:t>
            </a:r>
          </a:p>
          <a:p>
            <a:pPr lvl="2">
              <a:buClr>
                <a:schemeClr val="accent1"/>
              </a:buClr>
              <a:defRPr/>
            </a:pPr>
            <a:r>
              <a:rPr lang="en-US" dirty="0"/>
              <a:t>May be associated with only a single instance</a:t>
            </a:r>
          </a:p>
          <a:p>
            <a:pPr lvl="2">
              <a:buClr>
                <a:schemeClr val="accent1"/>
              </a:buClr>
              <a:defRPr/>
            </a:pPr>
            <a:r>
              <a:rPr lang="en-US" dirty="0"/>
              <a:t>Require that only one of them be the current writable undo tablespace for a given instance at any given time</a:t>
            </a:r>
          </a:p>
        </p:txBody>
      </p:sp>
      <p:sp>
        <p:nvSpPr>
          <p:cNvPr id="2" name="Slide Number Placeholder 1"/>
          <p:cNvSpPr>
            <a:spLocks noGrp="1"/>
          </p:cNvSpPr>
          <p:nvPr>
            <p:ph type="sldNum" sz="quarter" idx="12"/>
          </p:nvPr>
        </p:nvSpPr>
        <p:spPr/>
        <p:txBody>
          <a:bodyPr/>
          <a:lstStyle/>
          <a:p>
            <a:fld id="{0D1E9C62-5A59-433B-A292-EC595ABBBF45}" type="slidenum">
              <a:rPr lang="" smtClean="0"/>
              <a:t>321</a:t>
            </a:fld>
            <a:endParaRPr lang=""/>
          </a:p>
        </p:txBody>
      </p:sp>
    </p:spTree>
    <p:custDataLst>
      <p:tags r:id="rId1"/>
    </p:custDataLst>
    <p:extLst>
      <p:ext uri="{BB962C8B-B14F-4D97-AF65-F5344CB8AC3E}">
        <p14:creationId xmlns:p14="http://schemas.microsoft.com/office/powerpoint/2010/main" val="301376233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dirty="0"/>
              <a:t>Comparing Undo Data and Redo </a:t>
            </a:r>
            <a:r>
              <a:rPr lang="en-US" dirty="0" smtClean="0"/>
              <a:t>Data</a:t>
            </a:r>
            <a:br>
              <a:rPr lang="en-US" dirty="0" smtClean="0"/>
            </a:br>
            <a:endParaRPr lang="en-US" dirty="0"/>
          </a:p>
        </p:txBody>
      </p:sp>
      <p:graphicFrame>
        <p:nvGraphicFramePr>
          <p:cNvPr id="29" name="Group 465"/>
          <p:cNvGraphicFramePr>
            <a:graphicFrameLocks noGrp="1"/>
          </p:cNvGraphicFramePr>
          <p:nvPr>
            <p:extLst/>
          </p:nvPr>
        </p:nvGraphicFramePr>
        <p:xfrm>
          <a:off x="2290014" y="1286934"/>
          <a:ext cx="7690598" cy="2142173"/>
        </p:xfrm>
        <a:graphic>
          <a:graphicData uri="http://schemas.openxmlformats.org/drawingml/2006/table">
            <a:tbl>
              <a:tblPr firstRow="1" firstCol="1" bandRow="1">
                <a:tableStyleId>{5FD0F851-EC5A-4D38-B0AD-8093EC10F338}</a:tableStyleId>
              </a:tblPr>
              <a:tblGrid>
                <a:gridCol w="1899398">
                  <a:extLst>
                    <a:ext uri="{9D8B030D-6E8A-4147-A177-3AD203B41FA5}">
                      <a16:colId xmlns:a16="http://schemas.microsoft.com/office/drawing/2014/main" xmlns="" val="20000"/>
                    </a:ext>
                  </a:extLst>
                </a:gridCol>
                <a:gridCol w="2971800">
                  <a:extLst>
                    <a:ext uri="{9D8B030D-6E8A-4147-A177-3AD203B41FA5}">
                      <a16:colId xmlns:a16="http://schemas.microsoft.com/office/drawing/2014/main" xmlns="" val="20001"/>
                    </a:ext>
                  </a:extLst>
                </a:gridCol>
                <a:gridCol w="2819400">
                  <a:extLst>
                    <a:ext uri="{9D8B030D-6E8A-4147-A177-3AD203B41FA5}">
                      <a16:colId xmlns:a16="http://schemas.microsoft.com/office/drawing/2014/main" xmlns="" val="20002"/>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Undo</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1" i="0" u="none" strike="noStrike" cap="none" normalizeH="0" baseline="0" dirty="0">
                          <a:ln>
                            <a:noFill/>
                          </a:ln>
                          <a:solidFill>
                            <a:srgbClr val="000000"/>
                          </a:solidFill>
                          <a:effectLst/>
                          <a:latin typeface="+mn-lt"/>
                        </a:rPr>
                        <a:t>Redo</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u="none" strike="noStrike" cap="none" normalizeH="0" baseline="0" dirty="0">
                          <a:ln>
                            <a:noFill/>
                          </a:ln>
                          <a:solidFill>
                            <a:srgbClr val="000000"/>
                          </a:solidFill>
                          <a:effectLst/>
                        </a:rPr>
                        <a:t>Record of</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How to undo a change</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How to reproduce a change</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u="none" strike="noStrike" cap="none" normalizeH="0" baseline="0" dirty="0">
                          <a:ln>
                            <a:noFill/>
                          </a:ln>
                          <a:solidFill>
                            <a:srgbClr val="000000"/>
                          </a:solidFill>
                          <a:effectLst/>
                        </a:rPr>
                        <a:t>Used for</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Rollback, read consistency, flashback	</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Rolling forward of database changes</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u="none" strike="noStrike" cap="none" normalizeH="0" baseline="0" dirty="0">
                          <a:ln>
                            <a:noFill/>
                          </a:ln>
                          <a:solidFill>
                            <a:srgbClr val="000000"/>
                          </a:solidFill>
                          <a:effectLst/>
                        </a:rPr>
                        <a:t>Stored in</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Undo segments</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Redo log files</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xmlns="" val="10003"/>
                  </a:ext>
                </a:extLst>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9604" y="4067247"/>
            <a:ext cx="5149616" cy="1800153"/>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322</a:t>
            </a:fld>
            <a:endParaRPr lang=""/>
          </a:p>
        </p:txBody>
      </p:sp>
    </p:spTree>
    <p:custDataLst>
      <p:tags r:id="rId1"/>
    </p:custDataLst>
    <p:extLst>
      <p:ext uri="{BB962C8B-B14F-4D97-AF65-F5344CB8AC3E}">
        <p14:creationId xmlns:p14="http://schemas.microsoft.com/office/powerpoint/2010/main" val="189787000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Managing </a:t>
            </a:r>
            <a:r>
              <a:rPr lang="en-US" dirty="0" smtClean="0"/>
              <a:t>Undo</a:t>
            </a:r>
            <a:br>
              <a:rPr lang="en-US" dirty="0" smtClean="0"/>
            </a:br>
            <a:endParaRPr lang="en-US" altLang="es-MX" dirty="0"/>
          </a:p>
        </p:txBody>
      </p:sp>
      <p:sp>
        <p:nvSpPr>
          <p:cNvPr id="9219" name="Content Placeholder 9"/>
          <p:cNvSpPr>
            <a:spLocks noGrp="1"/>
          </p:cNvSpPr>
          <p:nvPr>
            <p:ph idx="1"/>
          </p:nvPr>
        </p:nvSpPr>
        <p:spPr>
          <a:xfrm>
            <a:off x="622138" y="1242485"/>
            <a:ext cx="10944549" cy="4212258"/>
          </a:xfrm>
        </p:spPr>
        <p:txBody>
          <a:bodyPr/>
          <a:lstStyle/>
          <a:p>
            <a:pPr lvl="1">
              <a:buClr>
                <a:schemeClr val="accent1"/>
              </a:buClr>
              <a:defRPr/>
            </a:pPr>
            <a:r>
              <a:rPr lang="en-US" dirty="0"/>
              <a:t>Automatic undo management:</a:t>
            </a:r>
          </a:p>
          <a:p>
            <a:pPr lvl="2">
              <a:buClr>
                <a:schemeClr val="accent1"/>
              </a:buClr>
              <a:defRPr/>
            </a:pPr>
            <a:r>
              <a:rPr lang="en-US" dirty="0"/>
              <a:t>Fully automated management of undo data and space in a dedicated undo tablespace</a:t>
            </a:r>
          </a:p>
          <a:p>
            <a:pPr lvl="2">
              <a:buClr>
                <a:schemeClr val="accent1"/>
              </a:buClr>
              <a:defRPr/>
            </a:pPr>
            <a:r>
              <a:rPr lang="en-US" dirty="0"/>
              <a:t>For all sessions</a:t>
            </a:r>
          </a:p>
          <a:p>
            <a:pPr lvl="2">
              <a:buClr>
                <a:schemeClr val="accent1"/>
              </a:buClr>
              <a:defRPr/>
            </a:pPr>
            <a:r>
              <a:rPr lang="en-US" dirty="0"/>
              <a:t>Self-tuning in </a:t>
            </a:r>
            <a:r>
              <a:rPr lang="en-US" dirty="0">
                <a:latin typeface="Courier New" panose="02070309020205020404" pitchFamily="49" charset="0"/>
                <a:cs typeface="Courier New" panose="02070309020205020404" pitchFamily="49" charset="0"/>
              </a:rPr>
              <a:t>AUTOEXTEND</a:t>
            </a:r>
            <a:r>
              <a:rPr lang="en-US" dirty="0"/>
              <a:t> tablespaces to satisfy long-running queries</a:t>
            </a:r>
          </a:p>
          <a:p>
            <a:pPr lvl="2">
              <a:buClr>
                <a:schemeClr val="accent1"/>
              </a:buClr>
              <a:defRPr/>
            </a:pPr>
            <a:r>
              <a:rPr lang="en-US" dirty="0"/>
              <a:t>Self-tuning in fixed-size tablespaces for best retention</a:t>
            </a:r>
          </a:p>
          <a:p>
            <a:pPr lvl="1">
              <a:buClr>
                <a:schemeClr val="accent1"/>
              </a:buClr>
              <a:defRPr/>
            </a:pPr>
            <a:r>
              <a:rPr lang="en-US" dirty="0"/>
              <a:t>DBA tasks in support of Flashback operations:</a:t>
            </a:r>
          </a:p>
          <a:p>
            <a:pPr lvl="2">
              <a:buClr>
                <a:schemeClr val="accent1"/>
              </a:buClr>
              <a:defRPr/>
            </a:pPr>
            <a:r>
              <a:rPr lang="en-US" dirty="0"/>
              <a:t>Configuring undo retention</a:t>
            </a:r>
          </a:p>
          <a:p>
            <a:pPr lvl="2">
              <a:buClr>
                <a:schemeClr val="accent1"/>
              </a:buClr>
              <a:defRPr/>
            </a:pPr>
            <a:r>
              <a:rPr lang="en-US" dirty="0"/>
              <a:t>Changing the undo tablespace to a fixed size</a:t>
            </a:r>
          </a:p>
          <a:p>
            <a:pPr lvl="2">
              <a:buClr>
                <a:schemeClr val="accent1"/>
              </a:buClr>
              <a:defRPr/>
            </a:pPr>
            <a:r>
              <a:rPr lang="en-US" dirty="0"/>
              <a:t>Avoiding space and “snapshot too old” errors</a:t>
            </a:r>
          </a:p>
          <a:p>
            <a:pPr lvl="1">
              <a:buClr>
                <a:schemeClr val="accent1"/>
              </a:buClr>
              <a:defRPr/>
            </a:pPr>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323</a:t>
            </a:fld>
            <a:endParaRPr lang=""/>
          </a:p>
        </p:txBody>
      </p:sp>
    </p:spTree>
    <p:custDataLst>
      <p:tags r:id="rId1"/>
    </p:custDataLst>
    <p:extLst>
      <p:ext uri="{BB962C8B-B14F-4D97-AF65-F5344CB8AC3E}">
        <p14:creationId xmlns:p14="http://schemas.microsoft.com/office/powerpoint/2010/main" val="176091338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fontScale="90000"/>
          </a:bodyPr>
          <a:lstStyle/>
          <a:p>
            <a:pPr eaLnBrk="1" hangingPunct="1"/>
            <a:r>
              <a:rPr lang="en-US" dirty="0"/>
              <a:t>Comparing </a:t>
            </a:r>
            <a:r>
              <a:rPr lang="en-US" dirty="0">
                <a:latin typeface="Courier New" panose="02070309020205020404" pitchFamily="49" charset="0"/>
                <a:cs typeface="Courier New" panose="02070309020205020404" pitchFamily="49" charset="0"/>
              </a:rPr>
              <a:t>SHARED</a:t>
            </a:r>
            <a:r>
              <a:rPr lang="en-US" dirty="0"/>
              <a:t> Undo Mode and </a:t>
            </a:r>
            <a:r>
              <a:rPr lang="en-US" dirty="0">
                <a:latin typeface="Courier New" panose="02070309020205020404" pitchFamily="49" charset="0"/>
                <a:cs typeface="Courier New" panose="02070309020205020404" pitchFamily="49" charset="0"/>
              </a:rPr>
              <a:t>LOCAL</a:t>
            </a:r>
            <a:r>
              <a:rPr lang="en-US" dirty="0"/>
              <a:t> Undo </a:t>
            </a:r>
            <a:r>
              <a:rPr lang="en-US" dirty="0" smtClean="0"/>
              <a:t>Mode</a:t>
            </a:r>
            <a:br>
              <a:rPr lang="en-US" dirty="0" smtClean="0"/>
            </a:br>
            <a:r>
              <a:rPr lang="en-US" dirty="0"/>
              <a:t/>
            </a:r>
            <a:br>
              <a:rPr lang="en-US" dirty="0"/>
            </a:br>
            <a:endParaRPr lang="en-US" altLang="es-MX" dirty="0"/>
          </a:p>
        </p:txBody>
      </p:sp>
      <p:sp>
        <p:nvSpPr>
          <p:cNvPr id="9219" name="Content Placeholder 9"/>
          <p:cNvSpPr>
            <a:spLocks noGrp="1"/>
          </p:cNvSpPr>
          <p:nvPr>
            <p:ph idx="1"/>
          </p:nvPr>
        </p:nvSpPr>
        <p:spPr>
          <a:xfrm>
            <a:off x="622138" y="1242485"/>
            <a:ext cx="10944549" cy="3599269"/>
          </a:xfrm>
        </p:spPr>
        <p:txBody>
          <a:bodyPr>
            <a:normAutofit lnSpcReduction="10000"/>
          </a:bodyPr>
          <a:lstStyle/>
          <a:p>
            <a:pPr lvl="1">
              <a:buClr>
                <a:schemeClr val="accent1"/>
              </a:buClr>
              <a:defRPr/>
            </a:pPr>
            <a:r>
              <a:rPr lang="en-US" dirty="0"/>
              <a:t>There are two undo modes in the multitenant architecture: </a:t>
            </a:r>
            <a:r>
              <a:rPr lang="en-US" dirty="0">
                <a:latin typeface="Courier New" panose="02070309020205020404" pitchFamily="49" charset="0"/>
                <a:cs typeface="Courier New" panose="02070309020205020404" pitchFamily="49" charset="0"/>
              </a:rPr>
              <a:t>SHARED</a:t>
            </a:r>
            <a:r>
              <a:rPr lang="en-US" dirty="0"/>
              <a:t> and </a:t>
            </a:r>
            <a:r>
              <a:rPr lang="en-US" dirty="0">
                <a:latin typeface="Courier New" panose="02070309020205020404" pitchFamily="49" charset="0"/>
                <a:cs typeface="Courier New" panose="02070309020205020404" pitchFamily="49" charset="0"/>
              </a:rPr>
              <a:t>LOCAL.</a:t>
            </a:r>
          </a:p>
          <a:p>
            <a:pPr lvl="2">
              <a:buClr>
                <a:schemeClr val="accent1"/>
              </a:buClr>
              <a:defRPr/>
            </a:pPr>
            <a:r>
              <a:rPr lang="en-US" dirty="0"/>
              <a:t>There is only one </a:t>
            </a:r>
            <a:r>
              <a:rPr lang="en-US" dirty="0">
                <a:latin typeface="Courier New" panose="02070309020205020404" pitchFamily="49" charset="0"/>
                <a:cs typeface="Courier New" panose="02070309020205020404" pitchFamily="49" charset="0"/>
              </a:rPr>
              <a:t>SHARED</a:t>
            </a:r>
            <a:r>
              <a:rPr lang="en-US" dirty="0"/>
              <a:t> undo tablespace (in CDB root).</a:t>
            </a:r>
          </a:p>
          <a:p>
            <a:pPr lvl="2">
              <a:buClr>
                <a:schemeClr val="accent1"/>
              </a:buClr>
              <a:defRPr/>
            </a:pPr>
            <a:r>
              <a:rPr lang="en-US" dirty="0"/>
              <a:t>There can be a </a:t>
            </a:r>
            <a:r>
              <a:rPr lang="en-US" dirty="0">
                <a:latin typeface="Courier New" panose="02070309020205020404" pitchFamily="49" charset="0"/>
                <a:cs typeface="Courier New" panose="02070309020205020404" pitchFamily="49" charset="0"/>
              </a:rPr>
              <a:t>LOCAL</a:t>
            </a:r>
            <a:r>
              <a:rPr lang="en-US" dirty="0"/>
              <a:t> undo tablespace in each PDB.</a:t>
            </a:r>
          </a:p>
          <a:p>
            <a:pPr lvl="1">
              <a:buClr>
                <a:schemeClr val="accent1"/>
              </a:buClr>
              <a:defRPr/>
            </a:pPr>
            <a:endParaRPr lang="en-US" dirty="0"/>
          </a:p>
          <a:p>
            <a:pPr lvl="1">
              <a:buClr>
                <a:schemeClr val="accent1"/>
              </a:buClr>
              <a:defRPr/>
            </a:pPr>
            <a:endParaRPr lang="en-US" dirty="0"/>
          </a:p>
          <a:p>
            <a:pPr lvl="1">
              <a:buClr>
                <a:schemeClr val="accent1"/>
              </a:buClr>
              <a:defRPr/>
            </a:pPr>
            <a:endParaRPr lang="en-US" dirty="0"/>
          </a:p>
          <a:p>
            <a:pPr lvl="1">
              <a:buClr>
                <a:schemeClr val="accent1"/>
              </a:buClr>
              <a:defRPr/>
            </a:pPr>
            <a:r>
              <a:rPr lang="en-US" dirty="0"/>
              <a:t>When is </a:t>
            </a:r>
            <a:r>
              <a:rPr lang="en-US" dirty="0">
                <a:latin typeface="Courier New" panose="02070309020205020404" pitchFamily="49" charset="0"/>
                <a:cs typeface="Courier New" panose="02070309020205020404" pitchFamily="49" charset="0"/>
              </a:rPr>
              <a:t>LOCAL</a:t>
            </a:r>
            <a:r>
              <a:rPr lang="en-US" dirty="0"/>
              <a:t> undo mode required?</a:t>
            </a:r>
          </a:p>
          <a:p>
            <a:pPr lvl="2">
              <a:buClr>
                <a:schemeClr val="accent1"/>
              </a:buClr>
              <a:defRPr/>
            </a:pPr>
            <a:r>
              <a:rPr lang="en-US" dirty="0"/>
              <a:t>Hot cloning</a:t>
            </a:r>
          </a:p>
          <a:p>
            <a:pPr lvl="2">
              <a:buClr>
                <a:schemeClr val="accent1"/>
              </a:buClr>
              <a:defRPr/>
            </a:pPr>
            <a:r>
              <a:rPr lang="en-US" dirty="0"/>
              <a:t>Near-zero down time PDB relocation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4812" y="2514600"/>
            <a:ext cx="5105400" cy="1129079"/>
          </a:xfrm>
          <a:prstGeom prst="rect">
            <a:avLst/>
          </a:prstGeom>
        </p:spPr>
      </p:pic>
      <p:sp>
        <p:nvSpPr>
          <p:cNvPr id="5" name="Content Placeholder 2"/>
          <p:cNvSpPr txBox="1">
            <a:spLocks/>
          </p:cNvSpPr>
          <p:nvPr/>
        </p:nvSpPr>
        <p:spPr bwMode="gray">
          <a:xfrm>
            <a:off x="839707" y="4572000"/>
            <a:ext cx="10750394"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STARTUP UPGRADE;</a:t>
            </a:r>
          </a:p>
          <a:p>
            <a:pPr marL="609493" indent="-609493" defTabSz="533307">
              <a:tabLst>
                <a:tab pos="533307" algn="r"/>
                <a:tab pos="897310" algn="l"/>
              </a:tabLst>
              <a:defRPr/>
            </a:pPr>
            <a:r>
              <a:rPr lang="en-US" b="1" dirty="0">
                <a:latin typeface="Courier New" pitchFamily="49" charset="0"/>
              </a:rPr>
              <a:t>SQL&gt; ALTER DATABASE LOCAL UNDO ON;</a:t>
            </a:r>
          </a:p>
        </p:txBody>
      </p:sp>
      <p:sp>
        <p:nvSpPr>
          <p:cNvPr id="3" name="Slide Number Placeholder 2"/>
          <p:cNvSpPr>
            <a:spLocks noGrp="1"/>
          </p:cNvSpPr>
          <p:nvPr>
            <p:ph type="sldNum" sz="quarter" idx="12"/>
          </p:nvPr>
        </p:nvSpPr>
        <p:spPr/>
        <p:txBody>
          <a:bodyPr/>
          <a:lstStyle/>
          <a:p>
            <a:fld id="{0D1E9C62-5A59-433B-A292-EC595ABBBF45}" type="slidenum">
              <a:rPr lang="" smtClean="0"/>
              <a:t>324</a:t>
            </a:fld>
            <a:endParaRPr lang=""/>
          </a:p>
        </p:txBody>
      </p:sp>
    </p:spTree>
    <p:custDataLst>
      <p:tags r:id="rId1"/>
    </p:custDataLst>
    <p:extLst>
      <p:ext uri="{BB962C8B-B14F-4D97-AF65-F5344CB8AC3E}">
        <p14:creationId xmlns:p14="http://schemas.microsoft.com/office/powerpoint/2010/main" val="171736764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Configuring Undo Retention</a:t>
            </a:r>
            <a:endParaRPr lang="en-US" altLang="es-MX" dirty="0"/>
          </a:p>
        </p:txBody>
      </p:sp>
      <p:sp>
        <p:nvSpPr>
          <p:cNvPr id="9219" name="Content Placeholder 9"/>
          <p:cNvSpPr>
            <a:spLocks noGrp="1"/>
          </p:cNvSpPr>
          <p:nvPr>
            <p:ph idx="1"/>
          </p:nvPr>
        </p:nvSpPr>
        <p:spPr>
          <a:xfrm>
            <a:off x="622138" y="1242485"/>
            <a:ext cx="10944549" cy="2234793"/>
          </a:xfrm>
        </p:spPr>
        <p:txBody>
          <a:bodyPr/>
          <a:lstStyle/>
          <a:p>
            <a:pPr lvl="1">
              <a:buClr>
                <a:schemeClr val="accent1"/>
              </a:buClr>
              <a:defRPr/>
            </a:pPr>
            <a:r>
              <a:rPr lang="en-US" dirty="0">
                <a:latin typeface="Courier New" panose="02070309020205020404" pitchFamily="49" charset="0"/>
                <a:cs typeface="Courier New" panose="02070309020205020404" pitchFamily="49" charset="0"/>
              </a:rPr>
              <a:t>UNDO_RETENTION</a:t>
            </a:r>
            <a:r>
              <a:rPr lang="en-US" dirty="0"/>
              <a:t> specifies (in seconds) how long already committed undo information is to be retained.</a:t>
            </a:r>
          </a:p>
          <a:p>
            <a:pPr lvl="1">
              <a:buClr>
                <a:schemeClr val="accent1"/>
              </a:buClr>
              <a:defRPr/>
            </a:pPr>
            <a:r>
              <a:rPr lang="en-US" dirty="0"/>
              <a:t>Set this parameter when:</a:t>
            </a:r>
          </a:p>
          <a:p>
            <a:pPr lvl="2">
              <a:buClr>
                <a:schemeClr val="accent1"/>
              </a:buClr>
              <a:defRPr/>
            </a:pPr>
            <a:r>
              <a:rPr lang="en-US" dirty="0"/>
              <a:t>The undo tablespace has the </a:t>
            </a:r>
            <a:r>
              <a:rPr lang="en-US" dirty="0">
                <a:latin typeface="Courier New" panose="02070309020205020404" pitchFamily="49" charset="0"/>
                <a:cs typeface="Courier New" panose="02070309020205020404" pitchFamily="49" charset="0"/>
              </a:rPr>
              <a:t>AUTOEXTEND</a:t>
            </a:r>
            <a:r>
              <a:rPr lang="en-US" dirty="0"/>
              <a:t> option enabled</a:t>
            </a:r>
          </a:p>
          <a:p>
            <a:pPr lvl="2">
              <a:buClr>
                <a:schemeClr val="accent1"/>
              </a:buClr>
              <a:defRPr/>
            </a:pPr>
            <a:r>
              <a:rPr lang="en-US" dirty="0"/>
              <a:t>You want to set undo retention for </a:t>
            </a:r>
            <a:r>
              <a:rPr lang="en-US" dirty="0">
                <a:latin typeface="Courier New" panose="02070309020205020404" pitchFamily="49" charset="0"/>
                <a:cs typeface="Courier New" panose="02070309020205020404" pitchFamily="49" charset="0"/>
              </a:rPr>
              <a:t>LOBs</a:t>
            </a:r>
          </a:p>
          <a:p>
            <a:pPr lvl="2">
              <a:buClr>
                <a:schemeClr val="accent1"/>
              </a:buClr>
              <a:defRPr/>
            </a:pPr>
            <a:r>
              <a:rPr lang="en-US" dirty="0"/>
              <a:t>You want to guarantee retention</a:t>
            </a:r>
          </a:p>
        </p:txBody>
      </p:sp>
      <p:sp>
        <p:nvSpPr>
          <p:cNvPr id="2" name="Slide Number Placeholder 1"/>
          <p:cNvSpPr>
            <a:spLocks noGrp="1"/>
          </p:cNvSpPr>
          <p:nvPr>
            <p:ph type="sldNum" sz="quarter" idx="12"/>
          </p:nvPr>
        </p:nvSpPr>
        <p:spPr/>
        <p:txBody>
          <a:bodyPr/>
          <a:lstStyle/>
          <a:p>
            <a:fld id="{0D1E9C62-5A59-433B-A292-EC595ABBBF45}" type="slidenum">
              <a:rPr lang="" smtClean="0"/>
              <a:t>325</a:t>
            </a:fld>
            <a:endParaRPr lang=""/>
          </a:p>
        </p:txBody>
      </p:sp>
    </p:spTree>
    <p:custDataLst>
      <p:tags r:id="rId1"/>
    </p:custDataLst>
    <p:extLst>
      <p:ext uri="{BB962C8B-B14F-4D97-AF65-F5344CB8AC3E}">
        <p14:creationId xmlns:p14="http://schemas.microsoft.com/office/powerpoint/2010/main" val="194503053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t>Categories of </a:t>
            </a:r>
            <a:r>
              <a:rPr lang="en-US" dirty="0" smtClean="0"/>
              <a:t>Undo</a:t>
            </a:r>
            <a:br>
              <a:rPr lang="en-US" dirty="0" smtClean="0"/>
            </a:br>
            <a:endParaRPr lang="en-US" dirty="0"/>
          </a:p>
        </p:txBody>
      </p:sp>
      <p:graphicFrame>
        <p:nvGraphicFramePr>
          <p:cNvPr id="163281" name="Group 465"/>
          <p:cNvGraphicFramePr>
            <a:graphicFrameLocks noGrp="1"/>
          </p:cNvGraphicFramePr>
          <p:nvPr>
            <p:extLst/>
          </p:nvPr>
        </p:nvGraphicFramePr>
        <p:xfrm>
          <a:off x="842214" y="1286934"/>
          <a:ext cx="10205198" cy="2203133"/>
        </p:xfrm>
        <a:graphic>
          <a:graphicData uri="http://schemas.openxmlformats.org/drawingml/2006/table">
            <a:tbl>
              <a:tblPr firstRow="1" firstCol="1" bandRow="1">
                <a:tableStyleId>{5FD0F851-EC5A-4D38-B0AD-8093EC10F338}</a:tableStyleId>
              </a:tblPr>
              <a:tblGrid>
                <a:gridCol w="4413998">
                  <a:extLst>
                    <a:ext uri="{9D8B030D-6E8A-4147-A177-3AD203B41FA5}">
                      <a16:colId xmlns:a16="http://schemas.microsoft.com/office/drawing/2014/main" xmlns="" val="20000"/>
                    </a:ext>
                  </a:extLst>
                </a:gridCol>
                <a:gridCol w="5791200">
                  <a:extLst>
                    <a:ext uri="{9D8B030D-6E8A-4147-A177-3AD203B41FA5}">
                      <a16:colId xmlns:a16="http://schemas.microsoft.com/office/drawing/2014/main" xmlns=""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1" i="0" u="none" strike="noStrike" cap="none" normalizeH="0" baseline="0" dirty="0">
                          <a:ln>
                            <a:noFill/>
                          </a:ln>
                          <a:solidFill>
                            <a:srgbClr val="000000"/>
                          </a:solidFill>
                          <a:effectLst/>
                          <a:latin typeface="+mn-lt"/>
                        </a:rPr>
                        <a:t>Category</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Description</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Active: Uncommitted undo information</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Supports an active transaction and is never overwritten</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Unexpired: Committed undo information</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Is required to meet the undo retention interval</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Expired: Expired undo information</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Overwritten when space is required for an active transaction</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xmlns="" val="10003"/>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326</a:t>
            </a:fld>
            <a:endParaRPr lang=""/>
          </a:p>
        </p:txBody>
      </p:sp>
    </p:spTree>
    <p:custDataLst>
      <p:tags r:id="rId1"/>
    </p:custDataLst>
    <p:extLst>
      <p:ext uri="{BB962C8B-B14F-4D97-AF65-F5344CB8AC3E}">
        <p14:creationId xmlns:p14="http://schemas.microsoft.com/office/powerpoint/2010/main" val="1076542678"/>
      </p:ext>
    </p:extLst>
  </p:cSld>
  <p:clrMapOvr>
    <a:masterClrMapping/>
  </p:clrMapOvr>
  <p:transition spd="slow"/>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dirty="0"/>
              <a:t>Guaranteeing Undo Retention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2984" y="2148047"/>
            <a:ext cx="6142857" cy="2561905"/>
          </a:xfrm>
          <a:prstGeom prst="rect">
            <a:avLst/>
          </a:prstGeom>
        </p:spPr>
      </p:pic>
      <p:sp>
        <p:nvSpPr>
          <p:cNvPr id="4" name="Content Placeholder 9"/>
          <p:cNvSpPr txBox="1">
            <a:spLocks/>
          </p:cNvSpPr>
          <p:nvPr/>
        </p:nvSpPr>
        <p:spPr>
          <a:xfrm>
            <a:off x="622138" y="4995262"/>
            <a:ext cx="10944549" cy="795938"/>
          </a:xfrm>
          <a:prstGeom prst="rect">
            <a:avLst/>
          </a:prstGeom>
        </p:spPr>
        <p:txBody>
          <a:bodyP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a:defRPr/>
            </a:pPr>
            <a:r>
              <a:rPr lang="en-US" kern="0" dirty="0">
                <a:latin typeface="+mn-lt"/>
              </a:rPr>
              <a:t>This example is based on an </a:t>
            </a:r>
            <a:r>
              <a:rPr lang="en-US" kern="0" dirty="0">
                <a:latin typeface="Courier New" panose="02070309020205020404" pitchFamily="49" charset="0"/>
                <a:cs typeface="Courier New" panose="02070309020205020404" pitchFamily="49" charset="0"/>
              </a:rPr>
              <a:t>UNDO_RETENTION</a:t>
            </a:r>
            <a:r>
              <a:rPr lang="en-US" kern="0" dirty="0">
                <a:latin typeface="+mn-lt"/>
              </a:rPr>
              <a:t> setting of 900 seconds (15 minutes).</a:t>
            </a:r>
            <a:endParaRPr lang="en-US" kern="0" dirty="0"/>
          </a:p>
        </p:txBody>
      </p:sp>
      <p:sp>
        <p:nvSpPr>
          <p:cNvPr id="5" name="Content Placeholder 2"/>
          <p:cNvSpPr txBox="1">
            <a:spLocks/>
          </p:cNvSpPr>
          <p:nvPr/>
        </p:nvSpPr>
        <p:spPr bwMode="gray">
          <a:xfrm>
            <a:off x="731520" y="1295400"/>
            <a:ext cx="10750394"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ALTER TABLESPACE undotbs1 RETENTION GUARANTEE;</a:t>
            </a:r>
          </a:p>
        </p:txBody>
      </p:sp>
      <p:cxnSp>
        <p:nvCxnSpPr>
          <p:cNvPr id="6" name="Straight Arrow Connector 5"/>
          <p:cNvCxnSpPr/>
          <p:nvPr/>
        </p:nvCxnSpPr>
        <p:spPr bwMode="auto">
          <a:xfrm flipH="1">
            <a:off x="4189412" y="3048000"/>
            <a:ext cx="152400" cy="0"/>
          </a:xfrm>
          <a:prstGeom prst="straightConnector1">
            <a:avLst/>
          </a:prstGeom>
          <a:noFill/>
          <a:ln w="28575" cap="flat" cmpd="sng" algn="ctr">
            <a:solidFill>
              <a:schemeClr val="tx1"/>
            </a:solidFill>
            <a:prstDash val="solid"/>
            <a:round/>
            <a:headEnd type="none" w="lg" len="lg"/>
            <a:tailEnd type="triangle" w="lg" len="lg"/>
          </a:ln>
          <a:effectLst/>
        </p:spPr>
      </p:cxnSp>
      <p:cxnSp>
        <p:nvCxnSpPr>
          <p:cNvPr id="7" name="Straight Arrow Connector 6"/>
          <p:cNvCxnSpPr/>
          <p:nvPr/>
        </p:nvCxnSpPr>
        <p:spPr bwMode="auto">
          <a:xfrm>
            <a:off x="5561012" y="3101622"/>
            <a:ext cx="0" cy="152400"/>
          </a:xfrm>
          <a:prstGeom prst="straightConnector1">
            <a:avLst/>
          </a:prstGeom>
          <a:noFill/>
          <a:ln w="28575" cap="flat" cmpd="sng" algn="ctr">
            <a:solidFill>
              <a:schemeClr val="tx1"/>
            </a:solidFill>
            <a:prstDash val="solid"/>
            <a:round/>
            <a:headEnd type="none" w="lg" len="lg"/>
            <a:tailEnd type="triangle" w="lg" len="lg"/>
          </a:ln>
          <a:effectLst/>
        </p:spPr>
      </p:cxnSp>
      <p:cxnSp>
        <p:nvCxnSpPr>
          <p:cNvPr id="9" name="Straight Arrow Connector 8"/>
          <p:cNvCxnSpPr/>
          <p:nvPr/>
        </p:nvCxnSpPr>
        <p:spPr bwMode="auto">
          <a:xfrm flipV="1">
            <a:off x="5561012" y="2590800"/>
            <a:ext cx="0" cy="152400"/>
          </a:xfrm>
          <a:prstGeom prst="straightConnector1">
            <a:avLst/>
          </a:prstGeom>
          <a:noFill/>
          <a:ln w="28575" cap="flat" cmpd="sng" algn="ctr">
            <a:solidFill>
              <a:schemeClr val="tx1"/>
            </a:solidFill>
            <a:prstDash val="solid"/>
            <a:round/>
            <a:headEnd type="none" w="lg" len="lg"/>
            <a:tailEnd type="triangle" w="lg" len="lg"/>
          </a:ln>
          <a:effectLst/>
        </p:spPr>
      </p:cxnSp>
      <p:cxnSp>
        <p:nvCxnSpPr>
          <p:cNvPr id="10" name="Straight Arrow Connector 9"/>
          <p:cNvCxnSpPr/>
          <p:nvPr/>
        </p:nvCxnSpPr>
        <p:spPr bwMode="auto">
          <a:xfrm flipV="1">
            <a:off x="7031390" y="2492022"/>
            <a:ext cx="0" cy="152400"/>
          </a:xfrm>
          <a:prstGeom prst="straightConnector1">
            <a:avLst/>
          </a:prstGeom>
          <a:noFill/>
          <a:ln w="28575" cap="flat" cmpd="sng" algn="ctr">
            <a:solidFill>
              <a:schemeClr val="tx1"/>
            </a:solidFill>
            <a:prstDash val="solid"/>
            <a:round/>
            <a:headEnd type="none" w="lg" len="lg"/>
            <a:tailEnd type="triangle" w="lg" len="lg"/>
          </a:ln>
          <a:effectLst/>
        </p:spPr>
      </p:cxnSp>
      <p:cxnSp>
        <p:nvCxnSpPr>
          <p:cNvPr id="11" name="Straight Arrow Connector 10"/>
          <p:cNvCxnSpPr/>
          <p:nvPr/>
        </p:nvCxnSpPr>
        <p:spPr bwMode="auto">
          <a:xfrm>
            <a:off x="7031390" y="2918178"/>
            <a:ext cx="0" cy="152400"/>
          </a:xfrm>
          <a:prstGeom prst="straightConnector1">
            <a:avLst/>
          </a:prstGeom>
          <a:noFill/>
          <a:ln w="28575" cap="flat" cmpd="sng" algn="ctr">
            <a:solidFill>
              <a:schemeClr val="accent1"/>
            </a:solidFill>
            <a:prstDash val="solid"/>
            <a:round/>
            <a:headEnd type="none" w="lg" len="lg"/>
            <a:tailEnd type="triangle" w="lg" len="lg"/>
          </a:ln>
          <a:effectLst/>
        </p:spPr>
      </p:cxnSp>
      <p:cxnSp>
        <p:nvCxnSpPr>
          <p:cNvPr id="12" name="Straight Arrow Connector 11"/>
          <p:cNvCxnSpPr/>
          <p:nvPr/>
        </p:nvCxnSpPr>
        <p:spPr bwMode="auto">
          <a:xfrm flipH="1">
            <a:off x="7031390" y="2808111"/>
            <a:ext cx="152400" cy="0"/>
          </a:xfrm>
          <a:prstGeom prst="straightConnector1">
            <a:avLst/>
          </a:prstGeom>
          <a:noFill/>
          <a:ln w="28575" cap="flat" cmpd="sng" algn="ctr">
            <a:solidFill>
              <a:schemeClr val="accent1"/>
            </a:solidFill>
            <a:prstDash val="solid"/>
            <a:round/>
            <a:headEnd type="none" w="lg" len="lg"/>
            <a:tailEnd type="triangle" w="lg" len="lg"/>
          </a:ln>
          <a:effectLst/>
        </p:spPr>
      </p:cxnSp>
      <p:sp>
        <p:nvSpPr>
          <p:cNvPr id="3" name="Slide Number Placeholder 2"/>
          <p:cNvSpPr>
            <a:spLocks noGrp="1"/>
          </p:cNvSpPr>
          <p:nvPr>
            <p:ph type="sldNum" sz="quarter" idx="12"/>
          </p:nvPr>
        </p:nvSpPr>
        <p:spPr/>
        <p:txBody>
          <a:bodyPr/>
          <a:lstStyle/>
          <a:p>
            <a:fld id="{0D1E9C62-5A59-433B-A292-EC595ABBBF45}" type="slidenum">
              <a:rPr lang="" smtClean="0"/>
              <a:t>327</a:t>
            </a:fld>
            <a:endParaRPr lang=""/>
          </a:p>
        </p:txBody>
      </p:sp>
    </p:spTree>
    <p:custDataLst>
      <p:tags r:id="rId1"/>
    </p:custDataLst>
    <p:extLst>
      <p:ext uri="{BB962C8B-B14F-4D97-AF65-F5344CB8AC3E}">
        <p14:creationId xmlns:p14="http://schemas.microsoft.com/office/powerpoint/2010/main" val="17763536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Changing an Undo Tablespace to a Fixed Size</a:t>
            </a:r>
            <a:endParaRPr lang="en-US" altLang="es-MX" dirty="0"/>
          </a:p>
        </p:txBody>
      </p:sp>
      <p:sp>
        <p:nvSpPr>
          <p:cNvPr id="9219" name="Content Placeholder 9"/>
          <p:cNvSpPr>
            <a:spLocks noGrp="1"/>
          </p:cNvSpPr>
          <p:nvPr>
            <p:ph idx="1"/>
          </p:nvPr>
        </p:nvSpPr>
        <p:spPr>
          <a:xfrm>
            <a:off x="622138" y="1242485"/>
            <a:ext cx="10944549" cy="3335094"/>
          </a:xfrm>
        </p:spPr>
        <p:txBody>
          <a:bodyPr/>
          <a:lstStyle/>
          <a:p>
            <a:pPr lvl="1">
              <a:buClr>
                <a:schemeClr val="accent1"/>
              </a:buClr>
              <a:defRPr/>
            </a:pPr>
            <a:r>
              <a:rPr lang="en-US" dirty="0"/>
              <a:t>Rationale:</a:t>
            </a:r>
          </a:p>
          <a:p>
            <a:pPr lvl="2">
              <a:buClr>
                <a:schemeClr val="accent1"/>
              </a:buClr>
              <a:defRPr/>
            </a:pPr>
            <a:r>
              <a:rPr lang="en-US" dirty="0"/>
              <a:t>Supporting Flashback operations</a:t>
            </a:r>
          </a:p>
          <a:p>
            <a:pPr lvl="2">
              <a:buClr>
                <a:schemeClr val="accent1"/>
              </a:buClr>
              <a:defRPr/>
            </a:pPr>
            <a:r>
              <a:rPr lang="en-US" dirty="0"/>
              <a:t>Limiting tablespace growth</a:t>
            </a:r>
          </a:p>
          <a:p>
            <a:pPr lvl="1">
              <a:buClr>
                <a:schemeClr val="accent1"/>
              </a:buClr>
              <a:defRPr/>
            </a:pPr>
            <a:r>
              <a:rPr lang="en-US" dirty="0"/>
              <a:t>Steps:</a:t>
            </a:r>
          </a:p>
          <a:p>
            <a:pPr lvl="2">
              <a:buClr>
                <a:schemeClr val="accent1"/>
              </a:buClr>
              <a:defRPr/>
            </a:pPr>
            <a:r>
              <a:rPr lang="en-US" dirty="0"/>
              <a:t>Run the regular workload.</a:t>
            </a:r>
          </a:p>
          <a:p>
            <a:pPr lvl="2">
              <a:buClr>
                <a:schemeClr val="accent1"/>
              </a:buClr>
              <a:defRPr/>
            </a:pPr>
            <a:r>
              <a:rPr lang="en-US" dirty="0"/>
              <a:t>The self-tuning mechanism establishes the minimum required size.</a:t>
            </a:r>
          </a:p>
          <a:p>
            <a:pPr lvl="2">
              <a:buClr>
                <a:schemeClr val="accent1"/>
              </a:buClr>
              <a:defRPr/>
            </a:pPr>
            <a:r>
              <a:rPr lang="en-US" dirty="0"/>
              <a:t>(Optional) Use the Enterprise Manager Cloud Control Undo Advisor, which calculates the required size for future growth.</a:t>
            </a:r>
          </a:p>
          <a:p>
            <a:pPr lvl="2">
              <a:buClr>
                <a:schemeClr val="accent1"/>
              </a:buClr>
              <a:defRPr/>
            </a:pPr>
            <a:r>
              <a:rPr lang="en-US" dirty="0"/>
              <a:t>(Optional) Change the undo tablespace to a fixed size.</a:t>
            </a:r>
          </a:p>
        </p:txBody>
      </p:sp>
      <p:sp>
        <p:nvSpPr>
          <p:cNvPr id="2" name="Slide Number Placeholder 1"/>
          <p:cNvSpPr>
            <a:spLocks noGrp="1"/>
          </p:cNvSpPr>
          <p:nvPr>
            <p:ph type="sldNum" sz="quarter" idx="12"/>
          </p:nvPr>
        </p:nvSpPr>
        <p:spPr/>
        <p:txBody>
          <a:bodyPr/>
          <a:lstStyle/>
          <a:p>
            <a:fld id="{0D1E9C62-5A59-433B-A292-EC595ABBBF45}" type="slidenum">
              <a:rPr lang="" smtClean="0"/>
              <a:t>328</a:t>
            </a:fld>
            <a:endParaRPr lang=""/>
          </a:p>
        </p:txBody>
      </p:sp>
    </p:spTree>
    <p:custDataLst>
      <p:tags r:id="rId1"/>
    </p:custDataLst>
    <p:extLst>
      <p:ext uri="{BB962C8B-B14F-4D97-AF65-F5344CB8AC3E}">
        <p14:creationId xmlns:p14="http://schemas.microsoft.com/office/powerpoint/2010/main" val="389547664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dirty="0"/>
              <a:t>Temporary Undo: Overview</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2508" y="1581381"/>
            <a:ext cx="6323809" cy="3695238"/>
          </a:xfrm>
          <a:prstGeom prst="rect">
            <a:avLst/>
          </a:prstGeom>
        </p:spPr>
      </p:pic>
      <p:cxnSp>
        <p:nvCxnSpPr>
          <p:cNvPr id="4" name="Straight Arrow Connector 3"/>
          <p:cNvCxnSpPr/>
          <p:nvPr/>
        </p:nvCxnSpPr>
        <p:spPr bwMode="auto">
          <a:xfrm flipV="1">
            <a:off x="7847012" y="3352800"/>
            <a:ext cx="152400" cy="96740"/>
          </a:xfrm>
          <a:prstGeom prst="straightConnector1">
            <a:avLst/>
          </a:prstGeom>
          <a:noFill/>
          <a:ln w="28575" cap="flat" cmpd="sng" algn="ctr">
            <a:solidFill>
              <a:schemeClr val="tx1"/>
            </a:solidFill>
            <a:prstDash val="solid"/>
            <a:round/>
            <a:headEnd type="none" w="lg" len="lg"/>
            <a:tailEnd type="triangle" w="lg" len="lg"/>
          </a:ln>
          <a:effectLst/>
        </p:spPr>
      </p:cxnSp>
      <p:cxnSp>
        <p:nvCxnSpPr>
          <p:cNvPr id="8" name="Straight Arrow Connector 7"/>
          <p:cNvCxnSpPr/>
          <p:nvPr/>
        </p:nvCxnSpPr>
        <p:spPr bwMode="auto">
          <a:xfrm flipH="1">
            <a:off x="5565423" y="3511629"/>
            <a:ext cx="52034" cy="89526"/>
          </a:xfrm>
          <a:prstGeom prst="straightConnector1">
            <a:avLst/>
          </a:prstGeom>
          <a:noFill/>
          <a:ln w="28575" cap="flat" cmpd="sng" algn="ctr">
            <a:solidFill>
              <a:schemeClr val="tx1"/>
            </a:solidFill>
            <a:prstDash val="solid"/>
            <a:round/>
            <a:headEnd type="none" w="lg" len="lg"/>
            <a:tailEnd type="triangle" w="lg" len="lg"/>
          </a:ln>
          <a:effectLst/>
        </p:spPr>
      </p:cxnSp>
      <p:cxnSp>
        <p:nvCxnSpPr>
          <p:cNvPr id="14" name="Straight Arrow Connector 13"/>
          <p:cNvCxnSpPr/>
          <p:nvPr/>
        </p:nvCxnSpPr>
        <p:spPr bwMode="auto">
          <a:xfrm flipH="1">
            <a:off x="3169356" y="3493911"/>
            <a:ext cx="52034" cy="89526"/>
          </a:xfrm>
          <a:prstGeom prst="straightConnector1">
            <a:avLst/>
          </a:prstGeom>
          <a:noFill/>
          <a:ln w="28575" cap="flat" cmpd="sng" algn="ctr">
            <a:solidFill>
              <a:schemeClr val="tx1"/>
            </a:solidFill>
            <a:prstDash val="solid"/>
            <a:round/>
            <a:headEnd type="none" w="lg" len="lg"/>
            <a:tailEnd type="triangle" w="lg" len="lg"/>
          </a:ln>
          <a:effectLst/>
        </p:spPr>
      </p:cxnSp>
      <p:cxnSp>
        <p:nvCxnSpPr>
          <p:cNvPr id="15" name="Straight Arrow Connector 14"/>
          <p:cNvCxnSpPr/>
          <p:nvPr/>
        </p:nvCxnSpPr>
        <p:spPr bwMode="auto">
          <a:xfrm>
            <a:off x="6246812" y="3234267"/>
            <a:ext cx="0" cy="89526"/>
          </a:xfrm>
          <a:prstGeom prst="straightConnector1">
            <a:avLst/>
          </a:prstGeom>
          <a:noFill/>
          <a:ln w="28575" cap="flat" cmpd="sng" algn="ctr">
            <a:solidFill>
              <a:schemeClr val="tx1"/>
            </a:solidFill>
            <a:prstDash val="solid"/>
            <a:round/>
            <a:headEnd type="none" w="lg" len="lg"/>
            <a:tailEnd type="triangle" w="lg" len="lg"/>
          </a:ln>
          <a:effectLst/>
        </p:spPr>
      </p:cxnSp>
      <p:cxnSp>
        <p:nvCxnSpPr>
          <p:cNvPr id="17" name="Straight Arrow Connector 16"/>
          <p:cNvCxnSpPr/>
          <p:nvPr/>
        </p:nvCxnSpPr>
        <p:spPr bwMode="auto">
          <a:xfrm>
            <a:off x="3842279" y="3239910"/>
            <a:ext cx="0" cy="89526"/>
          </a:xfrm>
          <a:prstGeom prst="straightConnector1">
            <a:avLst/>
          </a:prstGeom>
          <a:noFill/>
          <a:ln w="28575" cap="flat" cmpd="sng" algn="ctr">
            <a:solidFill>
              <a:schemeClr val="tx1"/>
            </a:solidFill>
            <a:prstDash val="solid"/>
            <a:round/>
            <a:headEnd type="none" w="lg" len="lg"/>
            <a:tailEnd type="triangle" w="lg" len="lg"/>
          </a:ln>
          <a:effectLst/>
        </p:spPr>
      </p:cxnSp>
      <p:cxnSp>
        <p:nvCxnSpPr>
          <p:cNvPr id="18" name="Straight Arrow Connector 17"/>
          <p:cNvCxnSpPr/>
          <p:nvPr/>
        </p:nvCxnSpPr>
        <p:spPr bwMode="auto">
          <a:xfrm>
            <a:off x="8467901" y="3231444"/>
            <a:ext cx="0" cy="89526"/>
          </a:xfrm>
          <a:prstGeom prst="straightConnector1">
            <a:avLst/>
          </a:prstGeom>
          <a:noFill/>
          <a:ln w="28575" cap="flat" cmpd="sng" algn="ctr">
            <a:solidFill>
              <a:schemeClr val="tx1"/>
            </a:solidFill>
            <a:prstDash val="solid"/>
            <a:round/>
            <a:headEnd type="none" w="lg" len="lg"/>
            <a:tailEnd type="triangle" w="lg" len="lg"/>
          </a:ln>
          <a:effectLst/>
        </p:spPr>
      </p:cxnSp>
      <p:sp>
        <p:nvSpPr>
          <p:cNvPr id="3" name="Slide Number Placeholder 2"/>
          <p:cNvSpPr>
            <a:spLocks noGrp="1"/>
          </p:cNvSpPr>
          <p:nvPr>
            <p:ph type="sldNum" sz="quarter" idx="12"/>
          </p:nvPr>
        </p:nvSpPr>
        <p:spPr/>
        <p:txBody>
          <a:bodyPr/>
          <a:lstStyle/>
          <a:p>
            <a:fld id="{0D1E9C62-5A59-433B-A292-EC595ABBBF45}" type="slidenum">
              <a:rPr lang="" smtClean="0"/>
              <a:t>329</a:t>
            </a:fld>
            <a:endParaRPr lang=""/>
          </a:p>
        </p:txBody>
      </p:sp>
    </p:spTree>
    <p:custDataLst>
      <p:tags r:id="rId1"/>
    </p:custDataLst>
    <p:extLst>
      <p:ext uri="{BB962C8B-B14F-4D97-AF65-F5344CB8AC3E}">
        <p14:creationId xmlns:p14="http://schemas.microsoft.com/office/powerpoint/2010/main" val="279801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p:cNvGrpSpPr/>
          <p:nvPr/>
        </p:nvGrpSpPr>
        <p:grpSpPr>
          <a:xfrm>
            <a:off x="2126100" y="2887015"/>
            <a:ext cx="7936625" cy="3208985"/>
            <a:chOff x="830654" y="1268641"/>
            <a:chExt cx="7482693" cy="3030071"/>
          </a:xfrm>
        </p:grpSpPr>
        <p:sp>
          <p:nvSpPr>
            <p:cNvPr id="82" name="Freeform 81"/>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83" name="Rounded Rectangle 82"/>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4338" name="Rectangle 55"/>
          <p:cNvSpPr>
            <a:spLocks noGrp="1" noChangeArrowheads="1"/>
          </p:cNvSpPr>
          <p:nvPr>
            <p:ph type="title"/>
          </p:nvPr>
        </p:nvSpPr>
        <p:spPr/>
        <p:txBody>
          <a:bodyPr/>
          <a:lstStyle/>
          <a:p>
            <a:pPr eaLnBrk="1" hangingPunct="1"/>
            <a:r>
              <a:rPr lang="en-US" altLang="en-US" dirty="0"/>
              <a:t>Redo Log </a:t>
            </a:r>
            <a:r>
              <a:rPr lang="en-US" altLang="en-US" dirty="0" smtClean="0"/>
              <a:t>Buffer</a:t>
            </a:r>
            <a:br>
              <a:rPr lang="en-US" altLang="en-US" dirty="0" smtClean="0"/>
            </a:br>
            <a:endParaRPr lang="en-US" altLang="en-US" dirty="0">
              <a:solidFill>
                <a:srgbClr val="0000FF"/>
              </a:solidFill>
            </a:endParaRPr>
          </a:p>
        </p:txBody>
      </p:sp>
      <p:sp>
        <p:nvSpPr>
          <p:cNvPr id="14339" name="Rectangle 56"/>
          <p:cNvSpPr>
            <a:spLocks noGrp="1" noChangeArrowheads="1"/>
          </p:cNvSpPr>
          <p:nvPr>
            <p:ph idx="1"/>
          </p:nvPr>
        </p:nvSpPr>
        <p:spPr>
          <a:xfrm>
            <a:off x="622138" y="1242485"/>
            <a:ext cx="10944549" cy="1557685"/>
          </a:xfrm>
        </p:spPr>
        <p:txBody>
          <a:bodyPr/>
          <a:lstStyle/>
          <a:p>
            <a:pPr lvl="1" eaLnBrk="1" hangingPunct="1"/>
            <a:r>
              <a:rPr lang="en-US" altLang="en-US" dirty="0"/>
              <a:t>Is a circular buffer in the SGA </a:t>
            </a:r>
          </a:p>
          <a:p>
            <a:pPr lvl="1" eaLnBrk="1" hangingPunct="1"/>
            <a:r>
              <a:rPr lang="en-US" altLang="en-US" dirty="0"/>
              <a:t>Holds information about changes made to the database</a:t>
            </a:r>
          </a:p>
          <a:p>
            <a:pPr lvl="1" eaLnBrk="1" hangingPunct="1"/>
            <a:r>
              <a:rPr lang="en-US" altLang="en-US" dirty="0"/>
              <a:t>Contains redo entries that have the information to redo changes made by operations such as DML and DDL</a:t>
            </a:r>
          </a:p>
        </p:txBody>
      </p:sp>
      <p:grpSp>
        <p:nvGrpSpPr>
          <p:cNvPr id="14340" name="Group 80"/>
          <p:cNvGrpSpPr>
            <a:grpSpLocks/>
          </p:cNvGrpSpPr>
          <p:nvPr/>
        </p:nvGrpSpPr>
        <p:grpSpPr bwMode="auto">
          <a:xfrm>
            <a:off x="2779712" y="3352800"/>
            <a:ext cx="6629400" cy="2428875"/>
            <a:chOff x="1752614" y="3733800"/>
            <a:chExt cx="6629386" cy="2428875"/>
          </a:xfrm>
        </p:grpSpPr>
        <p:sp>
          <p:nvSpPr>
            <p:cNvPr id="14341" name="AutoShape 38"/>
            <p:cNvSpPr>
              <a:spLocks noChangeArrowheads="1"/>
            </p:cNvSpPr>
            <p:nvPr/>
          </p:nvSpPr>
          <p:spPr bwMode="blackWhite">
            <a:xfrm>
              <a:off x="2667000" y="3733800"/>
              <a:ext cx="5715000" cy="2044700"/>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grpSp>
          <p:nvGrpSpPr>
            <p:cNvPr id="3" name="Group 129"/>
            <p:cNvGrpSpPr>
              <a:grpSpLocks/>
            </p:cNvGrpSpPr>
            <p:nvPr/>
          </p:nvGrpSpPr>
          <p:grpSpPr bwMode="auto">
            <a:xfrm>
              <a:off x="6934199" y="3886199"/>
              <a:ext cx="1362031" cy="1016000"/>
              <a:chOff x="3168" y="2680"/>
              <a:chExt cx="1349" cy="984"/>
            </a:xfrm>
            <a:solidFill>
              <a:srgbClr val="FFFF99"/>
            </a:solidFill>
          </p:grpSpPr>
          <p:sp>
            <p:nvSpPr>
              <p:cNvPr id="38" name="Oval 82"/>
              <p:cNvSpPr>
                <a:spLocks noChangeArrowheads="1"/>
              </p:cNvSpPr>
              <p:nvPr/>
            </p:nvSpPr>
            <p:spPr bwMode="blackWhite">
              <a:xfrm>
                <a:off x="3251" y="2680"/>
                <a:ext cx="1136" cy="984"/>
              </a:xfrm>
              <a:prstGeom prst="ellipse">
                <a:avLst/>
              </a:prstGeom>
              <a:grpFill/>
              <a:ln w="28575">
                <a:solidFill>
                  <a:schemeClr val="tx1"/>
                </a:solidFill>
                <a:round/>
                <a:headEnd type="none" w="sm" len="sm"/>
                <a:tailEnd type="none" w="sm" len="sm"/>
              </a:ln>
              <a:effectLst/>
            </p:spPr>
            <p:txBody>
              <a:bodyPr wrap="none" anchor="ctr"/>
              <a:lstStyle/>
              <a:p>
                <a:pPr algn="ctr">
                  <a:defRPr/>
                </a:pPr>
                <a:endParaRPr lang="en-US" dirty="0">
                  <a:latin typeface="Arial" charset="0"/>
                  <a:cs typeface="Arial" charset="0"/>
                </a:endParaRPr>
              </a:p>
            </p:txBody>
          </p:sp>
          <p:sp>
            <p:nvSpPr>
              <p:cNvPr id="39" name="Oval 83"/>
              <p:cNvSpPr>
                <a:spLocks noChangeArrowheads="1"/>
              </p:cNvSpPr>
              <p:nvPr/>
            </p:nvSpPr>
            <p:spPr bwMode="blackWhite">
              <a:xfrm>
                <a:off x="3475" y="2896"/>
                <a:ext cx="680" cy="568"/>
              </a:xfrm>
              <a:prstGeom prst="ellipse">
                <a:avLst/>
              </a:prstGeom>
              <a:grpFill/>
              <a:ln w="28575">
                <a:solidFill>
                  <a:schemeClr val="tx1"/>
                </a:solidFill>
                <a:round/>
                <a:headEnd type="none" w="sm" len="sm"/>
                <a:tailEnd type="none" w="sm" len="sm"/>
              </a:ln>
              <a:effectLst/>
            </p:spPr>
            <p:txBody>
              <a:bodyPr wrap="none" anchor="ctr"/>
              <a:lstStyle/>
              <a:p>
                <a:pPr algn="ctr" defTabSz="228600">
                  <a:defRPr/>
                </a:pPr>
                <a:endParaRPr lang="en-US" b="1" dirty="0">
                  <a:latin typeface="Arial" charset="0"/>
                  <a:cs typeface="Arial" charset="0"/>
                </a:endParaRPr>
              </a:p>
            </p:txBody>
          </p:sp>
          <p:sp>
            <p:nvSpPr>
              <p:cNvPr id="40" name="Line 84"/>
              <p:cNvSpPr>
                <a:spLocks noChangeShapeType="1"/>
              </p:cNvSpPr>
              <p:nvPr/>
            </p:nvSpPr>
            <p:spPr bwMode="blackWhite">
              <a:xfrm>
                <a:off x="3819" y="2688"/>
                <a:ext cx="0" cy="22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1" name="Line 85"/>
              <p:cNvSpPr>
                <a:spLocks noChangeShapeType="1"/>
              </p:cNvSpPr>
              <p:nvPr/>
            </p:nvSpPr>
            <p:spPr bwMode="blackWhite">
              <a:xfrm>
                <a:off x="3827" y="3464"/>
                <a:ext cx="0" cy="19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2" name="Line 86"/>
              <p:cNvSpPr>
                <a:spLocks noChangeShapeType="1"/>
              </p:cNvSpPr>
              <p:nvPr/>
            </p:nvSpPr>
            <p:spPr bwMode="blackWhite">
              <a:xfrm>
                <a:off x="4155" y="3192"/>
                <a:ext cx="232"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3" name="Line 87"/>
              <p:cNvSpPr>
                <a:spLocks noChangeShapeType="1"/>
              </p:cNvSpPr>
              <p:nvPr/>
            </p:nvSpPr>
            <p:spPr bwMode="blackWhite">
              <a:xfrm flipH="1">
                <a:off x="3259" y="3192"/>
                <a:ext cx="216"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4" name="Line 88"/>
              <p:cNvSpPr>
                <a:spLocks noChangeShapeType="1"/>
              </p:cNvSpPr>
              <p:nvPr/>
            </p:nvSpPr>
            <p:spPr bwMode="blackWhite">
              <a:xfrm>
                <a:off x="3403" y="2840"/>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5" name="Line 89"/>
              <p:cNvSpPr>
                <a:spLocks noChangeShapeType="1"/>
              </p:cNvSpPr>
              <p:nvPr/>
            </p:nvSpPr>
            <p:spPr bwMode="blackWhite">
              <a:xfrm>
                <a:off x="4083" y="3360"/>
                <a:ext cx="144" cy="14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6" name="Line 90"/>
              <p:cNvSpPr>
                <a:spLocks noChangeShapeType="1"/>
              </p:cNvSpPr>
              <p:nvPr/>
            </p:nvSpPr>
            <p:spPr bwMode="blackWhite">
              <a:xfrm flipH="1">
                <a:off x="4067" y="2832"/>
                <a:ext cx="160" cy="16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7" name="Line 91"/>
              <p:cNvSpPr>
                <a:spLocks noChangeShapeType="1"/>
              </p:cNvSpPr>
              <p:nvPr/>
            </p:nvSpPr>
            <p:spPr bwMode="blackWhite">
              <a:xfrm flipV="1">
                <a:off x="3427" y="3384"/>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8" name="Line 92"/>
              <p:cNvSpPr>
                <a:spLocks noChangeShapeType="1"/>
              </p:cNvSpPr>
              <p:nvPr/>
            </p:nvSpPr>
            <p:spPr bwMode="blackWhite">
              <a:xfrm>
                <a:off x="3619" y="2720"/>
                <a:ext cx="72" cy="20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9" name="Line 93"/>
              <p:cNvSpPr>
                <a:spLocks noChangeShapeType="1"/>
              </p:cNvSpPr>
              <p:nvPr/>
            </p:nvSpPr>
            <p:spPr bwMode="blackWhite">
              <a:xfrm flipH="1">
                <a:off x="3963" y="2728"/>
                <a:ext cx="80"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0" name="Line 94"/>
              <p:cNvSpPr>
                <a:spLocks noChangeShapeType="1"/>
              </p:cNvSpPr>
              <p:nvPr/>
            </p:nvSpPr>
            <p:spPr bwMode="blackWhite">
              <a:xfrm flipV="1">
                <a:off x="4139" y="3000"/>
                <a:ext cx="208" cy="8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1" name="Line 95"/>
              <p:cNvSpPr>
                <a:spLocks noChangeShapeType="1"/>
              </p:cNvSpPr>
              <p:nvPr/>
            </p:nvSpPr>
            <p:spPr bwMode="blackWhite">
              <a:xfrm>
                <a:off x="4131" y="3280"/>
                <a:ext cx="200" cy="10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2" name="Line 96"/>
              <p:cNvSpPr>
                <a:spLocks noChangeShapeType="1"/>
              </p:cNvSpPr>
              <p:nvPr/>
            </p:nvSpPr>
            <p:spPr bwMode="blackWhite">
              <a:xfrm>
                <a:off x="3971" y="3424"/>
                <a:ext cx="72"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3" name="Line 97"/>
              <p:cNvSpPr>
                <a:spLocks noChangeShapeType="1"/>
              </p:cNvSpPr>
              <p:nvPr/>
            </p:nvSpPr>
            <p:spPr bwMode="blackWhite">
              <a:xfrm flipH="1">
                <a:off x="3619" y="3448"/>
                <a:ext cx="72" cy="18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4" name="Line 98"/>
              <p:cNvSpPr>
                <a:spLocks noChangeShapeType="1"/>
              </p:cNvSpPr>
              <p:nvPr/>
            </p:nvSpPr>
            <p:spPr bwMode="blackWhite">
              <a:xfrm flipH="1">
                <a:off x="3299" y="3288"/>
                <a:ext cx="200" cy="96"/>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5" name="Line 99"/>
              <p:cNvSpPr>
                <a:spLocks noChangeShapeType="1"/>
              </p:cNvSpPr>
              <p:nvPr/>
            </p:nvSpPr>
            <p:spPr bwMode="blackWhite">
              <a:xfrm flipH="1" flipV="1">
                <a:off x="3291" y="3000"/>
                <a:ext cx="200" cy="8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7" name="Freeform 101"/>
              <p:cNvSpPr>
                <a:spLocks/>
              </p:cNvSpPr>
              <p:nvPr/>
            </p:nvSpPr>
            <p:spPr bwMode="blackWhite">
              <a:xfrm>
                <a:off x="4325" y="3258"/>
                <a:ext cx="192" cy="376"/>
              </a:xfrm>
              <a:custGeom>
                <a:avLst/>
                <a:gdLst/>
                <a:ahLst/>
                <a:cxnLst>
                  <a:cxn ang="0">
                    <a:pos x="192" y="0"/>
                  </a:cxn>
                  <a:cxn ang="0">
                    <a:pos x="184" y="56"/>
                  </a:cxn>
                  <a:cxn ang="0">
                    <a:pos x="160" y="144"/>
                  </a:cxn>
                  <a:cxn ang="0">
                    <a:pos x="120" y="224"/>
                  </a:cxn>
                  <a:cxn ang="0">
                    <a:pos x="64" y="312"/>
                  </a:cxn>
                  <a:cxn ang="0">
                    <a:pos x="0" y="376"/>
                  </a:cxn>
                </a:cxnLst>
                <a:rect l="0" t="0" r="r" b="b"/>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noFill/>
              <a:ln w="28575" cap="flat" cmpd="sng">
                <a:solidFill>
                  <a:schemeClr val="tx1"/>
                </a:solidFill>
                <a:prstDash val="sysDot"/>
                <a:round/>
                <a:headEnd type="none" w="med" len="med"/>
                <a:tailEnd type="triangle" w="lg" len="lg"/>
              </a:ln>
              <a:effectLst/>
            </p:spPr>
            <p:txBody>
              <a:bodyPr/>
              <a:lstStyle/>
              <a:p>
                <a:pPr algn="ctr">
                  <a:defRPr/>
                </a:pPr>
                <a:endParaRPr lang="en-US" dirty="0">
                  <a:latin typeface="Arial" charset="0"/>
                  <a:cs typeface="Arial" charset="0"/>
                </a:endParaRPr>
              </a:p>
            </p:txBody>
          </p:sp>
          <p:sp>
            <p:nvSpPr>
              <p:cNvPr id="58" name="Freeform 102"/>
              <p:cNvSpPr>
                <a:spLocks/>
              </p:cNvSpPr>
              <p:nvPr/>
            </p:nvSpPr>
            <p:spPr bwMode="blackWhite">
              <a:xfrm>
                <a:off x="3168" y="2856"/>
                <a:ext cx="115" cy="328"/>
              </a:xfrm>
              <a:custGeom>
                <a:avLst/>
                <a:gdLst/>
                <a:ahLst/>
                <a:cxnLst>
                  <a:cxn ang="0">
                    <a:pos x="3" y="328"/>
                  </a:cxn>
                  <a:cxn ang="0">
                    <a:pos x="3" y="248"/>
                  </a:cxn>
                  <a:cxn ang="0">
                    <a:pos x="19" y="168"/>
                  </a:cxn>
                  <a:cxn ang="0">
                    <a:pos x="67" y="72"/>
                  </a:cxn>
                  <a:cxn ang="0">
                    <a:pos x="115" y="0"/>
                  </a:cxn>
                </a:cxnLst>
                <a:rect l="0" t="0" r="r" b="b"/>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grpFill/>
              <a:ln w="28575" cap="flat" cmpd="sng">
                <a:solidFill>
                  <a:schemeClr val="tx1"/>
                </a:solidFill>
                <a:prstDash val="solid"/>
                <a:round/>
                <a:headEnd type="none" w="sm" len="sm"/>
                <a:tailEnd type="triangle" w="sm" len="sm"/>
              </a:ln>
              <a:effectLst/>
            </p:spPr>
            <p:txBody>
              <a:bodyPr/>
              <a:lstStyle/>
              <a:p>
                <a:pPr algn="ctr">
                  <a:defRPr/>
                </a:pPr>
                <a:endParaRPr lang="en-US" dirty="0">
                  <a:latin typeface="Arial" charset="0"/>
                  <a:cs typeface="Arial" charset="0"/>
                </a:endParaRPr>
              </a:p>
            </p:txBody>
          </p:sp>
        </p:grpSp>
        <p:sp>
          <p:nvSpPr>
            <p:cNvPr id="14343" name="Rectangle 39"/>
            <p:cNvSpPr>
              <a:spLocks noChangeArrowheads="1"/>
            </p:cNvSpPr>
            <p:nvPr/>
          </p:nvSpPr>
          <p:spPr bwMode="blackWhite">
            <a:xfrm>
              <a:off x="2819400" y="4984750"/>
              <a:ext cx="1612900" cy="685800"/>
            </a:xfrm>
            <a:prstGeom prst="rect">
              <a:avLst/>
            </a:prstGeom>
            <a:solidFill>
              <a:schemeClr val="accent1"/>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4344" name="Rectangle 40"/>
            <p:cNvSpPr>
              <a:spLocks noChangeArrowheads="1"/>
            </p:cNvSpPr>
            <p:nvPr/>
          </p:nvSpPr>
          <p:spPr bwMode="blackWhite">
            <a:xfrm>
              <a:off x="4594225" y="4984750"/>
              <a:ext cx="1028700" cy="685800"/>
            </a:xfrm>
            <a:prstGeom prst="rect">
              <a:avLst/>
            </a:prstGeom>
            <a:solidFill>
              <a:srgbClr val="FFCCCC"/>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4345" name="Rectangle 41"/>
            <p:cNvSpPr>
              <a:spLocks noChangeArrowheads="1"/>
            </p:cNvSpPr>
            <p:nvPr/>
          </p:nvSpPr>
          <p:spPr bwMode="blackWhite">
            <a:xfrm>
              <a:off x="2819400" y="3868738"/>
              <a:ext cx="1279525" cy="1041400"/>
            </a:xfrm>
            <a:prstGeom prst="rect">
              <a:avLst/>
            </a:prstGeom>
            <a:solidFill>
              <a:srgbClr val="CC99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4346" name="Text Box 42"/>
            <p:cNvSpPr txBox="1">
              <a:spLocks noChangeArrowheads="1"/>
            </p:cNvSpPr>
            <p:nvPr/>
          </p:nvSpPr>
          <p:spPr bwMode="gray">
            <a:xfrm>
              <a:off x="2819400" y="4038600"/>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Shared pool</a:t>
              </a:r>
            </a:p>
          </p:txBody>
        </p:sp>
        <p:sp>
          <p:nvSpPr>
            <p:cNvPr id="14347" name="Rectangle 43"/>
            <p:cNvSpPr>
              <a:spLocks noChangeArrowheads="1"/>
            </p:cNvSpPr>
            <p:nvPr/>
          </p:nvSpPr>
          <p:spPr bwMode="blackWhite">
            <a:xfrm>
              <a:off x="4267200" y="3854450"/>
              <a:ext cx="2590800" cy="1044575"/>
            </a:xfrm>
            <a:prstGeom prst="rect">
              <a:avLst/>
            </a:prstGeom>
            <a:solidFill>
              <a:srgbClr val="FFCC99"/>
            </a:solidFill>
            <a:ln w="28575">
              <a:solidFill>
                <a:schemeClr val="tx1"/>
              </a:solidFill>
              <a:miter lim="800000"/>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1400" dirty="0">
                  <a:solidFill>
                    <a:schemeClr val="bg2"/>
                  </a:solidFill>
                </a:rPr>
                <a:t>Database</a:t>
              </a:r>
              <a:br>
                <a:rPr lang="en-US" altLang="en-US" sz="1400" dirty="0">
                  <a:solidFill>
                    <a:schemeClr val="bg2"/>
                  </a:solidFill>
                </a:rPr>
              </a:br>
              <a:r>
                <a:rPr lang="en-US" altLang="en-US" sz="1400" dirty="0">
                  <a:solidFill>
                    <a:schemeClr val="bg2"/>
                  </a:solidFill>
                </a:rPr>
                <a:t>buffer</a:t>
              </a:r>
              <a:br>
                <a:rPr lang="en-US" altLang="en-US" sz="1400" dirty="0">
                  <a:solidFill>
                    <a:schemeClr val="bg2"/>
                  </a:solidFill>
                </a:rPr>
              </a:br>
              <a:r>
                <a:rPr lang="en-US" altLang="en-US" sz="1400" dirty="0">
                  <a:solidFill>
                    <a:schemeClr val="bg2"/>
                  </a:solidFill>
                </a:rPr>
                <a:t>cache</a:t>
              </a:r>
            </a:p>
          </p:txBody>
        </p:sp>
        <p:sp>
          <p:nvSpPr>
            <p:cNvPr id="14348" name="Rectangle 45"/>
            <p:cNvSpPr>
              <a:spLocks noChangeArrowheads="1"/>
            </p:cNvSpPr>
            <p:nvPr/>
          </p:nvSpPr>
          <p:spPr bwMode="blackWhite">
            <a:xfrm>
              <a:off x="5699125" y="4972050"/>
              <a:ext cx="1158875" cy="685800"/>
            </a:xfrm>
            <a:prstGeom prst="rect">
              <a:avLst/>
            </a:prstGeom>
            <a:solidFill>
              <a:srgbClr val="FFCCCC"/>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ym typeface="Wingdings" panose="05000000000000000000" pitchFamily="2" charset="2"/>
              </a:endParaRPr>
            </a:p>
          </p:txBody>
        </p:sp>
        <p:sp>
          <p:nvSpPr>
            <p:cNvPr id="14349" name="Text Box 46"/>
            <p:cNvSpPr txBox="1">
              <a:spLocks noChangeArrowheads="1"/>
            </p:cNvSpPr>
            <p:nvPr/>
          </p:nvSpPr>
          <p:spPr bwMode="gray">
            <a:xfrm>
              <a:off x="5748113" y="5191582"/>
              <a:ext cx="1143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Streams pool</a:t>
              </a:r>
            </a:p>
          </p:txBody>
        </p:sp>
        <p:sp>
          <p:nvSpPr>
            <p:cNvPr id="14350" name="Text Box 47"/>
            <p:cNvSpPr txBox="1">
              <a:spLocks noChangeArrowheads="1"/>
            </p:cNvSpPr>
            <p:nvPr/>
          </p:nvSpPr>
          <p:spPr bwMode="gray">
            <a:xfrm>
              <a:off x="2984500" y="5200650"/>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t>Large pool</a:t>
              </a:r>
            </a:p>
          </p:txBody>
        </p:sp>
        <p:sp>
          <p:nvSpPr>
            <p:cNvPr id="14351" name="Text Box 48"/>
            <p:cNvSpPr txBox="1">
              <a:spLocks noChangeArrowheads="1"/>
            </p:cNvSpPr>
            <p:nvPr/>
          </p:nvSpPr>
          <p:spPr bwMode="gray">
            <a:xfrm>
              <a:off x="4564063" y="5149850"/>
              <a:ext cx="1071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t>Java pool</a:t>
              </a:r>
            </a:p>
          </p:txBody>
        </p:sp>
        <p:sp>
          <p:nvSpPr>
            <p:cNvPr id="14352" name="Text Box 49"/>
            <p:cNvSpPr txBox="1">
              <a:spLocks noChangeArrowheads="1"/>
            </p:cNvSpPr>
            <p:nvPr/>
          </p:nvSpPr>
          <p:spPr bwMode="auto">
            <a:xfrm>
              <a:off x="4101242" y="5791200"/>
              <a:ext cx="29290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System Global Area (SGA)</a:t>
              </a:r>
            </a:p>
          </p:txBody>
        </p:sp>
        <p:sp>
          <p:nvSpPr>
            <p:cNvPr id="14353" name="AutoShape 54"/>
            <p:cNvSpPr>
              <a:spLocks noChangeArrowheads="1"/>
            </p:cNvSpPr>
            <p:nvPr/>
          </p:nvSpPr>
          <p:spPr bwMode="gray">
            <a:xfrm flipH="1">
              <a:off x="2352673" y="3851275"/>
              <a:ext cx="4697642" cy="639763"/>
            </a:xfrm>
            <a:prstGeom prst="triangle">
              <a:avLst>
                <a:gd name="adj" fmla="val 0"/>
              </a:avLst>
            </a:prstGeom>
            <a:solidFill>
              <a:srgbClr val="CCFFFF"/>
            </a:solidFill>
            <a:ln w="2857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4354" name="Freeform 37"/>
            <p:cNvSpPr>
              <a:spLocks/>
            </p:cNvSpPr>
            <p:nvPr/>
          </p:nvSpPr>
          <p:spPr bwMode="blackWhite">
            <a:xfrm>
              <a:off x="3571874" y="3857625"/>
              <a:ext cx="3502673" cy="2305050"/>
            </a:xfrm>
            <a:custGeom>
              <a:avLst/>
              <a:gdLst>
                <a:gd name="T0" fmla="*/ 2147483647 w 2280"/>
                <a:gd name="T1" fmla="*/ 0 h 1452"/>
                <a:gd name="T2" fmla="*/ 0 w 2280"/>
                <a:gd name="T3" fmla="*/ 2147483647 h 1452"/>
                <a:gd name="T4" fmla="*/ 0 w 2280"/>
                <a:gd name="T5" fmla="*/ 2147483647 h 1452"/>
                <a:gd name="T6" fmla="*/ 2147483647 w 2280"/>
                <a:gd name="T7" fmla="*/ 2147483647 h 1452"/>
                <a:gd name="T8" fmla="*/ 2147483647 w 2280"/>
                <a:gd name="T9" fmla="*/ 0 h 1452"/>
                <a:gd name="T10" fmla="*/ 0 60000 65536"/>
                <a:gd name="T11" fmla="*/ 0 60000 65536"/>
                <a:gd name="T12" fmla="*/ 0 60000 65536"/>
                <a:gd name="T13" fmla="*/ 0 60000 65536"/>
                <a:gd name="T14" fmla="*/ 0 60000 65536"/>
                <a:gd name="T15" fmla="*/ 0 w 2280"/>
                <a:gd name="T16" fmla="*/ 0 h 1452"/>
                <a:gd name="T17" fmla="*/ 2280 w 2280"/>
                <a:gd name="T18" fmla="*/ 1452 h 1452"/>
              </a:gdLst>
              <a:ahLst/>
              <a:cxnLst>
                <a:cxn ang="T10">
                  <a:pos x="T0" y="T1"/>
                </a:cxn>
                <a:cxn ang="T11">
                  <a:pos x="T2" y="T3"/>
                </a:cxn>
                <a:cxn ang="T12">
                  <a:pos x="T4" y="T5"/>
                </a:cxn>
                <a:cxn ang="T13">
                  <a:pos x="T6" y="T7"/>
                </a:cxn>
                <a:cxn ang="T14">
                  <a:pos x="T8" y="T9"/>
                </a:cxn>
              </a:cxnLst>
              <a:rect l="T15" t="T16" r="T17" b="T18"/>
              <a:pathLst>
                <a:path w="2280" h="1452">
                  <a:moveTo>
                    <a:pt x="2280" y="0"/>
                  </a:moveTo>
                  <a:lnTo>
                    <a:pt x="0" y="396"/>
                  </a:lnTo>
                  <a:lnTo>
                    <a:pt x="0" y="1452"/>
                  </a:lnTo>
                  <a:lnTo>
                    <a:pt x="2274" y="648"/>
                  </a:lnTo>
                  <a:lnTo>
                    <a:pt x="2280" y="0"/>
                  </a:lnTo>
                  <a:close/>
                </a:path>
              </a:pathLst>
            </a:custGeom>
            <a:solidFill>
              <a:srgbClr val="99CCFF"/>
            </a:solidFill>
            <a:ln w="28575" cap="flat" cmpd="sng">
              <a:solidFill>
                <a:schemeClr val="tx1"/>
              </a:solidFill>
              <a:prstDash val="solid"/>
              <a:round/>
              <a:headEnd/>
              <a:tailEnd/>
            </a:ln>
          </p:spPr>
          <p:txBody>
            <a:bodyPr wrap="none" lIns="92075" tIns="46038" rIns="92075" bIns="46038" anchor="ctr"/>
            <a:lstStyle/>
            <a:p>
              <a:endParaRPr lang="en-US" dirty="0"/>
            </a:p>
          </p:txBody>
        </p:sp>
        <p:sp>
          <p:nvSpPr>
            <p:cNvPr id="14355" name="Text Box 46"/>
            <p:cNvSpPr txBox="1">
              <a:spLocks noChangeArrowheads="1"/>
            </p:cNvSpPr>
            <p:nvPr/>
          </p:nvSpPr>
          <p:spPr bwMode="gray">
            <a:xfrm>
              <a:off x="7010400" y="4180116"/>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Redo log buffer</a:t>
              </a:r>
            </a:p>
          </p:txBody>
        </p:sp>
        <p:grpSp>
          <p:nvGrpSpPr>
            <p:cNvPr id="4" name="Group 129"/>
            <p:cNvGrpSpPr>
              <a:grpSpLocks/>
            </p:cNvGrpSpPr>
            <p:nvPr/>
          </p:nvGrpSpPr>
          <p:grpSpPr bwMode="auto">
            <a:xfrm>
              <a:off x="1752614" y="4572000"/>
              <a:ext cx="1752595" cy="1524000"/>
              <a:chOff x="3168" y="2680"/>
              <a:chExt cx="1283" cy="984"/>
            </a:xfrm>
            <a:solidFill>
              <a:srgbClr val="FFFF99"/>
            </a:solidFill>
          </p:grpSpPr>
          <p:sp>
            <p:nvSpPr>
              <p:cNvPr id="61" name="Oval 82"/>
              <p:cNvSpPr>
                <a:spLocks noChangeArrowheads="1"/>
              </p:cNvSpPr>
              <p:nvPr/>
            </p:nvSpPr>
            <p:spPr bwMode="blackWhite">
              <a:xfrm>
                <a:off x="3251" y="2680"/>
                <a:ext cx="1136" cy="984"/>
              </a:xfrm>
              <a:prstGeom prst="ellipse">
                <a:avLst/>
              </a:prstGeom>
              <a:grpFill/>
              <a:ln w="28575">
                <a:solidFill>
                  <a:schemeClr val="tx1"/>
                </a:solidFill>
                <a:round/>
                <a:headEnd type="none" w="sm" len="sm"/>
                <a:tailEnd type="none" w="sm" len="sm"/>
              </a:ln>
              <a:effectLst/>
            </p:spPr>
            <p:txBody>
              <a:bodyPr wrap="none" anchor="ctr"/>
              <a:lstStyle/>
              <a:p>
                <a:pPr algn="ctr">
                  <a:defRPr/>
                </a:pPr>
                <a:endParaRPr lang="en-US" dirty="0">
                  <a:latin typeface="Arial" charset="0"/>
                  <a:cs typeface="Arial" charset="0"/>
                </a:endParaRPr>
              </a:p>
            </p:txBody>
          </p:sp>
          <p:sp>
            <p:nvSpPr>
              <p:cNvPr id="62" name="Oval 83"/>
              <p:cNvSpPr>
                <a:spLocks noChangeArrowheads="1"/>
              </p:cNvSpPr>
              <p:nvPr/>
            </p:nvSpPr>
            <p:spPr bwMode="blackWhite">
              <a:xfrm>
                <a:off x="3475" y="2896"/>
                <a:ext cx="680" cy="568"/>
              </a:xfrm>
              <a:prstGeom prst="ellipse">
                <a:avLst/>
              </a:prstGeom>
              <a:grpFill/>
              <a:ln w="28575">
                <a:solidFill>
                  <a:schemeClr val="tx1"/>
                </a:solidFill>
                <a:round/>
                <a:headEnd type="none" w="sm" len="sm"/>
                <a:tailEnd type="none" w="sm" len="sm"/>
              </a:ln>
              <a:effectLst/>
            </p:spPr>
            <p:txBody>
              <a:bodyPr wrap="none" anchor="ctr"/>
              <a:lstStyle/>
              <a:p>
                <a:pPr algn="ctr" defTabSz="228600">
                  <a:defRPr/>
                </a:pPr>
                <a:endParaRPr lang="en-US" b="1" dirty="0">
                  <a:latin typeface="Arial" charset="0"/>
                  <a:cs typeface="Arial" charset="0"/>
                </a:endParaRPr>
              </a:p>
            </p:txBody>
          </p:sp>
          <p:sp>
            <p:nvSpPr>
              <p:cNvPr id="63" name="Line 84"/>
              <p:cNvSpPr>
                <a:spLocks noChangeShapeType="1"/>
              </p:cNvSpPr>
              <p:nvPr/>
            </p:nvSpPr>
            <p:spPr bwMode="blackWhite">
              <a:xfrm>
                <a:off x="3819" y="2688"/>
                <a:ext cx="0" cy="22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4" name="Line 85"/>
              <p:cNvSpPr>
                <a:spLocks noChangeShapeType="1"/>
              </p:cNvSpPr>
              <p:nvPr/>
            </p:nvSpPr>
            <p:spPr bwMode="blackWhite">
              <a:xfrm>
                <a:off x="3827" y="3464"/>
                <a:ext cx="0" cy="19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5" name="Line 86"/>
              <p:cNvSpPr>
                <a:spLocks noChangeShapeType="1"/>
              </p:cNvSpPr>
              <p:nvPr/>
            </p:nvSpPr>
            <p:spPr bwMode="blackWhite">
              <a:xfrm>
                <a:off x="4155" y="3192"/>
                <a:ext cx="232"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6" name="Line 87"/>
              <p:cNvSpPr>
                <a:spLocks noChangeShapeType="1"/>
              </p:cNvSpPr>
              <p:nvPr/>
            </p:nvSpPr>
            <p:spPr bwMode="blackWhite">
              <a:xfrm flipH="1">
                <a:off x="3259" y="3192"/>
                <a:ext cx="216"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7" name="Line 88"/>
              <p:cNvSpPr>
                <a:spLocks noChangeShapeType="1"/>
              </p:cNvSpPr>
              <p:nvPr/>
            </p:nvSpPr>
            <p:spPr bwMode="blackWhite">
              <a:xfrm>
                <a:off x="3403" y="2840"/>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8" name="Line 89"/>
              <p:cNvSpPr>
                <a:spLocks noChangeShapeType="1"/>
              </p:cNvSpPr>
              <p:nvPr/>
            </p:nvSpPr>
            <p:spPr bwMode="blackWhite">
              <a:xfrm>
                <a:off x="4083" y="3360"/>
                <a:ext cx="144" cy="14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9" name="Line 90"/>
              <p:cNvSpPr>
                <a:spLocks noChangeShapeType="1"/>
              </p:cNvSpPr>
              <p:nvPr/>
            </p:nvSpPr>
            <p:spPr bwMode="blackWhite">
              <a:xfrm flipH="1">
                <a:off x="4067" y="2832"/>
                <a:ext cx="160" cy="16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0" name="Line 91"/>
              <p:cNvSpPr>
                <a:spLocks noChangeShapeType="1"/>
              </p:cNvSpPr>
              <p:nvPr/>
            </p:nvSpPr>
            <p:spPr bwMode="blackWhite">
              <a:xfrm flipV="1">
                <a:off x="3427" y="3384"/>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1" name="Line 92"/>
              <p:cNvSpPr>
                <a:spLocks noChangeShapeType="1"/>
              </p:cNvSpPr>
              <p:nvPr/>
            </p:nvSpPr>
            <p:spPr bwMode="blackWhite">
              <a:xfrm>
                <a:off x="3619" y="2720"/>
                <a:ext cx="72" cy="20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2" name="Line 93"/>
              <p:cNvSpPr>
                <a:spLocks noChangeShapeType="1"/>
              </p:cNvSpPr>
              <p:nvPr/>
            </p:nvSpPr>
            <p:spPr bwMode="blackWhite">
              <a:xfrm flipH="1">
                <a:off x="3963" y="2728"/>
                <a:ext cx="80"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3" name="Line 94"/>
              <p:cNvSpPr>
                <a:spLocks noChangeShapeType="1"/>
              </p:cNvSpPr>
              <p:nvPr/>
            </p:nvSpPr>
            <p:spPr bwMode="blackWhite">
              <a:xfrm flipV="1">
                <a:off x="4139" y="3000"/>
                <a:ext cx="208" cy="8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4" name="Line 95"/>
              <p:cNvSpPr>
                <a:spLocks noChangeShapeType="1"/>
              </p:cNvSpPr>
              <p:nvPr/>
            </p:nvSpPr>
            <p:spPr bwMode="blackWhite">
              <a:xfrm>
                <a:off x="4131" y="3280"/>
                <a:ext cx="200" cy="10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5" name="Line 96"/>
              <p:cNvSpPr>
                <a:spLocks noChangeShapeType="1"/>
              </p:cNvSpPr>
              <p:nvPr/>
            </p:nvSpPr>
            <p:spPr bwMode="blackWhite">
              <a:xfrm>
                <a:off x="3971" y="3424"/>
                <a:ext cx="72"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6" name="Line 97"/>
              <p:cNvSpPr>
                <a:spLocks noChangeShapeType="1"/>
              </p:cNvSpPr>
              <p:nvPr/>
            </p:nvSpPr>
            <p:spPr bwMode="blackWhite">
              <a:xfrm flipH="1">
                <a:off x="3619" y="3448"/>
                <a:ext cx="72" cy="18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7" name="Line 98"/>
              <p:cNvSpPr>
                <a:spLocks noChangeShapeType="1"/>
              </p:cNvSpPr>
              <p:nvPr/>
            </p:nvSpPr>
            <p:spPr bwMode="blackWhite">
              <a:xfrm flipH="1">
                <a:off x="3299" y="3288"/>
                <a:ext cx="200" cy="96"/>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8" name="Line 99"/>
              <p:cNvSpPr>
                <a:spLocks noChangeShapeType="1"/>
              </p:cNvSpPr>
              <p:nvPr/>
            </p:nvSpPr>
            <p:spPr bwMode="blackWhite">
              <a:xfrm flipH="1" flipV="1">
                <a:off x="3291" y="3000"/>
                <a:ext cx="200" cy="8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9" name="Freeform 101"/>
              <p:cNvSpPr>
                <a:spLocks/>
              </p:cNvSpPr>
              <p:nvPr/>
            </p:nvSpPr>
            <p:spPr bwMode="blackWhite">
              <a:xfrm>
                <a:off x="4259" y="3192"/>
                <a:ext cx="192" cy="376"/>
              </a:xfrm>
              <a:custGeom>
                <a:avLst/>
                <a:gdLst/>
                <a:ahLst/>
                <a:cxnLst>
                  <a:cxn ang="0">
                    <a:pos x="192" y="0"/>
                  </a:cxn>
                  <a:cxn ang="0">
                    <a:pos x="184" y="56"/>
                  </a:cxn>
                  <a:cxn ang="0">
                    <a:pos x="160" y="144"/>
                  </a:cxn>
                  <a:cxn ang="0">
                    <a:pos x="120" y="224"/>
                  </a:cxn>
                  <a:cxn ang="0">
                    <a:pos x="64" y="312"/>
                  </a:cxn>
                  <a:cxn ang="0">
                    <a:pos x="0" y="376"/>
                  </a:cxn>
                </a:cxnLst>
                <a:rect l="0" t="0" r="r" b="b"/>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noFill/>
              <a:ln w="28575" cap="flat" cmpd="sng">
                <a:solidFill>
                  <a:schemeClr val="tx1"/>
                </a:solidFill>
                <a:prstDash val="sysDot"/>
                <a:round/>
                <a:headEnd type="none" w="med" len="med"/>
                <a:tailEnd type="triangle" w="lg" len="lg"/>
              </a:ln>
              <a:effectLst/>
            </p:spPr>
            <p:txBody>
              <a:bodyPr/>
              <a:lstStyle/>
              <a:p>
                <a:pPr algn="ctr">
                  <a:defRPr/>
                </a:pPr>
                <a:endParaRPr lang="en-US" dirty="0">
                  <a:latin typeface="Arial" charset="0"/>
                  <a:cs typeface="Arial" charset="0"/>
                </a:endParaRPr>
              </a:p>
            </p:txBody>
          </p:sp>
          <p:sp>
            <p:nvSpPr>
              <p:cNvPr id="80" name="Freeform 102"/>
              <p:cNvSpPr>
                <a:spLocks/>
              </p:cNvSpPr>
              <p:nvPr/>
            </p:nvSpPr>
            <p:spPr bwMode="blackWhite">
              <a:xfrm>
                <a:off x="3168" y="2856"/>
                <a:ext cx="115" cy="328"/>
              </a:xfrm>
              <a:custGeom>
                <a:avLst/>
                <a:gdLst/>
                <a:ahLst/>
                <a:cxnLst>
                  <a:cxn ang="0">
                    <a:pos x="3" y="328"/>
                  </a:cxn>
                  <a:cxn ang="0">
                    <a:pos x="3" y="248"/>
                  </a:cxn>
                  <a:cxn ang="0">
                    <a:pos x="19" y="168"/>
                  </a:cxn>
                  <a:cxn ang="0">
                    <a:pos x="67" y="72"/>
                  </a:cxn>
                  <a:cxn ang="0">
                    <a:pos x="115" y="0"/>
                  </a:cxn>
                </a:cxnLst>
                <a:rect l="0" t="0" r="r" b="b"/>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noFill/>
              <a:ln w="28575" cap="flat" cmpd="sng">
                <a:solidFill>
                  <a:schemeClr val="tx1"/>
                </a:solidFill>
                <a:prstDash val="solid"/>
                <a:round/>
                <a:headEnd type="none" w="med" len="med"/>
                <a:tailEnd type="triangle" w="lg" len="lg"/>
              </a:ln>
              <a:effectLst/>
            </p:spPr>
            <p:txBody>
              <a:bodyPr/>
              <a:lstStyle/>
              <a:p>
                <a:pPr algn="ctr">
                  <a:defRPr/>
                </a:pPr>
                <a:endParaRPr lang="en-US" dirty="0">
                  <a:latin typeface="Arial" charset="0"/>
                  <a:cs typeface="Arial" charset="0"/>
                </a:endParaRPr>
              </a:p>
            </p:txBody>
          </p:sp>
        </p:grpSp>
        <p:sp>
          <p:nvSpPr>
            <p:cNvPr id="14357" name="Text Box 46"/>
            <p:cNvSpPr txBox="1">
              <a:spLocks noChangeArrowheads="1"/>
            </p:cNvSpPr>
            <p:nvPr/>
          </p:nvSpPr>
          <p:spPr bwMode="gray">
            <a:xfrm>
              <a:off x="1882775" y="5072063"/>
              <a:ext cx="15462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Redo log</a:t>
              </a:r>
            </a:p>
            <a:p>
              <a:pPr algn="ctr" eaLnBrk="1" hangingPunct="1"/>
              <a:r>
                <a:rPr lang="en-US" altLang="en-US" sz="1400" dirty="0">
                  <a:solidFill>
                    <a:srgbClr val="000000"/>
                  </a:solidFill>
                </a:rPr>
                <a:t>buffer</a:t>
              </a:r>
            </a:p>
          </p:txBody>
        </p:sp>
        <p:sp>
          <p:nvSpPr>
            <p:cNvPr id="14358" name="Rectangle 110"/>
            <p:cNvSpPr>
              <a:spLocks noChangeArrowheads="1"/>
            </p:cNvSpPr>
            <p:nvPr/>
          </p:nvSpPr>
          <p:spPr bwMode="blackWhite">
            <a:xfrm>
              <a:off x="7124700" y="4953000"/>
              <a:ext cx="1028700" cy="685800"/>
            </a:xfrm>
            <a:prstGeom prst="rect">
              <a:avLst/>
            </a:prstGeom>
            <a:solidFill>
              <a:srgbClr val="99CC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4359" name="Text Box 118"/>
            <p:cNvSpPr txBox="1">
              <a:spLocks noChangeArrowheads="1"/>
            </p:cNvSpPr>
            <p:nvPr/>
          </p:nvSpPr>
          <p:spPr bwMode="gray">
            <a:xfrm>
              <a:off x="7081838" y="5181600"/>
              <a:ext cx="1071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Fixed SGA</a:t>
              </a:r>
            </a:p>
          </p:txBody>
        </p:sp>
      </p:grpSp>
      <p:sp>
        <p:nvSpPr>
          <p:cNvPr id="2" name="Slide Number Placeholder 1"/>
          <p:cNvSpPr>
            <a:spLocks noGrp="1"/>
          </p:cNvSpPr>
          <p:nvPr>
            <p:ph type="sldNum" sz="quarter" idx="12"/>
          </p:nvPr>
        </p:nvSpPr>
        <p:spPr/>
        <p:txBody>
          <a:bodyPr/>
          <a:lstStyle/>
          <a:p>
            <a:fld id="{0D1E9C62-5A59-433B-A292-EC595ABBBF45}" type="slidenum">
              <a:rPr lang="" smtClean="0"/>
              <a:t>33</a:t>
            </a:fld>
            <a:endParaRPr lang=""/>
          </a:p>
        </p:txBody>
      </p:sp>
    </p:spTree>
    <p:custDataLst>
      <p:tags r:id="rId1"/>
    </p:custDataLst>
    <p:extLst>
      <p:ext uri="{BB962C8B-B14F-4D97-AF65-F5344CB8AC3E}">
        <p14:creationId xmlns:p14="http://schemas.microsoft.com/office/powerpoint/2010/main" val="354016656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Temporary Undo Benefits</a:t>
            </a:r>
            <a:endParaRPr lang="en-US" altLang="es-MX" dirty="0"/>
          </a:p>
        </p:txBody>
      </p:sp>
      <p:sp>
        <p:nvSpPr>
          <p:cNvPr id="9219" name="Content Placeholder 9"/>
          <p:cNvSpPr>
            <a:spLocks noGrp="1"/>
          </p:cNvSpPr>
          <p:nvPr>
            <p:ph idx="1"/>
          </p:nvPr>
        </p:nvSpPr>
        <p:spPr>
          <a:xfrm>
            <a:off x="622138" y="1242485"/>
            <a:ext cx="10944549" cy="1557685"/>
          </a:xfrm>
        </p:spPr>
        <p:txBody>
          <a:bodyPr/>
          <a:lstStyle/>
          <a:p>
            <a:pPr lvl="1">
              <a:buClr>
                <a:schemeClr val="accent1"/>
              </a:buClr>
              <a:defRPr/>
            </a:pPr>
            <a:r>
              <a:rPr lang="en-US" dirty="0"/>
              <a:t>Reduces the amount of undo stored in the undo tablespaces</a:t>
            </a:r>
          </a:p>
          <a:p>
            <a:pPr lvl="1">
              <a:buClr>
                <a:schemeClr val="accent1"/>
              </a:buClr>
              <a:defRPr/>
            </a:pPr>
            <a:r>
              <a:rPr lang="en-US" dirty="0"/>
              <a:t>Reduces the amount of redo data written to the redo log</a:t>
            </a:r>
          </a:p>
          <a:p>
            <a:pPr lvl="1">
              <a:buClr>
                <a:schemeClr val="accent1"/>
              </a:buClr>
              <a:defRPr/>
            </a:pPr>
            <a:r>
              <a:rPr lang="en-US" dirty="0"/>
              <a:t>Enables DML operations on temporary tables in a physical standby database with the Oracle Active Data Guard option</a:t>
            </a:r>
          </a:p>
        </p:txBody>
      </p:sp>
      <p:sp>
        <p:nvSpPr>
          <p:cNvPr id="2" name="Slide Number Placeholder 1"/>
          <p:cNvSpPr>
            <a:spLocks noGrp="1"/>
          </p:cNvSpPr>
          <p:nvPr>
            <p:ph type="sldNum" sz="quarter" idx="12"/>
          </p:nvPr>
        </p:nvSpPr>
        <p:spPr/>
        <p:txBody>
          <a:bodyPr/>
          <a:lstStyle/>
          <a:p>
            <a:fld id="{0D1E9C62-5A59-433B-A292-EC595ABBBF45}" type="slidenum">
              <a:rPr lang="" smtClean="0"/>
              <a:t>330</a:t>
            </a:fld>
            <a:endParaRPr lang=""/>
          </a:p>
        </p:txBody>
      </p:sp>
    </p:spTree>
    <p:custDataLst>
      <p:tags r:id="rId1"/>
    </p:custDataLst>
    <p:extLst>
      <p:ext uri="{BB962C8B-B14F-4D97-AF65-F5344CB8AC3E}">
        <p14:creationId xmlns:p14="http://schemas.microsoft.com/office/powerpoint/2010/main" val="149112130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Enabling Temporary </a:t>
            </a:r>
            <a:r>
              <a:rPr lang="en-US" dirty="0" smtClean="0"/>
              <a:t>Undo</a:t>
            </a:r>
            <a:br>
              <a:rPr lang="en-US" dirty="0" smtClean="0"/>
            </a:br>
            <a:endParaRPr lang="en-US" altLang="es-MX" dirty="0"/>
          </a:p>
        </p:txBody>
      </p:sp>
      <p:sp>
        <p:nvSpPr>
          <p:cNvPr id="9219" name="Content Placeholder 9"/>
          <p:cNvSpPr>
            <a:spLocks noGrp="1"/>
          </p:cNvSpPr>
          <p:nvPr>
            <p:ph idx="1"/>
          </p:nvPr>
        </p:nvSpPr>
        <p:spPr>
          <a:xfrm>
            <a:off x="622138" y="1242485"/>
            <a:ext cx="10944549" cy="2111682"/>
          </a:xfrm>
        </p:spPr>
        <p:txBody>
          <a:bodyPr/>
          <a:lstStyle/>
          <a:p>
            <a:pPr lvl="1">
              <a:buClr>
                <a:schemeClr val="accent1"/>
              </a:buClr>
              <a:defRPr/>
            </a:pPr>
            <a:r>
              <a:rPr lang="en-US" dirty="0"/>
              <a:t>Enable temporary undo for a session:</a:t>
            </a:r>
          </a:p>
          <a:p>
            <a:pPr lvl="1">
              <a:buClr>
                <a:schemeClr val="accent1"/>
              </a:buClr>
              <a:defRPr/>
            </a:pPr>
            <a:endParaRPr lang="en-US" dirty="0"/>
          </a:p>
          <a:p>
            <a:pPr lvl="1">
              <a:buClr>
                <a:schemeClr val="accent1"/>
              </a:buClr>
              <a:defRPr/>
            </a:pPr>
            <a:r>
              <a:rPr lang="en-US" dirty="0"/>
              <a:t>Enable temporary undo for the database instance:</a:t>
            </a:r>
          </a:p>
          <a:p>
            <a:pPr marL="91440" lvl="1" indent="0">
              <a:buClr>
                <a:schemeClr val="accent1"/>
              </a:buClr>
              <a:buNone/>
              <a:defRPr/>
            </a:pPr>
            <a:endParaRPr lang="en-US" dirty="0"/>
          </a:p>
          <a:p>
            <a:pPr lvl="1">
              <a:buClr>
                <a:schemeClr val="accent1"/>
              </a:buClr>
              <a:defRPr/>
            </a:pPr>
            <a:r>
              <a:rPr lang="en-US" dirty="0"/>
              <a:t>Temporary undo mode is selected when a session first uses a temporary object.</a:t>
            </a:r>
          </a:p>
        </p:txBody>
      </p:sp>
      <p:sp>
        <p:nvSpPr>
          <p:cNvPr id="4" name="Content Placeholder 2"/>
          <p:cNvSpPr txBox="1">
            <a:spLocks/>
          </p:cNvSpPr>
          <p:nvPr/>
        </p:nvSpPr>
        <p:spPr bwMode="gray">
          <a:xfrm>
            <a:off x="1112520" y="1607939"/>
            <a:ext cx="10750394"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ALTER SESSION SET temp_undo_enabled = true;</a:t>
            </a:r>
          </a:p>
        </p:txBody>
      </p:sp>
      <p:sp>
        <p:nvSpPr>
          <p:cNvPr id="5" name="Content Placeholder 2"/>
          <p:cNvSpPr txBox="1">
            <a:spLocks/>
          </p:cNvSpPr>
          <p:nvPr/>
        </p:nvSpPr>
        <p:spPr bwMode="gray">
          <a:xfrm>
            <a:off x="1112520" y="2422854"/>
            <a:ext cx="10750394"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ALTER SYSTEM SET temp_undo_enabled = true;</a:t>
            </a:r>
          </a:p>
        </p:txBody>
      </p:sp>
      <p:sp>
        <p:nvSpPr>
          <p:cNvPr id="2" name="Slide Number Placeholder 1"/>
          <p:cNvSpPr>
            <a:spLocks noGrp="1"/>
          </p:cNvSpPr>
          <p:nvPr>
            <p:ph type="sldNum" sz="quarter" idx="12"/>
          </p:nvPr>
        </p:nvSpPr>
        <p:spPr/>
        <p:txBody>
          <a:bodyPr/>
          <a:lstStyle/>
          <a:p>
            <a:fld id="{0D1E9C62-5A59-433B-A292-EC595ABBBF45}" type="slidenum">
              <a:rPr lang="" smtClean="0"/>
              <a:t>331</a:t>
            </a:fld>
            <a:endParaRPr lang=""/>
          </a:p>
        </p:txBody>
      </p:sp>
    </p:spTree>
    <p:custDataLst>
      <p:tags r:id="rId1"/>
    </p:custDataLst>
    <p:extLst>
      <p:ext uri="{BB962C8B-B14F-4D97-AF65-F5344CB8AC3E}">
        <p14:creationId xmlns:p14="http://schemas.microsoft.com/office/powerpoint/2010/main" val="34713720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912812" y="76200"/>
            <a:ext cx="10057030" cy="777874"/>
          </a:xfrm>
        </p:spPr>
        <p:txBody>
          <a:bodyPr/>
          <a:lstStyle/>
          <a:p>
            <a:pPr eaLnBrk="1" hangingPunct="1"/>
            <a:r>
              <a:rPr lang="en-US" dirty="0"/>
              <a:t>Monitoring Temporary Undo</a:t>
            </a:r>
          </a:p>
        </p:txBody>
      </p:sp>
      <p:sp>
        <p:nvSpPr>
          <p:cNvPr id="8" name="Content Placeholder 2"/>
          <p:cNvSpPr txBox="1">
            <a:spLocks/>
          </p:cNvSpPr>
          <p:nvPr/>
        </p:nvSpPr>
        <p:spPr bwMode="gray">
          <a:xfrm>
            <a:off x="731520" y="968018"/>
            <a:ext cx="10750394" cy="462748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SELECT to_char(BEGIN_TIME,'dd/mm/yy hh24:mi:ss') "BEGIN TIME",   </a:t>
            </a:r>
          </a:p>
          <a:p>
            <a:pPr marL="609493" indent="-609493" defTabSz="533307">
              <a:tabLst>
                <a:tab pos="533307" algn="r"/>
                <a:tab pos="897310" algn="l"/>
              </a:tabLst>
              <a:defRPr/>
            </a:pPr>
            <a:r>
              <a:rPr lang="en-US" b="1" dirty="0">
                <a:latin typeface="Courier New" pitchFamily="49" charset="0"/>
              </a:rPr>
              <a:t>  2  txncount "TXNCNT", maxconcurrency, undoblkcnt, uscount "USCNT", </a:t>
            </a:r>
          </a:p>
          <a:p>
            <a:pPr marL="609493" indent="-609493" defTabSz="533307">
              <a:tabLst>
                <a:tab pos="533307" algn="r"/>
                <a:tab pos="897310" algn="l"/>
              </a:tabLst>
              <a:defRPr/>
            </a:pPr>
            <a:r>
              <a:rPr lang="en-US" b="1" dirty="0">
                <a:latin typeface="Courier New" pitchFamily="49" charset="0"/>
              </a:rPr>
              <a:t>  3  nospaceerrcnt "NOSPEERRCNT" </a:t>
            </a:r>
          </a:p>
          <a:p>
            <a:pPr marL="609493" indent="-609493" defTabSz="533307">
              <a:tabLst>
                <a:tab pos="533307" algn="r"/>
                <a:tab pos="897310" algn="l"/>
              </a:tabLst>
              <a:defRPr/>
            </a:pPr>
            <a:r>
              <a:rPr lang="en-US" b="1" dirty="0">
                <a:latin typeface="Courier New" pitchFamily="49" charset="0"/>
              </a:rPr>
              <a:t>  4  FROM  v$tempundostat;</a:t>
            </a:r>
          </a:p>
          <a:p>
            <a:pPr marL="609493" indent="-609493" defTabSz="533307">
              <a:tabLst>
                <a:tab pos="533307" algn="r"/>
                <a:tab pos="897310" algn="l"/>
              </a:tabLst>
              <a:defRPr/>
            </a:pPr>
            <a:endParaRPr lang="en-US" b="1" dirty="0">
              <a:latin typeface="Courier New" pitchFamily="49" charset="0"/>
            </a:endParaRPr>
          </a:p>
          <a:p>
            <a:pPr marL="609493" indent="-609493" defTabSz="533307">
              <a:tabLst>
                <a:tab pos="533307" algn="r"/>
                <a:tab pos="897310" algn="l"/>
              </a:tabLst>
              <a:defRPr/>
            </a:pPr>
            <a:r>
              <a:rPr lang="en-US" b="1" dirty="0">
                <a:latin typeface="Courier New" pitchFamily="49" charset="0"/>
              </a:rPr>
              <a:t>BEGIN TIME        TXNCNT MAXCONCURRENCY UNDOBLKCNT USCNT NOSPEERRCNT</a:t>
            </a:r>
          </a:p>
          <a:p>
            <a:pPr marL="609493" indent="-609493" defTabSz="533307">
              <a:tabLst>
                <a:tab pos="533307" algn="r"/>
                <a:tab pos="897310" algn="l"/>
              </a:tabLst>
              <a:defRPr/>
            </a:pPr>
            <a:r>
              <a:rPr lang="en-US" b="1" dirty="0">
                <a:latin typeface="Courier New" pitchFamily="49" charset="0"/>
              </a:rPr>
              <a:t>----------------- ------ -------------- ---------- ----- -----------</a:t>
            </a:r>
          </a:p>
          <a:p>
            <a:pPr marL="609493" indent="-609493" defTabSz="533307">
              <a:tabLst>
                <a:tab pos="533307" algn="r"/>
                <a:tab pos="897310" algn="l"/>
              </a:tabLst>
              <a:defRPr/>
            </a:pPr>
            <a:r>
              <a:rPr lang="en-US" b="1" dirty="0">
                <a:latin typeface="Courier New" pitchFamily="49" charset="0"/>
              </a:rPr>
              <a:t>…</a:t>
            </a:r>
          </a:p>
          <a:p>
            <a:pPr marL="609493" indent="-609493" defTabSz="533307">
              <a:tabLst>
                <a:tab pos="533307" algn="r"/>
                <a:tab pos="897310" algn="l"/>
              </a:tabLst>
              <a:defRPr/>
            </a:pPr>
            <a:r>
              <a:rPr lang="en-US" b="1" dirty="0">
                <a:latin typeface="Courier New" pitchFamily="49" charset="0"/>
              </a:rPr>
              <a:t>19/08/12 22:19:44      0              0          0     0           0</a:t>
            </a:r>
          </a:p>
          <a:p>
            <a:pPr marL="609493" indent="-609493" defTabSz="533307">
              <a:tabLst>
                <a:tab pos="533307" algn="r"/>
                <a:tab pos="897310" algn="l"/>
              </a:tabLst>
              <a:defRPr/>
            </a:pPr>
            <a:r>
              <a:rPr lang="en-US" b="1" dirty="0">
                <a:latin typeface="Courier New" pitchFamily="49" charset="0"/>
              </a:rPr>
              <a:t>19/08/12 22:09:44      0              0          0     0           0</a:t>
            </a:r>
          </a:p>
          <a:p>
            <a:pPr marL="609493" indent="-609493" defTabSz="533307">
              <a:tabLst>
                <a:tab pos="533307" algn="r"/>
                <a:tab pos="897310" algn="l"/>
              </a:tabLst>
              <a:defRPr/>
            </a:pPr>
            <a:r>
              <a:rPr lang="en-US" b="1" dirty="0">
                <a:latin typeface="Courier New" pitchFamily="49" charset="0"/>
              </a:rPr>
              <a:t>…</a:t>
            </a:r>
          </a:p>
          <a:p>
            <a:pPr marL="609493" indent="-609493" defTabSz="533307">
              <a:tabLst>
                <a:tab pos="533307" algn="r"/>
                <a:tab pos="897310" algn="l"/>
              </a:tabLst>
              <a:defRPr/>
            </a:pPr>
            <a:r>
              <a:rPr lang="en-US" b="1" dirty="0">
                <a:latin typeface="Courier New" pitchFamily="49" charset="0"/>
              </a:rPr>
              <a:t>19/08/12 13:09:44      0              0          0     0           0</a:t>
            </a:r>
          </a:p>
          <a:p>
            <a:pPr marL="609493" indent="-609493" defTabSz="533307">
              <a:tabLst>
                <a:tab pos="533307" algn="r"/>
                <a:tab pos="897310" algn="l"/>
              </a:tabLst>
              <a:defRPr/>
            </a:pPr>
            <a:r>
              <a:rPr lang="en-US" b="1" dirty="0">
                <a:latin typeface="Courier New" pitchFamily="49" charset="0"/>
              </a:rPr>
              <a:t>19/08/12 12:59:44      3              1         24     1           0</a:t>
            </a:r>
          </a:p>
          <a:p>
            <a:pPr marL="609493" indent="-609493" defTabSz="533307">
              <a:tabLst>
                <a:tab pos="533307" algn="r"/>
                <a:tab pos="897310" algn="l"/>
              </a:tabLst>
              <a:defRPr/>
            </a:pPr>
            <a:r>
              <a:rPr lang="en-US" b="1" dirty="0">
                <a:latin typeface="Courier New" pitchFamily="49" charset="0"/>
              </a:rPr>
              <a:t>576 rows selected.</a:t>
            </a:r>
          </a:p>
          <a:p>
            <a:pPr marL="609493" indent="-609493" defTabSz="533307">
              <a:tabLst>
                <a:tab pos="533307" algn="r"/>
                <a:tab pos="897310" algn="l"/>
              </a:tabLst>
              <a:defRPr/>
            </a:pPr>
            <a:r>
              <a:rPr lang="en-US" b="1" dirty="0">
                <a:latin typeface="Courier New" pitchFamily="49" charset="0"/>
              </a:rPr>
              <a:t>SQL&gt;</a:t>
            </a:r>
          </a:p>
        </p:txBody>
      </p:sp>
      <p:sp>
        <p:nvSpPr>
          <p:cNvPr id="2" name="Slide Number Placeholder 1"/>
          <p:cNvSpPr>
            <a:spLocks noGrp="1"/>
          </p:cNvSpPr>
          <p:nvPr>
            <p:ph type="sldNum" sz="quarter" idx="12"/>
          </p:nvPr>
        </p:nvSpPr>
        <p:spPr/>
        <p:txBody>
          <a:bodyPr/>
          <a:lstStyle/>
          <a:p>
            <a:fld id="{0D1E9C62-5A59-433B-A292-EC595ABBBF45}" type="slidenum">
              <a:rPr lang="" smtClean="0"/>
              <a:t>332</a:t>
            </a:fld>
            <a:endParaRPr lang=""/>
          </a:p>
        </p:txBody>
      </p:sp>
    </p:spTree>
    <p:custDataLst>
      <p:tags r:id="rId1"/>
    </p:custDataLst>
    <p:extLst>
      <p:ext uri="{BB962C8B-B14F-4D97-AF65-F5344CB8AC3E}">
        <p14:creationId xmlns:p14="http://schemas.microsoft.com/office/powerpoint/2010/main" val="2309789248"/>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836612" y="228600"/>
            <a:ext cx="10285630" cy="625474"/>
          </a:xfrm>
        </p:spPr>
        <p:txBody>
          <a:bodyPr>
            <a:normAutofit fontScale="90000"/>
          </a:bodyPr>
          <a:lstStyle/>
          <a:p>
            <a:pPr eaLnBrk="1" hangingPunct="1"/>
            <a:r>
              <a:rPr lang="en-US" dirty="0"/>
              <a:t>Viewing Undo Information</a:t>
            </a:r>
            <a:endParaRPr lang="en-US" dirty="0">
              <a:solidFill>
                <a:srgbClr val="FF0000"/>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612" y="1060170"/>
            <a:ext cx="7500438" cy="5068830"/>
          </a:xfrm>
          <a:prstGeom prst="rect">
            <a:avLst/>
          </a:prstGeom>
          <a:ln>
            <a:solidFill>
              <a:schemeClr val="tx1"/>
            </a:solidFill>
          </a:ln>
        </p:spPr>
      </p:pic>
      <p:sp>
        <p:nvSpPr>
          <p:cNvPr id="2" name="Slide Number Placeholder 1"/>
          <p:cNvSpPr>
            <a:spLocks noGrp="1"/>
          </p:cNvSpPr>
          <p:nvPr>
            <p:ph type="sldNum" sz="quarter" idx="12"/>
          </p:nvPr>
        </p:nvSpPr>
        <p:spPr/>
        <p:txBody>
          <a:bodyPr/>
          <a:lstStyle/>
          <a:p>
            <a:fld id="{0D1E9C62-5A59-433B-A292-EC595ABBBF45}" type="slidenum">
              <a:rPr lang="" smtClean="0"/>
              <a:t>333</a:t>
            </a:fld>
            <a:endParaRPr lang=""/>
          </a:p>
        </p:txBody>
      </p:sp>
    </p:spTree>
    <p:custDataLst>
      <p:tags r:id="rId1"/>
    </p:custDataLst>
    <p:extLst>
      <p:ext uri="{BB962C8B-B14F-4D97-AF65-F5344CB8AC3E}">
        <p14:creationId xmlns:p14="http://schemas.microsoft.com/office/powerpoint/2010/main" val="179823124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150812" y="104821"/>
            <a:ext cx="10285630" cy="508699"/>
          </a:xfrm>
        </p:spPr>
        <p:txBody>
          <a:bodyPr>
            <a:normAutofit fontScale="90000"/>
          </a:bodyPr>
          <a:lstStyle/>
          <a:p>
            <a:pPr eaLnBrk="1" hangingPunct="1"/>
            <a:r>
              <a:rPr lang="en-US" dirty="0"/>
              <a:t>Viewing Undo Activity</a:t>
            </a:r>
            <a:endParaRPr lang="en-US" dirty="0">
              <a:solidFill>
                <a:srgbClr val="FF0000"/>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012" y="1066800"/>
            <a:ext cx="3657599" cy="2663966"/>
          </a:xfrm>
          <a:prstGeom prst="rect">
            <a:avLst/>
          </a:prstGeom>
          <a:ln>
            <a:solidFill>
              <a:schemeClr val="tx1"/>
            </a:solidFill>
          </a:ln>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096" y="3886200"/>
            <a:ext cx="3657598" cy="2583401"/>
          </a:xfrm>
          <a:prstGeom prst="rect">
            <a:avLst/>
          </a:prstGeom>
          <a:ln>
            <a:solidFill>
              <a:schemeClr val="tx1"/>
            </a:solidFill>
          </a:ln>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8848" y="3852909"/>
            <a:ext cx="3657600" cy="2547891"/>
          </a:xfrm>
          <a:prstGeom prst="rect">
            <a:avLst/>
          </a:prstGeom>
          <a:ln>
            <a:solidFill>
              <a:schemeClr val="tx1"/>
            </a:solidFill>
          </a:ln>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4812" y="695296"/>
            <a:ext cx="2899995" cy="3109128"/>
          </a:xfrm>
          <a:prstGeom prst="rect">
            <a:avLst/>
          </a:prstGeom>
          <a:ln>
            <a:solidFill>
              <a:schemeClr val="tx1"/>
            </a:solidFill>
          </a:ln>
        </p:spPr>
      </p:pic>
      <p:sp>
        <p:nvSpPr>
          <p:cNvPr id="2" name="Slide Number Placeholder 1"/>
          <p:cNvSpPr>
            <a:spLocks noGrp="1"/>
          </p:cNvSpPr>
          <p:nvPr>
            <p:ph type="sldNum" sz="quarter" idx="12"/>
          </p:nvPr>
        </p:nvSpPr>
        <p:spPr/>
        <p:txBody>
          <a:bodyPr/>
          <a:lstStyle/>
          <a:p>
            <a:fld id="{0D1E9C62-5A59-433B-A292-EC595ABBBF45}" type="slidenum">
              <a:rPr lang="" smtClean="0"/>
              <a:t>334</a:t>
            </a:fld>
            <a:endParaRPr lang=""/>
          </a:p>
        </p:txBody>
      </p:sp>
    </p:spTree>
    <p:custDataLst>
      <p:tags r:id="rId1"/>
    </p:custDataLst>
    <p:extLst>
      <p:ext uri="{BB962C8B-B14F-4D97-AF65-F5344CB8AC3E}">
        <p14:creationId xmlns:p14="http://schemas.microsoft.com/office/powerpoint/2010/main" val="377397856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3427427"/>
          </a:xfrm>
        </p:spPr>
        <p:txBody>
          <a:bodyPr/>
          <a:lstStyle/>
          <a:p>
            <a:r>
              <a:rPr lang="en-US" dirty="0"/>
              <a:t>In this lesson, you should have learned how to:</a:t>
            </a:r>
          </a:p>
          <a:p>
            <a:pPr lvl="1"/>
            <a:r>
              <a:rPr lang="en-US" dirty="0"/>
              <a:t>Explain DML and undo data generation</a:t>
            </a:r>
          </a:p>
          <a:p>
            <a:pPr lvl="1"/>
            <a:r>
              <a:rPr lang="en-US" dirty="0"/>
              <a:t>Monitor and administer undo data</a:t>
            </a:r>
          </a:p>
          <a:p>
            <a:pPr lvl="1"/>
            <a:r>
              <a:rPr lang="en-US" dirty="0"/>
              <a:t>Describe the difference between undo data and redo data</a:t>
            </a:r>
          </a:p>
          <a:p>
            <a:pPr lvl="1"/>
            <a:r>
              <a:rPr lang="en-US" dirty="0"/>
              <a:t>Configure undo retention</a:t>
            </a:r>
          </a:p>
          <a:p>
            <a:pPr lvl="1"/>
            <a:r>
              <a:rPr lang="en-US" dirty="0"/>
              <a:t>Guarantee undo retention</a:t>
            </a:r>
          </a:p>
          <a:p>
            <a:pPr lvl="1"/>
            <a:r>
              <a:rPr lang="en-US" dirty="0"/>
              <a:t>Enable temporary undo</a:t>
            </a:r>
          </a:p>
          <a:p>
            <a:pPr lvl="1"/>
            <a:r>
              <a:rPr lang="en-US" dirty="0"/>
              <a:t>Use the Undo Advisor</a:t>
            </a:r>
          </a:p>
        </p:txBody>
      </p:sp>
      <p:sp>
        <p:nvSpPr>
          <p:cNvPr id="2" name="Slide Number Placeholder 1"/>
          <p:cNvSpPr>
            <a:spLocks noGrp="1"/>
          </p:cNvSpPr>
          <p:nvPr>
            <p:ph type="sldNum" sz="quarter" idx="12"/>
          </p:nvPr>
        </p:nvSpPr>
        <p:spPr/>
        <p:txBody>
          <a:bodyPr/>
          <a:lstStyle/>
          <a:p>
            <a:fld id="{0D1E9C62-5A59-433B-A292-EC595ABBBF45}" type="slidenum">
              <a:rPr lang="" smtClean="0"/>
              <a:t>335</a:t>
            </a:fld>
            <a:endParaRPr lang=""/>
          </a:p>
        </p:txBody>
      </p:sp>
    </p:spTree>
    <p:custDataLst>
      <p:tags r:id="rId1"/>
    </p:custDataLst>
    <p:extLst>
      <p:ext uri="{BB962C8B-B14F-4D97-AF65-F5344CB8AC3E}">
        <p14:creationId xmlns:p14="http://schemas.microsoft.com/office/powerpoint/2010/main" val="160695855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Grp="1" noChangeArrowheads="1"/>
          </p:cNvSpPr>
          <p:nvPr>
            <p:ph type="title"/>
          </p:nvPr>
        </p:nvSpPr>
        <p:spPr/>
        <p:txBody>
          <a:bodyPr/>
          <a:lstStyle/>
          <a:p>
            <a:pPr eaLnBrk="1" hangingPunct="1"/>
            <a:r>
              <a:rPr lang="en-US" dirty="0"/>
              <a:t>Practice 14: </a:t>
            </a:r>
            <a:r>
              <a:rPr lang="en-US" dirty="0" smtClean="0"/>
              <a:t>Overview</a:t>
            </a:r>
            <a:br>
              <a:rPr lang="en-US" dirty="0" smtClean="0"/>
            </a:br>
            <a:endParaRPr lang="en-US" dirty="0"/>
          </a:p>
        </p:txBody>
      </p:sp>
      <p:sp>
        <p:nvSpPr>
          <p:cNvPr id="28675" name="Rectangle 18"/>
          <p:cNvSpPr>
            <a:spLocks noGrp="1" noChangeArrowheads="1"/>
          </p:cNvSpPr>
          <p:nvPr>
            <p:ph idx="1"/>
          </p:nvPr>
        </p:nvSpPr>
        <p:spPr>
          <a:xfrm>
            <a:off x="622138" y="1242485"/>
            <a:ext cx="10944549" cy="357356"/>
          </a:xfrm>
        </p:spPr>
        <p:txBody>
          <a:bodyPr>
            <a:normAutofit fontScale="92500" lnSpcReduction="20000"/>
          </a:bodyPr>
          <a:lstStyle/>
          <a:p>
            <a:pPr lvl="1">
              <a:buClr>
                <a:schemeClr val="accent1"/>
              </a:buClr>
            </a:pPr>
            <a:r>
              <a:rPr lang="en-US" dirty="0"/>
              <a:t>14-1: Managing Undo Data </a:t>
            </a:r>
          </a:p>
        </p:txBody>
      </p:sp>
      <p:sp>
        <p:nvSpPr>
          <p:cNvPr id="2" name="Slide Number Placeholder 1"/>
          <p:cNvSpPr>
            <a:spLocks noGrp="1"/>
          </p:cNvSpPr>
          <p:nvPr>
            <p:ph type="sldNum" sz="quarter" idx="12"/>
          </p:nvPr>
        </p:nvSpPr>
        <p:spPr/>
        <p:txBody>
          <a:bodyPr/>
          <a:lstStyle/>
          <a:p>
            <a:fld id="{0D1E9C62-5A59-433B-A292-EC595ABBBF45}" type="slidenum">
              <a:rPr lang="" smtClean="0"/>
              <a:t>336</a:t>
            </a:fld>
            <a:endParaRPr lang=""/>
          </a:p>
        </p:txBody>
      </p:sp>
    </p:spTree>
    <p:custDataLst>
      <p:tags r:id="rId1"/>
    </p:custDataLst>
    <p:extLst>
      <p:ext uri="{BB962C8B-B14F-4D97-AF65-F5344CB8AC3E}">
        <p14:creationId xmlns:p14="http://schemas.microsoft.com/office/powerpoint/2010/main" val="331742591"/>
      </p:ext>
    </p:extLst>
  </p:cSld>
  <p:clrMapOvr>
    <a:masterClrMapping/>
  </p:clrMapOvr>
  <p:transition spd="slow"/>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2057400"/>
            <a:ext cx="10512862" cy="1325563"/>
          </a:xfrm>
        </p:spPr>
        <p:txBody>
          <a:bodyPr/>
          <a:lstStyle/>
          <a:p>
            <a:r>
              <a:rPr lang="en-US" dirty="0"/>
              <a:t>Moving Data</a:t>
            </a:r>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337</a:t>
            </a:fld>
            <a:endParaRPr lang=""/>
          </a:p>
        </p:txBody>
      </p:sp>
    </p:spTree>
    <p:custDataLst>
      <p:tags r:id="rId1"/>
    </p:custDataLst>
    <p:extLst>
      <p:ext uri="{BB962C8B-B14F-4D97-AF65-F5344CB8AC3E}">
        <p14:creationId xmlns:p14="http://schemas.microsoft.com/office/powerpoint/2010/main" val="286218468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a:xfrm>
            <a:off x="622138" y="1242485"/>
            <a:ext cx="10944549" cy="3312011"/>
          </a:xfrm>
        </p:spPr>
        <p:txBody>
          <a:bodyPr/>
          <a:lstStyle/>
          <a:p>
            <a:r>
              <a:rPr lang="en-US" dirty="0"/>
              <a:t>After completing this lesson, you should be able to:</a:t>
            </a:r>
          </a:p>
          <a:p>
            <a:pPr lvl="1"/>
            <a:r>
              <a:rPr lang="en-US" dirty="0"/>
              <a:t>Describe ways to move data</a:t>
            </a:r>
          </a:p>
          <a:p>
            <a:pPr lvl="1"/>
            <a:r>
              <a:rPr lang="en-US" dirty="0"/>
              <a:t>Explain the general architecture of Oracle Data Pump</a:t>
            </a:r>
          </a:p>
          <a:p>
            <a:pPr lvl="1"/>
            <a:r>
              <a:rPr lang="en-US" dirty="0"/>
              <a:t>Use Data Pump Export and Import to move data between Oracle databases</a:t>
            </a:r>
          </a:p>
          <a:p>
            <a:pPr lvl="1"/>
            <a:r>
              <a:rPr lang="en-US" dirty="0"/>
              <a:t>Use SQL*Loader to load data from a non-Oracle database (or user files)</a:t>
            </a:r>
          </a:p>
          <a:p>
            <a:pPr lvl="1"/>
            <a:r>
              <a:rPr lang="en-US" dirty="0"/>
              <a:t>Use external tables to move data via platform-independent files</a:t>
            </a:r>
          </a:p>
          <a:p>
            <a:pPr lvl="1"/>
            <a:r>
              <a:rPr lang="en-US" dirty="0"/>
              <a:t>Describe methods that can be used to migrate databases to Oracle Database Cloud Service</a:t>
            </a:r>
          </a:p>
        </p:txBody>
      </p:sp>
      <p:sp>
        <p:nvSpPr>
          <p:cNvPr id="7" name="Rectangle 6"/>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338</a:t>
            </a:fld>
            <a:endParaRPr lang=""/>
          </a:p>
        </p:txBody>
      </p:sp>
    </p:spTree>
    <p:custDataLst>
      <p:tags r:id="rId1"/>
    </p:custDataLst>
    <p:extLst>
      <p:ext uri="{BB962C8B-B14F-4D97-AF65-F5344CB8AC3E}">
        <p14:creationId xmlns:p14="http://schemas.microsoft.com/office/powerpoint/2010/main" val="321694554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837982" y="365126"/>
            <a:ext cx="10133230" cy="649589"/>
          </a:xfrm>
        </p:spPr>
        <p:txBody>
          <a:bodyPr>
            <a:normAutofit fontScale="90000"/>
          </a:bodyPr>
          <a:lstStyle/>
          <a:p>
            <a:pPr eaLnBrk="1" hangingPunct="1"/>
            <a:r>
              <a:rPr lang="en-US" dirty="0"/>
              <a:t>Moving Data: General Architecture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1079" y="1014715"/>
            <a:ext cx="7666667" cy="4828571"/>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339</a:t>
            </a:fld>
            <a:endParaRPr lang=""/>
          </a:p>
        </p:txBody>
      </p:sp>
    </p:spTree>
    <p:custDataLst>
      <p:tags r:id="rId1"/>
    </p:custDataLst>
    <p:extLst>
      <p:ext uri="{BB962C8B-B14F-4D97-AF65-F5344CB8AC3E}">
        <p14:creationId xmlns:p14="http://schemas.microsoft.com/office/powerpoint/2010/main" val="2956083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2005856" y="3125119"/>
            <a:ext cx="8177113" cy="2917259"/>
            <a:chOff x="830654" y="1268641"/>
            <a:chExt cx="7482693" cy="3030071"/>
          </a:xfrm>
        </p:grpSpPr>
        <p:sp>
          <p:nvSpPr>
            <p:cNvPr id="58" name="Freeform 57"/>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9" name="Rounded Rectangle 58"/>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5362" name="Rectangle 56"/>
          <p:cNvSpPr>
            <a:spLocks noGrp="1" noChangeArrowheads="1"/>
          </p:cNvSpPr>
          <p:nvPr>
            <p:ph type="title"/>
          </p:nvPr>
        </p:nvSpPr>
        <p:spPr/>
        <p:txBody>
          <a:bodyPr/>
          <a:lstStyle/>
          <a:p>
            <a:pPr eaLnBrk="1" hangingPunct="1"/>
            <a:r>
              <a:rPr lang="en-US" altLang="en-US" dirty="0"/>
              <a:t>Large </a:t>
            </a:r>
            <a:r>
              <a:rPr lang="en-US" altLang="en-US" dirty="0" smtClean="0"/>
              <a:t>Pool</a:t>
            </a:r>
            <a:br>
              <a:rPr lang="en-US" altLang="en-US" dirty="0" smtClean="0"/>
            </a:br>
            <a:endParaRPr lang="en-US" altLang="en-US" dirty="0"/>
          </a:p>
        </p:txBody>
      </p:sp>
      <p:sp>
        <p:nvSpPr>
          <p:cNvPr id="15363" name="Rectangle 57"/>
          <p:cNvSpPr>
            <a:spLocks noGrp="1" noChangeArrowheads="1"/>
          </p:cNvSpPr>
          <p:nvPr>
            <p:ph idx="1"/>
          </p:nvPr>
        </p:nvSpPr>
        <p:spPr>
          <a:xfrm>
            <a:off x="622138" y="1242485"/>
            <a:ext cx="10944549" cy="2111682"/>
          </a:xfrm>
        </p:spPr>
        <p:txBody>
          <a:bodyPr/>
          <a:lstStyle/>
          <a:p>
            <a:pPr eaLnBrk="1" hangingPunct="1"/>
            <a:r>
              <a:rPr lang="en-US" altLang="en-US" dirty="0"/>
              <a:t>Provides large memory allocations for:</a:t>
            </a:r>
          </a:p>
          <a:p>
            <a:pPr lvl="1" eaLnBrk="1" hangingPunct="1"/>
            <a:r>
              <a:rPr lang="en-US" altLang="en-US" dirty="0"/>
              <a:t>Session memory for the shared server and the Oracle XA interface</a:t>
            </a:r>
          </a:p>
          <a:p>
            <a:pPr lvl="1" eaLnBrk="1" hangingPunct="1"/>
            <a:r>
              <a:rPr lang="en-US" altLang="en-US" dirty="0"/>
              <a:t>I/O server processes</a:t>
            </a:r>
          </a:p>
          <a:p>
            <a:pPr lvl="1" eaLnBrk="1" hangingPunct="1"/>
            <a:r>
              <a:rPr lang="en-US" altLang="en-US" dirty="0"/>
              <a:t>Oracle Database backup and restore operations</a:t>
            </a:r>
          </a:p>
          <a:p>
            <a:pPr eaLnBrk="1" hangingPunct="1"/>
            <a:endParaRPr lang="en-US" altLang="en-US" dirty="0"/>
          </a:p>
        </p:txBody>
      </p:sp>
      <p:grpSp>
        <p:nvGrpSpPr>
          <p:cNvPr id="15364" name="Group 55"/>
          <p:cNvGrpSpPr>
            <a:grpSpLocks/>
          </p:cNvGrpSpPr>
          <p:nvPr/>
        </p:nvGrpSpPr>
        <p:grpSpPr bwMode="auto">
          <a:xfrm>
            <a:off x="2320131" y="3429000"/>
            <a:ext cx="7548562" cy="2427287"/>
            <a:chOff x="838200" y="3824288"/>
            <a:chExt cx="7548563" cy="2427287"/>
          </a:xfrm>
        </p:grpSpPr>
        <p:grpSp>
          <p:nvGrpSpPr>
            <p:cNvPr id="15365" name="Group 35"/>
            <p:cNvGrpSpPr>
              <a:grpSpLocks/>
            </p:cNvGrpSpPr>
            <p:nvPr/>
          </p:nvGrpSpPr>
          <p:grpSpPr bwMode="auto">
            <a:xfrm>
              <a:off x="838200" y="3824288"/>
              <a:ext cx="5715000" cy="2427287"/>
              <a:chOff x="576" y="2352"/>
              <a:chExt cx="3600" cy="1529"/>
            </a:xfrm>
          </p:grpSpPr>
          <p:sp>
            <p:nvSpPr>
              <p:cNvPr id="15405" name="AutoShape 36"/>
              <p:cNvSpPr>
                <a:spLocks noChangeArrowheads="1"/>
              </p:cNvSpPr>
              <p:nvPr/>
            </p:nvSpPr>
            <p:spPr bwMode="blackWhite">
              <a:xfrm>
                <a:off x="576" y="2352"/>
                <a:ext cx="3600" cy="1288"/>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15406" name="Rectangle 37"/>
              <p:cNvSpPr>
                <a:spLocks noChangeArrowheads="1"/>
              </p:cNvSpPr>
              <p:nvPr/>
            </p:nvSpPr>
            <p:spPr bwMode="blackWhite">
              <a:xfrm>
                <a:off x="672" y="3140"/>
                <a:ext cx="1016" cy="432"/>
              </a:xfrm>
              <a:prstGeom prst="rect">
                <a:avLst/>
              </a:prstGeom>
              <a:solidFill>
                <a:schemeClr val="accent1"/>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407" name="Rectangle 38"/>
              <p:cNvSpPr>
                <a:spLocks noChangeArrowheads="1"/>
              </p:cNvSpPr>
              <p:nvPr/>
            </p:nvSpPr>
            <p:spPr bwMode="blackWhite">
              <a:xfrm>
                <a:off x="1790" y="3140"/>
                <a:ext cx="648" cy="432"/>
              </a:xfrm>
              <a:prstGeom prst="rect">
                <a:avLst/>
              </a:prstGeom>
              <a:solidFill>
                <a:srgbClr val="FFCCCC"/>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408" name="Rectangle 39"/>
              <p:cNvSpPr>
                <a:spLocks noChangeArrowheads="1"/>
              </p:cNvSpPr>
              <p:nvPr/>
            </p:nvSpPr>
            <p:spPr bwMode="blackWhite">
              <a:xfrm>
                <a:off x="672" y="2437"/>
                <a:ext cx="806" cy="656"/>
              </a:xfrm>
              <a:prstGeom prst="rect">
                <a:avLst/>
              </a:prstGeom>
              <a:solidFill>
                <a:srgbClr val="CC99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409" name="Text Box 40"/>
              <p:cNvSpPr txBox="1">
                <a:spLocks noChangeArrowheads="1"/>
              </p:cNvSpPr>
              <p:nvPr/>
            </p:nvSpPr>
            <p:spPr bwMode="gray">
              <a:xfrm>
                <a:off x="672" y="2661"/>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Shared pool</a:t>
                </a:r>
              </a:p>
            </p:txBody>
          </p:sp>
          <p:sp>
            <p:nvSpPr>
              <p:cNvPr id="15410" name="Rectangle 41"/>
              <p:cNvSpPr>
                <a:spLocks noChangeArrowheads="1"/>
              </p:cNvSpPr>
              <p:nvPr/>
            </p:nvSpPr>
            <p:spPr bwMode="blackWhite">
              <a:xfrm>
                <a:off x="1765" y="2428"/>
                <a:ext cx="1403" cy="658"/>
              </a:xfrm>
              <a:prstGeom prst="rect">
                <a:avLst/>
              </a:prstGeom>
              <a:solidFill>
                <a:srgbClr val="FFCC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Database</a:t>
                </a:r>
                <a:br>
                  <a:rPr lang="en-US" sz="1400" dirty="0">
                    <a:solidFill>
                      <a:srgbClr val="000000"/>
                    </a:solidFill>
                  </a:rPr>
                </a:br>
                <a:r>
                  <a:rPr lang="en-US" sz="1400" dirty="0">
                    <a:solidFill>
                      <a:srgbClr val="000000"/>
                    </a:solidFill>
                  </a:rPr>
                  <a:t>buffer</a:t>
                </a:r>
                <a:br>
                  <a:rPr lang="en-US" sz="1400" dirty="0">
                    <a:solidFill>
                      <a:srgbClr val="000000"/>
                    </a:solidFill>
                  </a:rPr>
                </a:br>
                <a:r>
                  <a:rPr lang="en-US" sz="1400" dirty="0">
                    <a:solidFill>
                      <a:srgbClr val="000000"/>
                    </a:solidFill>
                  </a:rPr>
                  <a:t>cache</a:t>
                </a:r>
              </a:p>
              <a:p>
                <a:pPr algn="ctr" defTabSz="822325" eaLnBrk="0" hangingPunct="0">
                  <a:spcBef>
                    <a:spcPct val="50000"/>
                  </a:spcBef>
                  <a:defRPr/>
                </a:pPr>
                <a:endParaRPr lang="en-US" sz="1400" dirty="0">
                  <a:solidFill>
                    <a:srgbClr val="000000"/>
                  </a:solidFill>
                </a:endParaRPr>
              </a:p>
            </p:txBody>
          </p:sp>
          <p:sp>
            <p:nvSpPr>
              <p:cNvPr id="15411" name="Rectangle 43"/>
              <p:cNvSpPr>
                <a:spLocks noChangeArrowheads="1"/>
              </p:cNvSpPr>
              <p:nvPr/>
            </p:nvSpPr>
            <p:spPr bwMode="blackWhite">
              <a:xfrm>
                <a:off x="2486" y="3139"/>
                <a:ext cx="730" cy="432"/>
              </a:xfrm>
              <a:prstGeom prst="rect">
                <a:avLst/>
              </a:prstGeom>
              <a:solidFill>
                <a:srgbClr val="FFCCCC"/>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ym typeface="Wingdings" panose="05000000000000000000" pitchFamily="2" charset="2"/>
                </a:endParaRPr>
              </a:p>
            </p:txBody>
          </p:sp>
          <p:sp>
            <p:nvSpPr>
              <p:cNvPr id="15412" name="Text Box 44"/>
              <p:cNvSpPr txBox="1">
                <a:spLocks noChangeArrowheads="1"/>
              </p:cNvSpPr>
              <p:nvPr/>
            </p:nvSpPr>
            <p:spPr bwMode="gray">
              <a:xfrm>
                <a:off x="2462" y="3188"/>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t>Streams pool</a:t>
                </a:r>
              </a:p>
            </p:txBody>
          </p:sp>
          <p:sp>
            <p:nvSpPr>
              <p:cNvPr id="15413" name="Text Box 45"/>
              <p:cNvSpPr txBox="1">
                <a:spLocks noChangeArrowheads="1"/>
              </p:cNvSpPr>
              <p:nvPr/>
            </p:nvSpPr>
            <p:spPr bwMode="gray">
              <a:xfrm>
                <a:off x="776" y="3255"/>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chemeClr val="bg1"/>
                    </a:solidFill>
                  </a:rPr>
                  <a:t>Large pool</a:t>
                </a:r>
              </a:p>
            </p:txBody>
          </p:sp>
          <p:sp>
            <p:nvSpPr>
              <p:cNvPr id="15414" name="Text Box 46"/>
              <p:cNvSpPr txBox="1">
                <a:spLocks noChangeArrowheads="1"/>
              </p:cNvSpPr>
              <p:nvPr/>
            </p:nvSpPr>
            <p:spPr bwMode="gray">
              <a:xfrm>
                <a:off x="1771" y="3244"/>
                <a:ext cx="6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t>Java pool</a:t>
                </a:r>
              </a:p>
            </p:txBody>
          </p:sp>
          <p:sp>
            <p:nvSpPr>
              <p:cNvPr id="15415" name="Text Box 47"/>
              <p:cNvSpPr txBox="1">
                <a:spLocks noChangeArrowheads="1"/>
              </p:cNvSpPr>
              <p:nvPr/>
            </p:nvSpPr>
            <p:spPr bwMode="auto">
              <a:xfrm>
                <a:off x="1479" y="3648"/>
                <a:ext cx="184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System Global Area (SGA)</a:t>
                </a:r>
              </a:p>
            </p:txBody>
          </p:sp>
          <p:sp>
            <p:nvSpPr>
              <p:cNvPr id="15416" name="Text Box 49"/>
              <p:cNvSpPr txBox="1">
                <a:spLocks noChangeArrowheads="1"/>
              </p:cNvSpPr>
              <p:nvPr/>
            </p:nvSpPr>
            <p:spPr bwMode="gray">
              <a:xfrm>
                <a:off x="3312" y="2832"/>
                <a:ext cx="720" cy="330"/>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t>RECYCLE buffer pool</a:t>
                </a:r>
              </a:p>
            </p:txBody>
          </p:sp>
        </p:grpSp>
        <p:sp>
          <p:nvSpPr>
            <p:cNvPr id="15366" name="Rectangle 110"/>
            <p:cNvSpPr>
              <a:spLocks noChangeArrowheads="1"/>
            </p:cNvSpPr>
            <p:nvPr/>
          </p:nvSpPr>
          <p:spPr bwMode="blackWhite">
            <a:xfrm>
              <a:off x="5300663" y="5029200"/>
              <a:ext cx="1028700" cy="685800"/>
            </a:xfrm>
            <a:prstGeom prst="rect">
              <a:avLst/>
            </a:prstGeom>
            <a:solidFill>
              <a:srgbClr val="99CC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367" name="Text Box 118"/>
            <p:cNvSpPr txBox="1">
              <a:spLocks noChangeArrowheads="1"/>
            </p:cNvSpPr>
            <p:nvPr/>
          </p:nvSpPr>
          <p:spPr bwMode="gray">
            <a:xfrm>
              <a:off x="5257800" y="5257800"/>
              <a:ext cx="1071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t>Fixed SGA</a:t>
              </a:r>
            </a:p>
          </p:txBody>
        </p:sp>
        <p:sp>
          <p:nvSpPr>
            <p:cNvPr id="15368" name="Oval 82"/>
            <p:cNvSpPr>
              <a:spLocks noChangeArrowheads="1"/>
            </p:cNvSpPr>
            <p:nvPr/>
          </p:nvSpPr>
          <p:spPr bwMode="blackWhite">
            <a:xfrm>
              <a:off x="5189538" y="3886200"/>
              <a:ext cx="1146175" cy="1016000"/>
            </a:xfrm>
            <a:prstGeom prst="ellipse">
              <a:avLst/>
            </a:prstGeom>
            <a:solidFill>
              <a:srgbClr val="FFFF99"/>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369" name="Oval 83"/>
            <p:cNvSpPr>
              <a:spLocks noChangeArrowheads="1"/>
            </p:cNvSpPr>
            <p:nvPr/>
          </p:nvSpPr>
          <p:spPr bwMode="blackWhite">
            <a:xfrm>
              <a:off x="5414963" y="4108450"/>
              <a:ext cx="687387" cy="587375"/>
            </a:xfrm>
            <a:prstGeom prst="ellipse">
              <a:avLst/>
            </a:prstGeom>
            <a:solidFill>
              <a:srgbClr val="FFFF99"/>
            </a:solidFill>
            <a:ln w="28575">
              <a:solidFill>
                <a:schemeClr val="tx1"/>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5370" name="Line 84"/>
            <p:cNvSpPr>
              <a:spLocks noChangeShapeType="1"/>
            </p:cNvSpPr>
            <p:nvPr/>
          </p:nvSpPr>
          <p:spPr bwMode="blackWhite">
            <a:xfrm>
              <a:off x="5762625" y="3894138"/>
              <a:ext cx="0" cy="2317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71" name="Line 85"/>
            <p:cNvSpPr>
              <a:spLocks noChangeShapeType="1"/>
            </p:cNvSpPr>
            <p:nvPr/>
          </p:nvSpPr>
          <p:spPr bwMode="blackWhite">
            <a:xfrm>
              <a:off x="5770563" y="4695825"/>
              <a:ext cx="0" cy="19843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72" name="Line 86"/>
            <p:cNvSpPr>
              <a:spLocks noChangeShapeType="1"/>
            </p:cNvSpPr>
            <p:nvPr/>
          </p:nvSpPr>
          <p:spPr bwMode="blackWhite">
            <a:xfrm>
              <a:off x="6102350" y="4414838"/>
              <a:ext cx="23336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73" name="Line 87"/>
            <p:cNvSpPr>
              <a:spLocks noChangeShapeType="1"/>
            </p:cNvSpPr>
            <p:nvPr/>
          </p:nvSpPr>
          <p:spPr bwMode="blackWhite">
            <a:xfrm flipH="1">
              <a:off x="5197475" y="4414838"/>
              <a:ext cx="217488"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74" name="Line 88"/>
            <p:cNvSpPr>
              <a:spLocks noChangeShapeType="1"/>
            </p:cNvSpPr>
            <p:nvPr/>
          </p:nvSpPr>
          <p:spPr bwMode="blackWhite">
            <a:xfrm>
              <a:off x="5341938" y="4051300"/>
              <a:ext cx="153987" cy="15716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75" name="Line 89"/>
            <p:cNvSpPr>
              <a:spLocks noChangeShapeType="1"/>
            </p:cNvSpPr>
            <p:nvPr/>
          </p:nvSpPr>
          <p:spPr bwMode="blackWhite">
            <a:xfrm>
              <a:off x="6029325" y="4587875"/>
              <a:ext cx="146050" cy="14922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76" name="Line 90"/>
            <p:cNvSpPr>
              <a:spLocks noChangeShapeType="1"/>
            </p:cNvSpPr>
            <p:nvPr/>
          </p:nvSpPr>
          <p:spPr bwMode="blackWhite">
            <a:xfrm flipH="1">
              <a:off x="6013450" y="4043363"/>
              <a:ext cx="161925" cy="1651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77" name="Line 91"/>
            <p:cNvSpPr>
              <a:spLocks noChangeShapeType="1"/>
            </p:cNvSpPr>
            <p:nvPr/>
          </p:nvSpPr>
          <p:spPr bwMode="blackWhite">
            <a:xfrm flipV="1">
              <a:off x="5367338" y="4613275"/>
              <a:ext cx="152400" cy="15716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78" name="Line 92"/>
            <p:cNvSpPr>
              <a:spLocks noChangeShapeType="1"/>
            </p:cNvSpPr>
            <p:nvPr/>
          </p:nvSpPr>
          <p:spPr bwMode="blackWhite">
            <a:xfrm>
              <a:off x="5561013" y="3927475"/>
              <a:ext cx="73025" cy="21431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79" name="Line 93"/>
            <p:cNvSpPr>
              <a:spLocks noChangeShapeType="1"/>
            </p:cNvSpPr>
            <p:nvPr/>
          </p:nvSpPr>
          <p:spPr bwMode="blackWhite">
            <a:xfrm flipH="1">
              <a:off x="5908675" y="3935413"/>
              <a:ext cx="80963" cy="2063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80" name="Line 94"/>
            <p:cNvSpPr>
              <a:spLocks noChangeShapeType="1"/>
            </p:cNvSpPr>
            <p:nvPr/>
          </p:nvSpPr>
          <p:spPr bwMode="blackWhite">
            <a:xfrm flipV="1">
              <a:off x="6086475" y="4216400"/>
              <a:ext cx="209550" cy="8255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81" name="Line 95"/>
            <p:cNvSpPr>
              <a:spLocks noChangeShapeType="1"/>
            </p:cNvSpPr>
            <p:nvPr/>
          </p:nvSpPr>
          <p:spPr bwMode="blackWhite">
            <a:xfrm>
              <a:off x="6076950" y="4505325"/>
              <a:ext cx="203200" cy="10795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82" name="Line 96"/>
            <p:cNvSpPr>
              <a:spLocks noChangeShapeType="1"/>
            </p:cNvSpPr>
            <p:nvPr/>
          </p:nvSpPr>
          <p:spPr bwMode="blackWhite">
            <a:xfrm>
              <a:off x="5916613" y="4654550"/>
              <a:ext cx="73025" cy="2063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83" name="Line 97"/>
            <p:cNvSpPr>
              <a:spLocks noChangeShapeType="1"/>
            </p:cNvSpPr>
            <p:nvPr/>
          </p:nvSpPr>
          <p:spPr bwMode="blackWhite">
            <a:xfrm flipH="1">
              <a:off x="5561013" y="4679950"/>
              <a:ext cx="73025" cy="18891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84" name="Line 98"/>
            <p:cNvSpPr>
              <a:spLocks noChangeShapeType="1"/>
            </p:cNvSpPr>
            <p:nvPr/>
          </p:nvSpPr>
          <p:spPr bwMode="blackWhite">
            <a:xfrm flipH="1">
              <a:off x="5237163" y="4513263"/>
              <a:ext cx="203200" cy="10001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85" name="Line 99"/>
            <p:cNvSpPr>
              <a:spLocks noChangeShapeType="1"/>
            </p:cNvSpPr>
            <p:nvPr/>
          </p:nvSpPr>
          <p:spPr bwMode="blackWhite">
            <a:xfrm flipH="1" flipV="1">
              <a:off x="5229225" y="4216400"/>
              <a:ext cx="201613" cy="9048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86" name="Freeform 101"/>
            <p:cNvSpPr>
              <a:spLocks/>
            </p:cNvSpPr>
            <p:nvPr/>
          </p:nvSpPr>
          <p:spPr bwMode="blackWhite">
            <a:xfrm>
              <a:off x="6207125" y="4414838"/>
              <a:ext cx="193675" cy="388937"/>
            </a:xfrm>
            <a:custGeom>
              <a:avLst/>
              <a:gdLst>
                <a:gd name="T0" fmla="*/ 2147483647 w 192"/>
                <a:gd name="T1" fmla="*/ 0 h 376"/>
                <a:gd name="T2" fmla="*/ 2147483647 w 192"/>
                <a:gd name="T3" fmla="*/ 2147483647 h 376"/>
                <a:gd name="T4" fmla="*/ 2147483647 w 192"/>
                <a:gd name="T5" fmla="*/ 2147483647 h 376"/>
                <a:gd name="T6" fmla="*/ 2147483647 w 192"/>
                <a:gd name="T7" fmla="*/ 2147483647 h 376"/>
                <a:gd name="T8" fmla="*/ 2147483647 w 192"/>
                <a:gd name="T9" fmla="*/ 2147483647 h 376"/>
                <a:gd name="T10" fmla="*/ 0 w 192"/>
                <a:gd name="T11" fmla="*/ 2147483647 h 376"/>
                <a:gd name="T12" fmla="*/ 0 60000 65536"/>
                <a:gd name="T13" fmla="*/ 0 60000 65536"/>
                <a:gd name="T14" fmla="*/ 0 60000 65536"/>
                <a:gd name="T15" fmla="*/ 0 60000 65536"/>
                <a:gd name="T16" fmla="*/ 0 60000 65536"/>
                <a:gd name="T17" fmla="*/ 0 60000 65536"/>
                <a:gd name="T18" fmla="*/ 0 w 192"/>
                <a:gd name="T19" fmla="*/ 0 h 376"/>
                <a:gd name="T20" fmla="*/ 192 w 192"/>
                <a:gd name="T21" fmla="*/ 376 h 376"/>
              </a:gdLst>
              <a:ahLst/>
              <a:cxnLst>
                <a:cxn ang="T12">
                  <a:pos x="T0" y="T1"/>
                </a:cxn>
                <a:cxn ang="T13">
                  <a:pos x="T2" y="T3"/>
                </a:cxn>
                <a:cxn ang="T14">
                  <a:pos x="T4" y="T5"/>
                </a:cxn>
                <a:cxn ang="T15">
                  <a:pos x="T6" y="T7"/>
                </a:cxn>
                <a:cxn ang="T16">
                  <a:pos x="T8" y="T9"/>
                </a:cxn>
                <a:cxn ang="T17">
                  <a:pos x="T10" y="T11"/>
                </a:cxn>
              </a:cxnLst>
              <a:rect l="T18" t="T19" r="T20" b="T21"/>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solidFill>
              <a:srgbClr val="FFFF99"/>
            </a:solidFill>
            <a:ln w="28575" cap="flat" cmpd="sng">
              <a:solidFill>
                <a:schemeClr val="tx1"/>
              </a:solidFill>
              <a:prstDash val="sysDot"/>
              <a:round/>
              <a:headEnd type="none" w="sm" len="sm"/>
              <a:tailEnd type="triangle" w="sm" len="sm"/>
            </a:ln>
          </p:spPr>
          <p:txBody>
            <a:bodyPr/>
            <a:lstStyle/>
            <a:p>
              <a:endParaRPr lang="en-US" dirty="0"/>
            </a:p>
          </p:txBody>
        </p:sp>
        <p:sp>
          <p:nvSpPr>
            <p:cNvPr id="15387" name="Freeform 102"/>
            <p:cNvSpPr>
              <a:spLocks/>
            </p:cNvSpPr>
            <p:nvPr/>
          </p:nvSpPr>
          <p:spPr bwMode="blackWhite">
            <a:xfrm>
              <a:off x="5094111" y="3973688"/>
              <a:ext cx="115888" cy="339725"/>
            </a:xfrm>
            <a:custGeom>
              <a:avLst/>
              <a:gdLst>
                <a:gd name="T0" fmla="*/ 2147483647 w 115"/>
                <a:gd name="T1" fmla="*/ 2147483647 h 328"/>
                <a:gd name="T2" fmla="*/ 2147483647 w 115"/>
                <a:gd name="T3" fmla="*/ 2147483647 h 328"/>
                <a:gd name="T4" fmla="*/ 2147483647 w 115"/>
                <a:gd name="T5" fmla="*/ 2147483647 h 328"/>
                <a:gd name="T6" fmla="*/ 2147483647 w 115"/>
                <a:gd name="T7" fmla="*/ 2147483647 h 328"/>
                <a:gd name="T8" fmla="*/ 2147483647 w 115"/>
                <a:gd name="T9" fmla="*/ 0 h 328"/>
                <a:gd name="T10" fmla="*/ 0 60000 65536"/>
                <a:gd name="T11" fmla="*/ 0 60000 65536"/>
                <a:gd name="T12" fmla="*/ 0 60000 65536"/>
                <a:gd name="T13" fmla="*/ 0 60000 65536"/>
                <a:gd name="T14" fmla="*/ 0 60000 65536"/>
                <a:gd name="T15" fmla="*/ 0 w 115"/>
                <a:gd name="T16" fmla="*/ 0 h 328"/>
                <a:gd name="T17" fmla="*/ 115 w 115"/>
                <a:gd name="T18" fmla="*/ 328 h 328"/>
              </a:gdLst>
              <a:ahLst/>
              <a:cxnLst>
                <a:cxn ang="T10">
                  <a:pos x="T0" y="T1"/>
                </a:cxn>
                <a:cxn ang="T11">
                  <a:pos x="T2" y="T3"/>
                </a:cxn>
                <a:cxn ang="T12">
                  <a:pos x="T4" y="T5"/>
                </a:cxn>
                <a:cxn ang="T13">
                  <a:pos x="T6" y="T7"/>
                </a:cxn>
                <a:cxn ang="T14">
                  <a:pos x="T8" y="T9"/>
                </a:cxn>
              </a:cxnLst>
              <a:rect l="T15" t="T16" r="T17" b="T18"/>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noFill/>
            <a:ln w="28575"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5388" name="Text Box 46"/>
            <p:cNvSpPr txBox="1">
              <a:spLocks noChangeArrowheads="1"/>
            </p:cNvSpPr>
            <p:nvPr/>
          </p:nvSpPr>
          <p:spPr bwMode="gray">
            <a:xfrm>
              <a:off x="5210175" y="4110567"/>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b="1" dirty="0">
                  <a:solidFill>
                    <a:srgbClr val="000000"/>
                  </a:solidFill>
                </a:rPr>
                <a:t>Redo log </a:t>
              </a:r>
            </a:p>
            <a:p>
              <a:pPr algn="ctr" eaLnBrk="1" hangingPunct="1"/>
              <a:r>
                <a:rPr lang="en-US" altLang="en-US" sz="900" b="1" dirty="0">
                  <a:solidFill>
                    <a:srgbClr val="000000"/>
                  </a:solidFill>
                </a:rPr>
                <a:t>buffer</a:t>
              </a:r>
            </a:p>
          </p:txBody>
        </p:sp>
        <p:sp>
          <p:nvSpPr>
            <p:cNvPr id="15389" name="Text Box 4"/>
            <p:cNvSpPr txBox="1">
              <a:spLocks noChangeArrowheads="1"/>
            </p:cNvSpPr>
            <p:nvPr/>
          </p:nvSpPr>
          <p:spPr bwMode="gray">
            <a:xfrm>
              <a:off x="6553200" y="5638800"/>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Large pool</a:t>
              </a:r>
            </a:p>
          </p:txBody>
        </p:sp>
        <p:sp>
          <p:nvSpPr>
            <p:cNvPr id="15390" name="Rectangle 5"/>
            <p:cNvSpPr>
              <a:spLocks noChangeArrowheads="1"/>
            </p:cNvSpPr>
            <p:nvPr/>
          </p:nvSpPr>
          <p:spPr bwMode="blackWhite">
            <a:xfrm>
              <a:off x="4808538" y="4419600"/>
              <a:ext cx="3578225" cy="1143000"/>
            </a:xfrm>
            <a:prstGeom prst="rect">
              <a:avLst/>
            </a:prstGeom>
            <a:solidFill>
              <a:schemeClr val="accent1"/>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391" name="Rectangle 6"/>
            <p:cNvSpPr>
              <a:spLocks noChangeArrowheads="1"/>
            </p:cNvSpPr>
            <p:nvPr/>
          </p:nvSpPr>
          <p:spPr bwMode="blackWhite">
            <a:xfrm>
              <a:off x="4914900" y="4478338"/>
              <a:ext cx="1004888" cy="457200"/>
            </a:xfrm>
            <a:prstGeom prst="rect">
              <a:avLst/>
            </a:prstGeom>
            <a:solidFill>
              <a:srgbClr val="99CC0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392" name="Rectangle 7"/>
            <p:cNvSpPr>
              <a:spLocks noChangeArrowheads="1"/>
            </p:cNvSpPr>
            <p:nvPr/>
          </p:nvSpPr>
          <p:spPr bwMode="blackWhite">
            <a:xfrm>
              <a:off x="4914900" y="5029200"/>
              <a:ext cx="1004888" cy="457200"/>
            </a:xfrm>
            <a:prstGeom prst="rect">
              <a:avLst/>
            </a:prstGeom>
            <a:solidFill>
              <a:srgbClr val="99CC0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393" name="Rectangle 8"/>
            <p:cNvSpPr>
              <a:spLocks noChangeArrowheads="1"/>
            </p:cNvSpPr>
            <p:nvPr/>
          </p:nvSpPr>
          <p:spPr bwMode="blackWhite">
            <a:xfrm>
              <a:off x="6029325" y="4495800"/>
              <a:ext cx="1004888" cy="457200"/>
            </a:xfrm>
            <a:prstGeom prst="rect">
              <a:avLst/>
            </a:prstGeom>
            <a:solidFill>
              <a:srgbClr val="99CC0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394" name="Rectangle 9"/>
            <p:cNvSpPr>
              <a:spLocks noChangeArrowheads="1"/>
            </p:cNvSpPr>
            <p:nvPr/>
          </p:nvSpPr>
          <p:spPr bwMode="blackWhite">
            <a:xfrm>
              <a:off x="6007100" y="5029200"/>
              <a:ext cx="1004888" cy="457200"/>
            </a:xfrm>
            <a:prstGeom prst="rect">
              <a:avLst/>
            </a:prstGeom>
            <a:solidFill>
              <a:srgbClr val="99CC0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395" name="Text Box 10"/>
            <p:cNvSpPr txBox="1">
              <a:spLocks noChangeArrowheads="1"/>
            </p:cNvSpPr>
            <p:nvPr/>
          </p:nvSpPr>
          <p:spPr bwMode="gray">
            <a:xfrm>
              <a:off x="4800600" y="4554538"/>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I/O buffer</a:t>
              </a:r>
            </a:p>
          </p:txBody>
        </p:sp>
        <p:sp>
          <p:nvSpPr>
            <p:cNvPr id="15396" name="Text Box 11"/>
            <p:cNvSpPr txBox="1">
              <a:spLocks noChangeArrowheads="1"/>
            </p:cNvSpPr>
            <p:nvPr/>
          </p:nvSpPr>
          <p:spPr bwMode="gray">
            <a:xfrm>
              <a:off x="4800600" y="4973638"/>
              <a:ext cx="1219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Response queue</a:t>
              </a:r>
            </a:p>
          </p:txBody>
        </p:sp>
        <p:sp>
          <p:nvSpPr>
            <p:cNvPr id="15397" name="Text Box 12"/>
            <p:cNvSpPr txBox="1">
              <a:spLocks noChangeArrowheads="1"/>
            </p:cNvSpPr>
            <p:nvPr/>
          </p:nvSpPr>
          <p:spPr bwMode="gray">
            <a:xfrm>
              <a:off x="5892800" y="4973638"/>
              <a:ext cx="1219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Request queue</a:t>
              </a:r>
            </a:p>
          </p:txBody>
        </p:sp>
        <p:sp>
          <p:nvSpPr>
            <p:cNvPr id="15398" name="Text Box 13"/>
            <p:cNvSpPr txBox="1">
              <a:spLocks noChangeArrowheads="1"/>
            </p:cNvSpPr>
            <p:nvPr/>
          </p:nvSpPr>
          <p:spPr bwMode="gray">
            <a:xfrm>
              <a:off x="5892800" y="4448175"/>
              <a:ext cx="1219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Free memory</a:t>
              </a:r>
            </a:p>
          </p:txBody>
        </p:sp>
        <p:sp>
          <p:nvSpPr>
            <p:cNvPr id="15399" name="Rectangle 51"/>
            <p:cNvSpPr>
              <a:spLocks noChangeArrowheads="1"/>
            </p:cNvSpPr>
            <p:nvPr/>
          </p:nvSpPr>
          <p:spPr bwMode="blackWhite">
            <a:xfrm>
              <a:off x="7158038" y="4495800"/>
              <a:ext cx="1004887" cy="457200"/>
            </a:xfrm>
            <a:prstGeom prst="rect">
              <a:avLst/>
            </a:prstGeom>
            <a:solidFill>
              <a:srgbClr val="99CC0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400" name="Rectangle 52"/>
            <p:cNvSpPr>
              <a:spLocks noChangeArrowheads="1"/>
            </p:cNvSpPr>
            <p:nvPr/>
          </p:nvSpPr>
          <p:spPr bwMode="blackWhite">
            <a:xfrm>
              <a:off x="7158038" y="5029200"/>
              <a:ext cx="1004887" cy="457200"/>
            </a:xfrm>
            <a:prstGeom prst="rect">
              <a:avLst/>
            </a:prstGeom>
            <a:solidFill>
              <a:srgbClr val="99CC0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401" name="Text Box 53"/>
            <p:cNvSpPr txBox="1">
              <a:spLocks noChangeArrowheads="1"/>
            </p:cNvSpPr>
            <p:nvPr/>
          </p:nvSpPr>
          <p:spPr bwMode="gray">
            <a:xfrm>
              <a:off x="7019925" y="4467225"/>
              <a:ext cx="1219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Parallel Query</a:t>
              </a:r>
            </a:p>
          </p:txBody>
        </p:sp>
        <p:sp>
          <p:nvSpPr>
            <p:cNvPr id="15402" name="Text Box 54"/>
            <p:cNvSpPr txBox="1">
              <a:spLocks noChangeArrowheads="1"/>
            </p:cNvSpPr>
            <p:nvPr/>
          </p:nvSpPr>
          <p:spPr bwMode="gray">
            <a:xfrm>
              <a:off x="7019925" y="4997450"/>
              <a:ext cx="1219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Advanced Queuing</a:t>
              </a:r>
            </a:p>
          </p:txBody>
        </p:sp>
        <p:sp>
          <p:nvSpPr>
            <p:cNvPr id="15403" name="AutoShape 55"/>
            <p:cNvSpPr>
              <a:spLocks noChangeArrowheads="1"/>
            </p:cNvSpPr>
            <p:nvPr/>
          </p:nvSpPr>
          <p:spPr bwMode="gray">
            <a:xfrm flipV="1">
              <a:off x="2613025" y="5568949"/>
              <a:ext cx="5590912" cy="177271"/>
            </a:xfrm>
            <a:prstGeom prst="triangle">
              <a:avLst>
                <a:gd name="adj" fmla="val 0"/>
              </a:avLst>
            </a:prstGeom>
            <a:solidFill>
              <a:srgbClr val="CCFFFF"/>
            </a:solidFill>
            <a:ln w="2857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404" name="Freeform 24"/>
            <p:cNvSpPr>
              <a:spLocks/>
            </p:cNvSpPr>
            <p:nvPr/>
          </p:nvSpPr>
          <p:spPr bwMode="blackWhite">
            <a:xfrm>
              <a:off x="2600325" y="4414838"/>
              <a:ext cx="2205038" cy="1347787"/>
            </a:xfrm>
            <a:custGeom>
              <a:avLst/>
              <a:gdLst>
                <a:gd name="T0" fmla="*/ 2147483647 w 1389"/>
                <a:gd name="T1" fmla="*/ 0 h 831"/>
                <a:gd name="T2" fmla="*/ 0 w 1389"/>
                <a:gd name="T3" fmla="*/ 2147483647 h 831"/>
                <a:gd name="T4" fmla="*/ 2147483647 w 1389"/>
                <a:gd name="T5" fmla="*/ 2147483647 h 831"/>
                <a:gd name="T6" fmla="*/ 2147483647 w 1389"/>
                <a:gd name="T7" fmla="*/ 2147483647 h 831"/>
                <a:gd name="T8" fmla="*/ 2147483647 w 1389"/>
                <a:gd name="T9" fmla="*/ 0 h 831"/>
                <a:gd name="T10" fmla="*/ 0 60000 65536"/>
                <a:gd name="T11" fmla="*/ 0 60000 65536"/>
                <a:gd name="T12" fmla="*/ 0 60000 65536"/>
                <a:gd name="T13" fmla="*/ 0 60000 65536"/>
                <a:gd name="T14" fmla="*/ 0 60000 65536"/>
                <a:gd name="T15" fmla="*/ 0 w 1389"/>
                <a:gd name="T16" fmla="*/ 0 h 831"/>
                <a:gd name="T17" fmla="*/ 1389 w 1389"/>
                <a:gd name="T18" fmla="*/ 831 h 831"/>
              </a:gdLst>
              <a:ahLst/>
              <a:cxnLst>
                <a:cxn ang="T10">
                  <a:pos x="T0" y="T1"/>
                </a:cxn>
                <a:cxn ang="T11">
                  <a:pos x="T2" y="T3"/>
                </a:cxn>
                <a:cxn ang="T12">
                  <a:pos x="T4" y="T5"/>
                </a:cxn>
                <a:cxn ang="T13">
                  <a:pos x="T6" y="T7"/>
                </a:cxn>
                <a:cxn ang="T14">
                  <a:pos x="T8" y="T9"/>
                </a:cxn>
              </a:cxnLst>
              <a:rect l="T15" t="T16" r="T17" b="T18"/>
              <a:pathLst>
                <a:path w="1389" h="831">
                  <a:moveTo>
                    <a:pt x="1389" y="0"/>
                  </a:moveTo>
                  <a:lnTo>
                    <a:pt x="0" y="411"/>
                  </a:lnTo>
                  <a:lnTo>
                    <a:pt x="3" y="831"/>
                  </a:lnTo>
                  <a:lnTo>
                    <a:pt x="1389" y="711"/>
                  </a:lnTo>
                  <a:lnTo>
                    <a:pt x="1389" y="0"/>
                  </a:lnTo>
                  <a:close/>
                </a:path>
              </a:pathLst>
            </a:custGeom>
            <a:solidFill>
              <a:srgbClr val="99CCFF"/>
            </a:solidFill>
            <a:ln w="28575" cap="flat" cmpd="sng">
              <a:solidFill>
                <a:schemeClr val="tx1"/>
              </a:solidFill>
              <a:prstDash val="solid"/>
              <a:round/>
              <a:headEnd/>
              <a:tailEnd/>
            </a:ln>
          </p:spPr>
          <p:txBody>
            <a:bodyPr wrap="none" lIns="92075" tIns="46038" rIns="92075" bIns="46038" anchor="ctr"/>
            <a:lstStyle/>
            <a:p>
              <a:endParaRPr lang="en-US" dirty="0"/>
            </a:p>
          </p:txBody>
        </p:sp>
      </p:grpSp>
      <p:sp>
        <p:nvSpPr>
          <p:cNvPr id="2" name="Slide Number Placeholder 1"/>
          <p:cNvSpPr>
            <a:spLocks noGrp="1"/>
          </p:cNvSpPr>
          <p:nvPr>
            <p:ph type="sldNum" sz="quarter" idx="12"/>
          </p:nvPr>
        </p:nvSpPr>
        <p:spPr/>
        <p:txBody>
          <a:bodyPr/>
          <a:lstStyle/>
          <a:p>
            <a:fld id="{0D1E9C62-5A59-433B-A292-EC595ABBBF45}" type="slidenum">
              <a:rPr lang="" smtClean="0"/>
              <a:t>34</a:t>
            </a:fld>
            <a:endParaRPr lang=""/>
          </a:p>
        </p:txBody>
      </p:sp>
    </p:spTree>
    <p:custDataLst>
      <p:tags r:id="rId1"/>
    </p:custDataLst>
    <p:extLst>
      <p:ext uri="{BB962C8B-B14F-4D97-AF65-F5344CB8AC3E}">
        <p14:creationId xmlns:p14="http://schemas.microsoft.com/office/powerpoint/2010/main" val="413093843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Oracle Data Pump: </a:t>
            </a:r>
            <a:r>
              <a:rPr lang="en-US" dirty="0" smtClean="0"/>
              <a:t>Overview</a:t>
            </a:r>
            <a:br>
              <a:rPr lang="en-US" dirty="0" smtClean="0"/>
            </a:br>
            <a:endParaRPr lang="en-US" altLang="es-MX" dirty="0"/>
          </a:p>
        </p:txBody>
      </p:sp>
      <p:sp>
        <p:nvSpPr>
          <p:cNvPr id="9219" name="Content Placeholder 9"/>
          <p:cNvSpPr>
            <a:spLocks noGrp="1"/>
          </p:cNvSpPr>
          <p:nvPr>
            <p:ph idx="1"/>
          </p:nvPr>
        </p:nvSpPr>
        <p:spPr>
          <a:xfrm>
            <a:off x="622138" y="1242485"/>
            <a:ext cx="10944549" cy="5592122"/>
          </a:xfrm>
        </p:spPr>
        <p:txBody>
          <a:bodyPr/>
          <a:lstStyle/>
          <a:p>
            <a:pPr>
              <a:defRPr/>
            </a:pPr>
            <a:r>
              <a:rPr lang="en-US" dirty="0">
                <a:latin typeface="+mn-lt"/>
              </a:rPr>
              <a:t>As a server-based facility for high-speed data and metadata movement, Oracle Data Pump:</a:t>
            </a:r>
          </a:p>
          <a:p>
            <a:pPr lvl="1">
              <a:defRPr/>
            </a:pPr>
            <a:r>
              <a:rPr lang="en-US" dirty="0">
                <a:latin typeface="+mn-lt"/>
              </a:rPr>
              <a:t>Is callable via </a:t>
            </a:r>
            <a:r>
              <a:rPr lang="en-US" dirty="0">
                <a:latin typeface="Courier New" panose="02070309020205020404" pitchFamily="49" charset="0"/>
                <a:cs typeface="Courier New" panose="02070309020205020404" pitchFamily="49" charset="0"/>
              </a:rPr>
              <a:t>DBMS_DATAPUMP</a:t>
            </a:r>
          </a:p>
          <a:p>
            <a:pPr lvl="1">
              <a:defRPr/>
            </a:pPr>
            <a:r>
              <a:rPr lang="en-US" dirty="0">
                <a:latin typeface="+mn-lt"/>
              </a:rPr>
              <a:t>Provides the following tools:</a:t>
            </a:r>
          </a:p>
          <a:p>
            <a:pPr lvl="2">
              <a:defRPr/>
            </a:pPr>
            <a:r>
              <a:rPr lang="en-US" dirty="0">
                <a:latin typeface="Courier New" panose="02070309020205020404" pitchFamily="49" charset="0"/>
                <a:cs typeface="Courier New" panose="02070309020205020404" pitchFamily="49" charset="0"/>
              </a:rPr>
              <a:t>expdp</a:t>
            </a:r>
            <a:r>
              <a:rPr lang="en-US" dirty="0">
                <a:latin typeface="+mn-lt"/>
              </a:rPr>
              <a:t> and </a:t>
            </a:r>
            <a:r>
              <a:rPr lang="en-US" dirty="0">
                <a:latin typeface="Courier New" panose="02070309020205020404" pitchFamily="49" charset="0"/>
                <a:cs typeface="Courier New" panose="02070309020205020404" pitchFamily="49" charset="0"/>
              </a:rPr>
              <a:t>impdp</a:t>
            </a:r>
          </a:p>
          <a:p>
            <a:pPr lvl="2">
              <a:defRPr/>
            </a:pPr>
            <a:r>
              <a:rPr lang="en-US" dirty="0">
                <a:latin typeface="+mn-lt"/>
              </a:rPr>
              <a:t>GUI interface in Enterprise Manager Cloud Control</a:t>
            </a:r>
          </a:p>
          <a:p>
            <a:pPr lvl="1">
              <a:defRPr/>
            </a:pPr>
            <a:r>
              <a:rPr lang="en-US" dirty="0">
                <a:latin typeface="+mn-lt"/>
              </a:rPr>
              <a:t>Provides several data movement methods:</a:t>
            </a:r>
          </a:p>
          <a:p>
            <a:pPr lvl="2">
              <a:defRPr/>
            </a:pPr>
            <a:r>
              <a:rPr lang="en-US" dirty="0">
                <a:latin typeface="+mn-lt"/>
              </a:rPr>
              <a:t>Conventional path load</a:t>
            </a:r>
          </a:p>
          <a:p>
            <a:pPr lvl="2">
              <a:defRPr/>
            </a:pPr>
            <a:r>
              <a:rPr lang="en-US" dirty="0">
                <a:latin typeface="+mn-lt"/>
              </a:rPr>
              <a:t>Direct path</a:t>
            </a:r>
          </a:p>
          <a:p>
            <a:pPr lvl="2">
              <a:defRPr/>
            </a:pPr>
            <a:r>
              <a:rPr lang="en-US" dirty="0">
                <a:latin typeface="+mn-lt"/>
              </a:rPr>
              <a:t>External tables</a:t>
            </a:r>
          </a:p>
          <a:p>
            <a:pPr lvl="2">
              <a:defRPr/>
            </a:pPr>
            <a:r>
              <a:rPr lang="en-US" dirty="0">
                <a:latin typeface="+mn-lt"/>
              </a:rPr>
              <a:t>Transportable tablespace</a:t>
            </a:r>
          </a:p>
          <a:p>
            <a:pPr lvl="2">
              <a:defRPr/>
            </a:pPr>
            <a:r>
              <a:rPr lang="en-US" dirty="0">
                <a:latin typeface="+mn-lt"/>
              </a:rPr>
              <a:t>Network link support</a:t>
            </a:r>
          </a:p>
          <a:p>
            <a:pPr lvl="1">
              <a:defRPr/>
            </a:pPr>
            <a:r>
              <a:rPr lang="en-US" dirty="0">
                <a:latin typeface="+mn-lt"/>
              </a:rPr>
              <a:t>Detaches from and reattaches to long-running jobs</a:t>
            </a:r>
          </a:p>
          <a:p>
            <a:pPr lvl="1">
              <a:defRPr/>
            </a:pPr>
            <a:r>
              <a:rPr lang="en-US" dirty="0">
                <a:latin typeface="+mn-lt"/>
              </a:rPr>
              <a:t>Restarts Data Pump jobs</a:t>
            </a:r>
          </a:p>
          <a:p>
            <a:pPr>
              <a:defRPr/>
            </a:pPr>
            <a:endParaRPr lang="en-US" dirty="0">
              <a:latin typeface="+mn-lt"/>
            </a:endParaRPr>
          </a:p>
        </p:txBody>
      </p:sp>
      <p:sp>
        <p:nvSpPr>
          <p:cNvPr id="2" name="Slide Number Placeholder 1"/>
          <p:cNvSpPr>
            <a:spLocks noGrp="1"/>
          </p:cNvSpPr>
          <p:nvPr>
            <p:ph type="sldNum" sz="quarter" idx="12"/>
          </p:nvPr>
        </p:nvSpPr>
        <p:spPr/>
        <p:txBody>
          <a:bodyPr/>
          <a:lstStyle/>
          <a:p>
            <a:fld id="{0D1E9C62-5A59-433B-A292-EC595ABBBF45}" type="slidenum">
              <a:rPr lang="" smtClean="0"/>
              <a:t>340</a:t>
            </a:fld>
            <a:endParaRPr lang=""/>
          </a:p>
        </p:txBody>
      </p:sp>
    </p:spTree>
    <p:custDataLst>
      <p:tags r:id="rId1"/>
    </p:custDataLst>
    <p:extLst>
      <p:ext uri="{BB962C8B-B14F-4D97-AF65-F5344CB8AC3E}">
        <p14:creationId xmlns:p14="http://schemas.microsoft.com/office/powerpoint/2010/main" val="356687293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Oracle Data Pump: </a:t>
            </a:r>
            <a:r>
              <a:rPr lang="en-US" dirty="0" smtClean="0"/>
              <a:t>Benefits</a:t>
            </a:r>
            <a:br>
              <a:rPr lang="en-US" dirty="0" smtClean="0"/>
            </a:br>
            <a:endParaRPr lang="en-US" altLang="es-MX" dirty="0"/>
          </a:p>
        </p:txBody>
      </p:sp>
      <p:sp>
        <p:nvSpPr>
          <p:cNvPr id="9219" name="Content Placeholder 9"/>
          <p:cNvSpPr>
            <a:spLocks noGrp="1"/>
          </p:cNvSpPr>
          <p:nvPr>
            <p:ph idx="1"/>
          </p:nvPr>
        </p:nvSpPr>
        <p:spPr>
          <a:xfrm>
            <a:off x="622138" y="1242485"/>
            <a:ext cx="10944549" cy="4304590"/>
          </a:xfrm>
        </p:spPr>
        <p:txBody>
          <a:bodyPr/>
          <a:lstStyle/>
          <a:p>
            <a:pPr>
              <a:buClr>
                <a:schemeClr val="accent1"/>
              </a:buClr>
              <a:defRPr/>
            </a:pPr>
            <a:r>
              <a:rPr lang="en-US" dirty="0"/>
              <a:t>Data Pump offers many benefits and features, such as:</a:t>
            </a:r>
          </a:p>
          <a:p>
            <a:pPr lvl="1">
              <a:buClr>
                <a:schemeClr val="accent1"/>
              </a:buClr>
              <a:defRPr/>
            </a:pPr>
            <a:r>
              <a:rPr lang="en-US" dirty="0"/>
              <a:t>Fine-grained object and data selection</a:t>
            </a:r>
          </a:p>
          <a:p>
            <a:pPr lvl="1">
              <a:buClr>
                <a:schemeClr val="accent1"/>
              </a:buClr>
              <a:defRPr/>
            </a:pPr>
            <a:r>
              <a:rPr lang="en-US" dirty="0"/>
              <a:t>Explicit specification of database version</a:t>
            </a:r>
          </a:p>
          <a:p>
            <a:pPr lvl="1">
              <a:buClr>
                <a:schemeClr val="accent1"/>
              </a:buClr>
              <a:defRPr/>
            </a:pPr>
            <a:r>
              <a:rPr lang="en-US" dirty="0"/>
              <a:t>Parallel execution</a:t>
            </a:r>
          </a:p>
          <a:p>
            <a:pPr lvl="1">
              <a:buClr>
                <a:schemeClr val="accent1"/>
              </a:buClr>
              <a:defRPr/>
            </a:pPr>
            <a:r>
              <a:rPr lang="en-US" dirty="0"/>
              <a:t>Network mode in a distributed environment</a:t>
            </a:r>
          </a:p>
          <a:p>
            <a:pPr lvl="1">
              <a:buClr>
                <a:schemeClr val="accent1"/>
              </a:buClr>
              <a:defRPr/>
            </a:pPr>
            <a:r>
              <a:rPr lang="en-US" dirty="0"/>
              <a:t>Remapping capabilities</a:t>
            </a:r>
          </a:p>
          <a:p>
            <a:pPr lvl="1">
              <a:buClr>
                <a:schemeClr val="accent1"/>
              </a:buClr>
              <a:defRPr/>
            </a:pPr>
            <a:r>
              <a:rPr lang="en-US" dirty="0"/>
              <a:t>Data sampling and metadata compression</a:t>
            </a:r>
          </a:p>
          <a:p>
            <a:pPr lvl="1">
              <a:buClr>
                <a:schemeClr val="accent1"/>
              </a:buClr>
              <a:defRPr/>
            </a:pPr>
            <a:r>
              <a:rPr lang="en-US" dirty="0"/>
              <a:t>Compression of data during a Data Pump export</a:t>
            </a:r>
          </a:p>
          <a:p>
            <a:pPr lvl="1">
              <a:buClr>
                <a:schemeClr val="accent1"/>
              </a:buClr>
              <a:defRPr/>
            </a:pPr>
            <a:r>
              <a:rPr lang="en-US" dirty="0"/>
              <a:t>Security through encryption</a:t>
            </a:r>
          </a:p>
          <a:p>
            <a:pPr lvl="1">
              <a:buClr>
                <a:schemeClr val="accent1"/>
              </a:buClr>
              <a:defRPr/>
            </a:pPr>
            <a:r>
              <a:rPr lang="en-US" dirty="0"/>
              <a:t>Ability to export XMLType data as </a:t>
            </a:r>
            <a:r>
              <a:rPr lang="en-US" dirty="0">
                <a:latin typeface="Courier New" panose="02070309020205020404" pitchFamily="49" charset="0"/>
                <a:cs typeface="Courier New" panose="02070309020205020404" pitchFamily="49" charset="0"/>
              </a:rPr>
              <a:t>CLOBs</a:t>
            </a:r>
          </a:p>
        </p:txBody>
      </p:sp>
      <p:sp>
        <p:nvSpPr>
          <p:cNvPr id="2" name="Slide Number Placeholder 1"/>
          <p:cNvSpPr>
            <a:spLocks noGrp="1"/>
          </p:cNvSpPr>
          <p:nvPr>
            <p:ph type="sldNum" sz="quarter" idx="12"/>
          </p:nvPr>
        </p:nvSpPr>
        <p:spPr/>
        <p:txBody>
          <a:bodyPr/>
          <a:lstStyle/>
          <a:p>
            <a:fld id="{0D1E9C62-5A59-433B-A292-EC595ABBBF45}" type="slidenum">
              <a:rPr lang="" smtClean="0"/>
              <a:t>341</a:t>
            </a:fld>
            <a:endParaRPr lang=""/>
          </a:p>
        </p:txBody>
      </p:sp>
    </p:spTree>
    <p:custDataLst>
      <p:tags r:id="rId1"/>
    </p:custDataLst>
    <p:extLst>
      <p:ext uri="{BB962C8B-B14F-4D97-AF65-F5344CB8AC3E}">
        <p14:creationId xmlns:p14="http://schemas.microsoft.com/office/powerpoint/2010/main" val="313213586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342</a:t>
            </a:fld>
            <a:endParaRPr lang=""/>
          </a:p>
        </p:txBody>
      </p:sp>
    </p:spTree>
    <p:custDataLst>
      <p:tags r:id="rId1"/>
    </p:custDataLst>
    <p:extLst>
      <p:ext uri="{BB962C8B-B14F-4D97-AF65-F5344CB8AC3E}">
        <p14:creationId xmlns:p14="http://schemas.microsoft.com/office/powerpoint/2010/main" val="2423781739"/>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847073" y="228600"/>
            <a:ext cx="10438030" cy="549274"/>
          </a:xfrm>
        </p:spPr>
        <p:txBody>
          <a:bodyPr>
            <a:normAutofit fontScale="90000"/>
          </a:bodyPr>
          <a:lstStyle/>
          <a:p>
            <a:pPr eaLnBrk="1" hangingPunct="1"/>
            <a:r>
              <a:rPr lang="en-US" dirty="0"/>
              <a:t>Data Pump Export and Import Clients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964" y="914400"/>
            <a:ext cx="7524248" cy="5277672"/>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343</a:t>
            </a:fld>
            <a:endParaRPr lang=""/>
          </a:p>
        </p:txBody>
      </p:sp>
    </p:spTree>
    <p:custDataLst>
      <p:tags r:id="rId1"/>
    </p:custDataLst>
    <p:extLst>
      <p:ext uri="{BB962C8B-B14F-4D97-AF65-F5344CB8AC3E}">
        <p14:creationId xmlns:p14="http://schemas.microsoft.com/office/powerpoint/2010/main" val="154783426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Data Pump Interfaces and </a:t>
            </a:r>
            <a:r>
              <a:rPr lang="en-US" dirty="0" smtClean="0"/>
              <a:t>Modes</a:t>
            </a:r>
            <a:br>
              <a:rPr lang="en-US" dirty="0" smtClean="0"/>
            </a:br>
            <a:endParaRPr lang="en-US" altLang="es-MX" dirty="0"/>
          </a:p>
        </p:txBody>
      </p:sp>
      <p:sp>
        <p:nvSpPr>
          <p:cNvPr id="9219" name="Content Placeholder 9"/>
          <p:cNvSpPr>
            <a:spLocks noGrp="1"/>
          </p:cNvSpPr>
          <p:nvPr>
            <p:ph idx="1"/>
          </p:nvPr>
        </p:nvSpPr>
        <p:spPr>
          <a:xfrm>
            <a:off x="622138" y="1242485"/>
            <a:ext cx="10944549" cy="4514904"/>
          </a:xfrm>
        </p:spPr>
        <p:txBody>
          <a:bodyPr/>
          <a:lstStyle/>
          <a:p>
            <a:pPr lvl="1">
              <a:buClr>
                <a:schemeClr val="accent1"/>
              </a:buClr>
              <a:defRPr/>
            </a:pPr>
            <a:r>
              <a:rPr lang="en-US" dirty="0"/>
              <a:t>Data Pump Export and Import interfaces:</a:t>
            </a:r>
          </a:p>
          <a:p>
            <a:pPr lvl="2">
              <a:buClr>
                <a:schemeClr val="accent1"/>
              </a:buClr>
              <a:defRPr/>
            </a:pPr>
            <a:r>
              <a:rPr lang="en-US" dirty="0"/>
              <a:t>Command line</a:t>
            </a:r>
          </a:p>
          <a:p>
            <a:pPr lvl="2">
              <a:buClr>
                <a:schemeClr val="accent1"/>
              </a:buClr>
              <a:defRPr/>
            </a:pPr>
            <a:r>
              <a:rPr lang="en-US" dirty="0"/>
              <a:t>Parameter file</a:t>
            </a:r>
          </a:p>
          <a:p>
            <a:pPr lvl="2">
              <a:buClr>
                <a:schemeClr val="accent1"/>
              </a:buClr>
              <a:defRPr/>
            </a:pPr>
            <a:r>
              <a:rPr lang="en-US" dirty="0"/>
              <a:t>Interactive command line</a:t>
            </a:r>
          </a:p>
          <a:p>
            <a:pPr lvl="2">
              <a:buClr>
                <a:schemeClr val="accent1"/>
              </a:buClr>
              <a:defRPr/>
            </a:pPr>
            <a:r>
              <a:rPr lang="en-US" dirty="0"/>
              <a:t>Enterprise Manager Cloud Control</a:t>
            </a:r>
          </a:p>
          <a:p>
            <a:pPr lvl="1">
              <a:buClr>
                <a:schemeClr val="accent1"/>
              </a:buClr>
              <a:defRPr/>
            </a:pPr>
            <a:r>
              <a:rPr lang="en-US" dirty="0"/>
              <a:t>Data Pump Export and Import modes:</a:t>
            </a:r>
          </a:p>
          <a:p>
            <a:pPr lvl="2">
              <a:buClr>
                <a:schemeClr val="accent1"/>
              </a:buClr>
              <a:defRPr/>
            </a:pPr>
            <a:r>
              <a:rPr lang="en-US" dirty="0"/>
              <a:t>Full</a:t>
            </a:r>
          </a:p>
          <a:p>
            <a:pPr lvl="2">
              <a:buClr>
                <a:schemeClr val="accent1"/>
              </a:buClr>
              <a:defRPr/>
            </a:pPr>
            <a:r>
              <a:rPr lang="en-US" dirty="0"/>
              <a:t>Schema</a:t>
            </a:r>
          </a:p>
          <a:p>
            <a:pPr lvl="2">
              <a:buClr>
                <a:schemeClr val="accent1"/>
              </a:buClr>
              <a:defRPr/>
            </a:pPr>
            <a:r>
              <a:rPr lang="en-US" dirty="0"/>
              <a:t>Table</a:t>
            </a:r>
          </a:p>
          <a:p>
            <a:pPr lvl="2">
              <a:buClr>
                <a:schemeClr val="accent1"/>
              </a:buClr>
              <a:defRPr/>
            </a:pPr>
            <a:r>
              <a:rPr lang="en-US" dirty="0"/>
              <a:t>Tablespace</a:t>
            </a:r>
          </a:p>
          <a:p>
            <a:pPr lvl="2">
              <a:buClr>
                <a:schemeClr val="accent1"/>
              </a:buClr>
              <a:defRPr/>
            </a:pPr>
            <a:r>
              <a:rPr lang="en-US" dirty="0"/>
              <a:t>Transportable tablespace</a:t>
            </a:r>
          </a:p>
          <a:p>
            <a:pPr lvl="2">
              <a:buClr>
                <a:schemeClr val="accent1"/>
              </a:buClr>
              <a:defRPr/>
            </a:pPr>
            <a:r>
              <a:rPr lang="en-US" dirty="0"/>
              <a:t>Transportable database</a:t>
            </a:r>
          </a:p>
        </p:txBody>
      </p:sp>
      <p:sp>
        <p:nvSpPr>
          <p:cNvPr id="2" name="Slide Number Placeholder 1"/>
          <p:cNvSpPr>
            <a:spLocks noGrp="1"/>
          </p:cNvSpPr>
          <p:nvPr>
            <p:ph type="sldNum" sz="quarter" idx="12"/>
          </p:nvPr>
        </p:nvSpPr>
        <p:spPr/>
        <p:txBody>
          <a:bodyPr/>
          <a:lstStyle/>
          <a:p>
            <a:fld id="{0D1E9C62-5A59-433B-A292-EC595ABBBF45}" type="slidenum">
              <a:rPr lang="" smtClean="0"/>
              <a:t>344</a:t>
            </a:fld>
            <a:endParaRPr lang=""/>
          </a:p>
        </p:txBody>
      </p:sp>
    </p:spTree>
    <p:custDataLst>
      <p:tags r:id="rId1"/>
    </p:custDataLst>
    <p:extLst>
      <p:ext uri="{BB962C8B-B14F-4D97-AF65-F5344CB8AC3E}">
        <p14:creationId xmlns:p14="http://schemas.microsoft.com/office/powerpoint/2010/main" val="212749841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Data Pump Import </a:t>
            </a:r>
            <a:r>
              <a:rPr lang="en-US" dirty="0" smtClean="0"/>
              <a:t>Transformations</a:t>
            </a:r>
            <a:br>
              <a:rPr lang="en-US" dirty="0" smtClean="0"/>
            </a:br>
            <a:endParaRPr lang="en-US" altLang="es-MX" dirty="0"/>
          </a:p>
        </p:txBody>
      </p:sp>
      <p:sp>
        <p:nvSpPr>
          <p:cNvPr id="9219" name="Content Placeholder 9"/>
          <p:cNvSpPr>
            <a:spLocks noGrp="1"/>
          </p:cNvSpPr>
          <p:nvPr>
            <p:ph idx="1"/>
          </p:nvPr>
        </p:nvSpPr>
        <p:spPr>
          <a:xfrm>
            <a:off x="622138" y="1242485"/>
            <a:ext cx="10944549" cy="2988846"/>
          </a:xfrm>
        </p:spPr>
        <p:txBody>
          <a:bodyPr/>
          <a:lstStyle/>
          <a:p>
            <a:pPr>
              <a:defRPr/>
            </a:pPr>
            <a:r>
              <a:rPr lang="en-US" dirty="0">
                <a:latin typeface="+mn-lt"/>
              </a:rPr>
              <a:t>You can remap:</a:t>
            </a:r>
          </a:p>
          <a:p>
            <a:pPr lvl="1">
              <a:defRPr/>
            </a:pPr>
            <a:r>
              <a:rPr lang="en-US" dirty="0">
                <a:latin typeface="+mn-lt"/>
              </a:rPr>
              <a:t>Data files by using </a:t>
            </a:r>
            <a:r>
              <a:rPr lang="en-US" dirty="0">
                <a:latin typeface="Courier New" panose="02070309020205020404" pitchFamily="49" charset="0"/>
                <a:cs typeface="Courier New" panose="02070309020205020404" pitchFamily="49" charset="0"/>
              </a:rPr>
              <a:t>REMAP_DATAFILE</a:t>
            </a:r>
          </a:p>
          <a:p>
            <a:pPr lvl="1">
              <a:defRPr/>
            </a:pPr>
            <a:r>
              <a:rPr lang="en-US" dirty="0">
                <a:latin typeface="+mn-lt"/>
              </a:rPr>
              <a:t>Tablespaces by using </a:t>
            </a:r>
            <a:r>
              <a:rPr lang="en-US" dirty="0">
                <a:latin typeface="Courier New" panose="02070309020205020404" pitchFamily="49" charset="0"/>
                <a:cs typeface="Courier New" panose="02070309020205020404" pitchFamily="49" charset="0"/>
              </a:rPr>
              <a:t>REMAP_TABLESPACE</a:t>
            </a:r>
          </a:p>
          <a:p>
            <a:pPr lvl="1">
              <a:defRPr/>
            </a:pPr>
            <a:r>
              <a:rPr lang="en-US" dirty="0">
                <a:latin typeface="+mn-lt"/>
              </a:rPr>
              <a:t>Schemas by using </a:t>
            </a:r>
            <a:r>
              <a:rPr lang="en-US" dirty="0">
                <a:latin typeface="Courier New" panose="02070309020205020404" pitchFamily="49" charset="0"/>
                <a:cs typeface="Courier New" panose="02070309020205020404" pitchFamily="49" charset="0"/>
              </a:rPr>
              <a:t>REMAP_SCHEMA</a:t>
            </a:r>
          </a:p>
          <a:p>
            <a:pPr lvl="1">
              <a:defRPr/>
            </a:pPr>
            <a:r>
              <a:rPr lang="en-US" dirty="0">
                <a:latin typeface="+mn-lt"/>
              </a:rPr>
              <a:t>Tables by using </a:t>
            </a:r>
            <a:r>
              <a:rPr lang="en-US" dirty="0">
                <a:latin typeface="Courier New" panose="02070309020205020404" pitchFamily="49" charset="0"/>
                <a:cs typeface="Courier New" panose="02070309020205020404" pitchFamily="49" charset="0"/>
              </a:rPr>
              <a:t>REMAP_TABLE</a:t>
            </a:r>
          </a:p>
          <a:p>
            <a:pPr lvl="1">
              <a:defRPr/>
            </a:pPr>
            <a:r>
              <a:rPr lang="en-US" dirty="0">
                <a:latin typeface="+mn-lt"/>
              </a:rPr>
              <a:t>Data by using </a:t>
            </a:r>
            <a:r>
              <a:rPr lang="en-US" dirty="0">
                <a:latin typeface="Courier New" panose="02070309020205020404" pitchFamily="49" charset="0"/>
                <a:cs typeface="Courier New" panose="02070309020205020404" pitchFamily="49" charset="0"/>
              </a:rPr>
              <a:t>REMAP_DATA</a:t>
            </a:r>
          </a:p>
          <a:p>
            <a:pPr lvl="1">
              <a:defRPr/>
            </a:pPr>
            <a:r>
              <a:rPr lang="en-US" dirty="0">
                <a:latin typeface="+mn-lt"/>
              </a:rPr>
              <a:t>Directory by using </a:t>
            </a:r>
            <a:r>
              <a:rPr lang="en-US" dirty="0">
                <a:latin typeface="Courier New" panose="02070309020205020404" pitchFamily="49" charset="0"/>
                <a:cs typeface="Courier New" panose="02070309020205020404" pitchFamily="49" charset="0"/>
              </a:rPr>
              <a:t>REMAP_DIRECTORY</a:t>
            </a:r>
          </a:p>
        </p:txBody>
      </p:sp>
      <p:sp>
        <p:nvSpPr>
          <p:cNvPr id="2" name="Slide Number Placeholder 1"/>
          <p:cNvSpPr>
            <a:spLocks noGrp="1"/>
          </p:cNvSpPr>
          <p:nvPr>
            <p:ph type="sldNum" sz="quarter" idx="12"/>
          </p:nvPr>
        </p:nvSpPr>
        <p:spPr/>
        <p:txBody>
          <a:bodyPr/>
          <a:lstStyle/>
          <a:p>
            <a:fld id="{0D1E9C62-5A59-433B-A292-EC595ABBBF45}" type="slidenum">
              <a:rPr lang="" smtClean="0"/>
              <a:t>345</a:t>
            </a:fld>
            <a:endParaRPr lang=""/>
          </a:p>
        </p:txBody>
      </p:sp>
    </p:spTree>
    <p:custDataLst>
      <p:tags r:id="rId1"/>
    </p:custDataLst>
    <p:extLst>
      <p:ext uri="{BB962C8B-B14F-4D97-AF65-F5344CB8AC3E}">
        <p14:creationId xmlns:p14="http://schemas.microsoft.com/office/powerpoint/2010/main" val="341969382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836612" y="222583"/>
            <a:ext cx="10285630" cy="549274"/>
          </a:xfrm>
        </p:spPr>
        <p:txBody>
          <a:bodyPr>
            <a:normAutofit fontScale="90000"/>
          </a:bodyPr>
          <a:lstStyle/>
          <a:p>
            <a:pPr eaLnBrk="1" hangingPunct="1"/>
            <a:r>
              <a:rPr lang="en-US" dirty="0"/>
              <a:t>SQL Loader: Overview</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4412" y="771857"/>
            <a:ext cx="7400000" cy="5314286"/>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346</a:t>
            </a:fld>
            <a:endParaRPr lang=""/>
          </a:p>
        </p:txBody>
      </p:sp>
    </p:spTree>
    <p:custDataLst>
      <p:tags r:id="rId1"/>
    </p:custDataLst>
    <p:extLst>
      <p:ext uri="{BB962C8B-B14F-4D97-AF65-F5344CB8AC3E}">
        <p14:creationId xmlns:p14="http://schemas.microsoft.com/office/powerpoint/2010/main" val="110549321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t>Comparing Loading </a:t>
            </a:r>
            <a:r>
              <a:rPr lang="en-US" dirty="0" smtClean="0"/>
              <a:t>Methods</a:t>
            </a:r>
            <a:br>
              <a:rPr lang="en-US" dirty="0" smtClean="0"/>
            </a:br>
            <a:endParaRPr lang="en-US" dirty="0"/>
          </a:p>
        </p:txBody>
      </p:sp>
      <p:graphicFrame>
        <p:nvGraphicFramePr>
          <p:cNvPr id="163281" name="Group 465"/>
          <p:cNvGraphicFramePr>
            <a:graphicFrameLocks noGrp="1"/>
          </p:cNvGraphicFramePr>
          <p:nvPr>
            <p:extLst/>
          </p:nvPr>
        </p:nvGraphicFramePr>
        <p:xfrm>
          <a:off x="991813" y="1286934"/>
          <a:ext cx="10205198" cy="4372928"/>
        </p:xfrm>
        <a:graphic>
          <a:graphicData uri="http://schemas.openxmlformats.org/drawingml/2006/table">
            <a:tbl>
              <a:tblPr firstRow="1" firstCol="1" bandRow="1">
                <a:tableStyleId>{5FD0F851-EC5A-4D38-B0AD-8093EC10F338}</a:tableStyleId>
              </a:tblPr>
              <a:tblGrid>
                <a:gridCol w="5104653">
                  <a:extLst>
                    <a:ext uri="{9D8B030D-6E8A-4147-A177-3AD203B41FA5}">
                      <a16:colId xmlns:a16="http://schemas.microsoft.com/office/drawing/2014/main" xmlns="" val="20000"/>
                    </a:ext>
                  </a:extLst>
                </a:gridCol>
                <a:gridCol w="5100545">
                  <a:extLst>
                    <a:ext uri="{9D8B030D-6E8A-4147-A177-3AD203B41FA5}">
                      <a16:colId xmlns:a16="http://schemas.microsoft.com/office/drawing/2014/main" xmlns=""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Conventional Load</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Direct Path Load</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Uses </a:t>
                      </a:r>
                      <a:r>
                        <a:rPr kumimoji="0" lang="en-US" sz="18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COMMIT</a:t>
                      </a:r>
                      <a:endParaRPr kumimoji="0" 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Uses data saves (faster operation)</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Always generates redo entries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Generates redo only under specific conditions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Enforces all constraints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Enforces only </a:t>
                      </a:r>
                      <a:r>
                        <a:rPr kumimoji="0" lang="en-US" sz="18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PRIMARY</a:t>
                      </a:r>
                      <a:r>
                        <a:rPr kumimoji="0" lang="en-US" sz="1800" u="none" strike="noStrike" cap="none" normalizeH="0" baseline="0" dirty="0">
                          <a:ln>
                            <a:noFill/>
                          </a:ln>
                          <a:solidFill>
                            <a:srgbClr val="000000"/>
                          </a:solidFill>
                          <a:effectLst/>
                        </a:rPr>
                        <a:t> </a:t>
                      </a:r>
                      <a:r>
                        <a:rPr kumimoji="0" lang="en-US" sz="18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KEY</a:t>
                      </a:r>
                      <a:r>
                        <a:rPr kumimoji="0" lang="en-US" sz="1800" u="none" strike="noStrike" cap="none" normalizeH="0" baseline="0" dirty="0">
                          <a:ln>
                            <a:noFill/>
                          </a:ln>
                          <a:solidFill>
                            <a:srgbClr val="000000"/>
                          </a:solidFill>
                          <a:effectLst/>
                        </a:rPr>
                        <a:t>, </a:t>
                      </a:r>
                      <a:r>
                        <a:rPr kumimoji="0" lang="en-US" sz="18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UNIQUE</a:t>
                      </a:r>
                      <a:r>
                        <a:rPr kumimoji="0" lang="en-US" sz="1800" u="none" strike="noStrike" cap="none" normalizeH="0" baseline="0" dirty="0">
                          <a:ln>
                            <a:noFill/>
                          </a:ln>
                          <a:solidFill>
                            <a:srgbClr val="000000"/>
                          </a:solidFill>
                          <a:effectLst/>
                        </a:rPr>
                        <a:t>, and </a:t>
                      </a:r>
                      <a:r>
                        <a:rPr kumimoji="0" lang="en-US" sz="18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NOT</a:t>
                      </a:r>
                      <a:r>
                        <a:rPr kumimoji="0" lang="en-US" sz="1800" u="none" strike="noStrike" cap="none" normalizeH="0" baseline="0" dirty="0">
                          <a:ln>
                            <a:noFill/>
                          </a:ln>
                          <a:solidFill>
                            <a:srgbClr val="000000"/>
                          </a:solidFill>
                          <a:effectLst/>
                        </a:rPr>
                        <a:t> </a:t>
                      </a:r>
                      <a:r>
                        <a:rPr kumimoji="0" lang="en-US" sz="18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NULL</a:t>
                      </a:r>
                      <a:r>
                        <a:rPr kumimoji="0" lang="en-US" sz="1800" u="none" strike="noStrike" cap="none" normalizeH="0" baseline="0" dirty="0">
                          <a:ln>
                            <a:noFill/>
                          </a:ln>
                          <a:solidFill>
                            <a:srgbClr val="000000"/>
                          </a:solidFill>
                          <a:effectLst/>
                        </a:rPr>
                        <a:t> constraints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Fires </a:t>
                      </a:r>
                      <a:r>
                        <a:rPr kumimoji="0" 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INSERT</a:t>
                      </a:r>
                      <a:r>
                        <a:rPr kumimoji="0" lang="en-US" sz="1800" b="0" i="0" u="none" strike="noStrike" cap="none" normalizeH="0" baseline="0" dirty="0">
                          <a:ln>
                            <a:noFill/>
                          </a:ln>
                          <a:solidFill>
                            <a:srgbClr val="000000"/>
                          </a:solidFill>
                          <a:effectLst/>
                          <a:latin typeface="Arial" pitchFamily="34" charset="0"/>
                        </a:rPr>
                        <a:t> triggers</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Does not fire </a:t>
                      </a:r>
                      <a:r>
                        <a:rPr kumimoji="0" 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INSERT</a:t>
                      </a:r>
                      <a:r>
                        <a:rPr kumimoji="0" lang="en-US" sz="1800" b="0" i="0" u="none" strike="noStrike" cap="none" normalizeH="0" baseline="0" dirty="0">
                          <a:ln>
                            <a:noFill/>
                          </a:ln>
                          <a:solidFill>
                            <a:srgbClr val="000000"/>
                          </a:solidFill>
                          <a:effectLst/>
                          <a:latin typeface="Arial" pitchFamily="34" charset="0"/>
                        </a:rPr>
                        <a:t> triggers</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361821198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Can load into clustered tables</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Does not load into clusters</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40286077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Allows other users to modify tables during load operation</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Prevents other users from making changes to tables during load operation</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2804775057"/>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Maintains index entries on each insert</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Merges new index entries at the end of the load</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xmlns="" val="4225890043"/>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347</a:t>
            </a:fld>
            <a:endParaRPr lang=""/>
          </a:p>
        </p:txBody>
      </p:sp>
    </p:spTree>
    <p:custDataLst>
      <p:tags r:id="rId1"/>
    </p:custDataLst>
    <p:extLst>
      <p:ext uri="{BB962C8B-B14F-4D97-AF65-F5344CB8AC3E}">
        <p14:creationId xmlns:p14="http://schemas.microsoft.com/office/powerpoint/2010/main" val="4265770476"/>
      </p:ext>
    </p:extLst>
  </p:cSld>
  <p:clrMapOvr>
    <a:masterClrMapping/>
  </p:clrMapOvr>
  <p:transition spd="slow"/>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dirty="0"/>
              <a:t>Data Save Feature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068" y="2362200"/>
            <a:ext cx="9762688" cy="2143029"/>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348</a:t>
            </a:fld>
            <a:endParaRPr lang=""/>
          </a:p>
        </p:txBody>
      </p:sp>
    </p:spTree>
    <p:custDataLst>
      <p:tags r:id="rId1"/>
    </p:custDataLst>
    <p:extLst>
      <p:ext uri="{BB962C8B-B14F-4D97-AF65-F5344CB8AC3E}">
        <p14:creationId xmlns:p14="http://schemas.microsoft.com/office/powerpoint/2010/main" val="11520213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Express Mode</a:t>
            </a:r>
            <a:endParaRPr lang="en-US" altLang="es-MX" dirty="0"/>
          </a:p>
        </p:txBody>
      </p:sp>
      <p:sp>
        <p:nvSpPr>
          <p:cNvPr id="9219" name="Content Placeholder 9"/>
          <p:cNvSpPr>
            <a:spLocks noGrp="1"/>
          </p:cNvSpPr>
          <p:nvPr>
            <p:ph idx="1"/>
          </p:nvPr>
        </p:nvSpPr>
        <p:spPr>
          <a:xfrm>
            <a:off x="622138" y="1242485"/>
            <a:ext cx="10944549" cy="2111682"/>
          </a:xfrm>
        </p:spPr>
        <p:txBody>
          <a:bodyPr/>
          <a:lstStyle/>
          <a:p>
            <a:pPr lvl="1">
              <a:buClr>
                <a:schemeClr val="accent1"/>
              </a:buClr>
              <a:defRPr/>
            </a:pPr>
            <a:r>
              <a:rPr lang="en-US" dirty="0"/>
              <a:t>Specify a table name to initiate an Express Mode load.</a:t>
            </a:r>
          </a:p>
          <a:p>
            <a:pPr lvl="1">
              <a:buClr>
                <a:schemeClr val="accent1"/>
              </a:buClr>
              <a:defRPr/>
            </a:pPr>
            <a:r>
              <a:rPr lang="en-US" dirty="0"/>
              <a:t>Table columns must be scalar data types (character, number, or datetime).</a:t>
            </a:r>
          </a:p>
          <a:p>
            <a:pPr lvl="1">
              <a:buClr>
                <a:schemeClr val="accent1"/>
              </a:buClr>
              <a:defRPr/>
            </a:pPr>
            <a:r>
              <a:rPr lang="en-US" dirty="0"/>
              <a:t>A data file can contain only delimited character data.</a:t>
            </a:r>
          </a:p>
          <a:p>
            <a:pPr lvl="1">
              <a:buClr>
                <a:schemeClr val="accent1"/>
              </a:buClr>
              <a:defRPr/>
            </a:pPr>
            <a:r>
              <a:rPr lang="en-US" dirty="0"/>
              <a:t>SQL*Loader uses table column definitions to determine input data types.</a:t>
            </a:r>
          </a:p>
          <a:p>
            <a:pPr lvl="1">
              <a:buClr>
                <a:schemeClr val="accent1"/>
              </a:buClr>
              <a:defRPr/>
            </a:pPr>
            <a:r>
              <a:rPr lang="en-US" dirty="0"/>
              <a:t>There is no need to create a control file.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2031" y="3705457"/>
            <a:ext cx="8704762" cy="1857143"/>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349</a:t>
            </a:fld>
            <a:endParaRPr lang=""/>
          </a:p>
        </p:txBody>
      </p:sp>
    </p:spTree>
    <p:custDataLst>
      <p:tags r:id="rId1"/>
    </p:custDataLst>
    <p:extLst>
      <p:ext uri="{BB962C8B-B14F-4D97-AF65-F5344CB8AC3E}">
        <p14:creationId xmlns:p14="http://schemas.microsoft.com/office/powerpoint/2010/main" val="795925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2486855" y="2317044"/>
            <a:ext cx="7215114" cy="3208985"/>
            <a:chOff x="830654" y="1268641"/>
            <a:chExt cx="7482693" cy="3030071"/>
          </a:xfrm>
        </p:grpSpPr>
        <p:sp>
          <p:nvSpPr>
            <p:cNvPr id="57" name="Freeform 56"/>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8" name="Rounded Rectangle 5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6386" name="Rectangle 36"/>
          <p:cNvSpPr>
            <a:spLocks noGrp="1" noChangeArrowheads="1"/>
          </p:cNvSpPr>
          <p:nvPr>
            <p:ph type="title"/>
          </p:nvPr>
        </p:nvSpPr>
        <p:spPr/>
        <p:txBody>
          <a:bodyPr/>
          <a:lstStyle/>
          <a:p>
            <a:pPr eaLnBrk="1" hangingPunct="1"/>
            <a:r>
              <a:rPr lang="en-US" altLang="en-US" dirty="0"/>
              <a:t>Java </a:t>
            </a:r>
            <a:r>
              <a:rPr lang="en-US" altLang="en-US" dirty="0" smtClean="0"/>
              <a:t>Pool</a:t>
            </a:r>
            <a:br>
              <a:rPr lang="en-US" altLang="en-US" dirty="0" smtClean="0"/>
            </a:br>
            <a:endParaRPr lang="en-US" altLang="en-US" dirty="0"/>
          </a:p>
        </p:txBody>
      </p:sp>
      <p:sp>
        <p:nvSpPr>
          <p:cNvPr id="16387" name="Rectangle 37"/>
          <p:cNvSpPr>
            <a:spLocks noGrp="1" noChangeArrowheads="1"/>
          </p:cNvSpPr>
          <p:nvPr>
            <p:ph idx="1"/>
          </p:nvPr>
        </p:nvSpPr>
        <p:spPr>
          <a:xfrm>
            <a:off x="622138" y="1242485"/>
            <a:ext cx="10944549" cy="357356"/>
          </a:xfrm>
        </p:spPr>
        <p:txBody>
          <a:bodyPr>
            <a:normAutofit fontScale="85000" lnSpcReduction="20000"/>
          </a:bodyPr>
          <a:lstStyle/>
          <a:p>
            <a:pPr eaLnBrk="1" hangingPunct="1"/>
            <a:r>
              <a:rPr lang="en-US" altLang="en-US" dirty="0"/>
              <a:t>Java pool memory is used to store all session-specific Java code and data in the JVM.</a:t>
            </a:r>
          </a:p>
        </p:txBody>
      </p:sp>
      <p:grpSp>
        <p:nvGrpSpPr>
          <p:cNvPr id="16388" name="Group 55"/>
          <p:cNvGrpSpPr>
            <a:grpSpLocks/>
          </p:cNvGrpSpPr>
          <p:nvPr/>
        </p:nvGrpSpPr>
        <p:grpSpPr bwMode="auto">
          <a:xfrm>
            <a:off x="3217862" y="2743200"/>
            <a:ext cx="5753100" cy="2427288"/>
            <a:chOff x="1714500" y="3810000"/>
            <a:chExt cx="5753100" cy="2427288"/>
          </a:xfrm>
        </p:grpSpPr>
        <p:grpSp>
          <p:nvGrpSpPr>
            <p:cNvPr id="16389" name="Group 13"/>
            <p:cNvGrpSpPr>
              <a:grpSpLocks/>
            </p:cNvGrpSpPr>
            <p:nvPr/>
          </p:nvGrpSpPr>
          <p:grpSpPr bwMode="auto">
            <a:xfrm>
              <a:off x="1752600" y="3810000"/>
              <a:ext cx="5715000" cy="2427288"/>
              <a:chOff x="576" y="2352"/>
              <a:chExt cx="3600" cy="1529"/>
            </a:xfrm>
          </p:grpSpPr>
          <p:sp>
            <p:nvSpPr>
              <p:cNvPr id="16399" name="AutoShape 14"/>
              <p:cNvSpPr>
                <a:spLocks noChangeArrowheads="1"/>
              </p:cNvSpPr>
              <p:nvPr/>
            </p:nvSpPr>
            <p:spPr bwMode="blackWhite">
              <a:xfrm>
                <a:off x="576" y="2352"/>
                <a:ext cx="3600" cy="1288"/>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16400" name="Rectangle 15"/>
              <p:cNvSpPr>
                <a:spLocks noChangeArrowheads="1"/>
              </p:cNvSpPr>
              <p:nvPr/>
            </p:nvSpPr>
            <p:spPr bwMode="blackWhite">
              <a:xfrm>
                <a:off x="672" y="3140"/>
                <a:ext cx="1016" cy="432"/>
              </a:xfrm>
              <a:prstGeom prst="rect">
                <a:avLst/>
              </a:prstGeom>
              <a:solidFill>
                <a:schemeClr val="accent1"/>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401" name="Rectangle 16"/>
              <p:cNvSpPr>
                <a:spLocks noChangeArrowheads="1"/>
              </p:cNvSpPr>
              <p:nvPr/>
            </p:nvSpPr>
            <p:spPr bwMode="blackWhite">
              <a:xfrm>
                <a:off x="1790" y="3140"/>
                <a:ext cx="648" cy="432"/>
              </a:xfrm>
              <a:prstGeom prst="rect">
                <a:avLst/>
              </a:prstGeom>
              <a:solidFill>
                <a:srgbClr val="FFCCCC"/>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402" name="Rectangle 17"/>
              <p:cNvSpPr>
                <a:spLocks noChangeArrowheads="1"/>
              </p:cNvSpPr>
              <p:nvPr/>
            </p:nvSpPr>
            <p:spPr bwMode="blackWhite">
              <a:xfrm>
                <a:off x="672" y="2437"/>
                <a:ext cx="806" cy="656"/>
              </a:xfrm>
              <a:prstGeom prst="rect">
                <a:avLst/>
              </a:prstGeom>
              <a:solidFill>
                <a:srgbClr val="CC99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6403" name="Text Box 18"/>
              <p:cNvSpPr txBox="1">
                <a:spLocks noChangeArrowheads="1"/>
              </p:cNvSpPr>
              <p:nvPr/>
            </p:nvSpPr>
            <p:spPr bwMode="gray">
              <a:xfrm>
                <a:off x="672" y="2661"/>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Shared pool</a:t>
                </a:r>
              </a:p>
            </p:txBody>
          </p:sp>
          <p:sp>
            <p:nvSpPr>
              <p:cNvPr id="16404" name="Rectangle 19"/>
              <p:cNvSpPr>
                <a:spLocks noChangeArrowheads="1"/>
              </p:cNvSpPr>
              <p:nvPr/>
            </p:nvSpPr>
            <p:spPr bwMode="blackWhite">
              <a:xfrm>
                <a:off x="1621" y="2428"/>
                <a:ext cx="1595" cy="658"/>
              </a:xfrm>
              <a:prstGeom prst="rect">
                <a:avLst/>
              </a:prstGeom>
              <a:solidFill>
                <a:srgbClr val="FFCC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chemeClr val="tx1">
                        <a:lumMod val="50000"/>
                      </a:schemeClr>
                    </a:solidFill>
                  </a:rPr>
                  <a:t>Database</a:t>
                </a:r>
                <a:br>
                  <a:rPr lang="en-US" sz="1400" dirty="0">
                    <a:solidFill>
                      <a:schemeClr val="tx1">
                        <a:lumMod val="50000"/>
                      </a:schemeClr>
                    </a:solidFill>
                  </a:rPr>
                </a:br>
                <a:r>
                  <a:rPr lang="en-US" sz="1400" dirty="0">
                    <a:solidFill>
                      <a:schemeClr val="tx1">
                        <a:lumMod val="50000"/>
                      </a:schemeClr>
                    </a:solidFill>
                  </a:rPr>
                  <a:t>buffer</a:t>
                </a:r>
                <a:br>
                  <a:rPr lang="en-US" sz="1400" dirty="0">
                    <a:solidFill>
                      <a:schemeClr val="tx1">
                        <a:lumMod val="50000"/>
                      </a:schemeClr>
                    </a:solidFill>
                  </a:rPr>
                </a:br>
                <a:r>
                  <a:rPr lang="en-US" sz="1400" dirty="0">
                    <a:solidFill>
                      <a:schemeClr val="tx1">
                        <a:lumMod val="50000"/>
                      </a:schemeClr>
                    </a:solidFill>
                  </a:rPr>
                  <a:t>cache</a:t>
                </a:r>
              </a:p>
            </p:txBody>
          </p:sp>
          <p:sp>
            <p:nvSpPr>
              <p:cNvPr id="16405" name="Rectangle 21"/>
              <p:cNvSpPr>
                <a:spLocks noChangeArrowheads="1"/>
              </p:cNvSpPr>
              <p:nvPr/>
            </p:nvSpPr>
            <p:spPr bwMode="blackWhite">
              <a:xfrm>
                <a:off x="2486" y="3139"/>
                <a:ext cx="730" cy="432"/>
              </a:xfrm>
              <a:prstGeom prst="rect">
                <a:avLst/>
              </a:prstGeom>
              <a:solidFill>
                <a:srgbClr val="FFCCCC"/>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ym typeface="Wingdings" panose="05000000000000000000" pitchFamily="2" charset="2"/>
                </a:endParaRPr>
              </a:p>
            </p:txBody>
          </p:sp>
          <p:sp>
            <p:nvSpPr>
              <p:cNvPr id="16406" name="Text Box 22"/>
              <p:cNvSpPr txBox="1">
                <a:spLocks noChangeArrowheads="1"/>
              </p:cNvSpPr>
              <p:nvPr/>
            </p:nvSpPr>
            <p:spPr bwMode="gray">
              <a:xfrm>
                <a:off x="2497" y="3195"/>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Streams pool</a:t>
                </a:r>
              </a:p>
            </p:txBody>
          </p:sp>
          <p:sp>
            <p:nvSpPr>
              <p:cNvPr id="16407" name="Text Box 23"/>
              <p:cNvSpPr txBox="1">
                <a:spLocks noChangeArrowheads="1"/>
              </p:cNvSpPr>
              <p:nvPr/>
            </p:nvSpPr>
            <p:spPr bwMode="gray">
              <a:xfrm>
                <a:off x="776" y="3276"/>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t>Large pool</a:t>
                </a:r>
              </a:p>
            </p:txBody>
          </p:sp>
          <p:sp>
            <p:nvSpPr>
              <p:cNvPr id="16408" name="Text Box 24"/>
              <p:cNvSpPr txBox="1">
                <a:spLocks noChangeArrowheads="1"/>
              </p:cNvSpPr>
              <p:nvPr/>
            </p:nvSpPr>
            <p:spPr bwMode="gray">
              <a:xfrm>
                <a:off x="1764" y="3265"/>
                <a:ext cx="6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Java pool</a:t>
                </a:r>
              </a:p>
            </p:txBody>
          </p:sp>
          <p:sp>
            <p:nvSpPr>
              <p:cNvPr id="16409" name="Text Box 25"/>
              <p:cNvSpPr txBox="1">
                <a:spLocks noChangeArrowheads="1"/>
              </p:cNvSpPr>
              <p:nvPr/>
            </p:nvSpPr>
            <p:spPr bwMode="auto">
              <a:xfrm>
                <a:off x="1479" y="3648"/>
                <a:ext cx="184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System Global Area (SGA)</a:t>
                </a:r>
              </a:p>
            </p:txBody>
          </p:sp>
        </p:grpSp>
        <p:grpSp>
          <p:nvGrpSpPr>
            <p:cNvPr id="16390" name="Group 30"/>
            <p:cNvGrpSpPr>
              <a:grpSpLocks/>
            </p:cNvGrpSpPr>
            <p:nvPr/>
          </p:nvGrpSpPr>
          <p:grpSpPr bwMode="auto">
            <a:xfrm>
              <a:off x="1714500" y="4724400"/>
              <a:ext cx="1333500" cy="1409700"/>
              <a:chOff x="240" y="2784"/>
              <a:chExt cx="840" cy="888"/>
            </a:xfrm>
          </p:grpSpPr>
          <p:sp>
            <p:nvSpPr>
              <p:cNvPr id="16396" name="Text Box 5"/>
              <p:cNvSpPr txBox="1">
                <a:spLocks noChangeArrowheads="1"/>
              </p:cNvSpPr>
              <p:nvPr/>
            </p:nvSpPr>
            <p:spPr bwMode="gray">
              <a:xfrm>
                <a:off x="240" y="3480"/>
                <a:ext cx="8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Java pool</a:t>
                </a:r>
              </a:p>
            </p:txBody>
          </p:sp>
          <p:sp>
            <p:nvSpPr>
              <p:cNvPr id="16397" name="Rectangle 7"/>
              <p:cNvSpPr>
                <a:spLocks noChangeArrowheads="1"/>
              </p:cNvSpPr>
              <p:nvPr/>
            </p:nvSpPr>
            <p:spPr bwMode="blackWhite">
              <a:xfrm>
                <a:off x="304" y="2784"/>
                <a:ext cx="720" cy="720"/>
              </a:xfrm>
              <a:prstGeom prst="rect">
                <a:avLst/>
              </a:prstGeom>
              <a:solidFill>
                <a:srgbClr val="FFCCCC"/>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pic>
            <p:nvPicPr>
              <p:cNvPr id="16398" name="Picture 8" descr="jav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 y="2784"/>
                <a:ext cx="561" cy="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1" name="Freeform 33"/>
            <p:cNvSpPr>
              <a:spLocks/>
            </p:cNvSpPr>
            <p:nvPr/>
          </p:nvSpPr>
          <p:spPr bwMode="blackWhite">
            <a:xfrm>
              <a:off x="2955925" y="4730044"/>
              <a:ext cx="720725" cy="1140178"/>
            </a:xfrm>
            <a:custGeom>
              <a:avLst/>
              <a:gdLst>
                <a:gd name="T0" fmla="*/ 2147483647 w 454"/>
                <a:gd name="T1" fmla="*/ 2147483647 h 722"/>
                <a:gd name="T2" fmla="*/ 0 w 454"/>
                <a:gd name="T3" fmla="*/ 0 h 722"/>
                <a:gd name="T4" fmla="*/ 0 w 454"/>
                <a:gd name="T5" fmla="*/ 2147483647 h 722"/>
                <a:gd name="T6" fmla="*/ 2147483647 w 454"/>
                <a:gd name="T7" fmla="*/ 2147483647 h 722"/>
                <a:gd name="T8" fmla="*/ 2147483647 w 454"/>
                <a:gd name="T9" fmla="*/ 2147483647 h 722"/>
                <a:gd name="T10" fmla="*/ 0 60000 65536"/>
                <a:gd name="T11" fmla="*/ 0 60000 65536"/>
                <a:gd name="T12" fmla="*/ 0 60000 65536"/>
                <a:gd name="T13" fmla="*/ 0 60000 65536"/>
                <a:gd name="T14" fmla="*/ 0 60000 65536"/>
                <a:gd name="T15" fmla="*/ 0 w 454"/>
                <a:gd name="T16" fmla="*/ 0 h 722"/>
                <a:gd name="T17" fmla="*/ 454 w 454"/>
                <a:gd name="T18" fmla="*/ 722 h 722"/>
              </a:gdLst>
              <a:ahLst/>
              <a:cxnLst>
                <a:cxn ang="T10">
                  <a:pos x="T0" y="T1"/>
                </a:cxn>
                <a:cxn ang="T11">
                  <a:pos x="T2" y="T3"/>
                </a:cxn>
                <a:cxn ang="T12">
                  <a:pos x="T4" y="T5"/>
                </a:cxn>
                <a:cxn ang="T13">
                  <a:pos x="T6" y="T7"/>
                </a:cxn>
                <a:cxn ang="T14">
                  <a:pos x="T8" y="T9"/>
                </a:cxn>
              </a:cxnLst>
              <a:rect l="T15" t="T16" r="T17" b="T18"/>
              <a:pathLst>
                <a:path w="454" h="722">
                  <a:moveTo>
                    <a:pt x="454" y="214"/>
                  </a:moveTo>
                  <a:lnTo>
                    <a:pt x="0" y="0"/>
                  </a:lnTo>
                  <a:lnTo>
                    <a:pt x="0" y="722"/>
                  </a:lnTo>
                  <a:lnTo>
                    <a:pt x="452" y="644"/>
                  </a:lnTo>
                  <a:lnTo>
                    <a:pt x="454" y="214"/>
                  </a:lnTo>
                  <a:close/>
                </a:path>
              </a:pathLst>
            </a:custGeom>
            <a:solidFill>
              <a:srgbClr val="CCFFFF"/>
            </a:solidFill>
            <a:ln w="28575" cap="flat" cmpd="sng">
              <a:solidFill>
                <a:schemeClr val="tx1"/>
              </a:solidFill>
              <a:prstDash val="solid"/>
              <a:round/>
              <a:headEnd/>
              <a:tailEnd/>
            </a:ln>
          </p:spPr>
          <p:txBody>
            <a:bodyPr wrap="none" lIns="92075" tIns="46038" rIns="92075" bIns="46038" anchor="ctr"/>
            <a:lstStyle/>
            <a:p>
              <a:endParaRPr lang="en-US" dirty="0"/>
            </a:p>
          </p:txBody>
        </p:sp>
        <p:grpSp>
          <p:nvGrpSpPr>
            <p:cNvPr id="5" name="Group 129"/>
            <p:cNvGrpSpPr>
              <a:grpSpLocks/>
            </p:cNvGrpSpPr>
            <p:nvPr/>
          </p:nvGrpSpPr>
          <p:grpSpPr bwMode="auto">
            <a:xfrm>
              <a:off x="6096000" y="3886199"/>
              <a:ext cx="1295395" cy="1016000"/>
              <a:chOff x="3168" y="2680"/>
              <a:chExt cx="1283" cy="984"/>
            </a:xfrm>
            <a:solidFill>
              <a:srgbClr val="FFFF99"/>
            </a:solidFill>
          </p:grpSpPr>
          <p:sp>
            <p:nvSpPr>
              <p:cNvPr id="36" name="Oval 82"/>
              <p:cNvSpPr>
                <a:spLocks noChangeArrowheads="1"/>
              </p:cNvSpPr>
              <p:nvPr/>
            </p:nvSpPr>
            <p:spPr bwMode="blackWhite">
              <a:xfrm>
                <a:off x="3251" y="2680"/>
                <a:ext cx="1136" cy="984"/>
              </a:xfrm>
              <a:prstGeom prst="ellipse">
                <a:avLst/>
              </a:prstGeom>
              <a:grpFill/>
              <a:ln w="28575">
                <a:solidFill>
                  <a:schemeClr val="tx1"/>
                </a:solidFill>
                <a:round/>
                <a:headEnd type="none" w="sm" len="sm"/>
                <a:tailEnd type="none" w="sm" len="sm"/>
              </a:ln>
              <a:effectLst/>
            </p:spPr>
            <p:txBody>
              <a:bodyPr wrap="none" anchor="ctr"/>
              <a:lstStyle/>
              <a:p>
                <a:pPr algn="ctr">
                  <a:defRPr/>
                </a:pPr>
                <a:endParaRPr lang="en-US" dirty="0">
                  <a:latin typeface="Arial" charset="0"/>
                  <a:cs typeface="Arial" charset="0"/>
                </a:endParaRPr>
              </a:p>
            </p:txBody>
          </p:sp>
          <p:sp>
            <p:nvSpPr>
              <p:cNvPr id="37" name="Oval 83"/>
              <p:cNvSpPr>
                <a:spLocks noChangeArrowheads="1"/>
              </p:cNvSpPr>
              <p:nvPr/>
            </p:nvSpPr>
            <p:spPr bwMode="blackWhite">
              <a:xfrm>
                <a:off x="3475" y="2896"/>
                <a:ext cx="680" cy="568"/>
              </a:xfrm>
              <a:prstGeom prst="ellipse">
                <a:avLst/>
              </a:prstGeom>
              <a:grpFill/>
              <a:ln w="28575">
                <a:solidFill>
                  <a:schemeClr val="tx1"/>
                </a:solidFill>
                <a:round/>
                <a:headEnd type="none" w="sm" len="sm"/>
                <a:tailEnd type="none" w="sm" len="sm"/>
              </a:ln>
              <a:effectLst/>
            </p:spPr>
            <p:txBody>
              <a:bodyPr wrap="none" anchor="ctr"/>
              <a:lstStyle/>
              <a:p>
                <a:pPr algn="ctr" defTabSz="228600">
                  <a:defRPr/>
                </a:pPr>
                <a:endParaRPr lang="en-US" b="1" dirty="0">
                  <a:latin typeface="Arial" charset="0"/>
                  <a:cs typeface="Arial" charset="0"/>
                </a:endParaRPr>
              </a:p>
            </p:txBody>
          </p:sp>
          <p:sp>
            <p:nvSpPr>
              <p:cNvPr id="38" name="Line 84"/>
              <p:cNvSpPr>
                <a:spLocks noChangeShapeType="1"/>
              </p:cNvSpPr>
              <p:nvPr/>
            </p:nvSpPr>
            <p:spPr bwMode="blackWhite">
              <a:xfrm>
                <a:off x="3819" y="2688"/>
                <a:ext cx="0" cy="22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9" name="Line 85"/>
              <p:cNvSpPr>
                <a:spLocks noChangeShapeType="1"/>
              </p:cNvSpPr>
              <p:nvPr/>
            </p:nvSpPr>
            <p:spPr bwMode="blackWhite">
              <a:xfrm>
                <a:off x="3827" y="3464"/>
                <a:ext cx="0" cy="19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0" name="Line 86"/>
              <p:cNvSpPr>
                <a:spLocks noChangeShapeType="1"/>
              </p:cNvSpPr>
              <p:nvPr/>
            </p:nvSpPr>
            <p:spPr bwMode="blackWhite">
              <a:xfrm>
                <a:off x="4155" y="3192"/>
                <a:ext cx="232"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1" name="Line 87"/>
              <p:cNvSpPr>
                <a:spLocks noChangeShapeType="1"/>
              </p:cNvSpPr>
              <p:nvPr/>
            </p:nvSpPr>
            <p:spPr bwMode="blackWhite">
              <a:xfrm flipH="1">
                <a:off x="3259" y="3192"/>
                <a:ext cx="216"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2" name="Line 88"/>
              <p:cNvSpPr>
                <a:spLocks noChangeShapeType="1"/>
              </p:cNvSpPr>
              <p:nvPr/>
            </p:nvSpPr>
            <p:spPr bwMode="blackWhite">
              <a:xfrm>
                <a:off x="3403" y="2840"/>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3" name="Line 89"/>
              <p:cNvSpPr>
                <a:spLocks noChangeShapeType="1"/>
              </p:cNvSpPr>
              <p:nvPr/>
            </p:nvSpPr>
            <p:spPr bwMode="blackWhite">
              <a:xfrm>
                <a:off x="4083" y="3360"/>
                <a:ext cx="144" cy="14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4" name="Line 90"/>
              <p:cNvSpPr>
                <a:spLocks noChangeShapeType="1"/>
              </p:cNvSpPr>
              <p:nvPr/>
            </p:nvSpPr>
            <p:spPr bwMode="blackWhite">
              <a:xfrm flipH="1">
                <a:off x="4067" y="2832"/>
                <a:ext cx="160" cy="16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5" name="Line 91"/>
              <p:cNvSpPr>
                <a:spLocks noChangeShapeType="1"/>
              </p:cNvSpPr>
              <p:nvPr/>
            </p:nvSpPr>
            <p:spPr bwMode="blackWhite">
              <a:xfrm flipV="1">
                <a:off x="3427" y="3384"/>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6" name="Line 92"/>
              <p:cNvSpPr>
                <a:spLocks noChangeShapeType="1"/>
              </p:cNvSpPr>
              <p:nvPr/>
            </p:nvSpPr>
            <p:spPr bwMode="blackWhite">
              <a:xfrm>
                <a:off x="3619" y="2720"/>
                <a:ext cx="72" cy="20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7" name="Line 93"/>
              <p:cNvSpPr>
                <a:spLocks noChangeShapeType="1"/>
              </p:cNvSpPr>
              <p:nvPr/>
            </p:nvSpPr>
            <p:spPr bwMode="blackWhite">
              <a:xfrm flipH="1">
                <a:off x="3963" y="2728"/>
                <a:ext cx="80"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8" name="Line 94"/>
              <p:cNvSpPr>
                <a:spLocks noChangeShapeType="1"/>
              </p:cNvSpPr>
              <p:nvPr/>
            </p:nvSpPr>
            <p:spPr bwMode="blackWhite">
              <a:xfrm flipV="1">
                <a:off x="4139" y="3000"/>
                <a:ext cx="208" cy="8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9" name="Line 95"/>
              <p:cNvSpPr>
                <a:spLocks noChangeShapeType="1"/>
              </p:cNvSpPr>
              <p:nvPr/>
            </p:nvSpPr>
            <p:spPr bwMode="blackWhite">
              <a:xfrm>
                <a:off x="4131" y="3280"/>
                <a:ext cx="200" cy="10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0" name="Line 96"/>
              <p:cNvSpPr>
                <a:spLocks noChangeShapeType="1"/>
              </p:cNvSpPr>
              <p:nvPr/>
            </p:nvSpPr>
            <p:spPr bwMode="blackWhite">
              <a:xfrm>
                <a:off x="3971" y="3424"/>
                <a:ext cx="72"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1" name="Line 97"/>
              <p:cNvSpPr>
                <a:spLocks noChangeShapeType="1"/>
              </p:cNvSpPr>
              <p:nvPr/>
            </p:nvSpPr>
            <p:spPr bwMode="blackWhite">
              <a:xfrm flipH="1">
                <a:off x="3619" y="3448"/>
                <a:ext cx="72" cy="18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2" name="Line 98"/>
              <p:cNvSpPr>
                <a:spLocks noChangeShapeType="1"/>
              </p:cNvSpPr>
              <p:nvPr/>
            </p:nvSpPr>
            <p:spPr bwMode="blackWhite">
              <a:xfrm flipH="1">
                <a:off x="3299" y="3288"/>
                <a:ext cx="200" cy="96"/>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3" name="Line 99"/>
              <p:cNvSpPr>
                <a:spLocks noChangeShapeType="1"/>
              </p:cNvSpPr>
              <p:nvPr/>
            </p:nvSpPr>
            <p:spPr bwMode="blackWhite">
              <a:xfrm flipH="1" flipV="1">
                <a:off x="3291" y="3000"/>
                <a:ext cx="200" cy="8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4" name="Freeform 101"/>
              <p:cNvSpPr>
                <a:spLocks/>
              </p:cNvSpPr>
              <p:nvPr/>
            </p:nvSpPr>
            <p:spPr bwMode="blackWhite">
              <a:xfrm>
                <a:off x="4259" y="3263"/>
                <a:ext cx="192" cy="376"/>
              </a:xfrm>
              <a:custGeom>
                <a:avLst/>
                <a:gdLst/>
                <a:ahLst/>
                <a:cxnLst>
                  <a:cxn ang="0">
                    <a:pos x="192" y="0"/>
                  </a:cxn>
                  <a:cxn ang="0">
                    <a:pos x="184" y="56"/>
                  </a:cxn>
                  <a:cxn ang="0">
                    <a:pos x="160" y="144"/>
                  </a:cxn>
                  <a:cxn ang="0">
                    <a:pos x="120" y="224"/>
                  </a:cxn>
                  <a:cxn ang="0">
                    <a:pos x="64" y="312"/>
                  </a:cxn>
                  <a:cxn ang="0">
                    <a:pos x="0" y="376"/>
                  </a:cxn>
                </a:cxnLst>
                <a:rect l="0" t="0" r="r" b="b"/>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noFill/>
              <a:ln w="28575" cap="flat" cmpd="sng">
                <a:solidFill>
                  <a:schemeClr val="tx1"/>
                </a:solidFill>
                <a:prstDash val="sysDot"/>
                <a:round/>
                <a:headEnd type="none" w="med" len="med"/>
                <a:tailEnd type="triangle" w="lg" len="lg"/>
              </a:ln>
              <a:effectLst/>
            </p:spPr>
            <p:txBody>
              <a:bodyPr/>
              <a:lstStyle/>
              <a:p>
                <a:pPr algn="ctr">
                  <a:defRPr/>
                </a:pPr>
                <a:endParaRPr lang="en-US" dirty="0">
                  <a:latin typeface="Arial" charset="0"/>
                  <a:cs typeface="Arial" charset="0"/>
                </a:endParaRPr>
              </a:p>
            </p:txBody>
          </p:sp>
          <p:sp>
            <p:nvSpPr>
              <p:cNvPr id="55" name="Freeform 102"/>
              <p:cNvSpPr>
                <a:spLocks/>
              </p:cNvSpPr>
              <p:nvPr/>
            </p:nvSpPr>
            <p:spPr bwMode="blackWhite">
              <a:xfrm>
                <a:off x="3168" y="2754"/>
                <a:ext cx="115" cy="328"/>
              </a:xfrm>
              <a:custGeom>
                <a:avLst/>
                <a:gdLst/>
                <a:ahLst/>
                <a:cxnLst>
                  <a:cxn ang="0">
                    <a:pos x="3" y="328"/>
                  </a:cxn>
                  <a:cxn ang="0">
                    <a:pos x="3" y="248"/>
                  </a:cxn>
                  <a:cxn ang="0">
                    <a:pos x="19" y="168"/>
                  </a:cxn>
                  <a:cxn ang="0">
                    <a:pos x="67" y="72"/>
                  </a:cxn>
                  <a:cxn ang="0">
                    <a:pos x="115" y="0"/>
                  </a:cxn>
                </a:cxnLst>
                <a:rect l="0" t="0" r="r" b="b"/>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noFill/>
              <a:ln w="28575" cap="flat" cmpd="sng">
                <a:solidFill>
                  <a:schemeClr val="tx1"/>
                </a:solidFill>
                <a:prstDash val="solid"/>
                <a:round/>
                <a:headEnd type="none" w="med" len="med"/>
                <a:tailEnd type="triangle" w="lg" len="lg"/>
              </a:ln>
              <a:effectLst/>
            </p:spPr>
            <p:txBody>
              <a:bodyPr/>
              <a:lstStyle/>
              <a:p>
                <a:pPr algn="ctr">
                  <a:defRPr/>
                </a:pPr>
                <a:endParaRPr lang="en-US" dirty="0">
                  <a:latin typeface="Arial" charset="0"/>
                  <a:cs typeface="Arial" charset="0"/>
                </a:endParaRPr>
              </a:p>
            </p:txBody>
          </p:sp>
        </p:grpSp>
        <p:sp>
          <p:nvSpPr>
            <p:cNvPr id="16393" name="Rectangle 110"/>
            <p:cNvSpPr>
              <a:spLocks noChangeArrowheads="1"/>
            </p:cNvSpPr>
            <p:nvPr/>
          </p:nvSpPr>
          <p:spPr bwMode="blackWhite">
            <a:xfrm>
              <a:off x="6215063" y="5029200"/>
              <a:ext cx="1028700" cy="685800"/>
            </a:xfrm>
            <a:prstGeom prst="rect">
              <a:avLst/>
            </a:prstGeom>
            <a:solidFill>
              <a:srgbClr val="99CC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394" name="Text Box 118"/>
            <p:cNvSpPr txBox="1">
              <a:spLocks noChangeArrowheads="1"/>
            </p:cNvSpPr>
            <p:nvPr/>
          </p:nvSpPr>
          <p:spPr bwMode="gray">
            <a:xfrm>
              <a:off x="6172200" y="5257800"/>
              <a:ext cx="1071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Fixed SGA</a:t>
              </a:r>
            </a:p>
          </p:txBody>
        </p:sp>
        <p:sp>
          <p:nvSpPr>
            <p:cNvPr id="16395" name="Text Box 46"/>
            <p:cNvSpPr txBox="1">
              <a:spLocks noChangeArrowheads="1"/>
            </p:cNvSpPr>
            <p:nvPr/>
          </p:nvSpPr>
          <p:spPr bwMode="gray">
            <a:xfrm>
              <a:off x="6184900" y="4205288"/>
              <a:ext cx="1143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100" b="1" dirty="0">
                  <a:solidFill>
                    <a:srgbClr val="000000"/>
                  </a:solidFill>
                </a:rPr>
                <a:t>Redo log buffer</a:t>
              </a:r>
            </a:p>
          </p:txBody>
        </p:sp>
      </p:grpSp>
      <p:sp>
        <p:nvSpPr>
          <p:cNvPr id="2" name="Slide Number Placeholder 1"/>
          <p:cNvSpPr>
            <a:spLocks noGrp="1"/>
          </p:cNvSpPr>
          <p:nvPr>
            <p:ph type="sldNum" sz="quarter" idx="12"/>
          </p:nvPr>
        </p:nvSpPr>
        <p:spPr/>
        <p:txBody>
          <a:bodyPr/>
          <a:lstStyle/>
          <a:p>
            <a:fld id="{0D1E9C62-5A59-433B-A292-EC595ABBBF45}" type="slidenum">
              <a:rPr lang="" smtClean="0"/>
              <a:t>35</a:t>
            </a:fld>
            <a:endParaRPr lang=""/>
          </a:p>
        </p:txBody>
      </p:sp>
    </p:spTree>
    <p:custDataLst>
      <p:tags r:id="rId1"/>
    </p:custDataLst>
    <p:extLst>
      <p:ext uri="{BB962C8B-B14F-4D97-AF65-F5344CB8AC3E}">
        <p14:creationId xmlns:p14="http://schemas.microsoft.com/office/powerpoint/2010/main" val="227907766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836612" y="152400"/>
            <a:ext cx="10361830" cy="625474"/>
          </a:xfrm>
        </p:spPr>
        <p:txBody>
          <a:bodyPr>
            <a:normAutofit fontScale="90000"/>
          </a:bodyPr>
          <a:lstStyle/>
          <a:p>
            <a:pPr eaLnBrk="1" hangingPunct="1"/>
            <a:r>
              <a:rPr lang="en-US" dirty="0"/>
              <a:t>External Tables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9174" y="1138524"/>
            <a:ext cx="8590476" cy="4580952"/>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350</a:t>
            </a:fld>
            <a:endParaRPr lang=""/>
          </a:p>
        </p:txBody>
      </p:sp>
    </p:spTree>
    <p:custDataLst>
      <p:tags r:id="rId1"/>
    </p:custDataLst>
    <p:extLst>
      <p:ext uri="{BB962C8B-B14F-4D97-AF65-F5344CB8AC3E}">
        <p14:creationId xmlns:p14="http://schemas.microsoft.com/office/powerpoint/2010/main" val="122977530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External Table Benefits</a:t>
            </a:r>
            <a:endParaRPr lang="en-US" altLang="es-MX" dirty="0"/>
          </a:p>
        </p:txBody>
      </p:sp>
      <p:sp>
        <p:nvSpPr>
          <p:cNvPr id="9219" name="Content Placeholder 9"/>
          <p:cNvSpPr>
            <a:spLocks noGrp="1"/>
          </p:cNvSpPr>
          <p:nvPr>
            <p:ph idx="1"/>
          </p:nvPr>
        </p:nvSpPr>
        <p:spPr>
          <a:xfrm>
            <a:off x="622138" y="1242485"/>
            <a:ext cx="10944549" cy="1996266"/>
          </a:xfrm>
        </p:spPr>
        <p:txBody>
          <a:bodyPr/>
          <a:lstStyle/>
          <a:p>
            <a:pPr lvl="1">
              <a:buClr>
                <a:schemeClr val="accent1"/>
              </a:buClr>
              <a:defRPr/>
            </a:pPr>
            <a:r>
              <a:rPr lang="en-US" dirty="0"/>
              <a:t>Data can be used directly from the external file or loaded into another database.</a:t>
            </a:r>
          </a:p>
          <a:p>
            <a:pPr lvl="1">
              <a:buClr>
                <a:schemeClr val="accent1"/>
              </a:buClr>
              <a:defRPr/>
            </a:pPr>
            <a:r>
              <a:rPr lang="en-US" dirty="0"/>
              <a:t>External data can be queried and joined directly in parallel with tables residing in the database, without requiring it to be loaded first.</a:t>
            </a:r>
          </a:p>
          <a:p>
            <a:pPr lvl="1">
              <a:buClr>
                <a:schemeClr val="accent1"/>
              </a:buClr>
              <a:defRPr/>
            </a:pPr>
            <a:r>
              <a:rPr lang="en-US" dirty="0"/>
              <a:t>The results of a complex query can be unloaded to an external file.</a:t>
            </a:r>
          </a:p>
          <a:p>
            <a:pPr lvl="1">
              <a:buClr>
                <a:schemeClr val="accent1"/>
              </a:buClr>
              <a:defRPr/>
            </a:pPr>
            <a:r>
              <a:rPr lang="en-US" dirty="0"/>
              <a:t>You can combine generated files from different sources for loading purposes.</a:t>
            </a:r>
          </a:p>
        </p:txBody>
      </p:sp>
      <p:sp>
        <p:nvSpPr>
          <p:cNvPr id="2" name="Slide Number Placeholder 1"/>
          <p:cNvSpPr>
            <a:spLocks noGrp="1"/>
          </p:cNvSpPr>
          <p:nvPr>
            <p:ph type="sldNum" sz="quarter" idx="12"/>
          </p:nvPr>
        </p:nvSpPr>
        <p:spPr/>
        <p:txBody>
          <a:bodyPr/>
          <a:lstStyle/>
          <a:p>
            <a:fld id="{0D1E9C62-5A59-433B-A292-EC595ABBBF45}" type="slidenum">
              <a:rPr lang="" smtClean="0"/>
              <a:t>351</a:t>
            </a:fld>
            <a:endParaRPr lang=""/>
          </a:p>
        </p:txBody>
      </p:sp>
    </p:spTree>
    <p:custDataLst>
      <p:tags r:id="rId1"/>
    </p:custDataLst>
    <p:extLst>
      <p:ext uri="{BB962C8B-B14F-4D97-AF65-F5344CB8AC3E}">
        <p14:creationId xmlns:p14="http://schemas.microsoft.com/office/powerpoint/2010/main" val="201876967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293812" y="1066800"/>
            <a:ext cx="8262606" cy="4987017"/>
            <a:chOff x="761209" y="855663"/>
            <a:chExt cx="5485646" cy="3351609"/>
          </a:xfrm>
        </p:grpSpPr>
        <p:sp>
          <p:nvSpPr>
            <p:cNvPr id="50" name="Freeform 49"/>
            <p:cNvSpPr/>
            <p:nvPr/>
          </p:nvSpPr>
          <p:spPr bwMode="auto">
            <a:xfrm>
              <a:off x="880798" y="4161553"/>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51" name="Rounded Rectangle 50"/>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5362" name="Title 1"/>
          <p:cNvSpPr>
            <a:spLocks noGrp="1"/>
          </p:cNvSpPr>
          <p:nvPr>
            <p:ph type="title"/>
          </p:nvPr>
        </p:nvSpPr>
        <p:spPr>
          <a:xfrm>
            <a:off x="608012" y="457200"/>
            <a:ext cx="10515600" cy="76200"/>
          </a:xfrm>
        </p:spPr>
        <p:txBody>
          <a:bodyPr>
            <a:normAutofit fontScale="90000"/>
          </a:bodyPr>
          <a:lstStyle/>
          <a:p>
            <a:r>
              <a:rPr lang="en-US" dirty="0"/>
              <a:t>Migrating to Oracle Database Cloud Service: Considerations</a:t>
            </a:r>
            <a:endParaRPr lang="en-US" altLang="es-MX" dirty="0"/>
          </a:p>
        </p:txBody>
      </p:sp>
      <p:sp>
        <p:nvSpPr>
          <p:cNvPr id="9219" name="Content Placeholder 9"/>
          <p:cNvSpPr>
            <a:spLocks noGrp="1"/>
          </p:cNvSpPr>
          <p:nvPr>
            <p:ph idx="1"/>
          </p:nvPr>
        </p:nvSpPr>
        <p:spPr>
          <a:xfrm>
            <a:off x="1998369" y="1242409"/>
            <a:ext cx="6789113" cy="4458479"/>
          </a:xfrm>
        </p:spPr>
        <p:txBody>
          <a:bodyPr/>
          <a:lstStyle/>
          <a:p>
            <a:r>
              <a:rPr lang="en-US" sz="2000" dirty="0"/>
              <a:t>Some of the characteristics and factors to consider when choosing a migration method are:</a:t>
            </a:r>
          </a:p>
          <a:p>
            <a:pPr lvl="1"/>
            <a:r>
              <a:rPr lang="en-US" sz="2000" dirty="0"/>
              <a:t>On-premises database version</a:t>
            </a:r>
          </a:p>
          <a:p>
            <a:pPr lvl="1"/>
            <a:r>
              <a:rPr lang="en-US" sz="2000" dirty="0"/>
              <a:t>Oracle Database Cloud database version</a:t>
            </a:r>
          </a:p>
          <a:p>
            <a:pPr lvl="1"/>
            <a:r>
              <a:rPr lang="en-US" sz="2000" dirty="0"/>
              <a:t>On-premises host operating system and version</a:t>
            </a:r>
          </a:p>
          <a:p>
            <a:pPr lvl="1"/>
            <a:r>
              <a:rPr lang="en-US" sz="2000" dirty="0"/>
              <a:t>On-premises database character set</a:t>
            </a:r>
          </a:p>
          <a:p>
            <a:pPr lvl="1"/>
            <a:r>
              <a:rPr lang="en-US" sz="2000" dirty="0"/>
              <a:t>Quantity of data, including indexes</a:t>
            </a:r>
          </a:p>
          <a:p>
            <a:pPr lvl="1"/>
            <a:r>
              <a:rPr lang="en-US" sz="2000" dirty="0"/>
              <a:t>Data types used in the on-premises database</a:t>
            </a:r>
          </a:p>
          <a:p>
            <a:pPr lvl="1"/>
            <a:r>
              <a:rPr lang="en-US" sz="2000" dirty="0"/>
              <a:t>Storage for data staging</a:t>
            </a:r>
          </a:p>
          <a:p>
            <a:pPr lvl="1"/>
            <a:r>
              <a:rPr lang="en-US" sz="2000" dirty="0"/>
              <a:t>Acceptable length of system outage</a:t>
            </a:r>
          </a:p>
          <a:p>
            <a:pPr lvl="1"/>
            <a:r>
              <a:rPr lang="en-US" sz="2000" dirty="0"/>
              <a:t>Network bandwidth</a:t>
            </a:r>
          </a:p>
        </p:txBody>
      </p:sp>
      <p:grpSp>
        <p:nvGrpSpPr>
          <p:cNvPr id="9221" name="Group 9220"/>
          <p:cNvGrpSpPr/>
          <p:nvPr/>
        </p:nvGrpSpPr>
        <p:grpSpPr>
          <a:xfrm>
            <a:off x="7924028" y="2221133"/>
            <a:ext cx="3199584" cy="2285076"/>
            <a:chOff x="5486400" y="2346024"/>
            <a:chExt cx="2904378" cy="2074247"/>
          </a:xfrm>
        </p:grpSpPr>
        <p:pic>
          <p:nvPicPr>
            <p:cNvPr id="27" name="Picture 26"/>
            <p:cNvPicPr>
              <a:picLocks noChangeAspect="1"/>
            </p:cNvPicPr>
            <p:nvPr/>
          </p:nvPicPr>
          <p:blipFill rotWithShape="1">
            <a:blip r:embed="rId4" cstate="print">
              <a:extLst>
                <a:ext uri="{28A0092B-C50C-407E-A947-70E740481C1C}">
                  <a14:useLocalDpi xmlns:a14="http://schemas.microsoft.com/office/drawing/2010/main" val="0"/>
                </a:ext>
              </a:extLst>
            </a:blip>
            <a:srcRect l="14583" t="27083" r="14583" b="27083"/>
            <a:stretch/>
          </p:blipFill>
          <p:spPr>
            <a:xfrm>
              <a:off x="5799976" y="2346024"/>
              <a:ext cx="2590802" cy="1676402"/>
            </a:xfrm>
            <a:prstGeom prst="rect">
              <a:avLst/>
            </a:prstGeom>
          </p:spPr>
        </p:pic>
        <p:grpSp>
          <p:nvGrpSpPr>
            <p:cNvPr id="9217" name="Group 9216"/>
            <p:cNvGrpSpPr/>
            <p:nvPr/>
          </p:nvGrpSpPr>
          <p:grpSpPr>
            <a:xfrm>
              <a:off x="5486400" y="3486150"/>
              <a:ext cx="934121" cy="934121"/>
              <a:chOff x="5789633" y="2976569"/>
              <a:chExt cx="934121" cy="934121"/>
            </a:xfrm>
          </p:grpSpPr>
          <p:sp>
            <p:nvSpPr>
              <p:cNvPr id="28" name="Oval 27"/>
              <p:cNvSpPr/>
              <p:nvPr/>
            </p:nvSpPr>
            <p:spPr bwMode="auto">
              <a:xfrm>
                <a:off x="5789633" y="2976569"/>
                <a:ext cx="934121" cy="934121"/>
              </a:xfrm>
              <a:prstGeom prst="ellipse">
                <a:avLst/>
              </a:prstGeom>
              <a:solidFill>
                <a:schemeClr val="accent5"/>
              </a:soli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pic>
            <p:nvPicPr>
              <p:cNvPr id="53" name="Picture Placeholder 13"/>
              <p:cNvPicPr>
                <a:picLocks noChangeAspect="1"/>
              </p:cNvPicPr>
              <p:nvPr/>
            </p:nvPicPr>
            <p:blipFill rotWithShape="1">
              <a:blip r:embed="rId5" cstate="print">
                <a:extLst>
                  <a:ext uri="{28A0092B-C50C-407E-A947-70E740481C1C}">
                    <a14:useLocalDpi xmlns:a14="http://schemas.microsoft.com/office/drawing/2010/main" val="0"/>
                  </a:ext>
                </a:extLst>
              </a:blip>
              <a:srcRect l="16705" t="11227" r="16705" b="11227"/>
              <a:stretch/>
            </p:blipFill>
            <p:spPr>
              <a:xfrm>
                <a:off x="6009235" y="3155414"/>
                <a:ext cx="494917" cy="576430"/>
              </a:xfrm>
              <a:prstGeom prst="rect">
                <a:avLst/>
              </a:prstGeom>
            </p:spPr>
          </p:pic>
        </p:grpSp>
        <p:grpSp>
          <p:nvGrpSpPr>
            <p:cNvPr id="9216" name="Group 9215"/>
            <p:cNvGrpSpPr/>
            <p:nvPr/>
          </p:nvGrpSpPr>
          <p:grpSpPr>
            <a:xfrm>
              <a:off x="5907701" y="3333750"/>
              <a:ext cx="654025" cy="493131"/>
              <a:chOff x="6182433" y="2769509"/>
              <a:chExt cx="654025" cy="493131"/>
            </a:xfrm>
          </p:grpSpPr>
          <p:grpSp>
            <p:nvGrpSpPr>
              <p:cNvPr id="31" name="Group 30"/>
              <p:cNvGrpSpPr/>
              <p:nvPr/>
            </p:nvGrpSpPr>
            <p:grpSpPr>
              <a:xfrm rot="20700000">
                <a:off x="6182433" y="2806617"/>
                <a:ext cx="654025" cy="417768"/>
                <a:chOff x="4677050" y="3314581"/>
                <a:chExt cx="1128890" cy="718902"/>
              </a:xfrm>
            </p:grpSpPr>
            <p:sp>
              <p:nvSpPr>
                <p:cNvPr id="33" name="Freeform 32"/>
                <p:cNvSpPr/>
                <p:nvPr/>
              </p:nvSpPr>
              <p:spPr bwMode="auto">
                <a:xfrm rot="18900000">
                  <a:off x="4971114" y="3612329"/>
                  <a:ext cx="834826" cy="421154"/>
                </a:xfrm>
                <a:custGeom>
                  <a:avLst/>
                  <a:gdLst>
                    <a:gd name="connsiteX0" fmla="*/ 833298 w 834826"/>
                    <a:gd name="connsiteY0" fmla="*/ 0 h 421154"/>
                    <a:gd name="connsiteX1" fmla="*/ 834731 w 834826"/>
                    <a:gd name="connsiteY1" fmla="*/ 12258 h 421154"/>
                    <a:gd name="connsiteX2" fmla="*/ 718677 w 834826"/>
                    <a:gd name="connsiteY2" fmla="*/ 305005 h 421154"/>
                    <a:gd name="connsiteX3" fmla="*/ 127977 w 834826"/>
                    <a:gd name="connsiteY3" fmla="*/ 292437 h 421154"/>
                    <a:gd name="connsiteX4" fmla="*/ 8698 w 834826"/>
                    <a:gd name="connsiteY4" fmla="*/ 74423 h 421154"/>
                    <a:gd name="connsiteX5" fmla="*/ 0 w 834826"/>
                    <a:gd name="connsiteY5" fmla="*/ 0 h 421154"/>
                    <a:gd name="connsiteX6" fmla="*/ 833298 w 834826"/>
                    <a:gd name="connsiteY6" fmla="*/ 0 h 421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826" h="421154">
                      <a:moveTo>
                        <a:pt x="833298" y="0"/>
                      </a:moveTo>
                      <a:lnTo>
                        <a:pt x="834731" y="12258"/>
                      </a:lnTo>
                      <a:cubicBezTo>
                        <a:pt x="837005" y="119154"/>
                        <a:pt x="798500" y="225182"/>
                        <a:pt x="718677" y="305005"/>
                      </a:cubicBezTo>
                      <a:cubicBezTo>
                        <a:pt x="559030" y="464652"/>
                        <a:pt x="294565" y="459025"/>
                        <a:pt x="127977" y="292437"/>
                      </a:cubicBezTo>
                      <a:cubicBezTo>
                        <a:pt x="65506" y="229967"/>
                        <a:pt x="25671" y="153732"/>
                        <a:pt x="8698" y="74423"/>
                      </a:cubicBezTo>
                      <a:lnTo>
                        <a:pt x="0" y="0"/>
                      </a:lnTo>
                      <a:lnTo>
                        <a:pt x="833298" y="0"/>
                      </a:lnTo>
                      <a:close/>
                    </a:path>
                  </a:pathLst>
                </a:custGeom>
                <a:solidFill>
                  <a:srgbClr val="2B6C2E"/>
                </a:soli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34" name="Freeform 33"/>
                <p:cNvSpPr/>
                <p:nvPr/>
              </p:nvSpPr>
              <p:spPr bwMode="auto">
                <a:xfrm rot="18900000">
                  <a:off x="4677050" y="3314581"/>
                  <a:ext cx="834040" cy="422031"/>
                </a:xfrm>
                <a:custGeom>
                  <a:avLst/>
                  <a:gdLst>
                    <a:gd name="connsiteX0" fmla="*/ 706850 w 834039"/>
                    <a:gd name="connsiteY0" fmla="*/ 128717 h 414412"/>
                    <a:gd name="connsiteX1" fmla="*/ 826128 w 834039"/>
                    <a:gd name="connsiteY1" fmla="*/ 346732 h 414412"/>
                    <a:gd name="connsiteX2" fmla="*/ 834039 w 834039"/>
                    <a:gd name="connsiteY2" fmla="*/ 414412 h 414412"/>
                    <a:gd name="connsiteX3" fmla="*/ 741 w 834039"/>
                    <a:gd name="connsiteY3" fmla="*/ 414412 h 414412"/>
                    <a:gd name="connsiteX4" fmla="*/ 96 w 834039"/>
                    <a:gd name="connsiteY4" fmla="*/ 408896 h 414412"/>
                    <a:gd name="connsiteX5" fmla="*/ 116150 w 834039"/>
                    <a:gd name="connsiteY5" fmla="*/ 116149 h 414412"/>
                    <a:gd name="connsiteX6" fmla="*/ 706850 w 834039"/>
                    <a:gd name="connsiteY6" fmla="*/ 128717 h 4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039" h="414412">
                      <a:moveTo>
                        <a:pt x="706850" y="128717"/>
                      </a:moveTo>
                      <a:cubicBezTo>
                        <a:pt x="769320" y="191188"/>
                        <a:pt x="809156" y="267422"/>
                        <a:pt x="826128" y="346732"/>
                      </a:cubicBezTo>
                      <a:lnTo>
                        <a:pt x="834039" y="414412"/>
                      </a:lnTo>
                      <a:lnTo>
                        <a:pt x="741" y="414412"/>
                      </a:lnTo>
                      <a:lnTo>
                        <a:pt x="96" y="408896"/>
                      </a:lnTo>
                      <a:cubicBezTo>
                        <a:pt x="-2179" y="302001"/>
                        <a:pt x="36326" y="195973"/>
                        <a:pt x="116150" y="116149"/>
                      </a:cubicBezTo>
                      <a:cubicBezTo>
                        <a:pt x="275797" y="-43498"/>
                        <a:pt x="540262" y="-37871"/>
                        <a:pt x="706850" y="128717"/>
                      </a:cubicBezTo>
                      <a:close/>
                    </a:path>
                  </a:pathLst>
                </a:custGeom>
                <a:solidFill>
                  <a:srgbClr val="3A913E"/>
                </a:soli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solidFill>
                      <a:srgbClr val="2B6C2E"/>
                    </a:solidFill>
                    <a:latin typeface="Arial" pitchFamily="34" charset="0"/>
                  </a:endParaRPr>
                </a:p>
              </p:txBody>
            </p:sp>
            <p:sp>
              <p:nvSpPr>
                <p:cNvPr id="35" name="Freeform 34"/>
                <p:cNvSpPr/>
                <p:nvPr/>
              </p:nvSpPr>
              <p:spPr bwMode="auto">
                <a:xfrm rot="2700000">
                  <a:off x="5040776" y="3481088"/>
                  <a:ext cx="468074" cy="488382"/>
                </a:xfrm>
                <a:custGeom>
                  <a:avLst/>
                  <a:gdLst>
                    <a:gd name="connsiteX0" fmla="*/ 342560 w 685307"/>
                    <a:gd name="connsiteY0" fmla="*/ 0 h 590942"/>
                    <a:gd name="connsiteX1" fmla="*/ 685307 w 685307"/>
                    <a:gd name="connsiteY1" fmla="*/ 590942 h 590942"/>
                    <a:gd name="connsiteX2" fmla="*/ 333685 w 685307"/>
                    <a:gd name="connsiteY2" fmla="*/ 441348 h 590942"/>
                    <a:gd name="connsiteX3" fmla="*/ 0 w 685307"/>
                    <a:gd name="connsiteY3" fmla="*/ 590622 h 590942"/>
                    <a:gd name="connsiteX4" fmla="*/ 342560 w 685307"/>
                    <a:gd name="connsiteY4" fmla="*/ 0 h 59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307" h="590942">
                      <a:moveTo>
                        <a:pt x="342560" y="0"/>
                      </a:moveTo>
                      <a:lnTo>
                        <a:pt x="685307" y="590942"/>
                      </a:lnTo>
                      <a:lnTo>
                        <a:pt x="333685" y="441348"/>
                      </a:lnTo>
                      <a:lnTo>
                        <a:pt x="0" y="590622"/>
                      </a:lnTo>
                      <a:lnTo>
                        <a:pt x="342560" y="0"/>
                      </a:lnTo>
                      <a:close/>
                    </a:path>
                  </a:pathLst>
                </a:custGeom>
                <a:gradFill flip="none" rotWithShape="1">
                  <a:gsLst>
                    <a:gs pos="4000">
                      <a:schemeClr val="tx1">
                        <a:lumMod val="50000"/>
                      </a:schemeClr>
                    </a:gs>
                    <a:gs pos="100000">
                      <a:srgbClr val="2B6C2E"/>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36" name="Freeform 35"/>
                <p:cNvSpPr/>
                <p:nvPr/>
              </p:nvSpPr>
              <p:spPr bwMode="auto">
                <a:xfrm rot="2700000">
                  <a:off x="5012170" y="3432459"/>
                  <a:ext cx="468074" cy="488382"/>
                </a:xfrm>
                <a:custGeom>
                  <a:avLst/>
                  <a:gdLst>
                    <a:gd name="connsiteX0" fmla="*/ 342560 w 685307"/>
                    <a:gd name="connsiteY0" fmla="*/ 0 h 590942"/>
                    <a:gd name="connsiteX1" fmla="*/ 685307 w 685307"/>
                    <a:gd name="connsiteY1" fmla="*/ 590942 h 590942"/>
                    <a:gd name="connsiteX2" fmla="*/ 333685 w 685307"/>
                    <a:gd name="connsiteY2" fmla="*/ 441348 h 590942"/>
                    <a:gd name="connsiteX3" fmla="*/ 0 w 685307"/>
                    <a:gd name="connsiteY3" fmla="*/ 590622 h 590942"/>
                    <a:gd name="connsiteX4" fmla="*/ 342560 w 685307"/>
                    <a:gd name="connsiteY4" fmla="*/ 0 h 59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307" h="590942">
                      <a:moveTo>
                        <a:pt x="342560" y="0"/>
                      </a:moveTo>
                      <a:lnTo>
                        <a:pt x="685307" y="590942"/>
                      </a:lnTo>
                      <a:lnTo>
                        <a:pt x="333685" y="441348"/>
                      </a:lnTo>
                      <a:lnTo>
                        <a:pt x="0" y="590622"/>
                      </a:lnTo>
                      <a:lnTo>
                        <a:pt x="342560" y="0"/>
                      </a:lnTo>
                      <a:close/>
                    </a:path>
                  </a:pathLst>
                </a:custGeom>
                <a:solidFill>
                  <a:schemeClr val="bg1"/>
                </a:soli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32" name="Oval 31"/>
              <p:cNvSpPr/>
              <p:nvPr/>
            </p:nvSpPr>
            <p:spPr bwMode="auto">
              <a:xfrm>
                <a:off x="6258199" y="2769509"/>
                <a:ext cx="511118" cy="493131"/>
              </a:xfrm>
              <a:prstGeom prst="ellipse">
                <a:avLst/>
              </a:prstGeom>
              <a:noFill/>
              <a:ln w="28575" cap="flat" cmpd="sng" algn="ctr">
                <a:solidFill>
                  <a:schemeClr val="bg1"/>
                </a:solid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grpSp>
      <p:sp>
        <p:nvSpPr>
          <p:cNvPr id="2" name="Slide Number Placeholder 1"/>
          <p:cNvSpPr>
            <a:spLocks noGrp="1"/>
          </p:cNvSpPr>
          <p:nvPr>
            <p:ph type="sldNum" sz="quarter" idx="12"/>
          </p:nvPr>
        </p:nvSpPr>
        <p:spPr/>
        <p:txBody>
          <a:bodyPr/>
          <a:lstStyle/>
          <a:p>
            <a:fld id="{0D1E9C62-5A59-433B-A292-EC595ABBBF45}" type="slidenum">
              <a:rPr lang="" smtClean="0"/>
              <a:t>352</a:t>
            </a:fld>
            <a:endParaRPr lang=""/>
          </a:p>
        </p:txBody>
      </p:sp>
    </p:spTree>
    <p:custDataLst>
      <p:tags r:id="rId1"/>
    </p:custDataLst>
    <p:extLst>
      <p:ext uri="{BB962C8B-B14F-4D97-AF65-F5344CB8AC3E}">
        <p14:creationId xmlns:p14="http://schemas.microsoft.com/office/powerpoint/2010/main" val="140171875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845435" y="1106820"/>
            <a:ext cx="9201349" cy="4341742"/>
            <a:chOff x="761209" y="855663"/>
            <a:chExt cx="5485646" cy="3351609"/>
          </a:xfrm>
        </p:grpSpPr>
        <p:sp>
          <p:nvSpPr>
            <p:cNvPr id="29" name="Freeform 28"/>
            <p:cNvSpPr/>
            <p:nvPr/>
          </p:nvSpPr>
          <p:spPr bwMode="auto">
            <a:xfrm>
              <a:off x="880798" y="4161553"/>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30" name="Rounded Rectangle 29"/>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5362" name="Title 1"/>
          <p:cNvSpPr>
            <a:spLocks noGrp="1"/>
          </p:cNvSpPr>
          <p:nvPr>
            <p:ph type="title"/>
          </p:nvPr>
        </p:nvSpPr>
        <p:spPr>
          <a:xfrm>
            <a:off x="837982" y="365127"/>
            <a:ext cx="9980830" cy="303558"/>
          </a:xfrm>
        </p:spPr>
        <p:txBody>
          <a:bodyPr>
            <a:normAutofit fontScale="90000"/>
          </a:bodyPr>
          <a:lstStyle/>
          <a:p>
            <a:pPr eaLnBrk="1" hangingPunct="1"/>
            <a:r>
              <a:rPr lang="en-US" dirty="0"/>
              <a:t>Migrating to Oracle Database Cloud Service: Information Gathering</a:t>
            </a:r>
            <a:endParaRPr lang="en-US" altLang="es-MX" dirty="0"/>
          </a:p>
        </p:txBody>
      </p:sp>
      <p:sp>
        <p:nvSpPr>
          <p:cNvPr id="9219" name="Content Placeholder 9"/>
          <p:cNvSpPr>
            <a:spLocks noGrp="1"/>
          </p:cNvSpPr>
          <p:nvPr>
            <p:ph idx="1"/>
          </p:nvPr>
        </p:nvSpPr>
        <p:spPr>
          <a:xfrm>
            <a:off x="1424083" y="1320412"/>
            <a:ext cx="7255599" cy="3689037"/>
          </a:xfrm>
        </p:spPr>
        <p:txBody>
          <a:bodyPr/>
          <a:lstStyle/>
          <a:p>
            <a:pPr>
              <a:defRPr/>
            </a:pPr>
            <a:r>
              <a:rPr lang="en-US" sz="2000" dirty="0">
                <a:latin typeface="+mn-lt"/>
              </a:rPr>
              <a:t>To determine which migration methods are applicable to your migration scenario, gather the following information: </a:t>
            </a:r>
          </a:p>
          <a:p>
            <a:pPr lvl="1">
              <a:buClr>
                <a:schemeClr val="accent1"/>
              </a:buClr>
              <a:defRPr/>
            </a:pPr>
            <a:r>
              <a:rPr lang="en-US" sz="2000" dirty="0"/>
              <a:t>Database version of your on-premises database</a:t>
            </a:r>
          </a:p>
          <a:p>
            <a:pPr lvl="1">
              <a:buClr>
                <a:schemeClr val="accent1"/>
              </a:buClr>
              <a:defRPr/>
            </a:pPr>
            <a:r>
              <a:rPr lang="en-US" sz="2000" dirty="0"/>
              <a:t>For on-premises Oracle Database 12c databases, the architecture of the database (multitenant or non-CDB)</a:t>
            </a:r>
          </a:p>
          <a:p>
            <a:pPr lvl="1">
              <a:buClr>
                <a:schemeClr val="accent1"/>
              </a:buClr>
              <a:defRPr/>
            </a:pPr>
            <a:r>
              <a:rPr lang="en-US" sz="2000" dirty="0"/>
              <a:t>Endian format (byte ordering) of your on-premises database’s host platform</a:t>
            </a:r>
          </a:p>
          <a:p>
            <a:pPr lvl="1">
              <a:buClr>
                <a:schemeClr val="accent1"/>
              </a:buClr>
              <a:defRPr/>
            </a:pPr>
            <a:r>
              <a:rPr lang="en-US" sz="2000" dirty="0"/>
              <a:t>Database character set of your on-premises database and your Database Cloud Service database</a:t>
            </a:r>
          </a:p>
          <a:p>
            <a:pPr lvl="1">
              <a:buClr>
                <a:schemeClr val="accent1"/>
              </a:buClr>
              <a:defRPr/>
            </a:pPr>
            <a:r>
              <a:rPr lang="en-US" sz="2000" dirty="0"/>
              <a:t>Database version of your Database Cloud Service database</a:t>
            </a:r>
          </a:p>
        </p:txBody>
      </p:sp>
      <p:grpSp>
        <p:nvGrpSpPr>
          <p:cNvPr id="3" name="Group 2"/>
          <p:cNvGrpSpPr/>
          <p:nvPr/>
        </p:nvGrpSpPr>
        <p:grpSpPr>
          <a:xfrm>
            <a:off x="8644029" y="2126941"/>
            <a:ext cx="2753339" cy="2075978"/>
            <a:chOff x="5673078" y="2428468"/>
            <a:chExt cx="2499306" cy="1884441"/>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l="14583" t="27083" r="14583" b="27083"/>
            <a:stretch/>
          </p:blipFill>
          <p:spPr>
            <a:xfrm>
              <a:off x="6140138" y="2428468"/>
              <a:ext cx="2032246" cy="1314983"/>
            </a:xfrm>
            <a:prstGeom prst="rect">
              <a:avLst/>
            </a:prstGeom>
          </p:spPr>
        </p:pic>
        <p:sp>
          <p:nvSpPr>
            <p:cNvPr id="18" name="Oval 17"/>
            <p:cNvSpPr/>
            <p:nvPr/>
          </p:nvSpPr>
          <p:spPr bwMode="auto">
            <a:xfrm>
              <a:off x="5673078" y="3378788"/>
              <a:ext cx="934121" cy="934121"/>
            </a:xfrm>
            <a:prstGeom prst="ellipse">
              <a:avLst/>
            </a:prstGeom>
            <a:solidFill>
              <a:schemeClr val="bg1">
                <a:lumMod val="95000"/>
              </a:schemeClr>
            </a:soli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pic>
          <p:nvPicPr>
            <p:cNvPr id="19" name="Picture Placeholder 19"/>
            <p:cNvPicPr>
              <a:picLocks noChangeAspect="1"/>
            </p:cNvPicPr>
            <p:nvPr/>
          </p:nvPicPr>
          <p:blipFill rotWithShape="1">
            <a:blip r:embed="rId5" cstate="print">
              <a:extLst>
                <a:ext uri="{28A0092B-C50C-407E-A947-70E740481C1C}">
                  <a14:useLocalDpi xmlns:a14="http://schemas.microsoft.com/office/drawing/2010/main" val="0"/>
                </a:ext>
              </a:extLst>
            </a:blip>
            <a:srcRect l="16238" t="13871" r="16238" b="13871"/>
            <a:stretch/>
          </p:blipFill>
          <p:spPr>
            <a:xfrm>
              <a:off x="5797660" y="3473046"/>
              <a:ext cx="696639" cy="745604"/>
            </a:xfrm>
            <a:prstGeom prst="rect">
              <a:avLst/>
            </a:prstGeom>
          </p:spPr>
        </p:pic>
        <p:grpSp>
          <p:nvGrpSpPr>
            <p:cNvPr id="20" name="Group 19"/>
            <p:cNvGrpSpPr/>
            <p:nvPr/>
          </p:nvGrpSpPr>
          <p:grpSpPr>
            <a:xfrm>
              <a:off x="6065878" y="3171728"/>
              <a:ext cx="654025" cy="493131"/>
              <a:chOff x="8014392" y="2934845"/>
              <a:chExt cx="767802" cy="578918"/>
            </a:xfrm>
          </p:grpSpPr>
          <p:grpSp>
            <p:nvGrpSpPr>
              <p:cNvPr id="21" name="Group 20"/>
              <p:cNvGrpSpPr/>
              <p:nvPr/>
            </p:nvGrpSpPr>
            <p:grpSpPr>
              <a:xfrm rot="20700000">
                <a:off x="8014392" y="2978408"/>
                <a:ext cx="767802" cy="490444"/>
                <a:chOff x="4677050" y="3314581"/>
                <a:chExt cx="1128890" cy="718902"/>
              </a:xfrm>
            </p:grpSpPr>
            <p:sp>
              <p:nvSpPr>
                <p:cNvPr id="23" name="Freeform 22"/>
                <p:cNvSpPr/>
                <p:nvPr/>
              </p:nvSpPr>
              <p:spPr bwMode="auto">
                <a:xfrm rot="18900000">
                  <a:off x="4971114" y="3612329"/>
                  <a:ext cx="834826" cy="421154"/>
                </a:xfrm>
                <a:custGeom>
                  <a:avLst/>
                  <a:gdLst>
                    <a:gd name="connsiteX0" fmla="*/ 833298 w 834826"/>
                    <a:gd name="connsiteY0" fmla="*/ 0 h 421154"/>
                    <a:gd name="connsiteX1" fmla="*/ 834731 w 834826"/>
                    <a:gd name="connsiteY1" fmla="*/ 12258 h 421154"/>
                    <a:gd name="connsiteX2" fmla="*/ 718677 w 834826"/>
                    <a:gd name="connsiteY2" fmla="*/ 305005 h 421154"/>
                    <a:gd name="connsiteX3" fmla="*/ 127977 w 834826"/>
                    <a:gd name="connsiteY3" fmla="*/ 292437 h 421154"/>
                    <a:gd name="connsiteX4" fmla="*/ 8698 w 834826"/>
                    <a:gd name="connsiteY4" fmla="*/ 74423 h 421154"/>
                    <a:gd name="connsiteX5" fmla="*/ 0 w 834826"/>
                    <a:gd name="connsiteY5" fmla="*/ 0 h 421154"/>
                    <a:gd name="connsiteX6" fmla="*/ 833298 w 834826"/>
                    <a:gd name="connsiteY6" fmla="*/ 0 h 421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826" h="421154">
                      <a:moveTo>
                        <a:pt x="833298" y="0"/>
                      </a:moveTo>
                      <a:lnTo>
                        <a:pt x="834731" y="12258"/>
                      </a:lnTo>
                      <a:cubicBezTo>
                        <a:pt x="837005" y="119154"/>
                        <a:pt x="798500" y="225182"/>
                        <a:pt x="718677" y="305005"/>
                      </a:cubicBezTo>
                      <a:cubicBezTo>
                        <a:pt x="559030" y="464652"/>
                        <a:pt x="294565" y="459025"/>
                        <a:pt x="127977" y="292437"/>
                      </a:cubicBezTo>
                      <a:cubicBezTo>
                        <a:pt x="65506" y="229967"/>
                        <a:pt x="25671" y="153732"/>
                        <a:pt x="8698" y="74423"/>
                      </a:cubicBezTo>
                      <a:lnTo>
                        <a:pt x="0" y="0"/>
                      </a:lnTo>
                      <a:lnTo>
                        <a:pt x="833298" y="0"/>
                      </a:lnTo>
                      <a:close/>
                    </a:path>
                  </a:pathLst>
                </a:custGeom>
                <a:solidFill>
                  <a:srgbClr val="2B6C2E"/>
                </a:soli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24" name="Freeform 23"/>
                <p:cNvSpPr/>
                <p:nvPr/>
              </p:nvSpPr>
              <p:spPr bwMode="auto">
                <a:xfrm rot="18900000">
                  <a:off x="4677050" y="3314581"/>
                  <a:ext cx="834040" cy="422031"/>
                </a:xfrm>
                <a:custGeom>
                  <a:avLst/>
                  <a:gdLst>
                    <a:gd name="connsiteX0" fmla="*/ 706850 w 834039"/>
                    <a:gd name="connsiteY0" fmla="*/ 128717 h 414412"/>
                    <a:gd name="connsiteX1" fmla="*/ 826128 w 834039"/>
                    <a:gd name="connsiteY1" fmla="*/ 346732 h 414412"/>
                    <a:gd name="connsiteX2" fmla="*/ 834039 w 834039"/>
                    <a:gd name="connsiteY2" fmla="*/ 414412 h 414412"/>
                    <a:gd name="connsiteX3" fmla="*/ 741 w 834039"/>
                    <a:gd name="connsiteY3" fmla="*/ 414412 h 414412"/>
                    <a:gd name="connsiteX4" fmla="*/ 96 w 834039"/>
                    <a:gd name="connsiteY4" fmla="*/ 408896 h 414412"/>
                    <a:gd name="connsiteX5" fmla="*/ 116150 w 834039"/>
                    <a:gd name="connsiteY5" fmla="*/ 116149 h 414412"/>
                    <a:gd name="connsiteX6" fmla="*/ 706850 w 834039"/>
                    <a:gd name="connsiteY6" fmla="*/ 128717 h 41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039" h="414412">
                      <a:moveTo>
                        <a:pt x="706850" y="128717"/>
                      </a:moveTo>
                      <a:cubicBezTo>
                        <a:pt x="769320" y="191188"/>
                        <a:pt x="809156" y="267422"/>
                        <a:pt x="826128" y="346732"/>
                      </a:cubicBezTo>
                      <a:lnTo>
                        <a:pt x="834039" y="414412"/>
                      </a:lnTo>
                      <a:lnTo>
                        <a:pt x="741" y="414412"/>
                      </a:lnTo>
                      <a:lnTo>
                        <a:pt x="96" y="408896"/>
                      </a:lnTo>
                      <a:cubicBezTo>
                        <a:pt x="-2179" y="302001"/>
                        <a:pt x="36326" y="195973"/>
                        <a:pt x="116150" y="116149"/>
                      </a:cubicBezTo>
                      <a:cubicBezTo>
                        <a:pt x="275797" y="-43498"/>
                        <a:pt x="540262" y="-37871"/>
                        <a:pt x="706850" y="128717"/>
                      </a:cubicBezTo>
                      <a:close/>
                    </a:path>
                  </a:pathLst>
                </a:custGeom>
                <a:solidFill>
                  <a:srgbClr val="3A913E"/>
                </a:soli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solidFill>
                      <a:srgbClr val="2B6C2E"/>
                    </a:solidFill>
                    <a:latin typeface="Arial" pitchFamily="34" charset="0"/>
                  </a:endParaRPr>
                </a:p>
              </p:txBody>
            </p:sp>
            <p:sp>
              <p:nvSpPr>
                <p:cNvPr id="25" name="Freeform 24"/>
                <p:cNvSpPr/>
                <p:nvPr/>
              </p:nvSpPr>
              <p:spPr bwMode="auto">
                <a:xfrm rot="2700000">
                  <a:off x="5040776" y="3481088"/>
                  <a:ext cx="468074" cy="488382"/>
                </a:xfrm>
                <a:custGeom>
                  <a:avLst/>
                  <a:gdLst>
                    <a:gd name="connsiteX0" fmla="*/ 342560 w 685307"/>
                    <a:gd name="connsiteY0" fmla="*/ 0 h 590942"/>
                    <a:gd name="connsiteX1" fmla="*/ 685307 w 685307"/>
                    <a:gd name="connsiteY1" fmla="*/ 590942 h 590942"/>
                    <a:gd name="connsiteX2" fmla="*/ 333685 w 685307"/>
                    <a:gd name="connsiteY2" fmla="*/ 441348 h 590942"/>
                    <a:gd name="connsiteX3" fmla="*/ 0 w 685307"/>
                    <a:gd name="connsiteY3" fmla="*/ 590622 h 590942"/>
                    <a:gd name="connsiteX4" fmla="*/ 342560 w 685307"/>
                    <a:gd name="connsiteY4" fmla="*/ 0 h 59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307" h="590942">
                      <a:moveTo>
                        <a:pt x="342560" y="0"/>
                      </a:moveTo>
                      <a:lnTo>
                        <a:pt x="685307" y="590942"/>
                      </a:lnTo>
                      <a:lnTo>
                        <a:pt x="333685" y="441348"/>
                      </a:lnTo>
                      <a:lnTo>
                        <a:pt x="0" y="590622"/>
                      </a:lnTo>
                      <a:lnTo>
                        <a:pt x="342560" y="0"/>
                      </a:lnTo>
                      <a:close/>
                    </a:path>
                  </a:pathLst>
                </a:custGeom>
                <a:gradFill flip="none" rotWithShape="1">
                  <a:gsLst>
                    <a:gs pos="4000">
                      <a:schemeClr val="tx1">
                        <a:lumMod val="50000"/>
                      </a:schemeClr>
                    </a:gs>
                    <a:gs pos="100000">
                      <a:srgbClr val="2B6C2E"/>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26" name="Freeform 25"/>
                <p:cNvSpPr/>
                <p:nvPr/>
              </p:nvSpPr>
              <p:spPr bwMode="auto">
                <a:xfrm rot="2700000">
                  <a:off x="5012170" y="3432459"/>
                  <a:ext cx="468074" cy="488382"/>
                </a:xfrm>
                <a:custGeom>
                  <a:avLst/>
                  <a:gdLst>
                    <a:gd name="connsiteX0" fmla="*/ 342560 w 685307"/>
                    <a:gd name="connsiteY0" fmla="*/ 0 h 590942"/>
                    <a:gd name="connsiteX1" fmla="*/ 685307 w 685307"/>
                    <a:gd name="connsiteY1" fmla="*/ 590942 h 590942"/>
                    <a:gd name="connsiteX2" fmla="*/ 333685 w 685307"/>
                    <a:gd name="connsiteY2" fmla="*/ 441348 h 590942"/>
                    <a:gd name="connsiteX3" fmla="*/ 0 w 685307"/>
                    <a:gd name="connsiteY3" fmla="*/ 590622 h 590942"/>
                    <a:gd name="connsiteX4" fmla="*/ 342560 w 685307"/>
                    <a:gd name="connsiteY4" fmla="*/ 0 h 59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307" h="590942">
                      <a:moveTo>
                        <a:pt x="342560" y="0"/>
                      </a:moveTo>
                      <a:lnTo>
                        <a:pt x="685307" y="590942"/>
                      </a:lnTo>
                      <a:lnTo>
                        <a:pt x="333685" y="441348"/>
                      </a:lnTo>
                      <a:lnTo>
                        <a:pt x="0" y="590622"/>
                      </a:lnTo>
                      <a:lnTo>
                        <a:pt x="342560" y="0"/>
                      </a:lnTo>
                      <a:close/>
                    </a:path>
                  </a:pathLst>
                </a:custGeom>
                <a:solidFill>
                  <a:schemeClr val="bg1"/>
                </a:soli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22" name="Oval 21"/>
              <p:cNvSpPr/>
              <p:nvPr/>
            </p:nvSpPr>
            <p:spPr bwMode="auto">
              <a:xfrm>
                <a:off x="8103338" y="2934845"/>
                <a:ext cx="600034" cy="578918"/>
              </a:xfrm>
              <a:prstGeom prst="ellipse">
                <a:avLst/>
              </a:prstGeom>
              <a:noFill/>
              <a:ln w="28575" cap="flat" cmpd="sng" algn="ctr">
                <a:solidFill>
                  <a:schemeClr val="bg1"/>
                </a:solid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grpSp>
      <p:sp>
        <p:nvSpPr>
          <p:cNvPr id="31" name="Content Placeholder 9"/>
          <p:cNvSpPr txBox="1">
            <a:spLocks/>
          </p:cNvSpPr>
          <p:nvPr/>
        </p:nvSpPr>
        <p:spPr bwMode="gray">
          <a:xfrm>
            <a:off x="622138" y="5774681"/>
            <a:ext cx="10944549" cy="321319"/>
          </a:xfrm>
          <a:prstGeom prst="rect">
            <a:avLst/>
          </a:prstGeom>
          <a:noFill/>
          <a:ln w="9525">
            <a:noFill/>
            <a:miter lim="800000"/>
            <a:headEnd/>
            <a:tailEnd/>
          </a:ln>
        </p:spPr>
        <p:txBody>
          <a:bodyPr vert="horz" wrap="square" lIns="16929" tIns="16929" rIns="16929" bIns="16929" numCol="1" anchor="t" anchorCtr="0" compatLnSpc="1">
            <a:prstTxWarp prst="textNoShape">
              <a:avLst/>
            </a:prstTxWarp>
            <a:spAutoFit/>
          </a:bodyPr>
          <a:lstStyle>
            <a:lvl1pPr marL="7938" indent="7938" algn="l" defTabSz="228600" rtl="0" eaLnBrk="1" fontAlgn="base" hangingPunct="1">
              <a:spcBef>
                <a:spcPct val="20000"/>
              </a:spcBef>
              <a:spcAft>
                <a:spcPct val="0"/>
              </a:spcAft>
              <a:buClr>
                <a:srgbClr val="000000"/>
              </a:buClr>
              <a:buFont typeface="Arial" charset="0"/>
              <a:defRPr sz="1800">
                <a:solidFill>
                  <a:srgbClr val="5F5F5F"/>
                </a:solidFill>
                <a:latin typeface="Arial" pitchFamily="34" charset="0"/>
                <a:ea typeface="+mn-ea"/>
                <a:cs typeface="+mn-cs"/>
              </a:defRPr>
            </a:lvl1pPr>
            <a:lvl2pPr marL="457200" indent="-342900" algn="l" defTabSz="228600" rtl="0" eaLnBrk="1" fontAlgn="base" hangingPunct="1">
              <a:spcBef>
                <a:spcPct val="20000"/>
              </a:spcBef>
              <a:spcAft>
                <a:spcPct val="0"/>
              </a:spcAft>
              <a:buClr>
                <a:srgbClr val="FF0000"/>
              </a:buClr>
              <a:buFont typeface="Arial" charset="0"/>
              <a:buChar char="•"/>
              <a:defRPr sz="1800">
                <a:solidFill>
                  <a:srgbClr val="5F5F5F"/>
                </a:solidFill>
                <a:latin typeface="+mn-lt"/>
              </a:defRPr>
            </a:lvl2pPr>
            <a:lvl3pPr marL="1033463" indent="-344488" algn="l" defTabSz="228600" rtl="0" eaLnBrk="1" fontAlgn="base" hangingPunct="1">
              <a:spcBef>
                <a:spcPct val="20000"/>
              </a:spcBef>
              <a:spcAft>
                <a:spcPct val="0"/>
              </a:spcAft>
              <a:buClr>
                <a:srgbClr val="FF0000"/>
              </a:buClr>
              <a:buFont typeface="Arial" charset="0"/>
              <a:buChar char="–"/>
              <a:defRPr sz="1600">
                <a:solidFill>
                  <a:srgbClr val="5F5F5F"/>
                </a:solidFill>
                <a:latin typeface="+mn-lt"/>
              </a:defRPr>
            </a:lvl3pPr>
            <a:lvl4pPr marL="1366838" indent="-231775" algn="l" defTabSz="228600" rtl="0" eaLnBrk="1" fontAlgn="base" hangingPunct="1">
              <a:spcBef>
                <a:spcPct val="20000"/>
              </a:spcBef>
              <a:spcAft>
                <a:spcPct val="0"/>
              </a:spcAft>
              <a:buClr>
                <a:schemeClr val="accent2"/>
              </a:buClr>
              <a:buSzPct val="45000"/>
              <a:buFont typeface="Arial" charset="0"/>
              <a:buChar char="—"/>
              <a:defRPr sz="1400">
                <a:solidFill>
                  <a:srgbClr val="5F5F5F"/>
                </a:solidFill>
                <a:latin typeface="+mn-lt"/>
              </a:defRPr>
            </a:lvl4pPr>
            <a:lvl5pPr marL="1711325" indent="-230188" algn="l" defTabSz="228600" rtl="0" eaLnBrk="1" fontAlgn="base" hangingPunct="1">
              <a:spcBef>
                <a:spcPct val="20000"/>
              </a:spcBef>
              <a:spcAft>
                <a:spcPct val="0"/>
              </a:spcAft>
              <a:buClr>
                <a:schemeClr val="accent2"/>
              </a:buClr>
              <a:buSzPct val="55000"/>
              <a:buFont typeface="Arial" charset="0"/>
              <a:buChar char="—"/>
              <a:defRPr sz="1400">
                <a:solidFill>
                  <a:srgbClr val="5F5F5F"/>
                </a:solidFill>
                <a:latin typeface="+mn-lt"/>
              </a:defRPr>
            </a:lvl5pPr>
            <a:lvl6pPr marL="2168525" indent="-230188" algn="l" defTabSz="228600" rtl="0" eaLnBrk="1" fontAlgn="base" hangingPunct="1">
              <a:spcBef>
                <a:spcPct val="20000"/>
              </a:spcBef>
              <a:spcAft>
                <a:spcPct val="0"/>
              </a:spcAft>
              <a:buClr>
                <a:schemeClr val="accent2"/>
              </a:buClr>
              <a:buSzPct val="55000"/>
              <a:buFont typeface="Arial" pitchFamily="34" charset="0"/>
              <a:buChar char="—"/>
              <a:defRPr sz="1600">
                <a:solidFill>
                  <a:schemeClr val="tx1"/>
                </a:solidFill>
                <a:latin typeface="+mn-lt"/>
              </a:defRPr>
            </a:lvl6pPr>
            <a:lvl7pPr marL="2625725" indent="-230188" algn="l" defTabSz="228600" rtl="0" eaLnBrk="1" fontAlgn="base" hangingPunct="1">
              <a:spcBef>
                <a:spcPct val="20000"/>
              </a:spcBef>
              <a:spcAft>
                <a:spcPct val="0"/>
              </a:spcAft>
              <a:buClr>
                <a:schemeClr val="accent2"/>
              </a:buClr>
              <a:buSzPct val="55000"/>
              <a:buFont typeface="Arial" pitchFamily="34" charset="0"/>
              <a:buChar char="—"/>
              <a:defRPr sz="1600">
                <a:solidFill>
                  <a:schemeClr val="tx1"/>
                </a:solidFill>
                <a:latin typeface="+mn-lt"/>
              </a:defRPr>
            </a:lvl7pPr>
            <a:lvl8pPr marL="3082925" indent="-230188" algn="l" defTabSz="228600" rtl="0" eaLnBrk="1" fontAlgn="base" hangingPunct="1">
              <a:spcBef>
                <a:spcPct val="20000"/>
              </a:spcBef>
              <a:spcAft>
                <a:spcPct val="0"/>
              </a:spcAft>
              <a:buClr>
                <a:schemeClr val="accent2"/>
              </a:buClr>
              <a:buSzPct val="55000"/>
              <a:buFont typeface="Arial" pitchFamily="34" charset="0"/>
              <a:buChar char="—"/>
              <a:defRPr sz="1600">
                <a:solidFill>
                  <a:schemeClr val="tx1"/>
                </a:solidFill>
                <a:latin typeface="+mn-lt"/>
              </a:defRPr>
            </a:lvl8pPr>
            <a:lvl9pPr marL="3540125" indent="-230188" algn="l" defTabSz="228600" rtl="0" eaLnBrk="1" fontAlgn="base" hangingPunct="1">
              <a:spcBef>
                <a:spcPct val="20000"/>
              </a:spcBef>
              <a:spcAft>
                <a:spcPct val="0"/>
              </a:spcAft>
              <a:buClr>
                <a:schemeClr val="accent2"/>
              </a:buClr>
              <a:buSzPct val="55000"/>
              <a:buFont typeface="Arial" pitchFamily="34" charset="0"/>
              <a:buChar char="—"/>
              <a:defRPr sz="1600">
                <a:solidFill>
                  <a:schemeClr val="tx1"/>
                </a:solidFill>
                <a:latin typeface="+mn-lt"/>
              </a:defRPr>
            </a:lvl9pPr>
          </a:lstStyle>
          <a:p>
            <a:pPr algn="ctr">
              <a:buClr>
                <a:schemeClr val="accent1"/>
              </a:buClr>
              <a:defRPr/>
            </a:pPr>
            <a:r>
              <a:rPr lang="en-US" sz="1866" dirty="0">
                <a:solidFill>
                  <a:srgbClr val="000000"/>
                </a:solidFill>
              </a:rPr>
              <a:t>See </a:t>
            </a:r>
            <a:r>
              <a:rPr lang="en-US" sz="1866" dirty="0">
                <a:solidFill>
                  <a:srgbClr val="000000"/>
                </a:solidFill>
                <a:hlinkClick r:id="rId6"/>
              </a:rPr>
              <a:t>Choosing a Migration Method</a:t>
            </a:r>
            <a:r>
              <a:rPr lang="en-US" sz="1866" dirty="0">
                <a:solidFill>
                  <a:srgbClr val="000000"/>
                </a:solidFill>
              </a:rPr>
              <a:t> in </a:t>
            </a:r>
            <a:r>
              <a:rPr lang="en-US" sz="1866" i="1" dirty="0">
                <a:solidFill>
                  <a:srgbClr val="000000"/>
                </a:solidFill>
              </a:rPr>
              <a:t>Using Oracle Database Cloud Service</a:t>
            </a:r>
            <a:r>
              <a:rPr lang="en-US" sz="1866" dirty="0">
                <a:solidFill>
                  <a:srgbClr val="000000"/>
                </a:solidFill>
              </a:rPr>
              <a:t> for additional information.</a:t>
            </a:r>
          </a:p>
        </p:txBody>
      </p:sp>
      <p:sp>
        <p:nvSpPr>
          <p:cNvPr id="2" name="Slide Number Placeholder 1"/>
          <p:cNvSpPr>
            <a:spLocks noGrp="1"/>
          </p:cNvSpPr>
          <p:nvPr>
            <p:ph type="sldNum" sz="quarter" idx="12"/>
          </p:nvPr>
        </p:nvSpPr>
        <p:spPr/>
        <p:txBody>
          <a:bodyPr/>
          <a:lstStyle/>
          <a:p>
            <a:fld id="{0D1E9C62-5A59-433B-A292-EC595ABBBF45}" type="slidenum">
              <a:rPr lang="" smtClean="0"/>
              <a:t>353</a:t>
            </a:fld>
            <a:endParaRPr lang=""/>
          </a:p>
        </p:txBody>
      </p:sp>
    </p:spTree>
    <p:custDataLst>
      <p:tags r:id="rId1"/>
    </p:custDataLst>
    <p:extLst>
      <p:ext uri="{BB962C8B-B14F-4D97-AF65-F5344CB8AC3E}">
        <p14:creationId xmlns:p14="http://schemas.microsoft.com/office/powerpoint/2010/main" val="328261701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721152" y="152400"/>
            <a:ext cx="9828430" cy="320674"/>
          </a:xfrm>
        </p:spPr>
        <p:txBody>
          <a:bodyPr>
            <a:normAutofit fontScale="90000"/>
          </a:bodyPr>
          <a:lstStyle/>
          <a:p>
            <a:pPr eaLnBrk="1" hangingPunct="1"/>
            <a:r>
              <a:rPr lang="en-US" dirty="0"/>
              <a:t>Applicable Migration Methods</a:t>
            </a:r>
          </a:p>
        </p:txBody>
      </p:sp>
      <p:graphicFrame>
        <p:nvGraphicFramePr>
          <p:cNvPr id="163281" name="Group 465"/>
          <p:cNvGraphicFramePr>
            <a:graphicFrameLocks noGrp="1"/>
          </p:cNvGraphicFramePr>
          <p:nvPr>
            <p:extLst/>
          </p:nvPr>
        </p:nvGraphicFramePr>
        <p:xfrm>
          <a:off x="379412" y="1524000"/>
          <a:ext cx="11048999" cy="4966918"/>
        </p:xfrm>
        <a:graphic>
          <a:graphicData uri="http://schemas.openxmlformats.org/drawingml/2006/table">
            <a:tbl>
              <a:tblPr firstRow="1" firstCol="1" bandRow="1">
                <a:tableStyleId>{5FD0F851-EC5A-4D38-B0AD-8093EC10F338}</a:tableStyleId>
              </a:tblPr>
              <a:tblGrid>
                <a:gridCol w="3439891">
                  <a:extLst>
                    <a:ext uri="{9D8B030D-6E8A-4147-A177-3AD203B41FA5}">
                      <a16:colId xmlns:a16="http://schemas.microsoft.com/office/drawing/2014/main" xmlns="" val="20000"/>
                    </a:ext>
                  </a:extLst>
                </a:gridCol>
                <a:gridCol w="2083496">
                  <a:extLst>
                    <a:ext uri="{9D8B030D-6E8A-4147-A177-3AD203B41FA5}">
                      <a16:colId xmlns:a16="http://schemas.microsoft.com/office/drawing/2014/main" xmlns="" val="20001"/>
                    </a:ext>
                  </a:extLst>
                </a:gridCol>
                <a:gridCol w="1923226">
                  <a:extLst>
                    <a:ext uri="{9D8B030D-6E8A-4147-A177-3AD203B41FA5}">
                      <a16:colId xmlns:a16="http://schemas.microsoft.com/office/drawing/2014/main" xmlns="" val="20002"/>
                    </a:ext>
                  </a:extLst>
                </a:gridCol>
                <a:gridCol w="1849787">
                  <a:extLst>
                    <a:ext uri="{9D8B030D-6E8A-4147-A177-3AD203B41FA5}">
                      <a16:colId xmlns:a16="http://schemas.microsoft.com/office/drawing/2014/main" xmlns="" val="20003"/>
                    </a:ext>
                  </a:extLst>
                </a:gridCol>
                <a:gridCol w="1752599">
                  <a:extLst>
                    <a:ext uri="{9D8B030D-6E8A-4147-A177-3AD203B41FA5}">
                      <a16:colId xmlns:a16="http://schemas.microsoft.com/office/drawing/2014/main" xmlns="" val="20004"/>
                    </a:ext>
                  </a:extLst>
                </a:gridCol>
              </a:tblGrid>
              <a:tr h="85791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Method</a:t>
                      </a:r>
                      <a:endParaRPr kumimoji="0" lang="en-US" sz="1600" b="1" i="0" u="none" strike="noStrike" cap="none" normalizeH="0" baseline="0" dirty="0">
                        <a:ln>
                          <a:noFill/>
                        </a:ln>
                        <a:solidFill>
                          <a:srgbClr val="000000"/>
                        </a:solidFill>
                        <a:effectLst/>
                        <a:latin typeface="Arial" pitchFamily="34" charset="0"/>
                      </a:endParaRP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On-premises 11</a:t>
                      </a:r>
                      <a:r>
                        <a:rPr kumimoji="0" lang="en-US" sz="1600" i="0" u="none" strike="noStrike" cap="none" normalizeH="0" baseline="0" dirty="0">
                          <a:ln>
                            <a:noFill/>
                          </a:ln>
                          <a:solidFill>
                            <a:srgbClr val="000000"/>
                          </a:solidFill>
                          <a:effectLst/>
                        </a:rPr>
                        <a:t>g</a:t>
                      </a:r>
                      <a:r>
                        <a:rPr kumimoji="0" lang="en-US" sz="1600" u="none" strike="noStrike" cap="none" normalizeH="0" baseline="0" dirty="0">
                          <a:ln>
                            <a:noFill/>
                          </a:ln>
                          <a:solidFill>
                            <a:srgbClr val="000000"/>
                          </a:solidFill>
                          <a:effectLst/>
                        </a:rPr>
                        <a:t> database to Cloud 11</a:t>
                      </a:r>
                      <a:r>
                        <a:rPr kumimoji="0" lang="en-US" sz="1600" i="0" u="none" strike="noStrike" cap="none" normalizeH="0" baseline="0" dirty="0">
                          <a:ln>
                            <a:noFill/>
                          </a:ln>
                          <a:solidFill>
                            <a:srgbClr val="000000"/>
                          </a:solidFill>
                          <a:effectLst/>
                        </a:rPr>
                        <a:t>g</a:t>
                      </a:r>
                      <a:r>
                        <a:rPr kumimoji="0" lang="en-US" sz="1600" u="none" strike="noStrike" cap="none" normalizeH="0" baseline="0" dirty="0">
                          <a:ln>
                            <a:noFill/>
                          </a:ln>
                          <a:solidFill>
                            <a:srgbClr val="000000"/>
                          </a:solidFill>
                          <a:effectLst/>
                        </a:rPr>
                        <a:t> database</a:t>
                      </a:r>
                      <a:endParaRPr kumimoji="0" lang="en-US" sz="1600" b="1" i="0" u="none" strike="noStrike" cap="none" normalizeH="0" baseline="0" dirty="0">
                        <a:ln>
                          <a:noFill/>
                        </a:ln>
                        <a:solidFill>
                          <a:srgbClr val="000000"/>
                        </a:solidFill>
                        <a:effectLst/>
                        <a:latin typeface="Arial" pitchFamily="34" charset="0"/>
                      </a:endParaRP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mn-lt"/>
                        </a:rPr>
                        <a:t>On-premises 11g database to Cloud 12c PDB</a:t>
                      </a:r>
                      <a:endParaRPr kumimoji="0" lang="en-US" sz="1600" b="1" i="0" u="none" strike="noStrike" cap="none" normalizeH="0" baseline="0" dirty="0">
                        <a:ln>
                          <a:noFill/>
                        </a:ln>
                        <a:solidFill>
                          <a:srgbClr val="000000"/>
                        </a:solidFill>
                        <a:effectLst/>
                        <a:latin typeface="Arial" pitchFamily="34" charset="0"/>
                      </a:endParaRP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mn-lt"/>
                        </a:rPr>
                        <a:t>On-premises 12c non-CDB to Cloud 12c PDB</a:t>
                      </a:r>
                      <a:endParaRPr kumimoji="0" lang="en-US" sz="1600" b="1" i="0" u="none" strike="noStrike" cap="none" normalizeH="0" baseline="0" dirty="0">
                        <a:ln>
                          <a:noFill/>
                        </a:ln>
                        <a:solidFill>
                          <a:srgbClr val="000000"/>
                        </a:solidFill>
                        <a:effectLst/>
                        <a:latin typeface="Arial" pitchFamily="34" charset="0"/>
                      </a:endParaRP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On-premises 12c PDB to Cloud 12c PDB</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59751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u="none" strike="noStrike" cap="none" normalizeH="0" baseline="0" dirty="0">
                          <a:ln>
                            <a:noFill/>
                          </a:ln>
                          <a:solidFill>
                            <a:srgbClr val="000000"/>
                          </a:solidFill>
                          <a:effectLst/>
                        </a:rPr>
                        <a:t>Data Pump Conventional Export/Import</a:t>
                      </a:r>
                      <a:endParaRPr kumimoji="0" lang="en-US" sz="1500" b="0" i="0" u="none" strike="noStrike" cap="none" normalizeH="0" baseline="0" dirty="0">
                        <a:ln>
                          <a:noFill/>
                        </a:ln>
                        <a:solidFill>
                          <a:srgbClr val="000000"/>
                        </a:solidFill>
                        <a:effectLst/>
                        <a:latin typeface="Arial" pitchFamily="34" charset="0"/>
                      </a:endParaRP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447461">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u="none" strike="noStrike" cap="none" normalizeH="0" baseline="0" dirty="0">
                          <a:ln>
                            <a:noFill/>
                          </a:ln>
                          <a:solidFill>
                            <a:srgbClr val="000000"/>
                          </a:solidFill>
                          <a:effectLst/>
                        </a:rPr>
                        <a:t>Data Pump Transportable Tablespace</a:t>
                      </a:r>
                      <a:endParaRPr kumimoji="0" lang="en-US" sz="1500" b="0" i="0" u="none" strike="noStrike" cap="none" normalizeH="0" baseline="0" dirty="0">
                        <a:ln>
                          <a:noFill/>
                        </a:ln>
                        <a:solidFill>
                          <a:srgbClr val="000000"/>
                        </a:solidFill>
                        <a:effectLst/>
                        <a:latin typeface="Arial" pitchFamily="34" charset="0"/>
                      </a:endParaRP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2"/>
                  </a:ext>
                </a:extLst>
              </a:tr>
              <a:tr h="447461">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u="none" strike="noStrike" cap="none" normalizeH="0" baseline="0" dirty="0">
                          <a:ln>
                            <a:noFill/>
                          </a:ln>
                          <a:solidFill>
                            <a:srgbClr val="000000"/>
                          </a:solidFill>
                          <a:effectLst/>
                        </a:rPr>
                        <a:t>Data Pump Full Transportable</a:t>
                      </a:r>
                      <a:endParaRPr kumimoji="0" lang="en-US" sz="1500" b="0" i="0" u="none" strike="noStrike" cap="none" normalizeH="0" baseline="0" dirty="0">
                        <a:ln>
                          <a:noFill/>
                        </a:ln>
                        <a:solidFill>
                          <a:srgbClr val="000000"/>
                        </a:solidFill>
                        <a:effectLst/>
                        <a:latin typeface="Arial" pitchFamily="34" charset="0"/>
                      </a:endParaRP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N</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3"/>
                  </a:ext>
                </a:extLst>
              </a:tr>
              <a:tr h="59751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RMAN Transportable Tablespace with Data Pump</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4"/>
                  </a:ext>
                </a:extLst>
              </a:tr>
              <a:tr h="59751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RMAN CONVERT Transportable Tablespace with Data Pump</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5"/>
                  </a:ext>
                </a:extLst>
              </a:tr>
              <a:tr h="59751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RMAN Cross-Platform Transportable Tablespace Backup Sets</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N</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N</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6"/>
                  </a:ext>
                </a:extLst>
              </a:tr>
              <a:tr h="59751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RMAN Cross-Platform Transportable PDB</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N</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N</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N</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7"/>
                  </a:ext>
                </a:extLst>
              </a:tr>
            </a:tbl>
          </a:graphicData>
        </a:graphic>
      </p:graphicFrame>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3421" y="609600"/>
            <a:ext cx="914400" cy="757491"/>
          </a:xfrm>
          <a:prstGeom prst="rect">
            <a:avLst/>
          </a:prstGeom>
        </p:spPr>
      </p:pic>
      <p:sp>
        <p:nvSpPr>
          <p:cNvPr id="2" name="Slide Number Placeholder 1"/>
          <p:cNvSpPr>
            <a:spLocks noGrp="1"/>
          </p:cNvSpPr>
          <p:nvPr>
            <p:ph type="sldNum" sz="quarter" idx="12"/>
          </p:nvPr>
        </p:nvSpPr>
        <p:spPr/>
        <p:txBody>
          <a:bodyPr/>
          <a:lstStyle/>
          <a:p>
            <a:fld id="{0D1E9C62-5A59-433B-A292-EC595ABBBF45}" type="slidenum">
              <a:rPr lang="" smtClean="0"/>
              <a:t>354</a:t>
            </a:fld>
            <a:endParaRPr lang=""/>
          </a:p>
        </p:txBody>
      </p:sp>
    </p:spTree>
    <p:custDataLst>
      <p:tags r:id="rId1"/>
    </p:custDataLst>
    <p:extLst>
      <p:ext uri="{BB962C8B-B14F-4D97-AF65-F5344CB8AC3E}">
        <p14:creationId xmlns:p14="http://schemas.microsoft.com/office/powerpoint/2010/main" val="2754359678"/>
      </p:ext>
    </p:extLst>
  </p:cSld>
  <p:clrMapOvr>
    <a:masterClrMapping/>
  </p:clrMapOvr>
  <p:transition spd="slow"/>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84212" y="112280"/>
            <a:ext cx="8533030" cy="625474"/>
          </a:xfrm>
        </p:spPr>
        <p:txBody>
          <a:bodyPr>
            <a:normAutofit fontScale="90000"/>
          </a:bodyPr>
          <a:lstStyle/>
          <a:p>
            <a:pPr eaLnBrk="1" hangingPunct="1"/>
            <a:r>
              <a:rPr lang="en-US" dirty="0"/>
              <a:t>Applicable Migration Methods</a:t>
            </a:r>
          </a:p>
        </p:txBody>
      </p:sp>
      <p:graphicFrame>
        <p:nvGraphicFramePr>
          <p:cNvPr id="163281" name="Group 465"/>
          <p:cNvGraphicFramePr>
            <a:graphicFrameLocks noGrp="1"/>
          </p:cNvGraphicFramePr>
          <p:nvPr>
            <p:extLst/>
          </p:nvPr>
        </p:nvGraphicFramePr>
        <p:xfrm>
          <a:off x="569913" y="1752600"/>
          <a:ext cx="11048999" cy="3383204"/>
        </p:xfrm>
        <a:graphic>
          <a:graphicData uri="http://schemas.openxmlformats.org/drawingml/2006/table">
            <a:tbl>
              <a:tblPr firstRow="1" firstCol="1" bandRow="1">
                <a:tableStyleId>{5FD0F851-EC5A-4D38-B0AD-8093EC10F338}</a:tableStyleId>
              </a:tblPr>
              <a:tblGrid>
                <a:gridCol w="3439891">
                  <a:extLst>
                    <a:ext uri="{9D8B030D-6E8A-4147-A177-3AD203B41FA5}">
                      <a16:colId xmlns:a16="http://schemas.microsoft.com/office/drawing/2014/main" xmlns="" val="20000"/>
                    </a:ext>
                  </a:extLst>
                </a:gridCol>
                <a:gridCol w="2083496">
                  <a:extLst>
                    <a:ext uri="{9D8B030D-6E8A-4147-A177-3AD203B41FA5}">
                      <a16:colId xmlns:a16="http://schemas.microsoft.com/office/drawing/2014/main" xmlns="" val="20001"/>
                    </a:ext>
                  </a:extLst>
                </a:gridCol>
                <a:gridCol w="1923226">
                  <a:extLst>
                    <a:ext uri="{9D8B030D-6E8A-4147-A177-3AD203B41FA5}">
                      <a16:colId xmlns:a16="http://schemas.microsoft.com/office/drawing/2014/main" xmlns="" val="20002"/>
                    </a:ext>
                  </a:extLst>
                </a:gridCol>
                <a:gridCol w="1849787">
                  <a:extLst>
                    <a:ext uri="{9D8B030D-6E8A-4147-A177-3AD203B41FA5}">
                      <a16:colId xmlns:a16="http://schemas.microsoft.com/office/drawing/2014/main" xmlns="" val="20003"/>
                    </a:ext>
                  </a:extLst>
                </a:gridCol>
                <a:gridCol w="1752599">
                  <a:extLst>
                    <a:ext uri="{9D8B030D-6E8A-4147-A177-3AD203B41FA5}">
                      <a16:colId xmlns:a16="http://schemas.microsoft.com/office/drawing/2014/main" xmlns="" val="20004"/>
                    </a:ext>
                  </a:extLst>
                </a:gridCol>
              </a:tblGrid>
              <a:tr h="91416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Method</a:t>
                      </a:r>
                      <a:endParaRPr kumimoji="0" lang="en-US" sz="1600" b="1" i="0" u="none" strike="noStrike" cap="none" normalizeH="0" baseline="0" dirty="0">
                        <a:ln>
                          <a:noFill/>
                        </a:ln>
                        <a:solidFill>
                          <a:srgbClr val="000000"/>
                        </a:solidFill>
                        <a:effectLst/>
                        <a:latin typeface="Arial" pitchFamily="34" charset="0"/>
                      </a:endParaRP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On-premises 11</a:t>
                      </a:r>
                      <a:r>
                        <a:rPr kumimoji="0" lang="en-US" sz="1600" i="0" u="none" strike="noStrike" cap="none" normalizeH="0" baseline="0" dirty="0">
                          <a:ln>
                            <a:noFill/>
                          </a:ln>
                          <a:solidFill>
                            <a:srgbClr val="000000"/>
                          </a:solidFill>
                          <a:effectLst/>
                        </a:rPr>
                        <a:t>g</a:t>
                      </a:r>
                      <a:r>
                        <a:rPr kumimoji="0" lang="en-US" sz="1600" u="none" strike="noStrike" cap="none" normalizeH="0" baseline="0" dirty="0">
                          <a:ln>
                            <a:noFill/>
                          </a:ln>
                          <a:solidFill>
                            <a:srgbClr val="000000"/>
                          </a:solidFill>
                          <a:effectLst/>
                        </a:rPr>
                        <a:t> database to Cloud 11</a:t>
                      </a:r>
                      <a:r>
                        <a:rPr kumimoji="0" lang="en-US" sz="1600" i="0" u="none" strike="noStrike" cap="none" normalizeH="0" baseline="0" dirty="0">
                          <a:ln>
                            <a:noFill/>
                          </a:ln>
                          <a:solidFill>
                            <a:srgbClr val="000000"/>
                          </a:solidFill>
                          <a:effectLst/>
                        </a:rPr>
                        <a:t>g</a:t>
                      </a:r>
                      <a:r>
                        <a:rPr kumimoji="0" lang="en-US" sz="1600" u="none" strike="noStrike" cap="none" normalizeH="0" baseline="0" dirty="0">
                          <a:ln>
                            <a:noFill/>
                          </a:ln>
                          <a:solidFill>
                            <a:srgbClr val="000000"/>
                          </a:solidFill>
                          <a:effectLst/>
                        </a:rPr>
                        <a:t> database</a:t>
                      </a:r>
                      <a:endParaRPr kumimoji="0" lang="en-US" sz="1600" b="1" i="0" u="none" strike="noStrike" cap="none" normalizeH="0" baseline="0" dirty="0">
                        <a:ln>
                          <a:noFill/>
                        </a:ln>
                        <a:solidFill>
                          <a:srgbClr val="000000"/>
                        </a:solidFill>
                        <a:effectLst/>
                        <a:latin typeface="Arial" pitchFamily="34" charset="0"/>
                      </a:endParaRP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mn-lt"/>
                        </a:rPr>
                        <a:t>On-premises 11g database to Cloud 12c PDB</a:t>
                      </a:r>
                      <a:endParaRPr kumimoji="0" lang="en-US" sz="1600" b="1" i="0" u="none" strike="noStrike" cap="none" normalizeH="0" baseline="0" dirty="0">
                        <a:ln>
                          <a:noFill/>
                        </a:ln>
                        <a:solidFill>
                          <a:srgbClr val="000000"/>
                        </a:solidFill>
                        <a:effectLst/>
                        <a:latin typeface="Arial" pitchFamily="34" charset="0"/>
                      </a:endParaRP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mn-lt"/>
                        </a:rPr>
                        <a:t>On-premises 12c non-CDB to Cloud 12c PDB</a:t>
                      </a:r>
                      <a:endParaRPr kumimoji="0" lang="en-US" sz="1600" b="1" i="0" u="none" strike="noStrike" cap="none" normalizeH="0" baseline="0" dirty="0">
                        <a:ln>
                          <a:noFill/>
                        </a:ln>
                        <a:solidFill>
                          <a:srgbClr val="000000"/>
                        </a:solidFill>
                        <a:effectLst/>
                        <a:latin typeface="Arial" pitchFamily="34" charset="0"/>
                      </a:endParaRP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On-premises 12c PDB to Cloud 12c PDB</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48088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u="none" strike="noStrike" cap="none" normalizeH="0" baseline="0" dirty="0">
                          <a:ln>
                            <a:noFill/>
                          </a:ln>
                          <a:solidFill>
                            <a:srgbClr val="000000"/>
                          </a:solidFill>
                          <a:effectLst/>
                        </a:rPr>
                        <a:t>Unplugging/Plugging</a:t>
                      </a:r>
                      <a:endParaRPr kumimoji="0" lang="en-US" sz="1500" b="0" i="0" u="none" strike="noStrike" cap="none" normalizeH="0" baseline="0" dirty="0">
                        <a:ln>
                          <a:noFill/>
                        </a:ln>
                        <a:solidFill>
                          <a:srgbClr val="000000"/>
                        </a:solidFill>
                        <a:effectLst/>
                        <a:latin typeface="Arial" pitchFamily="34" charset="0"/>
                      </a:endParaRP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N</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N</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47930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u="none" strike="noStrike" cap="none" normalizeH="0" baseline="0" dirty="0">
                          <a:ln>
                            <a:noFill/>
                          </a:ln>
                          <a:solidFill>
                            <a:srgbClr val="000000"/>
                          </a:solidFill>
                          <a:effectLst/>
                        </a:rPr>
                        <a:t>Remote Cloning</a:t>
                      </a:r>
                      <a:endParaRPr kumimoji="0" lang="en-US" sz="1500" b="0" i="0" u="none" strike="noStrike" cap="none" normalizeH="0" baseline="0" dirty="0">
                        <a:ln>
                          <a:noFill/>
                        </a:ln>
                        <a:solidFill>
                          <a:srgbClr val="000000"/>
                        </a:solidFill>
                        <a:effectLst/>
                        <a:latin typeface="Arial" pitchFamily="34" charset="0"/>
                      </a:endParaRP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N</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N</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2"/>
                  </a:ext>
                </a:extLst>
              </a:tr>
              <a:tr h="62975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u="none" strike="noStrike" cap="none" normalizeH="0" baseline="0" dirty="0">
                          <a:ln>
                            <a:noFill/>
                          </a:ln>
                          <a:solidFill>
                            <a:srgbClr val="000000"/>
                          </a:solidFill>
                          <a:effectLst/>
                        </a:rPr>
                        <a:t>SQL Developer and SQL*Loader to Migrate Selected Objects</a:t>
                      </a:r>
                      <a:endParaRPr kumimoji="0" lang="en-US" sz="1500" b="0" i="0" u="none" strike="noStrike" cap="none" normalizeH="0" baseline="0" dirty="0">
                        <a:ln>
                          <a:noFill/>
                        </a:ln>
                        <a:solidFill>
                          <a:srgbClr val="000000"/>
                        </a:solidFill>
                        <a:effectLst/>
                        <a:latin typeface="Arial" pitchFamily="34" charset="0"/>
                      </a:endParaRP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N</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N</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3"/>
                  </a:ext>
                </a:extLst>
              </a:tr>
              <a:tr h="85321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SQL Developer and </a:t>
                      </a:r>
                      <a:r>
                        <a:rPr kumimoji="0" lang="en-US" sz="1500" b="0" i="0" u="none" strike="noStrike" cap="none" normalizeH="0" baseline="0" dirty="0">
                          <a:ln>
                            <a:noFill/>
                          </a:ln>
                          <a:solidFill>
                            <a:srgbClr val="000000"/>
                          </a:solidFill>
                          <a:effectLst/>
                          <a:latin typeface="Courier New" pitchFamily="49" charset="0"/>
                          <a:cs typeface="Courier New" pitchFamily="49" charset="0"/>
                        </a:rPr>
                        <a:t>INSERT</a:t>
                      </a:r>
                      <a:r>
                        <a:rPr kumimoji="0" lang="en-US" sz="1500" b="0" i="0" u="none" strike="noStrike" cap="none" normalizeH="0" baseline="0" dirty="0">
                          <a:ln>
                            <a:noFill/>
                          </a:ln>
                          <a:solidFill>
                            <a:srgbClr val="000000"/>
                          </a:solidFill>
                          <a:effectLst/>
                          <a:latin typeface="Arial" pitchFamily="34" charset="0"/>
                        </a:rPr>
                        <a:t> Statements to Migrate Selected Objects</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N</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N</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Arial" pitchFamily="34" charset="0"/>
                        </a:rPr>
                        <a:t>Y</a:t>
                      </a:r>
                    </a:p>
                  </a:txBody>
                  <a:tcPr marL="121888" marR="121888" marT="91416" marB="9141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4"/>
                  </a:ext>
                </a:extLst>
              </a:tr>
            </a:tbl>
          </a:graphicData>
        </a:graphic>
      </p:graphicFrame>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0212" y="533400"/>
            <a:ext cx="1045276" cy="865909"/>
          </a:xfrm>
          <a:prstGeom prst="rect">
            <a:avLst/>
          </a:prstGeom>
        </p:spPr>
      </p:pic>
      <p:sp>
        <p:nvSpPr>
          <p:cNvPr id="2" name="Slide Number Placeholder 1"/>
          <p:cNvSpPr>
            <a:spLocks noGrp="1"/>
          </p:cNvSpPr>
          <p:nvPr>
            <p:ph type="sldNum" sz="quarter" idx="12"/>
          </p:nvPr>
        </p:nvSpPr>
        <p:spPr/>
        <p:txBody>
          <a:bodyPr/>
          <a:lstStyle/>
          <a:p>
            <a:fld id="{0D1E9C62-5A59-433B-A292-EC595ABBBF45}" type="slidenum">
              <a:rPr lang="" smtClean="0"/>
              <a:t>355</a:t>
            </a:fld>
            <a:endParaRPr lang=""/>
          </a:p>
        </p:txBody>
      </p:sp>
    </p:spTree>
    <p:custDataLst>
      <p:tags r:id="rId1"/>
    </p:custDataLst>
    <p:extLst>
      <p:ext uri="{BB962C8B-B14F-4D97-AF65-F5344CB8AC3E}">
        <p14:creationId xmlns:p14="http://schemas.microsoft.com/office/powerpoint/2010/main" val="4199979824"/>
      </p:ext>
    </p:extLst>
  </p:cSld>
  <p:clrMapOvr>
    <a:masterClrMapping/>
  </p:clrMapOvr>
  <p:transition spd="slow"/>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3312011"/>
          </a:xfrm>
        </p:spPr>
        <p:txBody>
          <a:bodyPr/>
          <a:lstStyle/>
          <a:p>
            <a:r>
              <a:rPr lang="en-US" dirty="0"/>
              <a:t>In this lesson, you should have learned how to:</a:t>
            </a:r>
          </a:p>
          <a:p>
            <a:pPr lvl="1"/>
            <a:r>
              <a:rPr lang="en-US" dirty="0"/>
              <a:t>Describe ways to move data</a:t>
            </a:r>
          </a:p>
          <a:p>
            <a:pPr lvl="1"/>
            <a:r>
              <a:rPr lang="en-US" dirty="0"/>
              <a:t>Explain the general architecture of Oracle Data Pump</a:t>
            </a:r>
          </a:p>
          <a:p>
            <a:pPr lvl="1"/>
            <a:r>
              <a:rPr lang="en-US" dirty="0"/>
              <a:t>Use Data Pump Export and Import to move data between Oracle databases</a:t>
            </a:r>
          </a:p>
          <a:p>
            <a:pPr lvl="1"/>
            <a:r>
              <a:rPr lang="en-US" dirty="0"/>
              <a:t>Use SQL*Loader to load data from a non-Oracle database (or user files)</a:t>
            </a:r>
          </a:p>
          <a:p>
            <a:pPr lvl="1"/>
            <a:r>
              <a:rPr lang="en-US" dirty="0"/>
              <a:t>Use external tables to move data via platform-independent files</a:t>
            </a:r>
          </a:p>
          <a:p>
            <a:pPr lvl="1"/>
            <a:r>
              <a:rPr lang="en-US" dirty="0"/>
              <a:t>Describe methods that can be used to migrate databases to Oracle Database Cloud Service</a:t>
            </a:r>
          </a:p>
        </p:txBody>
      </p:sp>
      <p:sp>
        <p:nvSpPr>
          <p:cNvPr id="6" name="Rectangle 5"/>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356</a:t>
            </a:fld>
            <a:endParaRPr lang=""/>
          </a:p>
        </p:txBody>
      </p:sp>
    </p:spTree>
    <p:custDataLst>
      <p:tags r:id="rId1"/>
    </p:custDataLst>
    <p:extLst>
      <p:ext uri="{BB962C8B-B14F-4D97-AF65-F5344CB8AC3E}">
        <p14:creationId xmlns:p14="http://schemas.microsoft.com/office/powerpoint/2010/main" val="284461626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Grp="1" noChangeArrowheads="1"/>
          </p:cNvSpPr>
          <p:nvPr>
            <p:ph type="title"/>
          </p:nvPr>
        </p:nvSpPr>
        <p:spPr/>
        <p:txBody>
          <a:bodyPr/>
          <a:lstStyle/>
          <a:p>
            <a:pPr eaLnBrk="1" hangingPunct="1"/>
            <a:r>
              <a:rPr lang="en-US" dirty="0"/>
              <a:t>Practice 15: </a:t>
            </a:r>
            <a:r>
              <a:rPr lang="en-US" dirty="0" smtClean="0"/>
              <a:t>Overview</a:t>
            </a:r>
            <a:br>
              <a:rPr lang="en-US" dirty="0" smtClean="0"/>
            </a:br>
            <a:endParaRPr lang="en-US" dirty="0"/>
          </a:p>
        </p:txBody>
      </p:sp>
      <p:sp>
        <p:nvSpPr>
          <p:cNvPr id="28675" name="Rectangle 18"/>
          <p:cNvSpPr>
            <a:spLocks noGrp="1" noChangeArrowheads="1"/>
          </p:cNvSpPr>
          <p:nvPr>
            <p:ph idx="1"/>
          </p:nvPr>
        </p:nvSpPr>
        <p:spPr>
          <a:xfrm>
            <a:off x="622138" y="1242485"/>
            <a:ext cx="10944549" cy="795938"/>
          </a:xfrm>
        </p:spPr>
        <p:txBody>
          <a:bodyPr>
            <a:normAutofit lnSpcReduction="10000"/>
          </a:bodyPr>
          <a:lstStyle/>
          <a:p>
            <a:pPr lvl="1">
              <a:buClr>
                <a:schemeClr val="accent1"/>
              </a:buClr>
            </a:pPr>
            <a:r>
              <a:rPr lang="en-US" dirty="0"/>
              <a:t>15-1: Moving Data from One PDB to Another </a:t>
            </a:r>
          </a:p>
          <a:p>
            <a:pPr lvl="1">
              <a:buClr>
                <a:schemeClr val="accent1"/>
              </a:buClr>
            </a:pPr>
            <a:r>
              <a:rPr lang="en-US" dirty="0"/>
              <a:t>15-2: Loading Data into a PDB from an External File</a:t>
            </a:r>
          </a:p>
        </p:txBody>
      </p:sp>
      <p:sp>
        <p:nvSpPr>
          <p:cNvPr id="2" name="Slide Number Placeholder 1"/>
          <p:cNvSpPr>
            <a:spLocks noGrp="1"/>
          </p:cNvSpPr>
          <p:nvPr>
            <p:ph type="sldNum" sz="quarter" idx="12"/>
          </p:nvPr>
        </p:nvSpPr>
        <p:spPr/>
        <p:txBody>
          <a:bodyPr/>
          <a:lstStyle/>
          <a:p>
            <a:fld id="{0D1E9C62-5A59-433B-A292-EC595ABBBF45}" type="slidenum">
              <a:rPr lang="" smtClean="0"/>
              <a:t>357</a:t>
            </a:fld>
            <a:endParaRPr lang=""/>
          </a:p>
        </p:txBody>
      </p:sp>
    </p:spTree>
    <p:custDataLst>
      <p:tags r:id="rId1"/>
    </p:custDataLst>
    <p:extLst>
      <p:ext uri="{BB962C8B-B14F-4D97-AF65-F5344CB8AC3E}">
        <p14:creationId xmlns:p14="http://schemas.microsoft.com/office/powerpoint/2010/main" val="2933980315"/>
      </p:ext>
    </p:extLst>
  </p:cSld>
  <p:clrMapOvr>
    <a:masterClrMapping/>
  </p:clrMapOvr>
  <p:transition spd="slow"/>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0812" y="2514600"/>
            <a:ext cx="10512862" cy="1325563"/>
          </a:xfrm>
        </p:spPr>
        <p:txBody>
          <a:bodyPr/>
          <a:lstStyle/>
          <a:p>
            <a:r>
              <a:rPr lang="en-US" dirty="0"/>
              <a:t>Backup and Recovery Concepts</a:t>
            </a:r>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358</a:t>
            </a:fld>
            <a:endParaRPr lang=""/>
          </a:p>
        </p:txBody>
      </p:sp>
    </p:spTree>
    <p:custDataLst>
      <p:tags r:id="rId1"/>
    </p:custDataLst>
    <p:extLst>
      <p:ext uri="{BB962C8B-B14F-4D97-AF65-F5344CB8AC3E}">
        <p14:creationId xmlns:p14="http://schemas.microsoft.com/office/powerpoint/2010/main" val="843222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5612" y="381000"/>
            <a:ext cx="10512862" cy="1325563"/>
          </a:xfrm>
        </p:spPr>
        <p:txBody>
          <a:bodyPr/>
          <a:lstStyle/>
          <a:p>
            <a:pPr eaLnBrk="1" hangingPunct="1"/>
            <a:r>
              <a:rPr lang="en-US" altLang="es-MX" dirty="0" smtClean="0"/>
              <a:t>Objectives</a:t>
            </a:r>
            <a:br>
              <a:rPr lang="en-US" altLang="es-MX" dirty="0" smtClean="0"/>
            </a:br>
            <a:endParaRPr lang="en-US" altLang="es-MX" dirty="0"/>
          </a:p>
        </p:txBody>
      </p:sp>
      <p:sp>
        <p:nvSpPr>
          <p:cNvPr id="9" name="Content Placeholder 8"/>
          <p:cNvSpPr>
            <a:spLocks noGrp="1"/>
          </p:cNvSpPr>
          <p:nvPr>
            <p:ph idx="1"/>
          </p:nvPr>
        </p:nvSpPr>
        <p:spPr>
          <a:xfrm>
            <a:off x="622138" y="1242485"/>
            <a:ext cx="10944549" cy="2111682"/>
          </a:xfrm>
        </p:spPr>
        <p:txBody>
          <a:bodyPr/>
          <a:lstStyle/>
          <a:p>
            <a:r>
              <a:rPr lang="en-US" dirty="0"/>
              <a:t>After completing this lesson, you should be able to:</a:t>
            </a:r>
          </a:p>
          <a:p>
            <a:pPr lvl="1"/>
            <a:r>
              <a:rPr lang="en-US" dirty="0"/>
              <a:t>Identify DBA responsibilities regarding database backup and recovery</a:t>
            </a:r>
          </a:p>
          <a:p>
            <a:pPr lvl="1"/>
            <a:r>
              <a:rPr lang="en-US" dirty="0"/>
              <a:t>Identify the types of failure that can occur in an Oracle database</a:t>
            </a:r>
          </a:p>
          <a:p>
            <a:pPr lvl="1"/>
            <a:r>
              <a:rPr lang="en-US" dirty="0"/>
              <a:t>Describe instance recovery</a:t>
            </a:r>
          </a:p>
          <a:p>
            <a:pPr lvl="1"/>
            <a:r>
              <a:rPr lang="en-US" dirty="0"/>
              <a:t>Describe complete and incomplete recovery</a:t>
            </a:r>
          </a:p>
        </p:txBody>
      </p:sp>
      <p:sp>
        <p:nvSpPr>
          <p:cNvPr id="7" name="Rectangle 6"/>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359</a:t>
            </a:fld>
            <a:endParaRPr lang=""/>
          </a:p>
        </p:txBody>
      </p:sp>
    </p:spTree>
    <p:custDataLst>
      <p:tags r:id="rId1"/>
    </p:custDataLst>
    <p:extLst>
      <p:ext uri="{BB962C8B-B14F-4D97-AF65-F5344CB8AC3E}">
        <p14:creationId xmlns:p14="http://schemas.microsoft.com/office/powerpoint/2010/main" val="483138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2486855" y="2804278"/>
            <a:ext cx="7215114" cy="2917259"/>
            <a:chOff x="830654" y="1268641"/>
            <a:chExt cx="7482693" cy="3030071"/>
          </a:xfrm>
        </p:grpSpPr>
        <p:sp>
          <p:nvSpPr>
            <p:cNvPr id="57" name="Freeform 56"/>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8" name="Rounded Rectangle 5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7410" name="Rectangle 36"/>
          <p:cNvSpPr>
            <a:spLocks noGrp="1" noChangeArrowheads="1"/>
          </p:cNvSpPr>
          <p:nvPr>
            <p:ph type="title"/>
          </p:nvPr>
        </p:nvSpPr>
        <p:spPr/>
        <p:txBody>
          <a:bodyPr/>
          <a:lstStyle/>
          <a:p>
            <a:pPr eaLnBrk="1" hangingPunct="1"/>
            <a:r>
              <a:rPr lang="en-US" altLang="en-US" dirty="0"/>
              <a:t>Streams </a:t>
            </a:r>
            <a:r>
              <a:rPr lang="en-US" altLang="en-US" dirty="0" smtClean="0"/>
              <a:t>Pool</a:t>
            </a:r>
            <a:br>
              <a:rPr lang="en-US" altLang="en-US" dirty="0" smtClean="0"/>
            </a:br>
            <a:endParaRPr lang="en-US" altLang="en-US" dirty="0"/>
          </a:p>
        </p:txBody>
      </p:sp>
      <p:sp>
        <p:nvSpPr>
          <p:cNvPr id="17411" name="Rectangle 37"/>
          <p:cNvSpPr>
            <a:spLocks noGrp="1" noChangeArrowheads="1"/>
          </p:cNvSpPr>
          <p:nvPr>
            <p:ph idx="1"/>
          </p:nvPr>
        </p:nvSpPr>
        <p:spPr>
          <a:xfrm>
            <a:off x="622138" y="1242485"/>
            <a:ext cx="10944549" cy="1234519"/>
          </a:xfrm>
        </p:spPr>
        <p:txBody>
          <a:bodyPr>
            <a:normAutofit lnSpcReduction="10000"/>
          </a:bodyPr>
          <a:lstStyle/>
          <a:p>
            <a:pPr eaLnBrk="1" hangingPunct="1"/>
            <a:r>
              <a:rPr lang="en-US" altLang="en-US" dirty="0"/>
              <a:t>Streams pool memory is used exclusively by Oracle Streams to:</a:t>
            </a:r>
          </a:p>
          <a:p>
            <a:pPr lvl="1" eaLnBrk="1" hangingPunct="1"/>
            <a:r>
              <a:rPr lang="en-US" altLang="en-US" dirty="0"/>
              <a:t> Store buffered queue messages</a:t>
            </a:r>
          </a:p>
          <a:p>
            <a:pPr lvl="1" eaLnBrk="1" hangingPunct="1"/>
            <a:r>
              <a:rPr lang="en-US" altLang="en-US" dirty="0"/>
              <a:t> Provide memory for Oracle Streams processes</a:t>
            </a:r>
          </a:p>
        </p:txBody>
      </p:sp>
      <p:grpSp>
        <p:nvGrpSpPr>
          <p:cNvPr id="17412" name="Group 55"/>
          <p:cNvGrpSpPr>
            <a:grpSpLocks/>
          </p:cNvGrpSpPr>
          <p:nvPr/>
        </p:nvGrpSpPr>
        <p:grpSpPr bwMode="auto">
          <a:xfrm>
            <a:off x="2970212" y="3059112"/>
            <a:ext cx="6248400" cy="2427288"/>
            <a:chOff x="1752600" y="3810000"/>
            <a:chExt cx="6248400" cy="2427288"/>
          </a:xfrm>
        </p:grpSpPr>
        <p:grpSp>
          <p:nvGrpSpPr>
            <p:cNvPr id="17413" name="Group 13"/>
            <p:cNvGrpSpPr>
              <a:grpSpLocks/>
            </p:cNvGrpSpPr>
            <p:nvPr/>
          </p:nvGrpSpPr>
          <p:grpSpPr bwMode="auto">
            <a:xfrm>
              <a:off x="1752600" y="3810000"/>
              <a:ext cx="5715000" cy="2427288"/>
              <a:chOff x="576" y="2352"/>
              <a:chExt cx="3600" cy="1529"/>
            </a:xfrm>
          </p:grpSpPr>
          <p:sp>
            <p:nvSpPr>
              <p:cNvPr id="17426" name="AutoShape 14"/>
              <p:cNvSpPr>
                <a:spLocks noChangeArrowheads="1"/>
              </p:cNvSpPr>
              <p:nvPr/>
            </p:nvSpPr>
            <p:spPr bwMode="blackWhite">
              <a:xfrm>
                <a:off x="576" y="2352"/>
                <a:ext cx="3600" cy="1288"/>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17427" name="Rectangle 15"/>
              <p:cNvSpPr>
                <a:spLocks noChangeArrowheads="1"/>
              </p:cNvSpPr>
              <p:nvPr/>
            </p:nvSpPr>
            <p:spPr bwMode="blackWhite">
              <a:xfrm>
                <a:off x="672" y="3140"/>
                <a:ext cx="1016" cy="432"/>
              </a:xfrm>
              <a:prstGeom prst="rect">
                <a:avLst/>
              </a:prstGeom>
              <a:solidFill>
                <a:schemeClr val="accent1"/>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chemeClr val="bg1"/>
                  </a:solidFill>
                </a:endParaRPr>
              </a:p>
            </p:txBody>
          </p:sp>
          <p:sp>
            <p:nvSpPr>
              <p:cNvPr id="17428" name="Rectangle 16"/>
              <p:cNvSpPr>
                <a:spLocks noChangeArrowheads="1"/>
              </p:cNvSpPr>
              <p:nvPr/>
            </p:nvSpPr>
            <p:spPr bwMode="blackWhite">
              <a:xfrm>
                <a:off x="1785" y="3140"/>
                <a:ext cx="648" cy="432"/>
              </a:xfrm>
              <a:prstGeom prst="rect">
                <a:avLst/>
              </a:prstGeom>
              <a:solidFill>
                <a:srgbClr val="FFCCCC"/>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7429" name="Rectangle 17"/>
              <p:cNvSpPr>
                <a:spLocks noChangeArrowheads="1"/>
              </p:cNvSpPr>
              <p:nvPr/>
            </p:nvSpPr>
            <p:spPr bwMode="blackWhite">
              <a:xfrm>
                <a:off x="672" y="2437"/>
                <a:ext cx="1008" cy="656"/>
              </a:xfrm>
              <a:prstGeom prst="rect">
                <a:avLst/>
              </a:prstGeom>
              <a:solidFill>
                <a:srgbClr val="CC99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7430" name="Text Box 18"/>
              <p:cNvSpPr txBox="1">
                <a:spLocks noChangeArrowheads="1"/>
              </p:cNvSpPr>
              <p:nvPr/>
            </p:nvSpPr>
            <p:spPr bwMode="gray">
              <a:xfrm>
                <a:off x="768" y="2661"/>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Shared pool</a:t>
                </a:r>
              </a:p>
            </p:txBody>
          </p:sp>
          <p:sp>
            <p:nvSpPr>
              <p:cNvPr id="17431" name="Rectangle 19"/>
              <p:cNvSpPr>
                <a:spLocks noChangeArrowheads="1"/>
              </p:cNvSpPr>
              <p:nvPr/>
            </p:nvSpPr>
            <p:spPr bwMode="blackWhite">
              <a:xfrm>
                <a:off x="1813" y="2428"/>
                <a:ext cx="1403" cy="658"/>
              </a:xfrm>
              <a:prstGeom prst="rect">
                <a:avLst/>
              </a:prstGeom>
              <a:solidFill>
                <a:srgbClr val="FFCC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Database</a:t>
                </a:r>
                <a:br>
                  <a:rPr lang="en-US" sz="1400" dirty="0">
                    <a:solidFill>
                      <a:srgbClr val="000000"/>
                    </a:solidFill>
                  </a:rPr>
                </a:br>
                <a:r>
                  <a:rPr lang="en-US" sz="1400" dirty="0">
                    <a:solidFill>
                      <a:srgbClr val="000000"/>
                    </a:solidFill>
                  </a:rPr>
                  <a:t>buffer</a:t>
                </a:r>
                <a:br>
                  <a:rPr lang="en-US" sz="1400" dirty="0">
                    <a:solidFill>
                      <a:srgbClr val="000000"/>
                    </a:solidFill>
                  </a:rPr>
                </a:br>
                <a:r>
                  <a:rPr lang="en-US" sz="1400" dirty="0">
                    <a:solidFill>
                      <a:srgbClr val="000000"/>
                    </a:solidFill>
                  </a:rPr>
                  <a:t>cache</a:t>
                </a:r>
              </a:p>
            </p:txBody>
          </p:sp>
          <p:sp>
            <p:nvSpPr>
              <p:cNvPr id="17432" name="Rectangle 21"/>
              <p:cNvSpPr>
                <a:spLocks noChangeArrowheads="1"/>
              </p:cNvSpPr>
              <p:nvPr/>
            </p:nvSpPr>
            <p:spPr bwMode="blackWhite">
              <a:xfrm>
                <a:off x="2474" y="3139"/>
                <a:ext cx="730" cy="432"/>
              </a:xfrm>
              <a:prstGeom prst="rect">
                <a:avLst/>
              </a:prstGeom>
              <a:solidFill>
                <a:srgbClr val="FFCCCC"/>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ym typeface="Wingdings" panose="05000000000000000000" pitchFamily="2" charset="2"/>
                </a:endParaRPr>
              </a:p>
            </p:txBody>
          </p:sp>
          <p:sp>
            <p:nvSpPr>
              <p:cNvPr id="17433" name="Text Box 22"/>
              <p:cNvSpPr txBox="1">
                <a:spLocks noChangeArrowheads="1"/>
              </p:cNvSpPr>
              <p:nvPr/>
            </p:nvSpPr>
            <p:spPr bwMode="gray">
              <a:xfrm>
                <a:off x="2479" y="3190"/>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Streams pool</a:t>
                </a:r>
              </a:p>
            </p:txBody>
          </p:sp>
          <p:sp>
            <p:nvSpPr>
              <p:cNvPr id="17434" name="Text Box 23"/>
              <p:cNvSpPr txBox="1">
                <a:spLocks noChangeArrowheads="1"/>
              </p:cNvSpPr>
              <p:nvPr/>
            </p:nvSpPr>
            <p:spPr bwMode="gray">
              <a:xfrm>
                <a:off x="772" y="3260"/>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chemeClr val="bg1"/>
                    </a:solidFill>
                  </a:rPr>
                  <a:t>Large pool</a:t>
                </a:r>
              </a:p>
            </p:txBody>
          </p:sp>
          <p:sp>
            <p:nvSpPr>
              <p:cNvPr id="17435" name="Text Box 24"/>
              <p:cNvSpPr txBox="1">
                <a:spLocks noChangeArrowheads="1"/>
              </p:cNvSpPr>
              <p:nvPr/>
            </p:nvSpPr>
            <p:spPr bwMode="gray">
              <a:xfrm>
                <a:off x="1771" y="3260"/>
                <a:ext cx="6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Java pool</a:t>
                </a:r>
              </a:p>
            </p:txBody>
          </p:sp>
          <p:sp>
            <p:nvSpPr>
              <p:cNvPr id="17436" name="Text Box 25"/>
              <p:cNvSpPr txBox="1">
                <a:spLocks noChangeArrowheads="1"/>
              </p:cNvSpPr>
              <p:nvPr/>
            </p:nvSpPr>
            <p:spPr bwMode="auto">
              <a:xfrm>
                <a:off x="1479" y="3648"/>
                <a:ext cx="184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System Global Area (SGA)</a:t>
                </a:r>
              </a:p>
            </p:txBody>
          </p:sp>
          <p:sp>
            <p:nvSpPr>
              <p:cNvPr id="17437" name="Text Box 28"/>
              <p:cNvSpPr txBox="1">
                <a:spLocks noChangeArrowheads="1"/>
              </p:cNvSpPr>
              <p:nvPr/>
            </p:nvSpPr>
            <p:spPr bwMode="gray">
              <a:xfrm>
                <a:off x="3312" y="3216"/>
                <a:ext cx="720" cy="330"/>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t>nK buffer cache</a:t>
                </a:r>
              </a:p>
            </p:txBody>
          </p:sp>
        </p:grpSp>
        <p:grpSp>
          <p:nvGrpSpPr>
            <p:cNvPr id="4" name="Group 129"/>
            <p:cNvGrpSpPr>
              <a:grpSpLocks/>
            </p:cNvGrpSpPr>
            <p:nvPr/>
          </p:nvGrpSpPr>
          <p:grpSpPr bwMode="auto">
            <a:xfrm>
              <a:off x="6096001" y="3886199"/>
              <a:ext cx="1371120" cy="1016000"/>
              <a:chOff x="3168" y="2680"/>
              <a:chExt cx="1358" cy="984"/>
            </a:xfrm>
            <a:solidFill>
              <a:srgbClr val="FFFF99"/>
            </a:solidFill>
          </p:grpSpPr>
          <p:sp>
            <p:nvSpPr>
              <p:cNvPr id="36" name="Oval 82"/>
              <p:cNvSpPr>
                <a:spLocks noChangeArrowheads="1"/>
              </p:cNvSpPr>
              <p:nvPr/>
            </p:nvSpPr>
            <p:spPr bwMode="blackWhite">
              <a:xfrm>
                <a:off x="3251" y="2680"/>
                <a:ext cx="1136" cy="984"/>
              </a:xfrm>
              <a:prstGeom prst="ellipse">
                <a:avLst/>
              </a:prstGeom>
              <a:grpFill/>
              <a:ln w="28575">
                <a:solidFill>
                  <a:schemeClr val="tx1"/>
                </a:solidFill>
                <a:round/>
                <a:headEnd type="none" w="sm" len="sm"/>
                <a:tailEnd type="none" w="sm" len="sm"/>
              </a:ln>
              <a:effectLst/>
            </p:spPr>
            <p:txBody>
              <a:bodyPr wrap="none" anchor="ctr"/>
              <a:lstStyle/>
              <a:p>
                <a:pPr algn="ctr">
                  <a:defRPr/>
                </a:pPr>
                <a:endParaRPr lang="en-US" dirty="0">
                  <a:latin typeface="Arial" charset="0"/>
                  <a:cs typeface="Arial" charset="0"/>
                </a:endParaRPr>
              </a:p>
            </p:txBody>
          </p:sp>
          <p:sp>
            <p:nvSpPr>
              <p:cNvPr id="37" name="Oval 83"/>
              <p:cNvSpPr>
                <a:spLocks noChangeArrowheads="1"/>
              </p:cNvSpPr>
              <p:nvPr/>
            </p:nvSpPr>
            <p:spPr bwMode="blackWhite">
              <a:xfrm>
                <a:off x="3475" y="2896"/>
                <a:ext cx="680" cy="568"/>
              </a:xfrm>
              <a:prstGeom prst="ellipse">
                <a:avLst/>
              </a:prstGeom>
              <a:grpFill/>
              <a:ln w="28575">
                <a:solidFill>
                  <a:schemeClr val="tx1"/>
                </a:solidFill>
                <a:round/>
                <a:headEnd type="none" w="sm" len="sm"/>
                <a:tailEnd type="none" w="sm" len="sm"/>
              </a:ln>
              <a:effectLst/>
            </p:spPr>
            <p:txBody>
              <a:bodyPr wrap="none" anchor="ctr"/>
              <a:lstStyle/>
              <a:p>
                <a:pPr algn="ctr" defTabSz="228600">
                  <a:defRPr/>
                </a:pPr>
                <a:endParaRPr lang="en-US" b="1" dirty="0">
                  <a:latin typeface="Arial" charset="0"/>
                  <a:cs typeface="Arial" charset="0"/>
                </a:endParaRPr>
              </a:p>
            </p:txBody>
          </p:sp>
          <p:sp>
            <p:nvSpPr>
              <p:cNvPr id="38" name="Line 84"/>
              <p:cNvSpPr>
                <a:spLocks noChangeShapeType="1"/>
              </p:cNvSpPr>
              <p:nvPr/>
            </p:nvSpPr>
            <p:spPr bwMode="blackWhite">
              <a:xfrm>
                <a:off x="3819" y="2688"/>
                <a:ext cx="0" cy="22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9" name="Line 85"/>
              <p:cNvSpPr>
                <a:spLocks noChangeShapeType="1"/>
              </p:cNvSpPr>
              <p:nvPr/>
            </p:nvSpPr>
            <p:spPr bwMode="blackWhite">
              <a:xfrm>
                <a:off x="3827" y="3464"/>
                <a:ext cx="0" cy="19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0" name="Line 86"/>
              <p:cNvSpPr>
                <a:spLocks noChangeShapeType="1"/>
              </p:cNvSpPr>
              <p:nvPr/>
            </p:nvSpPr>
            <p:spPr bwMode="blackWhite">
              <a:xfrm>
                <a:off x="4155" y="3192"/>
                <a:ext cx="232"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1" name="Line 87"/>
              <p:cNvSpPr>
                <a:spLocks noChangeShapeType="1"/>
              </p:cNvSpPr>
              <p:nvPr/>
            </p:nvSpPr>
            <p:spPr bwMode="blackWhite">
              <a:xfrm flipH="1">
                <a:off x="3259" y="3192"/>
                <a:ext cx="216"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2" name="Line 88"/>
              <p:cNvSpPr>
                <a:spLocks noChangeShapeType="1"/>
              </p:cNvSpPr>
              <p:nvPr/>
            </p:nvSpPr>
            <p:spPr bwMode="blackWhite">
              <a:xfrm>
                <a:off x="3403" y="2840"/>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3" name="Line 89"/>
              <p:cNvSpPr>
                <a:spLocks noChangeShapeType="1"/>
              </p:cNvSpPr>
              <p:nvPr/>
            </p:nvSpPr>
            <p:spPr bwMode="blackWhite">
              <a:xfrm>
                <a:off x="4083" y="3360"/>
                <a:ext cx="144" cy="14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4" name="Line 90"/>
              <p:cNvSpPr>
                <a:spLocks noChangeShapeType="1"/>
              </p:cNvSpPr>
              <p:nvPr/>
            </p:nvSpPr>
            <p:spPr bwMode="blackWhite">
              <a:xfrm flipH="1">
                <a:off x="4067" y="2832"/>
                <a:ext cx="160" cy="16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5" name="Line 91"/>
              <p:cNvSpPr>
                <a:spLocks noChangeShapeType="1"/>
              </p:cNvSpPr>
              <p:nvPr/>
            </p:nvSpPr>
            <p:spPr bwMode="blackWhite">
              <a:xfrm flipV="1">
                <a:off x="3427" y="3384"/>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6" name="Line 92"/>
              <p:cNvSpPr>
                <a:spLocks noChangeShapeType="1"/>
              </p:cNvSpPr>
              <p:nvPr/>
            </p:nvSpPr>
            <p:spPr bwMode="blackWhite">
              <a:xfrm>
                <a:off x="3619" y="2720"/>
                <a:ext cx="72" cy="20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7" name="Line 93"/>
              <p:cNvSpPr>
                <a:spLocks noChangeShapeType="1"/>
              </p:cNvSpPr>
              <p:nvPr/>
            </p:nvSpPr>
            <p:spPr bwMode="blackWhite">
              <a:xfrm flipH="1">
                <a:off x="3963" y="2728"/>
                <a:ext cx="80"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8" name="Line 94"/>
              <p:cNvSpPr>
                <a:spLocks noChangeShapeType="1"/>
              </p:cNvSpPr>
              <p:nvPr/>
            </p:nvSpPr>
            <p:spPr bwMode="blackWhite">
              <a:xfrm flipV="1">
                <a:off x="4139" y="3000"/>
                <a:ext cx="208" cy="8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9" name="Line 95"/>
              <p:cNvSpPr>
                <a:spLocks noChangeShapeType="1"/>
              </p:cNvSpPr>
              <p:nvPr/>
            </p:nvSpPr>
            <p:spPr bwMode="blackWhite">
              <a:xfrm>
                <a:off x="4131" y="3280"/>
                <a:ext cx="200" cy="10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0" name="Line 96"/>
              <p:cNvSpPr>
                <a:spLocks noChangeShapeType="1"/>
              </p:cNvSpPr>
              <p:nvPr/>
            </p:nvSpPr>
            <p:spPr bwMode="blackWhite">
              <a:xfrm>
                <a:off x="3971" y="3424"/>
                <a:ext cx="72"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1" name="Line 97"/>
              <p:cNvSpPr>
                <a:spLocks noChangeShapeType="1"/>
              </p:cNvSpPr>
              <p:nvPr/>
            </p:nvSpPr>
            <p:spPr bwMode="blackWhite">
              <a:xfrm flipH="1">
                <a:off x="3619" y="3448"/>
                <a:ext cx="72" cy="18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2" name="Line 98"/>
              <p:cNvSpPr>
                <a:spLocks noChangeShapeType="1"/>
              </p:cNvSpPr>
              <p:nvPr/>
            </p:nvSpPr>
            <p:spPr bwMode="blackWhite">
              <a:xfrm flipH="1">
                <a:off x="3299" y="3288"/>
                <a:ext cx="200" cy="96"/>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3" name="Line 99"/>
              <p:cNvSpPr>
                <a:spLocks noChangeShapeType="1"/>
              </p:cNvSpPr>
              <p:nvPr/>
            </p:nvSpPr>
            <p:spPr bwMode="blackWhite">
              <a:xfrm flipH="1" flipV="1">
                <a:off x="3291" y="3000"/>
                <a:ext cx="200" cy="8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4" name="Freeform 101"/>
              <p:cNvSpPr>
                <a:spLocks/>
              </p:cNvSpPr>
              <p:nvPr/>
            </p:nvSpPr>
            <p:spPr bwMode="blackWhite">
              <a:xfrm>
                <a:off x="4334" y="3190"/>
                <a:ext cx="192" cy="376"/>
              </a:xfrm>
              <a:custGeom>
                <a:avLst/>
                <a:gdLst/>
                <a:ahLst/>
                <a:cxnLst>
                  <a:cxn ang="0">
                    <a:pos x="192" y="0"/>
                  </a:cxn>
                  <a:cxn ang="0">
                    <a:pos x="184" y="56"/>
                  </a:cxn>
                  <a:cxn ang="0">
                    <a:pos x="160" y="144"/>
                  </a:cxn>
                  <a:cxn ang="0">
                    <a:pos x="120" y="224"/>
                  </a:cxn>
                  <a:cxn ang="0">
                    <a:pos x="64" y="312"/>
                  </a:cxn>
                  <a:cxn ang="0">
                    <a:pos x="0" y="376"/>
                  </a:cxn>
                </a:cxnLst>
                <a:rect l="0" t="0" r="r" b="b"/>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grpFill/>
              <a:ln w="28575" cap="flat" cmpd="sng">
                <a:solidFill>
                  <a:schemeClr val="tx1"/>
                </a:solidFill>
                <a:prstDash val="sysDot"/>
                <a:round/>
                <a:headEnd type="none" w="med" len="med"/>
                <a:tailEnd type="triangle" w="lg" len="lg"/>
              </a:ln>
              <a:effectLst/>
            </p:spPr>
            <p:txBody>
              <a:bodyPr/>
              <a:lstStyle/>
              <a:p>
                <a:pPr algn="ctr">
                  <a:defRPr/>
                </a:pPr>
                <a:endParaRPr lang="en-US" dirty="0">
                  <a:latin typeface="Arial" charset="0"/>
                  <a:cs typeface="Arial" charset="0"/>
                </a:endParaRPr>
              </a:p>
            </p:txBody>
          </p:sp>
          <p:sp>
            <p:nvSpPr>
              <p:cNvPr id="55" name="Freeform 102"/>
              <p:cNvSpPr>
                <a:spLocks/>
              </p:cNvSpPr>
              <p:nvPr/>
            </p:nvSpPr>
            <p:spPr bwMode="blackWhite">
              <a:xfrm>
                <a:off x="3168" y="2754"/>
                <a:ext cx="115" cy="328"/>
              </a:xfrm>
              <a:custGeom>
                <a:avLst/>
                <a:gdLst/>
                <a:ahLst/>
                <a:cxnLst>
                  <a:cxn ang="0">
                    <a:pos x="3" y="328"/>
                  </a:cxn>
                  <a:cxn ang="0">
                    <a:pos x="3" y="248"/>
                  </a:cxn>
                  <a:cxn ang="0">
                    <a:pos x="19" y="168"/>
                  </a:cxn>
                  <a:cxn ang="0">
                    <a:pos x="67" y="72"/>
                  </a:cxn>
                  <a:cxn ang="0">
                    <a:pos x="115" y="0"/>
                  </a:cxn>
                </a:cxnLst>
                <a:rect l="0" t="0" r="r" b="b"/>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grpFill/>
              <a:ln w="28575" cap="flat" cmpd="sng">
                <a:solidFill>
                  <a:schemeClr val="tx1"/>
                </a:solidFill>
                <a:prstDash val="solid"/>
                <a:round/>
                <a:headEnd type="none" w="med" len="med"/>
                <a:tailEnd type="triangle" w="lg" len="lg"/>
              </a:ln>
              <a:effectLst/>
            </p:spPr>
            <p:txBody>
              <a:bodyPr/>
              <a:lstStyle/>
              <a:p>
                <a:pPr algn="ctr">
                  <a:defRPr/>
                </a:pPr>
                <a:endParaRPr lang="en-US" dirty="0">
                  <a:latin typeface="Arial" charset="0"/>
                  <a:cs typeface="Arial" charset="0"/>
                </a:endParaRPr>
              </a:p>
            </p:txBody>
          </p:sp>
        </p:grpSp>
        <p:sp>
          <p:nvSpPr>
            <p:cNvPr id="17415" name="Text Box 46"/>
            <p:cNvSpPr txBox="1">
              <a:spLocks noChangeArrowheads="1"/>
            </p:cNvSpPr>
            <p:nvPr/>
          </p:nvSpPr>
          <p:spPr bwMode="gray">
            <a:xfrm>
              <a:off x="6184900" y="4205288"/>
              <a:ext cx="1143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100" b="1" dirty="0">
                  <a:solidFill>
                    <a:srgbClr val="000000"/>
                  </a:solidFill>
                </a:rPr>
                <a:t>Redo log buffer</a:t>
              </a:r>
            </a:p>
          </p:txBody>
        </p:sp>
        <p:grpSp>
          <p:nvGrpSpPr>
            <p:cNvPr id="17416" name="Group 34"/>
            <p:cNvGrpSpPr>
              <a:grpSpLocks/>
            </p:cNvGrpSpPr>
            <p:nvPr/>
          </p:nvGrpSpPr>
          <p:grpSpPr bwMode="auto">
            <a:xfrm>
              <a:off x="6692900" y="4762500"/>
              <a:ext cx="1308100" cy="1409700"/>
              <a:chOff x="4216" y="3000"/>
              <a:chExt cx="824" cy="888"/>
            </a:xfrm>
          </p:grpSpPr>
          <p:grpSp>
            <p:nvGrpSpPr>
              <p:cNvPr id="17418" name="Group 31"/>
              <p:cNvGrpSpPr>
                <a:grpSpLocks/>
              </p:cNvGrpSpPr>
              <p:nvPr/>
            </p:nvGrpSpPr>
            <p:grpSpPr bwMode="auto">
              <a:xfrm>
                <a:off x="4216" y="3000"/>
                <a:ext cx="824" cy="888"/>
                <a:chOff x="4648" y="2784"/>
                <a:chExt cx="824" cy="888"/>
              </a:xfrm>
            </p:grpSpPr>
            <p:grpSp>
              <p:nvGrpSpPr>
                <p:cNvPr id="17422" name="Group 29"/>
                <p:cNvGrpSpPr>
                  <a:grpSpLocks/>
                </p:cNvGrpSpPr>
                <p:nvPr/>
              </p:nvGrpSpPr>
              <p:grpSpPr bwMode="auto">
                <a:xfrm>
                  <a:off x="4648" y="2784"/>
                  <a:ext cx="824" cy="888"/>
                  <a:chOff x="4648" y="2784"/>
                  <a:chExt cx="824" cy="888"/>
                </a:xfrm>
              </p:grpSpPr>
              <p:sp>
                <p:nvSpPr>
                  <p:cNvPr id="17424" name="Rectangle 2"/>
                  <p:cNvSpPr>
                    <a:spLocks noChangeArrowheads="1"/>
                  </p:cNvSpPr>
                  <p:nvPr/>
                </p:nvSpPr>
                <p:spPr bwMode="blackWhite">
                  <a:xfrm>
                    <a:off x="4708" y="2784"/>
                    <a:ext cx="720" cy="720"/>
                  </a:xfrm>
                  <a:prstGeom prst="rect">
                    <a:avLst/>
                  </a:prstGeom>
                  <a:solidFill>
                    <a:srgbClr val="FFCCCC"/>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ym typeface="Wingdings" panose="05000000000000000000" pitchFamily="2" charset="2"/>
                    </a:endParaRPr>
                  </a:p>
                </p:txBody>
              </p:sp>
              <p:sp>
                <p:nvSpPr>
                  <p:cNvPr id="17425" name="Text Box 6"/>
                  <p:cNvSpPr txBox="1">
                    <a:spLocks noChangeArrowheads="1"/>
                  </p:cNvSpPr>
                  <p:nvPr/>
                </p:nvSpPr>
                <p:spPr bwMode="gray">
                  <a:xfrm>
                    <a:off x="4648" y="3480"/>
                    <a:ext cx="8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Streams pool</a:t>
                    </a:r>
                  </a:p>
                </p:txBody>
              </p:sp>
            </p:grpSp>
            <p:pic>
              <p:nvPicPr>
                <p:cNvPr id="17423" name="Picture 9" descr="stre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 y="2898"/>
                  <a:ext cx="696" cy="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19" name="AutoShape 10"/>
              <p:cNvSpPr>
                <a:spLocks noChangeArrowheads="1"/>
              </p:cNvSpPr>
              <p:nvPr/>
            </p:nvSpPr>
            <p:spPr bwMode="auto">
              <a:xfrm>
                <a:off x="4400" y="3264"/>
                <a:ext cx="144" cy="14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00 w 21600"/>
                  <a:gd name="T13" fmla="*/ 5400 h 21600"/>
                  <a:gd name="T14" fmla="*/ 14850 w 21600"/>
                  <a:gd name="T15" fmla="*/ 16200 h 21600"/>
                </a:gdLst>
                <a:ahLst/>
                <a:cxnLst>
                  <a:cxn ang="T8">
                    <a:pos x="T0" y="T1"/>
                  </a:cxn>
                  <a:cxn ang="T9">
                    <a:pos x="T2" y="T3"/>
                  </a:cxn>
                  <a:cxn ang="T10">
                    <a:pos x="T4" y="T5"/>
                  </a:cxn>
                  <a:cxn ang="T11">
                    <a:pos x="T6" y="T7"/>
                  </a:cxn>
                </a:cxnLst>
                <a:rect l="T12" t="T13" r="T14" b="T15"/>
                <a:pathLst>
                  <a:path w="21600" h="21600">
                    <a:moveTo>
                      <a:pt x="8031" y="0"/>
                    </a:moveTo>
                    <a:lnTo>
                      <a:pt x="8031" y="5400"/>
                    </a:lnTo>
                    <a:lnTo>
                      <a:pt x="3375" y="5400"/>
                    </a:lnTo>
                    <a:lnTo>
                      <a:pt x="3375" y="16200"/>
                    </a:lnTo>
                    <a:lnTo>
                      <a:pt x="8031" y="16200"/>
                    </a:lnTo>
                    <a:lnTo>
                      <a:pt x="8031"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3300"/>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p>
                <a:endParaRPr lang="en-US" dirty="0"/>
              </a:p>
            </p:txBody>
          </p:sp>
          <p:sp>
            <p:nvSpPr>
              <p:cNvPr id="17420" name="AutoShape 11"/>
              <p:cNvSpPr>
                <a:spLocks noChangeArrowheads="1"/>
              </p:cNvSpPr>
              <p:nvPr/>
            </p:nvSpPr>
            <p:spPr bwMode="auto">
              <a:xfrm>
                <a:off x="4752" y="3264"/>
                <a:ext cx="144" cy="14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00 w 21600"/>
                  <a:gd name="T13" fmla="*/ 5100 h 21600"/>
                  <a:gd name="T14" fmla="*/ 14700 w 21600"/>
                  <a:gd name="T15" fmla="*/ 16500 h 21600"/>
                </a:gdLst>
                <a:ahLst/>
                <a:cxnLst>
                  <a:cxn ang="T8">
                    <a:pos x="T0" y="T1"/>
                  </a:cxn>
                  <a:cxn ang="T9">
                    <a:pos x="T2" y="T3"/>
                  </a:cxn>
                  <a:cxn ang="T10">
                    <a:pos x="T4" y="T5"/>
                  </a:cxn>
                  <a:cxn ang="T11">
                    <a:pos x="T6" y="T7"/>
                  </a:cxn>
                </a:cxnLst>
                <a:rect l="T12" t="T13" r="T14" b="T15"/>
                <a:pathLst>
                  <a:path w="21600" h="21600">
                    <a:moveTo>
                      <a:pt x="8554" y="0"/>
                    </a:moveTo>
                    <a:lnTo>
                      <a:pt x="8554" y="5026"/>
                    </a:lnTo>
                    <a:lnTo>
                      <a:pt x="3375" y="5026"/>
                    </a:lnTo>
                    <a:lnTo>
                      <a:pt x="3375" y="16574"/>
                    </a:lnTo>
                    <a:lnTo>
                      <a:pt x="8554" y="16574"/>
                    </a:lnTo>
                    <a:lnTo>
                      <a:pt x="8554" y="21600"/>
                    </a:lnTo>
                    <a:lnTo>
                      <a:pt x="21600" y="10800"/>
                    </a:lnTo>
                    <a:close/>
                  </a:path>
                  <a:path w="21600" h="21600">
                    <a:moveTo>
                      <a:pt x="1350" y="5026"/>
                    </a:moveTo>
                    <a:lnTo>
                      <a:pt x="1350" y="16574"/>
                    </a:lnTo>
                    <a:lnTo>
                      <a:pt x="2700" y="16574"/>
                    </a:lnTo>
                    <a:lnTo>
                      <a:pt x="2700" y="5026"/>
                    </a:lnTo>
                    <a:close/>
                  </a:path>
                  <a:path w="21600" h="21600">
                    <a:moveTo>
                      <a:pt x="0" y="5026"/>
                    </a:moveTo>
                    <a:lnTo>
                      <a:pt x="0" y="16574"/>
                    </a:lnTo>
                    <a:lnTo>
                      <a:pt x="675" y="16574"/>
                    </a:lnTo>
                    <a:lnTo>
                      <a:pt x="675" y="5026"/>
                    </a:lnTo>
                    <a:close/>
                  </a:path>
                </a:pathLst>
              </a:custGeom>
              <a:solidFill>
                <a:srgbClr val="00FF00"/>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p>
                <a:endParaRPr lang="en-US" dirty="0"/>
              </a:p>
            </p:txBody>
          </p:sp>
          <p:sp>
            <p:nvSpPr>
              <p:cNvPr id="17421" name="AutoShape 12"/>
              <p:cNvSpPr>
                <a:spLocks noChangeArrowheads="1"/>
              </p:cNvSpPr>
              <p:nvPr/>
            </p:nvSpPr>
            <p:spPr bwMode="auto">
              <a:xfrm>
                <a:off x="4576" y="3264"/>
                <a:ext cx="144" cy="14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00 w 21600"/>
                  <a:gd name="T13" fmla="*/ 5100 h 21600"/>
                  <a:gd name="T14" fmla="*/ 14100 w 21600"/>
                  <a:gd name="T15" fmla="*/ 16500 h 21600"/>
                </a:gdLst>
                <a:ahLst/>
                <a:cxnLst>
                  <a:cxn ang="T8">
                    <a:pos x="T0" y="T1"/>
                  </a:cxn>
                  <a:cxn ang="T9">
                    <a:pos x="T2" y="T3"/>
                  </a:cxn>
                  <a:cxn ang="T10">
                    <a:pos x="T4" y="T5"/>
                  </a:cxn>
                  <a:cxn ang="T11">
                    <a:pos x="T6" y="T7"/>
                  </a:cxn>
                </a:cxnLst>
                <a:rect l="T12" t="T13" r="T14" b="T15"/>
                <a:pathLst>
                  <a:path w="21600" h="21600">
                    <a:moveTo>
                      <a:pt x="7699" y="0"/>
                    </a:moveTo>
                    <a:lnTo>
                      <a:pt x="7699" y="5026"/>
                    </a:lnTo>
                    <a:lnTo>
                      <a:pt x="3375" y="5026"/>
                    </a:lnTo>
                    <a:lnTo>
                      <a:pt x="3375" y="16574"/>
                    </a:lnTo>
                    <a:lnTo>
                      <a:pt x="7699" y="16574"/>
                    </a:lnTo>
                    <a:lnTo>
                      <a:pt x="7699" y="21600"/>
                    </a:lnTo>
                    <a:lnTo>
                      <a:pt x="21600" y="10800"/>
                    </a:lnTo>
                    <a:close/>
                  </a:path>
                  <a:path w="21600" h="21600">
                    <a:moveTo>
                      <a:pt x="1350" y="5026"/>
                    </a:moveTo>
                    <a:lnTo>
                      <a:pt x="1350" y="16574"/>
                    </a:lnTo>
                    <a:lnTo>
                      <a:pt x="2700" y="16574"/>
                    </a:lnTo>
                    <a:lnTo>
                      <a:pt x="2700" y="5026"/>
                    </a:lnTo>
                    <a:close/>
                  </a:path>
                  <a:path w="21600" h="21600">
                    <a:moveTo>
                      <a:pt x="0" y="5026"/>
                    </a:moveTo>
                    <a:lnTo>
                      <a:pt x="0" y="16574"/>
                    </a:lnTo>
                    <a:lnTo>
                      <a:pt x="675" y="16574"/>
                    </a:lnTo>
                    <a:lnTo>
                      <a:pt x="675" y="5026"/>
                    </a:lnTo>
                    <a:close/>
                  </a:path>
                </a:pathLst>
              </a:custGeom>
              <a:solidFill>
                <a:srgbClr val="FFFF00"/>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p>
                <a:endParaRPr lang="en-US" dirty="0"/>
              </a:p>
            </p:txBody>
          </p:sp>
        </p:grpSp>
        <p:sp>
          <p:nvSpPr>
            <p:cNvPr id="17417" name="Freeform 32"/>
            <p:cNvSpPr>
              <a:spLocks/>
            </p:cNvSpPr>
            <p:nvPr/>
          </p:nvSpPr>
          <p:spPr bwMode="blackWhite">
            <a:xfrm>
              <a:off x="5930900" y="4773789"/>
              <a:ext cx="860425" cy="1136650"/>
            </a:xfrm>
            <a:custGeom>
              <a:avLst/>
              <a:gdLst>
                <a:gd name="T0" fmla="*/ 2147483647 w 542"/>
                <a:gd name="T1" fmla="*/ 0 h 716"/>
                <a:gd name="T2" fmla="*/ 2147483647 w 542"/>
                <a:gd name="T3" fmla="*/ 2147483647 h 716"/>
                <a:gd name="T4" fmla="*/ 0 w 542"/>
                <a:gd name="T5" fmla="*/ 2147483647 h 716"/>
                <a:gd name="T6" fmla="*/ 2147483647 w 542"/>
                <a:gd name="T7" fmla="*/ 2147483647 h 716"/>
                <a:gd name="T8" fmla="*/ 2147483647 w 542"/>
                <a:gd name="T9" fmla="*/ 0 h 716"/>
                <a:gd name="T10" fmla="*/ 0 60000 65536"/>
                <a:gd name="T11" fmla="*/ 0 60000 65536"/>
                <a:gd name="T12" fmla="*/ 0 60000 65536"/>
                <a:gd name="T13" fmla="*/ 0 60000 65536"/>
                <a:gd name="T14" fmla="*/ 0 60000 65536"/>
                <a:gd name="T15" fmla="*/ 0 w 542"/>
                <a:gd name="T16" fmla="*/ 0 h 716"/>
                <a:gd name="T17" fmla="*/ 542 w 542"/>
                <a:gd name="T18" fmla="*/ 716 h 716"/>
              </a:gdLst>
              <a:ahLst/>
              <a:cxnLst>
                <a:cxn ang="T10">
                  <a:pos x="T0" y="T1"/>
                </a:cxn>
                <a:cxn ang="T11">
                  <a:pos x="T2" y="T3"/>
                </a:cxn>
                <a:cxn ang="T12">
                  <a:pos x="T4" y="T5"/>
                </a:cxn>
                <a:cxn ang="T13">
                  <a:pos x="T6" y="T7"/>
                </a:cxn>
                <a:cxn ang="T14">
                  <a:pos x="T8" y="T9"/>
                </a:cxn>
              </a:cxnLst>
              <a:rect l="T15" t="T16" r="T17" b="T18"/>
              <a:pathLst>
                <a:path w="542" h="716">
                  <a:moveTo>
                    <a:pt x="542" y="0"/>
                  </a:moveTo>
                  <a:lnTo>
                    <a:pt x="4" y="178"/>
                  </a:lnTo>
                  <a:lnTo>
                    <a:pt x="0" y="608"/>
                  </a:lnTo>
                  <a:lnTo>
                    <a:pt x="540" y="716"/>
                  </a:lnTo>
                  <a:lnTo>
                    <a:pt x="542" y="0"/>
                  </a:lnTo>
                  <a:close/>
                </a:path>
              </a:pathLst>
            </a:custGeom>
            <a:solidFill>
              <a:srgbClr val="99CCFF"/>
            </a:solidFill>
            <a:ln w="28575" cap="flat" cmpd="sng">
              <a:solidFill>
                <a:schemeClr val="tx1"/>
              </a:solidFill>
              <a:prstDash val="solid"/>
              <a:round/>
              <a:headEnd/>
              <a:tailEnd/>
            </a:ln>
          </p:spPr>
          <p:txBody>
            <a:bodyPr wrap="none" lIns="92075" tIns="46038" rIns="92075" bIns="46038" anchor="ctr"/>
            <a:lstStyle/>
            <a:p>
              <a:endParaRPr lang="en-US" dirty="0"/>
            </a:p>
          </p:txBody>
        </p:sp>
      </p:grpSp>
      <p:sp>
        <p:nvSpPr>
          <p:cNvPr id="2" name="Slide Number Placeholder 1"/>
          <p:cNvSpPr>
            <a:spLocks noGrp="1"/>
          </p:cNvSpPr>
          <p:nvPr>
            <p:ph type="sldNum" sz="quarter" idx="12"/>
          </p:nvPr>
        </p:nvSpPr>
        <p:spPr/>
        <p:txBody>
          <a:bodyPr/>
          <a:lstStyle/>
          <a:p>
            <a:fld id="{0D1E9C62-5A59-433B-A292-EC595ABBBF45}" type="slidenum">
              <a:rPr lang="" smtClean="0"/>
              <a:t>36</a:t>
            </a:fld>
            <a:endParaRPr lang=""/>
          </a:p>
        </p:txBody>
      </p:sp>
    </p:spTree>
    <p:custDataLst>
      <p:tags r:id="rId1"/>
    </p:custDataLst>
    <p:extLst>
      <p:ext uri="{BB962C8B-B14F-4D97-AF65-F5344CB8AC3E}">
        <p14:creationId xmlns:p14="http://schemas.microsoft.com/office/powerpoint/2010/main" val="164473000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DBA </a:t>
            </a:r>
            <a:r>
              <a:rPr lang="en-US" dirty="0" smtClean="0"/>
              <a:t>Responsibilities</a:t>
            </a:r>
            <a:br>
              <a:rPr lang="en-US" dirty="0" smtClean="0"/>
            </a:br>
            <a:endParaRPr lang="en-US" altLang="es-MX" dirty="0"/>
          </a:p>
        </p:txBody>
      </p:sp>
      <p:sp>
        <p:nvSpPr>
          <p:cNvPr id="9219" name="Content Placeholder 9"/>
          <p:cNvSpPr>
            <a:spLocks noGrp="1"/>
          </p:cNvSpPr>
          <p:nvPr>
            <p:ph idx="1"/>
          </p:nvPr>
        </p:nvSpPr>
        <p:spPr>
          <a:xfrm>
            <a:off x="622138" y="1242485"/>
            <a:ext cx="10944549" cy="2111682"/>
          </a:xfrm>
        </p:spPr>
        <p:txBody>
          <a:bodyPr/>
          <a:lstStyle/>
          <a:p>
            <a:pPr lvl="1">
              <a:buClr>
                <a:schemeClr val="accent1"/>
              </a:buClr>
              <a:defRPr/>
            </a:pPr>
            <a:r>
              <a:rPr lang="en-US" dirty="0"/>
              <a:t>Protect the database from failure wherever possible.</a:t>
            </a:r>
          </a:p>
          <a:p>
            <a:pPr lvl="1">
              <a:buClr>
                <a:schemeClr val="accent1"/>
              </a:buClr>
              <a:defRPr/>
            </a:pPr>
            <a:r>
              <a:rPr lang="en-US" dirty="0"/>
              <a:t>Increase the mean time between failures (MTBF).</a:t>
            </a:r>
          </a:p>
          <a:p>
            <a:pPr lvl="1">
              <a:buClr>
                <a:schemeClr val="accent1"/>
              </a:buClr>
              <a:defRPr/>
            </a:pPr>
            <a:r>
              <a:rPr lang="en-US" dirty="0"/>
              <a:t>Protect critical components by using redundancy.</a:t>
            </a:r>
          </a:p>
          <a:p>
            <a:pPr lvl="1">
              <a:buClr>
                <a:schemeClr val="accent1"/>
              </a:buClr>
              <a:defRPr/>
            </a:pPr>
            <a:r>
              <a:rPr lang="en-US" dirty="0"/>
              <a:t>Decrease the mean time to recover (MTTR).</a:t>
            </a:r>
          </a:p>
          <a:p>
            <a:pPr lvl="1">
              <a:buClr>
                <a:schemeClr val="accent1"/>
              </a:buClr>
              <a:defRPr/>
            </a:pPr>
            <a:r>
              <a:rPr lang="en-US" dirty="0"/>
              <a:t>Minimize the loss of data.</a:t>
            </a:r>
          </a:p>
        </p:txBody>
      </p:sp>
      <p:sp>
        <p:nvSpPr>
          <p:cNvPr id="2" name="Slide Number Placeholder 1"/>
          <p:cNvSpPr>
            <a:spLocks noGrp="1"/>
          </p:cNvSpPr>
          <p:nvPr>
            <p:ph type="sldNum" sz="quarter" idx="12"/>
          </p:nvPr>
        </p:nvSpPr>
        <p:spPr/>
        <p:txBody>
          <a:bodyPr/>
          <a:lstStyle/>
          <a:p>
            <a:fld id="{0D1E9C62-5A59-433B-A292-EC595ABBBF45}" type="slidenum">
              <a:rPr lang="" smtClean="0"/>
              <a:t>360</a:t>
            </a:fld>
            <a:endParaRPr lang=""/>
          </a:p>
        </p:txBody>
      </p:sp>
    </p:spTree>
    <p:custDataLst>
      <p:tags r:id="rId1"/>
    </p:custDataLst>
    <p:extLst>
      <p:ext uri="{BB962C8B-B14F-4D97-AF65-F5344CB8AC3E}">
        <p14:creationId xmlns:p14="http://schemas.microsoft.com/office/powerpoint/2010/main" val="42274670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84103" y="4567768"/>
            <a:ext cx="9110709"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Categories of </a:t>
            </a:r>
            <a:r>
              <a:rPr lang="en-US" dirty="0" smtClean="0"/>
              <a:t>Failure</a:t>
            </a:r>
            <a:br>
              <a:rPr lang="en-US" dirty="0" smtClean="0"/>
            </a:br>
            <a:endParaRPr lang="en-US" altLang="es-MX" dirty="0"/>
          </a:p>
        </p:txBody>
      </p:sp>
      <p:sp>
        <p:nvSpPr>
          <p:cNvPr id="9219" name="Content Placeholder 9"/>
          <p:cNvSpPr>
            <a:spLocks noGrp="1"/>
          </p:cNvSpPr>
          <p:nvPr>
            <p:ph idx="1"/>
          </p:nvPr>
        </p:nvSpPr>
        <p:spPr>
          <a:xfrm>
            <a:off x="622138" y="1242485"/>
            <a:ext cx="10944549" cy="2988846"/>
          </a:xfrm>
        </p:spPr>
        <p:txBody>
          <a:bodyPr/>
          <a:lstStyle/>
          <a:p>
            <a:pPr>
              <a:defRPr/>
            </a:pPr>
            <a:r>
              <a:rPr lang="en-US" dirty="0">
                <a:latin typeface="+mn-lt"/>
              </a:rPr>
              <a:t>Failures can generally be divided into the following categories:</a:t>
            </a:r>
          </a:p>
          <a:p>
            <a:pPr lvl="1">
              <a:defRPr/>
            </a:pPr>
            <a:r>
              <a:rPr lang="en-US" dirty="0">
                <a:latin typeface="+mn-lt"/>
              </a:rPr>
              <a:t>Statement failure</a:t>
            </a:r>
          </a:p>
          <a:p>
            <a:pPr lvl="1">
              <a:defRPr/>
            </a:pPr>
            <a:r>
              <a:rPr lang="en-US" dirty="0">
                <a:latin typeface="+mn-lt"/>
              </a:rPr>
              <a:t>User process failure</a:t>
            </a:r>
          </a:p>
          <a:p>
            <a:pPr lvl="1">
              <a:defRPr/>
            </a:pPr>
            <a:r>
              <a:rPr lang="en-US" dirty="0">
                <a:latin typeface="+mn-lt"/>
              </a:rPr>
              <a:t>Network failure</a:t>
            </a:r>
          </a:p>
          <a:p>
            <a:pPr lvl="1">
              <a:defRPr/>
            </a:pPr>
            <a:r>
              <a:rPr lang="en-US" dirty="0">
                <a:latin typeface="+mn-lt"/>
              </a:rPr>
              <a:t>User error</a:t>
            </a:r>
          </a:p>
          <a:p>
            <a:pPr lvl="1">
              <a:defRPr/>
            </a:pPr>
            <a:r>
              <a:rPr lang="en-US" dirty="0">
                <a:latin typeface="+mn-lt"/>
              </a:rPr>
              <a:t>Instance failure</a:t>
            </a:r>
          </a:p>
          <a:p>
            <a:pPr lvl="1">
              <a:defRPr/>
            </a:pPr>
            <a:r>
              <a:rPr lang="en-US" dirty="0">
                <a:latin typeface="+mn-lt"/>
              </a:rPr>
              <a:t>Media failure</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1412" y="4257384"/>
            <a:ext cx="2690093" cy="1844200"/>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361</a:t>
            </a:fld>
            <a:endParaRPr lang=""/>
          </a:p>
        </p:txBody>
      </p:sp>
    </p:spTree>
    <p:custDataLst>
      <p:tags r:id="rId1"/>
    </p:custDataLst>
    <p:extLst>
      <p:ext uri="{BB962C8B-B14F-4D97-AF65-F5344CB8AC3E}">
        <p14:creationId xmlns:p14="http://schemas.microsoft.com/office/powerpoint/2010/main" val="415502947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dirty="0"/>
              <a:t>Statement </a:t>
            </a:r>
            <a:r>
              <a:rPr lang="en-US" dirty="0" smtClean="0"/>
              <a:t>Failure</a:t>
            </a:r>
            <a:br>
              <a:rPr lang="en-US" dirty="0" smtClean="0"/>
            </a:br>
            <a:endParaRPr lang="en-US" dirty="0"/>
          </a:p>
        </p:txBody>
      </p:sp>
      <p:graphicFrame>
        <p:nvGraphicFramePr>
          <p:cNvPr id="3" name="Group 465"/>
          <p:cNvGraphicFramePr>
            <a:graphicFrameLocks noGrp="1"/>
          </p:cNvGraphicFramePr>
          <p:nvPr>
            <p:extLst/>
          </p:nvPr>
        </p:nvGraphicFramePr>
        <p:xfrm>
          <a:off x="1029913" y="1286934"/>
          <a:ext cx="10128998" cy="3570796"/>
        </p:xfrm>
        <a:graphic>
          <a:graphicData uri="http://schemas.openxmlformats.org/drawingml/2006/table">
            <a:tbl>
              <a:tblPr firstRow="1" firstCol="1" bandRow="1">
                <a:tableStyleId>{5FD0F851-EC5A-4D38-B0AD-8093EC10F338}</a:tableStyleId>
              </a:tblPr>
              <a:tblGrid>
                <a:gridCol w="5066538">
                  <a:extLst>
                    <a:ext uri="{9D8B030D-6E8A-4147-A177-3AD203B41FA5}">
                      <a16:colId xmlns:a16="http://schemas.microsoft.com/office/drawing/2014/main" xmlns="" val="20000"/>
                    </a:ext>
                  </a:extLst>
                </a:gridCol>
                <a:gridCol w="5062460">
                  <a:extLst>
                    <a:ext uri="{9D8B030D-6E8A-4147-A177-3AD203B41FA5}">
                      <a16:colId xmlns:a16="http://schemas.microsoft.com/office/drawing/2014/main" xmlns=""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Typical Problems</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Possible Solutions</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Attempts to enter invalid data into a table</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Work with users to validate and correct data.</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Attempts to perform operations with insufficient privileges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Provide the appropriate object or system privileges.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Attempts to allocate space that fails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Enable resumable space allocation.</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Increase owner quota.</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Add space to the tablespace.</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Logic errors in applications</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Work with developers to correct program errors.</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xmlns="" val="877247964"/>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362</a:t>
            </a:fld>
            <a:endParaRPr lang=""/>
          </a:p>
        </p:txBody>
      </p:sp>
    </p:spTree>
    <p:custDataLst>
      <p:tags r:id="rId1"/>
    </p:custDataLst>
    <p:extLst>
      <p:ext uri="{BB962C8B-B14F-4D97-AF65-F5344CB8AC3E}">
        <p14:creationId xmlns:p14="http://schemas.microsoft.com/office/powerpoint/2010/main" val="303347260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dirty="0"/>
              <a:t>User Process </a:t>
            </a:r>
            <a:r>
              <a:rPr lang="en-US" dirty="0" smtClean="0"/>
              <a:t>Failure</a:t>
            </a:r>
            <a:br>
              <a:rPr lang="en-US" dirty="0" smtClean="0"/>
            </a:br>
            <a:endParaRPr lang="en-US" dirty="0"/>
          </a:p>
        </p:txBody>
      </p:sp>
      <p:graphicFrame>
        <p:nvGraphicFramePr>
          <p:cNvPr id="3" name="Group 465"/>
          <p:cNvGraphicFramePr>
            <a:graphicFrameLocks noGrp="1"/>
          </p:cNvGraphicFramePr>
          <p:nvPr>
            <p:extLst/>
          </p:nvPr>
        </p:nvGraphicFramePr>
        <p:xfrm>
          <a:off x="760412" y="1286934"/>
          <a:ext cx="5257114" cy="2203133"/>
        </p:xfrm>
        <a:graphic>
          <a:graphicData uri="http://schemas.openxmlformats.org/drawingml/2006/table">
            <a:tbl>
              <a:tblPr firstRow="1" firstCol="1" bandRow="1">
                <a:tableStyleId>{5FD0F851-EC5A-4D38-B0AD-8093EC10F338}</a:tableStyleId>
              </a:tblPr>
              <a:tblGrid>
                <a:gridCol w="5257114">
                  <a:extLst>
                    <a:ext uri="{9D8B030D-6E8A-4147-A177-3AD203B41FA5}">
                      <a16:colId xmlns:a16="http://schemas.microsoft.com/office/drawing/2014/main" xmlns="" val="20000"/>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Typical Problems</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A user performs an abnormal disconnect.</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A user’s session is abnormally terminated.</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a16="http://schemas.microsoft.com/office/drawing/2014/main" xmlns=""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A user experiences a program error that terminates the session.</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10003"/>
                  </a:ext>
                </a:extLst>
              </a:tr>
            </a:tbl>
          </a:graphicData>
        </a:graphic>
      </p:graphicFrame>
      <p:graphicFrame>
        <p:nvGraphicFramePr>
          <p:cNvPr id="4" name="Group 465"/>
          <p:cNvGraphicFramePr>
            <a:graphicFrameLocks noGrp="1"/>
          </p:cNvGraphicFramePr>
          <p:nvPr>
            <p:extLst/>
          </p:nvPr>
        </p:nvGraphicFramePr>
        <p:xfrm>
          <a:off x="6004100" y="1286934"/>
          <a:ext cx="5257114" cy="2190044"/>
        </p:xfrm>
        <a:graphic>
          <a:graphicData uri="http://schemas.openxmlformats.org/drawingml/2006/table">
            <a:tbl>
              <a:tblPr firstRow="1" firstCol="1" bandRow="1">
                <a:tableStyleId>{5FD0F851-EC5A-4D38-B0AD-8093EC10F338}</a:tableStyleId>
              </a:tblPr>
              <a:tblGrid>
                <a:gridCol w="5257114">
                  <a:extLst>
                    <a:ext uri="{9D8B030D-6E8A-4147-A177-3AD203B41FA5}">
                      <a16:colId xmlns:a16="http://schemas.microsoft.com/office/drawing/2014/main" xmlns="" val="20000"/>
                    </a:ext>
                  </a:extLst>
                </a:gridCol>
              </a:tblGrid>
              <a:tr h="50799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Possible Solutions</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0"/>
                  </a:ext>
                </a:extLst>
              </a:tr>
              <a:tr h="168204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A DBA’s action is not usually needed to resolve user process failures.</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Instance background processes roll back uncommitted changes and release locks.</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The DBA should watch for trends.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xmlns="" val="10001"/>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363</a:t>
            </a:fld>
            <a:endParaRPr lang=""/>
          </a:p>
        </p:txBody>
      </p:sp>
    </p:spTree>
    <p:custDataLst>
      <p:tags r:id="rId1"/>
    </p:custDataLst>
    <p:extLst>
      <p:ext uri="{BB962C8B-B14F-4D97-AF65-F5344CB8AC3E}">
        <p14:creationId xmlns:p14="http://schemas.microsoft.com/office/powerpoint/2010/main" val="101471093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dirty="0"/>
              <a:t>Network </a:t>
            </a:r>
            <a:r>
              <a:rPr lang="en-US" dirty="0" smtClean="0"/>
              <a:t>Failure</a:t>
            </a:r>
            <a:br>
              <a:rPr lang="en-US" dirty="0" smtClean="0"/>
            </a:br>
            <a:endParaRPr lang="en-US" dirty="0"/>
          </a:p>
        </p:txBody>
      </p:sp>
      <p:graphicFrame>
        <p:nvGraphicFramePr>
          <p:cNvPr id="3" name="Group 465"/>
          <p:cNvGraphicFramePr>
            <a:graphicFrameLocks noGrp="1"/>
          </p:cNvGraphicFramePr>
          <p:nvPr>
            <p:extLst/>
          </p:nvPr>
        </p:nvGraphicFramePr>
        <p:xfrm>
          <a:off x="842214" y="1286934"/>
          <a:ext cx="10509998" cy="1951038"/>
        </p:xfrm>
        <a:graphic>
          <a:graphicData uri="http://schemas.openxmlformats.org/drawingml/2006/table">
            <a:tbl>
              <a:tblPr firstRow="1" firstCol="1" bandRow="1">
                <a:tableStyleId>{5FD0F851-EC5A-4D38-B0AD-8093EC10F338}</a:tableStyleId>
              </a:tblPr>
              <a:tblGrid>
                <a:gridCol w="4032998">
                  <a:extLst>
                    <a:ext uri="{9D8B030D-6E8A-4147-A177-3AD203B41FA5}">
                      <a16:colId xmlns:a16="http://schemas.microsoft.com/office/drawing/2014/main" xmlns="" val="20000"/>
                    </a:ext>
                  </a:extLst>
                </a:gridCol>
                <a:gridCol w="6477000">
                  <a:extLst>
                    <a:ext uri="{9D8B030D-6E8A-4147-A177-3AD203B41FA5}">
                      <a16:colId xmlns:a16="http://schemas.microsoft.com/office/drawing/2014/main" xmlns=""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Typical Problems</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Possible Solutions</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Listener fails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Configure a backup listener and connect-time failover.</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Network interface card (NIC) fails	</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Configure multiple network cards.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Network connection fails.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Configure a backup network connection.</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xmlns="" val="10003"/>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364</a:t>
            </a:fld>
            <a:endParaRPr lang=""/>
          </a:p>
        </p:txBody>
      </p:sp>
    </p:spTree>
    <p:custDataLst>
      <p:tags r:id="rId1"/>
    </p:custDataLst>
    <p:extLst>
      <p:ext uri="{BB962C8B-B14F-4D97-AF65-F5344CB8AC3E}">
        <p14:creationId xmlns:p14="http://schemas.microsoft.com/office/powerpoint/2010/main" val="9409778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dirty="0"/>
              <a:t>User </a:t>
            </a:r>
            <a:r>
              <a:rPr lang="en-US" dirty="0" smtClean="0"/>
              <a:t>Error</a:t>
            </a:r>
            <a:br>
              <a:rPr lang="en-US" dirty="0" smtClean="0"/>
            </a:br>
            <a:endParaRPr lang="en-US" dirty="0"/>
          </a:p>
        </p:txBody>
      </p:sp>
      <p:graphicFrame>
        <p:nvGraphicFramePr>
          <p:cNvPr id="3" name="Group 465"/>
          <p:cNvGraphicFramePr>
            <a:graphicFrameLocks noGrp="1"/>
          </p:cNvGraphicFramePr>
          <p:nvPr>
            <p:extLst/>
          </p:nvPr>
        </p:nvGraphicFramePr>
        <p:xfrm>
          <a:off x="842214" y="1286934"/>
          <a:ext cx="10509998" cy="2029079"/>
        </p:xfrm>
        <a:graphic>
          <a:graphicData uri="http://schemas.openxmlformats.org/drawingml/2006/table">
            <a:tbl>
              <a:tblPr firstRow="1" firstCol="1" bandRow="1">
                <a:tableStyleId>{5FD0F851-EC5A-4D38-B0AD-8093EC10F338}</a:tableStyleId>
              </a:tblPr>
              <a:tblGrid>
                <a:gridCol w="5257114">
                  <a:extLst>
                    <a:ext uri="{9D8B030D-6E8A-4147-A177-3AD203B41FA5}">
                      <a16:colId xmlns:a16="http://schemas.microsoft.com/office/drawing/2014/main" xmlns="" val="20000"/>
                    </a:ext>
                  </a:extLst>
                </a:gridCol>
                <a:gridCol w="5252884">
                  <a:extLst>
                    <a:ext uri="{9D8B030D-6E8A-4147-A177-3AD203B41FA5}">
                      <a16:colId xmlns:a16="http://schemas.microsoft.com/office/drawing/2014/main" xmlns=""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Typical Problems</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Possible Solutions</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User inadvertently deletes or modifies data</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Roll back a transaction and dependent transactions or rewind the table</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User drops a table</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Recover the table from recycle bin</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Recover the table from a backup</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xmlns="" val="10002"/>
                  </a:ext>
                </a:extLst>
              </a:tr>
            </a:tbl>
          </a:graphicData>
        </a:graphic>
      </p:graphicFrame>
      <p:sp>
        <p:nvSpPr>
          <p:cNvPr id="4" name="Content Placeholder 9"/>
          <p:cNvSpPr txBox="1">
            <a:spLocks/>
          </p:cNvSpPr>
          <p:nvPr/>
        </p:nvSpPr>
        <p:spPr>
          <a:xfrm>
            <a:off x="1983011" y="3886200"/>
            <a:ext cx="8222802" cy="795938"/>
          </a:xfrm>
          <a:prstGeom prst="rect">
            <a:avLst/>
          </a:prstGeom>
        </p:spPr>
        <p:txBody>
          <a:bodyP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algn="ctr">
              <a:defRPr/>
            </a:pPr>
            <a:r>
              <a:rPr lang="en-US" kern="0" dirty="0">
                <a:latin typeface="+mn-lt"/>
              </a:rPr>
              <a:t>Use Oracle LogMiner to query your online redo logs and archived redo logs through an Enterprise Manager or SQL interface.</a:t>
            </a:r>
            <a:endParaRPr lang="en-US" kern="0" dirty="0"/>
          </a:p>
        </p:txBody>
      </p:sp>
      <p:sp>
        <p:nvSpPr>
          <p:cNvPr id="2" name="Slide Number Placeholder 1"/>
          <p:cNvSpPr>
            <a:spLocks noGrp="1"/>
          </p:cNvSpPr>
          <p:nvPr>
            <p:ph type="sldNum" sz="quarter" idx="12"/>
          </p:nvPr>
        </p:nvSpPr>
        <p:spPr/>
        <p:txBody>
          <a:bodyPr/>
          <a:lstStyle/>
          <a:p>
            <a:fld id="{0D1E9C62-5A59-433B-A292-EC595ABBBF45}" type="slidenum">
              <a:rPr lang="" smtClean="0"/>
              <a:t>365</a:t>
            </a:fld>
            <a:endParaRPr lang=""/>
          </a:p>
        </p:txBody>
      </p:sp>
    </p:spTree>
    <p:custDataLst>
      <p:tags r:id="rId1"/>
    </p:custDataLst>
    <p:extLst>
      <p:ext uri="{BB962C8B-B14F-4D97-AF65-F5344CB8AC3E}">
        <p14:creationId xmlns:p14="http://schemas.microsoft.com/office/powerpoint/2010/main" val="409732395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dirty="0"/>
              <a:t>Instance </a:t>
            </a:r>
            <a:r>
              <a:rPr lang="en-US" dirty="0" smtClean="0"/>
              <a:t>Failure</a:t>
            </a:r>
            <a:br>
              <a:rPr lang="en-US" dirty="0" smtClean="0"/>
            </a:br>
            <a:endParaRPr lang="en-US" dirty="0"/>
          </a:p>
        </p:txBody>
      </p:sp>
      <p:graphicFrame>
        <p:nvGraphicFramePr>
          <p:cNvPr id="3" name="Group 465"/>
          <p:cNvGraphicFramePr>
            <a:graphicFrameLocks noGrp="1"/>
          </p:cNvGraphicFramePr>
          <p:nvPr>
            <p:extLst/>
          </p:nvPr>
        </p:nvGraphicFramePr>
        <p:xfrm>
          <a:off x="842214" y="1275645"/>
          <a:ext cx="5257114" cy="2441753"/>
        </p:xfrm>
        <a:graphic>
          <a:graphicData uri="http://schemas.openxmlformats.org/drawingml/2006/table">
            <a:tbl>
              <a:tblPr firstRow="1" firstCol="1" bandRow="1">
                <a:tableStyleId>{5FD0F851-EC5A-4D38-B0AD-8093EC10F338}</a:tableStyleId>
              </a:tblPr>
              <a:tblGrid>
                <a:gridCol w="5257114">
                  <a:extLst>
                    <a:ext uri="{9D8B030D-6E8A-4147-A177-3AD203B41FA5}">
                      <a16:colId xmlns:a16="http://schemas.microsoft.com/office/drawing/2014/main" xmlns="" val="20000"/>
                    </a:ext>
                  </a:extLst>
                </a:gridCol>
              </a:tblGrid>
              <a:tr h="52246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Typical Causes</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Power outage</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Hardware failure</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a16="http://schemas.microsoft.com/office/drawing/2014/main" xmlns=""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Failure of one of the critical background processes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Emergency shutdown procedures</a:t>
                      </a: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1401063772"/>
                  </a:ext>
                </a:extLst>
              </a:tr>
            </a:tbl>
          </a:graphicData>
        </a:graphic>
      </p:graphicFrame>
      <p:graphicFrame>
        <p:nvGraphicFramePr>
          <p:cNvPr id="4" name="Group 465"/>
          <p:cNvGraphicFramePr>
            <a:graphicFrameLocks noGrp="1"/>
          </p:cNvGraphicFramePr>
          <p:nvPr>
            <p:extLst/>
          </p:nvPr>
        </p:nvGraphicFramePr>
        <p:xfrm>
          <a:off x="6094412" y="1275645"/>
          <a:ext cx="5257114" cy="2698045"/>
        </p:xfrm>
        <a:graphic>
          <a:graphicData uri="http://schemas.openxmlformats.org/drawingml/2006/table">
            <a:tbl>
              <a:tblPr firstRow="1" firstCol="1" bandRow="1">
                <a:tableStyleId>{5FD0F851-EC5A-4D38-B0AD-8093EC10F338}</a:tableStyleId>
              </a:tblPr>
              <a:tblGrid>
                <a:gridCol w="5257114">
                  <a:extLst>
                    <a:ext uri="{9D8B030D-6E8A-4147-A177-3AD203B41FA5}">
                      <a16:colId xmlns:a16="http://schemas.microsoft.com/office/drawing/2014/main" xmlns="" val="20000"/>
                    </a:ext>
                  </a:extLst>
                </a:gridCol>
              </a:tblGrid>
              <a:tr h="52549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Possible Solutions</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a16="http://schemas.microsoft.com/office/drawing/2014/main" xmlns="" val="10000"/>
                  </a:ext>
                </a:extLst>
              </a:tr>
              <a:tr h="217254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Restart the instance by using the </a:t>
                      </a:r>
                      <a:r>
                        <a:rPr kumimoji="0" lang="en-US" sz="18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STARTUP</a:t>
                      </a:r>
                      <a:r>
                        <a:rPr kumimoji="0" lang="en-US" sz="1800" b="0" u="none" strike="noStrike" cap="none" normalizeH="0" baseline="0" dirty="0">
                          <a:ln>
                            <a:noFill/>
                          </a:ln>
                          <a:solidFill>
                            <a:srgbClr val="000000"/>
                          </a:solidFill>
                          <a:effectLst/>
                        </a:rPr>
                        <a:t> command. Recovering from instance failure is automatic, including rolling forward changes in the redo logs and then rolling back any uncommitted transactions.</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Investigate the causes of failure by using the alert log, trace files, and Enterprise Manager.</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10001"/>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366</a:t>
            </a:fld>
            <a:endParaRPr lang=""/>
          </a:p>
        </p:txBody>
      </p:sp>
    </p:spTree>
    <p:custDataLst>
      <p:tags r:id="rId1"/>
    </p:custDataLst>
    <p:extLst>
      <p:ext uri="{BB962C8B-B14F-4D97-AF65-F5344CB8AC3E}">
        <p14:creationId xmlns:p14="http://schemas.microsoft.com/office/powerpoint/2010/main" val="27342643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dirty="0"/>
              <a:t>Media </a:t>
            </a:r>
            <a:r>
              <a:rPr lang="en-US" dirty="0" smtClean="0"/>
              <a:t>Failure</a:t>
            </a:r>
            <a:br>
              <a:rPr lang="en-US" dirty="0" smtClean="0"/>
            </a:br>
            <a:endParaRPr lang="en-US" dirty="0"/>
          </a:p>
        </p:txBody>
      </p:sp>
      <p:graphicFrame>
        <p:nvGraphicFramePr>
          <p:cNvPr id="3" name="Group 465"/>
          <p:cNvGraphicFramePr>
            <a:graphicFrameLocks noGrp="1"/>
          </p:cNvGraphicFramePr>
          <p:nvPr>
            <p:extLst/>
          </p:nvPr>
        </p:nvGraphicFramePr>
        <p:xfrm>
          <a:off x="842214" y="1286934"/>
          <a:ext cx="5257114" cy="2203133"/>
        </p:xfrm>
        <a:graphic>
          <a:graphicData uri="http://schemas.openxmlformats.org/drawingml/2006/table">
            <a:tbl>
              <a:tblPr firstRow="1" firstCol="1" bandRow="1">
                <a:tableStyleId>{5FD0F851-EC5A-4D38-B0AD-8093EC10F338}</a:tableStyleId>
              </a:tblPr>
              <a:tblGrid>
                <a:gridCol w="5257114">
                  <a:extLst>
                    <a:ext uri="{9D8B030D-6E8A-4147-A177-3AD203B41FA5}">
                      <a16:colId xmlns:a16="http://schemas.microsoft.com/office/drawing/2014/main" xmlns="" val="20000"/>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Typical Causes</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Failure of a disk drive</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Failure of a disk controller</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a16="http://schemas.microsoft.com/office/drawing/2014/main" xmlns=""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Deletion or corruption of a file needed for a database operation</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10003"/>
                  </a:ext>
                </a:extLst>
              </a:tr>
            </a:tbl>
          </a:graphicData>
        </a:graphic>
      </p:graphicFrame>
      <p:graphicFrame>
        <p:nvGraphicFramePr>
          <p:cNvPr id="4" name="Group 465"/>
          <p:cNvGraphicFramePr>
            <a:graphicFrameLocks noGrp="1"/>
          </p:cNvGraphicFramePr>
          <p:nvPr>
            <p:extLst/>
          </p:nvPr>
        </p:nvGraphicFramePr>
        <p:xfrm>
          <a:off x="6095098" y="1286934"/>
          <a:ext cx="5257114" cy="2201333"/>
        </p:xfrm>
        <a:graphic>
          <a:graphicData uri="http://schemas.openxmlformats.org/drawingml/2006/table">
            <a:tbl>
              <a:tblPr firstRow="1" firstCol="1" bandRow="1">
                <a:tableStyleId>{5FD0F851-EC5A-4D38-B0AD-8093EC10F338}</a:tableStyleId>
              </a:tblPr>
              <a:tblGrid>
                <a:gridCol w="5257114">
                  <a:extLst>
                    <a:ext uri="{9D8B030D-6E8A-4147-A177-3AD203B41FA5}">
                      <a16:colId xmlns:a16="http://schemas.microsoft.com/office/drawing/2014/main" xmlns="" val="20000"/>
                    </a:ext>
                  </a:extLst>
                </a:gridCol>
              </a:tblGrid>
              <a:tr h="51420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Possible Solutions</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a16="http://schemas.microsoft.com/office/drawing/2014/main" xmlns="" val="10000"/>
                  </a:ext>
                </a:extLst>
              </a:tr>
              <a:tr h="168712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mj-lt"/>
                        <a:buNone/>
                        <a:tabLst/>
                      </a:pPr>
                      <a:r>
                        <a:rPr kumimoji="0" lang="en-US" sz="1800" b="0" u="none" strike="noStrike" cap="none" normalizeH="0" baseline="0" dirty="0">
                          <a:ln>
                            <a:noFill/>
                          </a:ln>
                          <a:solidFill>
                            <a:srgbClr val="000000"/>
                          </a:solidFill>
                          <a:effectLst/>
                        </a:rPr>
                        <a:t>Restore the affected file from backup.</a:t>
                      </a:r>
                    </a:p>
                    <a:p>
                      <a:pPr marL="0" marR="0" lvl="0" indent="0" algn="l" defTabSz="228600" rtl="0" eaLnBrk="1" fontAlgn="base" latinLnBrk="0" hangingPunct="1">
                        <a:lnSpc>
                          <a:spcPct val="100000"/>
                        </a:lnSpc>
                        <a:spcBef>
                          <a:spcPct val="20000"/>
                        </a:spcBef>
                        <a:spcAft>
                          <a:spcPct val="0"/>
                        </a:spcAft>
                        <a:buClr>
                          <a:srgbClr val="000000"/>
                        </a:buClr>
                        <a:buSzTx/>
                        <a:buFont typeface="+mj-lt"/>
                        <a:buNone/>
                        <a:tabLst/>
                      </a:pPr>
                      <a:r>
                        <a:rPr kumimoji="0" lang="en-US" sz="1800" b="0" u="none" strike="noStrike" cap="none" normalizeH="0" baseline="0" dirty="0">
                          <a:ln>
                            <a:noFill/>
                          </a:ln>
                          <a:solidFill>
                            <a:srgbClr val="000000"/>
                          </a:solidFill>
                          <a:effectLst/>
                        </a:rPr>
                        <a:t>Inform the database about a new file location (if necessary).</a:t>
                      </a:r>
                    </a:p>
                    <a:p>
                      <a:pPr marL="0" marR="0" lvl="0" indent="0" algn="l" defTabSz="228600" rtl="0" eaLnBrk="1" fontAlgn="base" latinLnBrk="0" hangingPunct="1">
                        <a:lnSpc>
                          <a:spcPct val="100000"/>
                        </a:lnSpc>
                        <a:spcBef>
                          <a:spcPct val="20000"/>
                        </a:spcBef>
                        <a:spcAft>
                          <a:spcPct val="0"/>
                        </a:spcAft>
                        <a:buClr>
                          <a:srgbClr val="000000"/>
                        </a:buClr>
                        <a:buSzTx/>
                        <a:buFont typeface="+mj-lt"/>
                        <a:buNone/>
                        <a:tabLst/>
                      </a:pPr>
                      <a:r>
                        <a:rPr kumimoji="0" lang="en-US" sz="1800" b="0" u="none" strike="noStrike" cap="none" normalizeH="0" baseline="0" dirty="0">
                          <a:ln>
                            <a:noFill/>
                          </a:ln>
                          <a:solidFill>
                            <a:srgbClr val="000000"/>
                          </a:solidFill>
                          <a:effectLst/>
                        </a:rPr>
                        <a:t>Recover the file by applying redo information (if necessary).</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10001"/>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367</a:t>
            </a:fld>
            <a:endParaRPr lang=""/>
          </a:p>
        </p:txBody>
      </p:sp>
    </p:spTree>
    <p:custDataLst>
      <p:tags r:id="rId1"/>
    </p:custDataLst>
    <p:extLst>
      <p:ext uri="{BB962C8B-B14F-4D97-AF65-F5344CB8AC3E}">
        <p14:creationId xmlns:p14="http://schemas.microsoft.com/office/powerpoint/2010/main" val="408180774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Understanding Instance </a:t>
            </a:r>
            <a:r>
              <a:rPr lang="en-US" dirty="0" smtClean="0"/>
              <a:t>Recovery</a:t>
            </a:r>
            <a:br>
              <a:rPr lang="en-US" dirty="0" smtClean="0"/>
            </a:br>
            <a:endParaRPr lang="en-US" altLang="es-MX" dirty="0"/>
          </a:p>
        </p:txBody>
      </p:sp>
      <p:sp>
        <p:nvSpPr>
          <p:cNvPr id="9219" name="Content Placeholder 9"/>
          <p:cNvSpPr>
            <a:spLocks noGrp="1"/>
          </p:cNvSpPr>
          <p:nvPr>
            <p:ph idx="1"/>
          </p:nvPr>
        </p:nvSpPr>
        <p:spPr>
          <a:xfrm>
            <a:off x="622138" y="1242485"/>
            <a:ext cx="10944549" cy="3750593"/>
          </a:xfrm>
        </p:spPr>
        <p:txBody>
          <a:bodyPr/>
          <a:lstStyle/>
          <a:p>
            <a:pPr>
              <a:defRPr/>
            </a:pPr>
            <a:r>
              <a:rPr lang="en-US" dirty="0">
                <a:latin typeface="+mn-lt"/>
              </a:rPr>
              <a:t>You can understand instance recovery by becoming familiar with these concepts and procedures:</a:t>
            </a:r>
          </a:p>
          <a:p>
            <a:pPr lvl="1">
              <a:defRPr/>
            </a:pPr>
            <a:r>
              <a:rPr lang="en-US" dirty="0">
                <a:latin typeface="+mn-lt"/>
              </a:rPr>
              <a:t>The </a:t>
            </a:r>
            <a:r>
              <a:rPr lang="en-US" dirty="0"/>
              <a:t>c</a:t>
            </a:r>
            <a:r>
              <a:rPr lang="en-US" dirty="0">
                <a:latin typeface="+mn-lt"/>
              </a:rPr>
              <a:t>heckpoint (CKPT) </a:t>
            </a:r>
            <a:r>
              <a:rPr lang="en-US" dirty="0"/>
              <a:t>p</a:t>
            </a:r>
            <a:r>
              <a:rPr lang="en-US" dirty="0">
                <a:latin typeface="+mn-lt"/>
              </a:rPr>
              <a:t>rocess</a:t>
            </a:r>
          </a:p>
          <a:p>
            <a:pPr lvl="1">
              <a:defRPr/>
            </a:pPr>
            <a:r>
              <a:rPr lang="en-US" dirty="0">
                <a:latin typeface="+mn-lt"/>
              </a:rPr>
              <a:t>Redo </a:t>
            </a:r>
            <a:r>
              <a:rPr lang="en-US" dirty="0"/>
              <a:t>l</a:t>
            </a:r>
            <a:r>
              <a:rPr lang="en-US" dirty="0">
                <a:latin typeface="+mn-lt"/>
              </a:rPr>
              <a:t>og </a:t>
            </a:r>
            <a:r>
              <a:rPr lang="en-US" dirty="0"/>
              <a:t>f</a:t>
            </a:r>
            <a:r>
              <a:rPr lang="en-US" dirty="0">
                <a:latin typeface="+mn-lt"/>
              </a:rPr>
              <a:t>iles and the Log </a:t>
            </a:r>
            <a:r>
              <a:rPr lang="en-US" dirty="0"/>
              <a:t>W</a:t>
            </a:r>
            <a:r>
              <a:rPr lang="en-US" dirty="0">
                <a:latin typeface="+mn-lt"/>
              </a:rPr>
              <a:t>riter </a:t>
            </a:r>
            <a:r>
              <a:rPr lang="en-US" dirty="0"/>
              <a:t>(LGWR) </a:t>
            </a:r>
            <a:r>
              <a:rPr lang="en-US" dirty="0">
                <a:latin typeface="+mn-lt"/>
              </a:rPr>
              <a:t>process</a:t>
            </a:r>
          </a:p>
          <a:p>
            <a:pPr lvl="1">
              <a:defRPr/>
            </a:pPr>
            <a:r>
              <a:rPr lang="en-US" dirty="0">
                <a:latin typeface="+mn-lt"/>
              </a:rPr>
              <a:t>Automatic </a:t>
            </a:r>
            <a:r>
              <a:rPr lang="en-US" dirty="0"/>
              <a:t>i</a:t>
            </a:r>
            <a:r>
              <a:rPr lang="en-US" dirty="0">
                <a:latin typeface="+mn-lt"/>
              </a:rPr>
              <a:t>nstance or crash </a:t>
            </a:r>
            <a:r>
              <a:rPr lang="en-US" dirty="0"/>
              <a:t>r</a:t>
            </a:r>
            <a:r>
              <a:rPr lang="en-US" dirty="0">
                <a:latin typeface="+mn-lt"/>
              </a:rPr>
              <a:t>ecovery</a:t>
            </a:r>
          </a:p>
          <a:p>
            <a:pPr lvl="1">
              <a:defRPr/>
            </a:pPr>
            <a:r>
              <a:rPr lang="en-US" dirty="0">
                <a:latin typeface="+mn-lt"/>
              </a:rPr>
              <a:t>Phases of instance </a:t>
            </a:r>
            <a:r>
              <a:rPr lang="en-US" dirty="0"/>
              <a:t>r</a:t>
            </a:r>
            <a:r>
              <a:rPr lang="en-US" dirty="0">
                <a:latin typeface="+mn-lt"/>
              </a:rPr>
              <a:t>ecovery</a:t>
            </a:r>
          </a:p>
          <a:p>
            <a:pPr lvl="1">
              <a:defRPr/>
            </a:pPr>
            <a:r>
              <a:rPr lang="en-US" dirty="0">
                <a:latin typeface="+mn-lt"/>
              </a:rPr>
              <a:t>Tuning </a:t>
            </a:r>
            <a:r>
              <a:rPr lang="en-US" dirty="0"/>
              <a:t>i</a:t>
            </a:r>
            <a:r>
              <a:rPr lang="en-US" dirty="0">
                <a:latin typeface="+mn-lt"/>
              </a:rPr>
              <a:t>nstance </a:t>
            </a:r>
            <a:r>
              <a:rPr lang="en-US" dirty="0"/>
              <a:t>r</a:t>
            </a:r>
            <a:r>
              <a:rPr lang="en-US" dirty="0">
                <a:latin typeface="+mn-lt"/>
              </a:rPr>
              <a:t>ecovery</a:t>
            </a:r>
          </a:p>
          <a:p>
            <a:pPr lvl="1">
              <a:defRPr/>
            </a:pPr>
            <a:r>
              <a:rPr lang="en-US" dirty="0">
                <a:latin typeface="+mn-lt"/>
              </a:rPr>
              <a:t>Using the MTTR Advisor</a:t>
            </a:r>
          </a:p>
          <a:p>
            <a:pPr>
              <a:defRPr/>
            </a:pPr>
            <a:endParaRPr lang="en-US" dirty="0">
              <a:latin typeface="+mn-lt"/>
            </a:endParaRPr>
          </a:p>
        </p:txBody>
      </p:sp>
      <p:sp>
        <p:nvSpPr>
          <p:cNvPr id="2" name="Slide Number Placeholder 1"/>
          <p:cNvSpPr>
            <a:spLocks noGrp="1"/>
          </p:cNvSpPr>
          <p:nvPr>
            <p:ph type="sldNum" sz="quarter" idx="12"/>
          </p:nvPr>
        </p:nvSpPr>
        <p:spPr/>
        <p:txBody>
          <a:bodyPr/>
          <a:lstStyle/>
          <a:p>
            <a:fld id="{0D1E9C62-5A59-433B-A292-EC595ABBBF45}" type="slidenum">
              <a:rPr lang="" smtClean="0"/>
              <a:t>368</a:t>
            </a:fld>
            <a:endParaRPr lang=""/>
          </a:p>
        </p:txBody>
      </p:sp>
    </p:spTree>
    <p:custDataLst>
      <p:tags r:id="rId1"/>
    </p:custDataLst>
    <p:extLst>
      <p:ext uri="{BB962C8B-B14F-4D97-AF65-F5344CB8AC3E}">
        <p14:creationId xmlns:p14="http://schemas.microsoft.com/office/powerpoint/2010/main" val="360525823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5067200" y="860779"/>
            <a:ext cx="6513612" cy="5235221"/>
            <a:chOff x="761209" y="855663"/>
            <a:chExt cx="5485646" cy="3337217"/>
          </a:xfrm>
        </p:grpSpPr>
        <p:sp>
          <p:nvSpPr>
            <p:cNvPr id="46" name="Freeform 45"/>
            <p:cNvSpPr/>
            <p:nvPr/>
          </p:nvSpPr>
          <p:spPr bwMode="auto">
            <a:xfrm>
              <a:off x="880798" y="414716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47" name="Rounded Rectangle 46"/>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6387" name="Rectangle 45"/>
          <p:cNvSpPr>
            <a:spLocks noGrp="1" noChangeArrowheads="1"/>
          </p:cNvSpPr>
          <p:nvPr>
            <p:ph type="title"/>
          </p:nvPr>
        </p:nvSpPr>
        <p:spPr>
          <a:xfrm>
            <a:off x="836612" y="168548"/>
            <a:ext cx="10133230" cy="435055"/>
          </a:xfrm>
        </p:spPr>
        <p:txBody>
          <a:bodyPr>
            <a:normAutofit fontScale="90000"/>
          </a:bodyPr>
          <a:lstStyle/>
          <a:p>
            <a:pPr eaLnBrk="1" hangingPunct="1"/>
            <a:r>
              <a:rPr lang="en-US" altLang="en-US" dirty="0"/>
              <a:t>The Checkpoint (CKPT) Process</a:t>
            </a:r>
          </a:p>
        </p:txBody>
      </p:sp>
      <p:sp>
        <p:nvSpPr>
          <p:cNvPr id="16388" name="Rectangle 46"/>
          <p:cNvSpPr>
            <a:spLocks noGrp="1" noChangeArrowheads="1"/>
          </p:cNvSpPr>
          <p:nvPr>
            <p:ph idx="1"/>
          </p:nvPr>
        </p:nvSpPr>
        <p:spPr>
          <a:xfrm>
            <a:off x="0" y="944415"/>
            <a:ext cx="10944549" cy="2642597"/>
          </a:xfrm>
        </p:spPr>
        <p:txBody>
          <a:bodyPr/>
          <a:lstStyle/>
          <a:p>
            <a:pPr eaLnBrk="1" hangingPunct="1"/>
            <a:r>
              <a:rPr lang="en-US" altLang="en-US" dirty="0"/>
              <a:t>CKPT is responsible for:</a:t>
            </a:r>
          </a:p>
          <a:p>
            <a:pPr lvl="1" eaLnBrk="1" hangingPunct="1"/>
            <a:r>
              <a:rPr lang="en-US" altLang="en-US" dirty="0"/>
              <a:t>Updating data file headers with</a:t>
            </a:r>
            <a:br>
              <a:rPr lang="en-US" altLang="en-US" dirty="0"/>
            </a:br>
            <a:r>
              <a:rPr lang="en-US" altLang="en-US" dirty="0"/>
              <a:t>checkpoint information</a:t>
            </a:r>
          </a:p>
          <a:p>
            <a:pPr lvl="1" eaLnBrk="1" hangingPunct="1"/>
            <a:r>
              <a:rPr lang="en-US" altLang="en-US" dirty="0"/>
              <a:t>Updating control files with</a:t>
            </a:r>
            <a:br>
              <a:rPr lang="en-US" altLang="en-US" dirty="0"/>
            </a:br>
            <a:r>
              <a:rPr lang="en-US" altLang="en-US" dirty="0"/>
              <a:t>checkpoint information</a:t>
            </a:r>
          </a:p>
          <a:p>
            <a:pPr lvl="1" eaLnBrk="1" hangingPunct="1"/>
            <a:r>
              <a:rPr lang="en-US" altLang="en-US" dirty="0"/>
              <a:t>Signaling DBW</a:t>
            </a:r>
            <a:r>
              <a:rPr lang="en-US" altLang="en-US" i="1" dirty="0"/>
              <a:t>n</a:t>
            </a:r>
            <a:r>
              <a:rPr lang="en-US" altLang="en-US" dirty="0"/>
              <a:t> at </a:t>
            </a:r>
            <a:br>
              <a:rPr lang="en-US" altLang="en-US" dirty="0"/>
            </a:br>
            <a:r>
              <a:rPr lang="en-US" altLang="en-US" dirty="0"/>
              <a:t>full checkpoints</a:t>
            </a:r>
          </a:p>
        </p:txBody>
      </p:sp>
      <p:grpSp>
        <p:nvGrpSpPr>
          <p:cNvPr id="2" name="Group 1"/>
          <p:cNvGrpSpPr/>
          <p:nvPr/>
        </p:nvGrpSpPr>
        <p:grpSpPr>
          <a:xfrm>
            <a:off x="5535611" y="1174044"/>
            <a:ext cx="5647095" cy="4513262"/>
            <a:chOff x="4418013" y="1262241"/>
            <a:chExt cx="7094895" cy="4513262"/>
          </a:xfrm>
        </p:grpSpPr>
        <p:cxnSp>
          <p:nvCxnSpPr>
            <p:cNvPr id="16386" name="Straight Arrow Connector 46"/>
            <p:cNvCxnSpPr>
              <a:cxnSpLocks noChangeShapeType="1"/>
            </p:cNvCxnSpPr>
            <p:nvPr/>
          </p:nvCxnSpPr>
          <p:spPr bwMode="auto">
            <a:xfrm>
              <a:off x="6094412" y="4815065"/>
              <a:ext cx="914400" cy="0"/>
            </a:xfrm>
            <a:prstGeom prst="straightConnector1">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sp>
          <p:nvSpPr>
            <p:cNvPr id="16389" name="Line 5"/>
            <p:cNvSpPr>
              <a:spLocks noChangeShapeType="1"/>
            </p:cNvSpPr>
            <p:nvPr/>
          </p:nvSpPr>
          <p:spPr bwMode="auto">
            <a:xfrm flipV="1">
              <a:off x="6100762" y="5324654"/>
              <a:ext cx="2992438" cy="1587"/>
            </a:xfrm>
            <a:prstGeom prst="line">
              <a:avLst/>
            </a:prstGeom>
            <a:noFill/>
            <a:ln w="28575" cap="rnd">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a:lstStyle/>
            <a:p>
              <a:endParaRPr lang="en-US" dirty="0"/>
            </a:p>
          </p:txBody>
        </p:sp>
        <p:sp>
          <p:nvSpPr>
            <p:cNvPr id="16390" name="AutoShape 6"/>
            <p:cNvSpPr>
              <a:spLocks noChangeArrowheads="1"/>
            </p:cNvSpPr>
            <p:nvPr/>
          </p:nvSpPr>
          <p:spPr bwMode="blackWhite">
            <a:xfrm>
              <a:off x="8250237" y="1262241"/>
              <a:ext cx="2387600" cy="1565275"/>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dirty="0"/>
            </a:p>
          </p:txBody>
        </p:sp>
        <p:sp>
          <p:nvSpPr>
            <p:cNvPr id="16391" name="Rectangle 7"/>
            <p:cNvSpPr>
              <a:spLocks noChangeArrowheads="1"/>
            </p:cNvSpPr>
            <p:nvPr/>
          </p:nvSpPr>
          <p:spPr bwMode="auto">
            <a:xfrm>
              <a:off x="9063038" y="1374953"/>
              <a:ext cx="8604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dirty="0">
                  <a:solidFill>
                    <a:srgbClr val="000000"/>
                  </a:solidFill>
                </a:rPr>
                <a:t>SGA</a:t>
              </a:r>
            </a:p>
          </p:txBody>
        </p:sp>
        <p:sp>
          <p:nvSpPr>
            <p:cNvPr id="16392" name="AutoShape 8"/>
            <p:cNvSpPr>
              <a:spLocks noChangeArrowheads="1"/>
            </p:cNvSpPr>
            <p:nvPr/>
          </p:nvSpPr>
          <p:spPr bwMode="blackWhite">
            <a:xfrm>
              <a:off x="8609013" y="1784528"/>
              <a:ext cx="1768475" cy="785812"/>
            </a:xfrm>
            <a:prstGeom prst="roundRect">
              <a:avLst>
                <a:gd name="adj" fmla="val 12495"/>
              </a:avLst>
            </a:prstGeom>
            <a:solidFill>
              <a:srgbClr val="FFCC99"/>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rgbClr val="000000"/>
                  </a:solidFill>
                </a:rPr>
                <a:t>Database</a:t>
              </a:r>
            </a:p>
            <a:p>
              <a:pPr algn="ctr"/>
              <a:r>
                <a:rPr lang="en-US" altLang="en-US" dirty="0">
                  <a:solidFill>
                    <a:srgbClr val="000000"/>
                  </a:solidFill>
                </a:rPr>
                <a:t>buffer cache</a:t>
              </a:r>
            </a:p>
          </p:txBody>
        </p:sp>
        <p:sp>
          <p:nvSpPr>
            <p:cNvPr id="16393" name="Line 9"/>
            <p:cNvSpPr>
              <a:spLocks noChangeShapeType="1"/>
            </p:cNvSpPr>
            <p:nvPr/>
          </p:nvSpPr>
          <p:spPr bwMode="auto">
            <a:xfrm>
              <a:off x="9491662" y="2565578"/>
              <a:ext cx="0" cy="495300"/>
            </a:xfrm>
            <a:prstGeom prst="line">
              <a:avLst/>
            </a:prstGeom>
            <a:noFill/>
            <a:ln w="28575" cap="rnd">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grpSp>
          <p:nvGrpSpPr>
            <p:cNvPr id="16394" name="Group 10"/>
            <p:cNvGrpSpPr>
              <a:grpSpLocks/>
            </p:cNvGrpSpPr>
            <p:nvPr/>
          </p:nvGrpSpPr>
          <p:grpSpPr bwMode="auto">
            <a:xfrm>
              <a:off x="4418013" y="4664254"/>
              <a:ext cx="1946275" cy="1055687"/>
              <a:chOff x="804" y="3208"/>
              <a:chExt cx="1226" cy="843"/>
            </a:xfrm>
          </p:grpSpPr>
          <p:sp>
            <p:nvSpPr>
              <p:cNvPr id="16426" name="Text Box 11"/>
              <p:cNvSpPr txBox="1">
                <a:spLocks noChangeArrowheads="1"/>
              </p:cNvSpPr>
              <p:nvPr/>
            </p:nvSpPr>
            <p:spPr bwMode="auto">
              <a:xfrm>
                <a:off x="829" y="3831"/>
                <a:ext cx="117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Checkpoint process</a:t>
                </a:r>
              </a:p>
            </p:txBody>
          </p:sp>
          <p:sp>
            <p:nvSpPr>
              <p:cNvPr id="16427" name="Oval 12"/>
              <p:cNvSpPr>
                <a:spLocks noChangeArrowheads="1"/>
              </p:cNvSpPr>
              <p:nvPr/>
            </p:nvSpPr>
            <p:spPr bwMode="blackWhite">
              <a:xfrm>
                <a:off x="804" y="3208"/>
                <a:ext cx="1226" cy="617"/>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CKPT</a:t>
                </a:r>
              </a:p>
            </p:txBody>
          </p:sp>
        </p:grpSp>
        <p:grpSp>
          <p:nvGrpSpPr>
            <p:cNvPr id="16395" name="Group 13"/>
            <p:cNvGrpSpPr>
              <a:grpSpLocks/>
            </p:cNvGrpSpPr>
            <p:nvPr/>
          </p:nvGrpSpPr>
          <p:grpSpPr bwMode="auto">
            <a:xfrm>
              <a:off x="8913812" y="4130853"/>
              <a:ext cx="1168400" cy="1644650"/>
              <a:chOff x="0" y="2472"/>
              <a:chExt cx="736" cy="1036"/>
            </a:xfrm>
          </p:grpSpPr>
          <p:sp>
            <p:nvSpPr>
              <p:cNvPr id="16411" name="Rectangle 14"/>
              <p:cNvSpPr>
                <a:spLocks noChangeArrowheads="1"/>
              </p:cNvSpPr>
              <p:nvPr/>
            </p:nvSpPr>
            <p:spPr bwMode="blackWhite">
              <a:xfrm>
                <a:off x="80" y="2472"/>
                <a:ext cx="576" cy="1008"/>
              </a:xfrm>
              <a:prstGeom prst="rect">
                <a:avLst/>
              </a:prstGeom>
              <a:solidFill>
                <a:srgbClr val="666699"/>
              </a:solidFill>
              <a:ln w="28575">
                <a:solidFill>
                  <a:schemeClr val="tx1"/>
                </a:solidFill>
                <a:miter lim="800000"/>
                <a:headEnd/>
                <a:tailEnd/>
              </a:ln>
            </p:spPr>
            <p:txBody>
              <a:bodyPr wrap="none" lIns="92075" tIns="46038" rIns="92075" bIns="46038"/>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nvGrpSpPr>
              <p:cNvPr id="16412" name="Group 15"/>
              <p:cNvGrpSpPr>
                <a:grpSpLocks/>
              </p:cNvGrpSpPr>
              <p:nvPr/>
            </p:nvGrpSpPr>
            <p:grpSpPr bwMode="auto">
              <a:xfrm>
                <a:off x="148" y="2495"/>
                <a:ext cx="440" cy="851"/>
                <a:chOff x="1458" y="2807"/>
                <a:chExt cx="440" cy="851"/>
              </a:xfrm>
            </p:grpSpPr>
            <p:grpSp>
              <p:nvGrpSpPr>
                <p:cNvPr id="16414" name="Group 16"/>
                <p:cNvGrpSpPr>
                  <a:grpSpLocks/>
                </p:cNvGrpSpPr>
                <p:nvPr/>
              </p:nvGrpSpPr>
              <p:grpSpPr bwMode="auto">
                <a:xfrm>
                  <a:off x="1458" y="3320"/>
                  <a:ext cx="436" cy="338"/>
                  <a:chOff x="2128" y="3492"/>
                  <a:chExt cx="532" cy="412"/>
                </a:xfrm>
              </p:grpSpPr>
              <p:sp>
                <p:nvSpPr>
                  <p:cNvPr id="16423" name="Rectangle 17"/>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424" name="Oval 18"/>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425" name="Oval 19"/>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16415" name="Group 20"/>
                <p:cNvGrpSpPr>
                  <a:grpSpLocks/>
                </p:cNvGrpSpPr>
                <p:nvPr/>
              </p:nvGrpSpPr>
              <p:grpSpPr bwMode="auto">
                <a:xfrm>
                  <a:off x="1462" y="3063"/>
                  <a:ext cx="436" cy="338"/>
                  <a:chOff x="2128" y="3090"/>
                  <a:chExt cx="532" cy="412"/>
                </a:xfrm>
              </p:grpSpPr>
              <p:sp>
                <p:nvSpPr>
                  <p:cNvPr id="16420" name="Rectangle 21"/>
                  <p:cNvSpPr>
                    <a:spLocks noChangeArrowheads="1"/>
                  </p:cNvSpPr>
                  <p:nvPr/>
                </p:nvSpPr>
                <p:spPr bwMode="auto">
                  <a:xfrm>
                    <a:off x="2128" y="3174"/>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421" name="Oval 22"/>
                  <p:cNvSpPr>
                    <a:spLocks noChangeArrowheads="1"/>
                  </p:cNvSpPr>
                  <p:nvPr/>
                </p:nvSpPr>
                <p:spPr bwMode="auto">
                  <a:xfrm>
                    <a:off x="2128" y="3090"/>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422" name="Oval 23"/>
                  <p:cNvSpPr>
                    <a:spLocks noChangeArrowheads="1"/>
                  </p:cNvSpPr>
                  <p:nvPr/>
                </p:nvSpPr>
                <p:spPr bwMode="auto">
                  <a:xfrm>
                    <a:off x="2128" y="3344"/>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16416" name="Group 24"/>
                <p:cNvGrpSpPr>
                  <a:grpSpLocks/>
                </p:cNvGrpSpPr>
                <p:nvPr/>
              </p:nvGrpSpPr>
              <p:grpSpPr bwMode="auto">
                <a:xfrm>
                  <a:off x="1462" y="2807"/>
                  <a:ext cx="436" cy="338"/>
                  <a:chOff x="2128" y="2685"/>
                  <a:chExt cx="532" cy="412"/>
                </a:xfrm>
              </p:grpSpPr>
              <p:sp>
                <p:nvSpPr>
                  <p:cNvPr id="16417" name="Rectangle 25"/>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418" name="Oval 26"/>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419" name="Oval 27"/>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sp>
            <p:nvSpPr>
              <p:cNvPr id="16413" name="Rectangle 28"/>
              <p:cNvSpPr>
                <a:spLocks noChangeArrowheads="1"/>
              </p:cNvSpPr>
              <p:nvPr/>
            </p:nvSpPr>
            <p:spPr bwMode="auto">
              <a:xfrm>
                <a:off x="0" y="3322"/>
                <a:ext cx="73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188" tIns="52388" rIns="103188" bIns="5238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sz="1400" dirty="0">
                    <a:solidFill>
                      <a:schemeClr val="bg1"/>
                    </a:solidFill>
                  </a:rPr>
                  <a:t>Data files</a:t>
                </a:r>
              </a:p>
            </p:txBody>
          </p:sp>
        </p:grpSp>
        <p:grpSp>
          <p:nvGrpSpPr>
            <p:cNvPr id="16396" name="Group 29"/>
            <p:cNvGrpSpPr>
              <a:grpSpLocks/>
            </p:cNvGrpSpPr>
            <p:nvPr/>
          </p:nvGrpSpPr>
          <p:grpSpPr bwMode="auto">
            <a:xfrm>
              <a:off x="6934201" y="3470453"/>
              <a:ext cx="1019175" cy="1524000"/>
              <a:chOff x="992" y="2520"/>
              <a:chExt cx="642" cy="960"/>
            </a:xfrm>
          </p:grpSpPr>
          <p:sp>
            <p:nvSpPr>
              <p:cNvPr id="16400" name="Rectangle 30"/>
              <p:cNvSpPr>
                <a:spLocks noChangeArrowheads="1"/>
              </p:cNvSpPr>
              <p:nvPr/>
            </p:nvSpPr>
            <p:spPr bwMode="blackWhite">
              <a:xfrm>
                <a:off x="1026" y="2520"/>
                <a:ext cx="576" cy="960"/>
              </a:xfrm>
              <a:prstGeom prst="rect">
                <a:avLst/>
              </a:prstGeom>
              <a:solidFill>
                <a:schemeClr val="accent1"/>
              </a:solidFill>
              <a:ln w="28575">
                <a:solidFill>
                  <a:schemeClr val="tx1"/>
                </a:solidFill>
                <a:miter lim="800000"/>
                <a:headEnd/>
                <a:tailEnd/>
              </a:ln>
            </p:spPr>
            <p:txBody>
              <a:bodyPr wrap="none" lIns="92075" tIns="46038" rIns="92075" bIns="46038"/>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401" name="Rectangle 31"/>
              <p:cNvSpPr>
                <a:spLocks noChangeArrowheads="1"/>
              </p:cNvSpPr>
              <p:nvPr/>
            </p:nvSpPr>
            <p:spPr bwMode="auto">
              <a:xfrm>
                <a:off x="992" y="3170"/>
                <a:ext cx="642"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188" tIns="52388" rIns="103188" bIns="52388">
                <a:spAutoFit/>
              </a:bodyPr>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sz="1400" dirty="0">
                    <a:solidFill>
                      <a:schemeClr val="bg1"/>
                    </a:solidFill>
                  </a:rPr>
                  <a:t>Control files</a:t>
                </a:r>
              </a:p>
            </p:txBody>
          </p:sp>
          <p:grpSp>
            <p:nvGrpSpPr>
              <p:cNvPr id="16402" name="Group 32"/>
              <p:cNvGrpSpPr>
                <a:grpSpLocks/>
              </p:cNvGrpSpPr>
              <p:nvPr/>
            </p:nvGrpSpPr>
            <p:grpSpPr bwMode="auto">
              <a:xfrm>
                <a:off x="1092" y="2540"/>
                <a:ext cx="436" cy="604"/>
                <a:chOff x="2593" y="2912"/>
                <a:chExt cx="436" cy="604"/>
              </a:xfrm>
            </p:grpSpPr>
            <p:grpSp>
              <p:nvGrpSpPr>
                <p:cNvPr id="16403" name="Group 33"/>
                <p:cNvGrpSpPr>
                  <a:grpSpLocks/>
                </p:cNvGrpSpPr>
                <p:nvPr/>
              </p:nvGrpSpPr>
              <p:grpSpPr bwMode="auto">
                <a:xfrm>
                  <a:off x="2593" y="3178"/>
                  <a:ext cx="436" cy="338"/>
                  <a:chOff x="2128" y="3492"/>
                  <a:chExt cx="532" cy="412"/>
                </a:xfrm>
              </p:grpSpPr>
              <p:sp>
                <p:nvSpPr>
                  <p:cNvPr id="16408" name="Rectangle 34"/>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409" name="Oval 35"/>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410" name="Oval 36"/>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16404" name="Group 37"/>
                <p:cNvGrpSpPr>
                  <a:grpSpLocks/>
                </p:cNvGrpSpPr>
                <p:nvPr/>
              </p:nvGrpSpPr>
              <p:grpSpPr bwMode="auto">
                <a:xfrm>
                  <a:off x="2593" y="2912"/>
                  <a:ext cx="436" cy="338"/>
                  <a:chOff x="2128" y="2685"/>
                  <a:chExt cx="532" cy="412"/>
                </a:xfrm>
              </p:grpSpPr>
              <p:sp>
                <p:nvSpPr>
                  <p:cNvPr id="16405" name="Rectangle 38"/>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406" name="Oval 39"/>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407" name="Oval 40"/>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grpSp>
        <p:sp>
          <p:nvSpPr>
            <p:cNvPr id="16397" name="Text Box 41"/>
            <p:cNvSpPr txBox="1">
              <a:spLocks noChangeArrowheads="1"/>
            </p:cNvSpPr>
            <p:nvPr/>
          </p:nvSpPr>
          <p:spPr bwMode="auto">
            <a:xfrm>
              <a:off x="9519884" y="3749912"/>
              <a:ext cx="19930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Database Writer Process</a:t>
              </a:r>
            </a:p>
          </p:txBody>
        </p:sp>
        <p:sp>
          <p:nvSpPr>
            <p:cNvPr id="16398" name="Oval 42"/>
            <p:cNvSpPr>
              <a:spLocks noChangeArrowheads="1"/>
            </p:cNvSpPr>
            <p:nvPr/>
          </p:nvSpPr>
          <p:spPr bwMode="blackWhite">
            <a:xfrm>
              <a:off x="8532813" y="3064054"/>
              <a:ext cx="1946275" cy="600075"/>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DBW</a:t>
              </a:r>
              <a:r>
                <a:rPr lang="en-US" altLang="en-US" i="1" dirty="0">
                  <a:solidFill>
                    <a:srgbClr val="000000"/>
                  </a:solidFill>
                </a:rPr>
                <a:t>n</a:t>
              </a:r>
            </a:p>
          </p:txBody>
        </p:sp>
        <p:sp>
          <p:nvSpPr>
            <p:cNvPr id="16399" name="Line 43"/>
            <p:cNvSpPr>
              <a:spLocks noChangeShapeType="1"/>
            </p:cNvSpPr>
            <p:nvPr/>
          </p:nvSpPr>
          <p:spPr bwMode="auto">
            <a:xfrm flipH="1">
              <a:off x="9491662" y="3683531"/>
              <a:ext cx="0" cy="444500"/>
            </a:xfrm>
            <a:prstGeom prst="line">
              <a:avLst/>
            </a:prstGeom>
            <a:noFill/>
            <a:ln w="28575" cap="rnd">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grpSp>
      <p:sp>
        <p:nvSpPr>
          <p:cNvPr id="3" name="Slide Number Placeholder 2"/>
          <p:cNvSpPr>
            <a:spLocks noGrp="1"/>
          </p:cNvSpPr>
          <p:nvPr>
            <p:ph type="sldNum" sz="quarter" idx="12"/>
          </p:nvPr>
        </p:nvSpPr>
        <p:spPr/>
        <p:txBody>
          <a:bodyPr/>
          <a:lstStyle/>
          <a:p>
            <a:fld id="{0D1E9C62-5A59-433B-A292-EC595ABBBF45}" type="slidenum">
              <a:rPr lang="" smtClean="0"/>
              <a:t>369</a:t>
            </a:fld>
            <a:endParaRPr lang=""/>
          </a:p>
        </p:txBody>
      </p:sp>
    </p:spTree>
    <p:custDataLst>
      <p:tags r:id="rId1"/>
    </p:custDataLst>
    <p:extLst>
      <p:ext uri="{BB962C8B-B14F-4D97-AF65-F5344CB8AC3E}">
        <p14:creationId xmlns:p14="http://schemas.microsoft.com/office/powerpoint/2010/main" val="203676586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1729269" y="854692"/>
            <a:ext cx="8730287" cy="5208495"/>
            <a:chOff x="830654" y="1268641"/>
            <a:chExt cx="7482693" cy="3023518"/>
          </a:xfrm>
        </p:grpSpPr>
        <p:sp>
          <p:nvSpPr>
            <p:cNvPr id="60" name="Freeform 59"/>
            <p:cNvSpPr/>
            <p:nvPr/>
          </p:nvSpPr>
          <p:spPr bwMode="auto">
            <a:xfrm>
              <a:off x="1005948" y="4246440"/>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61" name="Rounded Rectangle 60"/>
            <p:cNvSpPr/>
            <p:nvPr/>
          </p:nvSpPr>
          <p:spPr bwMode="auto">
            <a:xfrm>
              <a:off x="830654" y="1268641"/>
              <a:ext cx="7482693" cy="3000214"/>
            </a:xfrm>
            <a:prstGeom prst="roundRect">
              <a:avLst>
                <a:gd name="adj" fmla="val 7454"/>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8434" name="Rectangle 1026"/>
          <p:cNvSpPr>
            <a:spLocks noGrp="1" noChangeArrowheads="1"/>
          </p:cNvSpPr>
          <p:nvPr>
            <p:ph type="title"/>
          </p:nvPr>
        </p:nvSpPr>
        <p:spPr>
          <a:xfrm>
            <a:off x="823010" y="200910"/>
            <a:ext cx="9980830" cy="454801"/>
          </a:xfrm>
        </p:spPr>
        <p:txBody>
          <a:bodyPr>
            <a:normAutofit fontScale="90000"/>
          </a:bodyPr>
          <a:lstStyle/>
          <a:p>
            <a:pPr eaLnBrk="1" hangingPunct="1"/>
            <a:r>
              <a:rPr lang="en-US" altLang="en-US" dirty="0"/>
              <a:t>Program Global Area (PGA)</a:t>
            </a:r>
            <a:endParaRPr lang="en-US" altLang="en-US" dirty="0">
              <a:solidFill>
                <a:srgbClr val="FF0000"/>
              </a:solidFill>
            </a:endParaRPr>
          </a:p>
        </p:txBody>
      </p:sp>
      <p:grpSp>
        <p:nvGrpSpPr>
          <p:cNvPr id="18435" name="Group 58"/>
          <p:cNvGrpSpPr>
            <a:grpSpLocks/>
          </p:cNvGrpSpPr>
          <p:nvPr/>
        </p:nvGrpSpPr>
        <p:grpSpPr bwMode="auto">
          <a:xfrm>
            <a:off x="2322512" y="967581"/>
            <a:ext cx="7543800" cy="4922838"/>
            <a:chOff x="914400" y="1404938"/>
            <a:chExt cx="7543800" cy="4922282"/>
          </a:xfrm>
        </p:grpSpPr>
        <p:sp>
          <p:nvSpPr>
            <p:cNvPr id="18436" name="Oval 1028"/>
            <p:cNvSpPr>
              <a:spLocks noChangeArrowheads="1"/>
            </p:cNvSpPr>
            <p:nvPr/>
          </p:nvSpPr>
          <p:spPr bwMode="blackWhite">
            <a:xfrm>
              <a:off x="1162050" y="2624000"/>
              <a:ext cx="1279525" cy="731754"/>
            </a:xfrm>
            <a:prstGeom prst="ellipse">
              <a:avLst/>
            </a:prstGeom>
            <a:solidFill>
              <a:srgbClr val="CCFFFF"/>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Server</a:t>
              </a:r>
              <a:br>
                <a:rPr lang="en-US" sz="1400" dirty="0">
                  <a:solidFill>
                    <a:srgbClr val="000000"/>
                  </a:solidFill>
                </a:rPr>
              </a:br>
              <a:r>
                <a:rPr lang="en-US" sz="1400" dirty="0">
                  <a:solidFill>
                    <a:srgbClr val="000000"/>
                  </a:solidFill>
                </a:rPr>
                <a:t>process 1</a:t>
              </a:r>
            </a:p>
          </p:txBody>
        </p:sp>
        <p:sp>
          <p:nvSpPr>
            <p:cNvPr id="18437" name="AutoShape 1040"/>
            <p:cNvSpPr>
              <a:spLocks noChangeArrowheads="1"/>
            </p:cNvSpPr>
            <p:nvPr/>
          </p:nvSpPr>
          <p:spPr bwMode="blackWhite">
            <a:xfrm>
              <a:off x="2228850" y="1919288"/>
              <a:ext cx="2362200" cy="1130300"/>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18438" name="Text Box 1041"/>
            <p:cNvSpPr txBox="1">
              <a:spLocks noChangeArrowheads="1"/>
            </p:cNvSpPr>
            <p:nvPr/>
          </p:nvSpPr>
          <p:spPr bwMode="gray">
            <a:xfrm>
              <a:off x="2381250" y="1995488"/>
              <a:ext cx="914400" cy="971550"/>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Stack</a:t>
              </a:r>
            </a:p>
            <a:p>
              <a:pPr algn="ctr" eaLnBrk="1" hangingPunct="1">
                <a:spcBef>
                  <a:spcPct val="50000"/>
                </a:spcBef>
              </a:pPr>
              <a:r>
                <a:rPr lang="en-US" altLang="en-US" sz="1400" dirty="0">
                  <a:solidFill>
                    <a:srgbClr val="000000"/>
                  </a:solidFill>
                </a:rPr>
                <a:t>Space</a:t>
              </a:r>
            </a:p>
            <a:p>
              <a:pPr algn="ctr" eaLnBrk="1" hangingPunct="1">
                <a:spcBef>
                  <a:spcPct val="50000"/>
                </a:spcBef>
              </a:pPr>
              <a:endParaRPr lang="en-US" altLang="en-US" sz="1400" dirty="0">
                <a:solidFill>
                  <a:srgbClr val="000000"/>
                </a:solidFill>
              </a:endParaRPr>
            </a:p>
          </p:txBody>
        </p:sp>
        <p:sp>
          <p:nvSpPr>
            <p:cNvPr id="18439" name="Text Box 1042"/>
            <p:cNvSpPr txBox="1">
              <a:spLocks noChangeArrowheads="1"/>
            </p:cNvSpPr>
            <p:nvPr/>
          </p:nvSpPr>
          <p:spPr bwMode="auto">
            <a:xfrm>
              <a:off x="2348639" y="5957888"/>
              <a:ext cx="29290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System Global Area (SGA)</a:t>
              </a:r>
            </a:p>
          </p:txBody>
        </p:sp>
        <p:sp>
          <p:nvSpPr>
            <p:cNvPr id="18440" name="Text Box 1043"/>
            <p:cNvSpPr txBox="1">
              <a:spLocks noChangeArrowheads="1"/>
            </p:cNvSpPr>
            <p:nvPr/>
          </p:nvSpPr>
          <p:spPr bwMode="auto">
            <a:xfrm>
              <a:off x="2400300" y="1524000"/>
              <a:ext cx="679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PGA</a:t>
              </a:r>
            </a:p>
          </p:txBody>
        </p:sp>
        <p:grpSp>
          <p:nvGrpSpPr>
            <p:cNvPr id="18441" name="Group 1074"/>
            <p:cNvGrpSpPr>
              <a:grpSpLocks/>
            </p:cNvGrpSpPr>
            <p:nvPr/>
          </p:nvGrpSpPr>
          <p:grpSpPr bwMode="auto">
            <a:xfrm>
              <a:off x="914400" y="3900488"/>
              <a:ext cx="5715000" cy="2044700"/>
              <a:chOff x="576" y="2457"/>
              <a:chExt cx="3600" cy="1288"/>
            </a:xfrm>
          </p:grpSpPr>
          <p:sp>
            <p:nvSpPr>
              <p:cNvPr id="18461" name="AutoShape 1029"/>
              <p:cNvSpPr>
                <a:spLocks noChangeArrowheads="1"/>
              </p:cNvSpPr>
              <p:nvPr/>
            </p:nvSpPr>
            <p:spPr bwMode="blackWhite">
              <a:xfrm>
                <a:off x="576" y="2457"/>
                <a:ext cx="3600" cy="1288"/>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18462" name="Rectangle 1030"/>
              <p:cNvSpPr>
                <a:spLocks noChangeArrowheads="1"/>
              </p:cNvSpPr>
              <p:nvPr/>
            </p:nvSpPr>
            <p:spPr bwMode="blackWhite">
              <a:xfrm>
                <a:off x="672" y="3245"/>
                <a:ext cx="1016" cy="432"/>
              </a:xfrm>
              <a:prstGeom prst="rect">
                <a:avLst/>
              </a:prstGeom>
              <a:solidFill>
                <a:schemeClr val="accent1"/>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8463" name="Rectangle 1031"/>
              <p:cNvSpPr>
                <a:spLocks noChangeArrowheads="1"/>
              </p:cNvSpPr>
              <p:nvPr/>
            </p:nvSpPr>
            <p:spPr bwMode="blackWhite">
              <a:xfrm>
                <a:off x="1790" y="3245"/>
                <a:ext cx="648" cy="432"/>
              </a:xfrm>
              <a:prstGeom prst="rect">
                <a:avLst/>
              </a:prstGeom>
              <a:solidFill>
                <a:srgbClr val="FFCCCC"/>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8464" name="Rectangle 1032"/>
              <p:cNvSpPr>
                <a:spLocks noChangeArrowheads="1"/>
              </p:cNvSpPr>
              <p:nvPr/>
            </p:nvSpPr>
            <p:spPr bwMode="blackWhite">
              <a:xfrm>
                <a:off x="672" y="2542"/>
                <a:ext cx="1008" cy="656"/>
              </a:xfrm>
              <a:prstGeom prst="rect">
                <a:avLst/>
              </a:prstGeom>
              <a:solidFill>
                <a:srgbClr val="CC99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8465" name="Text Box 1033"/>
              <p:cNvSpPr txBox="1">
                <a:spLocks noChangeArrowheads="1"/>
              </p:cNvSpPr>
              <p:nvPr/>
            </p:nvSpPr>
            <p:spPr bwMode="gray">
              <a:xfrm>
                <a:off x="768" y="2774"/>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Shared pool</a:t>
                </a:r>
              </a:p>
            </p:txBody>
          </p:sp>
          <p:sp>
            <p:nvSpPr>
              <p:cNvPr id="18466" name="Rectangle 1034"/>
              <p:cNvSpPr>
                <a:spLocks noChangeArrowheads="1"/>
              </p:cNvSpPr>
              <p:nvPr/>
            </p:nvSpPr>
            <p:spPr bwMode="blackWhite">
              <a:xfrm>
                <a:off x="1813" y="2533"/>
                <a:ext cx="1403" cy="658"/>
              </a:xfrm>
              <a:prstGeom prst="rect">
                <a:avLst/>
              </a:prstGeom>
              <a:solidFill>
                <a:srgbClr val="FFCC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Database</a:t>
                </a:r>
                <a:br>
                  <a:rPr lang="en-US" sz="1400" dirty="0">
                    <a:solidFill>
                      <a:srgbClr val="000000"/>
                    </a:solidFill>
                  </a:rPr>
                </a:br>
                <a:r>
                  <a:rPr lang="en-US" sz="1400" dirty="0">
                    <a:solidFill>
                      <a:srgbClr val="000000"/>
                    </a:solidFill>
                  </a:rPr>
                  <a:t>buffer</a:t>
                </a:r>
                <a:br>
                  <a:rPr lang="en-US" sz="1400" dirty="0">
                    <a:solidFill>
                      <a:srgbClr val="000000"/>
                    </a:solidFill>
                  </a:rPr>
                </a:br>
                <a:r>
                  <a:rPr lang="en-US" sz="1400" dirty="0">
                    <a:solidFill>
                      <a:srgbClr val="000000"/>
                    </a:solidFill>
                  </a:rPr>
                  <a:t>cache</a:t>
                </a:r>
              </a:p>
            </p:txBody>
          </p:sp>
          <p:sp>
            <p:nvSpPr>
              <p:cNvPr id="18467" name="Rectangle 1036"/>
              <p:cNvSpPr>
                <a:spLocks noChangeArrowheads="1"/>
              </p:cNvSpPr>
              <p:nvPr/>
            </p:nvSpPr>
            <p:spPr bwMode="blackWhite">
              <a:xfrm>
                <a:off x="2486" y="3237"/>
                <a:ext cx="730" cy="432"/>
              </a:xfrm>
              <a:prstGeom prst="rect">
                <a:avLst/>
              </a:prstGeom>
              <a:solidFill>
                <a:srgbClr val="FFCCCC"/>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ym typeface="Wingdings" panose="05000000000000000000" pitchFamily="2" charset="2"/>
                </a:endParaRPr>
              </a:p>
            </p:txBody>
          </p:sp>
          <p:sp>
            <p:nvSpPr>
              <p:cNvPr id="18468" name="Text Box 1037"/>
              <p:cNvSpPr txBox="1">
                <a:spLocks noChangeArrowheads="1"/>
              </p:cNvSpPr>
              <p:nvPr/>
            </p:nvSpPr>
            <p:spPr bwMode="gray">
              <a:xfrm>
                <a:off x="2462" y="3293"/>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Streams pool</a:t>
                </a:r>
              </a:p>
            </p:txBody>
          </p:sp>
          <p:sp>
            <p:nvSpPr>
              <p:cNvPr id="18469" name="Text Box 1038"/>
              <p:cNvSpPr txBox="1">
                <a:spLocks noChangeArrowheads="1"/>
              </p:cNvSpPr>
              <p:nvPr/>
            </p:nvSpPr>
            <p:spPr bwMode="gray">
              <a:xfrm>
                <a:off x="772" y="3365"/>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chemeClr val="bg1"/>
                    </a:solidFill>
                  </a:rPr>
                  <a:t>Large pool</a:t>
                </a:r>
              </a:p>
            </p:txBody>
          </p:sp>
          <p:sp>
            <p:nvSpPr>
              <p:cNvPr id="18470" name="Text Box 1039"/>
              <p:cNvSpPr txBox="1">
                <a:spLocks noChangeArrowheads="1"/>
              </p:cNvSpPr>
              <p:nvPr/>
            </p:nvSpPr>
            <p:spPr bwMode="gray">
              <a:xfrm>
                <a:off x="1771" y="3349"/>
                <a:ext cx="6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Java pool</a:t>
                </a:r>
              </a:p>
            </p:txBody>
          </p:sp>
        </p:grpSp>
        <p:sp>
          <p:nvSpPr>
            <p:cNvPr id="18442" name="Line 1048"/>
            <p:cNvSpPr>
              <a:spLocks noChangeShapeType="1"/>
            </p:cNvSpPr>
            <p:nvPr/>
          </p:nvSpPr>
          <p:spPr bwMode="gray">
            <a:xfrm>
              <a:off x="1828095" y="3352051"/>
              <a:ext cx="0" cy="507111"/>
            </a:xfrm>
            <a:prstGeom prst="line">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8443" name="Rectangle 1049"/>
            <p:cNvSpPr>
              <a:spLocks noChangeArrowheads="1"/>
            </p:cNvSpPr>
            <p:nvPr/>
          </p:nvSpPr>
          <p:spPr bwMode="blackWhite">
            <a:xfrm>
              <a:off x="3448050" y="1981136"/>
              <a:ext cx="962025" cy="990488"/>
            </a:xfrm>
            <a:prstGeom prst="rect">
              <a:avLst/>
            </a:prstGeom>
            <a:solidFill>
              <a:srgbClr val="FFFF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User</a:t>
              </a:r>
            </a:p>
            <a:p>
              <a:pPr algn="ctr" defTabSz="822325" eaLnBrk="0" hangingPunct="0">
                <a:spcBef>
                  <a:spcPct val="50000"/>
                </a:spcBef>
                <a:defRPr/>
              </a:pPr>
              <a:r>
                <a:rPr lang="en-US" sz="1400" dirty="0">
                  <a:solidFill>
                    <a:srgbClr val="000000"/>
                  </a:solidFill>
                </a:rPr>
                <a:t>Global</a:t>
              </a:r>
            </a:p>
            <a:p>
              <a:pPr algn="ctr" defTabSz="822325" eaLnBrk="0" hangingPunct="0">
                <a:spcBef>
                  <a:spcPct val="50000"/>
                </a:spcBef>
                <a:defRPr/>
              </a:pPr>
              <a:r>
                <a:rPr lang="en-US" sz="1400" dirty="0">
                  <a:solidFill>
                    <a:srgbClr val="000000"/>
                  </a:solidFill>
                </a:rPr>
                <a:t>Area</a:t>
              </a:r>
            </a:p>
          </p:txBody>
        </p:sp>
        <p:sp>
          <p:nvSpPr>
            <p:cNvPr id="18444" name="Freeform 1056"/>
            <p:cNvSpPr>
              <a:spLocks/>
            </p:cNvSpPr>
            <p:nvPr/>
          </p:nvSpPr>
          <p:spPr bwMode="blackWhite">
            <a:xfrm>
              <a:off x="4405313" y="1447800"/>
              <a:ext cx="595312" cy="1547813"/>
            </a:xfrm>
            <a:custGeom>
              <a:avLst/>
              <a:gdLst>
                <a:gd name="T0" fmla="*/ 2147483647 w 375"/>
                <a:gd name="T1" fmla="*/ 0 h 975"/>
                <a:gd name="T2" fmla="*/ 0 w 375"/>
                <a:gd name="T3" fmla="*/ 2147483647 h 975"/>
                <a:gd name="T4" fmla="*/ 2147483647 w 375"/>
                <a:gd name="T5" fmla="*/ 2147483647 h 975"/>
                <a:gd name="T6" fmla="*/ 2147483647 w 375"/>
                <a:gd name="T7" fmla="*/ 2147483647 h 975"/>
                <a:gd name="T8" fmla="*/ 2147483647 w 375"/>
                <a:gd name="T9" fmla="*/ 0 h 975"/>
                <a:gd name="T10" fmla="*/ 0 60000 65536"/>
                <a:gd name="T11" fmla="*/ 0 60000 65536"/>
                <a:gd name="T12" fmla="*/ 0 60000 65536"/>
                <a:gd name="T13" fmla="*/ 0 60000 65536"/>
                <a:gd name="T14" fmla="*/ 0 60000 65536"/>
                <a:gd name="T15" fmla="*/ 0 w 375"/>
                <a:gd name="T16" fmla="*/ 0 h 975"/>
                <a:gd name="T17" fmla="*/ 375 w 375"/>
                <a:gd name="T18" fmla="*/ 975 h 975"/>
              </a:gdLst>
              <a:ahLst/>
              <a:cxnLst>
                <a:cxn ang="T10">
                  <a:pos x="T0" y="T1"/>
                </a:cxn>
                <a:cxn ang="T11">
                  <a:pos x="T2" y="T3"/>
                </a:cxn>
                <a:cxn ang="T12">
                  <a:pos x="T4" y="T5"/>
                </a:cxn>
                <a:cxn ang="T13">
                  <a:pos x="T6" y="T7"/>
                </a:cxn>
                <a:cxn ang="T14">
                  <a:pos x="T8" y="T9"/>
                </a:cxn>
              </a:cxnLst>
              <a:rect l="T15" t="T16" r="T17" b="T18"/>
              <a:pathLst>
                <a:path w="375" h="975">
                  <a:moveTo>
                    <a:pt x="339" y="0"/>
                  </a:moveTo>
                  <a:lnTo>
                    <a:pt x="0" y="336"/>
                  </a:lnTo>
                  <a:lnTo>
                    <a:pt x="6" y="954"/>
                  </a:lnTo>
                  <a:lnTo>
                    <a:pt x="375" y="975"/>
                  </a:lnTo>
                  <a:lnTo>
                    <a:pt x="339" y="0"/>
                  </a:lnTo>
                  <a:close/>
                </a:path>
              </a:pathLst>
            </a:custGeom>
            <a:solidFill>
              <a:srgbClr val="99CCFF"/>
            </a:solidFill>
            <a:ln w="28575" cap="flat" cmpd="sng">
              <a:solidFill>
                <a:schemeClr val="tx1"/>
              </a:solidFill>
              <a:prstDash val="solid"/>
              <a:round/>
              <a:headEnd/>
              <a:tailEnd/>
            </a:ln>
          </p:spPr>
          <p:txBody>
            <a:bodyPr wrap="none" lIns="92075" tIns="46038" rIns="92075" bIns="46038" anchor="ctr"/>
            <a:lstStyle/>
            <a:p>
              <a:endParaRPr lang="en-US" dirty="0"/>
            </a:p>
          </p:txBody>
        </p:sp>
        <p:sp>
          <p:nvSpPr>
            <p:cNvPr id="18445" name="AutoShape 1057"/>
            <p:cNvSpPr>
              <a:spLocks noChangeArrowheads="1"/>
            </p:cNvSpPr>
            <p:nvPr/>
          </p:nvSpPr>
          <p:spPr bwMode="blackWhite">
            <a:xfrm>
              <a:off x="4876800" y="1404938"/>
              <a:ext cx="3581400" cy="1600200"/>
            </a:xfrm>
            <a:prstGeom prst="roundRect">
              <a:avLst>
                <a:gd name="adj" fmla="val 12495"/>
              </a:avLst>
            </a:prstGeom>
            <a:solidFill>
              <a:srgbClr val="FFFF99"/>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18446" name="Text Box 1058"/>
            <p:cNvSpPr txBox="1">
              <a:spLocks noChangeArrowheads="1"/>
            </p:cNvSpPr>
            <p:nvPr/>
          </p:nvSpPr>
          <p:spPr bwMode="gray">
            <a:xfrm>
              <a:off x="4986867" y="2372076"/>
              <a:ext cx="1371600" cy="523220"/>
            </a:xfrm>
            <a:prstGeom prst="rect">
              <a:avLst/>
            </a:prstGeom>
            <a:solidFill>
              <a:srgbClr val="00FFFF"/>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User Session Data</a:t>
              </a:r>
            </a:p>
          </p:txBody>
        </p:sp>
        <p:sp>
          <p:nvSpPr>
            <p:cNvPr id="18447" name="Text Box 1059"/>
            <p:cNvSpPr txBox="1">
              <a:spLocks noChangeArrowheads="1"/>
            </p:cNvSpPr>
            <p:nvPr/>
          </p:nvSpPr>
          <p:spPr bwMode="gray">
            <a:xfrm>
              <a:off x="4986867" y="1524000"/>
              <a:ext cx="1371600" cy="652463"/>
            </a:xfrm>
            <a:prstGeom prst="rect">
              <a:avLst/>
            </a:prstGeom>
            <a:solidFill>
              <a:srgbClr val="00FFFF"/>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Cursor </a:t>
              </a:r>
            </a:p>
            <a:p>
              <a:pPr algn="ctr" eaLnBrk="1" hangingPunct="1">
                <a:spcBef>
                  <a:spcPct val="50000"/>
                </a:spcBef>
              </a:pPr>
              <a:r>
                <a:rPr lang="en-US" altLang="en-US" sz="1400" dirty="0">
                  <a:solidFill>
                    <a:srgbClr val="000000"/>
                  </a:solidFill>
                </a:rPr>
                <a:t>State </a:t>
              </a:r>
            </a:p>
          </p:txBody>
        </p:sp>
        <p:sp>
          <p:nvSpPr>
            <p:cNvPr id="18448" name="Text Box 1060"/>
            <p:cNvSpPr txBox="1">
              <a:spLocks noChangeArrowheads="1"/>
            </p:cNvSpPr>
            <p:nvPr/>
          </p:nvSpPr>
          <p:spPr bwMode="gray">
            <a:xfrm>
              <a:off x="6434667" y="1524000"/>
              <a:ext cx="914400" cy="523220"/>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Sort Area</a:t>
              </a:r>
            </a:p>
          </p:txBody>
        </p:sp>
        <p:sp>
          <p:nvSpPr>
            <p:cNvPr id="18449" name="Text Box 1061"/>
            <p:cNvSpPr txBox="1">
              <a:spLocks noChangeArrowheads="1"/>
            </p:cNvSpPr>
            <p:nvPr/>
          </p:nvSpPr>
          <p:spPr bwMode="gray">
            <a:xfrm>
              <a:off x="7425267" y="1524000"/>
              <a:ext cx="914400" cy="523220"/>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Hash Area</a:t>
              </a:r>
            </a:p>
          </p:txBody>
        </p:sp>
        <p:sp>
          <p:nvSpPr>
            <p:cNvPr id="18450" name="Text Box 1062"/>
            <p:cNvSpPr txBox="1">
              <a:spLocks noChangeArrowheads="1"/>
            </p:cNvSpPr>
            <p:nvPr/>
          </p:nvSpPr>
          <p:spPr bwMode="gray">
            <a:xfrm>
              <a:off x="6434667" y="2166938"/>
              <a:ext cx="1905000" cy="307777"/>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Create Bitmap Area</a:t>
              </a:r>
            </a:p>
          </p:txBody>
        </p:sp>
        <p:sp>
          <p:nvSpPr>
            <p:cNvPr id="18451" name="Text Box 1063"/>
            <p:cNvSpPr txBox="1">
              <a:spLocks noChangeArrowheads="1"/>
            </p:cNvSpPr>
            <p:nvPr/>
          </p:nvSpPr>
          <p:spPr bwMode="auto">
            <a:xfrm>
              <a:off x="6688927" y="3113088"/>
              <a:ext cx="13731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SQL </a:t>
              </a:r>
            </a:p>
            <a:p>
              <a:pPr algn="ctr" eaLnBrk="1" hangingPunct="1"/>
              <a:r>
                <a:rPr lang="en-US" altLang="en-US" dirty="0">
                  <a:solidFill>
                    <a:srgbClr val="000000"/>
                  </a:solidFill>
                </a:rPr>
                <a:t>Work Areas</a:t>
              </a:r>
            </a:p>
          </p:txBody>
        </p:sp>
        <p:sp>
          <p:nvSpPr>
            <p:cNvPr id="18452" name="Line 1069"/>
            <p:cNvSpPr>
              <a:spLocks noChangeShapeType="1"/>
            </p:cNvSpPr>
            <p:nvPr/>
          </p:nvSpPr>
          <p:spPr bwMode="gray">
            <a:xfrm>
              <a:off x="6343650" y="3505200"/>
              <a:ext cx="152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8453" name="Line 1070"/>
            <p:cNvSpPr>
              <a:spLocks noChangeShapeType="1"/>
            </p:cNvSpPr>
            <p:nvPr/>
          </p:nvSpPr>
          <p:spPr bwMode="gray">
            <a:xfrm>
              <a:off x="8229600" y="3505200"/>
              <a:ext cx="76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8454" name="Text Box 1071"/>
            <p:cNvSpPr txBox="1">
              <a:spLocks noChangeArrowheads="1"/>
            </p:cNvSpPr>
            <p:nvPr/>
          </p:nvSpPr>
          <p:spPr bwMode="gray">
            <a:xfrm>
              <a:off x="6434667" y="2590800"/>
              <a:ext cx="1905000" cy="307777"/>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Bitmap Merge Area</a:t>
              </a:r>
            </a:p>
          </p:txBody>
        </p:sp>
        <p:sp>
          <p:nvSpPr>
            <p:cNvPr id="18455" name="Line 1072"/>
            <p:cNvSpPr>
              <a:spLocks noChangeShapeType="1"/>
            </p:cNvSpPr>
            <p:nvPr/>
          </p:nvSpPr>
          <p:spPr bwMode="gray">
            <a:xfrm flipV="1">
              <a:off x="6348413" y="3048000"/>
              <a:ext cx="0" cy="45720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8456" name="Line 1073"/>
            <p:cNvSpPr>
              <a:spLocks noChangeShapeType="1"/>
            </p:cNvSpPr>
            <p:nvPr/>
          </p:nvSpPr>
          <p:spPr bwMode="gray">
            <a:xfrm flipV="1">
              <a:off x="8305800" y="3048000"/>
              <a:ext cx="0" cy="45720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grpSp>
          <p:nvGrpSpPr>
            <p:cNvPr id="4" name="Group 129"/>
            <p:cNvGrpSpPr>
              <a:grpSpLocks/>
            </p:cNvGrpSpPr>
            <p:nvPr/>
          </p:nvGrpSpPr>
          <p:grpSpPr bwMode="auto">
            <a:xfrm>
              <a:off x="5257805" y="4013200"/>
              <a:ext cx="1314580" cy="1016000"/>
              <a:chOff x="3168" y="2680"/>
              <a:chExt cx="1302" cy="984"/>
            </a:xfrm>
            <a:solidFill>
              <a:srgbClr val="FFFF99"/>
            </a:solidFill>
          </p:grpSpPr>
          <p:sp>
            <p:nvSpPr>
              <p:cNvPr id="39" name="Oval 82"/>
              <p:cNvSpPr>
                <a:spLocks noChangeArrowheads="1"/>
              </p:cNvSpPr>
              <p:nvPr/>
            </p:nvSpPr>
            <p:spPr bwMode="blackWhite">
              <a:xfrm>
                <a:off x="3251" y="2680"/>
                <a:ext cx="1136" cy="984"/>
              </a:xfrm>
              <a:prstGeom prst="ellipse">
                <a:avLst/>
              </a:prstGeom>
              <a:grpFill/>
              <a:ln w="28575">
                <a:solidFill>
                  <a:schemeClr val="tx1"/>
                </a:solidFill>
                <a:round/>
                <a:headEnd type="none" w="sm" len="sm"/>
                <a:tailEnd type="none" w="sm" len="sm"/>
              </a:ln>
              <a:effectLst/>
            </p:spPr>
            <p:txBody>
              <a:bodyPr wrap="none" anchor="ctr"/>
              <a:lstStyle/>
              <a:p>
                <a:pPr algn="ctr">
                  <a:defRPr/>
                </a:pPr>
                <a:endParaRPr lang="en-US" dirty="0">
                  <a:latin typeface="Arial" charset="0"/>
                  <a:cs typeface="Arial" charset="0"/>
                </a:endParaRPr>
              </a:p>
            </p:txBody>
          </p:sp>
          <p:sp>
            <p:nvSpPr>
              <p:cNvPr id="40" name="Oval 83"/>
              <p:cNvSpPr>
                <a:spLocks noChangeArrowheads="1"/>
              </p:cNvSpPr>
              <p:nvPr/>
            </p:nvSpPr>
            <p:spPr bwMode="blackWhite">
              <a:xfrm>
                <a:off x="3475" y="2896"/>
                <a:ext cx="680" cy="568"/>
              </a:xfrm>
              <a:prstGeom prst="ellipse">
                <a:avLst/>
              </a:prstGeom>
              <a:grpFill/>
              <a:ln w="28575">
                <a:solidFill>
                  <a:schemeClr val="tx1"/>
                </a:solidFill>
                <a:round/>
                <a:headEnd type="none" w="sm" len="sm"/>
                <a:tailEnd type="none" w="sm" len="sm"/>
              </a:ln>
              <a:effectLst/>
            </p:spPr>
            <p:txBody>
              <a:bodyPr wrap="none" anchor="ctr"/>
              <a:lstStyle/>
              <a:p>
                <a:pPr algn="ctr" defTabSz="228600">
                  <a:defRPr/>
                </a:pPr>
                <a:endParaRPr lang="en-US" b="1" dirty="0">
                  <a:latin typeface="Arial" charset="0"/>
                  <a:cs typeface="Arial" charset="0"/>
                </a:endParaRPr>
              </a:p>
            </p:txBody>
          </p:sp>
          <p:sp>
            <p:nvSpPr>
              <p:cNvPr id="41" name="Line 84"/>
              <p:cNvSpPr>
                <a:spLocks noChangeShapeType="1"/>
              </p:cNvSpPr>
              <p:nvPr/>
            </p:nvSpPr>
            <p:spPr bwMode="blackWhite">
              <a:xfrm>
                <a:off x="3819" y="2688"/>
                <a:ext cx="0" cy="22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2" name="Line 85"/>
              <p:cNvSpPr>
                <a:spLocks noChangeShapeType="1"/>
              </p:cNvSpPr>
              <p:nvPr/>
            </p:nvSpPr>
            <p:spPr bwMode="blackWhite">
              <a:xfrm>
                <a:off x="3827" y="3464"/>
                <a:ext cx="0" cy="19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3" name="Line 86"/>
              <p:cNvSpPr>
                <a:spLocks noChangeShapeType="1"/>
              </p:cNvSpPr>
              <p:nvPr/>
            </p:nvSpPr>
            <p:spPr bwMode="blackWhite">
              <a:xfrm>
                <a:off x="4155" y="3192"/>
                <a:ext cx="232"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4" name="Line 87"/>
              <p:cNvSpPr>
                <a:spLocks noChangeShapeType="1"/>
              </p:cNvSpPr>
              <p:nvPr/>
            </p:nvSpPr>
            <p:spPr bwMode="blackWhite">
              <a:xfrm flipH="1">
                <a:off x="3259" y="3192"/>
                <a:ext cx="216"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5" name="Line 88"/>
              <p:cNvSpPr>
                <a:spLocks noChangeShapeType="1"/>
              </p:cNvSpPr>
              <p:nvPr/>
            </p:nvSpPr>
            <p:spPr bwMode="blackWhite">
              <a:xfrm>
                <a:off x="3403" y="2840"/>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6" name="Line 89"/>
              <p:cNvSpPr>
                <a:spLocks noChangeShapeType="1"/>
              </p:cNvSpPr>
              <p:nvPr/>
            </p:nvSpPr>
            <p:spPr bwMode="blackWhite">
              <a:xfrm>
                <a:off x="4083" y="3360"/>
                <a:ext cx="144" cy="14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7" name="Line 90"/>
              <p:cNvSpPr>
                <a:spLocks noChangeShapeType="1"/>
              </p:cNvSpPr>
              <p:nvPr/>
            </p:nvSpPr>
            <p:spPr bwMode="blackWhite">
              <a:xfrm flipH="1">
                <a:off x="4067" y="2832"/>
                <a:ext cx="160" cy="16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8" name="Line 91"/>
              <p:cNvSpPr>
                <a:spLocks noChangeShapeType="1"/>
              </p:cNvSpPr>
              <p:nvPr/>
            </p:nvSpPr>
            <p:spPr bwMode="blackWhite">
              <a:xfrm flipV="1">
                <a:off x="3427" y="3384"/>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9" name="Line 92"/>
              <p:cNvSpPr>
                <a:spLocks noChangeShapeType="1"/>
              </p:cNvSpPr>
              <p:nvPr/>
            </p:nvSpPr>
            <p:spPr bwMode="blackWhite">
              <a:xfrm>
                <a:off x="3619" y="2720"/>
                <a:ext cx="72" cy="20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0" name="Line 93"/>
              <p:cNvSpPr>
                <a:spLocks noChangeShapeType="1"/>
              </p:cNvSpPr>
              <p:nvPr/>
            </p:nvSpPr>
            <p:spPr bwMode="blackWhite">
              <a:xfrm flipH="1">
                <a:off x="3963" y="2728"/>
                <a:ext cx="80"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1" name="Line 94"/>
              <p:cNvSpPr>
                <a:spLocks noChangeShapeType="1"/>
              </p:cNvSpPr>
              <p:nvPr/>
            </p:nvSpPr>
            <p:spPr bwMode="blackWhite">
              <a:xfrm flipV="1">
                <a:off x="4139" y="3000"/>
                <a:ext cx="208" cy="8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2" name="Line 95"/>
              <p:cNvSpPr>
                <a:spLocks noChangeShapeType="1"/>
              </p:cNvSpPr>
              <p:nvPr/>
            </p:nvSpPr>
            <p:spPr bwMode="blackWhite">
              <a:xfrm>
                <a:off x="4131" y="3280"/>
                <a:ext cx="200" cy="10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3" name="Line 96"/>
              <p:cNvSpPr>
                <a:spLocks noChangeShapeType="1"/>
              </p:cNvSpPr>
              <p:nvPr/>
            </p:nvSpPr>
            <p:spPr bwMode="blackWhite">
              <a:xfrm>
                <a:off x="3971" y="3424"/>
                <a:ext cx="72"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4" name="Line 97"/>
              <p:cNvSpPr>
                <a:spLocks noChangeShapeType="1"/>
              </p:cNvSpPr>
              <p:nvPr/>
            </p:nvSpPr>
            <p:spPr bwMode="blackWhite">
              <a:xfrm flipH="1">
                <a:off x="3619" y="3448"/>
                <a:ext cx="72" cy="18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5" name="Line 98"/>
              <p:cNvSpPr>
                <a:spLocks noChangeShapeType="1"/>
              </p:cNvSpPr>
              <p:nvPr/>
            </p:nvSpPr>
            <p:spPr bwMode="blackWhite">
              <a:xfrm flipH="1">
                <a:off x="3299" y="3288"/>
                <a:ext cx="200" cy="96"/>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6" name="Line 99"/>
              <p:cNvSpPr>
                <a:spLocks noChangeShapeType="1"/>
              </p:cNvSpPr>
              <p:nvPr/>
            </p:nvSpPr>
            <p:spPr bwMode="blackWhite">
              <a:xfrm flipH="1" flipV="1">
                <a:off x="3291" y="3000"/>
                <a:ext cx="200" cy="8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7" name="Freeform 101"/>
              <p:cNvSpPr>
                <a:spLocks/>
              </p:cNvSpPr>
              <p:nvPr/>
            </p:nvSpPr>
            <p:spPr bwMode="blackWhite">
              <a:xfrm>
                <a:off x="4278" y="3287"/>
                <a:ext cx="192" cy="376"/>
              </a:xfrm>
              <a:custGeom>
                <a:avLst/>
                <a:gdLst/>
                <a:ahLst/>
                <a:cxnLst>
                  <a:cxn ang="0">
                    <a:pos x="192" y="0"/>
                  </a:cxn>
                  <a:cxn ang="0">
                    <a:pos x="184" y="56"/>
                  </a:cxn>
                  <a:cxn ang="0">
                    <a:pos x="160" y="144"/>
                  </a:cxn>
                  <a:cxn ang="0">
                    <a:pos x="120" y="224"/>
                  </a:cxn>
                  <a:cxn ang="0">
                    <a:pos x="64" y="312"/>
                  </a:cxn>
                  <a:cxn ang="0">
                    <a:pos x="0" y="376"/>
                  </a:cxn>
                </a:cxnLst>
                <a:rect l="0" t="0" r="r" b="b"/>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noFill/>
              <a:ln w="28575" cap="flat" cmpd="sng">
                <a:solidFill>
                  <a:schemeClr val="tx1"/>
                </a:solidFill>
                <a:prstDash val="sysDot"/>
                <a:round/>
                <a:headEnd type="none" w="med" len="med"/>
                <a:tailEnd type="triangle" w="lg" len="lg"/>
              </a:ln>
              <a:effectLst/>
            </p:spPr>
            <p:txBody>
              <a:bodyPr/>
              <a:lstStyle/>
              <a:p>
                <a:pPr algn="ctr">
                  <a:defRPr/>
                </a:pPr>
                <a:endParaRPr lang="en-US" dirty="0">
                  <a:latin typeface="Arial" charset="0"/>
                  <a:cs typeface="Arial" charset="0"/>
                </a:endParaRPr>
              </a:p>
            </p:txBody>
          </p:sp>
          <p:sp>
            <p:nvSpPr>
              <p:cNvPr id="58" name="Freeform 102"/>
              <p:cNvSpPr>
                <a:spLocks/>
              </p:cNvSpPr>
              <p:nvPr/>
            </p:nvSpPr>
            <p:spPr bwMode="blackWhite">
              <a:xfrm>
                <a:off x="3168" y="2737"/>
                <a:ext cx="115" cy="328"/>
              </a:xfrm>
              <a:custGeom>
                <a:avLst/>
                <a:gdLst/>
                <a:ahLst/>
                <a:cxnLst>
                  <a:cxn ang="0">
                    <a:pos x="3" y="328"/>
                  </a:cxn>
                  <a:cxn ang="0">
                    <a:pos x="3" y="248"/>
                  </a:cxn>
                  <a:cxn ang="0">
                    <a:pos x="19" y="168"/>
                  </a:cxn>
                  <a:cxn ang="0">
                    <a:pos x="67" y="72"/>
                  </a:cxn>
                  <a:cxn ang="0">
                    <a:pos x="115" y="0"/>
                  </a:cxn>
                </a:cxnLst>
                <a:rect l="0" t="0" r="r" b="b"/>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grpFill/>
              <a:ln w="28575" cap="flat" cmpd="sng">
                <a:solidFill>
                  <a:schemeClr val="tx1"/>
                </a:solidFill>
                <a:prstDash val="solid"/>
                <a:round/>
                <a:headEnd type="none" w="med" len="med"/>
                <a:tailEnd type="triangle" w="lg" len="lg"/>
              </a:ln>
              <a:effectLst/>
            </p:spPr>
            <p:txBody>
              <a:bodyPr/>
              <a:lstStyle/>
              <a:p>
                <a:pPr algn="ctr">
                  <a:defRPr/>
                </a:pPr>
                <a:endParaRPr lang="en-US" dirty="0">
                  <a:latin typeface="Arial" charset="0"/>
                  <a:cs typeface="Arial" charset="0"/>
                </a:endParaRPr>
              </a:p>
            </p:txBody>
          </p:sp>
        </p:grpSp>
        <p:sp>
          <p:nvSpPr>
            <p:cNvPr id="18458" name="Rectangle 110"/>
            <p:cNvSpPr>
              <a:spLocks noChangeArrowheads="1"/>
            </p:cNvSpPr>
            <p:nvPr/>
          </p:nvSpPr>
          <p:spPr bwMode="blackWhite">
            <a:xfrm>
              <a:off x="5376863" y="5105400"/>
              <a:ext cx="1028700" cy="685800"/>
            </a:xfrm>
            <a:prstGeom prst="rect">
              <a:avLst/>
            </a:prstGeom>
            <a:solidFill>
              <a:srgbClr val="99CC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8459" name="Text Box 118"/>
            <p:cNvSpPr txBox="1">
              <a:spLocks noChangeArrowheads="1"/>
            </p:cNvSpPr>
            <p:nvPr/>
          </p:nvSpPr>
          <p:spPr bwMode="gray">
            <a:xfrm>
              <a:off x="5334000" y="5334000"/>
              <a:ext cx="1071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Fixed SGA</a:t>
              </a:r>
            </a:p>
          </p:txBody>
        </p:sp>
        <p:sp>
          <p:nvSpPr>
            <p:cNvPr id="18460" name="Text Box 46"/>
            <p:cNvSpPr txBox="1">
              <a:spLocks noChangeArrowheads="1"/>
            </p:cNvSpPr>
            <p:nvPr/>
          </p:nvSpPr>
          <p:spPr bwMode="gray">
            <a:xfrm>
              <a:off x="5345113" y="4324350"/>
              <a:ext cx="1143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100" b="1" dirty="0"/>
                <a:t>Redo log buffer</a:t>
              </a:r>
            </a:p>
          </p:txBody>
        </p:sp>
      </p:grpSp>
      <p:sp>
        <p:nvSpPr>
          <p:cNvPr id="2" name="Slide Number Placeholder 1"/>
          <p:cNvSpPr>
            <a:spLocks noGrp="1"/>
          </p:cNvSpPr>
          <p:nvPr>
            <p:ph type="sldNum" sz="quarter" idx="12"/>
          </p:nvPr>
        </p:nvSpPr>
        <p:spPr/>
        <p:txBody>
          <a:bodyPr/>
          <a:lstStyle/>
          <a:p>
            <a:fld id="{0D1E9C62-5A59-433B-A292-EC595ABBBF45}" type="slidenum">
              <a:rPr lang="" smtClean="0"/>
              <a:t>37</a:t>
            </a:fld>
            <a:endParaRPr lang=""/>
          </a:p>
        </p:txBody>
      </p:sp>
    </p:spTree>
    <p:custDataLst>
      <p:tags r:id="rId1"/>
    </p:custDataLst>
    <p:extLst>
      <p:ext uri="{BB962C8B-B14F-4D97-AF65-F5344CB8AC3E}">
        <p14:creationId xmlns:p14="http://schemas.microsoft.com/office/powerpoint/2010/main" val="3928677789"/>
      </p:ext>
    </p:extLst>
  </p:cSld>
  <p:clrMapOvr>
    <a:masterClrMapping/>
  </p:clrMapOvr>
  <p:transition spd="slow"/>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6870536" y="914400"/>
            <a:ext cx="4634076" cy="5132697"/>
            <a:chOff x="761209" y="855663"/>
            <a:chExt cx="5485646" cy="3351609"/>
          </a:xfrm>
        </p:grpSpPr>
        <p:sp>
          <p:nvSpPr>
            <p:cNvPr id="68" name="Freeform 67"/>
            <p:cNvSpPr/>
            <p:nvPr/>
          </p:nvSpPr>
          <p:spPr bwMode="auto">
            <a:xfrm>
              <a:off x="880798" y="4161553"/>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69" name="Rounded Rectangle 68"/>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7411" name="Rectangle 3"/>
          <p:cNvSpPr>
            <a:spLocks noGrp="1" noChangeArrowheads="1"/>
          </p:cNvSpPr>
          <p:nvPr>
            <p:ph type="title"/>
          </p:nvPr>
        </p:nvSpPr>
        <p:spPr>
          <a:xfrm>
            <a:off x="372762" y="322263"/>
            <a:ext cx="9523630" cy="515937"/>
          </a:xfrm>
        </p:spPr>
        <p:txBody>
          <a:bodyPr>
            <a:normAutofit fontScale="90000"/>
          </a:bodyPr>
          <a:lstStyle/>
          <a:p>
            <a:r>
              <a:rPr lang="en-US" altLang="en-US" dirty="0"/>
              <a:t>Redo Log Files and the Log Writer (LGWR) Process</a:t>
            </a:r>
          </a:p>
        </p:txBody>
      </p:sp>
      <p:sp>
        <p:nvSpPr>
          <p:cNvPr id="17412" name="Rectangle 4"/>
          <p:cNvSpPr>
            <a:spLocks noGrp="1" noChangeArrowheads="1"/>
          </p:cNvSpPr>
          <p:nvPr>
            <p:ph idx="1"/>
          </p:nvPr>
        </p:nvSpPr>
        <p:spPr>
          <a:xfrm>
            <a:off x="61979" y="1493837"/>
            <a:ext cx="10512862" cy="4351338"/>
          </a:xfrm>
        </p:spPr>
        <p:txBody>
          <a:bodyPr/>
          <a:lstStyle/>
          <a:p>
            <a:r>
              <a:rPr lang="en-US" altLang="en-US" dirty="0"/>
              <a:t>Redo log files:</a:t>
            </a:r>
          </a:p>
          <a:p>
            <a:pPr lvl="1"/>
            <a:r>
              <a:rPr lang="en-US" altLang="en-US" dirty="0"/>
              <a:t>Record changes to the database</a:t>
            </a:r>
          </a:p>
          <a:p>
            <a:pPr lvl="1"/>
            <a:r>
              <a:rPr lang="en-US" altLang="en-US" dirty="0"/>
              <a:t>Should be multiplexed to protect against loss</a:t>
            </a:r>
          </a:p>
          <a:p>
            <a:r>
              <a:rPr lang="en-US" altLang="en-US" dirty="0"/>
              <a:t>Log Writer (LGWR) writes:</a:t>
            </a:r>
          </a:p>
          <a:p>
            <a:pPr lvl="1"/>
            <a:r>
              <a:rPr lang="en-US" altLang="en-US" dirty="0"/>
              <a:t>At commit</a:t>
            </a:r>
          </a:p>
          <a:p>
            <a:pPr lvl="1"/>
            <a:r>
              <a:rPr lang="en-US" altLang="en-US" dirty="0"/>
              <a:t>When one-third full</a:t>
            </a:r>
          </a:p>
          <a:p>
            <a:pPr lvl="1"/>
            <a:r>
              <a:rPr lang="en-US" altLang="en-US" dirty="0"/>
              <a:t>Every three seconds</a:t>
            </a:r>
          </a:p>
          <a:p>
            <a:pPr lvl="1"/>
            <a:r>
              <a:rPr lang="en-US" altLang="en-US" dirty="0"/>
              <a:t>Before DBWn writes</a:t>
            </a:r>
          </a:p>
          <a:p>
            <a:pPr lvl="1"/>
            <a:r>
              <a:rPr lang="en-US" altLang="en-US" dirty="0"/>
              <a:t>Before clean shutdowns</a:t>
            </a:r>
          </a:p>
        </p:txBody>
      </p:sp>
      <p:grpSp>
        <p:nvGrpSpPr>
          <p:cNvPr id="2" name="Group 1"/>
          <p:cNvGrpSpPr/>
          <p:nvPr/>
        </p:nvGrpSpPr>
        <p:grpSpPr>
          <a:xfrm>
            <a:off x="7259554" y="1319211"/>
            <a:ext cx="3856038" cy="4195764"/>
            <a:chOff x="6856412" y="1319211"/>
            <a:chExt cx="3856038" cy="4195764"/>
          </a:xfrm>
        </p:grpSpPr>
        <p:sp>
          <p:nvSpPr>
            <p:cNvPr id="17410" name="Rectangle 2"/>
            <p:cNvSpPr>
              <a:spLocks noChangeArrowheads="1"/>
            </p:cNvSpPr>
            <p:nvPr/>
          </p:nvSpPr>
          <p:spPr bwMode="blackWhite">
            <a:xfrm>
              <a:off x="6856412" y="4038600"/>
              <a:ext cx="3827463" cy="1476375"/>
            </a:xfrm>
            <a:prstGeom prst="rect">
              <a:avLst/>
            </a:prstGeom>
            <a:solidFill>
              <a:srgbClr val="99CC00"/>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endParaRPr lang="en-US" altLang="en-US" dirty="0">
                <a:solidFill>
                  <a:schemeClr val="bg2"/>
                </a:solidFill>
              </a:endParaRPr>
            </a:p>
          </p:txBody>
        </p:sp>
        <p:sp>
          <p:nvSpPr>
            <p:cNvPr id="17413" name="Line 5"/>
            <p:cNvSpPr>
              <a:spLocks noChangeShapeType="1"/>
            </p:cNvSpPr>
            <p:nvPr/>
          </p:nvSpPr>
          <p:spPr bwMode="auto">
            <a:xfrm>
              <a:off x="10147299" y="5162549"/>
              <a:ext cx="0" cy="1524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7414" name="Line 6"/>
            <p:cNvSpPr>
              <a:spLocks noChangeShapeType="1"/>
            </p:cNvSpPr>
            <p:nvPr/>
          </p:nvSpPr>
          <p:spPr bwMode="auto">
            <a:xfrm>
              <a:off x="7475536" y="5162549"/>
              <a:ext cx="0" cy="1524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7415" name="Line 7"/>
            <p:cNvSpPr>
              <a:spLocks noChangeShapeType="1"/>
            </p:cNvSpPr>
            <p:nvPr/>
          </p:nvSpPr>
          <p:spPr bwMode="auto">
            <a:xfrm>
              <a:off x="8767761" y="5103811"/>
              <a:ext cx="0" cy="2286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7416" name="Line 8"/>
            <p:cNvSpPr>
              <a:spLocks noChangeShapeType="1"/>
            </p:cNvSpPr>
            <p:nvPr/>
          </p:nvSpPr>
          <p:spPr bwMode="auto">
            <a:xfrm>
              <a:off x="8775699" y="2574924"/>
              <a:ext cx="0" cy="3048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7417" name="Line 9"/>
            <p:cNvSpPr>
              <a:spLocks noChangeShapeType="1"/>
            </p:cNvSpPr>
            <p:nvPr/>
          </p:nvSpPr>
          <p:spPr bwMode="auto">
            <a:xfrm>
              <a:off x="7480300" y="3857624"/>
              <a:ext cx="1247775" cy="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7418" name="Line 10"/>
            <p:cNvSpPr>
              <a:spLocks noChangeShapeType="1"/>
            </p:cNvSpPr>
            <p:nvPr/>
          </p:nvSpPr>
          <p:spPr bwMode="auto">
            <a:xfrm>
              <a:off x="7477125" y="5314949"/>
              <a:ext cx="2668587" cy="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7419" name="Line 11"/>
            <p:cNvSpPr>
              <a:spLocks noChangeShapeType="1"/>
            </p:cNvSpPr>
            <p:nvPr/>
          </p:nvSpPr>
          <p:spPr bwMode="auto">
            <a:xfrm>
              <a:off x="8728075" y="3857624"/>
              <a:ext cx="1417637" cy="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7420" name="Line 12"/>
            <p:cNvSpPr>
              <a:spLocks noChangeShapeType="1"/>
            </p:cNvSpPr>
            <p:nvPr/>
          </p:nvSpPr>
          <p:spPr bwMode="auto">
            <a:xfrm>
              <a:off x="7466011" y="3857624"/>
              <a:ext cx="0" cy="334962"/>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7421" name="Line 13"/>
            <p:cNvSpPr>
              <a:spLocks noChangeShapeType="1"/>
            </p:cNvSpPr>
            <p:nvPr/>
          </p:nvSpPr>
          <p:spPr bwMode="auto">
            <a:xfrm>
              <a:off x="10164761" y="3863974"/>
              <a:ext cx="0" cy="3048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nvGrpSpPr>
            <p:cNvPr id="17422" name="Group 14"/>
            <p:cNvGrpSpPr>
              <a:grpSpLocks/>
            </p:cNvGrpSpPr>
            <p:nvPr/>
          </p:nvGrpSpPr>
          <p:grpSpPr bwMode="auto">
            <a:xfrm>
              <a:off x="6900862" y="4176711"/>
              <a:ext cx="1158875" cy="958850"/>
              <a:chOff x="468" y="2994"/>
              <a:chExt cx="730" cy="604"/>
            </a:xfrm>
          </p:grpSpPr>
          <p:grpSp>
            <p:nvGrpSpPr>
              <p:cNvPr id="17465" name="Group 15"/>
              <p:cNvGrpSpPr>
                <a:grpSpLocks/>
              </p:cNvGrpSpPr>
              <p:nvPr/>
            </p:nvGrpSpPr>
            <p:grpSpPr bwMode="auto">
              <a:xfrm>
                <a:off x="551" y="2994"/>
                <a:ext cx="573" cy="604"/>
                <a:chOff x="2593" y="2912"/>
                <a:chExt cx="436" cy="604"/>
              </a:xfrm>
            </p:grpSpPr>
            <p:grpSp>
              <p:nvGrpSpPr>
                <p:cNvPr id="17467" name="Group 16"/>
                <p:cNvGrpSpPr>
                  <a:grpSpLocks/>
                </p:cNvGrpSpPr>
                <p:nvPr/>
              </p:nvGrpSpPr>
              <p:grpSpPr bwMode="auto">
                <a:xfrm>
                  <a:off x="2593" y="3178"/>
                  <a:ext cx="436" cy="338"/>
                  <a:chOff x="2128" y="3492"/>
                  <a:chExt cx="532" cy="412"/>
                </a:xfrm>
              </p:grpSpPr>
              <p:sp>
                <p:nvSpPr>
                  <p:cNvPr id="17472" name="Rectangle 17"/>
                  <p:cNvSpPr>
                    <a:spLocks noChangeArrowheads="1"/>
                  </p:cNvSpPr>
                  <p:nvPr/>
                </p:nvSpPr>
                <p:spPr bwMode="gray">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7473" name="Oval 18"/>
                  <p:cNvSpPr>
                    <a:spLocks noChangeArrowheads="1"/>
                  </p:cNvSpPr>
                  <p:nvPr/>
                </p:nvSpPr>
                <p:spPr bwMode="gray">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7474" name="Oval 19"/>
                  <p:cNvSpPr>
                    <a:spLocks noChangeArrowheads="1"/>
                  </p:cNvSpPr>
                  <p:nvPr/>
                </p:nvSpPr>
                <p:spPr bwMode="gray">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17468" name="Group 20"/>
                <p:cNvGrpSpPr>
                  <a:grpSpLocks/>
                </p:cNvGrpSpPr>
                <p:nvPr/>
              </p:nvGrpSpPr>
              <p:grpSpPr bwMode="auto">
                <a:xfrm>
                  <a:off x="2593" y="2912"/>
                  <a:ext cx="436" cy="338"/>
                  <a:chOff x="2128" y="2685"/>
                  <a:chExt cx="532" cy="412"/>
                </a:xfrm>
              </p:grpSpPr>
              <p:sp>
                <p:nvSpPr>
                  <p:cNvPr id="17469" name="Rectangle 21"/>
                  <p:cNvSpPr>
                    <a:spLocks noChangeArrowheads="1"/>
                  </p:cNvSpPr>
                  <p:nvPr/>
                </p:nvSpPr>
                <p:spPr bwMode="gray">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7470" name="Oval 22"/>
                  <p:cNvSpPr>
                    <a:spLocks noChangeArrowheads="1"/>
                  </p:cNvSpPr>
                  <p:nvPr/>
                </p:nvSpPr>
                <p:spPr bwMode="gray">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7471" name="Oval 23"/>
                  <p:cNvSpPr>
                    <a:spLocks noChangeArrowheads="1"/>
                  </p:cNvSpPr>
                  <p:nvPr/>
                </p:nvSpPr>
                <p:spPr bwMode="gray">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sp>
            <p:nvSpPr>
              <p:cNvPr id="17466" name="Rectangle 24"/>
              <p:cNvSpPr>
                <a:spLocks noChangeArrowheads="1"/>
              </p:cNvSpPr>
              <p:nvPr/>
            </p:nvSpPr>
            <p:spPr bwMode="gray">
              <a:xfrm>
                <a:off x="468" y="3310"/>
                <a:ext cx="730"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1400" dirty="0">
                    <a:solidFill>
                      <a:srgbClr val="000000"/>
                    </a:solidFill>
                  </a:rPr>
                  <a:t>Redo log</a:t>
                </a:r>
              </a:p>
              <a:p>
                <a:pPr algn="ctr">
                  <a:lnSpc>
                    <a:spcPct val="85000"/>
                  </a:lnSpc>
                </a:pPr>
                <a:r>
                  <a:rPr lang="en-US" altLang="en-US" sz="1400" dirty="0">
                    <a:solidFill>
                      <a:srgbClr val="000000"/>
                    </a:solidFill>
                  </a:rPr>
                  <a:t>group 1</a:t>
                </a:r>
              </a:p>
            </p:txBody>
          </p:sp>
        </p:grpSp>
        <p:grpSp>
          <p:nvGrpSpPr>
            <p:cNvPr id="17423" name="Group 25"/>
            <p:cNvGrpSpPr>
              <a:grpSpLocks/>
            </p:cNvGrpSpPr>
            <p:nvPr/>
          </p:nvGrpSpPr>
          <p:grpSpPr bwMode="auto">
            <a:xfrm>
              <a:off x="9553575" y="4176711"/>
              <a:ext cx="1158875" cy="958850"/>
              <a:chOff x="468" y="2994"/>
              <a:chExt cx="730" cy="604"/>
            </a:xfrm>
          </p:grpSpPr>
          <p:grpSp>
            <p:nvGrpSpPr>
              <p:cNvPr id="17455" name="Group 26"/>
              <p:cNvGrpSpPr>
                <a:grpSpLocks/>
              </p:cNvGrpSpPr>
              <p:nvPr/>
            </p:nvGrpSpPr>
            <p:grpSpPr bwMode="auto">
              <a:xfrm>
                <a:off x="551" y="2994"/>
                <a:ext cx="573" cy="604"/>
                <a:chOff x="2593" y="2912"/>
                <a:chExt cx="436" cy="604"/>
              </a:xfrm>
            </p:grpSpPr>
            <p:grpSp>
              <p:nvGrpSpPr>
                <p:cNvPr id="17457" name="Group 27"/>
                <p:cNvGrpSpPr>
                  <a:grpSpLocks/>
                </p:cNvGrpSpPr>
                <p:nvPr/>
              </p:nvGrpSpPr>
              <p:grpSpPr bwMode="auto">
                <a:xfrm>
                  <a:off x="2593" y="3178"/>
                  <a:ext cx="436" cy="338"/>
                  <a:chOff x="2128" y="3492"/>
                  <a:chExt cx="532" cy="412"/>
                </a:xfrm>
              </p:grpSpPr>
              <p:sp>
                <p:nvSpPr>
                  <p:cNvPr id="17462" name="Rectangle 28"/>
                  <p:cNvSpPr>
                    <a:spLocks noChangeArrowheads="1"/>
                  </p:cNvSpPr>
                  <p:nvPr/>
                </p:nvSpPr>
                <p:spPr bwMode="gray">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7463" name="Oval 29"/>
                  <p:cNvSpPr>
                    <a:spLocks noChangeArrowheads="1"/>
                  </p:cNvSpPr>
                  <p:nvPr/>
                </p:nvSpPr>
                <p:spPr bwMode="gray">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7464" name="Oval 30"/>
                  <p:cNvSpPr>
                    <a:spLocks noChangeArrowheads="1"/>
                  </p:cNvSpPr>
                  <p:nvPr/>
                </p:nvSpPr>
                <p:spPr bwMode="gray">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17458" name="Group 31"/>
                <p:cNvGrpSpPr>
                  <a:grpSpLocks/>
                </p:cNvGrpSpPr>
                <p:nvPr/>
              </p:nvGrpSpPr>
              <p:grpSpPr bwMode="auto">
                <a:xfrm>
                  <a:off x="2593" y="2912"/>
                  <a:ext cx="436" cy="338"/>
                  <a:chOff x="2128" y="2685"/>
                  <a:chExt cx="532" cy="412"/>
                </a:xfrm>
              </p:grpSpPr>
              <p:sp>
                <p:nvSpPr>
                  <p:cNvPr id="17459" name="Rectangle 32"/>
                  <p:cNvSpPr>
                    <a:spLocks noChangeArrowheads="1"/>
                  </p:cNvSpPr>
                  <p:nvPr/>
                </p:nvSpPr>
                <p:spPr bwMode="gray">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7460" name="Oval 33"/>
                  <p:cNvSpPr>
                    <a:spLocks noChangeArrowheads="1"/>
                  </p:cNvSpPr>
                  <p:nvPr/>
                </p:nvSpPr>
                <p:spPr bwMode="gray">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7461" name="Oval 34"/>
                  <p:cNvSpPr>
                    <a:spLocks noChangeArrowheads="1"/>
                  </p:cNvSpPr>
                  <p:nvPr/>
                </p:nvSpPr>
                <p:spPr bwMode="gray">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sp>
            <p:nvSpPr>
              <p:cNvPr id="17456" name="Rectangle 35"/>
              <p:cNvSpPr>
                <a:spLocks noChangeArrowheads="1"/>
              </p:cNvSpPr>
              <p:nvPr/>
            </p:nvSpPr>
            <p:spPr bwMode="gray">
              <a:xfrm>
                <a:off x="468" y="3310"/>
                <a:ext cx="730"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1400" dirty="0">
                    <a:solidFill>
                      <a:srgbClr val="000000"/>
                    </a:solidFill>
                  </a:rPr>
                  <a:t>Redo log</a:t>
                </a:r>
              </a:p>
              <a:p>
                <a:pPr algn="ctr">
                  <a:lnSpc>
                    <a:spcPct val="85000"/>
                  </a:lnSpc>
                </a:pPr>
                <a:r>
                  <a:rPr lang="en-US" altLang="en-US" sz="1400" dirty="0">
                    <a:solidFill>
                      <a:srgbClr val="000000"/>
                    </a:solidFill>
                  </a:rPr>
                  <a:t>group 3</a:t>
                </a:r>
              </a:p>
            </p:txBody>
          </p:sp>
        </p:grpSp>
        <p:grpSp>
          <p:nvGrpSpPr>
            <p:cNvPr id="17424" name="Group 36"/>
            <p:cNvGrpSpPr>
              <a:grpSpLocks/>
            </p:cNvGrpSpPr>
            <p:nvPr/>
          </p:nvGrpSpPr>
          <p:grpSpPr bwMode="auto">
            <a:xfrm>
              <a:off x="8191500" y="3835399"/>
              <a:ext cx="1158875" cy="1293812"/>
              <a:chOff x="1281" y="2779"/>
              <a:chExt cx="730" cy="815"/>
            </a:xfrm>
          </p:grpSpPr>
          <p:grpSp>
            <p:nvGrpSpPr>
              <p:cNvPr id="17443" name="Group 37"/>
              <p:cNvGrpSpPr>
                <a:grpSpLocks/>
              </p:cNvGrpSpPr>
              <p:nvPr/>
            </p:nvGrpSpPr>
            <p:grpSpPr bwMode="auto">
              <a:xfrm>
                <a:off x="1281" y="2990"/>
                <a:ext cx="730" cy="604"/>
                <a:chOff x="468" y="2994"/>
                <a:chExt cx="730" cy="604"/>
              </a:xfrm>
            </p:grpSpPr>
            <p:grpSp>
              <p:nvGrpSpPr>
                <p:cNvPr id="17445" name="Group 38"/>
                <p:cNvGrpSpPr>
                  <a:grpSpLocks/>
                </p:cNvGrpSpPr>
                <p:nvPr/>
              </p:nvGrpSpPr>
              <p:grpSpPr bwMode="auto">
                <a:xfrm>
                  <a:off x="551" y="2994"/>
                  <a:ext cx="573" cy="604"/>
                  <a:chOff x="2593" y="2912"/>
                  <a:chExt cx="436" cy="604"/>
                </a:xfrm>
              </p:grpSpPr>
              <p:grpSp>
                <p:nvGrpSpPr>
                  <p:cNvPr id="17447" name="Group 39"/>
                  <p:cNvGrpSpPr>
                    <a:grpSpLocks/>
                  </p:cNvGrpSpPr>
                  <p:nvPr/>
                </p:nvGrpSpPr>
                <p:grpSpPr bwMode="auto">
                  <a:xfrm>
                    <a:off x="2593" y="3178"/>
                    <a:ext cx="436" cy="338"/>
                    <a:chOff x="2128" y="3492"/>
                    <a:chExt cx="532" cy="412"/>
                  </a:xfrm>
                </p:grpSpPr>
                <p:sp>
                  <p:nvSpPr>
                    <p:cNvPr id="17452" name="Rectangle 40"/>
                    <p:cNvSpPr>
                      <a:spLocks noChangeArrowheads="1"/>
                    </p:cNvSpPr>
                    <p:nvPr/>
                  </p:nvSpPr>
                  <p:spPr bwMode="gray">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7453" name="Oval 41"/>
                    <p:cNvSpPr>
                      <a:spLocks noChangeArrowheads="1"/>
                    </p:cNvSpPr>
                    <p:nvPr/>
                  </p:nvSpPr>
                  <p:spPr bwMode="gray">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7454" name="Oval 42"/>
                    <p:cNvSpPr>
                      <a:spLocks noChangeArrowheads="1"/>
                    </p:cNvSpPr>
                    <p:nvPr/>
                  </p:nvSpPr>
                  <p:spPr bwMode="gray">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17448" name="Group 43"/>
                  <p:cNvGrpSpPr>
                    <a:grpSpLocks/>
                  </p:cNvGrpSpPr>
                  <p:nvPr/>
                </p:nvGrpSpPr>
                <p:grpSpPr bwMode="auto">
                  <a:xfrm>
                    <a:off x="2593" y="2912"/>
                    <a:ext cx="436" cy="338"/>
                    <a:chOff x="2128" y="2685"/>
                    <a:chExt cx="532" cy="412"/>
                  </a:xfrm>
                </p:grpSpPr>
                <p:sp>
                  <p:nvSpPr>
                    <p:cNvPr id="17449" name="Rectangle 44"/>
                    <p:cNvSpPr>
                      <a:spLocks noChangeArrowheads="1"/>
                    </p:cNvSpPr>
                    <p:nvPr/>
                  </p:nvSpPr>
                  <p:spPr bwMode="gray">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7450" name="Oval 45"/>
                    <p:cNvSpPr>
                      <a:spLocks noChangeArrowheads="1"/>
                    </p:cNvSpPr>
                    <p:nvPr/>
                  </p:nvSpPr>
                  <p:spPr bwMode="gray">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7451" name="Oval 46"/>
                    <p:cNvSpPr>
                      <a:spLocks noChangeArrowheads="1"/>
                    </p:cNvSpPr>
                    <p:nvPr/>
                  </p:nvSpPr>
                  <p:spPr bwMode="gray">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sp>
              <p:nvSpPr>
                <p:cNvPr id="17446" name="Rectangle 47"/>
                <p:cNvSpPr>
                  <a:spLocks noChangeArrowheads="1"/>
                </p:cNvSpPr>
                <p:nvPr/>
              </p:nvSpPr>
              <p:spPr bwMode="gray">
                <a:xfrm>
                  <a:off x="468" y="3310"/>
                  <a:ext cx="730"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1400" dirty="0">
                      <a:solidFill>
                        <a:srgbClr val="000000"/>
                      </a:solidFill>
                    </a:rPr>
                    <a:t>Redo log</a:t>
                  </a:r>
                </a:p>
                <a:p>
                  <a:pPr algn="ctr">
                    <a:lnSpc>
                      <a:spcPct val="85000"/>
                    </a:lnSpc>
                  </a:pPr>
                  <a:r>
                    <a:rPr lang="en-US" altLang="en-US" sz="1400" dirty="0">
                      <a:solidFill>
                        <a:srgbClr val="000000"/>
                      </a:solidFill>
                    </a:rPr>
                    <a:t>group 2</a:t>
                  </a:r>
                </a:p>
              </p:txBody>
            </p:sp>
          </p:grpSp>
          <p:sp>
            <p:nvSpPr>
              <p:cNvPr id="17444" name="Line 48"/>
              <p:cNvSpPr>
                <a:spLocks noChangeShapeType="1"/>
              </p:cNvSpPr>
              <p:nvPr/>
            </p:nvSpPr>
            <p:spPr bwMode="gray">
              <a:xfrm>
                <a:off x="1646" y="2779"/>
                <a:ext cx="0" cy="22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17425" name="Group 49"/>
            <p:cNvGrpSpPr>
              <a:grpSpLocks/>
            </p:cNvGrpSpPr>
            <p:nvPr/>
          </p:nvGrpSpPr>
          <p:grpSpPr bwMode="auto">
            <a:xfrm>
              <a:off x="7469187" y="1319211"/>
              <a:ext cx="2695575" cy="1270000"/>
              <a:chOff x="826" y="1194"/>
              <a:chExt cx="1698" cy="800"/>
            </a:xfrm>
          </p:grpSpPr>
          <p:sp>
            <p:nvSpPr>
              <p:cNvPr id="17430" name="AutoShape 50"/>
              <p:cNvSpPr>
                <a:spLocks noChangeArrowheads="1"/>
              </p:cNvSpPr>
              <p:nvPr/>
            </p:nvSpPr>
            <p:spPr bwMode="blackWhite">
              <a:xfrm>
                <a:off x="826" y="1194"/>
                <a:ext cx="1698" cy="797"/>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dirty="0"/>
              </a:p>
            </p:txBody>
          </p:sp>
          <p:sp>
            <p:nvSpPr>
              <p:cNvPr id="17431" name="Text Box 51"/>
              <p:cNvSpPr txBox="1">
                <a:spLocks noChangeArrowheads="1"/>
              </p:cNvSpPr>
              <p:nvPr/>
            </p:nvSpPr>
            <p:spPr bwMode="auto">
              <a:xfrm>
                <a:off x="826" y="126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SGA</a:t>
                </a:r>
              </a:p>
            </p:txBody>
          </p:sp>
          <p:grpSp>
            <p:nvGrpSpPr>
              <p:cNvPr id="17432" name="Group 52"/>
              <p:cNvGrpSpPr>
                <a:grpSpLocks/>
              </p:cNvGrpSpPr>
              <p:nvPr/>
            </p:nvGrpSpPr>
            <p:grpSpPr bwMode="auto">
              <a:xfrm>
                <a:off x="1216" y="1283"/>
                <a:ext cx="885" cy="711"/>
                <a:chOff x="54" y="1591"/>
                <a:chExt cx="885" cy="711"/>
              </a:xfrm>
            </p:grpSpPr>
            <p:grpSp>
              <p:nvGrpSpPr>
                <p:cNvPr id="17433" name="Group 53"/>
                <p:cNvGrpSpPr>
                  <a:grpSpLocks/>
                </p:cNvGrpSpPr>
                <p:nvPr/>
              </p:nvGrpSpPr>
              <p:grpSpPr bwMode="auto">
                <a:xfrm>
                  <a:off x="100" y="1591"/>
                  <a:ext cx="791" cy="530"/>
                  <a:chOff x="38" y="1591"/>
                  <a:chExt cx="791" cy="530"/>
                </a:xfrm>
              </p:grpSpPr>
              <p:sp>
                <p:nvSpPr>
                  <p:cNvPr id="17435" name="Rectangle 54"/>
                  <p:cNvSpPr>
                    <a:spLocks noChangeArrowheads="1"/>
                  </p:cNvSpPr>
                  <p:nvPr/>
                </p:nvSpPr>
                <p:spPr bwMode="blackWhite">
                  <a:xfrm>
                    <a:off x="38" y="1591"/>
                    <a:ext cx="780" cy="526"/>
                  </a:xfrm>
                  <a:prstGeom prst="rect">
                    <a:avLst/>
                  </a:prstGeom>
                  <a:solidFill>
                    <a:srgbClr val="FFFF99"/>
                  </a:solidFill>
                  <a:ln w="28575">
                    <a:solidFill>
                      <a:srgbClr val="993366"/>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nvGrpSpPr>
                  <p:cNvPr id="17436" name="Group 55"/>
                  <p:cNvGrpSpPr>
                    <a:grpSpLocks/>
                  </p:cNvGrpSpPr>
                  <p:nvPr/>
                </p:nvGrpSpPr>
                <p:grpSpPr bwMode="auto">
                  <a:xfrm>
                    <a:off x="197" y="1602"/>
                    <a:ext cx="453" cy="519"/>
                    <a:chOff x="2184" y="2016"/>
                    <a:chExt cx="288" cy="672"/>
                  </a:xfrm>
                </p:grpSpPr>
                <p:sp>
                  <p:nvSpPr>
                    <p:cNvPr id="17439" name="Line 56"/>
                    <p:cNvSpPr>
                      <a:spLocks noChangeShapeType="1"/>
                    </p:cNvSpPr>
                    <p:nvPr/>
                  </p:nvSpPr>
                  <p:spPr bwMode="blackWhite">
                    <a:xfrm>
                      <a:off x="2184" y="2016"/>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en-US" dirty="0"/>
                    </a:p>
                  </p:txBody>
                </p:sp>
                <p:sp>
                  <p:nvSpPr>
                    <p:cNvPr id="17440" name="Line 57"/>
                    <p:cNvSpPr>
                      <a:spLocks noChangeShapeType="1"/>
                    </p:cNvSpPr>
                    <p:nvPr/>
                  </p:nvSpPr>
                  <p:spPr bwMode="blackWhite">
                    <a:xfrm>
                      <a:off x="2280" y="2016"/>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en-US" dirty="0"/>
                    </a:p>
                  </p:txBody>
                </p:sp>
                <p:sp>
                  <p:nvSpPr>
                    <p:cNvPr id="17441" name="Line 58"/>
                    <p:cNvSpPr>
                      <a:spLocks noChangeShapeType="1"/>
                    </p:cNvSpPr>
                    <p:nvPr/>
                  </p:nvSpPr>
                  <p:spPr bwMode="blackWhite">
                    <a:xfrm>
                      <a:off x="2376" y="2016"/>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en-US" dirty="0"/>
                    </a:p>
                  </p:txBody>
                </p:sp>
                <p:sp>
                  <p:nvSpPr>
                    <p:cNvPr id="17442" name="Line 59"/>
                    <p:cNvSpPr>
                      <a:spLocks noChangeShapeType="1"/>
                    </p:cNvSpPr>
                    <p:nvPr/>
                  </p:nvSpPr>
                  <p:spPr bwMode="blackWhite">
                    <a:xfrm>
                      <a:off x="2472" y="2016"/>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en-US" dirty="0"/>
                    </a:p>
                  </p:txBody>
                </p:sp>
              </p:grpSp>
              <p:sp>
                <p:nvSpPr>
                  <p:cNvPr id="17437" name="Line 60"/>
                  <p:cNvSpPr>
                    <a:spLocks noChangeShapeType="1"/>
                  </p:cNvSpPr>
                  <p:nvPr/>
                </p:nvSpPr>
                <p:spPr bwMode="blackWhite">
                  <a:xfrm>
                    <a:off x="38" y="1782"/>
                    <a:ext cx="79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en-US" dirty="0"/>
                  </a:p>
                </p:txBody>
              </p:sp>
              <p:sp>
                <p:nvSpPr>
                  <p:cNvPr id="17438" name="Line 61"/>
                  <p:cNvSpPr>
                    <a:spLocks noChangeShapeType="1"/>
                  </p:cNvSpPr>
                  <p:nvPr/>
                </p:nvSpPr>
                <p:spPr bwMode="blackWhite">
                  <a:xfrm flipV="1">
                    <a:off x="38" y="1946"/>
                    <a:ext cx="79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en-US" dirty="0"/>
                  </a:p>
                </p:txBody>
              </p:sp>
            </p:grpSp>
            <p:sp>
              <p:nvSpPr>
                <p:cNvPr id="17434" name="Text Box 62"/>
                <p:cNvSpPr txBox="1">
                  <a:spLocks noChangeArrowheads="1"/>
                </p:cNvSpPr>
                <p:nvPr/>
              </p:nvSpPr>
              <p:spPr bwMode="auto">
                <a:xfrm>
                  <a:off x="54" y="2108"/>
                  <a:ext cx="88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Redo log buffer</a:t>
                  </a:r>
                </a:p>
              </p:txBody>
            </p:sp>
          </p:grpSp>
        </p:grpSp>
        <p:grpSp>
          <p:nvGrpSpPr>
            <p:cNvPr id="17426" name="Group 63"/>
            <p:cNvGrpSpPr>
              <a:grpSpLocks/>
            </p:cNvGrpSpPr>
            <p:nvPr/>
          </p:nvGrpSpPr>
          <p:grpSpPr bwMode="auto">
            <a:xfrm>
              <a:off x="7797800" y="2892424"/>
              <a:ext cx="1946275" cy="965200"/>
              <a:chOff x="1033" y="2185"/>
              <a:chExt cx="1226" cy="608"/>
            </a:xfrm>
          </p:grpSpPr>
          <p:sp>
            <p:nvSpPr>
              <p:cNvPr id="17427" name="Line 64"/>
              <p:cNvSpPr>
                <a:spLocks noChangeShapeType="1"/>
              </p:cNvSpPr>
              <p:nvPr/>
            </p:nvSpPr>
            <p:spPr bwMode="auto">
              <a:xfrm>
                <a:off x="1648" y="2601"/>
                <a:ext cx="0" cy="192"/>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7428" name="Text Box 65"/>
              <p:cNvSpPr txBox="1">
                <a:spLocks noChangeArrowheads="1"/>
              </p:cNvSpPr>
              <p:nvPr/>
            </p:nvSpPr>
            <p:spPr bwMode="auto">
              <a:xfrm>
                <a:off x="1574" y="2588"/>
                <a:ext cx="6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Log Writer</a:t>
                </a:r>
              </a:p>
            </p:txBody>
          </p:sp>
          <p:sp>
            <p:nvSpPr>
              <p:cNvPr id="17429" name="Oval 66"/>
              <p:cNvSpPr>
                <a:spLocks noChangeArrowheads="1"/>
              </p:cNvSpPr>
              <p:nvPr/>
            </p:nvSpPr>
            <p:spPr bwMode="blackWhite">
              <a:xfrm>
                <a:off x="1033" y="2185"/>
                <a:ext cx="1226" cy="391"/>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LGWR</a:t>
                </a:r>
              </a:p>
            </p:txBody>
          </p:sp>
        </p:grpSp>
      </p:grpSp>
      <p:sp>
        <p:nvSpPr>
          <p:cNvPr id="3" name="Slide Number Placeholder 2"/>
          <p:cNvSpPr>
            <a:spLocks noGrp="1"/>
          </p:cNvSpPr>
          <p:nvPr>
            <p:ph type="sldNum" sz="quarter" idx="12"/>
          </p:nvPr>
        </p:nvSpPr>
        <p:spPr/>
        <p:txBody>
          <a:bodyPr/>
          <a:lstStyle/>
          <a:p>
            <a:fld id="{0D1E9C62-5A59-433B-A292-EC595ABBBF45}" type="slidenum">
              <a:rPr lang="" smtClean="0"/>
              <a:t>370</a:t>
            </a:fld>
            <a:endParaRPr lang=""/>
          </a:p>
        </p:txBody>
      </p:sp>
    </p:spTree>
    <p:custDataLst>
      <p:tags r:id="rId1"/>
    </p:custDataLst>
    <p:extLst>
      <p:ext uri="{BB962C8B-B14F-4D97-AF65-F5344CB8AC3E}">
        <p14:creationId xmlns:p14="http://schemas.microsoft.com/office/powerpoint/2010/main" val="2890007017"/>
      </p:ext>
    </p:extLst>
  </p:cSld>
  <p:clrMapOvr>
    <a:masterClrMapping/>
  </p:clrMapOvr>
  <p:transition spd="slow"/>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5612" y="1"/>
            <a:ext cx="9220200" cy="1066800"/>
          </a:xfrm>
        </p:spPr>
        <p:txBody>
          <a:bodyPr>
            <a:normAutofit fontScale="90000"/>
          </a:bodyPr>
          <a:lstStyle/>
          <a:p>
            <a:pPr eaLnBrk="1" hangingPunct="1"/>
            <a:r>
              <a:rPr lang="en-US" dirty="0"/>
              <a:t>Automatic Instance Recovery or Crash Recovery</a:t>
            </a:r>
            <a:endParaRPr lang="en-US" altLang="es-MX" dirty="0"/>
          </a:p>
        </p:txBody>
      </p:sp>
      <p:sp>
        <p:nvSpPr>
          <p:cNvPr id="9219" name="Content Placeholder 9"/>
          <p:cNvSpPr>
            <a:spLocks noGrp="1"/>
          </p:cNvSpPr>
          <p:nvPr>
            <p:ph idx="1"/>
          </p:nvPr>
        </p:nvSpPr>
        <p:spPr>
          <a:xfrm>
            <a:off x="622138" y="1242485"/>
            <a:ext cx="10944549" cy="3794194"/>
          </a:xfrm>
        </p:spPr>
        <p:txBody>
          <a:bodyPr/>
          <a:lstStyle/>
          <a:p>
            <a:pPr>
              <a:defRPr/>
            </a:pPr>
            <a:r>
              <a:rPr lang="en-US" dirty="0">
                <a:latin typeface="+mn-lt"/>
              </a:rPr>
              <a:t>Automatic instance or crash recovery:</a:t>
            </a:r>
          </a:p>
          <a:p>
            <a:pPr lvl="1">
              <a:defRPr/>
            </a:pPr>
            <a:r>
              <a:rPr lang="en-US" dirty="0">
                <a:latin typeface="+mn-lt"/>
              </a:rPr>
              <a:t>Is caused by attempts to open a database whose files are not synchronized on shutdown</a:t>
            </a:r>
          </a:p>
          <a:p>
            <a:pPr lvl="1">
              <a:defRPr/>
            </a:pPr>
            <a:r>
              <a:rPr lang="en-US" dirty="0">
                <a:latin typeface="+mn-lt"/>
              </a:rPr>
              <a:t>Uses information stored in redo log groups to synchronize files</a:t>
            </a:r>
          </a:p>
          <a:p>
            <a:pPr lvl="1">
              <a:defRPr/>
            </a:pPr>
            <a:r>
              <a:rPr lang="en-US" dirty="0">
                <a:latin typeface="+mn-lt"/>
              </a:rPr>
              <a:t>Involves two distinct operations:</a:t>
            </a:r>
          </a:p>
          <a:p>
            <a:pPr lvl="2">
              <a:defRPr/>
            </a:pPr>
            <a:r>
              <a:rPr lang="en-US" dirty="0">
                <a:latin typeface="+mn-lt"/>
              </a:rPr>
              <a:t>Rolling forward: Redo log changes (both committed and uncommitted) are applied to data files.</a:t>
            </a:r>
          </a:p>
          <a:p>
            <a:pPr lvl="2">
              <a:defRPr/>
            </a:pPr>
            <a:r>
              <a:rPr lang="en-US" dirty="0">
                <a:latin typeface="+mn-lt"/>
              </a:rPr>
              <a:t>Rolling back: Changes that are made but not committed are returned to their original state.</a:t>
            </a:r>
          </a:p>
          <a:p>
            <a:pPr>
              <a:defRPr/>
            </a:pPr>
            <a:endParaRPr lang="en-US" dirty="0">
              <a:latin typeface="+mn-lt"/>
            </a:endParaRPr>
          </a:p>
        </p:txBody>
      </p:sp>
      <p:sp>
        <p:nvSpPr>
          <p:cNvPr id="2" name="Slide Number Placeholder 1"/>
          <p:cNvSpPr>
            <a:spLocks noGrp="1"/>
          </p:cNvSpPr>
          <p:nvPr>
            <p:ph type="sldNum" sz="quarter" idx="12"/>
          </p:nvPr>
        </p:nvSpPr>
        <p:spPr/>
        <p:txBody>
          <a:bodyPr/>
          <a:lstStyle/>
          <a:p>
            <a:fld id="{0D1E9C62-5A59-433B-A292-EC595ABBBF45}" type="slidenum">
              <a:rPr lang="" smtClean="0"/>
              <a:t>371</a:t>
            </a:fld>
            <a:endParaRPr lang=""/>
          </a:p>
        </p:txBody>
      </p:sp>
    </p:spTree>
    <p:custDataLst>
      <p:tags r:id="rId1"/>
    </p:custDataLst>
    <p:extLst>
      <p:ext uri="{BB962C8B-B14F-4D97-AF65-F5344CB8AC3E}">
        <p14:creationId xmlns:p14="http://schemas.microsoft.com/office/powerpoint/2010/main" val="85304281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6094412" y="684282"/>
            <a:ext cx="5453297" cy="5335518"/>
            <a:chOff x="761209" y="855663"/>
            <a:chExt cx="5485646" cy="3351609"/>
          </a:xfrm>
        </p:grpSpPr>
        <p:sp>
          <p:nvSpPr>
            <p:cNvPr id="85" name="Freeform 84"/>
            <p:cNvSpPr/>
            <p:nvPr/>
          </p:nvSpPr>
          <p:spPr bwMode="auto">
            <a:xfrm>
              <a:off x="880798" y="4161553"/>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86" name="Rounded Rectangle 85"/>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9458" name="Rectangle 2"/>
          <p:cNvSpPr>
            <a:spLocks noGrp="1" noChangeArrowheads="1"/>
          </p:cNvSpPr>
          <p:nvPr>
            <p:ph type="title"/>
          </p:nvPr>
        </p:nvSpPr>
        <p:spPr>
          <a:xfrm>
            <a:off x="351885" y="-38128"/>
            <a:ext cx="8837830" cy="741836"/>
          </a:xfrm>
        </p:spPr>
        <p:txBody>
          <a:bodyPr/>
          <a:lstStyle/>
          <a:p>
            <a:pPr eaLnBrk="1" hangingPunct="1"/>
            <a:r>
              <a:rPr lang="en-US" altLang="en-US" dirty="0"/>
              <a:t>Phases of Instance Recovery</a:t>
            </a:r>
          </a:p>
        </p:txBody>
      </p:sp>
      <p:sp>
        <p:nvSpPr>
          <p:cNvPr id="19459" name="Rectangle 3"/>
          <p:cNvSpPr>
            <a:spLocks noGrp="1" noChangeArrowheads="1"/>
          </p:cNvSpPr>
          <p:nvPr>
            <p:ph idx="1"/>
          </p:nvPr>
        </p:nvSpPr>
        <p:spPr/>
        <p:txBody>
          <a:bodyPr>
            <a:normAutofit fontScale="62500" lnSpcReduction="20000"/>
          </a:bodyPr>
          <a:lstStyle/>
          <a:p>
            <a:pPr lvl="1" eaLnBrk="1" hangingPunct="1">
              <a:buFont typeface="Arial" panose="020B0604020202020204" pitchFamily="34" charset="0"/>
              <a:buAutoNum type="arabicPeriod"/>
            </a:pPr>
            <a:r>
              <a:rPr lang="en-US" altLang="en-US" dirty="0"/>
              <a:t>Instance startup (data files</a:t>
            </a:r>
            <a:br>
              <a:rPr lang="en-US" altLang="en-US" dirty="0"/>
            </a:br>
            <a:r>
              <a:rPr lang="en-US" altLang="en-US" dirty="0"/>
              <a:t>are out of sync)</a:t>
            </a:r>
          </a:p>
          <a:p>
            <a:pPr lvl="1" eaLnBrk="1" hangingPunct="1">
              <a:buFont typeface="Arial" panose="020B0604020202020204" pitchFamily="34" charset="0"/>
              <a:buAutoNum type="arabicPeriod"/>
            </a:pPr>
            <a:r>
              <a:rPr lang="en-US" altLang="en-US" dirty="0"/>
              <a:t>Roll forward (redo)</a:t>
            </a:r>
          </a:p>
          <a:p>
            <a:pPr lvl="1" eaLnBrk="1" hangingPunct="1">
              <a:buFont typeface="Arial" panose="020B0604020202020204" pitchFamily="34" charset="0"/>
              <a:buAutoNum type="arabicPeriod"/>
            </a:pPr>
            <a:r>
              <a:rPr lang="en-US" altLang="en-US" dirty="0"/>
              <a:t>Committed and uncommitted </a:t>
            </a:r>
            <a:br>
              <a:rPr lang="en-US" altLang="en-US" dirty="0"/>
            </a:br>
            <a:r>
              <a:rPr lang="en-US" altLang="en-US" dirty="0"/>
              <a:t>data in files</a:t>
            </a:r>
          </a:p>
          <a:p>
            <a:pPr lvl="1" eaLnBrk="1" hangingPunct="1">
              <a:buFont typeface="Arial" panose="020B0604020202020204" pitchFamily="34" charset="0"/>
              <a:buAutoNum type="arabicPeriod"/>
            </a:pPr>
            <a:r>
              <a:rPr lang="en-US" altLang="en-US" dirty="0"/>
              <a:t>Database opened</a:t>
            </a:r>
          </a:p>
          <a:p>
            <a:pPr lvl="1" eaLnBrk="1" hangingPunct="1">
              <a:buFont typeface="Arial" panose="020B0604020202020204" pitchFamily="34" charset="0"/>
              <a:buAutoNum type="arabicPeriod"/>
            </a:pPr>
            <a:r>
              <a:rPr lang="en-US" altLang="en-US" dirty="0"/>
              <a:t>Roll back (undo)</a:t>
            </a:r>
          </a:p>
          <a:p>
            <a:pPr lvl="1" eaLnBrk="1" hangingPunct="1">
              <a:buFont typeface="Arial" panose="020B0604020202020204" pitchFamily="34" charset="0"/>
              <a:buAutoNum type="arabicPeriod"/>
            </a:pPr>
            <a:r>
              <a:rPr lang="en-US" altLang="en-US" dirty="0"/>
              <a:t>Committed data in files</a:t>
            </a:r>
          </a:p>
        </p:txBody>
      </p:sp>
      <p:grpSp>
        <p:nvGrpSpPr>
          <p:cNvPr id="2" name="Group 1"/>
          <p:cNvGrpSpPr/>
          <p:nvPr/>
        </p:nvGrpSpPr>
        <p:grpSpPr>
          <a:xfrm>
            <a:off x="6432403" y="1143974"/>
            <a:ext cx="4777314" cy="4416135"/>
            <a:chOff x="5446251" y="990600"/>
            <a:chExt cx="5780549" cy="4857749"/>
          </a:xfrm>
        </p:grpSpPr>
        <p:grpSp>
          <p:nvGrpSpPr>
            <p:cNvPr id="19460" name="Group 4"/>
            <p:cNvGrpSpPr>
              <a:grpSpLocks/>
            </p:cNvGrpSpPr>
            <p:nvPr/>
          </p:nvGrpSpPr>
          <p:grpSpPr bwMode="auto">
            <a:xfrm>
              <a:off x="5446251" y="4302124"/>
              <a:ext cx="1665288" cy="1470025"/>
              <a:chOff x="997" y="2996"/>
              <a:chExt cx="1049" cy="926"/>
            </a:xfrm>
          </p:grpSpPr>
          <p:sp>
            <p:nvSpPr>
              <p:cNvPr id="19522" name="Freeform 5"/>
              <p:cNvSpPr>
                <a:spLocks/>
              </p:cNvSpPr>
              <p:nvPr/>
            </p:nvSpPr>
            <p:spPr bwMode="gray">
              <a:xfrm>
                <a:off x="997" y="3239"/>
                <a:ext cx="336" cy="454"/>
              </a:xfrm>
              <a:custGeom>
                <a:avLst/>
                <a:gdLst>
                  <a:gd name="T0" fmla="*/ 654976 w 278"/>
                  <a:gd name="T1" fmla="*/ 1161 h 430"/>
                  <a:gd name="T2" fmla="*/ 637346 w 278"/>
                  <a:gd name="T3" fmla="*/ 1232 h 430"/>
                  <a:gd name="T4" fmla="*/ 628013 w 278"/>
                  <a:gd name="T5" fmla="*/ 1326 h 430"/>
                  <a:gd name="T6" fmla="*/ 616011 w 278"/>
                  <a:gd name="T7" fmla="*/ 1446 h 430"/>
                  <a:gd name="T8" fmla="*/ 610239 w 278"/>
                  <a:gd name="T9" fmla="*/ 1538 h 430"/>
                  <a:gd name="T10" fmla="*/ 599793 w 278"/>
                  <a:gd name="T11" fmla="*/ 1635 h 430"/>
                  <a:gd name="T12" fmla="*/ 597096 w 278"/>
                  <a:gd name="T13" fmla="*/ 1758 h 430"/>
                  <a:gd name="T14" fmla="*/ 590161 w 278"/>
                  <a:gd name="T15" fmla="*/ 1856 h 430"/>
                  <a:gd name="T16" fmla="*/ 590161 w 278"/>
                  <a:gd name="T17" fmla="*/ 1998 h 430"/>
                  <a:gd name="T18" fmla="*/ 590161 w 278"/>
                  <a:gd name="T19" fmla="*/ 2079 h 430"/>
                  <a:gd name="T20" fmla="*/ 597096 w 278"/>
                  <a:gd name="T21" fmla="*/ 2195 h 430"/>
                  <a:gd name="T22" fmla="*/ 604355 w 278"/>
                  <a:gd name="T23" fmla="*/ 2408 h 430"/>
                  <a:gd name="T24" fmla="*/ 622191 w 278"/>
                  <a:gd name="T25" fmla="*/ 2622 h 430"/>
                  <a:gd name="T26" fmla="*/ 643236 w 278"/>
                  <a:gd name="T27" fmla="*/ 2798 h 430"/>
                  <a:gd name="T28" fmla="*/ 134012 w 278"/>
                  <a:gd name="T29" fmla="*/ 3969 h 430"/>
                  <a:gd name="T30" fmla="*/ 102465 w 278"/>
                  <a:gd name="T31" fmla="*/ 3737 h 430"/>
                  <a:gd name="T32" fmla="*/ 78114 w 278"/>
                  <a:gd name="T33" fmla="*/ 3511 h 430"/>
                  <a:gd name="T34" fmla="*/ 53474 w 278"/>
                  <a:gd name="T35" fmla="*/ 3275 h 430"/>
                  <a:gd name="T36" fmla="*/ 36606 w 278"/>
                  <a:gd name="T37" fmla="*/ 3022 h 430"/>
                  <a:gd name="T38" fmla="*/ 17154 w 278"/>
                  <a:gd name="T39" fmla="*/ 2783 h 430"/>
                  <a:gd name="T40" fmla="*/ 8039 w 278"/>
                  <a:gd name="T41" fmla="*/ 2516 h 430"/>
                  <a:gd name="T42" fmla="*/ 0 w 278"/>
                  <a:gd name="T43" fmla="*/ 2257 h 430"/>
                  <a:gd name="T44" fmla="*/ 0 w 278"/>
                  <a:gd name="T45" fmla="*/ 1998 h 430"/>
                  <a:gd name="T46" fmla="*/ 0 w 278"/>
                  <a:gd name="T47" fmla="*/ 1715 h 430"/>
                  <a:gd name="T48" fmla="*/ 8039 w 278"/>
                  <a:gd name="T49" fmla="*/ 1457 h 430"/>
                  <a:gd name="T50" fmla="*/ 17154 w 278"/>
                  <a:gd name="T51" fmla="*/ 1173 h 430"/>
                  <a:gd name="T52" fmla="*/ 36606 w 278"/>
                  <a:gd name="T53" fmla="*/ 940 h 430"/>
                  <a:gd name="T54" fmla="*/ 57393 w 278"/>
                  <a:gd name="T55" fmla="*/ 681 h 430"/>
                  <a:gd name="T56" fmla="*/ 78114 w 278"/>
                  <a:gd name="T57" fmla="*/ 444 h 430"/>
                  <a:gd name="T58" fmla="*/ 102465 w 278"/>
                  <a:gd name="T59" fmla="*/ 220 h 430"/>
                  <a:gd name="T60" fmla="*/ 134012 w 278"/>
                  <a:gd name="T61" fmla="*/ 0 h 430"/>
                  <a:gd name="T62" fmla="*/ 654976 w 278"/>
                  <a:gd name="T63" fmla="*/ 1161 h 4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78"/>
                  <a:gd name="T97" fmla="*/ 0 h 430"/>
                  <a:gd name="T98" fmla="*/ 278 w 278"/>
                  <a:gd name="T99" fmla="*/ 430 h 4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78" h="430">
                    <a:moveTo>
                      <a:pt x="277" y="124"/>
                    </a:moveTo>
                    <a:lnTo>
                      <a:pt x="270" y="133"/>
                    </a:lnTo>
                    <a:lnTo>
                      <a:pt x="265" y="144"/>
                    </a:lnTo>
                    <a:lnTo>
                      <a:pt x="261" y="155"/>
                    </a:lnTo>
                    <a:lnTo>
                      <a:pt x="257" y="166"/>
                    </a:lnTo>
                    <a:lnTo>
                      <a:pt x="254" y="177"/>
                    </a:lnTo>
                    <a:lnTo>
                      <a:pt x="252" y="190"/>
                    </a:lnTo>
                    <a:lnTo>
                      <a:pt x="250" y="201"/>
                    </a:lnTo>
                    <a:lnTo>
                      <a:pt x="250" y="214"/>
                    </a:lnTo>
                    <a:lnTo>
                      <a:pt x="250" y="225"/>
                    </a:lnTo>
                    <a:lnTo>
                      <a:pt x="252" y="238"/>
                    </a:lnTo>
                    <a:lnTo>
                      <a:pt x="256" y="260"/>
                    </a:lnTo>
                    <a:lnTo>
                      <a:pt x="263" y="281"/>
                    </a:lnTo>
                    <a:lnTo>
                      <a:pt x="272" y="301"/>
                    </a:lnTo>
                    <a:lnTo>
                      <a:pt x="57" y="429"/>
                    </a:lnTo>
                    <a:lnTo>
                      <a:pt x="44" y="403"/>
                    </a:lnTo>
                    <a:lnTo>
                      <a:pt x="33" y="379"/>
                    </a:lnTo>
                    <a:lnTo>
                      <a:pt x="22" y="353"/>
                    </a:lnTo>
                    <a:lnTo>
                      <a:pt x="15" y="327"/>
                    </a:lnTo>
                    <a:lnTo>
                      <a:pt x="7" y="299"/>
                    </a:lnTo>
                    <a:lnTo>
                      <a:pt x="3" y="272"/>
                    </a:lnTo>
                    <a:lnTo>
                      <a:pt x="0" y="244"/>
                    </a:lnTo>
                    <a:lnTo>
                      <a:pt x="0" y="214"/>
                    </a:lnTo>
                    <a:lnTo>
                      <a:pt x="0" y="185"/>
                    </a:lnTo>
                    <a:lnTo>
                      <a:pt x="3" y="157"/>
                    </a:lnTo>
                    <a:lnTo>
                      <a:pt x="7" y="127"/>
                    </a:lnTo>
                    <a:lnTo>
                      <a:pt x="15" y="101"/>
                    </a:lnTo>
                    <a:lnTo>
                      <a:pt x="24" y="74"/>
                    </a:lnTo>
                    <a:lnTo>
                      <a:pt x="33" y="48"/>
                    </a:lnTo>
                    <a:lnTo>
                      <a:pt x="44" y="24"/>
                    </a:lnTo>
                    <a:lnTo>
                      <a:pt x="57" y="0"/>
                    </a:lnTo>
                    <a:lnTo>
                      <a:pt x="277" y="124"/>
                    </a:lnTo>
                  </a:path>
                </a:pathLst>
              </a:custGeom>
              <a:solidFill>
                <a:srgbClr val="99CC99"/>
              </a:solidFill>
              <a:ln>
                <a:noFill/>
              </a:ln>
              <a:extLst>
                <a:ext uri="{91240B29-F687-4F45-9708-019B960494DF}">
                  <a14:hiddenLine xmlns:a14="http://schemas.microsoft.com/office/drawing/2010/main" w="9525" cap="rnd" cmpd="sng">
                    <a:solidFill>
                      <a:srgbClr val="000000"/>
                    </a:solidFill>
                    <a:prstDash val="solid"/>
                    <a:round/>
                    <a:headEnd type="none" w="med" len="med"/>
                    <a:tailEnd type="none" w="med" len="med"/>
                  </a14:hiddenLine>
                </a:ext>
              </a:extLst>
            </p:spPr>
            <p:txBody>
              <a:bodyPr/>
              <a:lstStyle/>
              <a:p>
                <a:endParaRPr lang="en-US" dirty="0"/>
              </a:p>
            </p:txBody>
          </p:sp>
          <p:sp>
            <p:nvSpPr>
              <p:cNvPr id="19523" name="Freeform 6"/>
              <p:cNvSpPr>
                <a:spLocks/>
              </p:cNvSpPr>
              <p:nvPr/>
            </p:nvSpPr>
            <p:spPr bwMode="gray">
              <a:xfrm>
                <a:off x="1067" y="3560"/>
                <a:ext cx="450" cy="362"/>
              </a:xfrm>
              <a:custGeom>
                <a:avLst/>
                <a:gdLst>
                  <a:gd name="T0" fmla="*/ 528346 w 372"/>
                  <a:gd name="T1" fmla="*/ 0 h 343"/>
                  <a:gd name="T2" fmla="*/ 545139 w 372"/>
                  <a:gd name="T3" fmla="*/ 104 h 343"/>
                  <a:gd name="T4" fmla="*/ 560506 w 372"/>
                  <a:gd name="T5" fmla="*/ 169 h 343"/>
                  <a:gd name="T6" fmla="*/ 574748 w 372"/>
                  <a:gd name="T7" fmla="*/ 246 h 343"/>
                  <a:gd name="T8" fmla="*/ 596402 w 372"/>
                  <a:gd name="T9" fmla="*/ 332 h 343"/>
                  <a:gd name="T10" fmla="*/ 617989 w 372"/>
                  <a:gd name="T11" fmla="*/ 400 h 343"/>
                  <a:gd name="T12" fmla="*/ 640720 w 372"/>
                  <a:gd name="T13" fmla="*/ 483 h 343"/>
                  <a:gd name="T14" fmla="*/ 663290 w 372"/>
                  <a:gd name="T15" fmla="*/ 538 h 343"/>
                  <a:gd name="T16" fmla="*/ 686867 w 372"/>
                  <a:gd name="T17" fmla="*/ 608 h 343"/>
                  <a:gd name="T18" fmla="*/ 713096 w 372"/>
                  <a:gd name="T19" fmla="*/ 649 h 343"/>
                  <a:gd name="T20" fmla="*/ 735129 w 372"/>
                  <a:gd name="T21" fmla="*/ 704 h 343"/>
                  <a:gd name="T22" fmla="*/ 761750 w 372"/>
                  <a:gd name="T23" fmla="*/ 743 h 343"/>
                  <a:gd name="T24" fmla="*/ 793229 w 372"/>
                  <a:gd name="T25" fmla="*/ 784 h 343"/>
                  <a:gd name="T26" fmla="*/ 820816 w 372"/>
                  <a:gd name="T27" fmla="*/ 798 h 343"/>
                  <a:gd name="T28" fmla="*/ 849850 w 372"/>
                  <a:gd name="T29" fmla="*/ 799 h 343"/>
                  <a:gd name="T30" fmla="*/ 879856 w 372"/>
                  <a:gd name="T31" fmla="*/ 827 h 343"/>
                  <a:gd name="T32" fmla="*/ 910759 w 372"/>
                  <a:gd name="T33" fmla="*/ 827 h 343"/>
                  <a:gd name="T34" fmla="*/ 910759 w 372"/>
                  <a:gd name="T35" fmla="*/ 3114 h 343"/>
                  <a:gd name="T36" fmla="*/ 838479 w 372"/>
                  <a:gd name="T37" fmla="*/ 3099 h 343"/>
                  <a:gd name="T38" fmla="*/ 765867 w 372"/>
                  <a:gd name="T39" fmla="*/ 3082 h 343"/>
                  <a:gd name="T40" fmla="*/ 694044 w 372"/>
                  <a:gd name="T41" fmla="*/ 3029 h 343"/>
                  <a:gd name="T42" fmla="*/ 627971 w 372"/>
                  <a:gd name="T43" fmla="*/ 2973 h 343"/>
                  <a:gd name="T44" fmla="*/ 562989 w 372"/>
                  <a:gd name="T45" fmla="*/ 2914 h 343"/>
                  <a:gd name="T46" fmla="*/ 501070 w 372"/>
                  <a:gd name="T47" fmla="*/ 2796 h 343"/>
                  <a:gd name="T48" fmla="*/ 436766 w 372"/>
                  <a:gd name="T49" fmla="*/ 2697 h 343"/>
                  <a:gd name="T50" fmla="*/ 376605 w 372"/>
                  <a:gd name="T51" fmla="*/ 2611 h 343"/>
                  <a:gd name="T52" fmla="*/ 318047 w 372"/>
                  <a:gd name="T53" fmla="*/ 2474 h 343"/>
                  <a:gd name="T54" fmla="*/ 261956 w 372"/>
                  <a:gd name="T55" fmla="*/ 2294 h 343"/>
                  <a:gd name="T56" fmla="*/ 212754 w 372"/>
                  <a:gd name="T57" fmla="*/ 2125 h 343"/>
                  <a:gd name="T58" fmla="*/ 163039 w 372"/>
                  <a:gd name="T59" fmla="*/ 1954 h 343"/>
                  <a:gd name="T60" fmla="*/ 118104 w 372"/>
                  <a:gd name="T61" fmla="*/ 1790 h 343"/>
                  <a:gd name="T62" fmla="*/ 71129 w 372"/>
                  <a:gd name="T63" fmla="*/ 1575 h 343"/>
                  <a:gd name="T64" fmla="*/ 37692 w 372"/>
                  <a:gd name="T65" fmla="*/ 1368 h 343"/>
                  <a:gd name="T66" fmla="*/ 0 w 372"/>
                  <a:gd name="T67" fmla="*/ 1164 h 343"/>
                  <a:gd name="T68" fmla="*/ 528346 w 372"/>
                  <a:gd name="T69" fmla="*/ 0 h 3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2"/>
                  <a:gd name="T106" fmla="*/ 0 h 343"/>
                  <a:gd name="T107" fmla="*/ 372 w 372"/>
                  <a:gd name="T108" fmla="*/ 343 h 3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2" h="343">
                    <a:moveTo>
                      <a:pt x="215" y="0"/>
                    </a:moveTo>
                    <a:lnTo>
                      <a:pt x="222" y="11"/>
                    </a:lnTo>
                    <a:lnTo>
                      <a:pt x="228" y="20"/>
                    </a:lnTo>
                    <a:lnTo>
                      <a:pt x="235" y="27"/>
                    </a:lnTo>
                    <a:lnTo>
                      <a:pt x="243" y="37"/>
                    </a:lnTo>
                    <a:lnTo>
                      <a:pt x="252" y="44"/>
                    </a:lnTo>
                    <a:lnTo>
                      <a:pt x="261" y="53"/>
                    </a:lnTo>
                    <a:lnTo>
                      <a:pt x="270" y="59"/>
                    </a:lnTo>
                    <a:lnTo>
                      <a:pt x="280" y="66"/>
                    </a:lnTo>
                    <a:lnTo>
                      <a:pt x="291" y="72"/>
                    </a:lnTo>
                    <a:lnTo>
                      <a:pt x="300" y="77"/>
                    </a:lnTo>
                    <a:lnTo>
                      <a:pt x="311" y="81"/>
                    </a:lnTo>
                    <a:lnTo>
                      <a:pt x="324" y="85"/>
                    </a:lnTo>
                    <a:lnTo>
                      <a:pt x="335" y="87"/>
                    </a:lnTo>
                    <a:lnTo>
                      <a:pt x="346" y="88"/>
                    </a:lnTo>
                    <a:lnTo>
                      <a:pt x="359" y="90"/>
                    </a:lnTo>
                    <a:lnTo>
                      <a:pt x="371" y="90"/>
                    </a:lnTo>
                    <a:lnTo>
                      <a:pt x="371" y="342"/>
                    </a:lnTo>
                    <a:lnTo>
                      <a:pt x="341" y="340"/>
                    </a:lnTo>
                    <a:lnTo>
                      <a:pt x="313" y="338"/>
                    </a:lnTo>
                    <a:lnTo>
                      <a:pt x="283" y="333"/>
                    </a:lnTo>
                    <a:lnTo>
                      <a:pt x="256" y="327"/>
                    </a:lnTo>
                    <a:lnTo>
                      <a:pt x="230" y="318"/>
                    </a:lnTo>
                    <a:lnTo>
                      <a:pt x="204" y="307"/>
                    </a:lnTo>
                    <a:lnTo>
                      <a:pt x="178" y="296"/>
                    </a:lnTo>
                    <a:lnTo>
                      <a:pt x="154" y="283"/>
                    </a:lnTo>
                    <a:lnTo>
                      <a:pt x="130" y="268"/>
                    </a:lnTo>
                    <a:lnTo>
                      <a:pt x="107" y="251"/>
                    </a:lnTo>
                    <a:lnTo>
                      <a:pt x="87" y="233"/>
                    </a:lnTo>
                    <a:lnTo>
                      <a:pt x="66" y="214"/>
                    </a:lnTo>
                    <a:lnTo>
                      <a:pt x="48" y="194"/>
                    </a:lnTo>
                    <a:lnTo>
                      <a:pt x="29" y="172"/>
                    </a:lnTo>
                    <a:lnTo>
                      <a:pt x="15" y="149"/>
                    </a:lnTo>
                    <a:lnTo>
                      <a:pt x="0" y="127"/>
                    </a:lnTo>
                    <a:lnTo>
                      <a:pt x="215" y="0"/>
                    </a:lnTo>
                  </a:path>
                </a:pathLst>
              </a:custGeom>
              <a:solidFill>
                <a:srgbClr val="99CC99"/>
              </a:solidFill>
              <a:ln>
                <a:noFill/>
              </a:ln>
              <a:extLst>
                <a:ext uri="{91240B29-F687-4F45-9708-019B960494DF}">
                  <a14:hiddenLine xmlns:a14="http://schemas.microsoft.com/office/drawing/2010/main" w="9525" cap="rnd" cmpd="sng">
                    <a:solidFill>
                      <a:srgbClr val="000000"/>
                    </a:solidFill>
                    <a:prstDash val="solid"/>
                    <a:round/>
                    <a:headEnd type="none" w="med" len="med"/>
                    <a:tailEnd type="none" w="med" len="med"/>
                  </a14:hiddenLine>
                </a:ext>
              </a:extLst>
            </p:spPr>
            <p:txBody>
              <a:bodyPr/>
              <a:lstStyle/>
              <a:p>
                <a:endParaRPr lang="en-US" dirty="0"/>
              </a:p>
            </p:txBody>
          </p:sp>
          <p:sp>
            <p:nvSpPr>
              <p:cNvPr id="19524" name="Freeform 7"/>
              <p:cNvSpPr>
                <a:spLocks/>
              </p:cNvSpPr>
              <p:nvPr/>
            </p:nvSpPr>
            <p:spPr bwMode="gray">
              <a:xfrm>
                <a:off x="1519" y="3562"/>
                <a:ext cx="453" cy="360"/>
              </a:xfrm>
              <a:custGeom>
                <a:avLst/>
                <a:gdLst>
                  <a:gd name="T0" fmla="*/ 0 w 375"/>
                  <a:gd name="T1" fmla="*/ 806 h 341"/>
                  <a:gd name="T2" fmla="*/ 26680 w 375"/>
                  <a:gd name="T3" fmla="*/ 806 h 341"/>
                  <a:gd name="T4" fmla="*/ 56813 w 375"/>
                  <a:gd name="T5" fmla="*/ 797 h 341"/>
                  <a:gd name="T6" fmla="*/ 82905 w 375"/>
                  <a:gd name="T7" fmla="*/ 796 h 341"/>
                  <a:gd name="T8" fmla="*/ 108446 w 375"/>
                  <a:gd name="T9" fmla="*/ 763 h 341"/>
                  <a:gd name="T10" fmla="*/ 135337 w 375"/>
                  <a:gd name="T11" fmla="*/ 723 h 341"/>
                  <a:gd name="T12" fmla="*/ 163487 w 375"/>
                  <a:gd name="T13" fmla="*/ 685 h 341"/>
                  <a:gd name="T14" fmla="*/ 187001 w 375"/>
                  <a:gd name="T15" fmla="*/ 643 h 341"/>
                  <a:gd name="T16" fmla="*/ 208661 w 375"/>
                  <a:gd name="T17" fmla="*/ 601 h 341"/>
                  <a:gd name="T18" fmla="*/ 233892 w 375"/>
                  <a:gd name="T19" fmla="*/ 545 h 341"/>
                  <a:gd name="T20" fmla="*/ 254629 w 375"/>
                  <a:gd name="T21" fmla="*/ 469 h 341"/>
                  <a:gd name="T22" fmla="*/ 272884 w 375"/>
                  <a:gd name="T23" fmla="*/ 411 h 341"/>
                  <a:gd name="T24" fmla="*/ 293025 w 375"/>
                  <a:gd name="T25" fmla="*/ 331 h 341"/>
                  <a:gd name="T26" fmla="*/ 311207 w 375"/>
                  <a:gd name="T27" fmla="*/ 259 h 341"/>
                  <a:gd name="T28" fmla="*/ 329388 w 375"/>
                  <a:gd name="T29" fmla="*/ 159 h 341"/>
                  <a:gd name="T30" fmla="*/ 343720 w 375"/>
                  <a:gd name="T31" fmla="*/ 98 h 341"/>
                  <a:gd name="T32" fmla="*/ 358985 w 375"/>
                  <a:gd name="T33" fmla="*/ 0 h 341"/>
                  <a:gd name="T34" fmla="*/ 866864 w 375"/>
                  <a:gd name="T35" fmla="*/ 1142 h 341"/>
                  <a:gd name="T36" fmla="*/ 831506 w 375"/>
                  <a:gd name="T37" fmla="*/ 1354 h 341"/>
                  <a:gd name="T38" fmla="*/ 791242 w 375"/>
                  <a:gd name="T39" fmla="*/ 1562 h 341"/>
                  <a:gd name="T40" fmla="*/ 753772 w 375"/>
                  <a:gd name="T41" fmla="*/ 1754 h 341"/>
                  <a:gd name="T42" fmla="*/ 711363 w 375"/>
                  <a:gd name="T43" fmla="*/ 1937 h 341"/>
                  <a:gd name="T44" fmla="*/ 662700 w 375"/>
                  <a:gd name="T45" fmla="*/ 2136 h 341"/>
                  <a:gd name="T46" fmla="*/ 611383 w 375"/>
                  <a:gd name="T47" fmla="*/ 2279 h 341"/>
                  <a:gd name="T48" fmla="*/ 559728 w 375"/>
                  <a:gd name="T49" fmla="*/ 2432 h 341"/>
                  <a:gd name="T50" fmla="*/ 505079 w 375"/>
                  <a:gd name="T51" fmla="*/ 2595 h 341"/>
                  <a:gd name="T52" fmla="*/ 448858 w 375"/>
                  <a:gd name="T53" fmla="*/ 2709 h 341"/>
                  <a:gd name="T54" fmla="*/ 388627 w 375"/>
                  <a:gd name="T55" fmla="*/ 2815 h 341"/>
                  <a:gd name="T56" fmla="*/ 329388 w 375"/>
                  <a:gd name="T57" fmla="*/ 2922 h 341"/>
                  <a:gd name="T58" fmla="*/ 267586 w 375"/>
                  <a:gd name="T59" fmla="*/ 2982 h 341"/>
                  <a:gd name="T60" fmla="*/ 203646 w 375"/>
                  <a:gd name="T61" fmla="*/ 3054 h 341"/>
                  <a:gd name="T62" fmla="*/ 135337 w 375"/>
                  <a:gd name="T63" fmla="*/ 3108 h 341"/>
                  <a:gd name="T64" fmla="*/ 70947 w 375"/>
                  <a:gd name="T65" fmla="*/ 3123 h 341"/>
                  <a:gd name="T66" fmla="*/ 0 w 375"/>
                  <a:gd name="T67" fmla="*/ 3138 h 341"/>
                  <a:gd name="T68" fmla="*/ 0 w 375"/>
                  <a:gd name="T69" fmla="*/ 806 h 3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5"/>
                  <a:gd name="T106" fmla="*/ 0 h 341"/>
                  <a:gd name="T107" fmla="*/ 375 w 375"/>
                  <a:gd name="T108" fmla="*/ 341 h 34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5" h="341">
                    <a:moveTo>
                      <a:pt x="0" y="88"/>
                    </a:moveTo>
                    <a:lnTo>
                      <a:pt x="12" y="88"/>
                    </a:lnTo>
                    <a:lnTo>
                      <a:pt x="25" y="86"/>
                    </a:lnTo>
                    <a:lnTo>
                      <a:pt x="36" y="85"/>
                    </a:lnTo>
                    <a:lnTo>
                      <a:pt x="47" y="83"/>
                    </a:lnTo>
                    <a:lnTo>
                      <a:pt x="58" y="79"/>
                    </a:lnTo>
                    <a:lnTo>
                      <a:pt x="70" y="75"/>
                    </a:lnTo>
                    <a:lnTo>
                      <a:pt x="81" y="70"/>
                    </a:lnTo>
                    <a:lnTo>
                      <a:pt x="90" y="64"/>
                    </a:lnTo>
                    <a:lnTo>
                      <a:pt x="101" y="59"/>
                    </a:lnTo>
                    <a:lnTo>
                      <a:pt x="110" y="51"/>
                    </a:lnTo>
                    <a:lnTo>
                      <a:pt x="118" y="44"/>
                    </a:lnTo>
                    <a:lnTo>
                      <a:pt x="127" y="36"/>
                    </a:lnTo>
                    <a:lnTo>
                      <a:pt x="134" y="27"/>
                    </a:lnTo>
                    <a:lnTo>
                      <a:pt x="142" y="18"/>
                    </a:lnTo>
                    <a:lnTo>
                      <a:pt x="149" y="9"/>
                    </a:lnTo>
                    <a:lnTo>
                      <a:pt x="155" y="0"/>
                    </a:lnTo>
                    <a:lnTo>
                      <a:pt x="374" y="123"/>
                    </a:lnTo>
                    <a:lnTo>
                      <a:pt x="359" y="146"/>
                    </a:lnTo>
                    <a:lnTo>
                      <a:pt x="342" y="170"/>
                    </a:lnTo>
                    <a:lnTo>
                      <a:pt x="325" y="190"/>
                    </a:lnTo>
                    <a:lnTo>
                      <a:pt x="307" y="210"/>
                    </a:lnTo>
                    <a:lnTo>
                      <a:pt x="286" y="231"/>
                    </a:lnTo>
                    <a:lnTo>
                      <a:pt x="264" y="247"/>
                    </a:lnTo>
                    <a:lnTo>
                      <a:pt x="242" y="264"/>
                    </a:lnTo>
                    <a:lnTo>
                      <a:pt x="218" y="281"/>
                    </a:lnTo>
                    <a:lnTo>
                      <a:pt x="194" y="294"/>
                    </a:lnTo>
                    <a:lnTo>
                      <a:pt x="168" y="305"/>
                    </a:lnTo>
                    <a:lnTo>
                      <a:pt x="142" y="316"/>
                    </a:lnTo>
                    <a:lnTo>
                      <a:pt x="116" y="323"/>
                    </a:lnTo>
                    <a:lnTo>
                      <a:pt x="88" y="331"/>
                    </a:lnTo>
                    <a:lnTo>
                      <a:pt x="58" y="336"/>
                    </a:lnTo>
                    <a:lnTo>
                      <a:pt x="31" y="338"/>
                    </a:lnTo>
                    <a:lnTo>
                      <a:pt x="0" y="340"/>
                    </a:lnTo>
                    <a:lnTo>
                      <a:pt x="0" y="88"/>
                    </a:lnTo>
                  </a:path>
                </a:pathLst>
              </a:custGeom>
              <a:solidFill>
                <a:srgbClr val="99CC99"/>
              </a:solidFill>
              <a:ln>
                <a:noFill/>
              </a:ln>
              <a:extLst>
                <a:ext uri="{91240B29-F687-4F45-9708-019B960494DF}">
                  <a14:hiddenLine xmlns:a14="http://schemas.microsoft.com/office/drawing/2010/main" w="9525" cap="rnd" cmpd="sng">
                    <a:solidFill>
                      <a:srgbClr val="000000"/>
                    </a:solidFill>
                    <a:prstDash val="solid"/>
                    <a:round/>
                    <a:headEnd type="none" w="med" len="med"/>
                    <a:tailEnd type="none" w="med" len="med"/>
                  </a14:hiddenLine>
                </a:ext>
              </a:extLst>
            </p:spPr>
            <p:txBody>
              <a:bodyPr/>
              <a:lstStyle/>
              <a:p>
                <a:endParaRPr lang="en-US" dirty="0"/>
              </a:p>
            </p:txBody>
          </p:sp>
          <p:sp>
            <p:nvSpPr>
              <p:cNvPr id="19525" name="Freeform 8"/>
              <p:cNvSpPr>
                <a:spLocks/>
              </p:cNvSpPr>
              <p:nvPr/>
            </p:nvSpPr>
            <p:spPr bwMode="gray">
              <a:xfrm>
                <a:off x="1698" y="3232"/>
                <a:ext cx="338" cy="452"/>
              </a:xfrm>
              <a:custGeom>
                <a:avLst/>
                <a:gdLst>
                  <a:gd name="T0" fmla="*/ 8511 w 279"/>
                  <a:gd name="T1" fmla="*/ 2848 h 428"/>
                  <a:gd name="T2" fmla="*/ 23472 w 279"/>
                  <a:gd name="T3" fmla="*/ 2722 h 428"/>
                  <a:gd name="T4" fmla="*/ 34449 w 279"/>
                  <a:gd name="T5" fmla="*/ 2653 h 428"/>
                  <a:gd name="T6" fmla="*/ 41734 w 279"/>
                  <a:gd name="T7" fmla="*/ 2554 h 428"/>
                  <a:gd name="T8" fmla="*/ 50692 w 279"/>
                  <a:gd name="T9" fmla="*/ 2427 h 428"/>
                  <a:gd name="T10" fmla="*/ 61412 w 279"/>
                  <a:gd name="T11" fmla="*/ 2323 h 428"/>
                  <a:gd name="T12" fmla="*/ 67376 w 279"/>
                  <a:gd name="T13" fmla="*/ 2241 h 428"/>
                  <a:gd name="T14" fmla="*/ 67376 w 279"/>
                  <a:gd name="T15" fmla="*/ 2131 h 428"/>
                  <a:gd name="T16" fmla="*/ 70213 w 279"/>
                  <a:gd name="T17" fmla="*/ 2017 h 428"/>
                  <a:gd name="T18" fmla="*/ 67376 w 279"/>
                  <a:gd name="T19" fmla="*/ 1888 h 428"/>
                  <a:gd name="T20" fmla="*/ 67376 w 279"/>
                  <a:gd name="T21" fmla="*/ 1755 h 428"/>
                  <a:gd name="T22" fmla="*/ 57957 w 279"/>
                  <a:gd name="T23" fmla="*/ 1655 h 428"/>
                  <a:gd name="T24" fmla="*/ 50692 w 279"/>
                  <a:gd name="T25" fmla="*/ 1549 h 428"/>
                  <a:gd name="T26" fmla="*/ 41734 w 279"/>
                  <a:gd name="T27" fmla="*/ 1447 h 428"/>
                  <a:gd name="T28" fmla="*/ 28436 w 279"/>
                  <a:gd name="T29" fmla="*/ 1326 h 428"/>
                  <a:gd name="T30" fmla="*/ 18332 w 279"/>
                  <a:gd name="T31" fmla="*/ 1240 h 428"/>
                  <a:gd name="T32" fmla="*/ 0 w 279"/>
                  <a:gd name="T33" fmla="*/ 1156 h 428"/>
                  <a:gd name="T34" fmla="*/ 572836 w 279"/>
                  <a:gd name="T35" fmla="*/ 0 h 428"/>
                  <a:gd name="T36" fmla="*/ 607477 w 279"/>
                  <a:gd name="T37" fmla="*/ 245 h 428"/>
                  <a:gd name="T38" fmla="*/ 637089 w 279"/>
                  <a:gd name="T39" fmla="*/ 465 h 428"/>
                  <a:gd name="T40" fmla="*/ 664137 w 279"/>
                  <a:gd name="T41" fmla="*/ 715 h 428"/>
                  <a:gd name="T42" fmla="*/ 685460 w 279"/>
                  <a:gd name="T43" fmla="*/ 944 h 428"/>
                  <a:gd name="T44" fmla="*/ 703751 w 279"/>
                  <a:gd name="T45" fmla="*/ 1221 h 428"/>
                  <a:gd name="T46" fmla="*/ 714026 w 279"/>
                  <a:gd name="T47" fmla="*/ 1467 h 428"/>
                  <a:gd name="T48" fmla="*/ 719652 w 279"/>
                  <a:gd name="T49" fmla="*/ 1728 h 428"/>
                  <a:gd name="T50" fmla="*/ 722350 w 279"/>
                  <a:gd name="T51" fmla="*/ 2017 h 428"/>
                  <a:gd name="T52" fmla="*/ 719652 w 279"/>
                  <a:gd name="T53" fmla="*/ 2290 h 428"/>
                  <a:gd name="T54" fmla="*/ 714026 w 279"/>
                  <a:gd name="T55" fmla="*/ 2554 h 428"/>
                  <a:gd name="T56" fmla="*/ 703751 w 279"/>
                  <a:gd name="T57" fmla="*/ 2802 h 428"/>
                  <a:gd name="T58" fmla="*/ 685460 w 279"/>
                  <a:gd name="T59" fmla="*/ 3036 h 428"/>
                  <a:gd name="T60" fmla="*/ 664137 w 279"/>
                  <a:gd name="T61" fmla="*/ 3296 h 428"/>
                  <a:gd name="T62" fmla="*/ 639915 w 279"/>
                  <a:gd name="T63" fmla="*/ 3543 h 428"/>
                  <a:gd name="T64" fmla="*/ 612154 w 279"/>
                  <a:gd name="T65" fmla="*/ 3777 h 428"/>
                  <a:gd name="T66" fmla="*/ 579237 w 279"/>
                  <a:gd name="T67" fmla="*/ 3990 h 428"/>
                  <a:gd name="T68" fmla="*/ 8511 w 279"/>
                  <a:gd name="T69" fmla="*/ 2848 h 42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9"/>
                  <a:gd name="T106" fmla="*/ 0 h 428"/>
                  <a:gd name="T107" fmla="*/ 279 w 279"/>
                  <a:gd name="T108" fmla="*/ 428 h 42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9" h="428">
                    <a:moveTo>
                      <a:pt x="3" y="303"/>
                    </a:moveTo>
                    <a:lnTo>
                      <a:pt x="9" y="292"/>
                    </a:lnTo>
                    <a:lnTo>
                      <a:pt x="13" y="283"/>
                    </a:lnTo>
                    <a:lnTo>
                      <a:pt x="16" y="272"/>
                    </a:lnTo>
                    <a:lnTo>
                      <a:pt x="20" y="260"/>
                    </a:lnTo>
                    <a:lnTo>
                      <a:pt x="24" y="249"/>
                    </a:lnTo>
                    <a:lnTo>
                      <a:pt x="26" y="238"/>
                    </a:lnTo>
                    <a:lnTo>
                      <a:pt x="26" y="227"/>
                    </a:lnTo>
                    <a:lnTo>
                      <a:pt x="27" y="214"/>
                    </a:lnTo>
                    <a:lnTo>
                      <a:pt x="26" y="201"/>
                    </a:lnTo>
                    <a:lnTo>
                      <a:pt x="26" y="188"/>
                    </a:lnTo>
                    <a:lnTo>
                      <a:pt x="22" y="177"/>
                    </a:lnTo>
                    <a:lnTo>
                      <a:pt x="20" y="166"/>
                    </a:lnTo>
                    <a:lnTo>
                      <a:pt x="16" y="153"/>
                    </a:lnTo>
                    <a:lnTo>
                      <a:pt x="11" y="142"/>
                    </a:lnTo>
                    <a:lnTo>
                      <a:pt x="7" y="133"/>
                    </a:lnTo>
                    <a:lnTo>
                      <a:pt x="0" y="122"/>
                    </a:lnTo>
                    <a:lnTo>
                      <a:pt x="220" y="0"/>
                    </a:lnTo>
                    <a:lnTo>
                      <a:pt x="233" y="26"/>
                    </a:lnTo>
                    <a:lnTo>
                      <a:pt x="244" y="50"/>
                    </a:lnTo>
                    <a:lnTo>
                      <a:pt x="255" y="76"/>
                    </a:lnTo>
                    <a:lnTo>
                      <a:pt x="263" y="101"/>
                    </a:lnTo>
                    <a:lnTo>
                      <a:pt x="270" y="129"/>
                    </a:lnTo>
                    <a:lnTo>
                      <a:pt x="274" y="157"/>
                    </a:lnTo>
                    <a:lnTo>
                      <a:pt x="276" y="185"/>
                    </a:lnTo>
                    <a:lnTo>
                      <a:pt x="278" y="214"/>
                    </a:lnTo>
                    <a:lnTo>
                      <a:pt x="276" y="244"/>
                    </a:lnTo>
                    <a:lnTo>
                      <a:pt x="274" y="272"/>
                    </a:lnTo>
                    <a:lnTo>
                      <a:pt x="270" y="299"/>
                    </a:lnTo>
                    <a:lnTo>
                      <a:pt x="263" y="325"/>
                    </a:lnTo>
                    <a:lnTo>
                      <a:pt x="255" y="351"/>
                    </a:lnTo>
                    <a:lnTo>
                      <a:pt x="246" y="377"/>
                    </a:lnTo>
                    <a:lnTo>
                      <a:pt x="235" y="403"/>
                    </a:lnTo>
                    <a:lnTo>
                      <a:pt x="222" y="427"/>
                    </a:lnTo>
                    <a:lnTo>
                      <a:pt x="3" y="303"/>
                    </a:lnTo>
                  </a:path>
                </a:pathLst>
              </a:custGeom>
              <a:solidFill>
                <a:srgbClr val="99CC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dirty="0"/>
              </a:p>
            </p:txBody>
          </p:sp>
          <p:sp>
            <p:nvSpPr>
              <p:cNvPr id="19526" name="Freeform 9"/>
              <p:cNvSpPr>
                <a:spLocks/>
              </p:cNvSpPr>
              <p:nvPr/>
            </p:nvSpPr>
            <p:spPr bwMode="gray">
              <a:xfrm>
                <a:off x="1523" y="2999"/>
                <a:ext cx="452" cy="356"/>
              </a:xfrm>
              <a:custGeom>
                <a:avLst/>
                <a:gdLst>
                  <a:gd name="T0" fmla="*/ 398145 w 373"/>
                  <a:gd name="T1" fmla="*/ 3187 h 337"/>
                  <a:gd name="T2" fmla="*/ 369835 w 373"/>
                  <a:gd name="T3" fmla="*/ 3016 h 337"/>
                  <a:gd name="T4" fmla="*/ 349756 w 373"/>
                  <a:gd name="T5" fmla="*/ 2908 h 337"/>
                  <a:gd name="T6" fmla="*/ 323604 w 373"/>
                  <a:gd name="T7" fmla="*/ 2856 h 337"/>
                  <a:gd name="T8" fmla="*/ 306049 w 373"/>
                  <a:gd name="T9" fmla="*/ 2783 h 337"/>
                  <a:gd name="T10" fmla="*/ 282262 w 373"/>
                  <a:gd name="T11" fmla="*/ 2706 h 337"/>
                  <a:gd name="T12" fmla="*/ 256034 w 373"/>
                  <a:gd name="T13" fmla="*/ 2664 h 337"/>
                  <a:gd name="T14" fmla="*/ 232929 w 373"/>
                  <a:gd name="T15" fmla="*/ 2569 h 337"/>
                  <a:gd name="T16" fmla="*/ 208416 w 373"/>
                  <a:gd name="T17" fmla="*/ 2559 h 337"/>
                  <a:gd name="T18" fmla="*/ 177144 w 373"/>
                  <a:gd name="T19" fmla="*/ 2517 h 337"/>
                  <a:gd name="T20" fmla="*/ 152368 w 373"/>
                  <a:gd name="T21" fmla="*/ 2458 h 337"/>
                  <a:gd name="T22" fmla="*/ 125332 w 373"/>
                  <a:gd name="T23" fmla="*/ 2423 h 337"/>
                  <a:gd name="T24" fmla="*/ 95328 w 373"/>
                  <a:gd name="T25" fmla="*/ 2396 h 337"/>
                  <a:gd name="T26" fmla="*/ 61729 w 373"/>
                  <a:gd name="T27" fmla="*/ 2396 h 337"/>
                  <a:gd name="T28" fmla="*/ 32769 w 373"/>
                  <a:gd name="T29" fmla="*/ 2387 h 337"/>
                  <a:gd name="T30" fmla="*/ 0 w 373"/>
                  <a:gd name="T31" fmla="*/ 2387 h 337"/>
                  <a:gd name="T32" fmla="*/ 0 w 373"/>
                  <a:gd name="T33" fmla="*/ 0 h 337"/>
                  <a:gd name="T34" fmla="*/ 82150 w 373"/>
                  <a:gd name="T35" fmla="*/ 1 h 337"/>
                  <a:gd name="T36" fmla="*/ 152368 w 373"/>
                  <a:gd name="T37" fmla="*/ 3 h 337"/>
                  <a:gd name="T38" fmla="*/ 224902 w 373"/>
                  <a:gd name="T39" fmla="*/ 8 h 337"/>
                  <a:gd name="T40" fmla="*/ 299109 w 373"/>
                  <a:gd name="T41" fmla="*/ 130 h 337"/>
                  <a:gd name="T42" fmla="*/ 372707 w 373"/>
                  <a:gd name="T43" fmla="*/ 213 h 337"/>
                  <a:gd name="T44" fmla="*/ 443258 w 373"/>
                  <a:gd name="T45" fmla="*/ 317 h 337"/>
                  <a:gd name="T46" fmla="*/ 510759 w 373"/>
                  <a:gd name="T47" fmla="*/ 436 h 337"/>
                  <a:gd name="T48" fmla="*/ 574286 w 373"/>
                  <a:gd name="T49" fmla="*/ 549 h 337"/>
                  <a:gd name="T50" fmla="*/ 635999 w 373"/>
                  <a:gd name="T51" fmla="*/ 686 h 337"/>
                  <a:gd name="T52" fmla="*/ 695918 w 373"/>
                  <a:gd name="T53" fmla="*/ 854 h 337"/>
                  <a:gd name="T54" fmla="*/ 750024 w 373"/>
                  <a:gd name="T55" fmla="*/ 1012 h 337"/>
                  <a:gd name="T56" fmla="*/ 803686 w 373"/>
                  <a:gd name="T57" fmla="*/ 1193 h 337"/>
                  <a:gd name="T58" fmla="*/ 853275 w 373"/>
                  <a:gd name="T59" fmla="*/ 1400 h 337"/>
                  <a:gd name="T60" fmla="*/ 900459 w 373"/>
                  <a:gd name="T61" fmla="*/ 1617 h 337"/>
                  <a:gd name="T62" fmla="*/ 942013 w 373"/>
                  <a:gd name="T63" fmla="*/ 1819 h 337"/>
                  <a:gd name="T64" fmla="*/ 981443 w 373"/>
                  <a:gd name="T65" fmla="*/ 2030 h 337"/>
                  <a:gd name="T66" fmla="*/ 398145 w 373"/>
                  <a:gd name="T67" fmla="*/ 3187 h 3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73"/>
                  <a:gd name="T103" fmla="*/ 0 h 337"/>
                  <a:gd name="T104" fmla="*/ 373 w 373"/>
                  <a:gd name="T105" fmla="*/ 337 h 3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73" h="337">
                    <a:moveTo>
                      <a:pt x="151" y="336"/>
                    </a:moveTo>
                    <a:lnTo>
                      <a:pt x="140" y="317"/>
                    </a:lnTo>
                    <a:lnTo>
                      <a:pt x="133" y="308"/>
                    </a:lnTo>
                    <a:lnTo>
                      <a:pt x="123" y="301"/>
                    </a:lnTo>
                    <a:lnTo>
                      <a:pt x="116" y="293"/>
                    </a:lnTo>
                    <a:lnTo>
                      <a:pt x="107" y="286"/>
                    </a:lnTo>
                    <a:lnTo>
                      <a:pt x="97" y="280"/>
                    </a:lnTo>
                    <a:lnTo>
                      <a:pt x="88" y="273"/>
                    </a:lnTo>
                    <a:lnTo>
                      <a:pt x="79" y="269"/>
                    </a:lnTo>
                    <a:lnTo>
                      <a:pt x="68" y="264"/>
                    </a:lnTo>
                    <a:lnTo>
                      <a:pt x="58" y="260"/>
                    </a:lnTo>
                    <a:lnTo>
                      <a:pt x="47" y="256"/>
                    </a:lnTo>
                    <a:lnTo>
                      <a:pt x="36" y="253"/>
                    </a:lnTo>
                    <a:lnTo>
                      <a:pt x="23" y="253"/>
                    </a:lnTo>
                    <a:lnTo>
                      <a:pt x="12" y="251"/>
                    </a:lnTo>
                    <a:lnTo>
                      <a:pt x="0" y="251"/>
                    </a:lnTo>
                    <a:lnTo>
                      <a:pt x="0" y="0"/>
                    </a:lnTo>
                    <a:lnTo>
                      <a:pt x="31" y="1"/>
                    </a:lnTo>
                    <a:lnTo>
                      <a:pt x="58" y="3"/>
                    </a:lnTo>
                    <a:lnTo>
                      <a:pt x="86" y="8"/>
                    </a:lnTo>
                    <a:lnTo>
                      <a:pt x="114" y="14"/>
                    </a:lnTo>
                    <a:lnTo>
                      <a:pt x="142" y="23"/>
                    </a:lnTo>
                    <a:lnTo>
                      <a:pt x="168" y="34"/>
                    </a:lnTo>
                    <a:lnTo>
                      <a:pt x="194" y="45"/>
                    </a:lnTo>
                    <a:lnTo>
                      <a:pt x="218" y="58"/>
                    </a:lnTo>
                    <a:lnTo>
                      <a:pt x="242" y="73"/>
                    </a:lnTo>
                    <a:lnTo>
                      <a:pt x="264" y="90"/>
                    </a:lnTo>
                    <a:lnTo>
                      <a:pt x="285" y="108"/>
                    </a:lnTo>
                    <a:lnTo>
                      <a:pt x="305" y="127"/>
                    </a:lnTo>
                    <a:lnTo>
                      <a:pt x="324" y="147"/>
                    </a:lnTo>
                    <a:lnTo>
                      <a:pt x="342" y="169"/>
                    </a:lnTo>
                    <a:lnTo>
                      <a:pt x="357" y="192"/>
                    </a:lnTo>
                    <a:lnTo>
                      <a:pt x="372" y="214"/>
                    </a:lnTo>
                    <a:lnTo>
                      <a:pt x="151" y="336"/>
                    </a:lnTo>
                  </a:path>
                </a:pathLst>
              </a:custGeom>
              <a:gradFill rotWithShape="0">
                <a:gsLst>
                  <a:gs pos="0">
                    <a:srgbClr val="B7E5B7"/>
                  </a:gs>
                  <a:gs pos="100000">
                    <a:srgbClr val="CCFFCC"/>
                  </a:gs>
                </a:gsLst>
                <a:lin ang="270000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dirty="0"/>
              </a:p>
            </p:txBody>
          </p:sp>
          <p:sp>
            <p:nvSpPr>
              <p:cNvPr id="19527" name="Freeform 10"/>
              <p:cNvSpPr>
                <a:spLocks/>
              </p:cNvSpPr>
              <p:nvPr/>
            </p:nvSpPr>
            <p:spPr bwMode="gray">
              <a:xfrm>
                <a:off x="1070" y="3003"/>
                <a:ext cx="450" cy="358"/>
              </a:xfrm>
              <a:custGeom>
                <a:avLst/>
                <a:gdLst>
                  <a:gd name="T0" fmla="*/ 910759 w 372"/>
                  <a:gd name="T1" fmla="*/ 2366 h 339"/>
                  <a:gd name="T2" fmla="*/ 879856 w 372"/>
                  <a:gd name="T3" fmla="*/ 2366 h 339"/>
                  <a:gd name="T4" fmla="*/ 849850 w 372"/>
                  <a:gd name="T5" fmla="*/ 2376 h 339"/>
                  <a:gd name="T6" fmla="*/ 820816 w 372"/>
                  <a:gd name="T7" fmla="*/ 2379 h 339"/>
                  <a:gd name="T8" fmla="*/ 793229 w 372"/>
                  <a:gd name="T9" fmla="*/ 2394 h 339"/>
                  <a:gd name="T10" fmla="*/ 765867 w 372"/>
                  <a:gd name="T11" fmla="*/ 2426 h 339"/>
                  <a:gd name="T12" fmla="*/ 741427 w 372"/>
                  <a:gd name="T13" fmla="*/ 2481 h 339"/>
                  <a:gd name="T14" fmla="*/ 693143 w 372"/>
                  <a:gd name="T15" fmla="*/ 2562 h 339"/>
                  <a:gd name="T16" fmla="*/ 645195 w 372"/>
                  <a:gd name="T17" fmla="*/ 2672 h 339"/>
                  <a:gd name="T18" fmla="*/ 622392 w 372"/>
                  <a:gd name="T19" fmla="*/ 2722 h 339"/>
                  <a:gd name="T20" fmla="*/ 601332 w 372"/>
                  <a:gd name="T21" fmla="*/ 2838 h 339"/>
                  <a:gd name="T22" fmla="*/ 582040 w 372"/>
                  <a:gd name="T23" fmla="*/ 2888 h 339"/>
                  <a:gd name="T24" fmla="*/ 568305 w 372"/>
                  <a:gd name="T25" fmla="*/ 2980 h 339"/>
                  <a:gd name="T26" fmla="*/ 550171 w 372"/>
                  <a:gd name="T27" fmla="*/ 3057 h 339"/>
                  <a:gd name="T28" fmla="*/ 537047 w 372"/>
                  <a:gd name="T29" fmla="*/ 3165 h 339"/>
                  <a:gd name="T30" fmla="*/ 0 w 372"/>
                  <a:gd name="T31" fmla="*/ 2012 h 339"/>
                  <a:gd name="T32" fmla="*/ 37692 w 372"/>
                  <a:gd name="T33" fmla="*/ 1788 h 339"/>
                  <a:gd name="T34" fmla="*/ 74679 w 372"/>
                  <a:gd name="T35" fmla="*/ 1567 h 339"/>
                  <a:gd name="T36" fmla="*/ 118104 w 372"/>
                  <a:gd name="T37" fmla="*/ 1378 h 339"/>
                  <a:gd name="T38" fmla="*/ 163039 w 372"/>
                  <a:gd name="T39" fmla="*/ 1170 h 339"/>
                  <a:gd name="T40" fmla="*/ 212754 w 372"/>
                  <a:gd name="T41" fmla="*/ 997 h 339"/>
                  <a:gd name="T42" fmla="*/ 268410 w 372"/>
                  <a:gd name="T43" fmla="*/ 843 h 339"/>
                  <a:gd name="T44" fmla="*/ 320389 w 372"/>
                  <a:gd name="T45" fmla="*/ 681 h 339"/>
                  <a:gd name="T46" fmla="*/ 376605 w 372"/>
                  <a:gd name="T47" fmla="*/ 543 h 339"/>
                  <a:gd name="T48" fmla="*/ 436766 w 372"/>
                  <a:gd name="T49" fmla="*/ 422 h 339"/>
                  <a:gd name="T50" fmla="*/ 501070 w 372"/>
                  <a:gd name="T51" fmla="*/ 314 h 339"/>
                  <a:gd name="T52" fmla="*/ 562989 w 372"/>
                  <a:gd name="T53" fmla="*/ 208 h 339"/>
                  <a:gd name="T54" fmla="*/ 629713 w 372"/>
                  <a:gd name="T55" fmla="*/ 128 h 339"/>
                  <a:gd name="T56" fmla="*/ 698364 w 372"/>
                  <a:gd name="T57" fmla="*/ 8 h 339"/>
                  <a:gd name="T58" fmla="*/ 765867 w 372"/>
                  <a:gd name="T59" fmla="*/ 3 h 339"/>
                  <a:gd name="T60" fmla="*/ 838479 w 372"/>
                  <a:gd name="T61" fmla="*/ 1 h 339"/>
                  <a:gd name="T62" fmla="*/ 910759 w 372"/>
                  <a:gd name="T63" fmla="*/ 0 h 339"/>
                  <a:gd name="T64" fmla="*/ 910759 w 372"/>
                  <a:gd name="T65" fmla="*/ 2366 h 3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2"/>
                  <a:gd name="T100" fmla="*/ 0 h 339"/>
                  <a:gd name="T101" fmla="*/ 372 w 372"/>
                  <a:gd name="T102" fmla="*/ 339 h 3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2" h="339">
                    <a:moveTo>
                      <a:pt x="371" y="251"/>
                    </a:moveTo>
                    <a:lnTo>
                      <a:pt x="359" y="251"/>
                    </a:lnTo>
                    <a:lnTo>
                      <a:pt x="346" y="253"/>
                    </a:lnTo>
                    <a:lnTo>
                      <a:pt x="335" y="254"/>
                    </a:lnTo>
                    <a:lnTo>
                      <a:pt x="324" y="256"/>
                    </a:lnTo>
                    <a:lnTo>
                      <a:pt x="313" y="260"/>
                    </a:lnTo>
                    <a:lnTo>
                      <a:pt x="302" y="264"/>
                    </a:lnTo>
                    <a:lnTo>
                      <a:pt x="282" y="275"/>
                    </a:lnTo>
                    <a:lnTo>
                      <a:pt x="263" y="286"/>
                    </a:lnTo>
                    <a:lnTo>
                      <a:pt x="254" y="293"/>
                    </a:lnTo>
                    <a:lnTo>
                      <a:pt x="246" y="303"/>
                    </a:lnTo>
                    <a:lnTo>
                      <a:pt x="237" y="310"/>
                    </a:lnTo>
                    <a:lnTo>
                      <a:pt x="232" y="319"/>
                    </a:lnTo>
                    <a:lnTo>
                      <a:pt x="224" y="328"/>
                    </a:lnTo>
                    <a:lnTo>
                      <a:pt x="219" y="338"/>
                    </a:lnTo>
                    <a:lnTo>
                      <a:pt x="0" y="214"/>
                    </a:lnTo>
                    <a:lnTo>
                      <a:pt x="15" y="190"/>
                    </a:lnTo>
                    <a:lnTo>
                      <a:pt x="31" y="168"/>
                    </a:lnTo>
                    <a:lnTo>
                      <a:pt x="48" y="147"/>
                    </a:lnTo>
                    <a:lnTo>
                      <a:pt x="66" y="125"/>
                    </a:lnTo>
                    <a:lnTo>
                      <a:pt x="87" y="107"/>
                    </a:lnTo>
                    <a:lnTo>
                      <a:pt x="109" y="90"/>
                    </a:lnTo>
                    <a:lnTo>
                      <a:pt x="131" y="73"/>
                    </a:lnTo>
                    <a:lnTo>
                      <a:pt x="154" y="58"/>
                    </a:lnTo>
                    <a:lnTo>
                      <a:pt x="178" y="45"/>
                    </a:lnTo>
                    <a:lnTo>
                      <a:pt x="204" y="34"/>
                    </a:lnTo>
                    <a:lnTo>
                      <a:pt x="230" y="23"/>
                    </a:lnTo>
                    <a:lnTo>
                      <a:pt x="257" y="14"/>
                    </a:lnTo>
                    <a:lnTo>
                      <a:pt x="285" y="8"/>
                    </a:lnTo>
                    <a:lnTo>
                      <a:pt x="313" y="3"/>
                    </a:lnTo>
                    <a:lnTo>
                      <a:pt x="341" y="1"/>
                    </a:lnTo>
                    <a:lnTo>
                      <a:pt x="371" y="0"/>
                    </a:lnTo>
                    <a:lnTo>
                      <a:pt x="371" y="251"/>
                    </a:lnTo>
                  </a:path>
                </a:pathLst>
              </a:custGeom>
              <a:solidFill>
                <a:srgbClr val="99CC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dirty="0"/>
              </a:p>
            </p:txBody>
          </p:sp>
          <p:sp>
            <p:nvSpPr>
              <p:cNvPr id="19528" name="Freeform 11"/>
              <p:cNvSpPr>
                <a:spLocks/>
              </p:cNvSpPr>
              <p:nvPr/>
            </p:nvSpPr>
            <p:spPr bwMode="gray">
              <a:xfrm>
                <a:off x="1504" y="2999"/>
                <a:ext cx="77" cy="267"/>
              </a:xfrm>
              <a:custGeom>
                <a:avLst/>
                <a:gdLst>
                  <a:gd name="T0" fmla="*/ 0 w 34"/>
                  <a:gd name="T1" fmla="*/ 0 h 253"/>
                  <a:gd name="T2" fmla="*/ 0 w 34"/>
                  <a:gd name="T3" fmla="*/ 2242 h 253"/>
                  <a:gd name="T4" fmla="*/ 2147483647 w 34"/>
                  <a:gd name="T5" fmla="*/ 2295 h 253"/>
                  <a:gd name="T6" fmla="*/ 2147483647 w 34"/>
                  <a:gd name="T7" fmla="*/ 1 h 253"/>
                  <a:gd name="T8" fmla="*/ 0 w 34"/>
                  <a:gd name="T9" fmla="*/ 0 h 253"/>
                  <a:gd name="T10" fmla="*/ 0 60000 65536"/>
                  <a:gd name="T11" fmla="*/ 0 60000 65536"/>
                  <a:gd name="T12" fmla="*/ 0 60000 65536"/>
                  <a:gd name="T13" fmla="*/ 0 60000 65536"/>
                  <a:gd name="T14" fmla="*/ 0 60000 65536"/>
                  <a:gd name="T15" fmla="*/ 0 w 34"/>
                  <a:gd name="T16" fmla="*/ 0 h 253"/>
                  <a:gd name="T17" fmla="*/ 34 w 34"/>
                  <a:gd name="T18" fmla="*/ 253 h 253"/>
                </a:gdLst>
                <a:ahLst/>
                <a:cxnLst>
                  <a:cxn ang="T10">
                    <a:pos x="T0" y="T1"/>
                  </a:cxn>
                  <a:cxn ang="T11">
                    <a:pos x="T2" y="T3"/>
                  </a:cxn>
                  <a:cxn ang="T12">
                    <a:pos x="T4" y="T5"/>
                  </a:cxn>
                  <a:cxn ang="T13">
                    <a:pos x="T6" y="T7"/>
                  </a:cxn>
                  <a:cxn ang="T14">
                    <a:pos x="T8" y="T9"/>
                  </a:cxn>
                </a:cxnLst>
                <a:rect l="T15" t="T16" r="T17" b="T18"/>
                <a:pathLst>
                  <a:path w="34" h="253">
                    <a:moveTo>
                      <a:pt x="0" y="0"/>
                    </a:moveTo>
                    <a:lnTo>
                      <a:pt x="0" y="246"/>
                    </a:lnTo>
                    <a:lnTo>
                      <a:pt x="33" y="252"/>
                    </a:lnTo>
                    <a:lnTo>
                      <a:pt x="33" y="1"/>
                    </a:lnTo>
                    <a:lnTo>
                      <a:pt x="0" y="0"/>
                    </a:lnTo>
                  </a:path>
                </a:pathLst>
              </a:custGeom>
              <a:solidFill>
                <a:srgbClr val="008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dirty="0"/>
              </a:p>
            </p:txBody>
          </p:sp>
          <p:sp>
            <p:nvSpPr>
              <p:cNvPr id="19529" name="Freeform 12"/>
              <p:cNvSpPr>
                <a:spLocks/>
              </p:cNvSpPr>
              <p:nvPr/>
            </p:nvSpPr>
            <p:spPr bwMode="gray">
              <a:xfrm>
                <a:off x="1724" y="3360"/>
                <a:ext cx="318" cy="114"/>
              </a:xfrm>
              <a:custGeom>
                <a:avLst/>
                <a:gdLst>
                  <a:gd name="T0" fmla="*/ 608385 w 263"/>
                  <a:gd name="T1" fmla="*/ 0 h 108"/>
                  <a:gd name="T2" fmla="*/ 0 w 263"/>
                  <a:gd name="T3" fmla="*/ 478 h 108"/>
                  <a:gd name="T4" fmla="*/ 11955 w 263"/>
                  <a:gd name="T5" fmla="*/ 841 h 108"/>
                  <a:gd name="T6" fmla="*/ 630549 w 263"/>
                  <a:gd name="T7" fmla="*/ 989 h 108"/>
                  <a:gd name="T8" fmla="*/ 608385 w 263"/>
                  <a:gd name="T9" fmla="*/ 0 h 108"/>
                  <a:gd name="T10" fmla="*/ 0 60000 65536"/>
                  <a:gd name="T11" fmla="*/ 0 60000 65536"/>
                  <a:gd name="T12" fmla="*/ 0 60000 65536"/>
                  <a:gd name="T13" fmla="*/ 0 60000 65536"/>
                  <a:gd name="T14" fmla="*/ 0 60000 65536"/>
                  <a:gd name="T15" fmla="*/ 0 w 263"/>
                  <a:gd name="T16" fmla="*/ 0 h 108"/>
                  <a:gd name="T17" fmla="*/ 263 w 263"/>
                  <a:gd name="T18" fmla="*/ 108 h 108"/>
                </a:gdLst>
                <a:ahLst/>
                <a:cxnLst>
                  <a:cxn ang="T10">
                    <a:pos x="T0" y="T1"/>
                  </a:cxn>
                  <a:cxn ang="T11">
                    <a:pos x="T2" y="T3"/>
                  </a:cxn>
                  <a:cxn ang="T12">
                    <a:pos x="T4" y="T5"/>
                  </a:cxn>
                  <a:cxn ang="T13">
                    <a:pos x="T6" y="T7"/>
                  </a:cxn>
                  <a:cxn ang="T14">
                    <a:pos x="T8" y="T9"/>
                  </a:cxn>
                </a:cxnLst>
                <a:rect l="T15" t="T16" r="T17" b="T18"/>
                <a:pathLst>
                  <a:path w="263" h="108">
                    <a:moveTo>
                      <a:pt x="253" y="0"/>
                    </a:moveTo>
                    <a:lnTo>
                      <a:pt x="0" y="52"/>
                    </a:lnTo>
                    <a:lnTo>
                      <a:pt x="5" y="91"/>
                    </a:lnTo>
                    <a:lnTo>
                      <a:pt x="262" y="107"/>
                    </a:lnTo>
                    <a:lnTo>
                      <a:pt x="253" y="0"/>
                    </a:lnTo>
                  </a:path>
                </a:pathLst>
              </a:custGeom>
              <a:gradFill rotWithShape="0">
                <a:gsLst>
                  <a:gs pos="0">
                    <a:srgbClr val="BDD2DF"/>
                  </a:gs>
                  <a:gs pos="50000">
                    <a:srgbClr val="D3EAF8"/>
                  </a:gs>
                  <a:gs pos="100000">
                    <a:srgbClr val="BDD2DF"/>
                  </a:gs>
                </a:gsLst>
                <a:lin ang="2700000" scaled="1"/>
              </a:gradFill>
              <a:ln w="28575" cap="flat" cmpd="sng">
                <a:solidFill>
                  <a:schemeClr val="bg2"/>
                </a:solidFill>
                <a:prstDash val="solid"/>
                <a:round/>
                <a:headEnd/>
                <a:tailEnd/>
              </a:ln>
            </p:spPr>
            <p:txBody>
              <a:bodyPr wrap="none" lIns="92075" tIns="46038" rIns="92075" bIns="46038" anchorCtr="1"/>
              <a:lstStyle/>
              <a:p>
                <a:endParaRPr lang="en-US" dirty="0"/>
              </a:p>
            </p:txBody>
          </p:sp>
          <p:sp>
            <p:nvSpPr>
              <p:cNvPr id="19530" name="Freeform 13"/>
              <p:cNvSpPr>
                <a:spLocks/>
              </p:cNvSpPr>
              <p:nvPr/>
            </p:nvSpPr>
            <p:spPr bwMode="gray">
              <a:xfrm>
                <a:off x="1721" y="3459"/>
                <a:ext cx="325" cy="131"/>
              </a:xfrm>
              <a:custGeom>
                <a:avLst/>
                <a:gdLst>
                  <a:gd name="T0" fmla="*/ 623207 w 269"/>
                  <a:gd name="T1" fmla="*/ 171 h 124"/>
                  <a:gd name="T2" fmla="*/ 8608 w 269"/>
                  <a:gd name="T3" fmla="*/ 0 h 124"/>
                  <a:gd name="T4" fmla="*/ 0 w 269"/>
                  <a:gd name="T5" fmla="*/ 395 h 124"/>
                  <a:gd name="T6" fmla="*/ 589793 w 269"/>
                  <a:gd name="T7" fmla="*/ 1171 h 124"/>
                  <a:gd name="T8" fmla="*/ 623207 w 269"/>
                  <a:gd name="T9" fmla="*/ 171 h 124"/>
                  <a:gd name="T10" fmla="*/ 0 60000 65536"/>
                  <a:gd name="T11" fmla="*/ 0 60000 65536"/>
                  <a:gd name="T12" fmla="*/ 0 60000 65536"/>
                  <a:gd name="T13" fmla="*/ 0 60000 65536"/>
                  <a:gd name="T14" fmla="*/ 0 60000 65536"/>
                  <a:gd name="T15" fmla="*/ 0 w 269"/>
                  <a:gd name="T16" fmla="*/ 0 h 124"/>
                  <a:gd name="T17" fmla="*/ 269 w 269"/>
                  <a:gd name="T18" fmla="*/ 124 h 124"/>
                </a:gdLst>
                <a:ahLst/>
                <a:cxnLst>
                  <a:cxn ang="T10">
                    <a:pos x="T0" y="T1"/>
                  </a:cxn>
                  <a:cxn ang="T11">
                    <a:pos x="T2" y="T3"/>
                  </a:cxn>
                  <a:cxn ang="T12">
                    <a:pos x="T4" y="T5"/>
                  </a:cxn>
                  <a:cxn ang="T13">
                    <a:pos x="T6" y="T7"/>
                  </a:cxn>
                  <a:cxn ang="T14">
                    <a:pos x="T8" y="T9"/>
                  </a:cxn>
                </a:cxnLst>
                <a:rect l="T15" t="T16" r="T17" b="T18"/>
                <a:pathLst>
                  <a:path w="269" h="124">
                    <a:moveTo>
                      <a:pt x="268" y="19"/>
                    </a:moveTo>
                    <a:lnTo>
                      <a:pt x="4" y="0"/>
                    </a:lnTo>
                    <a:lnTo>
                      <a:pt x="0" y="42"/>
                    </a:lnTo>
                    <a:lnTo>
                      <a:pt x="253" y="123"/>
                    </a:lnTo>
                    <a:lnTo>
                      <a:pt x="268" y="19"/>
                    </a:lnTo>
                  </a:path>
                </a:pathLst>
              </a:custGeom>
              <a:solidFill>
                <a:srgbClr val="D3EAF8"/>
              </a:solidFill>
              <a:ln w="28575" cap="rnd" cmpd="sng">
                <a:solidFill>
                  <a:schemeClr val="bg2"/>
                </a:solidFill>
                <a:prstDash val="solid"/>
                <a:round/>
                <a:headEnd/>
                <a:tailEnd/>
              </a:ln>
            </p:spPr>
            <p:txBody>
              <a:bodyPr/>
              <a:lstStyle/>
              <a:p>
                <a:endParaRPr lang="en-US" dirty="0"/>
              </a:p>
            </p:txBody>
          </p:sp>
          <p:sp>
            <p:nvSpPr>
              <p:cNvPr id="19531" name="Freeform 14"/>
              <p:cNvSpPr>
                <a:spLocks/>
              </p:cNvSpPr>
              <p:nvPr/>
            </p:nvSpPr>
            <p:spPr bwMode="gray">
              <a:xfrm>
                <a:off x="1665" y="3560"/>
                <a:ext cx="303" cy="225"/>
              </a:xfrm>
              <a:custGeom>
                <a:avLst/>
                <a:gdLst>
                  <a:gd name="T0" fmla="*/ 294 w 303"/>
                  <a:gd name="T1" fmla="*/ 117 h 225"/>
                  <a:gd name="T2" fmla="*/ 297 w 303"/>
                  <a:gd name="T3" fmla="*/ 114 h 225"/>
                  <a:gd name="T4" fmla="*/ 36 w 303"/>
                  <a:gd name="T5" fmla="*/ 0 h 225"/>
                  <a:gd name="T6" fmla="*/ 0 w 303"/>
                  <a:gd name="T7" fmla="*/ 48 h 225"/>
                  <a:gd name="T8" fmla="*/ 213 w 303"/>
                  <a:gd name="T9" fmla="*/ 225 h 225"/>
                  <a:gd name="T10" fmla="*/ 303 w 303"/>
                  <a:gd name="T11" fmla="*/ 120 h 225"/>
                  <a:gd name="T12" fmla="*/ 0 60000 65536"/>
                  <a:gd name="T13" fmla="*/ 0 60000 65536"/>
                  <a:gd name="T14" fmla="*/ 0 60000 65536"/>
                  <a:gd name="T15" fmla="*/ 0 60000 65536"/>
                  <a:gd name="T16" fmla="*/ 0 60000 65536"/>
                  <a:gd name="T17" fmla="*/ 0 60000 65536"/>
                  <a:gd name="T18" fmla="*/ 0 w 303"/>
                  <a:gd name="T19" fmla="*/ 0 h 225"/>
                  <a:gd name="T20" fmla="*/ 303 w 303"/>
                  <a:gd name="T21" fmla="*/ 225 h 225"/>
                </a:gdLst>
                <a:ahLst/>
                <a:cxnLst>
                  <a:cxn ang="T12">
                    <a:pos x="T0" y="T1"/>
                  </a:cxn>
                  <a:cxn ang="T13">
                    <a:pos x="T2" y="T3"/>
                  </a:cxn>
                  <a:cxn ang="T14">
                    <a:pos x="T4" y="T5"/>
                  </a:cxn>
                  <a:cxn ang="T15">
                    <a:pos x="T6" y="T7"/>
                  </a:cxn>
                  <a:cxn ang="T16">
                    <a:pos x="T8" y="T9"/>
                  </a:cxn>
                  <a:cxn ang="T17">
                    <a:pos x="T10" y="T11"/>
                  </a:cxn>
                </a:cxnLst>
                <a:rect l="T18" t="T19" r="T20" b="T21"/>
                <a:pathLst>
                  <a:path w="303" h="225">
                    <a:moveTo>
                      <a:pt x="294" y="117"/>
                    </a:moveTo>
                    <a:lnTo>
                      <a:pt x="297" y="114"/>
                    </a:lnTo>
                    <a:lnTo>
                      <a:pt x="36" y="0"/>
                    </a:lnTo>
                    <a:lnTo>
                      <a:pt x="0" y="48"/>
                    </a:lnTo>
                    <a:lnTo>
                      <a:pt x="213" y="225"/>
                    </a:lnTo>
                    <a:lnTo>
                      <a:pt x="303" y="120"/>
                    </a:lnTo>
                  </a:path>
                </a:pathLst>
              </a:custGeom>
              <a:solidFill>
                <a:srgbClr val="D3EAF8"/>
              </a:solidFill>
              <a:ln w="28575" cap="rnd" cmpd="sng">
                <a:solidFill>
                  <a:schemeClr val="bg2"/>
                </a:solidFill>
                <a:prstDash val="solid"/>
                <a:round/>
                <a:headEnd/>
                <a:tailEnd/>
              </a:ln>
            </p:spPr>
            <p:txBody>
              <a:bodyPr/>
              <a:lstStyle/>
              <a:p>
                <a:endParaRPr lang="en-US" dirty="0"/>
              </a:p>
            </p:txBody>
          </p:sp>
          <p:sp>
            <p:nvSpPr>
              <p:cNvPr id="19532" name="Freeform 15"/>
              <p:cNvSpPr>
                <a:spLocks/>
              </p:cNvSpPr>
              <p:nvPr/>
            </p:nvSpPr>
            <p:spPr bwMode="gray">
              <a:xfrm>
                <a:off x="1623" y="3614"/>
                <a:ext cx="243" cy="249"/>
              </a:xfrm>
              <a:custGeom>
                <a:avLst/>
                <a:gdLst>
                  <a:gd name="T0" fmla="*/ 240 w 243"/>
                  <a:gd name="T1" fmla="*/ 177 h 249"/>
                  <a:gd name="T2" fmla="*/ 36 w 243"/>
                  <a:gd name="T3" fmla="*/ 0 h 249"/>
                  <a:gd name="T4" fmla="*/ 0 w 243"/>
                  <a:gd name="T5" fmla="*/ 21 h 249"/>
                  <a:gd name="T6" fmla="*/ 138 w 243"/>
                  <a:gd name="T7" fmla="*/ 249 h 249"/>
                  <a:gd name="T8" fmla="*/ 243 w 243"/>
                  <a:gd name="T9" fmla="*/ 180 h 249"/>
                  <a:gd name="T10" fmla="*/ 0 60000 65536"/>
                  <a:gd name="T11" fmla="*/ 0 60000 65536"/>
                  <a:gd name="T12" fmla="*/ 0 60000 65536"/>
                  <a:gd name="T13" fmla="*/ 0 60000 65536"/>
                  <a:gd name="T14" fmla="*/ 0 60000 65536"/>
                  <a:gd name="T15" fmla="*/ 0 w 243"/>
                  <a:gd name="T16" fmla="*/ 0 h 249"/>
                  <a:gd name="T17" fmla="*/ 243 w 243"/>
                  <a:gd name="T18" fmla="*/ 249 h 249"/>
                </a:gdLst>
                <a:ahLst/>
                <a:cxnLst>
                  <a:cxn ang="T10">
                    <a:pos x="T0" y="T1"/>
                  </a:cxn>
                  <a:cxn ang="T11">
                    <a:pos x="T2" y="T3"/>
                  </a:cxn>
                  <a:cxn ang="T12">
                    <a:pos x="T4" y="T5"/>
                  </a:cxn>
                  <a:cxn ang="T13">
                    <a:pos x="T6" y="T7"/>
                  </a:cxn>
                  <a:cxn ang="T14">
                    <a:pos x="T8" y="T9"/>
                  </a:cxn>
                </a:cxnLst>
                <a:rect l="T15" t="T16" r="T17" b="T18"/>
                <a:pathLst>
                  <a:path w="243" h="249">
                    <a:moveTo>
                      <a:pt x="240" y="177"/>
                    </a:moveTo>
                    <a:lnTo>
                      <a:pt x="36" y="0"/>
                    </a:lnTo>
                    <a:lnTo>
                      <a:pt x="0" y="21"/>
                    </a:lnTo>
                    <a:lnTo>
                      <a:pt x="138" y="249"/>
                    </a:lnTo>
                    <a:lnTo>
                      <a:pt x="243" y="180"/>
                    </a:lnTo>
                  </a:path>
                </a:pathLst>
              </a:custGeom>
              <a:solidFill>
                <a:srgbClr val="D3EAF8"/>
              </a:solidFill>
              <a:ln w="28575" cap="rnd" cmpd="sng">
                <a:solidFill>
                  <a:schemeClr val="bg2"/>
                </a:solidFill>
                <a:prstDash val="solid"/>
                <a:round/>
                <a:headEnd/>
                <a:tailEnd/>
              </a:ln>
            </p:spPr>
            <p:txBody>
              <a:bodyPr/>
              <a:lstStyle/>
              <a:p>
                <a:endParaRPr lang="en-US" dirty="0"/>
              </a:p>
            </p:txBody>
          </p:sp>
          <p:sp>
            <p:nvSpPr>
              <p:cNvPr id="19533" name="Freeform 16"/>
              <p:cNvSpPr>
                <a:spLocks/>
              </p:cNvSpPr>
              <p:nvPr/>
            </p:nvSpPr>
            <p:spPr bwMode="gray">
              <a:xfrm>
                <a:off x="1575" y="3638"/>
                <a:ext cx="180" cy="270"/>
              </a:xfrm>
              <a:custGeom>
                <a:avLst/>
                <a:gdLst>
                  <a:gd name="T0" fmla="*/ 180 w 180"/>
                  <a:gd name="T1" fmla="*/ 228 h 270"/>
                  <a:gd name="T2" fmla="*/ 48 w 180"/>
                  <a:gd name="T3" fmla="*/ 0 h 270"/>
                  <a:gd name="T4" fmla="*/ 0 w 180"/>
                  <a:gd name="T5" fmla="*/ 18 h 270"/>
                  <a:gd name="T6" fmla="*/ 66 w 180"/>
                  <a:gd name="T7" fmla="*/ 270 h 270"/>
                  <a:gd name="T8" fmla="*/ 177 w 180"/>
                  <a:gd name="T9" fmla="*/ 228 h 270"/>
                  <a:gd name="T10" fmla="*/ 0 60000 65536"/>
                  <a:gd name="T11" fmla="*/ 0 60000 65536"/>
                  <a:gd name="T12" fmla="*/ 0 60000 65536"/>
                  <a:gd name="T13" fmla="*/ 0 60000 65536"/>
                  <a:gd name="T14" fmla="*/ 0 60000 65536"/>
                  <a:gd name="T15" fmla="*/ 0 w 180"/>
                  <a:gd name="T16" fmla="*/ 0 h 270"/>
                  <a:gd name="T17" fmla="*/ 180 w 180"/>
                  <a:gd name="T18" fmla="*/ 270 h 270"/>
                </a:gdLst>
                <a:ahLst/>
                <a:cxnLst>
                  <a:cxn ang="T10">
                    <a:pos x="T0" y="T1"/>
                  </a:cxn>
                  <a:cxn ang="T11">
                    <a:pos x="T2" y="T3"/>
                  </a:cxn>
                  <a:cxn ang="T12">
                    <a:pos x="T4" y="T5"/>
                  </a:cxn>
                  <a:cxn ang="T13">
                    <a:pos x="T6" y="T7"/>
                  </a:cxn>
                  <a:cxn ang="T14">
                    <a:pos x="T8" y="T9"/>
                  </a:cxn>
                </a:cxnLst>
                <a:rect l="T15" t="T16" r="T17" b="T18"/>
                <a:pathLst>
                  <a:path w="180" h="270">
                    <a:moveTo>
                      <a:pt x="180" y="228"/>
                    </a:moveTo>
                    <a:lnTo>
                      <a:pt x="48" y="0"/>
                    </a:lnTo>
                    <a:lnTo>
                      <a:pt x="0" y="18"/>
                    </a:lnTo>
                    <a:lnTo>
                      <a:pt x="66" y="270"/>
                    </a:lnTo>
                    <a:lnTo>
                      <a:pt x="177" y="228"/>
                    </a:lnTo>
                  </a:path>
                </a:pathLst>
              </a:custGeom>
              <a:solidFill>
                <a:srgbClr val="D3EAF8"/>
              </a:solidFill>
              <a:ln w="28575" cap="rnd" cmpd="sng">
                <a:solidFill>
                  <a:schemeClr val="bg2"/>
                </a:solidFill>
                <a:prstDash val="solid"/>
                <a:round/>
                <a:headEnd/>
                <a:tailEnd/>
              </a:ln>
            </p:spPr>
            <p:txBody>
              <a:bodyPr/>
              <a:lstStyle/>
              <a:p>
                <a:endParaRPr lang="en-US" dirty="0"/>
              </a:p>
            </p:txBody>
          </p:sp>
          <p:sp>
            <p:nvSpPr>
              <p:cNvPr id="19534" name="Freeform 17"/>
              <p:cNvSpPr>
                <a:spLocks/>
              </p:cNvSpPr>
              <p:nvPr/>
            </p:nvSpPr>
            <p:spPr bwMode="gray">
              <a:xfrm>
                <a:off x="1598" y="3020"/>
                <a:ext cx="205" cy="273"/>
              </a:xfrm>
              <a:custGeom>
                <a:avLst/>
                <a:gdLst>
                  <a:gd name="T0" fmla="*/ 230438 w 169"/>
                  <a:gd name="T1" fmla="*/ 0 h 259"/>
                  <a:gd name="T2" fmla="*/ 0 w 169"/>
                  <a:gd name="T3" fmla="*/ 2081 h 259"/>
                  <a:gd name="T4" fmla="*/ 88001 w 169"/>
                  <a:gd name="T5" fmla="*/ 2232 h 259"/>
                  <a:gd name="T6" fmla="*/ 461679 w 169"/>
                  <a:gd name="T7" fmla="*/ 414 h 259"/>
                  <a:gd name="T8" fmla="*/ 230438 w 169"/>
                  <a:gd name="T9" fmla="*/ 0 h 259"/>
                  <a:gd name="T10" fmla="*/ 0 60000 65536"/>
                  <a:gd name="T11" fmla="*/ 0 60000 65536"/>
                  <a:gd name="T12" fmla="*/ 0 60000 65536"/>
                  <a:gd name="T13" fmla="*/ 0 60000 65536"/>
                  <a:gd name="T14" fmla="*/ 0 60000 65536"/>
                  <a:gd name="T15" fmla="*/ 0 w 169"/>
                  <a:gd name="T16" fmla="*/ 0 h 259"/>
                  <a:gd name="T17" fmla="*/ 169 w 169"/>
                  <a:gd name="T18" fmla="*/ 259 h 259"/>
                </a:gdLst>
                <a:ahLst/>
                <a:cxnLst>
                  <a:cxn ang="T10">
                    <a:pos x="T0" y="T1"/>
                  </a:cxn>
                  <a:cxn ang="T11">
                    <a:pos x="T2" y="T3"/>
                  </a:cxn>
                  <a:cxn ang="T12">
                    <a:pos x="T4" y="T5"/>
                  </a:cxn>
                  <a:cxn ang="T13">
                    <a:pos x="T6" y="T7"/>
                  </a:cxn>
                  <a:cxn ang="T14">
                    <a:pos x="T8" y="T9"/>
                  </a:cxn>
                </a:cxnLst>
                <a:rect l="T15" t="T16" r="T17" b="T18"/>
                <a:pathLst>
                  <a:path w="169" h="259">
                    <a:moveTo>
                      <a:pt x="83" y="0"/>
                    </a:moveTo>
                    <a:lnTo>
                      <a:pt x="0" y="241"/>
                    </a:lnTo>
                    <a:lnTo>
                      <a:pt x="32" y="258"/>
                    </a:lnTo>
                    <a:lnTo>
                      <a:pt x="168" y="47"/>
                    </a:lnTo>
                    <a:lnTo>
                      <a:pt x="83" y="0"/>
                    </a:lnTo>
                  </a:path>
                </a:pathLst>
              </a:custGeom>
              <a:solidFill>
                <a:srgbClr val="D3EAF8"/>
              </a:solidFill>
              <a:ln w="28575" cap="flat" cmpd="sng">
                <a:solidFill>
                  <a:schemeClr val="bg2"/>
                </a:solidFill>
                <a:prstDash val="solid"/>
                <a:round/>
                <a:headEnd/>
                <a:tailEnd/>
              </a:ln>
            </p:spPr>
            <p:txBody>
              <a:bodyPr wrap="none" lIns="92075" tIns="46038" rIns="92075" bIns="46038" anchorCtr="1"/>
              <a:lstStyle/>
              <a:p>
                <a:endParaRPr lang="en-US" dirty="0"/>
              </a:p>
            </p:txBody>
          </p:sp>
          <p:sp>
            <p:nvSpPr>
              <p:cNvPr id="19535" name="Freeform 18"/>
              <p:cNvSpPr>
                <a:spLocks/>
              </p:cNvSpPr>
              <p:nvPr/>
            </p:nvSpPr>
            <p:spPr bwMode="gray">
              <a:xfrm>
                <a:off x="1641" y="3070"/>
                <a:ext cx="256" cy="252"/>
              </a:xfrm>
              <a:custGeom>
                <a:avLst/>
                <a:gdLst>
                  <a:gd name="T0" fmla="*/ 316614 w 212"/>
                  <a:gd name="T1" fmla="*/ 0 h 239"/>
                  <a:gd name="T2" fmla="*/ 0 w 212"/>
                  <a:gd name="T3" fmla="*/ 1888 h 239"/>
                  <a:gd name="T4" fmla="*/ 63751 w 212"/>
                  <a:gd name="T5" fmla="*/ 2087 h 239"/>
                  <a:gd name="T6" fmla="*/ 481214 w 212"/>
                  <a:gd name="T7" fmla="*/ 569 h 239"/>
                  <a:gd name="T8" fmla="*/ 316614 w 212"/>
                  <a:gd name="T9" fmla="*/ 0 h 239"/>
                  <a:gd name="T10" fmla="*/ 0 60000 65536"/>
                  <a:gd name="T11" fmla="*/ 0 60000 65536"/>
                  <a:gd name="T12" fmla="*/ 0 60000 65536"/>
                  <a:gd name="T13" fmla="*/ 0 60000 65536"/>
                  <a:gd name="T14" fmla="*/ 0 60000 65536"/>
                  <a:gd name="T15" fmla="*/ 0 w 212"/>
                  <a:gd name="T16" fmla="*/ 0 h 239"/>
                  <a:gd name="T17" fmla="*/ 212 w 212"/>
                  <a:gd name="T18" fmla="*/ 239 h 239"/>
                </a:gdLst>
                <a:ahLst/>
                <a:cxnLst>
                  <a:cxn ang="T10">
                    <a:pos x="T0" y="T1"/>
                  </a:cxn>
                  <a:cxn ang="T11">
                    <a:pos x="T2" y="T3"/>
                  </a:cxn>
                  <a:cxn ang="T12">
                    <a:pos x="T4" y="T5"/>
                  </a:cxn>
                  <a:cxn ang="T13">
                    <a:pos x="T6" y="T7"/>
                  </a:cxn>
                  <a:cxn ang="T14">
                    <a:pos x="T8" y="T9"/>
                  </a:cxn>
                </a:cxnLst>
                <a:rect l="T15" t="T16" r="T17" b="T18"/>
                <a:pathLst>
                  <a:path w="212" h="239">
                    <a:moveTo>
                      <a:pt x="139" y="0"/>
                    </a:moveTo>
                    <a:lnTo>
                      <a:pt x="0" y="215"/>
                    </a:lnTo>
                    <a:lnTo>
                      <a:pt x="28" y="238"/>
                    </a:lnTo>
                    <a:lnTo>
                      <a:pt x="211" y="65"/>
                    </a:lnTo>
                    <a:lnTo>
                      <a:pt x="139" y="0"/>
                    </a:lnTo>
                  </a:path>
                </a:pathLst>
              </a:custGeom>
              <a:solidFill>
                <a:srgbClr val="D3EAF8"/>
              </a:solidFill>
              <a:ln w="28575" cap="flat" cmpd="sng">
                <a:solidFill>
                  <a:schemeClr val="bg2"/>
                </a:solidFill>
                <a:prstDash val="solid"/>
                <a:round/>
                <a:headEnd/>
                <a:tailEnd/>
              </a:ln>
            </p:spPr>
            <p:txBody>
              <a:bodyPr wrap="none" lIns="92075" tIns="46038" rIns="92075" bIns="46038" anchorCtr="1"/>
              <a:lstStyle/>
              <a:p>
                <a:endParaRPr lang="en-US" dirty="0"/>
              </a:p>
            </p:txBody>
          </p:sp>
          <p:sp>
            <p:nvSpPr>
              <p:cNvPr id="19536" name="Freeform 19"/>
              <p:cNvSpPr>
                <a:spLocks/>
              </p:cNvSpPr>
              <p:nvPr/>
            </p:nvSpPr>
            <p:spPr bwMode="gray">
              <a:xfrm>
                <a:off x="1676" y="3140"/>
                <a:ext cx="293" cy="217"/>
              </a:xfrm>
              <a:custGeom>
                <a:avLst/>
                <a:gdLst>
                  <a:gd name="T0" fmla="*/ 470743 w 242"/>
                  <a:gd name="T1" fmla="*/ 0 h 205"/>
                  <a:gd name="T2" fmla="*/ 0 w 242"/>
                  <a:gd name="T3" fmla="*/ 1796 h 205"/>
                  <a:gd name="T4" fmla="*/ 51333 w 242"/>
                  <a:gd name="T5" fmla="*/ 2104 h 205"/>
                  <a:gd name="T6" fmla="*/ 613398 w 242"/>
                  <a:gd name="T7" fmla="*/ 824 h 205"/>
                  <a:gd name="T8" fmla="*/ 470743 w 242"/>
                  <a:gd name="T9" fmla="*/ 0 h 205"/>
                  <a:gd name="T10" fmla="*/ 0 60000 65536"/>
                  <a:gd name="T11" fmla="*/ 0 60000 65536"/>
                  <a:gd name="T12" fmla="*/ 0 60000 65536"/>
                  <a:gd name="T13" fmla="*/ 0 60000 65536"/>
                  <a:gd name="T14" fmla="*/ 0 60000 65536"/>
                  <a:gd name="T15" fmla="*/ 0 w 242"/>
                  <a:gd name="T16" fmla="*/ 0 h 205"/>
                  <a:gd name="T17" fmla="*/ 242 w 242"/>
                  <a:gd name="T18" fmla="*/ 205 h 205"/>
                </a:gdLst>
                <a:ahLst/>
                <a:cxnLst>
                  <a:cxn ang="T10">
                    <a:pos x="T0" y="T1"/>
                  </a:cxn>
                  <a:cxn ang="T11">
                    <a:pos x="T2" y="T3"/>
                  </a:cxn>
                  <a:cxn ang="T12">
                    <a:pos x="T4" y="T5"/>
                  </a:cxn>
                  <a:cxn ang="T13">
                    <a:pos x="T6" y="T7"/>
                  </a:cxn>
                  <a:cxn ang="T14">
                    <a:pos x="T8" y="T9"/>
                  </a:cxn>
                </a:cxnLst>
                <a:rect l="T15" t="T16" r="T17" b="T18"/>
                <a:pathLst>
                  <a:path w="242" h="205">
                    <a:moveTo>
                      <a:pt x="186" y="0"/>
                    </a:moveTo>
                    <a:lnTo>
                      <a:pt x="0" y="175"/>
                    </a:lnTo>
                    <a:lnTo>
                      <a:pt x="21" y="204"/>
                    </a:lnTo>
                    <a:lnTo>
                      <a:pt x="241" y="80"/>
                    </a:lnTo>
                    <a:lnTo>
                      <a:pt x="186" y="0"/>
                    </a:lnTo>
                  </a:path>
                </a:pathLst>
              </a:custGeom>
              <a:solidFill>
                <a:srgbClr val="D3EAF8"/>
              </a:solidFill>
              <a:ln w="28575" cap="flat" cmpd="sng">
                <a:solidFill>
                  <a:schemeClr val="bg2"/>
                </a:solidFill>
                <a:prstDash val="solid"/>
                <a:round/>
                <a:headEnd/>
                <a:tailEnd/>
              </a:ln>
            </p:spPr>
            <p:txBody>
              <a:bodyPr wrap="none" lIns="92075" tIns="46038" rIns="92075" bIns="46038" anchorCtr="1"/>
              <a:lstStyle/>
              <a:p>
                <a:endParaRPr lang="en-US" dirty="0"/>
              </a:p>
            </p:txBody>
          </p:sp>
          <p:sp>
            <p:nvSpPr>
              <p:cNvPr id="19537" name="Freeform 20"/>
              <p:cNvSpPr>
                <a:spLocks/>
              </p:cNvSpPr>
              <p:nvPr/>
            </p:nvSpPr>
            <p:spPr bwMode="gray">
              <a:xfrm>
                <a:off x="1709" y="3240"/>
                <a:ext cx="319" cy="175"/>
              </a:xfrm>
              <a:custGeom>
                <a:avLst/>
                <a:gdLst>
                  <a:gd name="T0" fmla="*/ 523710 w 264"/>
                  <a:gd name="T1" fmla="*/ 0 h 166"/>
                  <a:gd name="T2" fmla="*/ 0 w 264"/>
                  <a:gd name="T3" fmla="*/ 1088 h 166"/>
                  <a:gd name="T4" fmla="*/ 36319 w 264"/>
                  <a:gd name="T5" fmla="*/ 1438 h 166"/>
                  <a:gd name="T6" fmla="*/ 616455 w 264"/>
                  <a:gd name="T7" fmla="*/ 905 h 166"/>
                  <a:gd name="T8" fmla="*/ 523710 w 264"/>
                  <a:gd name="T9" fmla="*/ 0 h 166"/>
                  <a:gd name="T10" fmla="*/ 0 60000 65536"/>
                  <a:gd name="T11" fmla="*/ 0 60000 65536"/>
                  <a:gd name="T12" fmla="*/ 0 60000 65536"/>
                  <a:gd name="T13" fmla="*/ 0 60000 65536"/>
                  <a:gd name="T14" fmla="*/ 0 60000 65536"/>
                  <a:gd name="T15" fmla="*/ 0 w 264"/>
                  <a:gd name="T16" fmla="*/ 0 h 166"/>
                  <a:gd name="T17" fmla="*/ 264 w 264"/>
                  <a:gd name="T18" fmla="*/ 166 h 166"/>
                </a:gdLst>
                <a:ahLst/>
                <a:cxnLst>
                  <a:cxn ang="T10">
                    <a:pos x="T0" y="T1"/>
                  </a:cxn>
                  <a:cxn ang="T11">
                    <a:pos x="T2" y="T3"/>
                  </a:cxn>
                  <a:cxn ang="T12">
                    <a:pos x="T4" y="T5"/>
                  </a:cxn>
                  <a:cxn ang="T13">
                    <a:pos x="T6" y="T7"/>
                  </a:cxn>
                  <a:cxn ang="T14">
                    <a:pos x="T8" y="T9"/>
                  </a:cxn>
                </a:cxnLst>
                <a:rect l="T15" t="T16" r="T17" b="T18"/>
                <a:pathLst>
                  <a:path w="264" h="166">
                    <a:moveTo>
                      <a:pt x="224" y="0"/>
                    </a:moveTo>
                    <a:lnTo>
                      <a:pt x="0" y="125"/>
                    </a:lnTo>
                    <a:lnTo>
                      <a:pt x="15" y="165"/>
                    </a:lnTo>
                    <a:lnTo>
                      <a:pt x="263" y="103"/>
                    </a:lnTo>
                    <a:lnTo>
                      <a:pt x="224" y="0"/>
                    </a:lnTo>
                  </a:path>
                </a:pathLst>
              </a:custGeom>
              <a:solidFill>
                <a:srgbClr val="D3EAF8"/>
              </a:solidFill>
              <a:ln w="28575" cap="flat" cmpd="sng">
                <a:solidFill>
                  <a:schemeClr val="bg2"/>
                </a:solidFill>
                <a:prstDash val="solid"/>
                <a:round/>
                <a:headEnd/>
                <a:tailEnd/>
              </a:ln>
            </p:spPr>
            <p:txBody>
              <a:bodyPr wrap="none" lIns="92075" tIns="46038" rIns="92075" bIns="46038" anchorCtr="1"/>
              <a:lstStyle/>
              <a:p>
                <a:endParaRPr lang="en-US" dirty="0"/>
              </a:p>
            </p:txBody>
          </p:sp>
          <p:sp>
            <p:nvSpPr>
              <p:cNvPr id="19538" name="Freeform 21"/>
              <p:cNvSpPr>
                <a:spLocks/>
              </p:cNvSpPr>
              <p:nvPr/>
            </p:nvSpPr>
            <p:spPr bwMode="gray">
              <a:xfrm>
                <a:off x="1552" y="2996"/>
                <a:ext cx="138" cy="277"/>
              </a:xfrm>
              <a:custGeom>
                <a:avLst/>
                <a:gdLst>
                  <a:gd name="T0" fmla="*/ 46932 w 114"/>
                  <a:gd name="T1" fmla="*/ 0 h 263"/>
                  <a:gd name="T2" fmla="*/ 0 w 114"/>
                  <a:gd name="T3" fmla="*/ 2152 h 263"/>
                  <a:gd name="T4" fmla="*/ 90828 w 114"/>
                  <a:gd name="T5" fmla="*/ 2187 h 263"/>
                  <a:gd name="T6" fmla="*/ 285800 w 114"/>
                  <a:gd name="T7" fmla="*/ 172 h 263"/>
                  <a:gd name="T8" fmla="*/ 46932 w 114"/>
                  <a:gd name="T9" fmla="*/ 0 h 263"/>
                  <a:gd name="T10" fmla="*/ 0 60000 65536"/>
                  <a:gd name="T11" fmla="*/ 0 60000 65536"/>
                  <a:gd name="T12" fmla="*/ 0 60000 65536"/>
                  <a:gd name="T13" fmla="*/ 0 60000 65536"/>
                  <a:gd name="T14" fmla="*/ 0 60000 65536"/>
                  <a:gd name="T15" fmla="*/ 0 w 114"/>
                  <a:gd name="T16" fmla="*/ 0 h 263"/>
                  <a:gd name="T17" fmla="*/ 114 w 114"/>
                  <a:gd name="T18" fmla="*/ 263 h 263"/>
                </a:gdLst>
                <a:ahLst/>
                <a:cxnLst>
                  <a:cxn ang="T10">
                    <a:pos x="T0" y="T1"/>
                  </a:cxn>
                  <a:cxn ang="T11">
                    <a:pos x="T2" y="T3"/>
                  </a:cxn>
                  <a:cxn ang="T12">
                    <a:pos x="T4" y="T5"/>
                  </a:cxn>
                  <a:cxn ang="T13">
                    <a:pos x="T6" y="T7"/>
                  </a:cxn>
                  <a:cxn ang="T14">
                    <a:pos x="T8" y="T9"/>
                  </a:cxn>
                </a:cxnLst>
                <a:rect l="T15" t="T16" r="T17" b="T18"/>
                <a:pathLst>
                  <a:path w="114" h="263">
                    <a:moveTo>
                      <a:pt x="18" y="0"/>
                    </a:moveTo>
                    <a:lnTo>
                      <a:pt x="0" y="255"/>
                    </a:lnTo>
                    <a:lnTo>
                      <a:pt x="36" y="262"/>
                    </a:lnTo>
                    <a:lnTo>
                      <a:pt x="113" y="22"/>
                    </a:lnTo>
                    <a:lnTo>
                      <a:pt x="18" y="0"/>
                    </a:lnTo>
                  </a:path>
                </a:pathLst>
              </a:custGeom>
              <a:solidFill>
                <a:srgbClr val="D3EAF8"/>
              </a:solidFill>
              <a:ln w="28575" cap="flat" cmpd="sng">
                <a:solidFill>
                  <a:schemeClr val="bg2"/>
                </a:solidFill>
                <a:prstDash val="solid"/>
                <a:round/>
                <a:headEnd/>
                <a:tailEnd/>
              </a:ln>
            </p:spPr>
            <p:txBody>
              <a:bodyPr wrap="none" lIns="92075" tIns="46038" rIns="92075" bIns="46038" anchorCtr="1"/>
              <a:lstStyle/>
              <a:p>
                <a:endParaRPr lang="en-US" dirty="0"/>
              </a:p>
            </p:txBody>
          </p:sp>
          <p:sp>
            <p:nvSpPr>
              <p:cNvPr id="19539" name="Rectangle 22"/>
              <p:cNvSpPr>
                <a:spLocks noChangeArrowheads="1"/>
              </p:cNvSpPr>
              <p:nvPr/>
            </p:nvSpPr>
            <p:spPr bwMode="gray">
              <a:xfrm>
                <a:off x="1236" y="3346"/>
                <a:ext cx="544"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Undo</a:t>
                </a:r>
              </a:p>
            </p:txBody>
          </p:sp>
        </p:grpSp>
        <p:sp>
          <p:nvSpPr>
            <p:cNvPr id="19461" name="Line 23"/>
            <p:cNvSpPr>
              <a:spLocks noChangeShapeType="1"/>
            </p:cNvSpPr>
            <p:nvPr/>
          </p:nvSpPr>
          <p:spPr bwMode="auto">
            <a:xfrm flipH="1" flipV="1">
              <a:off x="7161212" y="4973637"/>
              <a:ext cx="585788" cy="0"/>
            </a:xfrm>
            <a:prstGeom prst="line">
              <a:avLst/>
            </a:prstGeom>
            <a:noFill/>
            <a:ln w="28575" cap="rnd">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9462" name="Rectangle 24"/>
            <p:cNvSpPr>
              <a:spLocks noChangeArrowheads="1"/>
            </p:cNvSpPr>
            <p:nvPr/>
          </p:nvSpPr>
          <p:spPr bwMode="blackWhite">
            <a:xfrm>
              <a:off x="7770812" y="990600"/>
              <a:ext cx="3454400" cy="1827213"/>
            </a:xfrm>
            <a:prstGeom prst="rect">
              <a:avLst/>
            </a:prstGeom>
            <a:solidFill>
              <a:srgbClr val="99CCCC"/>
            </a:solidFill>
            <a:ln w="28575">
              <a:solidFill>
                <a:schemeClr val="bg2"/>
              </a:solidFill>
              <a:miter lim="800000"/>
              <a:headEnd/>
              <a:tailEnd/>
            </a:ln>
          </p:spPr>
          <p:txBody>
            <a:bodyPr wrap="none" lIns="92075" tIns="46038" rIns="92075" bIns="46038" anchorCtr="1"/>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50000"/>
                </a:spcBef>
              </a:pPr>
              <a:r>
                <a:rPr lang="en-US" altLang="en-US" dirty="0">
                  <a:solidFill>
                    <a:srgbClr val="000000"/>
                  </a:solidFill>
                </a:rPr>
                <a:t>Instance</a:t>
              </a:r>
            </a:p>
          </p:txBody>
        </p:sp>
        <p:grpSp>
          <p:nvGrpSpPr>
            <p:cNvPr id="19463" name="Group 25"/>
            <p:cNvGrpSpPr>
              <a:grpSpLocks/>
            </p:cNvGrpSpPr>
            <p:nvPr/>
          </p:nvGrpSpPr>
          <p:grpSpPr bwMode="auto">
            <a:xfrm>
              <a:off x="8050212" y="2057399"/>
              <a:ext cx="2895600" cy="685800"/>
              <a:chOff x="3294" y="1596"/>
              <a:chExt cx="1824" cy="432"/>
            </a:xfrm>
          </p:grpSpPr>
          <p:sp>
            <p:nvSpPr>
              <p:cNvPr id="19515" name="Oval 26"/>
              <p:cNvSpPr>
                <a:spLocks noChangeArrowheads="1"/>
              </p:cNvSpPr>
              <p:nvPr/>
            </p:nvSpPr>
            <p:spPr bwMode="blackWhite">
              <a:xfrm>
                <a:off x="4206" y="1596"/>
                <a:ext cx="912" cy="432"/>
              </a:xfrm>
              <a:prstGeom prst="ellipse">
                <a:avLst/>
              </a:prstGeom>
              <a:solidFill>
                <a:srgbClr val="FFFFCC"/>
              </a:solidFill>
              <a:ln w="28575">
                <a:solidFill>
                  <a:schemeClr val="bg2"/>
                </a:solidFill>
                <a:round/>
                <a:headEnd/>
                <a:tailEnd/>
              </a:ln>
            </p:spPr>
            <p:txBody>
              <a:bodyPr wrap="none" lIns="55563" tIns="26988" rIns="55563" bIns="26988" anchor="ctr"/>
              <a:lstStyle>
                <a:lvl1pPr defTabSz="296863" eaLnBrk="0" hangingPunct="0">
                  <a:defRPr>
                    <a:solidFill>
                      <a:schemeClr val="tx1"/>
                    </a:solidFill>
                    <a:latin typeface="Arial" panose="020B0604020202020204" pitchFamily="34" charset="0"/>
                    <a:cs typeface="Arial" panose="020B0604020202020204" pitchFamily="34" charset="0"/>
                  </a:defRPr>
                </a:lvl1pPr>
                <a:lvl2pPr marL="742950" indent="-285750" defTabSz="296863" eaLnBrk="0" hangingPunct="0">
                  <a:defRPr>
                    <a:solidFill>
                      <a:schemeClr val="tx1"/>
                    </a:solidFill>
                    <a:latin typeface="Arial" panose="020B0604020202020204" pitchFamily="34" charset="0"/>
                    <a:cs typeface="Arial" panose="020B0604020202020204" pitchFamily="34" charset="0"/>
                  </a:defRPr>
                </a:lvl2pPr>
                <a:lvl3pPr marL="1143000" indent="-228600" defTabSz="296863" eaLnBrk="0" hangingPunct="0">
                  <a:defRPr>
                    <a:solidFill>
                      <a:schemeClr val="tx1"/>
                    </a:solidFill>
                    <a:latin typeface="Arial" panose="020B0604020202020204" pitchFamily="34" charset="0"/>
                    <a:cs typeface="Arial" panose="020B0604020202020204" pitchFamily="34" charset="0"/>
                  </a:defRPr>
                </a:lvl3pPr>
                <a:lvl4pPr marL="1600200" indent="-228600" defTabSz="296863" eaLnBrk="0" hangingPunct="0">
                  <a:defRPr>
                    <a:solidFill>
                      <a:schemeClr val="tx1"/>
                    </a:solidFill>
                    <a:latin typeface="Arial" panose="020B0604020202020204" pitchFamily="34" charset="0"/>
                    <a:cs typeface="Arial" panose="020B0604020202020204" pitchFamily="34" charset="0"/>
                  </a:defRPr>
                </a:lvl4pPr>
                <a:lvl5pPr marL="2057400" indent="-228600" defTabSz="296863" eaLnBrk="0" hangingPunct="0">
                  <a:defRPr>
                    <a:solidFill>
                      <a:schemeClr val="tx1"/>
                    </a:solidFill>
                    <a:latin typeface="Arial" panose="020B0604020202020204" pitchFamily="34" charset="0"/>
                    <a:cs typeface="Arial" panose="020B0604020202020204" pitchFamily="34" charset="0"/>
                  </a:defRPr>
                </a:lvl5pPr>
                <a:lvl6pPr marL="25146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1400" dirty="0">
                  <a:solidFill>
                    <a:schemeClr val="bg2"/>
                  </a:solidFill>
                </a:endParaRPr>
              </a:p>
            </p:txBody>
          </p:sp>
          <p:sp>
            <p:nvSpPr>
              <p:cNvPr id="19516" name="Oval 27"/>
              <p:cNvSpPr>
                <a:spLocks noChangeArrowheads="1"/>
              </p:cNvSpPr>
              <p:nvPr/>
            </p:nvSpPr>
            <p:spPr bwMode="blackWhite">
              <a:xfrm>
                <a:off x="4054" y="1596"/>
                <a:ext cx="912" cy="432"/>
              </a:xfrm>
              <a:prstGeom prst="ellipse">
                <a:avLst/>
              </a:prstGeom>
              <a:solidFill>
                <a:srgbClr val="FFFFCC"/>
              </a:solidFill>
              <a:ln w="28575">
                <a:solidFill>
                  <a:schemeClr val="bg2"/>
                </a:solidFill>
                <a:round/>
                <a:headEnd/>
                <a:tailEnd/>
              </a:ln>
            </p:spPr>
            <p:txBody>
              <a:bodyPr wrap="none" lIns="55563" tIns="26988" rIns="55563" bIns="26988" anchor="ctr"/>
              <a:lstStyle>
                <a:lvl1pPr defTabSz="296863" eaLnBrk="0" hangingPunct="0">
                  <a:defRPr>
                    <a:solidFill>
                      <a:schemeClr val="tx1"/>
                    </a:solidFill>
                    <a:latin typeface="Arial" panose="020B0604020202020204" pitchFamily="34" charset="0"/>
                    <a:cs typeface="Arial" panose="020B0604020202020204" pitchFamily="34" charset="0"/>
                  </a:defRPr>
                </a:lvl1pPr>
                <a:lvl2pPr marL="742950" indent="-285750" defTabSz="296863" eaLnBrk="0" hangingPunct="0">
                  <a:defRPr>
                    <a:solidFill>
                      <a:schemeClr val="tx1"/>
                    </a:solidFill>
                    <a:latin typeface="Arial" panose="020B0604020202020204" pitchFamily="34" charset="0"/>
                    <a:cs typeface="Arial" panose="020B0604020202020204" pitchFamily="34" charset="0"/>
                  </a:defRPr>
                </a:lvl2pPr>
                <a:lvl3pPr marL="1143000" indent="-228600" defTabSz="296863" eaLnBrk="0" hangingPunct="0">
                  <a:defRPr>
                    <a:solidFill>
                      <a:schemeClr val="tx1"/>
                    </a:solidFill>
                    <a:latin typeface="Arial" panose="020B0604020202020204" pitchFamily="34" charset="0"/>
                    <a:cs typeface="Arial" panose="020B0604020202020204" pitchFamily="34" charset="0"/>
                  </a:defRPr>
                </a:lvl3pPr>
                <a:lvl4pPr marL="1600200" indent="-228600" defTabSz="296863" eaLnBrk="0" hangingPunct="0">
                  <a:defRPr>
                    <a:solidFill>
                      <a:schemeClr val="tx1"/>
                    </a:solidFill>
                    <a:latin typeface="Arial" panose="020B0604020202020204" pitchFamily="34" charset="0"/>
                    <a:cs typeface="Arial" panose="020B0604020202020204" pitchFamily="34" charset="0"/>
                  </a:defRPr>
                </a:lvl4pPr>
                <a:lvl5pPr marL="2057400" indent="-228600" defTabSz="296863" eaLnBrk="0" hangingPunct="0">
                  <a:defRPr>
                    <a:solidFill>
                      <a:schemeClr val="tx1"/>
                    </a:solidFill>
                    <a:latin typeface="Arial" panose="020B0604020202020204" pitchFamily="34" charset="0"/>
                    <a:cs typeface="Arial" panose="020B0604020202020204" pitchFamily="34" charset="0"/>
                  </a:defRPr>
                </a:lvl5pPr>
                <a:lvl6pPr marL="25146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1400" dirty="0">
                  <a:solidFill>
                    <a:schemeClr val="bg2"/>
                  </a:solidFill>
                </a:endParaRPr>
              </a:p>
            </p:txBody>
          </p:sp>
          <p:sp>
            <p:nvSpPr>
              <p:cNvPr id="19517" name="Oval 28"/>
              <p:cNvSpPr>
                <a:spLocks noChangeArrowheads="1"/>
              </p:cNvSpPr>
              <p:nvPr/>
            </p:nvSpPr>
            <p:spPr bwMode="blackWhite">
              <a:xfrm>
                <a:off x="3902" y="1596"/>
                <a:ext cx="912" cy="432"/>
              </a:xfrm>
              <a:prstGeom prst="ellipse">
                <a:avLst/>
              </a:prstGeom>
              <a:solidFill>
                <a:srgbClr val="FFFFCC"/>
              </a:solidFill>
              <a:ln w="28575">
                <a:solidFill>
                  <a:schemeClr val="bg2"/>
                </a:solidFill>
                <a:round/>
                <a:headEnd/>
                <a:tailEnd/>
              </a:ln>
            </p:spPr>
            <p:txBody>
              <a:bodyPr wrap="none" lIns="55563" tIns="26988" rIns="55563" bIns="26988" anchor="ctr"/>
              <a:lstStyle>
                <a:lvl1pPr defTabSz="296863" eaLnBrk="0" hangingPunct="0">
                  <a:defRPr>
                    <a:solidFill>
                      <a:schemeClr val="tx1"/>
                    </a:solidFill>
                    <a:latin typeface="Arial" panose="020B0604020202020204" pitchFamily="34" charset="0"/>
                    <a:cs typeface="Arial" panose="020B0604020202020204" pitchFamily="34" charset="0"/>
                  </a:defRPr>
                </a:lvl1pPr>
                <a:lvl2pPr marL="742950" indent="-285750" defTabSz="296863" eaLnBrk="0" hangingPunct="0">
                  <a:defRPr>
                    <a:solidFill>
                      <a:schemeClr val="tx1"/>
                    </a:solidFill>
                    <a:latin typeface="Arial" panose="020B0604020202020204" pitchFamily="34" charset="0"/>
                    <a:cs typeface="Arial" panose="020B0604020202020204" pitchFamily="34" charset="0"/>
                  </a:defRPr>
                </a:lvl2pPr>
                <a:lvl3pPr marL="1143000" indent="-228600" defTabSz="296863" eaLnBrk="0" hangingPunct="0">
                  <a:defRPr>
                    <a:solidFill>
                      <a:schemeClr val="tx1"/>
                    </a:solidFill>
                    <a:latin typeface="Arial" panose="020B0604020202020204" pitchFamily="34" charset="0"/>
                    <a:cs typeface="Arial" panose="020B0604020202020204" pitchFamily="34" charset="0"/>
                  </a:defRPr>
                </a:lvl3pPr>
                <a:lvl4pPr marL="1600200" indent="-228600" defTabSz="296863" eaLnBrk="0" hangingPunct="0">
                  <a:defRPr>
                    <a:solidFill>
                      <a:schemeClr val="tx1"/>
                    </a:solidFill>
                    <a:latin typeface="Arial" panose="020B0604020202020204" pitchFamily="34" charset="0"/>
                    <a:cs typeface="Arial" panose="020B0604020202020204" pitchFamily="34" charset="0"/>
                  </a:defRPr>
                </a:lvl4pPr>
                <a:lvl5pPr marL="2057400" indent="-228600" defTabSz="296863" eaLnBrk="0" hangingPunct="0">
                  <a:defRPr>
                    <a:solidFill>
                      <a:schemeClr val="tx1"/>
                    </a:solidFill>
                    <a:latin typeface="Arial" panose="020B0604020202020204" pitchFamily="34" charset="0"/>
                    <a:cs typeface="Arial" panose="020B0604020202020204" pitchFamily="34" charset="0"/>
                  </a:defRPr>
                </a:lvl5pPr>
                <a:lvl6pPr marL="25146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1400" dirty="0">
                  <a:solidFill>
                    <a:schemeClr val="bg2"/>
                  </a:solidFill>
                </a:endParaRPr>
              </a:p>
            </p:txBody>
          </p:sp>
          <p:sp>
            <p:nvSpPr>
              <p:cNvPr id="19518" name="Oval 29"/>
              <p:cNvSpPr>
                <a:spLocks noChangeArrowheads="1"/>
              </p:cNvSpPr>
              <p:nvPr/>
            </p:nvSpPr>
            <p:spPr bwMode="blackWhite">
              <a:xfrm>
                <a:off x="3750" y="1596"/>
                <a:ext cx="912" cy="432"/>
              </a:xfrm>
              <a:prstGeom prst="ellipse">
                <a:avLst/>
              </a:prstGeom>
              <a:solidFill>
                <a:srgbClr val="FFFFCC"/>
              </a:solidFill>
              <a:ln w="28575">
                <a:solidFill>
                  <a:schemeClr val="bg2"/>
                </a:solidFill>
                <a:round/>
                <a:headEnd/>
                <a:tailEnd/>
              </a:ln>
            </p:spPr>
            <p:txBody>
              <a:bodyPr wrap="none" lIns="55563" tIns="26988" rIns="55563" bIns="26988" anchor="ctr"/>
              <a:lstStyle>
                <a:lvl1pPr defTabSz="296863" eaLnBrk="0" hangingPunct="0">
                  <a:defRPr>
                    <a:solidFill>
                      <a:schemeClr val="tx1"/>
                    </a:solidFill>
                    <a:latin typeface="Arial" panose="020B0604020202020204" pitchFamily="34" charset="0"/>
                    <a:cs typeface="Arial" panose="020B0604020202020204" pitchFamily="34" charset="0"/>
                  </a:defRPr>
                </a:lvl1pPr>
                <a:lvl2pPr marL="742950" indent="-285750" defTabSz="296863" eaLnBrk="0" hangingPunct="0">
                  <a:defRPr>
                    <a:solidFill>
                      <a:schemeClr val="tx1"/>
                    </a:solidFill>
                    <a:latin typeface="Arial" panose="020B0604020202020204" pitchFamily="34" charset="0"/>
                    <a:cs typeface="Arial" panose="020B0604020202020204" pitchFamily="34" charset="0"/>
                  </a:defRPr>
                </a:lvl2pPr>
                <a:lvl3pPr marL="1143000" indent="-228600" defTabSz="296863" eaLnBrk="0" hangingPunct="0">
                  <a:defRPr>
                    <a:solidFill>
                      <a:schemeClr val="tx1"/>
                    </a:solidFill>
                    <a:latin typeface="Arial" panose="020B0604020202020204" pitchFamily="34" charset="0"/>
                    <a:cs typeface="Arial" panose="020B0604020202020204" pitchFamily="34" charset="0"/>
                  </a:defRPr>
                </a:lvl3pPr>
                <a:lvl4pPr marL="1600200" indent="-228600" defTabSz="296863" eaLnBrk="0" hangingPunct="0">
                  <a:defRPr>
                    <a:solidFill>
                      <a:schemeClr val="tx1"/>
                    </a:solidFill>
                    <a:latin typeface="Arial" panose="020B0604020202020204" pitchFamily="34" charset="0"/>
                    <a:cs typeface="Arial" panose="020B0604020202020204" pitchFamily="34" charset="0"/>
                  </a:defRPr>
                </a:lvl4pPr>
                <a:lvl5pPr marL="2057400" indent="-228600" defTabSz="296863" eaLnBrk="0" hangingPunct="0">
                  <a:defRPr>
                    <a:solidFill>
                      <a:schemeClr val="tx1"/>
                    </a:solidFill>
                    <a:latin typeface="Arial" panose="020B0604020202020204" pitchFamily="34" charset="0"/>
                    <a:cs typeface="Arial" panose="020B0604020202020204" pitchFamily="34" charset="0"/>
                  </a:defRPr>
                </a:lvl5pPr>
                <a:lvl6pPr marL="25146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1400" dirty="0">
                  <a:solidFill>
                    <a:schemeClr val="bg2"/>
                  </a:solidFill>
                </a:endParaRPr>
              </a:p>
            </p:txBody>
          </p:sp>
          <p:sp>
            <p:nvSpPr>
              <p:cNvPr id="19519" name="Oval 30"/>
              <p:cNvSpPr>
                <a:spLocks noChangeArrowheads="1"/>
              </p:cNvSpPr>
              <p:nvPr/>
            </p:nvSpPr>
            <p:spPr bwMode="blackWhite">
              <a:xfrm>
                <a:off x="3598" y="1596"/>
                <a:ext cx="912" cy="432"/>
              </a:xfrm>
              <a:prstGeom prst="ellipse">
                <a:avLst/>
              </a:prstGeom>
              <a:solidFill>
                <a:srgbClr val="FFFFCC"/>
              </a:solidFill>
              <a:ln w="28575">
                <a:solidFill>
                  <a:schemeClr val="bg2"/>
                </a:solidFill>
                <a:round/>
                <a:headEnd/>
                <a:tailEnd/>
              </a:ln>
            </p:spPr>
            <p:txBody>
              <a:bodyPr wrap="none" lIns="55563" tIns="26988" rIns="55563" bIns="26988" anchor="ctr"/>
              <a:lstStyle>
                <a:lvl1pPr defTabSz="296863" eaLnBrk="0" hangingPunct="0">
                  <a:defRPr>
                    <a:solidFill>
                      <a:schemeClr val="tx1"/>
                    </a:solidFill>
                    <a:latin typeface="Arial" panose="020B0604020202020204" pitchFamily="34" charset="0"/>
                    <a:cs typeface="Arial" panose="020B0604020202020204" pitchFamily="34" charset="0"/>
                  </a:defRPr>
                </a:lvl1pPr>
                <a:lvl2pPr marL="742950" indent="-285750" defTabSz="296863" eaLnBrk="0" hangingPunct="0">
                  <a:defRPr>
                    <a:solidFill>
                      <a:schemeClr val="tx1"/>
                    </a:solidFill>
                    <a:latin typeface="Arial" panose="020B0604020202020204" pitchFamily="34" charset="0"/>
                    <a:cs typeface="Arial" panose="020B0604020202020204" pitchFamily="34" charset="0"/>
                  </a:defRPr>
                </a:lvl2pPr>
                <a:lvl3pPr marL="1143000" indent="-228600" defTabSz="296863" eaLnBrk="0" hangingPunct="0">
                  <a:defRPr>
                    <a:solidFill>
                      <a:schemeClr val="tx1"/>
                    </a:solidFill>
                    <a:latin typeface="Arial" panose="020B0604020202020204" pitchFamily="34" charset="0"/>
                    <a:cs typeface="Arial" panose="020B0604020202020204" pitchFamily="34" charset="0"/>
                  </a:defRPr>
                </a:lvl3pPr>
                <a:lvl4pPr marL="1600200" indent="-228600" defTabSz="296863" eaLnBrk="0" hangingPunct="0">
                  <a:defRPr>
                    <a:solidFill>
                      <a:schemeClr val="tx1"/>
                    </a:solidFill>
                    <a:latin typeface="Arial" panose="020B0604020202020204" pitchFamily="34" charset="0"/>
                    <a:cs typeface="Arial" panose="020B0604020202020204" pitchFamily="34" charset="0"/>
                  </a:defRPr>
                </a:lvl4pPr>
                <a:lvl5pPr marL="2057400" indent="-228600" defTabSz="296863" eaLnBrk="0" hangingPunct="0">
                  <a:defRPr>
                    <a:solidFill>
                      <a:schemeClr val="tx1"/>
                    </a:solidFill>
                    <a:latin typeface="Arial" panose="020B0604020202020204" pitchFamily="34" charset="0"/>
                    <a:cs typeface="Arial" panose="020B0604020202020204" pitchFamily="34" charset="0"/>
                  </a:defRPr>
                </a:lvl5pPr>
                <a:lvl6pPr marL="25146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1400" dirty="0">
                  <a:solidFill>
                    <a:schemeClr val="bg2"/>
                  </a:solidFill>
                </a:endParaRPr>
              </a:p>
            </p:txBody>
          </p:sp>
          <p:sp>
            <p:nvSpPr>
              <p:cNvPr id="19520" name="Oval 31"/>
              <p:cNvSpPr>
                <a:spLocks noChangeArrowheads="1"/>
              </p:cNvSpPr>
              <p:nvPr/>
            </p:nvSpPr>
            <p:spPr bwMode="blackWhite">
              <a:xfrm>
                <a:off x="3446" y="1596"/>
                <a:ext cx="912" cy="432"/>
              </a:xfrm>
              <a:prstGeom prst="ellipse">
                <a:avLst/>
              </a:prstGeom>
              <a:solidFill>
                <a:srgbClr val="FFFFCC"/>
              </a:solidFill>
              <a:ln w="28575">
                <a:solidFill>
                  <a:schemeClr val="bg2"/>
                </a:solidFill>
                <a:round/>
                <a:headEnd/>
                <a:tailEnd/>
              </a:ln>
            </p:spPr>
            <p:txBody>
              <a:bodyPr wrap="none" lIns="55563" tIns="26988" rIns="55563" bIns="26988" anchor="ctr"/>
              <a:lstStyle>
                <a:lvl1pPr defTabSz="296863" eaLnBrk="0" hangingPunct="0">
                  <a:defRPr>
                    <a:solidFill>
                      <a:schemeClr val="tx1"/>
                    </a:solidFill>
                    <a:latin typeface="Arial" panose="020B0604020202020204" pitchFamily="34" charset="0"/>
                    <a:cs typeface="Arial" panose="020B0604020202020204" pitchFamily="34" charset="0"/>
                  </a:defRPr>
                </a:lvl1pPr>
                <a:lvl2pPr marL="742950" indent="-285750" defTabSz="296863" eaLnBrk="0" hangingPunct="0">
                  <a:defRPr>
                    <a:solidFill>
                      <a:schemeClr val="tx1"/>
                    </a:solidFill>
                    <a:latin typeface="Arial" panose="020B0604020202020204" pitchFamily="34" charset="0"/>
                    <a:cs typeface="Arial" panose="020B0604020202020204" pitchFamily="34" charset="0"/>
                  </a:defRPr>
                </a:lvl2pPr>
                <a:lvl3pPr marL="1143000" indent="-228600" defTabSz="296863" eaLnBrk="0" hangingPunct="0">
                  <a:defRPr>
                    <a:solidFill>
                      <a:schemeClr val="tx1"/>
                    </a:solidFill>
                    <a:latin typeface="Arial" panose="020B0604020202020204" pitchFamily="34" charset="0"/>
                    <a:cs typeface="Arial" panose="020B0604020202020204" pitchFamily="34" charset="0"/>
                  </a:defRPr>
                </a:lvl3pPr>
                <a:lvl4pPr marL="1600200" indent="-228600" defTabSz="296863" eaLnBrk="0" hangingPunct="0">
                  <a:defRPr>
                    <a:solidFill>
                      <a:schemeClr val="tx1"/>
                    </a:solidFill>
                    <a:latin typeface="Arial" panose="020B0604020202020204" pitchFamily="34" charset="0"/>
                    <a:cs typeface="Arial" panose="020B0604020202020204" pitchFamily="34" charset="0"/>
                  </a:defRPr>
                </a:lvl4pPr>
                <a:lvl5pPr marL="2057400" indent="-228600" defTabSz="296863" eaLnBrk="0" hangingPunct="0">
                  <a:defRPr>
                    <a:solidFill>
                      <a:schemeClr val="tx1"/>
                    </a:solidFill>
                    <a:latin typeface="Arial" panose="020B0604020202020204" pitchFamily="34" charset="0"/>
                    <a:cs typeface="Arial" panose="020B0604020202020204" pitchFamily="34" charset="0"/>
                  </a:defRPr>
                </a:lvl5pPr>
                <a:lvl6pPr marL="25146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1400" dirty="0">
                  <a:solidFill>
                    <a:schemeClr val="bg2"/>
                  </a:solidFill>
                </a:endParaRPr>
              </a:p>
            </p:txBody>
          </p:sp>
          <p:sp>
            <p:nvSpPr>
              <p:cNvPr id="19521" name="Oval 32"/>
              <p:cNvSpPr>
                <a:spLocks noChangeArrowheads="1"/>
              </p:cNvSpPr>
              <p:nvPr/>
            </p:nvSpPr>
            <p:spPr bwMode="blackWhite">
              <a:xfrm>
                <a:off x="3294" y="1596"/>
                <a:ext cx="912" cy="432"/>
              </a:xfrm>
              <a:prstGeom prst="ellipse">
                <a:avLst/>
              </a:prstGeom>
              <a:solidFill>
                <a:srgbClr val="FFFFCC"/>
              </a:solidFill>
              <a:ln w="28575">
                <a:solidFill>
                  <a:schemeClr val="bg2"/>
                </a:solidFill>
                <a:round/>
                <a:headEnd/>
                <a:tailEnd/>
              </a:ln>
            </p:spPr>
            <p:txBody>
              <a:bodyPr wrap="none" lIns="55563" tIns="26988" rIns="55563" bIns="26988" anchor="b"/>
              <a:lstStyle>
                <a:lvl1pPr defTabSz="296863" eaLnBrk="0" hangingPunct="0">
                  <a:defRPr>
                    <a:solidFill>
                      <a:schemeClr val="tx1"/>
                    </a:solidFill>
                    <a:latin typeface="Arial" panose="020B0604020202020204" pitchFamily="34" charset="0"/>
                    <a:cs typeface="Arial" panose="020B0604020202020204" pitchFamily="34" charset="0"/>
                  </a:defRPr>
                </a:lvl1pPr>
                <a:lvl2pPr marL="742950" indent="-285750" defTabSz="296863" eaLnBrk="0" hangingPunct="0">
                  <a:defRPr>
                    <a:solidFill>
                      <a:schemeClr val="tx1"/>
                    </a:solidFill>
                    <a:latin typeface="Arial" panose="020B0604020202020204" pitchFamily="34" charset="0"/>
                    <a:cs typeface="Arial" panose="020B0604020202020204" pitchFamily="34" charset="0"/>
                  </a:defRPr>
                </a:lvl2pPr>
                <a:lvl3pPr marL="1143000" indent="-228600" defTabSz="296863" eaLnBrk="0" hangingPunct="0">
                  <a:defRPr>
                    <a:solidFill>
                      <a:schemeClr val="tx1"/>
                    </a:solidFill>
                    <a:latin typeface="Arial" panose="020B0604020202020204" pitchFamily="34" charset="0"/>
                    <a:cs typeface="Arial" panose="020B0604020202020204" pitchFamily="34" charset="0"/>
                  </a:defRPr>
                </a:lvl3pPr>
                <a:lvl4pPr marL="1600200" indent="-228600" defTabSz="296863" eaLnBrk="0" hangingPunct="0">
                  <a:defRPr>
                    <a:solidFill>
                      <a:schemeClr val="tx1"/>
                    </a:solidFill>
                    <a:latin typeface="Arial" panose="020B0604020202020204" pitchFamily="34" charset="0"/>
                    <a:cs typeface="Arial" panose="020B0604020202020204" pitchFamily="34" charset="0"/>
                  </a:defRPr>
                </a:lvl4pPr>
                <a:lvl5pPr marL="2057400" indent="-228600" defTabSz="296863" eaLnBrk="0" hangingPunct="0">
                  <a:defRPr>
                    <a:solidFill>
                      <a:schemeClr val="tx1"/>
                    </a:solidFill>
                    <a:latin typeface="Arial" panose="020B0604020202020204" pitchFamily="34" charset="0"/>
                    <a:cs typeface="Arial" panose="020B0604020202020204" pitchFamily="34" charset="0"/>
                  </a:defRPr>
                </a:lvl5pPr>
                <a:lvl6pPr marL="25146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96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pPr>
                <a:r>
                  <a:rPr lang="en-US" altLang="en-US" sz="1600" dirty="0">
                    <a:solidFill>
                      <a:srgbClr val="000000"/>
                    </a:solidFill>
                  </a:rPr>
                  <a:t>Background</a:t>
                </a:r>
              </a:p>
              <a:p>
                <a:pPr algn="ctr">
                  <a:lnSpc>
                    <a:spcPct val="80000"/>
                  </a:lnSpc>
                </a:pPr>
                <a:r>
                  <a:rPr lang="en-US" altLang="en-US" sz="1600" dirty="0">
                    <a:solidFill>
                      <a:srgbClr val="000000"/>
                    </a:solidFill>
                  </a:rPr>
                  <a:t>processes</a:t>
                </a:r>
              </a:p>
            </p:txBody>
          </p:sp>
        </p:grpSp>
        <p:grpSp>
          <p:nvGrpSpPr>
            <p:cNvPr id="19464" name="Group 33"/>
            <p:cNvGrpSpPr>
              <a:grpSpLocks/>
            </p:cNvGrpSpPr>
            <p:nvPr/>
          </p:nvGrpSpPr>
          <p:grpSpPr bwMode="auto">
            <a:xfrm>
              <a:off x="8247062" y="1347787"/>
              <a:ext cx="2501900" cy="552450"/>
              <a:chOff x="1758" y="1340"/>
              <a:chExt cx="2255" cy="543"/>
            </a:xfrm>
          </p:grpSpPr>
          <p:sp>
            <p:nvSpPr>
              <p:cNvPr id="19513" name="AutoShape 34"/>
              <p:cNvSpPr>
                <a:spLocks noChangeArrowheads="1"/>
              </p:cNvSpPr>
              <p:nvPr/>
            </p:nvSpPr>
            <p:spPr bwMode="blackWhite">
              <a:xfrm>
                <a:off x="1758" y="1340"/>
                <a:ext cx="2255" cy="543"/>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dirty="0"/>
              </a:p>
            </p:txBody>
          </p:sp>
          <p:sp>
            <p:nvSpPr>
              <p:cNvPr id="19514" name="Text Box 35"/>
              <p:cNvSpPr txBox="1">
                <a:spLocks noChangeArrowheads="1"/>
              </p:cNvSpPr>
              <p:nvPr/>
            </p:nvSpPr>
            <p:spPr bwMode="blackWhite">
              <a:xfrm>
                <a:off x="2581" y="1437"/>
                <a:ext cx="612" cy="360"/>
              </a:xfrm>
              <a:prstGeom prst="rect">
                <a:avLst/>
              </a:prstGeom>
              <a:solidFill>
                <a:srgbClr val="99CC00"/>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SGA</a:t>
                </a:r>
              </a:p>
            </p:txBody>
          </p:sp>
        </p:grpSp>
        <p:grpSp>
          <p:nvGrpSpPr>
            <p:cNvPr id="19465" name="Group 36"/>
            <p:cNvGrpSpPr>
              <a:grpSpLocks/>
            </p:cNvGrpSpPr>
            <p:nvPr/>
          </p:nvGrpSpPr>
          <p:grpSpPr bwMode="auto">
            <a:xfrm flipH="1">
              <a:off x="9421812" y="2813049"/>
              <a:ext cx="152400" cy="312738"/>
              <a:chOff x="3289" y="2566"/>
              <a:chExt cx="96" cy="243"/>
            </a:xfrm>
          </p:grpSpPr>
          <p:sp>
            <p:nvSpPr>
              <p:cNvPr id="19511" name="Line 37"/>
              <p:cNvSpPr>
                <a:spLocks noChangeShapeType="1"/>
              </p:cNvSpPr>
              <p:nvPr/>
            </p:nvSpPr>
            <p:spPr bwMode="auto">
              <a:xfrm>
                <a:off x="3289" y="2575"/>
                <a:ext cx="0" cy="231"/>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9512" name="Line 38"/>
              <p:cNvSpPr>
                <a:spLocks noChangeShapeType="1"/>
              </p:cNvSpPr>
              <p:nvPr/>
            </p:nvSpPr>
            <p:spPr bwMode="auto">
              <a:xfrm flipV="1">
                <a:off x="3385" y="2566"/>
                <a:ext cx="0" cy="243"/>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grpSp>
        <p:sp>
          <p:nvSpPr>
            <p:cNvPr id="19466" name="Rectangle 39"/>
            <p:cNvSpPr>
              <a:spLocks noChangeArrowheads="1"/>
            </p:cNvSpPr>
            <p:nvPr/>
          </p:nvSpPr>
          <p:spPr bwMode="blackWhite">
            <a:xfrm>
              <a:off x="7777162" y="3143249"/>
              <a:ext cx="3449638" cy="2705100"/>
            </a:xfrm>
            <a:prstGeom prst="rect">
              <a:avLst/>
            </a:prstGeom>
            <a:solidFill>
              <a:schemeClr val="accent1"/>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sz="1400" dirty="0">
                  <a:solidFill>
                    <a:schemeClr val="bg1"/>
                  </a:solidFill>
                </a:rPr>
                <a:t>Database</a:t>
              </a:r>
            </a:p>
          </p:txBody>
        </p:sp>
        <p:sp>
          <p:nvSpPr>
            <p:cNvPr id="19467" name="Rectangle 40"/>
            <p:cNvSpPr>
              <a:spLocks noChangeArrowheads="1"/>
            </p:cNvSpPr>
            <p:nvPr/>
          </p:nvSpPr>
          <p:spPr bwMode="blackWhite">
            <a:xfrm>
              <a:off x="10037762" y="3487737"/>
              <a:ext cx="1066800" cy="2284412"/>
            </a:xfrm>
            <a:prstGeom prst="rect">
              <a:avLst/>
            </a:prstGeom>
            <a:solidFill>
              <a:srgbClr val="99CC00"/>
            </a:solidFill>
            <a:ln w="28575">
              <a:solidFill>
                <a:schemeClr val="tx1"/>
              </a:solidFill>
              <a:miter lim="800000"/>
              <a:headEnd/>
              <a:tailEnd/>
            </a:ln>
          </p:spPr>
          <p:txBody>
            <a:bodyPr wrap="none" lIns="92075" tIns="46038" rIns="92075" bIns="46038"/>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9468" name="Rectangle 41"/>
            <p:cNvSpPr>
              <a:spLocks noChangeArrowheads="1"/>
            </p:cNvSpPr>
            <p:nvPr/>
          </p:nvSpPr>
          <p:spPr bwMode="blackWhite">
            <a:xfrm>
              <a:off x="8983662" y="3487737"/>
              <a:ext cx="914400" cy="2284412"/>
            </a:xfrm>
            <a:prstGeom prst="rect">
              <a:avLst/>
            </a:prstGeom>
            <a:solidFill>
              <a:schemeClr val="accent1"/>
            </a:solidFill>
            <a:ln w="28575">
              <a:solidFill>
                <a:schemeClr val="tx1"/>
              </a:solidFill>
              <a:miter lim="800000"/>
              <a:headEnd/>
              <a:tailEnd/>
            </a:ln>
          </p:spPr>
          <p:txBody>
            <a:bodyPr wrap="none" lIns="92075" tIns="46038" rIns="92075" bIns="46038"/>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9469" name="Rectangle 42"/>
            <p:cNvSpPr>
              <a:spLocks noChangeArrowheads="1"/>
            </p:cNvSpPr>
            <p:nvPr/>
          </p:nvSpPr>
          <p:spPr bwMode="blackWhite">
            <a:xfrm>
              <a:off x="7932737" y="3487737"/>
              <a:ext cx="914400" cy="2284412"/>
            </a:xfrm>
            <a:prstGeom prst="rect">
              <a:avLst/>
            </a:prstGeom>
            <a:solidFill>
              <a:srgbClr val="666699"/>
            </a:solidFill>
            <a:ln w="28575">
              <a:solidFill>
                <a:schemeClr val="tx1"/>
              </a:solidFill>
              <a:miter lim="800000"/>
              <a:headEnd/>
              <a:tailEnd/>
            </a:ln>
          </p:spPr>
          <p:txBody>
            <a:bodyPr wrap="none" lIns="92075" tIns="46038" rIns="92075" bIns="46038"/>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nvGrpSpPr>
            <p:cNvPr id="19470" name="Group 43"/>
            <p:cNvGrpSpPr>
              <a:grpSpLocks/>
            </p:cNvGrpSpPr>
            <p:nvPr/>
          </p:nvGrpSpPr>
          <p:grpSpPr bwMode="auto">
            <a:xfrm>
              <a:off x="7977187" y="3602037"/>
              <a:ext cx="812800" cy="1905000"/>
              <a:chOff x="1436" y="2784"/>
              <a:chExt cx="440" cy="914"/>
            </a:xfrm>
          </p:grpSpPr>
          <p:grpSp>
            <p:nvGrpSpPr>
              <p:cNvPr id="19499" name="Group 44"/>
              <p:cNvGrpSpPr>
                <a:grpSpLocks/>
              </p:cNvGrpSpPr>
              <p:nvPr/>
            </p:nvGrpSpPr>
            <p:grpSpPr bwMode="auto">
              <a:xfrm>
                <a:off x="1436" y="3360"/>
                <a:ext cx="436" cy="338"/>
                <a:chOff x="2128" y="3492"/>
                <a:chExt cx="532" cy="412"/>
              </a:xfrm>
            </p:grpSpPr>
            <p:sp>
              <p:nvSpPr>
                <p:cNvPr id="19508" name="Rectangle 45"/>
                <p:cNvSpPr>
                  <a:spLocks noChangeArrowheads="1"/>
                </p:cNvSpPr>
                <p:nvPr/>
              </p:nvSpPr>
              <p:spPr bwMode="gray">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9509" name="Oval 46"/>
                <p:cNvSpPr>
                  <a:spLocks noChangeArrowheads="1"/>
                </p:cNvSpPr>
                <p:nvPr/>
              </p:nvSpPr>
              <p:spPr bwMode="gray">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9510" name="Oval 47"/>
                <p:cNvSpPr>
                  <a:spLocks noChangeArrowheads="1"/>
                </p:cNvSpPr>
                <p:nvPr/>
              </p:nvSpPr>
              <p:spPr bwMode="gray">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19500" name="Group 48"/>
              <p:cNvGrpSpPr>
                <a:grpSpLocks/>
              </p:cNvGrpSpPr>
              <p:nvPr/>
            </p:nvGrpSpPr>
            <p:grpSpPr bwMode="auto">
              <a:xfrm>
                <a:off x="1440" y="3080"/>
                <a:ext cx="436" cy="338"/>
                <a:chOff x="2128" y="3090"/>
                <a:chExt cx="532" cy="412"/>
              </a:xfrm>
            </p:grpSpPr>
            <p:sp>
              <p:nvSpPr>
                <p:cNvPr id="19505" name="Rectangle 49"/>
                <p:cNvSpPr>
                  <a:spLocks noChangeArrowheads="1"/>
                </p:cNvSpPr>
                <p:nvPr/>
              </p:nvSpPr>
              <p:spPr bwMode="gray">
                <a:xfrm>
                  <a:off x="2128" y="3174"/>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9506" name="Oval 50"/>
                <p:cNvSpPr>
                  <a:spLocks noChangeArrowheads="1"/>
                </p:cNvSpPr>
                <p:nvPr/>
              </p:nvSpPr>
              <p:spPr bwMode="gray">
                <a:xfrm>
                  <a:off x="2128" y="3090"/>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9507" name="Oval 51"/>
                <p:cNvSpPr>
                  <a:spLocks noChangeArrowheads="1"/>
                </p:cNvSpPr>
                <p:nvPr/>
              </p:nvSpPr>
              <p:spPr bwMode="gray">
                <a:xfrm>
                  <a:off x="2128" y="3344"/>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19501" name="Group 52"/>
              <p:cNvGrpSpPr>
                <a:grpSpLocks/>
              </p:cNvGrpSpPr>
              <p:nvPr/>
            </p:nvGrpSpPr>
            <p:grpSpPr bwMode="auto">
              <a:xfrm>
                <a:off x="1440" y="2784"/>
                <a:ext cx="436" cy="338"/>
                <a:chOff x="2128" y="2685"/>
                <a:chExt cx="532" cy="412"/>
              </a:xfrm>
            </p:grpSpPr>
            <p:sp>
              <p:nvSpPr>
                <p:cNvPr id="19502" name="Rectangle 53"/>
                <p:cNvSpPr>
                  <a:spLocks noChangeArrowheads="1"/>
                </p:cNvSpPr>
                <p:nvPr/>
              </p:nvSpPr>
              <p:spPr bwMode="gray">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9503" name="Oval 54"/>
                <p:cNvSpPr>
                  <a:spLocks noChangeArrowheads="1"/>
                </p:cNvSpPr>
                <p:nvPr/>
              </p:nvSpPr>
              <p:spPr bwMode="gray">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9504" name="Oval 55"/>
                <p:cNvSpPr>
                  <a:spLocks noChangeArrowheads="1"/>
                </p:cNvSpPr>
                <p:nvPr/>
              </p:nvSpPr>
              <p:spPr bwMode="gray">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sp>
          <p:nvSpPr>
            <p:cNvPr id="19471" name="Rectangle 56"/>
            <p:cNvSpPr>
              <a:spLocks noChangeArrowheads="1"/>
            </p:cNvSpPr>
            <p:nvPr/>
          </p:nvSpPr>
          <p:spPr bwMode="auto">
            <a:xfrm>
              <a:off x="7793037" y="5502275"/>
              <a:ext cx="11684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188" tIns="52388" rIns="103188" bIns="5238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sz="1400" dirty="0">
                  <a:solidFill>
                    <a:schemeClr val="bg1"/>
                  </a:solidFill>
                </a:rPr>
                <a:t>Data files</a:t>
              </a:r>
            </a:p>
          </p:txBody>
        </p:sp>
        <p:sp>
          <p:nvSpPr>
            <p:cNvPr id="19472" name="Rectangle 57"/>
            <p:cNvSpPr>
              <a:spLocks noChangeArrowheads="1"/>
            </p:cNvSpPr>
            <p:nvPr/>
          </p:nvSpPr>
          <p:spPr bwMode="auto">
            <a:xfrm>
              <a:off x="9961562" y="5330824"/>
              <a:ext cx="121920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188" tIns="52388" rIns="103188" bIns="52388">
              <a:spAutoFit/>
            </a:bodyPr>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sz="1400" dirty="0">
                  <a:solidFill>
                    <a:schemeClr val="bg1"/>
                  </a:solidFill>
                </a:rPr>
                <a:t>Redo log group</a:t>
              </a:r>
            </a:p>
          </p:txBody>
        </p:sp>
        <p:sp>
          <p:nvSpPr>
            <p:cNvPr id="19473" name="Rectangle 58"/>
            <p:cNvSpPr>
              <a:spLocks noChangeArrowheads="1"/>
            </p:cNvSpPr>
            <p:nvPr/>
          </p:nvSpPr>
          <p:spPr bwMode="auto">
            <a:xfrm>
              <a:off x="8929688" y="5330824"/>
              <a:ext cx="101917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188" tIns="52388" rIns="103188" bIns="52388">
              <a:spAutoFit/>
            </a:bodyPr>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sz="1400" dirty="0">
                  <a:solidFill>
                    <a:schemeClr val="bg1"/>
                  </a:solidFill>
                </a:rPr>
                <a:t>Control files</a:t>
              </a:r>
            </a:p>
          </p:txBody>
        </p:sp>
        <p:grpSp>
          <p:nvGrpSpPr>
            <p:cNvPr id="19474" name="Group 59"/>
            <p:cNvGrpSpPr>
              <a:grpSpLocks/>
            </p:cNvGrpSpPr>
            <p:nvPr/>
          </p:nvGrpSpPr>
          <p:grpSpPr bwMode="auto">
            <a:xfrm>
              <a:off x="9050337" y="3602037"/>
              <a:ext cx="781050" cy="1408112"/>
              <a:chOff x="2593" y="2912"/>
              <a:chExt cx="436" cy="604"/>
            </a:xfrm>
          </p:grpSpPr>
          <p:grpSp>
            <p:nvGrpSpPr>
              <p:cNvPr id="19491" name="Group 60"/>
              <p:cNvGrpSpPr>
                <a:grpSpLocks/>
              </p:cNvGrpSpPr>
              <p:nvPr/>
            </p:nvGrpSpPr>
            <p:grpSpPr bwMode="auto">
              <a:xfrm>
                <a:off x="2593" y="3178"/>
                <a:ext cx="436" cy="338"/>
                <a:chOff x="2128" y="3492"/>
                <a:chExt cx="532" cy="412"/>
              </a:xfrm>
            </p:grpSpPr>
            <p:sp>
              <p:nvSpPr>
                <p:cNvPr id="19496" name="Rectangle 61"/>
                <p:cNvSpPr>
                  <a:spLocks noChangeArrowheads="1"/>
                </p:cNvSpPr>
                <p:nvPr/>
              </p:nvSpPr>
              <p:spPr bwMode="gray">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9497" name="Oval 62"/>
                <p:cNvSpPr>
                  <a:spLocks noChangeArrowheads="1"/>
                </p:cNvSpPr>
                <p:nvPr/>
              </p:nvSpPr>
              <p:spPr bwMode="gray">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9498" name="Oval 63"/>
                <p:cNvSpPr>
                  <a:spLocks noChangeArrowheads="1"/>
                </p:cNvSpPr>
                <p:nvPr/>
              </p:nvSpPr>
              <p:spPr bwMode="gray">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19492" name="Group 64"/>
              <p:cNvGrpSpPr>
                <a:grpSpLocks/>
              </p:cNvGrpSpPr>
              <p:nvPr/>
            </p:nvGrpSpPr>
            <p:grpSpPr bwMode="auto">
              <a:xfrm>
                <a:off x="2593" y="2912"/>
                <a:ext cx="436" cy="338"/>
                <a:chOff x="2128" y="2685"/>
                <a:chExt cx="532" cy="412"/>
              </a:xfrm>
            </p:grpSpPr>
            <p:sp>
              <p:nvSpPr>
                <p:cNvPr id="19493" name="Rectangle 65"/>
                <p:cNvSpPr>
                  <a:spLocks noChangeArrowheads="1"/>
                </p:cNvSpPr>
                <p:nvPr/>
              </p:nvSpPr>
              <p:spPr bwMode="gray">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9494" name="Oval 66"/>
                <p:cNvSpPr>
                  <a:spLocks noChangeArrowheads="1"/>
                </p:cNvSpPr>
                <p:nvPr/>
              </p:nvSpPr>
              <p:spPr bwMode="gray">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9495" name="Oval 67"/>
                <p:cNvSpPr>
                  <a:spLocks noChangeArrowheads="1"/>
                </p:cNvSpPr>
                <p:nvPr/>
              </p:nvSpPr>
              <p:spPr bwMode="gray">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grpSp>
          <p:nvGrpSpPr>
            <p:cNvPr id="19475" name="Group 68"/>
            <p:cNvGrpSpPr>
              <a:grpSpLocks/>
            </p:cNvGrpSpPr>
            <p:nvPr/>
          </p:nvGrpSpPr>
          <p:grpSpPr bwMode="auto">
            <a:xfrm>
              <a:off x="10136187" y="3602037"/>
              <a:ext cx="882650" cy="1408112"/>
              <a:chOff x="2593" y="2912"/>
              <a:chExt cx="436" cy="604"/>
            </a:xfrm>
          </p:grpSpPr>
          <p:grpSp>
            <p:nvGrpSpPr>
              <p:cNvPr id="19483" name="Group 69"/>
              <p:cNvGrpSpPr>
                <a:grpSpLocks/>
              </p:cNvGrpSpPr>
              <p:nvPr/>
            </p:nvGrpSpPr>
            <p:grpSpPr bwMode="auto">
              <a:xfrm>
                <a:off x="2593" y="3178"/>
                <a:ext cx="436" cy="338"/>
                <a:chOff x="2128" y="3492"/>
                <a:chExt cx="532" cy="412"/>
              </a:xfrm>
            </p:grpSpPr>
            <p:sp>
              <p:nvSpPr>
                <p:cNvPr id="19488" name="Rectangle 70"/>
                <p:cNvSpPr>
                  <a:spLocks noChangeArrowheads="1"/>
                </p:cNvSpPr>
                <p:nvPr/>
              </p:nvSpPr>
              <p:spPr bwMode="gray">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9489" name="Oval 71"/>
                <p:cNvSpPr>
                  <a:spLocks noChangeArrowheads="1"/>
                </p:cNvSpPr>
                <p:nvPr/>
              </p:nvSpPr>
              <p:spPr bwMode="gray">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9490" name="Oval 72"/>
                <p:cNvSpPr>
                  <a:spLocks noChangeArrowheads="1"/>
                </p:cNvSpPr>
                <p:nvPr/>
              </p:nvSpPr>
              <p:spPr bwMode="gray">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19484" name="Group 73"/>
              <p:cNvGrpSpPr>
                <a:grpSpLocks/>
              </p:cNvGrpSpPr>
              <p:nvPr/>
            </p:nvGrpSpPr>
            <p:grpSpPr bwMode="auto">
              <a:xfrm>
                <a:off x="2593" y="2912"/>
                <a:ext cx="436" cy="338"/>
                <a:chOff x="2128" y="2685"/>
                <a:chExt cx="532" cy="412"/>
              </a:xfrm>
            </p:grpSpPr>
            <p:sp>
              <p:nvSpPr>
                <p:cNvPr id="19485" name="Rectangle 74"/>
                <p:cNvSpPr>
                  <a:spLocks noChangeArrowheads="1"/>
                </p:cNvSpPr>
                <p:nvPr/>
              </p:nvSpPr>
              <p:spPr bwMode="gray">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9486" name="Oval 75"/>
                <p:cNvSpPr>
                  <a:spLocks noChangeArrowheads="1"/>
                </p:cNvSpPr>
                <p:nvPr/>
              </p:nvSpPr>
              <p:spPr bwMode="gray">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9487" name="Oval 76"/>
                <p:cNvSpPr>
                  <a:spLocks noChangeArrowheads="1"/>
                </p:cNvSpPr>
                <p:nvPr/>
              </p:nvSpPr>
              <p:spPr bwMode="gray">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sp>
          <p:nvSpPr>
            <p:cNvPr id="19476" name="Text Box 77"/>
            <p:cNvSpPr txBox="1">
              <a:spLocks noChangeArrowheads="1"/>
            </p:cNvSpPr>
            <p:nvPr/>
          </p:nvSpPr>
          <p:spPr bwMode="auto">
            <a:xfrm>
              <a:off x="7913687" y="5140324"/>
              <a:ext cx="928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latin typeface="Courier New" panose="02070309020205020404" pitchFamily="49" charset="0"/>
                </a:rPr>
                <a:t>SCN: 99</a:t>
              </a:r>
            </a:p>
          </p:txBody>
        </p:sp>
        <p:sp>
          <p:nvSpPr>
            <p:cNvPr id="19477" name="Text Box 78"/>
            <p:cNvSpPr txBox="1">
              <a:spLocks noChangeArrowheads="1"/>
            </p:cNvSpPr>
            <p:nvPr/>
          </p:nvSpPr>
          <p:spPr bwMode="auto">
            <a:xfrm>
              <a:off x="7926387" y="4568824"/>
              <a:ext cx="928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latin typeface="Courier New" panose="02070309020205020404" pitchFamily="49" charset="0"/>
                </a:rPr>
                <a:t>SCN:129</a:t>
              </a:r>
            </a:p>
          </p:txBody>
        </p:sp>
        <p:sp>
          <p:nvSpPr>
            <p:cNvPr id="19478" name="Text Box 79"/>
            <p:cNvSpPr txBox="1">
              <a:spLocks noChangeArrowheads="1"/>
            </p:cNvSpPr>
            <p:nvPr/>
          </p:nvSpPr>
          <p:spPr bwMode="auto">
            <a:xfrm>
              <a:off x="7926387" y="3933824"/>
              <a:ext cx="928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latin typeface="Courier New" panose="02070309020205020404" pitchFamily="49" charset="0"/>
                </a:rPr>
                <a:t>SCN:140</a:t>
              </a:r>
            </a:p>
          </p:txBody>
        </p:sp>
        <p:sp>
          <p:nvSpPr>
            <p:cNvPr id="19479" name="Text Box 80"/>
            <p:cNvSpPr txBox="1">
              <a:spLocks noChangeArrowheads="1"/>
            </p:cNvSpPr>
            <p:nvPr/>
          </p:nvSpPr>
          <p:spPr bwMode="auto">
            <a:xfrm>
              <a:off x="8955087" y="4579937"/>
              <a:ext cx="928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latin typeface="Courier New" panose="02070309020205020404" pitchFamily="49" charset="0"/>
                </a:rPr>
                <a:t>SCN:143</a:t>
              </a:r>
            </a:p>
          </p:txBody>
        </p:sp>
        <p:sp>
          <p:nvSpPr>
            <p:cNvPr id="19480" name="Text Box 81"/>
            <p:cNvSpPr txBox="1">
              <a:spLocks noChangeArrowheads="1"/>
            </p:cNvSpPr>
            <p:nvPr/>
          </p:nvSpPr>
          <p:spPr bwMode="auto">
            <a:xfrm>
              <a:off x="10110787" y="4351338"/>
              <a:ext cx="935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latin typeface="Courier New" panose="02070309020205020404" pitchFamily="49" charset="0"/>
                </a:rPr>
                <a:t>SCN:</a:t>
              </a:r>
            </a:p>
            <a:p>
              <a:pPr algn="ctr" eaLnBrk="1" hangingPunct="1"/>
              <a:r>
                <a:rPr lang="en-US" altLang="en-US" sz="1400" b="1" dirty="0">
                  <a:solidFill>
                    <a:srgbClr val="000000"/>
                  </a:solidFill>
                  <a:latin typeface="Courier New" panose="02070309020205020404" pitchFamily="49" charset="0"/>
                </a:rPr>
                <a:t>102-143</a:t>
              </a:r>
            </a:p>
          </p:txBody>
        </p:sp>
        <p:sp>
          <p:nvSpPr>
            <p:cNvPr id="19481" name="Text Box 82"/>
            <p:cNvSpPr txBox="1">
              <a:spLocks noChangeArrowheads="1"/>
            </p:cNvSpPr>
            <p:nvPr/>
          </p:nvSpPr>
          <p:spPr bwMode="auto">
            <a:xfrm>
              <a:off x="8967787" y="3944937"/>
              <a:ext cx="928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latin typeface="Courier New" panose="02070309020205020404" pitchFamily="49" charset="0"/>
                </a:rPr>
                <a:t>SCN:143</a:t>
              </a:r>
            </a:p>
          </p:txBody>
        </p:sp>
        <p:sp>
          <p:nvSpPr>
            <p:cNvPr id="19482" name="Text Box 83"/>
            <p:cNvSpPr txBox="1">
              <a:spLocks noChangeArrowheads="1"/>
            </p:cNvSpPr>
            <p:nvPr/>
          </p:nvSpPr>
          <p:spPr bwMode="auto">
            <a:xfrm>
              <a:off x="10150476" y="3729038"/>
              <a:ext cx="828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latin typeface="Courier New" panose="02070309020205020404" pitchFamily="49" charset="0"/>
                </a:rPr>
                <a:t>SCN:</a:t>
              </a:r>
            </a:p>
            <a:p>
              <a:pPr algn="ctr" eaLnBrk="1" hangingPunct="1"/>
              <a:r>
                <a:rPr lang="en-US" altLang="en-US" sz="1400" b="1" dirty="0">
                  <a:solidFill>
                    <a:srgbClr val="000000"/>
                  </a:solidFill>
                  <a:latin typeface="Courier New" panose="02070309020205020404" pitchFamily="49" charset="0"/>
                </a:rPr>
                <a:t>74-101</a:t>
              </a:r>
            </a:p>
          </p:txBody>
        </p:sp>
      </p:grpSp>
    </p:spTree>
    <p:custDataLst>
      <p:tags r:id="rId1"/>
    </p:custDataLst>
    <p:extLst>
      <p:ext uri="{BB962C8B-B14F-4D97-AF65-F5344CB8AC3E}">
        <p14:creationId xmlns:p14="http://schemas.microsoft.com/office/powerpoint/2010/main" val="680859839"/>
      </p:ext>
    </p:extLst>
  </p:cSld>
  <p:clrMapOvr>
    <a:masterClrMapping/>
  </p:clrMapOvr>
  <p:transition spd="slow"/>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a:t>Tuning Instance Recovery</a:t>
            </a:r>
          </a:p>
        </p:txBody>
      </p:sp>
      <p:sp>
        <p:nvSpPr>
          <p:cNvPr id="20483" name="Rectangle 3"/>
          <p:cNvSpPr>
            <a:spLocks noGrp="1" noChangeArrowheads="1"/>
          </p:cNvSpPr>
          <p:nvPr>
            <p:ph idx="1"/>
          </p:nvPr>
        </p:nvSpPr>
        <p:spPr/>
        <p:txBody>
          <a:bodyPr/>
          <a:lstStyle/>
          <a:p>
            <a:pPr lvl="1"/>
            <a:r>
              <a:rPr lang="en-US" altLang="en-US" dirty="0"/>
              <a:t>During instance recovery, the transactions between the checkpoint position and the end of the redo log must be applied to data files.</a:t>
            </a:r>
          </a:p>
          <a:p>
            <a:pPr lvl="1"/>
            <a:r>
              <a:rPr lang="en-US" altLang="en-US" dirty="0"/>
              <a:t>You tune instance recovery by controlling the difference between the checkpoint position and the end of the redo log.</a:t>
            </a:r>
          </a:p>
        </p:txBody>
      </p:sp>
      <p:grpSp>
        <p:nvGrpSpPr>
          <p:cNvPr id="20484" name="Group 4"/>
          <p:cNvGrpSpPr>
            <a:grpSpLocks/>
          </p:cNvGrpSpPr>
          <p:nvPr/>
        </p:nvGrpSpPr>
        <p:grpSpPr bwMode="auto">
          <a:xfrm>
            <a:off x="2644775" y="3352800"/>
            <a:ext cx="6899275" cy="1981200"/>
            <a:chOff x="688" y="2592"/>
            <a:chExt cx="4346" cy="1248"/>
          </a:xfrm>
        </p:grpSpPr>
        <p:sp>
          <p:nvSpPr>
            <p:cNvPr id="20485" name="Rectangle 5"/>
            <p:cNvSpPr>
              <a:spLocks noChangeArrowheads="1"/>
            </p:cNvSpPr>
            <p:nvPr/>
          </p:nvSpPr>
          <p:spPr bwMode="blackWhite">
            <a:xfrm>
              <a:off x="688" y="2592"/>
              <a:ext cx="4346" cy="1248"/>
            </a:xfrm>
            <a:prstGeom prst="rect">
              <a:avLst/>
            </a:prstGeom>
            <a:solidFill>
              <a:schemeClr val="accent3">
                <a:lumMod val="20000"/>
                <a:lumOff val="80000"/>
              </a:schemeClr>
            </a:solidFill>
            <a:ln w="28575">
              <a:solidFill>
                <a:schemeClr val="tx1"/>
              </a:solidFill>
              <a:miter lim="800000"/>
              <a:headEnd/>
              <a:tailEnd type="none" w="med" len="lg"/>
            </a:ln>
          </p:spPr>
          <p:txBody>
            <a:bodyPr wrap="none" anchor="ctr"/>
            <a:lstStyle/>
            <a:p>
              <a:pPr algn="ctr" eaLnBrk="0" hangingPunct="0">
                <a:defRPr/>
              </a:pPr>
              <a:endParaRPr lang="en-US" sz="2400" dirty="0">
                <a:solidFill>
                  <a:schemeClr val="accent2"/>
                </a:solidFill>
                <a:latin typeface="Times New Roman" pitchFamily="18" charset="0"/>
              </a:endParaRPr>
            </a:p>
          </p:txBody>
        </p:sp>
        <p:sp>
          <p:nvSpPr>
            <p:cNvPr id="20486" name="Rectangle 6" descr="Wide upward diagonal"/>
            <p:cNvSpPr>
              <a:spLocks noChangeArrowheads="1"/>
            </p:cNvSpPr>
            <p:nvPr/>
          </p:nvSpPr>
          <p:spPr bwMode="auto">
            <a:xfrm>
              <a:off x="1487" y="3146"/>
              <a:ext cx="176" cy="253"/>
            </a:xfrm>
            <a:prstGeom prst="rect">
              <a:avLst/>
            </a:prstGeom>
            <a:pattFill prst="wdUpDiag">
              <a:fgClr>
                <a:srgbClr val="FF7C80"/>
              </a:fgClr>
              <a:bgClr>
                <a:srgbClr val="FFFFFF"/>
              </a:bgClr>
            </a:pattFill>
            <a:ln w="28575">
              <a:solidFill>
                <a:schemeClr val="tx1"/>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2400" dirty="0">
                <a:solidFill>
                  <a:schemeClr val="accent2"/>
                </a:solidFill>
                <a:latin typeface="Times New Roman" panose="02020603050405020304" pitchFamily="18" charset="0"/>
              </a:endParaRPr>
            </a:p>
          </p:txBody>
        </p:sp>
        <p:sp>
          <p:nvSpPr>
            <p:cNvPr id="20487" name="Rectangle 7"/>
            <p:cNvSpPr>
              <a:spLocks noChangeArrowheads="1"/>
            </p:cNvSpPr>
            <p:nvPr/>
          </p:nvSpPr>
          <p:spPr bwMode="gray">
            <a:xfrm>
              <a:off x="1724" y="3146"/>
              <a:ext cx="176" cy="253"/>
            </a:xfrm>
            <a:prstGeom prst="rect">
              <a:avLst/>
            </a:prstGeom>
            <a:solidFill>
              <a:srgbClr val="66CC00"/>
            </a:solidFill>
            <a:ln w="28575">
              <a:solidFill>
                <a:schemeClr val="tx1"/>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2400" dirty="0">
                <a:solidFill>
                  <a:schemeClr val="accent2"/>
                </a:solidFill>
                <a:latin typeface="Times New Roman" panose="02020603050405020304" pitchFamily="18" charset="0"/>
              </a:endParaRPr>
            </a:p>
          </p:txBody>
        </p:sp>
        <p:sp>
          <p:nvSpPr>
            <p:cNvPr id="20488" name="Rectangle 8" descr="Wide upward diagonal"/>
            <p:cNvSpPr>
              <a:spLocks noChangeArrowheads="1"/>
            </p:cNvSpPr>
            <p:nvPr/>
          </p:nvSpPr>
          <p:spPr bwMode="auto">
            <a:xfrm>
              <a:off x="2198" y="3146"/>
              <a:ext cx="176" cy="253"/>
            </a:xfrm>
            <a:prstGeom prst="rect">
              <a:avLst/>
            </a:prstGeom>
            <a:pattFill prst="wdUpDiag">
              <a:fgClr>
                <a:srgbClr val="FF7C80"/>
              </a:fgClr>
              <a:bgClr>
                <a:srgbClr val="FFFFFF"/>
              </a:bgClr>
            </a:pattFill>
            <a:ln w="28575">
              <a:solidFill>
                <a:schemeClr val="tx1"/>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2400" dirty="0">
                <a:solidFill>
                  <a:schemeClr val="accent2"/>
                </a:solidFill>
                <a:latin typeface="Times New Roman" panose="02020603050405020304" pitchFamily="18" charset="0"/>
              </a:endParaRPr>
            </a:p>
          </p:txBody>
        </p:sp>
        <p:sp>
          <p:nvSpPr>
            <p:cNvPr id="20489" name="Rectangle 9"/>
            <p:cNvSpPr>
              <a:spLocks noChangeArrowheads="1"/>
            </p:cNvSpPr>
            <p:nvPr/>
          </p:nvSpPr>
          <p:spPr bwMode="gray">
            <a:xfrm>
              <a:off x="2435" y="3146"/>
              <a:ext cx="176" cy="253"/>
            </a:xfrm>
            <a:prstGeom prst="rect">
              <a:avLst/>
            </a:prstGeom>
            <a:solidFill>
              <a:srgbClr val="66CC00"/>
            </a:solidFill>
            <a:ln w="28575">
              <a:solidFill>
                <a:schemeClr val="tx1"/>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2400" dirty="0">
                <a:solidFill>
                  <a:schemeClr val="accent2"/>
                </a:solidFill>
                <a:latin typeface="Times New Roman" panose="02020603050405020304" pitchFamily="18" charset="0"/>
              </a:endParaRPr>
            </a:p>
          </p:txBody>
        </p:sp>
        <p:sp>
          <p:nvSpPr>
            <p:cNvPr id="20490" name="Rectangle 10"/>
            <p:cNvSpPr>
              <a:spLocks noChangeArrowheads="1"/>
            </p:cNvSpPr>
            <p:nvPr/>
          </p:nvSpPr>
          <p:spPr bwMode="gray">
            <a:xfrm>
              <a:off x="3142" y="3146"/>
              <a:ext cx="175" cy="253"/>
            </a:xfrm>
            <a:prstGeom prst="rect">
              <a:avLst/>
            </a:prstGeom>
            <a:solidFill>
              <a:srgbClr val="66CC00"/>
            </a:solidFill>
            <a:ln w="28575">
              <a:solidFill>
                <a:schemeClr val="tx1"/>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2400" dirty="0">
                <a:solidFill>
                  <a:schemeClr val="accent2"/>
                </a:solidFill>
                <a:latin typeface="Times New Roman" panose="02020603050405020304" pitchFamily="18" charset="0"/>
              </a:endParaRPr>
            </a:p>
          </p:txBody>
        </p:sp>
        <p:sp>
          <p:nvSpPr>
            <p:cNvPr id="20491" name="Rectangle 11"/>
            <p:cNvSpPr>
              <a:spLocks noChangeArrowheads="1"/>
            </p:cNvSpPr>
            <p:nvPr/>
          </p:nvSpPr>
          <p:spPr bwMode="gray">
            <a:xfrm>
              <a:off x="3377" y="3146"/>
              <a:ext cx="175" cy="253"/>
            </a:xfrm>
            <a:prstGeom prst="rect">
              <a:avLst/>
            </a:prstGeom>
            <a:solidFill>
              <a:srgbClr val="66CC00"/>
            </a:solidFill>
            <a:ln w="28575">
              <a:solidFill>
                <a:schemeClr val="tx1"/>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2400" dirty="0">
                <a:solidFill>
                  <a:schemeClr val="accent2"/>
                </a:solidFill>
                <a:latin typeface="Times New Roman" panose="02020603050405020304" pitchFamily="18" charset="0"/>
              </a:endParaRPr>
            </a:p>
          </p:txBody>
        </p:sp>
        <p:sp>
          <p:nvSpPr>
            <p:cNvPr id="20492" name="Rectangle 12" descr="Wide upward diagonal"/>
            <p:cNvSpPr>
              <a:spLocks noChangeArrowheads="1"/>
            </p:cNvSpPr>
            <p:nvPr/>
          </p:nvSpPr>
          <p:spPr bwMode="auto">
            <a:xfrm>
              <a:off x="3623" y="3146"/>
              <a:ext cx="175" cy="253"/>
            </a:xfrm>
            <a:prstGeom prst="rect">
              <a:avLst/>
            </a:prstGeom>
            <a:pattFill prst="wdUpDiag">
              <a:fgClr>
                <a:srgbClr val="FF7C80"/>
              </a:fgClr>
              <a:bgClr>
                <a:srgbClr val="FFFFFF"/>
              </a:bgClr>
            </a:pattFill>
            <a:ln w="28575">
              <a:solidFill>
                <a:schemeClr val="tx1"/>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2400" dirty="0">
                <a:solidFill>
                  <a:schemeClr val="accent2"/>
                </a:solidFill>
                <a:latin typeface="Times New Roman" panose="02020603050405020304" pitchFamily="18" charset="0"/>
              </a:endParaRPr>
            </a:p>
          </p:txBody>
        </p:sp>
        <p:sp>
          <p:nvSpPr>
            <p:cNvPr id="20493" name="Rectangle 13"/>
            <p:cNvSpPr>
              <a:spLocks noChangeArrowheads="1"/>
            </p:cNvSpPr>
            <p:nvPr/>
          </p:nvSpPr>
          <p:spPr bwMode="gray">
            <a:xfrm>
              <a:off x="3861" y="3146"/>
              <a:ext cx="175" cy="253"/>
            </a:xfrm>
            <a:prstGeom prst="rect">
              <a:avLst/>
            </a:prstGeom>
            <a:solidFill>
              <a:srgbClr val="66CC00"/>
            </a:solidFill>
            <a:ln w="28575">
              <a:solidFill>
                <a:schemeClr val="tx1"/>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2400" dirty="0">
                <a:solidFill>
                  <a:schemeClr val="accent2"/>
                </a:solidFill>
                <a:latin typeface="Times New Roman" panose="02020603050405020304" pitchFamily="18" charset="0"/>
              </a:endParaRPr>
            </a:p>
          </p:txBody>
        </p:sp>
        <p:sp>
          <p:nvSpPr>
            <p:cNvPr id="20494" name="Rectangle 14" descr="Wide upward diagonal"/>
            <p:cNvSpPr>
              <a:spLocks noChangeArrowheads="1"/>
            </p:cNvSpPr>
            <p:nvPr/>
          </p:nvSpPr>
          <p:spPr bwMode="auto">
            <a:xfrm>
              <a:off x="4102" y="3146"/>
              <a:ext cx="175" cy="253"/>
            </a:xfrm>
            <a:prstGeom prst="rect">
              <a:avLst/>
            </a:prstGeom>
            <a:pattFill prst="wdUpDiag">
              <a:fgClr>
                <a:srgbClr val="FF7C80"/>
              </a:fgClr>
              <a:bgClr>
                <a:srgbClr val="FFFFFF"/>
              </a:bgClr>
            </a:pattFill>
            <a:ln w="28575">
              <a:solidFill>
                <a:schemeClr val="tx1"/>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2400" dirty="0">
                <a:solidFill>
                  <a:schemeClr val="accent2"/>
                </a:solidFill>
                <a:latin typeface="Times New Roman" panose="02020603050405020304" pitchFamily="18" charset="0"/>
              </a:endParaRPr>
            </a:p>
          </p:txBody>
        </p:sp>
        <p:sp>
          <p:nvSpPr>
            <p:cNvPr id="20495" name="Rectangle 15"/>
            <p:cNvSpPr>
              <a:spLocks noChangeArrowheads="1"/>
            </p:cNvSpPr>
            <p:nvPr/>
          </p:nvSpPr>
          <p:spPr bwMode="gray">
            <a:xfrm>
              <a:off x="2680" y="3146"/>
              <a:ext cx="178" cy="253"/>
            </a:xfrm>
            <a:prstGeom prst="rect">
              <a:avLst/>
            </a:prstGeom>
            <a:solidFill>
              <a:srgbClr val="66CC00"/>
            </a:solidFill>
            <a:ln w="28575">
              <a:solidFill>
                <a:schemeClr val="tx1"/>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2400" dirty="0">
                <a:solidFill>
                  <a:schemeClr val="accent2"/>
                </a:solidFill>
                <a:latin typeface="Times New Roman" panose="02020603050405020304" pitchFamily="18" charset="0"/>
              </a:endParaRPr>
            </a:p>
          </p:txBody>
        </p:sp>
        <p:sp>
          <p:nvSpPr>
            <p:cNvPr id="20496" name="Rectangle 16"/>
            <p:cNvSpPr>
              <a:spLocks noChangeArrowheads="1"/>
            </p:cNvSpPr>
            <p:nvPr/>
          </p:nvSpPr>
          <p:spPr bwMode="gray">
            <a:xfrm>
              <a:off x="2920" y="3146"/>
              <a:ext cx="177" cy="253"/>
            </a:xfrm>
            <a:prstGeom prst="rect">
              <a:avLst/>
            </a:prstGeom>
            <a:solidFill>
              <a:srgbClr val="66CC00"/>
            </a:solidFill>
            <a:ln w="28575">
              <a:solidFill>
                <a:schemeClr val="tx1"/>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2400" dirty="0">
                <a:solidFill>
                  <a:schemeClr val="accent2"/>
                </a:solidFill>
                <a:latin typeface="Times New Roman" panose="02020603050405020304" pitchFamily="18" charset="0"/>
              </a:endParaRPr>
            </a:p>
          </p:txBody>
        </p:sp>
        <p:sp>
          <p:nvSpPr>
            <p:cNvPr id="20497" name="Rectangle 17"/>
            <p:cNvSpPr>
              <a:spLocks noChangeArrowheads="1"/>
            </p:cNvSpPr>
            <p:nvPr/>
          </p:nvSpPr>
          <p:spPr bwMode="gray">
            <a:xfrm>
              <a:off x="1013" y="3146"/>
              <a:ext cx="176" cy="253"/>
            </a:xfrm>
            <a:prstGeom prst="rect">
              <a:avLst/>
            </a:prstGeom>
            <a:solidFill>
              <a:srgbClr val="66CC00"/>
            </a:solidFill>
            <a:ln w="28575">
              <a:solidFill>
                <a:schemeClr val="tx1"/>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2400" dirty="0">
                <a:solidFill>
                  <a:schemeClr val="accent2"/>
                </a:solidFill>
                <a:latin typeface="Times New Roman" panose="02020603050405020304" pitchFamily="18" charset="0"/>
              </a:endParaRPr>
            </a:p>
          </p:txBody>
        </p:sp>
        <p:sp>
          <p:nvSpPr>
            <p:cNvPr id="20498" name="Rectangle 18"/>
            <p:cNvSpPr>
              <a:spLocks noChangeArrowheads="1"/>
            </p:cNvSpPr>
            <p:nvPr/>
          </p:nvSpPr>
          <p:spPr bwMode="gray">
            <a:xfrm>
              <a:off x="1250" y="3146"/>
              <a:ext cx="176" cy="253"/>
            </a:xfrm>
            <a:prstGeom prst="rect">
              <a:avLst/>
            </a:prstGeom>
            <a:solidFill>
              <a:srgbClr val="66CC00"/>
            </a:solidFill>
            <a:ln w="28575">
              <a:solidFill>
                <a:schemeClr val="tx1"/>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2400" dirty="0">
                <a:solidFill>
                  <a:schemeClr val="accent2"/>
                </a:solidFill>
                <a:latin typeface="Times New Roman" panose="02020603050405020304" pitchFamily="18" charset="0"/>
              </a:endParaRPr>
            </a:p>
          </p:txBody>
        </p:sp>
        <p:sp>
          <p:nvSpPr>
            <p:cNvPr id="20499" name="Rectangle 19"/>
            <p:cNvSpPr>
              <a:spLocks noChangeArrowheads="1"/>
            </p:cNvSpPr>
            <p:nvPr/>
          </p:nvSpPr>
          <p:spPr bwMode="gray">
            <a:xfrm>
              <a:off x="1961" y="3146"/>
              <a:ext cx="176" cy="253"/>
            </a:xfrm>
            <a:prstGeom prst="rect">
              <a:avLst/>
            </a:prstGeom>
            <a:solidFill>
              <a:srgbClr val="66CC00"/>
            </a:solidFill>
            <a:ln w="28575">
              <a:solidFill>
                <a:schemeClr val="tx1"/>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2400" dirty="0">
                <a:solidFill>
                  <a:schemeClr val="accent2"/>
                </a:solidFill>
                <a:latin typeface="Times New Roman" panose="02020603050405020304" pitchFamily="18" charset="0"/>
              </a:endParaRPr>
            </a:p>
          </p:txBody>
        </p:sp>
        <p:sp>
          <p:nvSpPr>
            <p:cNvPr id="20500" name="Freeform 20"/>
            <p:cNvSpPr>
              <a:spLocks/>
            </p:cNvSpPr>
            <p:nvPr/>
          </p:nvSpPr>
          <p:spPr bwMode="blackWhite">
            <a:xfrm>
              <a:off x="1372" y="2844"/>
              <a:ext cx="159" cy="299"/>
            </a:xfrm>
            <a:custGeom>
              <a:avLst/>
              <a:gdLst>
                <a:gd name="T0" fmla="*/ 80 w 159"/>
                <a:gd name="T1" fmla="*/ 299 h 299"/>
                <a:gd name="T2" fmla="*/ 159 w 159"/>
                <a:gd name="T3" fmla="*/ 188 h 299"/>
                <a:gd name="T4" fmla="*/ 120 w 159"/>
                <a:gd name="T5" fmla="*/ 188 h 299"/>
                <a:gd name="T6" fmla="*/ 120 w 159"/>
                <a:gd name="T7" fmla="*/ 0 h 299"/>
                <a:gd name="T8" fmla="*/ 39 w 159"/>
                <a:gd name="T9" fmla="*/ 0 h 299"/>
                <a:gd name="T10" fmla="*/ 39 w 159"/>
                <a:gd name="T11" fmla="*/ 188 h 299"/>
                <a:gd name="T12" fmla="*/ 0 w 159"/>
                <a:gd name="T13" fmla="*/ 188 h 299"/>
                <a:gd name="T14" fmla="*/ 80 w 159"/>
                <a:gd name="T15" fmla="*/ 299 h 299"/>
                <a:gd name="T16" fmla="*/ 0 60000 65536"/>
                <a:gd name="T17" fmla="*/ 0 60000 65536"/>
                <a:gd name="T18" fmla="*/ 0 60000 65536"/>
                <a:gd name="T19" fmla="*/ 0 60000 65536"/>
                <a:gd name="T20" fmla="*/ 0 60000 65536"/>
                <a:gd name="T21" fmla="*/ 0 60000 65536"/>
                <a:gd name="T22" fmla="*/ 0 60000 65536"/>
                <a:gd name="T23" fmla="*/ 0 60000 65536"/>
                <a:gd name="T24" fmla="*/ 0 w 159"/>
                <a:gd name="T25" fmla="*/ 0 h 299"/>
                <a:gd name="T26" fmla="*/ 159 w 159"/>
                <a:gd name="T27" fmla="*/ 299 h 2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9" h="299">
                  <a:moveTo>
                    <a:pt x="80" y="299"/>
                  </a:moveTo>
                  <a:lnTo>
                    <a:pt x="159" y="188"/>
                  </a:lnTo>
                  <a:lnTo>
                    <a:pt x="120" y="188"/>
                  </a:lnTo>
                  <a:lnTo>
                    <a:pt x="120" y="0"/>
                  </a:lnTo>
                  <a:lnTo>
                    <a:pt x="39" y="0"/>
                  </a:lnTo>
                  <a:lnTo>
                    <a:pt x="39" y="188"/>
                  </a:lnTo>
                  <a:lnTo>
                    <a:pt x="0" y="188"/>
                  </a:lnTo>
                  <a:lnTo>
                    <a:pt x="80" y="299"/>
                  </a:lnTo>
                  <a:close/>
                </a:path>
              </a:pathLst>
            </a:custGeom>
            <a:solidFill>
              <a:srgbClr val="969696"/>
            </a:solidFill>
            <a:ln w="28575">
              <a:solidFill>
                <a:schemeClr val="tx1"/>
              </a:solidFill>
              <a:prstDash val="solid"/>
              <a:round/>
              <a:headEnd/>
              <a:tailEnd/>
            </a:ln>
          </p:spPr>
          <p:txBody>
            <a:bodyPr/>
            <a:lstStyle/>
            <a:p>
              <a:endParaRPr lang="en-US" dirty="0"/>
            </a:p>
          </p:txBody>
        </p:sp>
        <p:sp>
          <p:nvSpPr>
            <p:cNvPr id="20501" name="Rectangle 21"/>
            <p:cNvSpPr>
              <a:spLocks noChangeArrowheads="1"/>
            </p:cNvSpPr>
            <p:nvPr/>
          </p:nvSpPr>
          <p:spPr bwMode="auto">
            <a:xfrm>
              <a:off x="3504" y="2640"/>
              <a:ext cx="144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404813" indent="-404813" defTabSz="346075" eaLnBrk="0" hangingPunct="0">
                <a:tabLst>
                  <a:tab pos="571500" algn="l"/>
                </a:tabLst>
                <a:defRPr>
                  <a:solidFill>
                    <a:schemeClr val="tx1"/>
                  </a:solidFill>
                  <a:latin typeface="Arial" panose="020B0604020202020204" pitchFamily="34" charset="0"/>
                  <a:cs typeface="Arial" panose="020B0604020202020204" pitchFamily="34" charset="0"/>
                </a:defRPr>
              </a:lvl1pPr>
              <a:lvl2pPr marL="742950" indent="-285750" defTabSz="346075" eaLnBrk="0" hangingPunct="0">
                <a:tabLst>
                  <a:tab pos="571500" algn="l"/>
                </a:tabLst>
                <a:defRPr>
                  <a:solidFill>
                    <a:schemeClr val="tx1"/>
                  </a:solidFill>
                  <a:latin typeface="Arial" panose="020B0604020202020204" pitchFamily="34" charset="0"/>
                  <a:cs typeface="Arial" panose="020B0604020202020204" pitchFamily="34" charset="0"/>
                </a:defRPr>
              </a:lvl2pPr>
              <a:lvl3pPr marL="1143000" indent="-228600" defTabSz="346075" eaLnBrk="0" hangingPunct="0">
                <a:tabLst>
                  <a:tab pos="571500" algn="l"/>
                </a:tabLst>
                <a:defRPr>
                  <a:solidFill>
                    <a:schemeClr val="tx1"/>
                  </a:solidFill>
                  <a:latin typeface="Arial" panose="020B0604020202020204" pitchFamily="34" charset="0"/>
                  <a:cs typeface="Arial" panose="020B0604020202020204" pitchFamily="34" charset="0"/>
                </a:defRPr>
              </a:lvl3pPr>
              <a:lvl4pPr marL="1600200" indent="-228600" defTabSz="346075" eaLnBrk="0" hangingPunct="0">
                <a:tabLst>
                  <a:tab pos="571500" algn="l"/>
                </a:tabLst>
                <a:defRPr>
                  <a:solidFill>
                    <a:schemeClr val="tx1"/>
                  </a:solidFill>
                  <a:latin typeface="Arial" panose="020B0604020202020204" pitchFamily="34" charset="0"/>
                  <a:cs typeface="Arial" panose="020B0604020202020204" pitchFamily="34" charset="0"/>
                </a:defRPr>
              </a:lvl4pPr>
              <a:lvl5pPr marL="2057400" indent="-228600" defTabSz="346075" eaLnBrk="0" hangingPunct="0">
                <a:tabLst>
                  <a:tab pos="571500" algn="l"/>
                </a:tabLst>
                <a:defRPr>
                  <a:solidFill>
                    <a:schemeClr val="tx1"/>
                  </a:solidFill>
                  <a:latin typeface="Arial" panose="020B0604020202020204" pitchFamily="34" charset="0"/>
                  <a:cs typeface="Arial" panose="020B0604020202020204" pitchFamily="34" charset="0"/>
                </a:defRPr>
              </a:lvl5pPr>
              <a:lvl6pPr marL="25146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6pPr>
              <a:lvl7pPr marL="29718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7pPr>
              <a:lvl8pPr marL="34290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8pPr>
              <a:lvl9pPr marL="38862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9pPr>
            </a:lstStyle>
            <a:p>
              <a:pPr algn="ctr">
                <a:lnSpc>
                  <a:spcPct val="95000"/>
                </a:lnSpc>
                <a:spcBef>
                  <a:spcPct val="35000"/>
                </a:spcBef>
                <a:buClr>
                  <a:schemeClr val="hlink"/>
                </a:buClr>
                <a:buSzPct val="125000"/>
              </a:pPr>
              <a:r>
                <a:rPr lang="en-US" altLang="en-US" dirty="0">
                  <a:solidFill>
                    <a:srgbClr val="000000"/>
                  </a:solidFill>
                </a:rPr>
                <a:t>End of redo log</a:t>
              </a:r>
            </a:p>
          </p:txBody>
        </p:sp>
        <p:sp>
          <p:nvSpPr>
            <p:cNvPr id="20502" name="Text Box 22"/>
            <p:cNvSpPr txBox="1">
              <a:spLocks noChangeArrowheads="1"/>
            </p:cNvSpPr>
            <p:nvPr/>
          </p:nvSpPr>
          <p:spPr bwMode="auto">
            <a:xfrm>
              <a:off x="926" y="2640"/>
              <a:ext cx="13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fr-FR" altLang="en-US" dirty="0">
                  <a:solidFill>
                    <a:srgbClr val="000000"/>
                  </a:solidFill>
                </a:rPr>
                <a:t>Checkpoint position</a:t>
              </a:r>
              <a:endParaRPr lang="en-US" altLang="en-US" dirty="0">
                <a:solidFill>
                  <a:srgbClr val="000000"/>
                </a:solidFill>
              </a:endParaRPr>
            </a:p>
          </p:txBody>
        </p:sp>
        <p:sp>
          <p:nvSpPr>
            <p:cNvPr id="20503" name="AutoShape 23"/>
            <p:cNvSpPr>
              <a:spLocks noChangeArrowheads="1"/>
            </p:cNvSpPr>
            <p:nvPr/>
          </p:nvSpPr>
          <p:spPr bwMode="blackWhite">
            <a:xfrm>
              <a:off x="960" y="3424"/>
              <a:ext cx="3360" cy="384"/>
            </a:xfrm>
            <a:prstGeom prst="rightArrow">
              <a:avLst>
                <a:gd name="adj1" fmla="val 50000"/>
                <a:gd name="adj2" fmla="val 63189"/>
              </a:avLst>
            </a:prstGeom>
            <a:solidFill>
              <a:srgbClr val="CC99FF"/>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Transactions</a:t>
              </a:r>
            </a:p>
          </p:txBody>
        </p:sp>
        <p:sp>
          <p:nvSpPr>
            <p:cNvPr id="20504" name="Freeform 24"/>
            <p:cNvSpPr>
              <a:spLocks/>
            </p:cNvSpPr>
            <p:nvPr/>
          </p:nvSpPr>
          <p:spPr bwMode="blackWhite">
            <a:xfrm>
              <a:off x="4224" y="2844"/>
              <a:ext cx="159" cy="299"/>
            </a:xfrm>
            <a:custGeom>
              <a:avLst/>
              <a:gdLst>
                <a:gd name="T0" fmla="*/ 80 w 159"/>
                <a:gd name="T1" fmla="*/ 299 h 299"/>
                <a:gd name="T2" fmla="*/ 159 w 159"/>
                <a:gd name="T3" fmla="*/ 188 h 299"/>
                <a:gd name="T4" fmla="*/ 120 w 159"/>
                <a:gd name="T5" fmla="*/ 188 h 299"/>
                <a:gd name="T6" fmla="*/ 120 w 159"/>
                <a:gd name="T7" fmla="*/ 0 h 299"/>
                <a:gd name="T8" fmla="*/ 39 w 159"/>
                <a:gd name="T9" fmla="*/ 0 h 299"/>
                <a:gd name="T10" fmla="*/ 39 w 159"/>
                <a:gd name="T11" fmla="*/ 188 h 299"/>
                <a:gd name="T12" fmla="*/ 0 w 159"/>
                <a:gd name="T13" fmla="*/ 188 h 299"/>
                <a:gd name="T14" fmla="*/ 80 w 159"/>
                <a:gd name="T15" fmla="*/ 299 h 299"/>
                <a:gd name="T16" fmla="*/ 0 60000 65536"/>
                <a:gd name="T17" fmla="*/ 0 60000 65536"/>
                <a:gd name="T18" fmla="*/ 0 60000 65536"/>
                <a:gd name="T19" fmla="*/ 0 60000 65536"/>
                <a:gd name="T20" fmla="*/ 0 60000 65536"/>
                <a:gd name="T21" fmla="*/ 0 60000 65536"/>
                <a:gd name="T22" fmla="*/ 0 60000 65536"/>
                <a:gd name="T23" fmla="*/ 0 60000 65536"/>
                <a:gd name="T24" fmla="*/ 0 w 159"/>
                <a:gd name="T25" fmla="*/ 0 h 299"/>
                <a:gd name="T26" fmla="*/ 159 w 159"/>
                <a:gd name="T27" fmla="*/ 299 h 2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9" h="299">
                  <a:moveTo>
                    <a:pt x="80" y="299"/>
                  </a:moveTo>
                  <a:lnTo>
                    <a:pt x="159" y="188"/>
                  </a:lnTo>
                  <a:lnTo>
                    <a:pt x="120" y="188"/>
                  </a:lnTo>
                  <a:lnTo>
                    <a:pt x="120" y="0"/>
                  </a:lnTo>
                  <a:lnTo>
                    <a:pt x="39" y="0"/>
                  </a:lnTo>
                  <a:lnTo>
                    <a:pt x="39" y="188"/>
                  </a:lnTo>
                  <a:lnTo>
                    <a:pt x="0" y="188"/>
                  </a:lnTo>
                  <a:lnTo>
                    <a:pt x="80" y="299"/>
                  </a:lnTo>
                  <a:close/>
                </a:path>
              </a:pathLst>
            </a:custGeom>
            <a:solidFill>
              <a:srgbClr val="969696"/>
            </a:solidFill>
            <a:ln w="28575">
              <a:solidFill>
                <a:schemeClr val="tx1"/>
              </a:solidFill>
              <a:prstDash val="solid"/>
              <a:round/>
              <a:headEnd/>
              <a:tailEnd/>
            </a:ln>
          </p:spPr>
          <p:txBody>
            <a:bodyPr/>
            <a:lstStyle/>
            <a:p>
              <a:endParaRPr lang="en-US" dirty="0"/>
            </a:p>
          </p:txBody>
        </p:sp>
        <p:sp>
          <p:nvSpPr>
            <p:cNvPr id="20505" name="Line 25"/>
            <p:cNvSpPr>
              <a:spLocks noChangeShapeType="1"/>
            </p:cNvSpPr>
            <p:nvPr/>
          </p:nvSpPr>
          <p:spPr bwMode="auto">
            <a:xfrm flipH="1">
              <a:off x="1536" y="2976"/>
              <a:ext cx="624" cy="0"/>
            </a:xfrm>
            <a:prstGeom prst="line">
              <a:avLst/>
            </a:prstGeom>
            <a:noFill/>
            <a:ln w="28575" cap="rnd">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0506" name="Line 26"/>
            <p:cNvSpPr>
              <a:spLocks noChangeShapeType="1"/>
            </p:cNvSpPr>
            <p:nvPr/>
          </p:nvSpPr>
          <p:spPr bwMode="auto">
            <a:xfrm>
              <a:off x="3552" y="2976"/>
              <a:ext cx="612" cy="0"/>
            </a:xfrm>
            <a:prstGeom prst="line">
              <a:avLst/>
            </a:prstGeom>
            <a:noFill/>
            <a:ln w="28575" cap="rnd">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0507" name="Rectangle 27"/>
            <p:cNvSpPr>
              <a:spLocks noChangeArrowheads="1"/>
            </p:cNvSpPr>
            <p:nvPr/>
          </p:nvSpPr>
          <p:spPr bwMode="auto">
            <a:xfrm>
              <a:off x="2112" y="2880"/>
              <a:ext cx="144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404813" indent="-404813" defTabSz="346075" eaLnBrk="0" hangingPunct="0">
                <a:tabLst>
                  <a:tab pos="571500" algn="l"/>
                </a:tabLst>
                <a:defRPr>
                  <a:solidFill>
                    <a:schemeClr val="tx1"/>
                  </a:solidFill>
                  <a:latin typeface="Arial" panose="020B0604020202020204" pitchFamily="34" charset="0"/>
                  <a:cs typeface="Arial" panose="020B0604020202020204" pitchFamily="34" charset="0"/>
                </a:defRPr>
              </a:lvl1pPr>
              <a:lvl2pPr marL="742950" indent="-285750" defTabSz="346075" eaLnBrk="0" hangingPunct="0">
                <a:tabLst>
                  <a:tab pos="571500" algn="l"/>
                </a:tabLst>
                <a:defRPr>
                  <a:solidFill>
                    <a:schemeClr val="tx1"/>
                  </a:solidFill>
                  <a:latin typeface="Arial" panose="020B0604020202020204" pitchFamily="34" charset="0"/>
                  <a:cs typeface="Arial" panose="020B0604020202020204" pitchFamily="34" charset="0"/>
                </a:defRPr>
              </a:lvl2pPr>
              <a:lvl3pPr marL="1143000" indent="-228600" defTabSz="346075" eaLnBrk="0" hangingPunct="0">
                <a:tabLst>
                  <a:tab pos="571500" algn="l"/>
                </a:tabLst>
                <a:defRPr>
                  <a:solidFill>
                    <a:schemeClr val="tx1"/>
                  </a:solidFill>
                  <a:latin typeface="Arial" panose="020B0604020202020204" pitchFamily="34" charset="0"/>
                  <a:cs typeface="Arial" panose="020B0604020202020204" pitchFamily="34" charset="0"/>
                </a:defRPr>
              </a:lvl3pPr>
              <a:lvl4pPr marL="1600200" indent="-228600" defTabSz="346075" eaLnBrk="0" hangingPunct="0">
                <a:tabLst>
                  <a:tab pos="571500" algn="l"/>
                </a:tabLst>
                <a:defRPr>
                  <a:solidFill>
                    <a:schemeClr val="tx1"/>
                  </a:solidFill>
                  <a:latin typeface="Arial" panose="020B0604020202020204" pitchFamily="34" charset="0"/>
                  <a:cs typeface="Arial" panose="020B0604020202020204" pitchFamily="34" charset="0"/>
                </a:defRPr>
              </a:lvl4pPr>
              <a:lvl5pPr marL="2057400" indent="-228600" defTabSz="346075" eaLnBrk="0" hangingPunct="0">
                <a:tabLst>
                  <a:tab pos="571500" algn="l"/>
                </a:tabLst>
                <a:defRPr>
                  <a:solidFill>
                    <a:schemeClr val="tx1"/>
                  </a:solidFill>
                  <a:latin typeface="Arial" panose="020B0604020202020204" pitchFamily="34" charset="0"/>
                  <a:cs typeface="Arial" panose="020B0604020202020204" pitchFamily="34" charset="0"/>
                </a:defRPr>
              </a:lvl5pPr>
              <a:lvl6pPr marL="25146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6pPr>
              <a:lvl7pPr marL="29718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7pPr>
              <a:lvl8pPr marL="34290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8pPr>
              <a:lvl9pPr marL="38862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9pPr>
            </a:lstStyle>
            <a:p>
              <a:pPr algn="ctr">
                <a:lnSpc>
                  <a:spcPct val="95000"/>
                </a:lnSpc>
                <a:spcBef>
                  <a:spcPct val="35000"/>
                </a:spcBef>
                <a:buClr>
                  <a:schemeClr val="hlink"/>
                </a:buClr>
                <a:buSzPct val="125000"/>
              </a:pPr>
              <a:r>
                <a:rPr lang="en-US" altLang="en-US" dirty="0">
                  <a:solidFill>
                    <a:srgbClr val="0000FF"/>
                  </a:solidFill>
                </a:rPr>
                <a:t>Instance recovery</a:t>
              </a:r>
            </a:p>
          </p:txBody>
        </p:sp>
      </p:grpSp>
      <p:sp>
        <p:nvSpPr>
          <p:cNvPr id="2" name="Slide Number Placeholder 1"/>
          <p:cNvSpPr>
            <a:spLocks noGrp="1"/>
          </p:cNvSpPr>
          <p:nvPr>
            <p:ph type="sldNum" sz="quarter" idx="12"/>
          </p:nvPr>
        </p:nvSpPr>
        <p:spPr/>
        <p:txBody>
          <a:bodyPr/>
          <a:lstStyle/>
          <a:p>
            <a:fld id="{0D1E9C62-5A59-433B-A292-EC595ABBBF45}" type="slidenum">
              <a:rPr lang="" smtClean="0"/>
              <a:t>373</a:t>
            </a:fld>
            <a:endParaRPr lang=""/>
          </a:p>
        </p:txBody>
      </p:sp>
    </p:spTree>
    <p:custDataLst>
      <p:tags r:id="rId1"/>
    </p:custDataLst>
    <p:extLst>
      <p:ext uri="{BB962C8B-B14F-4D97-AF65-F5344CB8AC3E}">
        <p14:creationId xmlns:p14="http://schemas.microsoft.com/office/powerpoint/2010/main" val="3865994804"/>
      </p:ext>
    </p:extLst>
  </p:cSld>
  <p:clrMapOvr>
    <a:masterClrMapping/>
  </p:clrMapOvr>
  <p:transition spd="slow"/>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title"/>
          </p:nvPr>
        </p:nvSpPr>
        <p:spPr/>
        <p:txBody>
          <a:bodyPr/>
          <a:lstStyle/>
          <a:p>
            <a:pPr eaLnBrk="1" hangingPunct="1"/>
            <a:r>
              <a:rPr lang="en-US" altLang="en-US" dirty="0"/>
              <a:t>Using the MTTR </a:t>
            </a:r>
            <a:r>
              <a:rPr lang="en-US" altLang="en-US" dirty="0" smtClean="0"/>
              <a:t>Advisor</a:t>
            </a:r>
            <a:br>
              <a:rPr lang="en-US" altLang="en-US" dirty="0" smtClean="0"/>
            </a:br>
            <a:endParaRPr lang="en-US" altLang="en-US" dirty="0"/>
          </a:p>
        </p:txBody>
      </p:sp>
      <p:sp>
        <p:nvSpPr>
          <p:cNvPr id="21507" name="Rectangle 4"/>
          <p:cNvSpPr>
            <a:spLocks noGrp="1" noChangeArrowheads="1"/>
          </p:cNvSpPr>
          <p:nvPr>
            <p:ph idx="1"/>
          </p:nvPr>
        </p:nvSpPr>
        <p:spPr>
          <a:xfrm>
            <a:off x="622138" y="1242485"/>
            <a:ext cx="10944549" cy="1234519"/>
          </a:xfrm>
        </p:spPr>
        <p:txBody>
          <a:bodyPr/>
          <a:lstStyle/>
          <a:p>
            <a:pPr lvl="1" eaLnBrk="1" hangingPunct="1"/>
            <a:r>
              <a:rPr lang="en-US" altLang="en-US" dirty="0"/>
              <a:t>Specify the desired time in seconds or minutes.</a:t>
            </a:r>
          </a:p>
          <a:p>
            <a:pPr lvl="1" eaLnBrk="1" hangingPunct="1"/>
            <a:r>
              <a:rPr lang="en-US" altLang="en-US" dirty="0"/>
              <a:t>The default value is 0 (disabled).</a:t>
            </a:r>
          </a:p>
          <a:p>
            <a:pPr lvl="1" eaLnBrk="1" hangingPunct="1"/>
            <a:r>
              <a:rPr lang="en-US" altLang="en-US" dirty="0"/>
              <a:t>The maximum value is 3,600 seconds (one hour).</a:t>
            </a:r>
          </a:p>
        </p:txBody>
      </p:sp>
      <p:pic>
        <p:nvPicPr>
          <p:cNvPr id="21508" name="Picture 6" descr="EMCC_RecoverySetting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03551" y="3267076"/>
            <a:ext cx="6181725" cy="20669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D1E9C62-5A59-433B-A292-EC595ABBBF45}" type="slidenum">
              <a:rPr lang="" smtClean="0"/>
              <a:t>374</a:t>
            </a:fld>
            <a:endParaRPr lang=""/>
          </a:p>
        </p:txBody>
      </p:sp>
    </p:spTree>
    <p:custDataLst>
      <p:tags r:id="rId1"/>
    </p:custDataLst>
    <p:extLst>
      <p:ext uri="{BB962C8B-B14F-4D97-AF65-F5344CB8AC3E}">
        <p14:creationId xmlns:p14="http://schemas.microsoft.com/office/powerpoint/2010/main" val="1040020163"/>
      </p:ext>
    </p:extLst>
  </p:cSld>
  <p:clrMapOvr>
    <a:masterClrMapping/>
  </p:clrMapOvr>
  <p:transition spd="slow"/>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9"/>
          <p:cNvSpPr>
            <a:spLocks noGrp="1" noChangeArrowheads="1"/>
          </p:cNvSpPr>
          <p:nvPr>
            <p:ph type="title"/>
          </p:nvPr>
        </p:nvSpPr>
        <p:spPr/>
        <p:txBody>
          <a:bodyPr>
            <a:normAutofit fontScale="90000"/>
          </a:bodyPr>
          <a:lstStyle/>
          <a:p>
            <a:pPr eaLnBrk="1" hangingPunct="1"/>
            <a:r>
              <a:rPr lang="en-US" altLang="en-US" dirty="0"/>
              <a:t>Comparing Complete and Incomplete </a:t>
            </a:r>
            <a:r>
              <a:rPr lang="en-US" altLang="en-US" dirty="0" smtClean="0"/>
              <a:t>Recovery</a:t>
            </a:r>
            <a:br>
              <a:rPr lang="en-US" altLang="en-US" dirty="0" smtClean="0"/>
            </a:br>
            <a:r>
              <a:rPr lang="en-US" altLang="en-US" dirty="0"/>
              <a:t/>
            </a:r>
            <a:br>
              <a:rPr lang="en-US" altLang="en-US" dirty="0"/>
            </a:br>
            <a:endParaRPr lang="en-US" altLang="en-US" dirty="0"/>
          </a:p>
        </p:txBody>
      </p:sp>
      <p:sp>
        <p:nvSpPr>
          <p:cNvPr id="23555" name="Rectangle 30"/>
          <p:cNvSpPr>
            <a:spLocks noGrp="1" noChangeArrowheads="1"/>
          </p:cNvSpPr>
          <p:nvPr>
            <p:ph idx="1"/>
          </p:nvPr>
        </p:nvSpPr>
        <p:spPr>
          <a:xfrm>
            <a:off x="622138" y="1242485"/>
            <a:ext cx="10944549" cy="1880850"/>
          </a:xfrm>
        </p:spPr>
        <p:txBody>
          <a:bodyPr>
            <a:normAutofit fontScale="92500"/>
          </a:bodyPr>
          <a:lstStyle/>
          <a:p>
            <a:pPr eaLnBrk="1" hangingPunct="1"/>
            <a:r>
              <a:rPr lang="en-US" altLang="en-US" dirty="0"/>
              <a:t>Recovery can have two kinds of scope:</a:t>
            </a:r>
          </a:p>
          <a:p>
            <a:pPr lvl="1" eaLnBrk="1" hangingPunct="1"/>
            <a:r>
              <a:rPr lang="en-US" altLang="en-US" dirty="0"/>
              <a:t>Complete recovery: Brings the database or tablespace up to the present, including all committed data changes made to the point in time when the recovery was requested</a:t>
            </a:r>
          </a:p>
          <a:p>
            <a:pPr lvl="1" eaLnBrk="1" hangingPunct="1"/>
            <a:r>
              <a:rPr lang="en-US" altLang="en-US" dirty="0"/>
              <a:t>Incomplete or point-in-time recovery (PITR): Brings the database or tablespace up to a specified point in time in the past, before the recovery operation was requested</a:t>
            </a:r>
          </a:p>
        </p:txBody>
      </p:sp>
      <p:grpSp>
        <p:nvGrpSpPr>
          <p:cNvPr id="23556" name="Group 54"/>
          <p:cNvGrpSpPr>
            <a:grpSpLocks/>
          </p:cNvGrpSpPr>
          <p:nvPr/>
        </p:nvGrpSpPr>
        <p:grpSpPr bwMode="auto">
          <a:xfrm>
            <a:off x="2055812" y="3200400"/>
            <a:ext cx="7864475" cy="2527300"/>
            <a:chOff x="230" y="2327"/>
            <a:chExt cx="4954" cy="1592"/>
          </a:xfrm>
        </p:grpSpPr>
        <p:sp>
          <p:nvSpPr>
            <p:cNvPr id="23557" name="Rectangle 47"/>
            <p:cNvSpPr>
              <a:spLocks noChangeArrowheads="1"/>
            </p:cNvSpPr>
            <p:nvPr/>
          </p:nvSpPr>
          <p:spPr bwMode="auto">
            <a:xfrm>
              <a:off x="528" y="2671"/>
              <a:ext cx="4656" cy="1248"/>
            </a:xfrm>
            <a:prstGeom prst="rect">
              <a:avLst/>
            </a:prstGeom>
            <a:solidFill>
              <a:srgbClr val="FFFFAB"/>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3558" name="Line 31"/>
            <p:cNvSpPr>
              <a:spLocks noChangeShapeType="1"/>
            </p:cNvSpPr>
            <p:nvPr/>
          </p:nvSpPr>
          <p:spPr bwMode="auto">
            <a:xfrm flipV="1">
              <a:off x="2544" y="3151"/>
              <a:ext cx="0" cy="192"/>
            </a:xfrm>
            <a:prstGeom prst="line">
              <a:avLst/>
            </a:prstGeom>
            <a:noFill/>
            <a:ln w="28575">
              <a:solidFill>
                <a:srgbClr val="0000FF"/>
              </a:solidFill>
              <a:prstDash val="dash"/>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3559" name="Line 32"/>
            <p:cNvSpPr>
              <a:spLocks noChangeShapeType="1"/>
            </p:cNvSpPr>
            <p:nvPr/>
          </p:nvSpPr>
          <p:spPr bwMode="auto">
            <a:xfrm flipH="1">
              <a:off x="3276" y="3631"/>
              <a:ext cx="96" cy="0"/>
            </a:xfrm>
            <a:prstGeom prst="line">
              <a:avLst/>
            </a:prstGeom>
            <a:noFill/>
            <a:ln w="28575">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23560" name="Text Box 33"/>
            <p:cNvSpPr txBox="1">
              <a:spLocks noChangeArrowheads="1"/>
            </p:cNvSpPr>
            <p:nvPr/>
          </p:nvSpPr>
          <p:spPr bwMode="auto">
            <a:xfrm>
              <a:off x="230" y="2327"/>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3561" name="Line 34"/>
            <p:cNvSpPr>
              <a:spLocks noChangeShapeType="1"/>
            </p:cNvSpPr>
            <p:nvPr/>
          </p:nvSpPr>
          <p:spPr bwMode="gray">
            <a:xfrm flipV="1">
              <a:off x="720" y="3145"/>
              <a:ext cx="3744" cy="6"/>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3562" name="Text Box 35"/>
            <p:cNvSpPr txBox="1">
              <a:spLocks noChangeArrowheads="1"/>
            </p:cNvSpPr>
            <p:nvPr/>
          </p:nvSpPr>
          <p:spPr bwMode="auto">
            <a:xfrm>
              <a:off x="3744" y="3337"/>
              <a:ext cx="835"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solidFill>
                    <a:srgbClr val="000000"/>
                  </a:solidFill>
                </a:rPr>
                <a:t>Recovery</a:t>
              </a:r>
              <a:br>
                <a:rPr lang="en-US" altLang="en-US" sz="1600" b="1" dirty="0">
                  <a:solidFill>
                    <a:srgbClr val="000000"/>
                  </a:solidFill>
                </a:rPr>
              </a:br>
              <a:r>
                <a:rPr lang="en-US" altLang="en-US" sz="1600" b="1" dirty="0">
                  <a:solidFill>
                    <a:srgbClr val="000000"/>
                  </a:solidFill>
                </a:rPr>
                <a:t>task started</a:t>
              </a:r>
              <a:br>
                <a:rPr lang="en-US" altLang="en-US" sz="1600" b="1" dirty="0">
                  <a:solidFill>
                    <a:srgbClr val="000000"/>
                  </a:solidFill>
                </a:rPr>
              </a:br>
              <a:r>
                <a:rPr lang="en-US" altLang="en-US" sz="1600" b="1" dirty="0">
                  <a:solidFill>
                    <a:srgbClr val="000000"/>
                  </a:solidFill>
                </a:rPr>
                <a:t>at this time</a:t>
              </a:r>
            </a:p>
          </p:txBody>
        </p:sp>
        <p:sp>
          <p:nvSpPr>
            <p:cNvPr id="23563" name="Line 36"/>
            <p:cNvSpPr>
              <a:spLocks noChangeShapeType="1"/>
            </p:cNvSpPr>
            <p:nvPr/>
          </p:nvSpPr>
          <p:spPr bwMode="gray">
            <a:xfrm flipV="1">
              <a:off x="4128" y="3160"/>
              <a:ext cx="0" cy="192"/>
            </a:xfrm>
            <a:prstGeom prst="line">
              <a:avLst/>
            </a:prstGeom>
            <a:noFill/>
            <a:ln w="28575">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3564" name="Line 37"/>
            <p:cNvSpPr>
              <a:spLocks noChangeShapeType="1"/>
            </p:cNvSpPr>
            <p:nvPr/>
          </p:nvSpPr>
          <p:spPr bwMode="auto">
            <a:xfrm rot="10800000" flipV="1">
              <a:off x="4128" y="2933"/>
              <a:ext cx="0" cy="192"/>
            </a:xfrm>
            <a:prstGeom prst="line">
              <a:avLst/>
            </a:prstGeom>
            <a:noFill/>
            <a:ln w="28575">
              <a:solidFill>
                <a:srgbClr val="008000"/>
              </a:solidFill>
              <a:prstDash val="dash"/>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3565" name="Text Box 38"/>
            <p:cNvSpPr txBox="1">
              <a:spLocks noChangeArrowheads="1"/>
            </p:cNvSpPr>
            <p:nvPr/>
          </p:nvSpPr>
          <p:spPr bwMode="auto">
            <a:xfrm>
              <a:off x="2736" y="2785"/>
              <a:ext cx="699"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solidFill>
                    <a:srgbClr val="000000"/>
                  </a:solidFill>
                </a:rPr>
                <a:t>Complete</a:t>
              </a:r>
              <a:br>
                <a:rPr lang="en-US" altLang="en-US" sz="1600" b="1" dirty="0">
                  <a:solidFill>
                    <a:srgbClr val="000000"/>
                  </a:solidFill>
                </a:rPr>
              </a:br>
              <a:r>
                <a:rPr lang="en-US" altLang="en-US" sz="1600" b="1" dirty="0">
                  <a:solidFill>
                    <a:srgbClr val="000000"/>
                  </a:solidFill>
                </a:rPr>
                <a:t>recovery</a:t>
              </a:r>
            </a:p>
          </p:txBody>
        </p:sp>
        <p:sp>
          <p:nvSpPr>
            <p:cNvPr id="23566" name="Line 39"/>
            <p:cNvSpPr>
              <a:spLocks noChangeShapeType="1"/>
            </p:cNvSpPr>
            <p:nvPr/>
          </p:nvSpPr>
          <p:spPr bwMode="gray">
            <a:xfrm flipH="1">
              <a:off x="3456" y="2944"/>
              <a:ext cx="670" cy="0"/>
            </a:xfrm>
            <a:prstGeom prst="line">
              <a:avLst/>
            </a:prstGeom>
            <a:noFill/>
            <a:ln w="28575">
              <a:solidFill>
                <a:srgbClr val="008000"/>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23567" name="Line 40"/>
            <p:cNvSpPr>
              <a:spLocks noChangeShapeType="1"/>
            </p:cNvSpPr>
            <p:nvPr/>
          </p:nvSpPr>
          <p:spPr bwMode="gray">
            <a:xfrm>
              <a:off x="1056" y="2953"/>
              <a:ext cx="1632" cy="0"/>
            </a:xfrm>
            <a:prstGeom prst="line">
              <a:avLst/>
            </a:prstGeom>
            <a:noFill/>
            <a:ln w="28575">
              <a:solidFill>
                <a:srgbClr val="008000"/>
              </a:solidFill>
              <a:prstDash val="dash"/>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3568" name="Line 41"/>
            <p:cNvSpPr>
              <a:spLocks noChangeShapeType="1"/>
            </p:cNvSpPr>
            <p:nvPr/>
          </p:nvSpPr>
          <p:spPr bwMode="gray">
            <a:xfrm>
              <a:off x="1056" y="3337"/>
              <a:ext cx="336" cy="0"/>
            </a:xfrm>
            <a:prstGeom prst="line">
              <a:avLst/>
            </a:prstGeom>
            <a:noFill/>
            <a:ln w="28575">
              <a:solidFill>
                <a:srgbClr val="0000FF"/>
              </a:solidFill>
              <a:prstDash val="dash"/>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3569" name="Text Box 42"/>
            <p:cNvSpPr txBox="1">
              <a:spLocks noChangeArrowheads="1"/>
            </p:cNvSpPr>
            <p:nvPr/>
          </p:nvSpPr>
          <p:spPr bwMode="auto">
            <a:xfrm>
              <a:off x="1363" y="3145"/>
              <a:ext cx="9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solidFill>
                    <a:srgbClr val="000000"/>
                  </a:solidFill>
                </a:rPr>
                <a:t>Point-in-time</a:t>
              </a:r>
              <a:br>
                <a:rPr lang="en-US" altLang="en-US" sz="1600" b="1" dirty="0">
                  <a:solidFill>
                    <a:srgbClr val="000000"/>
                  </a:solidFill>
                </a:rPr>
              </a:br>
              <a:r>
                <a:rPr lang="en-US" altLang="en-US" sz="1600" b="1" dirty="0">
                  <a:solidFill>
                    <a:srgbClr val="000000"/>
                  </a:solidFill>
                </a:rPr>
                <a:t>recovery</a:t>
              </a:r>
            </a:p>
          </p:txBody>
        </p:sp>
        <p:sp>
          <p:nvSpPr>
            <p:cNvPr id="23570" name="Line 43"/>
            <p:cNvSpPr>
              <a:spLocks noChangeShapeType="1"/>
            </p:cNvSpPr>
            <p:nvPr/>
          </p:nvSpPr>
          <p:spPr bwMode="gray">
            <a:xfrm>
              <a:off x="2208" y="3337"/>
              <a:ext cx="336" cy="0"/>
            </a:xfrm>
            <a:prstGeom prst="line">
              <a:avLst/>
            </a:prstGeom>
            <a:noFill/>
            <a:ln w="28575">
              <a:solidFill>
                <a:srgbClr val="0000FF"/>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23571" name="AutoShape 44"/>
            <p:cNvSpPr>
              <a:spLocks/>
            </p:cNvSpPr>
            <p:nvPr/>
          </p:nvSpPr>
          <p:spPr bwMode="gray">
            <a:xfrm rot="-5400000">
              <a:off x="3288" y="2545"/>
              <a:ext cx="96" cy="1392"/>
            </a:xfrm>
            <a:prstGeom prst="leftBrace">
              <a:avLst>
                <a:gd name="adj1" fmla="val 120833"/>
                <a:gd name="adj2" fmla="val 53120"/>
              </a:avLst>
            </a:prstGeom>
            <a:noFill/>
            <a:ln w="28575">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3572" name="Text Box 45"/>
            <p:cNvSpPr txBox="1">
              <a:spLocks noChangeArrowheads="1"/>
            </p:cNvSpPr>
            <p:nvPr/>
          </p:nvSpPr>
          <p:spPr bwMode="auto">
            <a:xfrm>
              <a:off x="1752" y="3529"/>
              <a:ext cx="177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solidFill>
                    <a:srgbClr val="000000"/>
                  </a:solidFill>
                </a:rPr>
                <a:t>Missing transactions</a:t>
              </a:r>
              <a:br>
                <a:rPr lang="en-US" altLang="en-US" sz="1600" b="1" dirty="0">
                  <a:solidFill>
                    <a:srgbClr val="000000"/>
                  </a:solidFill>
                </a:rPr>
              </a:br>
              <a:r>
                <a:rPr lang="en-US" altLang="en-US" sz="1600" b="1" dirty="0">
                  <a:solidFill>
                    <a:srgbClr val="000000"/>
                  </a:solidFill>
                </a:rPr>
                <a:t>after point-in-time recovery</a:t>
              </a:r>
            </a:p>
          </p:txBody>
        </p:sp>
        <p:sp>
          <p:nvSpPr>
            <p:cNvPr id="23573" name="Line 46"/>
            <p:cNvSpPr>
              <a:spLocks noChangeShapeType="1"/>
            </p:cNvSpPr>
            <p:nvPr/>
          </p:nvSpPr>
          <p:spPr bwMode="gray">
            <a:xfrm flipV="1">
              <a:off x="3366" y="3307"/>
              <a:ext cx="0" cy="336"/>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3574" name="Text Box 48"/>
            <p:cNvSpPr txBox="1">
              <a:spLocks noChangeArrowheads="1"/>
            </p:cNvSpPr>
            <p:nvPr/>
          </p:nvSpPr>
          <p:spPr bwMode="auto">
            <a:xfrm>
              <a:off x="531" y="3529"/>
              <a:ext cx="91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solidFill>
                    <a:srgbClr val="000000"/>
                  </a:solidFill>
                </a:rPr>
                <a:t>Restore from</a:t>
              </a:r>
              <a:br>
                <a:rPr lang="en-US" altLang="en-US" sz="1600" b="1" dirty="0">
                  <a:solidFill>
                    <a:srgbClr val="000000"/>
                  </a:solidFill>
                </a:rPr>
              </a:br>
              <a:r>
                <a:rPr lang="en-US" altLang="en-US" sz="1600" b="1" dirty="0">
                  <a:solidFill>
                    <a:srgbClr val="000000"/>
                  </a:solidFill>
                </a:rPr>
                <a:t>this backup</a:t>
              </a:r>
            </a:p>
          </p:txBody>
        </p:sp>
        <p:sp>
          <p:nvSpPr>
            <p:cNvPr id="23575" name="Line 49"/>
            <p:cNvSpPr>
              <a:spLocks noChangeShapeType="1"/>
            </p:cNvSpPr>
            <p:nvPr/>
          </p:nvSpPr>
          <p:spPr bwMode="auto">
            <a:xfrm flipV="1">
              <a:off x="1020" y="3160"/>
              <a:ext cx="0" cy="354"/>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3576" name="Line 50"/>
            <p:cNvSpPr>
              <a:spLocks noChangeShapeType="1"/>
            </p:cNvSpPr>
            <p:nvPr/>
          </p:nvSpPr>
          <p:spPr bwMode="auto">
            <a:xfrm>
              <a:off x="1020" y="2821"/>
              <a:ext cx="0" cy="312"/>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3577" name="Text Box 51"/>
            <p:cNvSpPr txBox="1">
              <a:spLocks noChangeArrowheads="1"/>
            </p:cNvSpPr>
            <p:nvPr/>
          </p:nvSpPr>
          <p:spPr bwMode="auto">
            <a:xfrm>
              <a:off x="4602" y="2688"/>
              <a:ext cx="5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solidFill>
                    <a:srgbClr val="000000"/>
                  </a:solidFill>
                </a:rPr>
                <a:t>Time of</a:t>
              </a:r>
              <a:br>
                <a:rPr lang="en-US" altLang="en-US" sz="1600" b="1" dirty="0">
                  <a:solidFill>
                    <a:srgbClr val="000000"/>
                  </a:solidFill>
                </a:rPr>
              </a:br>
              <a:r>
                <a:rPr lang="en-US" altLang="en-US" sz="1600" b="1" dirty="0">
                  <a:solidFill>
                    <a:srgbClr val="000000"/>
                  </a:solidFill>
                </a:rPr>
                <a:t>crash</a:t>
              </a:r>
            </a:p>
          </p:txBody>
        </p:sp>
        <p:sp>
          <p:nvSpPr>
            <p:cNvPr id="23578" name="Line 52"/>
            <p:cNvSpPr>
              <a:spLocks noChangeShapeType="1"/>
            </p:cNvSpPr>
            <p:nvPr/>
          </p:nvSpPr>
          <p:spPr bwMode="auto">
            <a:xfrm>
              <a:off x="4127" y="2790"/>
              <a:ext cx="46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23579" name="Line 53"/>
            <p:cNvSpPr>
              <a:spLocks noChangeShapeType="1"/>
            </p:cNvSpPr>
            <p:nvPr/>
          </p:nvSpPr>
          <p:spPr bwMode="auto">
            <a:xfrm>
              <a:off x="4127" y="2790"/>
              <a:ext cx="0" cy="154"/>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grpSp>
      <p:sp>
        <p:nvSpPr>
          <p:cNvPr id="2" name="Slide Number Placeholder 1"/>
          <p:cNvSpPr>
            <a:spLocks noGrp="1"/>
          </p:cNvSpPr>
          <p:nvPr>
            <p:ph type="sldNum" sz="quarter" idx="12"/>
          </p:nvPr>
        </p:nvSpPr>
        <p:spPr/>
        <p:txBody>
          <a:bodyPr/>
          <a:lstStyle/>
          <a:p>
            <a:fld id="{0D1E9C62-5A59-433B-A292-EC595ABBBF45}" type="slidenum">
              <a:rPr lang="" smtClean="0"/>
              <a:t>375</a:t>
            </a:fld>
            <a:endParaRPr lang=""/>
          </a:p>
        </p:txBody>
      </p:sp>
    </p:spTree>
    <p:custDataLst>
      <p:tags r:id="rId1"/>
    </p:custDataLst>
    <p:extLst>
      <p:ext uri="{BB962C8B-B14F-4D97-AF65-F5344CB8AC3E}">
        <p14:creationId xmlns:p14="http://schemas.microsoft.com/office/powerpoint/2010/main" val="3712245375"/>
      </p:ext>
    </p:extLst>
  </p:cSld>
  <p:clrMapOvr>
    <a:masterClrMapping/>
  </p:clrMapOvr>
  <p:transition spd="slow"/>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1502823" y="884856"/>
            <a:ext cx="9183179" cy="5178601"/>
            <a:chOff x="761209" y="855663"/>
            <a:chExt cx="5485646" cy="3351609"/>
          </a:xfrm>
        </p:grpSpPr>
        <p:sp>
          <p:nvSpPr>
            <p:cNvPr id="54" name="Freeform 53"/>
            <p:cNvSpPr/>
            <p:nvPr/>
          </p:nvSpPr>
          <p:spPr bwMode="auto">
            <a:xfrm>
              <a:off x="880798" y="4161553"/>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55" name="Rounded Rectangle 54"/>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24578" name="Rectangle 53"/>
          <p:cNvSpPr>
            <a:spLocks noGrp="1" noChangeArrowheads="1"/>
          </p:cNvSpPr>
          <p:nvPr>
            <p:ph type="title"/>
          </p:nvPr>
        </p:nvSpPr>
        <p:spPr>
          <a:xfrm>
            <a:off x="468728" y="135657"/>
            <a:ext cx="9848020" cy="522431"/>
          </a:xfrm>
        </p:spPr>
        <p:txBody>
          <a:bodyPr>
            <a:normAutofit fontScale="90000"/>
          </a:bodyPr>
          <a:lstStyle/>
          <a:p>
            <a:pPr eaLnBrk="1" hangingPunct="1"/>
            <a:r>
              <a:rPr lang="en-US" altLang="en-US" dirty="0"/>
              <a:t>The Complete Recovery Process</a:t>
            </a:r>
          </a:p>
        </p:txBody>
      </p:sp>
      <p:grpSp>
        <p:nvGrpSpPr>
          <p:cNvPr id="2" name="Group 1"/>
          <p:cNvGrpSpPr/>
          <p:nvPr/>
        </p:nvGrpSpPr>
        <p:grpSpPr>
          <a:xfrm>
            <a:off x="2060575" y="1143000"/>
            <a:ext cx="8067675" cy="4433455"/>
            <a:chOff x="2166938" y="1143000"/>
            <a:chExt cx="8067675" cy="4876800"/>
          </a:xfrm>
        </p:grpSpPr>
        <p:sp>
          <p:nvSpPr>
            <p:cNvPr id="24580" name="Line 54"/>
            <p:cNvSpPr>
              <a:spLocks noChangeShapeType="1"/>
            </p:cNvSpPr>
            <p:nvPr/>
          </p:nvSpPr>
          <p:spPr bwMode="auto">
            <a:xfrm>
              <a:off x="6780213" y="4349750"/>
              <a:ext cx="21336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4581" name="Line 55"/>
            <p:cNvSpPr>
              <a:spLocks noChangeShapeType="1"/>
            </p:cNvSpPr>
            <p:nvPr/>
          </p:nvSpPr>
          <p:spPr bwMode="auto">
            <a:xfrm>
              <a:off x="4198938" y="4395788"/>
              <a:ext cx="1895474" cy="0"/>
            </a:xfrm>
            <a:prstGeom prst="line">
              <a:avLst/>
            </a:prstGeom>
            <a:noFill/>
            <a:ln w="28575">
              <a:solidFill>
                <a:schemeClr val="tx2"/>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4582" name="Rectangle 56"/>
            <p:cNvSpPr>
              <a:spLocks noChangeArrowheads="1"/>
            </p:cNvSpPr>
            <p:nvPr/>
          </p:nvSpPr>
          <p:spPr bwMode="blackWhite">
            <a:xfrm>
              <a:off x="2817813" y="5476875"/>
              <a:ext cx="1790700" cy="542925"/>
            </a:xfrm>
            <a:prstGeom prst="rect">
              <a:avLst/>
            </a:prstGeom>
            <a:solidFill>
              <a:srgbClr val="99CCFF"/>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sz="1600" dirty="0">
                  <a:solidFill>
                    <a:srgbClr val="000000"/>
                  </a:solidFill>
                </a:rPr>
                <a:t>Restored</a:t>
              </a:r>
              <a:br>
                <a:rPr lang="en-US" altLang="en-US" sz="1600" dirty="0">
                  <a:solidFill>
                    <a:srgbClr val="000000"/>
                  </a:solidFill>
                </a:rPr>
              </a:br>
              <a:r>
                <a:rPr lang="en-US" altLang="en-US" sz="1600" dirty="0">
                  <a:solidFill>
                    <a:srgbClr val="000000"/>
                  </a:solidFill>
                </a:rPr>
                <a:t>data files</a:t>
              </a:r>
            </a:p>
          </p:txBody>
        </p:sp>
        <p:sp>
          <p:nvSpPr>
            <p:cNvPr id="24583" name="Rectangle 57"/>
            <p:cNvSpPr>
              <a:spLocks noChangeArrowheads="1"/>
            </p:cNvSpPr>
            <p:nvPr/>
          </p:nvSpPr>
          <p:spPr bwMode="blackWhite">
            <a:xfrm>
              <a:off x="4916488" y="5041900"/>
              <a:ext cx="3276600" cy="977900"/>
            </a:xfrm>
            <a:prstGeom prst="rect">
              <a:avLst/>
            </a:prstGeom>
            <a:solidFill>
              <a:srgbClr val="99CCFF"/>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sz="1600" dirty="0">
                  <a:solidFill>
                    <a:srgbClr val="000000"/>
                  </a:solidFill>
                </a:rPr>
                <a:t>Data files containing</a:t>
              </a:r>
            </a:p>
            <a:p>
              <a:pPr algn="ctr">
                <a:lnSpc>
                  <a:spcPct val="95000"/>
                </a:lnSpc>
              </a:pPr>
              <a:r>
                <a:rPr lang="en-US" altLang="en-US" sz="1600" dirty="0">
                  <a:solidFill>
                    <a:srgbClr val="000000"/>
                  </a:solidFill>
                </a:rPr>
                <a:t>committed and uncommitted</a:t>
              </a:r>
            </a:p>
            <a:p>
              <a:pPr algn="ctr">
                <a:lnSpc>
                  <a:spcPct val="95000"/>
                </a:lnSpc>
              </a:pPr>
              <a:r>
                <a:rPr lang="en-US" altLang="en-US" sz="1600" dirty="0">
                  <a:solidFill>
                    <a:srgbClr val="000000"/>
                  </a:solidFill>
                </a:rPr>
                <a:t>transactions</a:t>
              </a:r>
            </a:p>
          </p:txBody>
        </p:sp>
        <p:sp>
          <p:nvSpPr>
            <p:cNvPr id="24584" name="Rectangle 58"/>
            <p:cNvSpPr>
              <a:spLocks noChangeArrowheads="1"/>
            </p:cNvSpPr>
            <p:nvPr/>
          </p:nvSpPr>
          <p:spPr bwMode="blackWhite">
            <a:xfrm>
              <a:off x="8558213" y="5473700"/>
              <a:ext cx="1676400" cy="546100"/>
            </a:xfrm>
            <a:prstGeom prst="rect">
              <a:avLst/>
            </a:prstGeom>
            <a:solidFill>
              <a:srgbClr val="99CCFF"/>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sz="1600" dirty="0">
                  <a:solidFill>
                    <a:srgbClr val="000000"/>
                  </a:solidFill>
                </a:rPr>
                <a:t>Recovered</a:t>
              </a:r>
              <a:br>
                <a:rPr lang="en-US" altLang="en-US" sz="1600" dirty="0">
                  <a:solidFill>
                    <a:srgbClr val="000000"/>
                  </a:solidFill>
                </a:rPr>
              </a:br>
              <a:r>
                <a:rPr lang="en-US" altLang="en-US" sz="1600" dirty="0">
                  <a:solidFill>
                    <a:srgbClr val="000000"/>
                  </a:solidFill>
                </a:rPr>
                <a:t>data files</a:t>
              </a:r>
            </a:p>
          </p:txBody>
        </p:sp>
        <p:sp>
          <p:nvSpPr>
            <p:cNvPr id="24585" name="Rectangle 59"/>
            <p:cNvSpPr>
              <a:spLocks noChangeArrowheads="1"/>
            </p:cNvSpPr>
            <p:nvPr/>
          </p:nvSpPr>
          <p:spPr bwMode="blackWhite">
            <a:xfrm>
              <a:off x="3665538" y="2849563"/>
              <a:ext cx="1943100" cy="349250"/>
            </a:xfrm>
            <a:prstGeom prst="rect">
              <a:avLst/>
            </a:prstGeom>
            <a:solidFill>
              <a:srgbClr val="99CCFF"/>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sz="1600" dirty="0">
                  <a:solidFill>
                    <a:srgbClr val="000000"/>
                  </a:solidFill>
                </a:rPr>
                <a:t>Changes applied</a:t>
              </a:r>
            </a:p>
          </p:txBody>
        </p:sp>
        <p:sp>
          <p:nvSpPr>
            <p:cNvPr id="24586" name="Rectangle 60"/>
            <p:cNvSpPr>
              <a:spLocks noChangeArrowheads="1"/>
            </p:cNvSpPr>
            <p:nvPr/>
          </p:nvSpPr>
          <p:spPr bwMode="blackWhite">
            <a:xfrm>
              <a:off x="7085013" y="2851150"/>
              <a:ext cx="1638300" cy="341313"/>
            </a:xfrm>
            <a:prstGeom prst="rect">
              <a:avLst/>
            </a:prstGeom>
            <a:solidFill>
              <a:srgbClr val="99CCFF"/>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sz="1600" dirty="0">
                  <a:solidFill>
                    <a:srgbClr val="000000"/>
                  </a:solidFill>
                </a:rPr>
                <a:t>Undo applied</a:t>
              </a:r>
            </a:p>
          </p:txBody>
        </p:sp>
        <p:sp>
          <p:nvSpPr>
            <p:cNvPr id="24588" name="Oval 64"/>
            <p:cNvSpPr>
              <a:spLocks noChangeArrowheads="1"/>
            </p:cNvSpPr>
            <p:nvPr/>
          </p:nvSpPr>
          <p:spPr bwMode="blackWhite">
            <a:xfrm>
              <a:off x="7704138" y="3259138"/>
              <a:ext cx="411163" cy="411163"/>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altLang="en-US" b="1" dirty="0">
                  <a:solidFill>
                    <a:schemeClr val="bg1"/>
                  </a:solidFill>
                </a:rPr>
                <a:t>4</a:t>
              </a:r>
            </a:p>
          </p:txBody>
        </p:sp>
        <p:sp>
          <p:nvSpPr>
            <p:cNvPr id="24591" name="Oval 71"/>
            <p:cNvSpPr>
              <a:spLocks noChangeArrowheads="1"/>
            </p:cNvSpPr>
            <p:nvPr/>
          </p:nvSpPr>
          <p:spPr bwMode="blackWhite">
            <a:xfrm>
              <a:off x="2513013" y="4508500"/>
              <a:ext cx="411163" cy="411163"/>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altLang="en-US" b="1" dirty="0">
                  <a:solidFill>
                    <a:schemeClr val="bg1"/>
                  </a:solidFill>
                </a:rPr>
                <a:t>1</a:t>
              </a:r>
            </a:p>
          </p:txBody>
        </p:sp>
        <p:pic>
          <p:nvPicPr>
            <p:cNvPr id="24592" name="Picture 72" descr="missingPiecesD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827338" y="2019300"/>
              <a:ext cx="1254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73"/>
            <p:cNvGrpSpPr>
              <a:grpSpLocks/>
            </p:cNvGrpSpPr>
            <p:nvPr/>
          </p:nvGrpSpPr>
          <p:grpSpPr bwMode="auto">
            <a:xfrm>
              <a:off x="3729038" y="1143000"/>
              <a:ext cx="1238250" cy="1049338"/>
              <a:chOff x="1638" y="768"/>
              <a:chExt cx="808" cy="685"/>
            </a:xfrm>
          </p:grpSpPr>
          <p:grpSp>
            <p:nvGrpSpPr>
              <p:cNvPr id="24614" name="Group 74"/>
              <p:cNvGrpSpPr>
                <a:grpSpLocks/>
              </p:cNvGrpSpPr>
              <p:nvPr/>
            </p:nvGrpSpPr>
            <p:grpSpPr bwMode="auto">
              <a:xfrm>
                <a:off x="1638" y="768"/>
                <a:ext cx="808" cy="685"/>
                <a:chOff x="1054" y="2449"/>
                <a:chExt cx="532" cy="412"/>
              </a:xfrm>
            </p:grpSpPr>
            <p:sp>
              <p:nvSpPr>
                <p:cNvPr id="24616" name="Rectangle 75"/>
                <p:cNvSpPr>
                  <a:spLocks noChangeArrowheads="1"/>
                </p:cNvSpPr>
                <p:nvPr/>
              </p:nvSpPr>
              <p:spPr bwMode="gray">
                <a:xfrm>
                  <a:off x="1054" y="2533"/>
                  <a:ext cx="532" cy="246"/>
                </a:xfrm>
                <a:prstGeom prst="rect">
                  <a:avLst/>
                </a:prstGeom>
                <a:solidFill>
                  <a:srgbClr val="009999"/>
                </a:solidFill>
                <a:ln w="3175">
                  <a:solidFill>
                    <a:srgbClr val="009999"/>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24617" name="Oval 76"/>
                <p:cNvSpPr>
                  <a:spLocks noChangeArrowheads="1"/>
                </p:cNvSpPr>
                <p:nvPr/>
              </p:nvSpPr>
              <p:spPr bwMode="gray">
                <a:xfrm>
                  <a:off x="1054" y="2449"/>
                  <a:ext cx="532" cy="158"/>
                </a:xfrm>
                <a:prstGeom prst="ellipse">
                  <a:avLst/>
                </a:prstGeom>
                <a:solidFill>
                  <a:srgbClr val="00CCCC"/>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24618" name="Oval 77"/>
                <p:cNvSpPr>
                  <a:spLocks noChangeArrowheads="1"/>
                </p:cNvSpPr>
                <p:nvPr/>
              </p:nvSpPr>
              <p:spPr bwMode="gray">
                <a:xfrm>
                  <a:off x="1054" y="2703"/>
                  <a:ext cx="532" cy="158"/>
                </a:xfrm>
                <a:prstGeom prst="ellipse">
                  <a:avLst/>
                </a:prstGeom>
                <a:solidFill>
                  <a:srgbClr val="009999"/>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sp>
            <p:nvSpPr>
              <p:cNvPr id="24615" name="Rectangle 78"/>
              <p:cNvSpPr>
                <a:spLocks noChangeArrowheads="1"/>
              </p:cNvSpPr>
              <p:nvPr/>
            </p:nvSpPr>
            <p:spPr bwMode="gray">
              <a:xfrm>
                <a:off x="1714" y="1040"/>
                <a:ext cx="603"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dirty="0">
                    <a:solidFill>
                      <a:schemeClr val="bg1"/>
                    </a:solidFill>
                  </a:rPr>
                  <a:t>Archived</a:t>
                </a:r>
                <a:br>
                  <a:rPr lang="en-US" altLang="en-US" dirty="0">
                    <a:solidFill>
                      <a:schemeClr val="bg1"/>
                    </a:solidFill>
                  </a:rPr>
                </a:br>
                <a:r>
                  <a:rPr lang="en-US" altLang="en-US" dirty="0">
                    <a:solidFill>
                      <a:schemeClr val="bg1"/>
                    </a:solidFill>
                  </a:rPr>
                  <a:t>log</a:t>
                </a:r>
              </a:p>
            </p:txBody>
          </p:sp>
        </p:grpSp>
        <p:grpSp>
          <p:nvGrpSpPr>
            <p:cNvPr id="24594" name="Group 79"/>
            <p:cNvGrpSpPr>
              <a:grpSpLocks/>
            </p:cNvGrpSpPr>
            <p:nvPr/>
          </p:nvGrpSpPr>
          <p:grpSpPr bwMode="auto">
            <a:xfrm>
              <a:off x="4262438" y="1403350"/>
              <a:ext cx="1236663" cy="1049338"/>
              <a:chOff x="1878" y="960"/>
              <a:chExt cx="808" cy="685"/>
            </a:xfrm>
          </p:grpSpPr>
          <p:grpSp>
            <p:nvGrpSpPr>
              <p:cNvPr id="24609" name="Group 80"/>
              <p:cNvGrpSpPr>
                <a:grpSpLocks/>
              </p:cNvGrpSpPr>
              <p:nvPr/>
            </p:nvGrpSpPr>
            <p:grpSpPr bwMode="auto">
              <a:xfrm>
                <a:off x="1878" y="960"/>
                <a:ext cx="808" cy="685"/>
                <a:chOff x="1054" y="2449"/>
                <a:chExt cx="532" cy="412"/>
              </a:xfrm>
            </p:grpSpPr>
            <p:sp>
              <p:nvSpPr>
                <p:cNvPr id="24611" name="Rectangle 81"/>
                <p:cNvSpPr>
                  <a:spLocks noChangeArrowheads="1"/>
                </p:cNvSpPr>
                <p:nvPr/>
              </p:nvSpPr>
              <p:spPr bwMode="gray">
                <a:xfrm>
                  <a:off x="1054" y="2533"/>
                  <a:ext cx="532" cy="246"/>
                </a:xfrm>
                <a:prstGeom prst="rect">
                  <a:avLst/>
                </a:prstGeom>
                <a:solidFill>
                  <a:srgbClr val="009999"/>
                </a:solidFill>
                <a:ln w="3175">
                  <a:solidFill>
                    <a:srgbClr val="009999"/>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24612" name="Oval 82"/>
                <p:cNvSpPr>
                  <a:spLocks noChangeArrowheads="1"/>
                </p:cNvSpPr>
                <p:nvPr/>
              </p:nvSpPr>
              <p:spPr bwMode="gray">
                <a:xfrm>
                  <a:off x="1054" y="2449"/>
                  <a:ext cx="532" cy="158"/>
                </a:xfrm>
                <a:prstGeom prst="ellipse">
                  <a:avLst/>
                </a:prstGeom>
                <a:solidFill>
                  <a:srgbClr val="00CCCC"/>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24613" name="Oval 83"/>
                <p:cNvSpPr>
                  <a:spLocks noChangeArrowheads="1"/>
                </p:cNvSpPr>
                <p:nvPr/>
              </p:nvSpPr>
              <p:spPr bwMode="gray">
                <a:xfrm>
                  <a:off x="1054" y="2703"/>
                  <a:ext cx="532" cy="158"/>
                </a:xfrm>
                <a:prstGeom prst="ellipse">
                  <a:avLst/>
                </a:prstGeom>
                <a:solidFill>
                  <a:srgbClr val="009999"/>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sp>
            <p:nvSpPr>
              <p:cNvPr id="24610" name="Rectangle 84"/>
              <p:cNvSpPr>
                <a:spLocks noChangeArrowheads="1"/>
              </p:cNvSpPr>
              <p:nvPr/>
            </p:nvSpPr>
            <p:spPr bwMode="gray">
              <a:xfrm>
                <a:off x="1954" y="1247"/>
                <a:ext cx="603"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dirty="0">
                    <a:solidFill>
                      <a:schemeClr val="bg1"/>
                    </a:solidFill>
                  </a:rPr>
                  <a:t>Archived</a:t>
                </a:r>
                <a:br>
                  <a:rPr lang="en-US" altLang="en-US" dirty="0">
                    <a:solidFill>
                      <a:schemeClr val="bg1"/>
                    </a:solidFill>
                  </a:rPr>
                </a:br>
                <a:r>
                  <a:rPr lang="en-US" altLang="en-US" dirty="0">
                    <a:solidFill>
                      <a:schemeClr val="bg1"/>
                    </a:solidFill>
                  </a:rPr>
                  <a:t>log</a:t>
                </a:r>
              </a:p>
            </p:txBody>
          </p:sp>
        </p:grpSp>
        <p:grpSp>
          <p:nvGrpSpPr>
            <p:cNvPr id="24595" name="Group 85"/>
            <p:cNvGrpSpPr>
              <a:grpSpLocks/>
            </p:cNvGrpSpPr>
            <p:nvPr/>
          </p:nvGrpSpPr>
          <p:grpSpPr bwMode="auto">
            <a:xfrm>
              <a:off x="4795838" y="1676400"/>
              <a:ext cx="1146175" cy="1049338"/>
              <a:chOff x="2143" y="1152"/>
              <a:chExt cx="748" cy="685"/>
            </a:xfrm>
          </p:grpSpPr>
          <p:grpSp>
            <p:nvGrpSpPr>
              <p:cNvPr id="24604" name="Group 86"/>
              <p:cNvGrpSpPr>
                <a:grpSpLocks/>
              </p:cNvGrpSpPr>
              <p:nvPr/>
            </p:nvGrpSpPr>
            <p:grpSpPr bwMode="auto">
              <a:xfrm>
                <a:off x="2143" y="1152"/>
                <a:ext cx="748" cy="685"/>
                <a:chOff x="1054" y="2449"/>
                <a:chExt cx="532" cy="412"/>
              </a:xfrm>
            </p:grpSpPr>
            <p:sp>
              <p:nvSpPr>
                <p:cNvPr id="24606" name="Rectangle 87"/>
                <p:cNvSpPr>
                  <a:spLocks noChangeArrowheads="1"/>
                </p:cNvSpPr>
                <p:nvPr/>
              </p:nvSpPr>
              <p:spPr bwMode="gray">
                <a:xfrm>
                  <a:off x="1054" y="2533"/>
                  <a:ext cx="532" cy="246"/>
                </a:xfrm>
                <a:prstGeom prst="rect">
                  <a:avLst/>
                </a:prstGeom>
                <a:solidFill>
                  <a:srgbClr val="009999"/>
                </a:solidFill>
                <a:ln w="3175">
                  <a:solidFill>
                    <a:srgbClr val="009999"/>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24607" name="Oval 88"/>
                <p:cNvSpPr>
                  <a:spLocks noChangeArrowheads="1"/>
                </p:cNvSpPr>
                <p:nvPr/>
              </p:nvSpPr>
              <p:spPr bwMode="gray">
                <a:xfrm>
                  <a:off x="1054" y="2449"/>
                  <a:ext cx="532" cy="158"/>
                </a:xfrm>
                <a:prstGeom prst="ellipse">
                  <a:avLst/>
                </a:prstGeom>
                <a:solidFill>
                  <a:srgbClr val="00CCCC"/>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24608" name="Oval 89"/>
                <p:cNvSpPr>
                  <a:spLocks noChangeArrowheads="1"/>
                </p:cNvSpPr>
                <p:nvPr/>
              </p:nvSpPr>
              <p:spPr bwMode="gray">
                <a:xfrm>
                  <a:off x="1054" y="2703"/>
                  <a:ext cx="532" cy="158"/>
                </a:xfrm>
                <a:prstGeom prst="ellipse">
                  <a:avLst/>
                </a:prstGeom>
                <a:solidFill>
                  <a:srgbClr val="009999"/>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sp>
            <p:nvSpPr>
              <p:cNvPr id="24605" name="Rectangle 90"/>
              <p:cNvSpPr>
                <a:spLocks noChangeArrowheads="1"/>
              </p:cNvSpPr>
              <p:nvPr/>
            </p:nvSpPr>
            <p:spPr bwMode="gray">
              <a:xfrm>
                <a:off x="2231" y="1450"/>
                <a:ext cx="619"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dirty="0">
                    <a:solidFill>
                      <a:schemeClr val="bg1"/>
                    </a:solidFill>
                  </a:rPr>
                  <a:t>Online</a:t>
                </a:r>
                <a:br>
                  <a:rPr lang="en-US" altLang="en-US" dirty="0">
                    <a:solidFill>
                      <a:schemeClr val="bg1"/>
                    </a:solidFill>
                  </a:rPr>
                </a:br>
                <a:r>
                  <a:rPr lang="en-US" altLang="en-US" dirty="0">
                    <a:solidFill>
                      <a:schemeClr val="bg1"/>
                    </a:solidFill>
                  </a:rPr>
                  <a:t>Redo log</a:t>
                </a:r>
              </a:p>
            </p:txBody>
          </p:sp>
        </p:grpSp>
        <p:pic>
          <p:nvPicPr>
            <p:cNvPr id="24596" name="Picture 91" descr="db2xdb018-without-ta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196138" y="1898650"/>
              <a:ext cx="70167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7" name="Picture 92" descr="db2xdb018-without-ta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958138" y="1898650"/>
              <a:ext cx="70167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8" name="Picture 93" descr="Database: Database with Puzzle with Missing Piec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3230563" y="3816350"/>
              <a:ext cx="96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94" descr="Database: Database with Puzz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6072188" y="3816350"/>
              <a:ext cx="96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0" name="Picture 95" descr="Database: Database with Puzzle, Offlin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8913813" y="3816350"/>
              <a:ext cx="96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1" name="Picture 96" descr="media0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2166938" y="3435350"/>
              <a:ext cx="9906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2" name="Line 97"/>
            <p:cNvSpPr>
              <a:spLocks noChangeShapeType="1"/>
            </p:cNvSpPr>
            <p:nvPr/>
          </p:nvSpPr>
          <p:spPr bwMode="auto">
            <a:xfrm>
              <a:off x="2624138" y="4059238"/>
              <a:ext cx="0" cy="36195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24603" name="Line 98"/>
            <p:cNvSpPr>
              <a:spLocks noChangeShapeType="1"/>
            </p:cNvSpPr>
            <p:nvPr/>
          </p:nvSpPr>
          <p:spPr bwMode="auto">
            <a:xfrm>
              <a:off x="2624138" y="4421188"/>
              <a:ext cx="59055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49" name="Oval 71"/>
            <p:cNvSpPr>
              <a:spLocks noChangeArrowheads="1"/>
            </p:cNvSpPr>
            <p:nvPr/>
          </p:nvSpPr>
          <p:spPr bwMode="blackWhite">
            <a:xfrm>
              <a:off x="4505325" y="3331462"/>
              <a:ext cx="411163" cy="411163"/>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altLang="en-US" b="1" dirty="0">
                  <a:solidFill>
                    <a:schemeClr val="bg1"/>
                  </a:solidFill>
                </a:rPr>
                <a:t>2</a:t>
              </a:r>
            </a:p>
          </p:txBody>
        </p:sp>
        <p:sp>
          <p:nvSpPr>
            <p:cNvPr id="50" name="Oval 71"/>
            <p:cNvSpPr>
              <a:spLocks noChangeArrowheads="1"/>
            </p:cNvSpPr>
            <p:nvPr/>
          </p:nvSpPr>
          <p:spPr bwMode="blackWhite">
            <a:xfrm>
              <a:off x="5422045" y="4508128"/>
              <a:ext cx="411163" cy="411163"/>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altLang="en-US" b="1" dirty="0">
                  <a:solidFill>
                    <a:schemeClr val="bg1"/>
                  </a:solidFill>
                </a:rPr>
                <a:t>3</a:t>
              </a:r>
            </a:p>
          </p:txBody>
        </p:sp>
        <p:sp>
          <p:nvSpPr>
            <p:cNvPr id="51" name="Oval 64"/>
            <p:cNvSpPr>
              <a:spLocks noChangeArrowheads="1"/>
            </p:cNvSpPr>
            <p:nvPr/>
          </p:nvSpPr>
          <p:spPr bwMode="blackWhite">
            <a:xfrm>
              <a:off x="8389762" y="4490244"/>
              <a:ext cx="411163" cy="411163"/>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altLang="en-US" b="1" dirty="0">
                  <a:solidFill>
                    <a:schemeClr val="bg1"/>
                  </a:solidFill>
                </a:rPr>
                <a:t>5</a:t>
              </a:r>
            </a:p>
          </p:txBody>
        </p:sp>
      </p:grpSp>
      <p:sp>
        <p:nvSpPr>
          <p:cNvPr id="3" name="Slide Number Placeholder 2"/>
          <p:cNvSpPr>
            <a:spLocks noGrp="1"/>
          </p:cNvSpPr>
          <p:nvPr>
            <p:ph type="sldNum" sz="quarter" idx="12"/>
          </p:nvPr>
        </p:nvSpPr>
        <p:spPr/>
        <p:txBody>
          <a:bodyPr/>
          <a:lstStyle/>
          <a:p>
            <a:fld id="{0D1E9C62-5A59-433B-A292-EC595ABBBF45}" type="slidenum">
              <a:rPr lang="" smtClean="0"/>
              <a:t>376</a:t>
            </a:fld>
            <a:endParaRPr lang=""/>
          </a:p>
        </p:txBody>
      </p:sp>
    </p:spTree>
    <p:custDataLst>
      <p:tags r:id="rId1"/>
    </p:custDataLst>
    <p:extLst>
      <p:ext uri="{BB962C8B-B14F-4D97-AF65-F5344CB8AC3E}">
        <p14:creationId xmlns:p14="http://schemas.microsoft.com/office/powerpoint/2010/main" val="1024426201"/>
      </p:ext>
    </p:extLst>
  </p:cSld>
  <p:clrMapOvr>
    <a:masterClrMapping/>
  </p:clrMapOvr>
  <p:transition spd="slow"/>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1920240" y="884856"/>
            <a:ext cx="8348345" cy="5178601"/>
            <a:chOff x="761209" y="855663"/>
            <a:chExt cx="5485646" cy="3351609"/>
          </a:xfrm>
        </p:grpSpPr>
        <p:sp>
          <p:nvSpPr>
            <p:cNvPr id="66" name="Freeform 65"/>
            <p:cNvSpPr/>
            <p:nvPr/>
          </p:nvSpPr>
          <p:spPr bwMode="auto">
            <a:xfrm>
              <a:off x="880798" y="4161553"/>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67" name="Rounded Rectangle 66"/>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25602" name="Rectangle 59"/>
          <p:cNvSpPr>
            <a:spLocks noGrp="1" noChangeArrowheads="1"/>
          </p:cNvSpPr>
          <p:nvPr>
            <p:ph type="title"/>
          </p:nvPr>
        </p:nvSpPr>
        <p:spPr>
          <a:xfrm>
            <a:off x="721843" y="199807"/>
            <a:ext cx="9752230" cy="274279"/>
          </a:xfrm>
        </p:spPr>
        <p:txBody>
          <a:bodyPr>
            <a:normAutofit fontScale="90000"/>
          </a:bodyPr>
          <a:lstStyle/>
          <a:p>
            <a:pPr eaLnBrk="1" hangingPunct="1"/>
            <a:r>
              <a:rPr lang="en-US" altLang="en-US" dirty="0"/>
              <a:t>The Point-in-Time Recovery Process</a:t>
            </a:r>
          </a:p>
        </p:txBody>
      </p:sp>
      <p:grpSp>
        <p:nvGrpSpPr>
          <p:cNvPr id="4" name="Group 3"/>
          <p:cNvGrpSpPr/>
          <p:nvPr/>
        </p:nvGrpSpPr>
        <p:grpSpPr>
          <a:xfrm>
            <a:off x="2319049" y="1150938"/>
            <a:ext cx="7550727" cy="4556125"/>
            <a:chOff x="2119312" y="1066800"/>
            <a:chExt cx="8305800" cy="5011738"/>
          </a:xfrm>
        </p:grpSpPr>
        <p:sp>
          <p:nvSpPr>
            <p:cNvPr id="25604" name="Line 60"/>
            <p:cNvSpPr>
              <a:spLocks noChangeShapeType="1"/>
            </p:cNvSpPr>
            <p:nvPr/>
          </p:nvSpPr>
          <p:spPr bwMode="auto">
            <a:xfrm>
              <a:off x="6361112" y="4237038"/>
              <a:ext cx="2741613" cy="0"/>
            </a:xfrm>
            <a:prstGeom prst="line">
              <a:avLst/>
            </a:prstGeom>
            <a:noFill/>
            <a:ln w="28575">
              <a:solidFill>
                <a:schemeClr val="tx2"/>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5605" name="Rectangle 61"/>
            <p:cNvSpPr>
              <a:spLocks noChangeArrowheads="1"/>
            </p:cNvSpPr>
            <p:nvPr/>
          </p:nvSpPr>
          <p:spPr bwMode="blackWhite">
            <a:xfrm>
              <a:off x="4875212" y="4948238"/>
              <a:ext cx="2667000" cy="1130300"/>
            </a:xfrm>
            <a:prstGeom prst="rect">
              <a:avLst/>
            </a:prstGeom>
            <a:solidFill>
              <a:srgbClr val="99CCFF"/>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sz="1600" dirty="0">
                  <a:solidFill>
                    <a:srgbClr val="000000"/>
                  </a:solidFill>
                </a:rPr>
                <a:t>Data files containing</a:t>
              </a:r>
            </a:p>
            <a:p>
              <a:pPr algn="ctr">
                <a:lnSpc>
                  <a:spcPct val="95000"/>
                </a:lnSpc>
              </a:pPr>
              <a:r>
                <a:rPr lang="en-US" altLang="en-US" sz="1600" dirty="0">
                  <a:solidFill>
                    <a:srgbClr val="000000"/>
                  </a:solidFill>
                </a:rPr>
                <a:t>committed and</a:t>
              </a:r>
              <a:br>
                <a:rPr lang="en-US" altLang="en-US" sz="1600" dirty="0">
                  <a:solidFill>
                    <a:srgbClr val="000000"/>
                  </a:solidFill>
                </a:rPr>
              </a:br>
              <a:r>
                <a:rPr lang="en-US" altLang="en-US" sz="1600" dirty="0">
                  <a:solidFill>
                    <a:srgbClr val="000000"/>
                  </a:solidFill>
                </a:rPr>
                <a:t>uncommitted</a:t>
              </a:r>
            </a:p>
            <a:p>
              <a:pPr algn="ctr">
                <a:lnSpc>
                  <a:spcPct val="95000"/>
                </a:lnSpc>
              </a:pPr>
              <a:r>
                <a:rPr lang="en-US" altLang="en-US" sz="1600" dirty="0">
                  <a:solidFill>
                    <a:srgbClr val="000000"/>
                  </a:solidFill>
                </a:rPr>
                <a:t>transactions up to PIT</a:t>
              </a:r>
            </a:p>
          </p:txBody>
        </p:sp>
        <p:sp>
          <p:nvSpPr>
            <p:cNvPr id="25606" name="Rectangle 62"/>
            <p:cNvSpPr>
              <a:spLocks noChangeArrowheads="1"/>
            </p:cNvSpPr>
            <p:nvPr/>
          </p:nvSpPr>
          <p:spPr bwMode="blackWhite">
            <a:xfrm>
              <a:off x="8748712" y="4949740"/>
              <a:ext cx="1676400" cy="546099"/>
            </a:xfrm>
            <a:prstGeom prst="rect">
              <a:avLst/>
            </a:prstGeom>
            <a:solidFill>
              <a:srgbClr val="99CCFF"/>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sz="1600" dirty="0">
                  <a:solidFill>
                    <a:srgbClr val="000000"/>
                  </a:solidFill>
                </a:rPr>
                <a:t>PIT-recovered</a:t>
              </a:r>
              <a:br>
                <a:rPr lang="en-US" altLang="en-US" sz="1600" dirty="0">
                  <a:solidFill>
                    <a:srgbClr val="000000"/>
                  </a:solidFill>
                </a:rPr>
              </a:br>
              <a:r>
                <a:rPr lang="en-US" altLang="en-US" sz="1600" dirty="0">
                  <a:solidFill>
                    <a:srgbClr val="000000"/>
                  </a:solidFill>
                </a:rPr>
                <a:t>data files</a:t>
              </a:r>
            </a:p>
          </p:txBody>
        </p:sp>
        <p:pic>
          <p:nvPicPr>
            <p:cNvPr id="25607" name="Picture 63" descr="missingPiecesD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716212" y="1943100"/>
              <a:ext cx="1254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8" name="Group 64"/>
            <p:cNvGrpSpPr>
              <a:grpSpLocks/>
            </p:cNvGrpSpPr>
            <p:nvPr/>
          </p:nvGrpSpPr>
          <p:grpSpPr bwMode="auto">
            <a:xfrm>
              <a:off x="3617912" y="1066800"/>
              <a:ext cx="1238250" cy="1049338"/>
              <a:chOff x="1638" y="768"/>
              <a:chExt cx="808" cy="685"/>
            </a:xfrm>
          </p:grpSpPr>
          <p:grpSp>
            <p:nvGrpSpPr>
              <p:cNvPr id="25653" name="Group 65"/>
              <p:cNvGrpSpPr>
                <a:grpSpLocks/>
              </p:cNvGrpSpPr>
              <p:nvPr/>
            </p:nvGrpSpPr>
            <p:grpSpPr bwMode="auto">
              <a:xfrm>
                <a:off x="1638" y="768"/>
                <a:ext cx="808" cy="685"/>
                <a:chOff x="1054" y="2449"/>
                <a:chExt cx="532" cy="412"/>
              </a:xfrm>
            </p:grpSpPr>
            <p:sp>
              <p:nvSpPr>
                <p:cNvPr id="25655" name="Rectangle 66"/>
                <p:cNvSpPr>
                  <a:spLocks noChangeArrowheads="1"/>
                </p:cNvSpPr>
                <p:nvPr/>
              </p:nvSpPr>
              <p:spPr bwMode="gray">
                <a:xfrm>
                  <a:off x="1054" y="2533"/>
                  <a:ext cx="532" cy="246"/>
                </a:xfrm>
                <a:prstGeom prst="rect">
                  <a:avLst/>
                </a:prstGeom>
                <a:solidFill>
                  <a:srgbClr val="009999"/>
                </a:solidFill>
                <a:ln w="3175">
                  <a:solidFill>
                    <a:srgbClr val="009999"/>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25656" name="Oval 67"/>
                <p:cNvSpPr>
                  <a:spLocks noChangeArrowheads="1"/>
                </p:cNvSpPr>
                <p:nvPr/>
              </p:nvSpPr>
              <p:spPr bwMode="gray">
                <a:xfrm>
                  <a:off x="1054" y="2449"/>
                  <a:ext cx="532" cy="158"/>
                </a:xfrm>
                <a:prstGeom prst="ellipse">
                  <a:avLst/>
                </a:prstGeom>
                <a:solidFill>
                  <a:srgbClr val="00CCCC"/>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25657" name="Oval 68"/>
                <p:cNvSpPr>
                  <a:spLocks noChangeArrowheads="1"/>
                </p:cNvSpPr>
                <p:nvPr/>
              </p:nvSpPr>
              <p:spPr bwMode="gray">
                <a:xfrm>
                  <a:off x="1054" y="2703"/>
                  <a:ext cx="532" cy="158"/>
                </a:xfrm>
                <a:prstGeom prst="ellipse">
                  <a:avLst/>
                </a:prstGeom>
                <a:solidFill>
                  <a:srgbClr val="009999"/>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sp>
            <p:nvSpPr>
              <p:cNvPr id="25654" name="Rectangle 69"/>
              <p:cNvSpPr>
                <a:spLocks noChangeArrowheads="1"/>
              </p:cNvSpPr>
              <p:nvPr/>
            </p:nvSpPr>
            <p:spPr bwMode="gray">
              <a:xfrm>
                <a:off x="1714" y="1040"/>
                <a:ext cx="603"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dirty="0">
                    <a:solidFill>
                      <a:schemeClr val="bg2"/>
                    </a:solidFill>
                  </a:rPr>
                  <a:t>Archived</a:t>
                </a:r>
                <a:br>
                  <a:rPr lang="en-US" altLang="en-US" dirty="0">
                    <a:solidFill>
                      <a:schemeClr val="bg2"/>
                    </a:solidFill>
                  </a:rPr>
                </a:br>
                <a:r>
                  <a:rPr lang="en-US" altLang="en-US" dirty="0">
                    <a:solidFill>
                      <a:schemeClr val="bg2"/>
                    </a:solidFill>
                  </a:rPr>
                  <a:t>log</a:t>
                </a:r>
              </a:p>
            </p:txBody>
          </p:sp>
        </p:grpSp>
        <p:grpSp>
          <p:nvGrpSpPr>
            <p:cNvPr id="25609" name="Group 70"/>
            <p:cNvGrpSpPr>
              <a:grpSpLocks/>
            </p:cNvGrpSpPr>
            <p:nvPr/>
          </p:nvGrpSpPr>
          <p:grpSpPr bwMode="auto">
            <a:xfrm>
              <a:off x="4151312" y="1327150"/>
              <a:ext cx="1236663" cy="1049338"/>
              <a:chOff x="1878" y="960"/>
              <a:chExt cx="808" cy="685"/>
            </a:xfrm>
          </p:grpSpPr>
          <p:grpSp>
            <p:nvGrpSpPr>
              <p:cNvPr id="25648" name="Group 71"/>
              <p:cNvGrpSpPr>
                <a:grpSpLocks/>
              </p:cNvGrpSpPr>
              <p:nvPr/>
            </p:nvGrpSpPr>
            <p:grpSpPr bwMode="auto">
              <a:xfrm>
                <a:off x="1878" y="960"/>
                <a:ext cx="808" cy="685"/>
                <a:chOff x="1054" y="2449"/>
                <a:chExt cx="532" cy="412"/>
              </a:xfrm>
            </p:grpSpPr>
            <p:sp>
              <p:nvSpPr>
                <p:cNvPr id="25650" name="Rectangle 72"/>
                <p:cNvSpPr>
                  <a:spLocks noChangeArrowheads="1"/>
                </p:cNvSpPr>
                <p:nvPr/>
              </p:nvSpPr>
              <p:spPr bwMode="gray">
                <a:xfrm>
                  <a:off x="1054" y="2533"/>
                  <a:ext cx="532" cy="246"/>
                </a:xfrm>
                <a:prstGeom prst="rect">
                  <a:avLst/>
                </a:prstGeom>
                <a:solidFill>
                  <a:srgbClr val="009999"/>
                </a:solidFill>
                <a:ln w="3175">
                  <a:solidFill>
                    <a:srgbClr val="009999"/>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25651" name="Oval 73"/>
                <p:cNvSpPr>
                  <a:spLocks noChangeArrowheads="1"/>
                </p:cNvSpPr>
                <p:nvPr/>
              </p:nvSpPr>
              <p:spPr bwMode="gray">
                <a:xfrm>
                  <a:off x="1054" y="2449"/>
                  <a:ext cx="532" cy="158"/>
                </a:xfrm>
                <a:prstGeom prst="ellipse">
                  <a:avLst/>
                </a:prstGeom>
                <a:solidFill>
                  <a:srgbClr val="00CCCC"/>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25652" name="Oval 74"/>
                <p:cNvSpPr>
                  <a:spLocks noChangeArrowheads="1"/>
                </p:cNvSpPr>
                <p:nvPr/>
              </p:nvSpPr>
              <p:spPr bwMode="gray">
                <a:xfrm>
                  <a:off x="1054" y="2703"/>
                  <a:ext cx="532" cy="158"/>
                </a:xfrm>
                <a:prstGeom prst="ellipse">
                  <a:avLst/>
                </a:prstGeom>
                <a:solidFill>
                  <a:srgbClr val="009999"/>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sp>
            <p:nvSpPr>
              <p:cNvPr id="25649" name="Rectangle 75"/>
              <p:cNvSpPr>
                <a:spLocks noChangeArrowheads="1"/>
              </p:cNvSpPr>
              <p:nvPr/>
            </p:nvSpPr>
            <p:spPr bwMode="gray">
              <a:xfrm>
                <a:off x="1954" y="1247"/>
                <a:ext cx="603"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dirty="0">
                    <a:solidFill>
                      <a:schemeClr val="bg2"/>
                    </a:solidFill>
                  </a:rPr>
                  <a:t>Archived</a:t>
                </a:r>
                <a:br>
                  <a:rPr lang="en-US" altLang="en-US" dirty="0">
                    <a:solidFill>
                      <a:schemeClr val="bg2"/>
                    </a:solidFill>
                  </a:rPr>
                </a:br>
                <a:r>
                  <a:rPr lang="en-US" altLang="en-US" dirty="0">
                    <a:solidFill>
                      <a:schemeClr val="bg2"/>
                    </a:solidFill>
                  </a:rPr>
                  <a:t>log</a:t>
                </a:r>
              </a:p>
            </p:txBody>
          </p:sp>
        </p:grpSp>
        <p:grpSp>
          <p:nvGrpSpPr>
            <p:cNvPr id="25610" name="Group 76"/>
            <p:cNvGrpSpPr>
              <a:grpSpLocks/>
            </p:cNvGrpSpPr>
            <p:nvPr/>
          </p:nvGrpSpPr>
          <p:grpSpPr bwMode="auto">
            <a:xfrm>
              <a:off x="4684712" y="1600200"/>
              <a:ext cx="1146175" cy="1049338"/>
              <a:chOff x="2143" y="1152"/>
              <a:chExt cx="748" cy="685"/>
            </a:xfrm>
          </p:grpSpPr>
          <p:grpSp>
            <p:nvGrpSpPr>
              <p:cNvPr id="25643" name="Group 77"/>
              <p:cNvGrpSpPr>
                <a:grpSpLocks/>
              </p:cNvGrpSpPr>
              <p:nvPr/>
            </p:nvGrpSpPr>
            <p:grpSpPr bwMode="auto">
              <a:xfrm>
                <a:off x="2143" y="1152"/>
                <a:ext cx="748" cy="685"/>
                <a:chOff x="1054" y="2449"/>
                <a:chExt cx="532" cy="412"/>
              </a:xfrm>
            </p:grpSpPr>
            <p:sp>
              <p:nvSpPr>
                <p:cNvPr id="25645" name="Rectangle 78"/>
                <p:cNvSpPr>
                  <a:spLocks noChangeArrowheads="1"/>
                </p:cNvSpPr>
                <p:nvPr/>
              </p:nvSpPr>
              <p:spPr bwMode="gray">
                <a:xfrm>
                  <a:off x="1054" y="2533"/>
                  <a:ext cx="532" cy="246"/>
                </a:xfrm>
                <a:prstGeom prst="rect">
                  <a:avLst/>
                </a:prstGeom>
                <a:solidFill>
                  <a:srgbClr val="009999"/>
                </a:solidFill>
                <a:ln w="3175">
                  <a:solidFill>
                    <a:srgbClr val="009999"/>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25646" name="Oval 79"/>
                <p:cNvSpPr>
                  <a:spLocks noChangeArrowheads="1"/>
                </p:cNvSpPr>
                <p:nvPr/>
              </p:nvSpPr>
              <p:spPr bwMode="gray">
                <a:xfrm>
                  <a:off x="1054" y="2449"/>
                  <a:ext cx="532" cy="158"/>
                </a:xfrm>
                <a:prstGeom prst="ellipse">
                  <a:avLst/>
                </a:prstGeom>
                <a:solidFill>
                  <a:srgbClr val="00CCCC"/>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25647" name="Oval 80"/>
                <p:cNvSpPr>
                  <a:spLocks noChangeArrowheads="1"/>
                </p:cNvSpPr>
                <p:nvPr/>
              </p:nvSpPr>
              <p:spPr bwMode="gray">
                <a:xfrm>
                  <a:off x="1054" y="2703"/>
                  <a:ext cx="532" cy="158"/>
                </a:xfrm>
                <a:prstGeom prst="ellipse">
                  <a:avLst/>
                </a:prstGeom>
                <a:solidFill>
                  <a:srgbClr val="009999"/>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sp>
            <p:nvSpPr>
              <p:cNvPr id="2" name="Rectangle 81"/>
              <p:cNvSpPr>
                <a:spLocks noChangeArrowheads="1"/>
              </p:cNvSpPr>
              <p:nvPr/>
            </p:nvSpPr>
            <p:spPr bwMode="gray">
              <a:xfrm>
                <a:off x="2231" y="1450"/>
                <a:ext cx="619"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dirty="0">
                    <a:solidFill>
                      <a:schemeClr val="bg2"/>
                    </a:solidFill>
                  </a:rPr>
                  <a:t>Online</a:t>
                </a:r>
                <a:br>
                  <a:rPr lang="en-US" altLang="en-US" dirty="0">
                    <a:solidFill>
                      <a:schemeClr val="bg2"/>
                    </a:solidFill>
                  </a:rPr>
                </a:br>
                <a:r>
                  <a:rPr lang="en-US" altLang="en-US" dirty="0">
                    <a:solidFill>
                      <a:schemeClr val="bg2"/>
                    </a:solidFill>
                  </a:rPr>
                  <a:t>Redo log</a:t>
                </a:r>
              </a:p>
            </p:txBody>
          </p:sp>
        </p:grpSp>
        <p:sp>
          <p:nvSpPr>
            <p:cNvPr id="25611" name="Text Box 82"/>
            <p:cNvSpPr txBox="1">
              <a:spLocks noChangeArrowheads="1"/>
            </p:cNvSpPr>
            <p:nvPr/>
          </p:nvSpPr>
          <p:spPr bwMode="auto">
            <a:xfrm>
              <a:off x="5065712" y="2057400"/>
              <a:ext cx="4556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200" dirty="0">
                  <a:solidFill>
                    <a:schemeClr val="accent2"/>
                  </a:solidFill>
                </a:rPr>
                <a:t>X</a:t>
              </a:r>
            </a:p>
          </p:txBody>
        </p:sp>
        <p:sp>
          <p:nvSpPr>
            <p:cNvPr id="25612" name="Text Box 83"/>
            <p:cNvSpPr txBox="1">
              <a:spLocks noChangeArrowheads="1"/>
            </p:cNvSpPr>
            <p:nvPr/>
          </p:nvSpPr>
          <p:spPr bwMode="auto">
            <a:xfrm>
              <a:off x="4151312" y="1676400"/>
              <a:ext cx="4556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200" dirty="0">
                  <a:solidFill>
                    <a:schemeClr val="accent2"/>
                  </a:solidFill>
                </a:rPr>
                <a:t>X</a:t>
              </a:r>
            </a:p>
          </p:txBody>
        </p:sp>
        <p:sp>
          <p:nvSpPr>
            <p:cNvPr id="25613" name="Rectangle 84"/>
            <p:cNvSpPr>
              <a:spLocks noChangeArrowheads="1"/>
            </p:cNvSpPr>
            <p:nvPr/>
          </p:nvSpPr>
          <p:spPr bwMode="blackWhite">
            <a:xfrm>
              <a:off x="2185987" y="2705100"/>
              <a:ext cx="4251325" cy="342900"/>
            </a:xfrm>
            <a:prstGeom prst="rect">
              <a:avLst/>
            </a:prstGeom>
            <a:solidFill>
              <a:srgbClr val="99CCFF"/>
            </a:solidFill>
            <a:ln w="28575">
              <a:solidFill>
                <a:srgbClr val="000000"/>
              </a:solidFill>
              <a:miter lim="800000"/>
              <a:headEnd/>
              <a:tailEnd/>
            </a:ln>
          </p:spPr>
          <p:txBody>
            <a:bodyPr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sz="1600" dirty="0">
                  <a:solidFill>
                    <a:srgbClr val="000000"/>
                  </a:solidFill>
                </a:rPr>
                <a:t>Changes applied to point in time (PIT)</a:t>
              </a:r>
            </a:p>
          </p:txBody>
        </p:sp>
        <p:sp>
          <p:nvSpPr>
            <p:cNvPr id="25614" name="Rectangle 85"/>
            <p:cNvSpPr>
              <a:spLocks noChangeArrowheads="1"/>
            </p:cNvSpPr>
            <p:nvPr/>
          </p:nvSpPr>
          <p:spPr bwMode="blackWhite">
            <a:xfrm>
              <a:off x="2474912" y="4953000"/>
              <a:ext cx="2133600" cy="857250"/>
            </a:xfrm>
            <a:prstGeom prst="rect">
              <a:avLst/>
            </a:prstGeom>
            <a:solidFill>
              <a:srgbClr val="99CCFF"/>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sz="1600" dirty="0">
                  <a:solidFill>
                    <a:srgbClr val="000000"/>
                  </a:solidFill>
                </a:rPr>
                <a:t>Restored data</a:t>
              </a:r>
            </a:p>
            <a:p>
              <a:pPr algn="ctr">
                <a:lnSpc>
                  <a:spcPct val="95000"/>
                </a:lnSpc>
              </a:pPr>
              <a:r>
                <a:rPr lang="en-US" altLang="en-US" sz="1600" dirty="0">
                  <a:solidFill>
                    <a:srgbClr val="000000"/>
                  </a:solidFill>
                </a:rPr>
                <a:t>files from as far</a:t>
              </a:r>
              <a:br>
                <a:rPr lang="en-US" altLang="en-US" sz="1600" dirty="0">
                  <a:solidFill>
                    <a:srgbClr val="000000"/>
                  </a:solidFill>
                </a:rPr>
              </a:br>
              <a:r>
                <a:rPr lang="en-US" altLang="en-US" sz="1600" dirty="0">
                  <a:solidFill>
                    <a:srgbClr val="000000"/>
                  </a:solidFill>
                </a:rPr>
                <a:t>back as necessary</a:t>
              </a:r>
            </a:p>
          </p:txBody>
        </p:sp>
        <p:sp>
          <p:nvSpPr>
            <p:cNvPr id="25615" name="Rectangle 86"/>
            <p:cNvSpPr>
              <a:spLocks noChangeArrowheads="1"/>
            </p:cNvSpPr>
            <p:nvPr/>
          </p:nvSpPr>
          <p:spPr bwMode="blackWhite">
            <a:xfrm>
              <a:off x="7775132" y="2679613"/>
              <a:ext cx="1638300" cy="341313"/>
            </a:xfrm>
            <a:prstGeom prst="rect">
              <a:avLst/>
            </a:prstGeom>
            <a:solidFill>
              <a:srgbClr val="99CCFF"/>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sz="1600" dirty="0">
                  <a:solidFill>
                    <a:srgbClr val="000000"/>
                  </a:solidFill>
                </a:rPr>
                <a:t>Undo applied</a:t>
              </a:r>
            </a:p>
          </p:txBody>
        </p:sp>
        <p:pic>
          <p:nvPicPr>
            <p:cNvPr id="25618" name="Picture 91" descr="db2xdb018-without-ta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904161" y="1413934"/>
              <a:ext cx="70167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9" name="Picture 92" descr="db2xdb018-without-ta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666161" y="1413934"/>
              <a:ext cx="70167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0" name="Picture 93" descr="Database: Database with Puzzle, Offl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9104312" y="3603625"/>
              <a:ext cx="96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1" name="Line 94"/>
            <p:cNvSpPr>
              <a:spLocks noChangeShapeType="1"/>
            </p:cNvSpPr>
            <p:nvPr/>
          </p:nvSpPr>
          <p:spPr bwMode="auto">
            <a:xfrm>
              <a:off x="4346575" y="4237038"/>
              <a:ext cx="1379538" cy="0"/>
            </a:xfrm>
            <a:prstGeom prst="line">
              <a:avLst/>
            </a:prstGeom>
            <a:noFill/>
            <a:ln w="28575">
              <a:solidFill>
                <a:schemeClr val="tx2"/>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pic>
          <p:nvPicPr>
            <p:cNvPr id="25624" name="Picture 99" descr="Database: Database with Puzzle with Missing Piec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3436937" y="3505200"/>
              <a:ext cx="96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5" name="Picture 100" descr="Database: Database with Puzz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5726112" y="3505200"/>
              <a:ext cx="96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6" name="Line 101"/>
            <p:cNvSpPr>
              <a:spLocks noChangeShapeType="1"/>
            </p:cNvSpPr>
            <p:nvPr/>
          </p:nvSpPr>
          <p:spPr bwMode="auto">
            <a:xfrm>
              <a:off x="2855912" y="3900488"/>
              <a:ext cx="0" cy="36195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25627" name="Line 102"/>
            <p:cNvSpPr>
              <a:spLocks noChangeShapeType="1"/>
            </p:cNvSpPr>
            <p:nvPr/>
          </p:nvSpPr>
          <p:spPr bwMode="auto">
            <a:xfrm>
              <a:off x="2855912" y="4262438"/>
              <a:ext cx="59055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5628" name="AutoShape 103"/>
            <p:cNvSpPr>
              <a:spLocks noChangeArrowheads="1"/>
            </p:cNvSpPr>
            <p:nvPr/>
          </p:nvSpPr>
          <p:spPr bwMode="gray">
            <a:xfrm rot="9000000">
              <a:off x="2881312" y="3070225"/>
              <a:ext cx="152400" cy="381000"/>
            </a:xfrm>
            <a:prstGeom prst="curvedRightArrow">
              <a:avLst>
                <a:gd name="adj1" fmla="val 50000"/>
                <a:gd name="adj2" fmla="val 100000"/>
                <a:gd name="adj3" fmla="val 33333"/>
              </a:avLst>
            </a:prstGeom>
            <a:solidFill>
              <a:schemeClr val="hlink"/>
            </a:solidFill>
            <a:ln w="28575">
              <a:solidFill>
                <a:schemeClr val="hlink"/>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pic>
          <p:nvPicPr>
            <p:cNvPr id="25629" name="Picture 104" descr="media0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2119312" y="3222625"/>
              <a:ext cx="9906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0" name="Picture 105" descr="media0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2271712" y="3375025"/>
              <a:ext cx="9906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1" name="Picture 106" descr="media0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2424112" y="3527425"/>
              <a:ext cx="9906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32" name="AutoShape 107"/>
            <p:cNvSpPr>
              <a:spLocks noChangeArrowheads="1"/>
            </p:cNvSpPr>
            <p:nvPr/>
          </p:nvSpPr>
          <p:spPr bwMode="gray">
            <a:xfrm rot="9000000">
              <a:off x="3186112" y="3298825"/>
              <a:ext cx="152400" cy="381000"/>
            </a:xfrm>
            <a:prstGeom prst="curvedRightArrow">
              <a:avLst>
                <a:gd name="adj1" fmla="val 50000"/>
                <a:gd name="adj2" fmla="val 100000"/>
                <a:gd name="adj3" fmla="val 33333"/>
              </a:avLst>
            </a:prstGeom>
            <a:solidFill>
              <a:schemeClr val="hlink"/>
            </a:solidFill>
            <a:ln w="28575">
              <a:solidFill>
                <a:schemeClr val="hlink"/>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25635" name="Rectangle 114"/>
            <p:cNvSpPr>
              <a:spLocks noChangeArrowheads="1"/>
            </p:cNvSpPr>
            <p:nvPr/>
          </p:nvSpPr>
          <p:spPr bwMode="blackWhite">
            <a:xfrm>
              <a:off x="6537236" y="2698750"/>
              <a:ext cx="1143000" cy="609600"/>
            </a:xfrm>
            <a:prstGeom prst="rect">
              <a:avLst/>
            </a:prstGeom>
            <a:solidFill>
              <a:srgbClr val="99CCFF"/>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sz="1600" dirty="0">
                  <a:solidFill>
                    <a:srgbClr val="000000"/>
                  </a:solidFill>
                </a:rPr>
                <a:t>Database</a:t>
              </a:r>
              <a:br>
                <a:rPr lang="en-US" altLang="en-US" sz="1600" dirty="0">
                  <a:solidFill>
                    <a:srgbClr val="000000"/>
                  </a:solidFill>
                </a:rPr>
              </a:br>
              <a:r>
                <a:rPr lang="en-US" altLang="en-US" sz="1600" dirty="0">
                  <a:solidFill>
                    <a:srgbClr val="000000"/>
                  </a:solidFill>
                </a:rPr>
                <a:t>opened</a:t>
              </a:r>
            </a:p>
          </p:txBody>
        </p:sp>
        <p:pic>
          <p:nvPicPr>
            <p:cNvPr id="25636" name="Picture 115" descr="Database: Database with Puzz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6617493" y="1279437"/>
              <a:ext cx="965200" cy="1143000"/>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sp>
          <p:nvSpPr>
            <p:cNvPr id="58" name="Oval 64"/>
            <p:cNvSpPr>
              <a:spLocks noChangeArrowheads="1"/>
            </p:cNvSpPr>
            <p:nvPr/>
          </p:nvSpPr>
          <p:spPr bwMode="blackWhite">
            <a:xfrm>
              <a:off x="6971150" y="3397770"/>
              <a:ext cx="411163" cy="373785"/>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altLang="en-US" b="1" dirty="0">
                  <a:solidFill>
                    <a:schemeClr val="bg1"/>
                  </a:solidFill>
                </a:rPr>
                <a:t>4</a:t>
              </a:r>
            </a:p>
          </p:txBody>
        </p:sp>
        <p:sp>
          <p:nvSpPr>
            <p:cNvPr id="59" name="Oval 71"/>
            <p:cNvSpPr>
              <a:spLocks noChangeArrowheads="1"/>
            </p:cNvSpPr>
            <p:nvPr/>
          </p:nvSpPr>
          <p:spPr bwMode="blackWhite">
            <a:xfrm>
              <a:off x="2846739" y="4389100"/>
              <a:ext cx="411163" cy="373785"/>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altLang="en-US" b="1" dirty="0">
                  <a:solidFill>
                    <a:schemeClr val="bg1"/>
                  </a:solidFill>
                </a:rPr>
                <a:t>1</a:t>
              </a:r>
            </a:p>
          </p:txBody>
        </p:sp>
        <p:sp>
          <p:nvSpPr>
            <p:cNvPr id="60" name="Oval 71"/>
            <p:cNvSpPr>
              <a:spLocks noChangeArrowheads="1"/>
            </p:cNvSpPr>
            <p:nvPr/>
          </p:nvSpPr>
          <p:spPr bwMode="blackWhite">
            <a:xfrm>
              <a:off x="4398962" y="3132511"/>
              <a:ext cx="411163" cy="373785"/>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altLang="en-US" b="1" dirty="0">
                  <a:solidFill>
                    <a:schemeClr val="bg1"/>
                  </a:solidFill>
                </a:rPr>
                <a:t>2</a:t>
              </a:r>
            </a:p>
          </p:txBody>
        </p:sp>
        <p:sp>
          <p:nvSpPr>
            <p:cNvPr id="61" name="Oval 71"/>
            <p:cNvSpPr>
              <a:spLocks noChangeArrowheads="1"/>
            </p:cNvSpPr>
            <p:nvPr/>
          </p:nvSpPr>
          <p:spPr bwMode="blackWhite">
            <a:xfrm>
              <a:off x="5215731" y="4384675"/>
              <a:ext cx="411163" cy="373785"/>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altLang="en-US" b="1" dirty="0">
                  <a:solidFill>
                    <a:schemeClr val="bg1"/>
                  </a:solidFill>
                </a:rPr>
                <a:t>3</a:t>
              </a:r>
            </a:p>
          </p:txBody>
        </p:sp>
        <p:sp>
          <p:nvSpPr>
            <p:cNvPr id="62" name="Oval 64"/>
            <p:cNvSpPr>
              <a:spLocks noChangeArrowheads="1"/>
            </p:cNvSpPr>
            <p:nvPr/>
          </p:nvSpPr>
          <p:spPr bwMode="blackWhite">
            <a:xfrm>
              <a:off x="8341252" y="3103952"/>
              <a:ext cx="411163" cy="373785"/>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altLang="en-US" b="1" dirty="0">
                  <a:solidFill>
                    <a:schemeClr val="bg1"/>
                  </a:solidFill>
                </a:rPr>
                <a:t>5</a:t>
              </a:r>
            </a:p>
          </p:txBody>
        </p:sp>
        <p:sp>
          <p:nvSpPr>
            <p:cNvPr id="63" name="Oval 64"/>
            <p:cNvSpPr>
              <a:spLocks noChangeArrowheads="1"/>
            </p:cNvSpPr>
            <p:nvPr/>
          </p:nvSpPr>
          <p:spPr bwMode="blackWhite">
            <a:xfrm>
              <a:off x="8628237" y="4383943"/>
              <a:ext cx="411163" cy="373785"/>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altLang="en-US" b="1" dirty="0">
                  <a:solidFill>
                    <a:schemeClr val="bg1"/>
                  </a:solidFill>
                </a:rPr>
                <a:t>6</a:t>
              </a:r>
            </a:p>
          </p:txBody>
        </p:sp>
      </p:grpSp>
      <p:sp>
        <p:nvSpPr>
          <p:cNvPr id="3" name="Slide Number Placeholder 2"/>
          <p:cNvSpPr>
            <a:spLocks noGrp="1"/>
          </p:cNvSpPr>
          <p:nvPr>
            <p:ph type="sldNum" sz="quarter" idx="12"/>
          </p:nvPr>
        </p:nvSpPr>
        <p:spPr/>
        <p:txBody>
          <a:bodyPr/>
          <a:lstStyle/>
          <a:p>
            <a:fld id="{0D1E9C62-5A59-433B-A292-EC595ABBBF45}" type="slidenum">
              <a:rPr lang="" smtClean="0"/>
              <a:t>377</a:t>
            </a:fld>
            <a:endParaRPr lang=""/>
          </a:p>
        </p:txBody>
      </p:sp>
    </p:spTree>
    <p:custDataLst>
      <p:tags r:id="rId1"/>
    </p:custDataLst>
    <p:extLst>
      <p:ext uri="{BB962C8B-B14F-4D97-AF65-F5344CB8AC3E}">
        <p14:creationId xmlns:p14="http://schemas.microsoft.com/office/powerpoint/2010/main" val="540872447"/>
      </p:ext>
    </p:extLst>
  </p:cSld>
  <p:clrMapOvr>
    <a:masterClrMapping/>
  </p:clrMapOvr>
  <p:transition spd="slow"/>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1E9C62-5A59-433B-A292-EC595ABBBF45}" type="slidenum">
              <a:rPr lang="" smtClean="0"/>
              <a:t>378</a:t>
            </a:fld>
            <a:endParaRPr lang=""/>
          </a:p>
        </p:txBody>
      </p:sp>
    </p:spTree>
    <p:custDataLst>
      <p:tags r:id="rId1"/>
    </p:custDataLst>
    <p:extLst>
      <p:ext uri="{BB962C8B-B14F-4D97-AF65-F5344CB8AC3E}">
        <p14:creationId xmlns:p14="http://schemas.microsoft.com/office/powerpoint/2010/main" val="3818453494"/>
      </p:ext>
    </p:extLst>
  </p:cSld>
  <p:clrMapOvr>
    <a:masterClrMapping/>
  </p:clrMapOvr>
  <p:transition spd="slow"/>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31812" y="228600"/>
            <a:ext cx="9980830" cy="625474"/>
          </a:xfrm>
        </p:spPr>
        <p:txBody>
          <a:bodyPr>
            <a:normAutofit fontScale="90000"/>
          </a:bodyPr>
          <a:lstStyle/>
          <a:p>
            <a:pPr eaLnBrk="1" hangingPunct="1"/>
            <a:r>
              <a:rPr lang="en-US" altLang="en-US" dirty="0"/>
              <a:t>Oracle Data Protection Solutions</a:t>
            </a:r>
          </a:p>
        </p:txBody>
      </p:sp>
      <p:graphicFrame>
        <p:nvGraphicFramePr>
          <p:cNvPr id="5" name="Group 465"/>
          <p:cNvGraphicFramePr>
            <a:graphicFrameLocks noGrp="1"/>
          </p:cNvGraphicFramePr>
          <p:nvPr>
            <p:extLst/>
          </p:nvPr>
        </p:nvGraphicFramePr>
        <p:xfrm>
          <a:off x="1979612" y="1143000"/>
          <a:ext cx="8153401" cy="2819400"/>
        </p:xfrm>
        <a:graphic>
          <a:graphicData uri="http://schemas.openxmlformats.org/drawingml/2006/table">
            <a:tbl>
              <a:tblPr firstRow="1" firstCol="1" bandRow="1">
                <a:tableStyleId>{5FD0F851-EC5A-4D38-B0AD-8093EC10F338}</a:tableStyleId>
              </a:tblPr>
              <a:tblGrid>
                <a:gridCol w="2719259">
                  <a:extLst>
                    <a:ext uri="{9D8B030D-6E8A-4147-A177-3AD203B41FA5}">
                      <a16:colId xmlns:a16="http://schemas.microsoft.com/office/drawing/2014/main" xmlns="" val="20000"/>
                    </a:ext>
                  </a:extLst>
                </a:gridCol>
                <a:gridCol w="2717071">
                  <a:extLst>
                    <a:ext uri="{9D8B030D-6E8A-4147-A177-3AD203B41FA5}">
                      <a16:colId xmlns:a16="http://schemas.microsoft.com/office/drawing/2014/main" xmlns="" val="20001"/>
                    </a:ext>
                  </a:extLst>
                </a:gridCol>
                <a:gridCol w="2717071">
                  <a:extLst>
                    <a:ext uri="{9D8B030D-6E8A-4147-A177-3AD203B41FA5}">
                      <a16:colId xmlns:a16="http://schemas.microsoft.com/office/drawing/2014/main" xmlns="" val="20002"/>
                    </a:ext>
                  </a:extLst>
                </a:gridCol>
              </a:tblGrid>
              <a:tr h="66167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b="1" i="0" u="none" strike="noStrike" cap="none" normalizeH="0" baseline="0" dirty="0">
                          <a:ln>
                            <a:noFill/>
                          </a:ln>
                          <a:solidFill>
                            <a:srgbClr val="000000"/>
                          </a:solidFill>
                          <a:effectLst/>
                          <a:latin typeface="Arial" charset="0"/>
                        </a:rPr>
                        <a:t>Backup and Recovery Objective</a:t>
                      </a:r>
                    </a:p>
                  </a:txBody>
                  <a:tcPr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b="1" i="0" u="none" strike="noStrike" cap="none" normalizeH="0" baseline="0" dirty="0">
                          <a:ln>
                            <a:noFill/>
                          </a:ln>
                          <a:solidFill>
                            <a:srgbClr val="000000"/>
                          </a:solidFill>
                          <a:effectLst/>
                          <a:latin typeface="Arial" charset="0"/>
                        </a:rPr>
                        <a:t>Recovery Time Objective (RTO)</a:t>
                      </a:r>
                    </a:p>
                  </a:txBody>
                  <a:tcPr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b="1" i="0" u="none" strike="noStrike" cap="none" normalizeH="0" baseline="0" dirty="0">
                          <a:ln>
                            <a:noFill/>
                          </a:ln>
                          <a:solidFill>
                            <a:srgbClr val="000000"/>
                          </a:solidFill>
                          <a:effectLst/>
                          <a:latin typeface="Arial" charset="0"/>
                        </a:rPr>
                        <a:t>Oracle Solution</a:t>
                      </a:r>
                    </a:p>
                  </a:txBody>
                  <a:tcPr marT="91440" marB="91440" horzOverflow="overflow">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0"/>
                  </a:ext>
                </a:extLst>
              </a:tr>
              <a:tr h="71628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rgbClr val="000000"/>
                          </a:solidFill>
                          <a:effectLst/>
                          <a:latin typeface="Arial" charset="0"/>
                        </a:rPr>
                        <a:t>Physical data protection</a:t>
                      </a:r>
                    </a:p>
                  </a:txBody>
                  <a:tcPr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rgbClr val="000000"/>
                          </a:solidFill>
                          <a:effectLst/>
                          <a:latin typeface="Arial" charset="0"/>
                        </a:rPr>
                        <a:t>Hours/Days</a:t>
                      </a:r>
                    </a:p>
                  </a:txBody>
                  <a:tcPr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rgbClr val="000000"/>
                          </a:solidFill>
                          <a:effectLst/>
                          <a:latin typeface="Arial" charset="0"/>
                        </a:rPr>
                        <a:t>Recovery Manager</a:t>
                      </a:r>
                    </a:p>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rgbClr val="000000"/>
                          </a:solidFill>
                          <a:effectLst/>
                          <a:latin typeface="Arial" charset="0"/>
                        </a:rPr>
                        <a:t>Oracle Secure Backup</a:t>
                      </a:r>
                    </a:p>
                  </a:txBody>
                  <a:tcPr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45415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rgbClr val="000000"/>
                          </a:solidFill>
                          <a:effectLst/>
                          <a:latin typeface="Arial" charset="0"/>
                        </a:rPr>
                        <a:t>Logical data protection</a:t>
                      </a:r>
                    </a:p>
                  </a:txBody>
                  <a:tcPr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rgbClr val="000000"/>
                          </a:solidFill>
                          <a:effectLst/>
                          <a:latin typeface="Arial" charset="0"/>
                        </a:rPr>
                        <a:t>Minutes/Hours</a:t>
                      </a:r>
                    </a:p>
                  </a:txBody>
                  <a:tcPr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rgbClr val="000000"/>
                          </a:solidFill>
                          <a:effectLst/>
                          <a:latin typeface="Arial" charset="0"/>
                        </a:rPr>
                        <a:t>Flashback Technologies</a:t>
                      </a:r>
                    </a:p>
                  </a:txBody>
                  <a:tcPr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2"/>
                  </a:ext>
                </a:extLst>
              </a:tr>
              <a:tr h="82709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rgbClr val="000000"/>
                          </a:solidFill>
                          <a:effectLst/>
                          <a:latin typeface="Arial" charset="0"/>
                        </a:rPr>
                        <a:t>Recovery analysis</a:t>
                      </a:r>
                    </a:p>
                  </a:txBody>
                  <a:tcPr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rgbClr val="000000"/>
                          </a:solidFill>
                          <a:effectLst/>
                          <a:latin typeface="Arial" charset="0"/>
                        </a:rPr>
                        <a:t>Minimize time for problem identification and recovery planning</a:t>
                      </a:r>
                    </a:p>
                  </a:txBody>
                  <a:tcPr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rgbClr val="000000"/>
                          </a:solidFill>
                          <a:effectLst/>
                          <a:latin typeface="Arial" charset="0"/>
                        </a:rPr>
                        <a:t>Data Recovery Advisor</a:t>
                      </a:r>
                    </a:p>
                  </a:txBody>
                  <a:tcPr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xmlns="" val="10003"/>
                  </a:ext>
                </a:extLst>
              </a:tr>
            </a:tbl>
          </a:graphicData>
        </a:graphic>
      </p:graphicFrame>
      <p:graphicFrame>
        <p:nvGraphicFramePr>
          <p:cNvPr id="6" name="Group 465"/>
          <p:cNvGraphicFramePr>
            <a:graphicFrameLocks noGrp="1"/>
          </p:cNvGraphicFramePr>
          <p:nvPr>
            <p:extLst/>
          </p:nvPr>
        </p:nvGraphicFramePr>
        <p:xfrm>
          <a:off x="1979612" y="4495801"/>
          <a:ext cx="8153401" cy="1450975"/>
        </p:xfrm>
        <a:graphic>
          <a:graphicData uri="http://schemas.openxmlformats.org/drawingml/2006/table">
            <a:tbl>
              <a:tblPr firstRow="1" firstCol="1" bandRow="1">
                <a:tableStyleId>{5FD0F851-EC5A-4D38-B0AD-8093EC10F338}</a:tableStyleId>
              </a:tblPr>
              <a:tblGrid>
                <a:gridCol w="2719259">
                  <a:extLst>
                    <a:ext uri="{9D8B030D-6E8A-4147-A177-3AD203B41FA5}">
                      <a16:colId xmlns:a16="http://schemas.microsoft.com/office/drawing/2014/main" xmlns="" val="20000"/>
                    </a:ext>
                  </a:extLst>
                </a:gridCol>
                <a:gridCol w="2717071">
                  <a:extLst>
                    <a:ext uri="{9D8B030D-6E8A-4147-A177-3AD203B41FA5}">
                      <a16:colId xmlns:a16="http://schemas.microsoft.com/office/drawing/2014/main" xmlns="" val="20001"/>
                    </a:ext>
                  </a:extLst>
                </a:gridCol>
                <a:gridCol w="2717071">
                  <a:extLst>
                    <a:ext uri="{9D8B030D-6E8A-4147-A177-3AD203B41FA5}">
                      <a16:colId xmlns:a16="http://schemas.microsoft.com/office/drawing/2014/main" xmlns="" val="20002"/>
                    </a:ext>
                  </a:extLst>
                </a:gridCol>
              </a:tblGrid>
              <a:tr h="73158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b="1" i="0" u="none" strike="noStrike" cap="none" normalizeH="0" baseline="0" dirty="0">
                          <a:ln>
                            <a:noFill/>
                          </a:ln>
                          <a:solidFill>
                            <a:srgbClr val="000000"/>
                          </a:solidFill>
                          <a:effectLst/>
                          <a:latin typeface="Arial" charset="0"/>
                        </a:rPr>
                        <a:t>Disaster Recovery Objective</a:t>
                      </a:r>
                    </a:p>
                  </a:txBody>
                  <a:tcPr marT="91448" marB="9144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b="1" i="0" u="none" strike="noStrike" cap="none" normalizeH="0" baseline="0" dirty="0">
                          <a:ln>
                            <a:noFill/>
                          </a:ln>
                          <a:solidFill>
                            <a:srgbClr val="000000"/>
                          </a:solidFill>
                          <a:effectLst/>
                          <a:latin typeface="Arial" charset="0"/>
                        </a:rPr>
                        <a:t>Recovery Time Objective (RTO)</a:t>
                      </a:r>
                    </a:p>
                  </a:txBody>
                  <a:tcPr marT="91448" marB="9144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b="1" i="0" u="none" strike="noStrike" cap="none" normalizeH="0" baseline="0" dirty="0">
                          <a:ln>
                            <a:noFill/>
                          </a:ln>
                          <a:solidFill>
                            <a:srgbClr val="000000"/>
                          </a:solidFill>
                          <a:effectLst/>
                          <a:latin typeface="Arial" charset="0"/>
                        </a:rPr>
                        <a:t>Oracle Solution</a:t>
                      </a:r>
                    </a:p>
                  </a:txBody>
                  <a:tcPr marT="91448" marB="91448" horzOverflow="overflow"/>
                </a:tc>
                <a:extLst>
                  <a:ext uri="{0D108BD9-81ED-4DB2-BD59-A6C34878D82A}">
                    <a16:rowId xmlns:a16="http://schemas.microsoft.com/office/drawing/2014/main" xmlns="" val="10000"/>
                  </a:ext>
                </a:extLst>
              </a:tr>
              <a:tr h="719391">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rgbClr val="000000"/>
                          </a:solidFill>
                          <a:effectLst/>
                          <a:latin typeface="Arial" charset="0"/>
                        </a:rPr>
                        <a:t>Physical data protection</a:t>
                      </a:r>
                    </a:p>
                  </a:txBody>
                  <a:tcPr marT="91448" marB="9144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rgbClr val="000000"/>
                          </a:solidFill>
                          <a:effectLst/>
                          <a:latin typeface="Arial" charset="0"/>
                        </a:rPr>
                        <a:t>Seconds/Minutes</a:t>
                      </a:r>
                    </a:p>
                  </a:txBody>
                  <a:tcPr marT="91448" marB="91448"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rgbClr val="000000"/>
                          </a:solidFill>
                          <a:effectLst/>
                          <a:latin typeface="Arial" charset="0"/>
                        </a:rPr>
                        <a:t>Data Guard</a:t>
                      </a:r>
                    </a:p>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rgbClr val="000000"/>
                          </a:solidFill>
                          <a:effectLst/>
                          <a:latin typeface="Arial" charset="0"/>
                        </a:rPr>
                        <a:t>Active Data Guard</a:t>
                      </a:r>
                    </a:p>
                  </a:txBody>
                  <a:tcPr marT="91448" marB="91448" horzOverflow="overflow"/>
                </a:tc>
                <a:extLst>
                  <a:ext uri="{0D108BD9-81ED-4DB2-BD59-A6C34878D82A}">
                    <a16:rowId xmlns:a16="http://schemas.microsoft.com/office/drawing/2014/main" xmlns="" val="10001"/>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379</a:t>
            </a:fld>
            <a:endParaRPr lang=""/>
          </a:p>
        </p:txBody>
      </p:sp>
    </p:spTree>
    <p:custDataLst>
      <p:tags r:id="rId1"/>
    </p:custDataLst>
    <p:extLst>
      <p:ext uri="{BB962C8B-B14F-4D97-AF65-F5344CB8AC3E}">
        <p14:creationId xmlns:p14="http://schemas.microsoft.com/office/powerpoint/2010/main" val="2616056509"/>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6728991" y="4038600"/>
            <a:ext cx="4928021" cy="1992527"/>
            <a:chOff x="830654" y="1268641"/>
            <a:chExt cx="7482693" cy="3030071"/>
          </a:xfrm>
        </p:grpSpPr>
        <p:sp>
          <p:nvSpPr>
            <p:cNvPr id="23" name="Freeform 22"/>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4" name="Rounded Rectangle 23"/>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9459" name="Rectangle 12"/>
          <p:cNvSpPr>
            <a:spLocks noGrp="1" noChangeArrowheads="1"/>
          </p:cNvSpPr>
          <p:nvPr>
            <p:ph type="title"/>
          </p:nvPr>
        </p:nvSpPr>
        <p:spPr/>
        <p:txBody>
          <a:bodyPr/>
          <a:lstStyle/>
          <a:p>
            <a:pPr eaLnBrk="1" hangingPunct="1"/>
            <a:r>
              <a:rPr lang="en-US" altLang="en-US" dirty="0"/>
              <a:t>In-Memory Column Store: </a:t>
            </a:r>
            <a:r>
              <a:rPr lang="en-US" altLang="en-US" dirty="0" smtClean="0"/>
              <a:t>Introduction</a:t>
            </a:r>
            <a:br>
              <a:rPr lang="en-US" altLang="en-US" dirty="0" smtClean="0"/>
            </a:br>
            <a:endParaRPr lang="en-US" altLang="en-US" dirty="0"/>
          </a:p>
        </p:txBody>
      </p:sp>
      <p:sp>
        <p:nvSpPr>
          <p:cNvPr id="19460" name="Rectangle 13"/>
          <p:cNvSpPr>
            <a:spLocks noGrp="1" noChangeArrowheads="1"/>
          </p:cNvSpPr>
          <p:nvPr>
            <p:ph idx="1"/>
          </p:nvPr>
        </p:nvSpPr>
        <p:spPr>
          <a:xfrm>
            <a:off x="622138" y="1242485"/>
            <a:ext cx="10944549" cy="3904481"/>
          </a:xfrm>
        </p:spPr>
        <p:txBody>
          <a:bodyPr/>
          <a:lstStyle/>
          <a:p>
            <a:pPr lvl="1" eaLnBrk="1" hangingPunct="1"/>
            <a:r>
              <a:rPr lang="en-US" altLang="en-US" dirty="0"/>
              <a:t>Instant query response:</a:t>
            </a:r>
          </a:p>
          <a:p>
            <a:pPr lvl="2" eaLnBrk="1" hangingPunct="1"/>
            <a:r>
              <a:rPr lang="en-US" altLang="en-US" dirty="0"/>
              <a:t>Faster queries on very large tables on any columns (100x)</a:t>
            </a:r>
          </a:p>
          <a:p>
            <a:pPr lvl="2" eaLnBrk="1" hangingPunct="1"/>
            <a:r>
              <a:rPr lang="en-US" altLang="en-US" dirty="0"/>
              <a:t>Use of scans, joins, and aggregates</a:t>
            </a:r>
          </a:p>
          <a:p>
            <a:pPr lvl="2" eaLnBrk="1" hangingPunct="1"/>
            <a:r>
              <a:rPr lang="en-US" altLang="en-US" dirty="0"/>
              <a:t>Without indexes</a:t>
            </a:r>
          </a:p>
          <a:p>
            <a:pPr lvl="2" eaLnBrk="1" hangingPunct="1"/>
            <a:r>
              <a:rPr lang="en-US" altLang="en-US" dirty="0"/>
              <a:t>Best suited for analytics: few columns, many rows</a:t>
            </a:r>
          </a:p>
          <a:p>
            <a:pPr lvl="1" eaLnBrk="1" hangingPunct="1"/>
            <a:r>
              <a:rPr lang="en-US" altLang="en-US" dirty="0"/>
              <a:t>Faster DML: Removal of most analytics indexes (3 to 4x) </a:t>
            </a:r>
          </a:p>
          <a:p>
            <a:pPr lvl="1" eaLnBrk="1" hangingPunct="1"/>
            <a:r>
              <a:rPr lang="en-US" altLang="en-US" dirty="0"/>
              <a:t>Full application transparency </a:t>
            </a:r>
          </a:p>
          <a:p>
            <a:pPr lvl="1" eaLnBrk="1" hangingPunct="1"/>
            <a:r>
              <a:rPr lang="en-US" altLang="en-US" dirty="0"/>
              <a:t>Easy setup: </a:t>
            </a:r>
          </a:p>
          <a:p>
            <a:pPr lvl="2" eaLnBrk="1" hangingPunct="1"/>
            <a:r>
              <a:rPr lang="en-US" altLang="en-US" dirty="0"/>
              <a:t>In-memory column store configuration </a:t>
            </a:r>
          </a:p>
          <a:p>
            <a:pPr lvl="2" eaLnBrk="1" hangingPunct="1"/>
            <a:r>
              <a:rPr lang="en-US" altLang="en-US" dirty="0"/>
              <a:t>Segment attributes</a:t>
            </a:r>
          </a:p>
        </p:txBody>
      </p:sp>
      <p:grpSp>
        <p:nvGrpSpPr>
          <p:cNvPr id="2" name="Group 1"/>
          <p:cNvGrpSpPr/>
          <p:nvPr/>
        </p:nvGrpSpPr>
        <p:grpSpPr>
          <a:xfrm>
            <a:off x="6896099" y="4338853"/>
            <a:ext cx="4608513" cy="1311274"/>
            <a:chOff x="6286499" y="4419600"/>
            <a:chExt cx="4608513" cy="1311274"/>
          </a:xfrm>
        </p:grpSpPr>
        <p:cxnSp>
          <p:nvCxnSpPr>
            <p:cNvPr id="19458" name="Straight Connector 35"/>
            <p:cNvCxnSpPr>
              <a:cxnSpLocks noChangeShapeType="1"/>
            </p:cNvCxnSpPr>
            <p:nvPr/>
          </p:nvCxnSpPr>
          <p:spPr bwMode="auto">
            <a:xfrm>
              <a:off x="6880223" y="5427661"/>
              <a:ext cx="2070100" cy="0"/>
            </a:xfrm>
            <a:prstGeom prst="line">
              <a:avLst/>
            </a:prstGeom>
            <a:noFill/>
            <a:ln w="28575" algn="ctr">
              <a:solidFill>
                <a:schemeClr val="tx1"/>
              </a:solidFill>
              <a:round/>
              <a:headEnd type="none" w="lg" len="lg"/>
              <a:tailEnd type="none" w="lg" len="lg"/>
            </a:ln>
            <a:extLst>
              <a:ext uri="{909E8E84-426E-40DD-AFC4-6F175D3DCCD1}">
                <a14:hiddenFill xmlns:a14="http://schemas.microsoft.com/office/drawing/2010/main">
                  <a:noFill/>
                </a14:hiddenFill>
              </a:ext>
            </a:extLst>
          </p:spPr>
        </p:cxnSp>
        <p:sp>
          <p:nvSpPr>
            <p:cNvPr id="19466" name="Rectangle 9"/>
            <p:cNvSpPr>
              <a:spLocks noChangeArrowheads="1"/>
            </p:cNvSpPr>
            <p:nvPr/>
          </p:nvSpPr>
          <p:spPr bwMode="auto">
            <a:xfrm>
              <a:off x="10026650" y="4419600"/>
              <a:ext cx="792162" cy="574675"/>
            </a:xfrm>
            <a:prstGeom prst="rect">
              <a:avLst/>
            </a:prstGeom>
            <a:solidFill>
              <a:srgbClr val="92D050"/>
            </a:solidFill>
            <a:ln w="28575" algn="ctr">
              <a:solidFill>
                <a:srgbClr val="00B050"/>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B050"/>
                </a:solidFill>
              </a:endParaRPr>
            </a:p>
          </p:txBody>
        </p:sp>
        <p:sp>
          <p:nvSpPr>
            <p:cNvPr id="19467" name="TextBox 10"/>
            <p:cNvSpPr txBox="1">
              <a:spLocks noChangeArrowheads="1"/>
            </p:cNvSpPr>
            <p:nvPr/>
          </p:nvSpPr>
          <p:spPr bwMode="auto">
            <a:xfrm>
              <a:off x="9958387" y="4465990"/>
              <a:ext cx="9366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Buffer cache</a:t>
              </a:r>
            </a:p>
          </p:txBody>
        </p:sp>
        <p:sp>
          <p:nvSpPr>
            <p:cNvPr id="19468" name="Rectangle 11"/>
            <p:cNvSpPr>
              <a:spLocks noChangeArrowheads="1"/>
            </p:cNvSpPr>
            <p:nvPr/>
          </p:nvSpPr>
          <p:spPr bwMode="auto">
            <a:xfrm>
              <a:off x="8818562" y="4419600"/>
              <a:ext cx="1009650" cy="574675"/>
            </a:xfrm>
            <a:prstGeom prst="rect">
              <a:avLst/>
            </a:prstGeom>
            <a:solidFill>
              <a:srgbClr val="FFC000"/>
            </a:solidFill>
            <a:ln w="28575" algn="ctr">
              <a:solidFill>
                <a:srgbClr val="FF9900"/>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B050"/>
                </a:solidFill>
              </a:endParaRPr>
            </a:p>
          </p:txBody>
        </p:sp>
        <p:sp>
          <p:nvSpPr>
            <p:cNvPr id="19469" name="TextBox 12"/>
            <p:cNvSpPr txBox="1">
              <a:spLocks noChangeArrowheads="1"/>
            </p:cNvSpPr>
            <p:nvPr/>
          </p:nvSpPr>
          <p:spPr bwMode="auto">
            <a:xfrm>
              <a:off x="8805861" y="4465990"/>
              <a:ext cx="10795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IM column</a:t>
              </a:r>
            </a:p>
            <a:p>
              <a:pPr algn="ctr" eaLnBrk="1" hangingPunct="1"/>
              <a:r>
                <a:rPr lang="en-US" altLang="en-US" sz="1400" dirty="0">
                  <a:solidFill>
                    <a:srgbClr val="000000"/>
                  </a:solidFill>
                </a:rPr>
                <a:t>store</a:t>
              </a:r>
            </a:p>
          </p:txBody>
        </p:sp>
        <p:grpSp>
          <p:nvGrpSpPr>
            <p:cNvPr id="19470" name="Group 15"/>
            <p:cNvGrpSpPr>
              <a:grpSpLocks/>
            </p:cNvGrpSpPr>
            <p:nvPr>
              <p:custDataLst>
                <p:tags r:id="rId2"/>
              </p:custDataLst>
            </p:nvPr>
          </p:nvGrpSpPr>
          <p:grpSpPr bwMode="auto">
            <a:xfrm>
              <a:off x="9166224" y="5140324"/>
              <a:ext cx="792163" cy="590550"/>
              <a:chOff x="4644008" y="4925932"/>
              <a:chExt cx="791942" cy="591300"/>
            </a:xfrm>
          </p:grpSpPr>
          <p:pic>
            <p:nvPicPr>
              <p:cNvPr id="19481" name="Picture 36"/>
              <p:cNvPicPr>
                <a:picLocks noChangeAspect="1"/>
              </p:cNvPicPr>
              <p:nvPr/>
            </p:nvPicPr>
            <p:blipFill>
              <a:blip r:embed="rId6">
                <a:extLst>
                  <a:ext uri="{28A0092B-C50C-407E-A947-70E740481C1C}">
                    <a14:useLocalDpi xmlns:a14="http://schemas.microsoft.com/office/drawing/2010/main" val="0"/>
                  </a:ext>
                </a:extLst>
              </a:blip>
              <a:srcRect r="24857"/>
              <a:stretch>
                <a:fillRect/>
              </a:stretch>
            </p:blipFill>
            <p:spPr bwMode="auto">
              <a:xfrm>
                <a:off x="4644008" y="4925932"/>
                <a:ext cx="720080" cy="59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82" name="Rectangle 14"/>
              <p:cNvSpPr>
                <a:spLocks noChangeArrowheads="1"/>
              </p:cNvSpPr>
              <p:nvPr/>
            </p:nvSpPr>
            <p:spPr bwMode="auto">
              <a:xfrm>
                <a:off x="5328000" y="4940275"/>
                <a:ext cx="107950" cy="288925"/>
              </a:xfrm>
              <a:prstGeom prst="rect">
                <a:avLst/>
              </a:prstGeom>
              <a:solidFill>
                <a:schemeClr val="bg1"/>
              </a:solidFill>
              <a:ln>
                <a:noFill/>
              </a:ln>
              <a:extLst>
                <a:ext uri="{91240B29-F687-4F45-9708-019B960494DF}">
                  <a14:hiddenLine xmlns:a14="http://schemas.microsoft.com/office/drawing/2010/main" w="28575" algn="ctr">
                    <a:solidFill>
                      <a:srgbClr val="000000"/>
                    </a:solidFill>
                    <a:round/>
                    <a:headEnd type="none" w="sm" len="sm"/>
                    <a:tailEnd type="none" w="sm" len="sm"/>
                  </a14:hiddenLine>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cxnSp>
          <p:nvCxnSpPr>
            <p:cNvPr id="19471" name="Straight Connector 19"/>
            <p:cNvCxnSpPr>
              <a:cxnSpLocks noChangeShapeType="1"/>
            </p:cNvCxnSpPr>
            <p:nvPr/>
          </p:nvCxnSpPr>
          <p:spPr bwMode="auto">
            <a:xfrm>
              <a:off x="9958387" y="5572124"/>
              <a:ext cx="504825" cy="0"/>
            </a:xfrm>
            <a:prstGeom prst="line">
              <a:avLst/>
            </a:prstGeom>
            <a:noFill/>
            <a:ln w="28575"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9472" name="Straight Arrow Connector 21"/>
            <p:cNvCxnSpPr>
              <a:cxnSpLocks noChangeShapeType="1"/>
            </p:cNvCxnSpPr>
            <p:nvPr/>
          </p:nvCxnSpPr>
          <p:spPr bwMode="auto">
            <a:xfrm flipV="1">
              <a:off x="10463211" y="5013324"/>
              <a:ext cx="0" cy="558800"/>
            </a:xfrm>
            <a:prstGeom prst="straightConnector1">
              <a:avLst/>
            </a:prstGeom>
            <a:noFill/>
            <a:ln w="28575" algn="ctr">
              <a:solidFill>
                <a:schemeClr val="tx1"/>
              </a:solidFill>
              <a:round/>
              <a:headEnd type="none" w="lg" len="lg"/>
              <a:tailEnd type="triangle" w="lg" len="lg"/>
            </a:ln>
            <a:extLst>
              <a:ext uri="{909E8E84-426E-40DD-AFC4-6F175D3DCCD1}">
                <a14:hiddenFill xmlns:a14="http://schemas.microsoft.com/office/drawing/2010/main">
                  <a:noFill/>
                </a14:hiddenFill>
              </a:ext>
            </a:extLst>
          </p:spPr>
        </p:cxnSp>
        <p:grpSp>
          <p:nvGrpSpPr>
            <p:cNvPr id="19473" name="Group 78"/>
            <p:cNvGrpSpPr>
              <a:grpSpLocks/>
            </p:cNvGrpSpPr>
            <p:nvPr>
              <p:custDataLst>
                <p:tags r:id="rId3"/>
              </p:custDataLst>
            </p:nvPr>
          </p:nvGrpSpPr>
          <p:grpSpPr bwMode="auto">
            <a:xfrm>
              <a:off x="6286499" y="5283199"/>
              <a:ext cx="542925" cy="360362"/>
              <a:chOff x="6476211" y="1517935"/>
              <a:chExt cx="592597" cy="745038"/>
            </a:xfrm>
          </p:grpSpPr>
          <p:pic>
            <p:nvPicPr>
              <p:cNvPr id="19476" name="Picture 3"/>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6211" y="1517935"/>
                <a:ext cx="90948" cy="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7" name="Picture 3"/>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1621" y="1517935"/>
                <a:ext cx="90948" cy="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8" name="Picture 3"/>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7030" y="1517935"/>
                <a:ext cx="90948" cy="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9" name="Picture 3"/>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2427" y="1517935"/>
                <a:ext cx="90948" cy="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80" name="Picture 3"/>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77860" y="1517935"/>
                <a:ext cx="90948" cy="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9474" name="Straight Arrow Connector 36"/>
            <p:cNvCxnSpPr>
              <a:cxnSpLocks noChangeShapeType="1"/>
            </p:cNvCxnSpPr>
            <p:nvPr/>
          </p:nvCxnSpPr>
          <p:spPr bwMode="auto">
            <a:xfrm flipV="1">
              <a:off x="8950323" y="4995861"/>
              <a:ext cx="0" cy="431800"/>
            </a:xfrm>
            <a:prstGeom prst="straightConnector1">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grpSp>
      <p:sp>
        <p:nvSpPr>
          <p:cNvPr id="3" name="Slide Number Placeholder 2"/>
          <p:cNvSpPr>
            <a:spLocks noGrp="1"/>
          </p:cNvSpPr>
          <p:nvPr>
            <p:ph type="sldNum" sz="quarter" idx="12"/>
          </p:nvPr>
        </p:nvSpPr>
        <p:spPr/>
        <p:txBody>
          <a:bodyPr/>
          <a:lstStyle/>
          <a:p>
            <a:fld id="{0D1E9C62-5A59-433B-A292-EC595ABBBF45}" type="slidenum">
              <a:rPr lang="" smtClean="0"/>
              <a:t>38</a:t>
            </a:fld>
            <a:endParaRPr lang=""/>
          </a:p>
        </p:txBody>
      </p:sp>
    </p:spTree>
    <p:custDataLst>
      <p:tags r:id="rId1"/>
    </p:custDataLst>
    <p:extLst>
      <p:ext uri="{BB962C8B-B14F-4D97-AF65-F5344CB8AC3E}">
        <p14:creationId xmlns:p14="http://schemas.microsoft.com/office/powerpoint/2010/main" val="2445505409"/>
      </p:ext>
    </p:extLst>
  </p:cSld>
  <p:clrMapOvr>
    <a:masterClrMapping/>
  </p:clrMapOvr>
  <p:transition spd="slow"/>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98"/>
          <p:cNvSpPr>
            <a:spLocks noGrp="1" noChangeArrowheads="1"/>
          </p:cNvSpPr>
          <p:nvPr>
            <p:ph type="title"/>
          </p:nvPr>
        </p:nvSpPr>
        <p:spPr/>
        <p:txBody>
          <a:bodyPr/>
          <a:lstStyle/>
          <a:p>
            <a:pPr eaLnBrk="1" hangingPunct="1"/>
            <a:r>
              <a:rPr lang="en-US" altLang="en-US" dirty="0"/>
              <a:t>Flashback </a:t>
            </a:r>
            <a:r>
              <a:rPr lang="en-US" altLang="en-US" dirty="0" smtClean="0"/>
              <a:t>Technology</a:t>
            </a:r>
            <a:br>
              <a:rPr lang="en-US" altLang="en-US" dirty="0" smtClean="0"/>
            </a:br>
            <a:endParaRPr lang="en-US" altLang="en-US" dirty="0"/>
          </a:p>
        </p:txBody>
      </p:sp>
      <p:sp>
        <p:nvSpPr>
          <p:cNvPr id="13315" name="Rectangle 99"/>
          <p:cNvSpPr>
            <a:spLocks noGrp="1" noChangeArrowheads="1"/>
          </p:cNvSpPr>
          <p:nvPr>
            <p:ph idx="1"/>
          </p:nvPr>
        </p:nvSpPr>
        <p:spPr>
          <a:xfrm>
            <a:off x="622138" y="1242485"/>
            <a:ext cx="10944549" cy="1673101"/>
          </a:xfrm>
        </p:spPr>
        <p:txBody>
          <a:bodyPr/>
          <a:lstStyle/>
          <a:p>
            <a:pPr eaLnBrk="1" hangingPunct="1"/>
            <a:r>
              <a:rPr lang="en-US" altLang="en-US" dirty="0"/>
              <a:t>Use Flashback technology for:</a:t>
            </a:r>
          </a:p>
          <a:p>
            <a:pPr lvl="1" eaLnBrk="1" hangingPunct="1"/>
            <a:r>
              <a:rPr lang="en-US" altLang="en-US" dirty="0"/>
              <a:t>Viewing past states of data</a:t>
            </a:r>
          </a:p>
          <a:p>
            <a:pPr lvl="1" eaLnBrk="1" hangingPunct="1"/>
            <a:r>
              <a:rPr lang="en-US" altLang="en-US" dirty="0"/>
              <a:t>Winding data back and forth in time</a:t>
            </a:r>
          </a:p>
          <a:p>
            <a:pPr lvl="1" eaLnBrk="1" hangingPunct="1"/>
            <a:r>
              <a:rPr lang="en-US" altLang="en-US" dirty="0"/>
              <a:t>Assisting users in error analysis and recovery</a:t>
            </a:r>
          </a:p>
        </p:txBody>
      </p:sp>
      <p:grpSp>
        <p:nvGrpSpPr>
          <p:cNvPr id="13316" name="Group 6"/>
          <p:cNvGrpSpPr>
            <a:grpSpLocks/>
          </p:cNvGrpSpPr>
          <p:nvPr/>
        </p:nvGrpSpPr>
        <p:grpSpPr bwMode="auto">
          <a:xfrm>
            <a:off x="9218612" y="1202735"/>
            <a:ext cx="1216025" cy="1752600"/>
            <a:chOff x="4532" y="2815"/>
            <a:chExt cx="766" cy="1104"/>
          </a:xfrm>
        </p:grpSpPr>
        <p:pic>
          <p:nvPicPr>
            <p:cNvPr id="13334" name="Picture 7" descr="Tables: Table with Head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532" y="2815"/>
              <a:ext cx="606"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5" name="Picture 8" descr="Tables: Table with Header, 1 Row Highligh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676" y="3103"/>
              <a:ext cx="606"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6" name="Picture 9" descr="Concept: Rollbac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4764" y="2828"/>
              <a:ext cx="534"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1" name="Group 465"/>
          <p:cNvGraphicFramePr>
            <a:graphicFrameLocks noGrp="1"/>
          </p:cNvGraphicFramePr>
          <p:nvPr>
            <p:extLst/>
          </p:nvPr>
        </p:nvGraphicFramePr>
        <p:xfrm>
          <a:off x="1979612" y="3810000"/>
          <a:ext cx="3733800" cy="1907400"/>
        </p:xfrm>
        <a:graphic>
          <a:graphicData uri="http://schemas.openxmlformats.org/drawingml/2006/table">
            <a:tbl>
              <a:tblPr firstRow="1" firstCol="1" bandRow="1">
                <a:tableStyleId>{5FD0F851-EC5A-4D38-B0AD-8093EC10F338}</a:tableStyleId>
              </a:tblPr>
              <a:tblGrid>
                <a:gridCol w="3733800">
                  <a:extLst>
                    <a:ext uri="{9D8B030D-6E8A-4147-A177-3AD203B41FA5}">
                      <a16:colId xmlns:a16="http://schemas.microsoft.com/office/drawing/2014/main" xmlns="" val="20000"/>
                    </a:ext>
                  </a:extLst>
                </a:gridCol>
              </a:tblGrid>
              <a:tr h="40705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000" b="1" i="0" u="none" strike="noStrike" cap="none" normalizeH="0" baseline="0" dirty="0">
                          <a:ln>
                            <a:noFill/>
                          </a:ln>
                          <a:solidFill>
                            <a:srgbClr val="000000"/>
                          </a:solidFill>
                          <a:effectLst/>
                          <a:latin typeface="Arial" charset="0"/>
                        </a:rPr>
                        <a:t>For error analysis:</a:t>
                      </a:r>
                    </a:p>
                  </a:txBody>
                  <a:tcPr marT="45736" marB="45736" anchor="ctr" horzOverflow="overflow"/>
                </a:tc>
                <a:extLst>
                  <a:ext uri="{0D108BD9-81ED-4DB2-BD59-A6C34878D82A}">
                    <a16:rowId xmlns:a16="http://schemas.microsoft.com/office/drawing/2014/main" xmlns="" val="10000"/>
                  </a:ext>
                </a:extLst>
              </a:tr>
              <a:tr h="4316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1" i="0" u="none" strike="noStrike" cap="none" normalizeH="0" baseline="0" dirty="0">
                          <a:ln>
                            <a:noFill/>
                          </a:ln>
                          <a:solidFill>
                            <a:srgbClr val="000000"/>
                          </a:solidFill>
                          <a:effectLst/>
                          <a:latin typeface="Arial" charset="0"/>
                        </a:rPr>
                        <a:t>Oracle Flashback Query</a:t>
                      </a:r>
                    </a:p>
                  </a:txBody>
                  <a:tcPr marT="45736" marB="45736" anchor="ctr" horzOverflow="overflow">
                    <a:solidFill>
                      <a:schemeClr val="accent6">
                        <a:lumMod val="20000"/>
                        <a:lumOff val="80000"/>
                      </a:schemeClr>
                    </a:solidFill>
                  </a:tcPr>
                </a:tc>
                <a:extLst>
                  <a:ext uri="{0D108BD9-81ED-4DB2-BD59-A6C34878D82A}">
                    <a16:rowId xmlns:a16="http://schemas.microsoft.com/office/drawing/2014/main" xmlns="" val="10001"/>
                  </a:ext>
                </a:extLst>
              </a:tr>
              <a:tr h="405031">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1" i="0" u="none" strike="noStrike" cap="none" normalizeH="0" baseline="0" dirty="0">
                          <a:ln>
                            <a:noFill/>
                          </a:ln>
                          <a:solidFill>
                            <a:srgbClr val="000000"/>
                          </a:solidFill>
                          <a:effectLst/>
                          <a:latin typeface="Arial" charset="0"/>
                        </a:rPr>
                        <a:t>Oracle Flashback Versions Query </a:t>
                      </a:r>
                    </a:p>
                  </a:txBody>
                  <a:tcPr marT="45736" marB="45736" anchor="ctr" horzOverflow="overflow"/>
                </a:tc>
                <a:extLst>
                  <a:ext uri="{0D108BD9-81ED-4DB2-BD59-A6C34878D82A}">
                    <a16:rowId xmlns:a16="http://schemas.microsoft.com/office/drawing/2014/main" xmlns="" val="10002"/>
                  </a:ext>
                </a:extLst>
              </a:tr>
              <a:tr h="66363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1" i="0" u="none" strike="noStrike" cap="none" normalizeH="0" baseline="0" dirty="0">
                          <a:ln>
                            <a:noFill/>
                          </a:ln>
                          <a:solidFill>
                            <a:srgbClr val="000000"/>
                          </a:solidFill>
                          <a:effectLst/>
                          <a:latin typeface="Arial" charset="0"/>
                        </a:rPr>
                        <a:t>Oracle Flashback Transaction Query</a:t>
                      </a:r>
                    </a:p>
                  </a:txBody>
                  <a:tcPr marT="45736" marB="45736" anchor="ctr" horzOverflow="overflow">
                    <a:solidFill>
                      <a:schemeClr val="accent6">
                        <a:lumMod val="20000"/>
                        <a:lumOff val="80000"/>
                      </a:schemeClr>
                    </a:solidFill>
                  </a:tcPr>
                </a:tc>
                <a:extLst>
                  <a:ext uri="{0D108BD9-81ED-4DB2-BD59-A6C34878D82A}">
                    <a16:rowId xmlns:a16="http://schemas.microsoft.com/office/drawing/2014/main" xmlns="" val="10003"/>
                  </a:ext>
                </a:extLst>
              </a:tr>
            </a:tbl>
          </a:graphicData>
        </a:graphic>
      </p:graphicFrame>
      <p:graphicFrame>
        <p:nvGraphicFramePr>
          <p:cNvPr id="12" name="Group 465"/>
          <p:cNvGraphicFramePr>
            <a:graphicFrameLocks noGrp="1"/>
          </p:cNvGraphicFramePr>
          <p:nvPr>
            <p:extLst/>
          </p:nvPr>
        </p:nvGraphicFramePr>
        <p:xfrm>
          <a:off x="6018212" y="3810001"/>
          <a:ext cx="4191000" cy="1907399"/>
        </p:xfrm>
        <a:graphic>
          <a:graphicData uri="http://schemas.openxmlformats.org/drawingml/2006/table">
            <a:tbl>
              <a:tblPr firstRow="1" firstCol="1" bandRow="1">
                <a:tableStyleId>{5FD0F851-EC5A-4D38-B0AD-8093EC10F338}</a:tableStyleId>
              </a:tblPr>
              <a:tblGrid>
                <a:gridCol w="4191000">
                  <a:extLst>
                    <a:ext uri="{9D8B030D-6E8A-4147-A177-3AD203B41FA5}">
                      <a16:colId xmlns:a16="http://schemas.microsoft.com/office/drawing/2014/main" xmlns="" val="20000"/>
                    </a:ext>
                  </a:extLst>
                </a:gridCol>
              </a:tblGrid>
              <a:tr h="36914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2000" b="1" i="0" u="none" strike="noStrike" cap="none" normalizeH="0" baseline="0" dirty="0">
                          <a:ln>
                            <a:noFill/>
                          </a:ln>
                          <a:solidFill>
                            <a:srgbClr val="000000"/>
                          </a:solidFill>
                          <a:effectLst/>
                          <a:latin typeface="Arial" charset="0"/>
                        </a:rPr>
                        <a:t>For error recovery:</a:t>
                      </a:r>
                    </a:p>
                  </a:txBody>
                  <a:tcPr marT="45719" marB="45719" anchor="ctr" horzOverflow="overflow"/>
                </a:tc>
                <a:extLst>
                  <a:ext uri="{0D108BD9-81ED-4DB2-BD59-A6C34878D82A}">
                    <a16:rowId xmlns:a16="http://schemas.microsoft.com/office/drawing/2014/main" xmlns="" val="10000"/>
                  </a:ext>
                </a:extLst>
              </a:tr>
              <a:tr h="43895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1" i="0" u="none" strike="noStrike" cap="none" normalizeH="0" baseline="0" dirty="0">
                          <a:ln>
                            <a:noFill/>
                          </a:ln>
                          <a:solidFill>
                            <a:srgbClr val="000000"/>
                          </a:solidFill>
                          <a:effectLst/>
                          <a:latin typeface="Arial" charset="0"/>
                        </a:rPr>
                        <a:t>Oracle Flashback Transaction Backout </a:t>
                      </a:r>
                    </a:p>
                  </a:txBody>
                  <a:tcPr marT="45719" marB="45719" anchor="ctr" horzOverflow="overflow">
                    <a:solidFill>
                      <a:schemeClr val="accent6">
                        <a:lumMod val="20000"/>
                        <a:lumOff val="80000"/>
                      </a:schemeClr>
                    </a:solidFill>
                  </a:tcPr>
                </a:tc>
                <a:extLst>
                  <a:ext uri="{0D108BD9-81ED-4DB2-BD59-A6C34878D82A}">
                    <a16:rowId xmlns:a16="http://schemas.microsoft.com/office/drawing/2014/main" xmlns="" val="10001"/>
                  </a:ext>
                </a:extLst>
              </a:tr>
              <a:tr h="312351">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1" i="0" u="none" strike="noStrike" cap="none" normalizeH="0" baseline="0" dirty="0">
                          <a:ln>
                            <a:noFill/>
                          </a:ln>
                          <a:solidFill>
                            <a:srgbClr val="000000"/>
                          </a:solidFill>
                          <a:effectLst/>
                          <a:latin typeface="Arial" charset="0"/>
                        </a:rPr>
                        <a:t>Oracle Flashback Table </a:t>
                      </a:r>
                    </a:p>
                  </a:txBody>
                  <a:tcPr marT="45719" marB="45719" anchor="ctr" horzOverflow="overflow"/>
                </a:tc>
                <a:extLst>
                  <a:ext uri="{0D108BD9-81ED-4DB2-BD59-A6C34878D82A}">
                    <a16:rowId xmlns:a16="http://schemas.microsoft.com/office/drawing/2014/main" xmlns="" val="10002"/>
                  </a:ext>
                </a:extLst>
              </a:tr>
              <a:tr h="35624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1" i="0" u="none" strike="noStrike" cap="none" normalizeH="0" baseline="0" dirty="0">
                          <a:ln>
                            <a:noFill/>
                          </a:ln>
                          <a:solidFill>
                            <a:srgbClr val="000000"/>
                          </a:solidFill>
                          <a:effectLst/>
                          <a:latin typeface="Arial" charset="0"/>
                        </a:rPr>
                        <a:t>Oracle Flashback Drop </a:t>
                      </a:r>
                    </a:p>
                  </a:txBody>
                  <a:tcPr marT="45719" marB="45719" anchor="ctr" horzOverflow="overflow">
                    <a:solidFill>
                      <a:schemeClr val="accent6">
                        <a:lumMod val="20000"/>
                        <a:lumOff val="80000"/>
                      </a:schemeClr>
                    </a:solidFill>
                  </a:tcPr>
                </a:tc>
                <a:extLst>
                  <a:ext uri="{0D108BD9-81ED-4DB2-BD59-A6C34878D82A}">
                    <a16:rowId xmlns:a16="http://schemas.microsoft.com/office/drawing/2014/main" xmlns="" val="10003"/>
                  </a:ext>
                </a:extLst>
              </a:tr>
              <a:tr h="38068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1" i="0" u="none" strike="noStrike" cap="none" normalizeH="0" baseline="0" dirty="0">
                          <a:ln>
                            <a:noFill/>
                          </a:ln>
                          <a:solidFill>
                            <a:srgbClr val="000000"/>
                          </a:solidFill>
                          <a:effectLst/>
                          <a:latin typeface="Arial" charset="0"/>
                        </a:rPr>
                        <a:t>Oracle Flashback Database</a:t>
                      </a:r>
                    </a:p>
                  </a:txBody>
                  <a:tcPr marT="45719" marB="45719" anchor="ctr" horzOverflow="overflow"/>
                </a:tc>
                <a:extLst>
                  <a:ext uri="{0D108BD9-81ED-4DB2-BD59-A6C34878D82A}">
                    <a16:rowId xmlns:a16="http://schemas.microsoft.com/office/drawing/2014/main" xmlns="" val="10004"/>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380</a:t>
            </a:fld>
            <a:endParaRPr lang=""/>
          </a:p>
        </p:txBody>
      </p:sp>
    </p:spTree>
    <p:custDataLst>
      <p:tags r:id="rId1"/>
    </p:custDataLst>
    <p:extLst>
      <p:ext uri="{BB962C8B-B14F-4D97-AF65-F5344CB8AC3E}">
        <p14:creationId xmlns:p14="http://schemas.microsoft.com/office/powerpoint/2010/main" val="1554308736"/>
      </p:ext>
    </p:extLst>
  </p:cSld>
  <p:clrMapOvr>
    <a:masterClrMapping/>
  </p:clrMapOvr>
  <p:transition spd="slow"/>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smtClean="0"/>
              <a:t>Summary</a:t>
            </a:r>
            <a:br>
              <a:rPr lang="en-US" altLang="es-MX" smtClean="0"/>
            </a:br>
            <a:endParaRPr lang="en-US" altLang="es-MX" dirty="0"/>
          </a:p>
        </p:txBody>
      </p:sp>
      <p:sp>
        <p:nvSpPr>
          <p:cNvPr id="8" name="Content Placeholder 7"/>
          <p:cNvSpPr>
            <a:spLocks noGrp="1"/>
          </p:cNvSpPr>
          <p:nvPr>
            <p:ph idx="1"/>
          </p:nvPr>
        </p:nvSpPr>
        <p:spPr>
          <a:xfrm>
            <a:off x="622138" y="1242485"/>
            <a:ext cx="10944549" cy="2111682"/>
          </a:xfrm>
        </p:spPr>
        <p:txBody>
          <a:bodyPr/>
          <a:lstStyle/>
          <a:p>
            <a:r>
              <a:rPr lang="en-US" dirty="0"/>
              <a:t>In this lesson, you should have learned how to:</a:t>
            </a:r>
          </a:p>
          <a:p>
            <a:pPr lvl="1"/>
            <a:r>
              <a:rPr lang="en-US" dirty="0"/>
              <a:t>Identify DBA responsibilities regarding database backup and recovery</a:t>
            </a:r>
          </a:p>
          <a:p>
            <a:pPr lvl="1"/>
            <a:r>
              <a:rPr lang="en-US" dirty="0"/>
              <a:t>Identify the types of failure that can occur in an Oracle database</a:t>
            </a:r>
          </a:p>
          <a:p>
            <a:pPr lvl="1"/>
            <a:r>
              <a:rPr lang="en-US" dirty="0"/>
              <a:t>Describe instance recovery</a:t>
            </a:r>
          </a:p>
          <a:p>
            <a:pPr lvl="1"/>
            <a:r>
              <a:rPr lang="en-US" dirty="0"/>
              <a:t>Describe complete and incomplete recovery</a:t>
            </a:r>
          </a:p>
        </p:txBody>
      </p:sp>
      <p:sp>
        <p:nvSpPr>
          <p:cNvPr id="6" name="Rectangle 5"/>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381</a:t>
            </a:fld>
            <a:endParaRPr lang=""/>
          </a:p>
        </p:txBody>
      </p:sp>
    </p:spTree>
    <p:custDataLst>
      <p:tags r:id="rId1"/>
    </p:custDataLst>
    <p:extLst>
      <p:ext uri="{BB962C8B-B14F-4D97-AF65-F5344CB8AC3E}">
        <p14:creationId xmlns:p14="http://schemas.microsoft.com/office/powerpoint/2010/main" val="197134827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0812" y="2819400"/>
            <a:ext cx="10512862" cy="1325563"/>
          </a:xfrm>
        </p:spPr>
        <p:txBody>
          <a:bodyPr/>
          <a:lstStyle/>
          <a:p>
            <a:r>
              <a:rPr lang="en-US" dirty="0"/>
              <a:t>Backup and Recovery Configuration</a:t>
            </a:r>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382</a:t>
            </a:fld>
            <a:endParaRPr lang=""/>
          </a:p>
        </p:txBody>
      </p:sp>
    </p:spTree>
    <p:custDataLst>
      <p:tags r:id="rId1"/>
    </p:custDataLst>
    <p:extLst>
      <p:ext uri="{BB962C8B-B14F-4D97-AF65-F5344CB8AC3E}">
        <p14:creationId xmlns:p14="http://schemas.microsoft.com/office/powerpoint/2010/main" val="173084933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a:xfrm>
            <a:off x="622138" y="1242485"/>
            <a:ext cx="10944549" cy="2111682"/>
          </a:xfrm>
        </p:spPr>
        <p:txBody>
          <a:bodyPr/>
          <a:lstStyle/>
          <a:p>
            <a:r>
              <a:rPr lang="en-US" dirty="0"/>
              <a:t>After completing this lesson, you should be able to:</a:t>
            </a:r>
          </a:p>
          <a:p>
            <a:pPr lvl="1"/>
            <a:r>
              <a:rPr lang="en-US" dirty="0"/>
              <a:t>Configure the fast recovery area</a:t>
            </a:r>
          </a:p>
          <a:p>
            <a:pPr lvl="1"/>
            <a:r>
              <a:rPr lang="en-US" dirty="0"/>
              <a:t>Multiplex the control file</a:t>
            </a:r>
          </a:p>
          <a:p>
            <a:pPr lvl="1"/>
            <a:r>
              <a:rPr lang="en-US" dirty="0"/>
              <a:t>Multiplex redo log files</a:t>
            </a:r>
          </a:p>
          <a:p>
            <a:pPr lvl="1"/>
            <a:r>
              <a:rPr lang="en-US" dirty="0"/>
              <a:t>Configure ARCHIVELOG mode</a:t>
            </a:r>
          </a:p>
        </p:txBody>
      </p:sp>
      <p:sp>
        <p:nvSpPr>
          <p:cNvPr id="7" name="Rectangle 6"/>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383</a:t>
            </a:fld>
            <a:endParaRPr lang=""/>
          </a:p>
        </p:txBody>
      </p:sp>
    </p:spTree>
    <p:custDataLst>
      <p:tags r:id="rId1"/>
    </p:custDataLst>
    <p:extLst>
      <p:ext uri="{BB962C8B-B14F-4D97-AF65-F5344CB8AC3E}">
        <p14:creationId xmlns:p14="http://schemas.microsoft.com/office/powerpoint/2010/main" val="416904837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dirty="0"/>
              <a:t>Configuring for Recoverability</a:t>
            </a:r>
          </a:p>
        </p:txBody>
      </p:sp>
      <p:sp>
        <p:nvSpPr>
          <p:cNvPr id="6147" name="Rectangle 3"/>
          <p:cNvSpPr>
            <a:spLocks noGrp="1" noChangeArrowheads="1"/>
          </p:cNvSpPr>
          <p:nvPr>
            <p:ph idx="1"/>
          </p:nvPr>
        </p:nvSpPr>
        <p:spPr>
          <a:xfrm>
            <a:off x="622138" y="1242485"/>
            <a:ext cx="10944549" cy="2111682"/>
          </a:xfrm>
        </p:spPr>
        <p:txBody>
          <a:bodyPr/>
          <a:lstStyle/>
          <a:p>
            <a:pPr eaLnBrk="1" hangingPunct="1"/>
            <a:r>
              <a:rPr lang="en-US" altLang="en-US" dirty="0"/>
              <a:t>Configure your database for maximum recoverability by:</a:t>
            </a:r>
          </a:p>
          <a:p>
            <a:pPr lvl="1" eaLnBrk="1" hangingPunct="1"/>
            <a:r>
              <a:rPr lang="en-US" altLang="en-US" dirty="0"/>
              <a:t>Scheduling regular backups</a:t>
            </a:r>
          </a:p>
          <a:p>
            <a:pPr lvl="1" eaLnBrk="1" hangingPunct="1"/>
            <a:r>
              <a:rPr lang="en-US" altLang="en-US" dirty="0"/>
              <a:t>Multiplexing control files</a:t>
            </a:r>
          </a:p>
          <a:p>
            <a:pPr lvl="1" eaLnBrk="1" hangingPunct="1"/>
            <a:r>
              <a:rPr lang="en-US" altLang="en-US" dirty="0"/>
              <a:t>Multiplexing redo log groups</a:t>
            </a:r>
          </a:p>
          <a:p>
            <a:pPr lvl="1" eaLnBrk="1" hangingPunct="1"/>
            <a:r>
              <a:rPr lang="en-US" altLang="en-US" dirty="0"/>
              <a:t>Retaining archived copies of redo logs</a:t>
            </a:r>
          </a:p>
        </p:txBody>
      </p:sp>
      <p:sp>
        <p:nvSpPr>
          <p:cNvPr id="2" name="Slide Number Placeholder 1"/>
          <p:cNvSpPr>
            <a:spLocks noGrp="1"/>
          </p:cNvSpPr>
          <p:nvPr>
            <p:ph type="sldNum" sz="quarter" idx="12"/>
          </p:nvPr>
        </p:nvSpPr>
        <p:spPr/>
        <p:txBody>
          <a:bodyPr/>
          <a:lstStyle/>
          <a:p>
            <a:fld id="{0D1E9C62-5A59-433B-A292-EC595ABBBF45}" type="slidenum">
              <a:rPr lang="" smtClean="0"/>
              <a:t>384</a:t>
            </a:fld>
            <a:endParaRPr lang=""/>
          </a:p>
        </p:txBody>
      </p:sp>
    </p:spTree>
    <p:custDataLst>
      <p:tags r:id="rId1"/>
    </p:custDataLst>
    <p:extLst>
      <p:ext uri="{BB962C8B-B14F-4D97-AF65-F5344CB8AC3E}">
        <p14:creationId xmlns:p14="http://schemas.microsoft.com/office/powerpoint/2010/main" val="4068536635"/>
      </p:ext>
    </p:extLst>
  </p:cSld>
  <p:clrMapOvr>
    <a:masterClrMapping/>
  </p:clrMapOvr>
  <p:transition spd="slow"/>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dirty="0"/>
              <a:t>Configuring the Fast Recovery </a:t>
            </a:r>
            <a:r>
              <a:rPr lang="en-US" altLang="en-US" dirty="0" smtClean="0"/>
              <a:t>Area</a:t>
            </a:r>
            <a:br>
              <a:rPr lang="en-US" altLang="en-US" dirty="0" smtClean="0"/>
            </a:br>
            <a:endParaRPr lang="en-US" altLang="en-US" dirty="0"/>
          </a:p>
        </p:txBody>
      </p:sp>
      <p:sp>
        <p:nvSpPr>
          <p:cNvPr id="7171" name="Rectangle 3"/>
          <p:cNvSpPr>
            <a:spLocks noGrp="1" noChangeArrowheads="1"/>
          </p:cNvSpPr>
          <p:nvPr>
            <p:ph idx="1"/>
          </p:nvPr>
        </p:nvSpPr>
        <p:spPr>
          <a:xfrm>
            <a:off x="622138" y="1242485"/>
            <a:ext cx="10944549" cy="3658260"/>
          </a:xfrm>
        </p:spPr>
        <p:txBody>
          <a:bodyPr/>
          <a:lstStyle/>
          <a:p>
            <a:pPr lvl="1" eaLnBrk="1" hangingPunct="1"/>
            <a:r>
              <a:rPr lang="en-US" altLang="en-US" dirty="0"/>
              <a:t>Fast recovery area:</a:t>
            </a:r>
          </a:p>
          <a:p>
            <a:pPr lvl="2" eaLnBrk="1" hangingPunct="1"/>
            <a:r>
              <a:rPr lang="en-US" altLang="en-US" dirty="0"/>
              <a:t>Strongly recommended for simplified backup storage management</a:t>
            </a:r>
          </a:p>
          <a:p>
            <a:pPr lvl="2" eaLnBrk="1" hangingPunct="1"/>
            <a:r>
              <a:rPr lang="en-US" altLang="en-US" dirty="0"/>
              <a:t>Storage space (separate from working database files)</a:t>
            </a:r>
          </a:p>
          <a:p>
            <a:pPr lvl="2" eaLnBrk="1" hangingPunct="1"/>
            <a:r>
              <a:rPr lang="en-US" altLang="en-US" dirty="0"/>
              <a:t>Location specified by the </a:t>
            </a:r>
            <a:r>
              <a:rPr lang="en-US" altLang="en-US" dirty="0">
                <a:latin typeface="Courier New" panose="02070309020205020404" pitchFamily="49" charset="0"/>
              </a:rPr>
              <a:t>DB_RECOVERY_FILE_DEST</a:t>
            </a:r>
            <a:r>
              <a:rPr lang="en-US" altLang="en-US" dirty="0"/>
              <a:t> parameter</a:t>
            </a:r>
          </a:p>
          <a:p>
            <a:pPr lvl="2" eaLnBrk="1" hangingPunct="1"/>
            <a:r>
              <a:rPr lang="en-US" altLang="en-US" dirty="0"/>
              <a:t>Size specified by the </a:t>
            </a:r>
            <a:r>
              <a:rPr lang="en-US" altLang="en-US" dirty="0">
                <a:latin typeface="Courier New" panose="02070309020205020404" pitchFamily="49" charset="0"/>
              </a:rPr>
              <a:t>DB_RECOVERY_FILE_DEST_SIZE</a:t>
            </a:r>
            <a:r>
              <a:rPr lang="en-US" altLang="en-US" dirty="0"/>
              <a:t> parameter</a:t>
            </a:r>
          </a:p>
          <a:p>
            <a:pPr lvl="2" eaLnBrk="1" hangingPunct="1"/>
            <a:r>
              <a:rPr lang="en-US" altLang="en-US" dirty="0"/>
              <a:t>Large enough for backups, archived logs, flashback logs, multiplexed control files, and multiplexed redo logs</a:t>
            </a:r>
          </a:p>
          <a:p>
            <a:pPr lvl="2" eaLnBrk="1" hangingPunct="1"/>
            <a:r>
              <a:rPr lang="en-US" altLang="en-US" dirty="0"/>
              <a:t>Automatically managed according to your retention policy</a:t>
            </a:r>
          </a:p>
          <a:p>
            <a:pPr lvl="1" eaLnBrk="1" hangingPunct="1"/>
            <a:r>
              <a:rPr lang="en-US" altLang="en-US" dirty="0"/>
              <a:t>Configuration of the fast recovery area includes specifying the location, size, and retention policy.</a:t>
            </a:r>
          </a:p>
        </p:txBody>
      </p:sp>
      <p:sp>
        <p:nvSpPr>
          <p:cNvPr id="4" name="Content Placeholder 2"/>
          <p:cNvSpPr txBox="1">
            <a:spLocks/>
          </p:cNvSpPr>
          <p:nvPr/>
        </p:nvSpPr>
        <p:spPr bwMode="gray">
          <a:xfrm>
            <a:off x="1059018" y="4991897"/>
            <a:ext cx="10750394" cy="72947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0">
            <a:spAutoFit/>
          </a:bodyPr>
          <a:lstStyle/>
          <a:p>
            <a:pPr marL="609493" indent="-609493" defTabSz="533307">
              <a:tabLst>
                <a:tab pos="533307" algn="r"/>
                <a:tab pos="897310" algn="l"/>
              </a:tabLst>
              <a:defRPr/>
            </a:pPr>
            <a:r>
              <a:rPr lang="en-US" b="1" dirty="0">
                <a:latin typeface="Courier New" pitchFamily="49" charset="0"/>
              </a:rPr>
              <a:t>ALTER SYSTEM SET db_recovery_file_dest = </a:t>
            </a:r>
            <a:r>
              <a:rPr lang="en-US" b="1" i="1" dirty="0">
                <a:latin typeface="Courier New" pitchFamily="49" charset="0"/>
              </a:rPr>
              <a:t>directory | disk group</a:t>
            </a:r>
          </a:p>
          <a:p>
            <a:pPr marL="609493" indent="-609493" defTabSz="533307">
              <a:tabLst>
                <a:tab pos="533307" algn="r"/>
                <a:tab pos="897310" algn="l"/>
              </a:tabLst>
              <a:defRPr/>
            </a:pPr>
            <a:r>
              <a:rPr lang="en-US" b="1" dirty="0">
                <a:latin typeface="Courier New" pitchFamily="49" charset="0"/>
              </a:rPr>
              <a:t>ALTER SYSTEM SET db_recovery_file_destsize = </a:t>
            </a:r>
            <a:r>
              <a:rPr lang="en-US" b="1" i="1" dirty="0">
                <a:latin typeface="Courier New" pitchFamily="49" charset="0"/>
              </a:rPr>
              <a:t>integer [K | M | G]</a:t>
            </a:r>
          </a:p>
        </p:txBody>
      </p:sp>
      <p:sp>
        <p:nvSpPr>
          <p:cNvPr id="2" name="Slide Number Placeholder 1"/>
          <p:cNvSpPr>
            <a:spLocks noGrp="1"/>
          </p:cNvSpPr>
          <p:nvPr>
            <p:ph type="sldNum" sz="quarter" idx="12"/>
          </p:nvPr>
        </p:nvSpPr>
        <p:spPr/>
        <p:txBody>
          <a:bodyPr/>
          <a:lstStyle/>
          <a:p>
            <a:fld id="{0D1E9C62-5A59-433B-A292-EC595ABBBF45}" type="slidenum">
              <a:rPr lang="" smtClean="0"/>
              <a:t>385</a:t>
            </a:fld>
            <a:endParaRPr lang=""/>
          </a:p>
        </p:txBody>
      </p:sp>
    </p:spTree>
    <p:custDataLst>
      <p:tags r:id="rId1"/>
    </p:custDataLst>
    <p:extLst>
      <p:ext uri="{BB962C8B-B14F-4D97-AF65-F5344CB8AC3E}">
        <p14:creationId xmlns:p14="http://schemas.microsoft.com/office/powerpoint/2010/main" val="219811186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dirty="0"/>
              <a:t>Monitoring the Fast Recovery </a:t>
            </a:r>
            <a:r>
              <a:rPr lang="en-US" altLang="en-US" dirty="0" smtClean="0"/>
              <a:t>Area</a:t>
            </a:r>
            <a:br>
              <a:rPr lang="en-US" altLang="en-US" dirty="0" smtClean="0"/>
            </a:br>
            <a:endParaRPr lang="en-US" altLang="en-US" dirty="0">
              <a:solidFill>
                <a:srgbClr val="FF0000"/>
              </a:solidFill>
            </a:endParaRPr>
          </a:p>
        </p:txBody>
      </p:sp>
      <p:sp>
        <p:nvSpPr>
          <p:cNvPr id="5" name="Rectangle 3"/>
          <p:cNvSpPr>
            <a:spLocks noGrp="1" noChangeArrowheads="1"/>
          </p:cNvSpPr>
          <p:nvPr>
            <p:ph idx="1"/>
          </p:nvPr>
        </p:nvSpPr>
        <p:spPr>
          <a:xfrm>
            <a:off x="622138" y="1242485"/>
            <a:ext cx="10944549" cy="3727509"/>
          </a:xfrm>
        </p:spPr>
        <p:txBody>
          <a:bodyPr/>
          <a:lstStyle/>
          <a:p>
            <a:pPr lvl="1"/>
            <a:r>
              <a:rPr lang="en-US" altLang="en-US" dirty="0"/>
              <a:t>Monitor the fast recovery area to ensure that it does not reach its capacity. </a:t>
            </a:r>
          </a:p>
          <a:p>
            <a:pPr lvl="1"/>
            <a:r>
              <a:rPr lang="en-US" altLang="en-US" dirty="0"/>
              <a:t>The instance will pause if there isn’t enough space in the fast recovery area to create an archived log.</a:t>
            </a:r>
          </a:p>
          <a:p>
            <a:pPr lvl="1"/>
            <a:r>
              <a:rPr lang="en-US" altLang="en-US" dirty="0"/>
              <a:t>Query the </a:t>
            </a:r>
            <a:r>
              <a:rPr lang="en-US" altLang="en-US" dirty="0">
                <a:latin typeface="Courier New" panose="02070309020205020404" pitchFamily="49" charset="0"/>
                <a:cs typeface="Courier New" panose="02070309020205020404" pitchFamily="49" charset="0"/>
              </a:rPr>
              <a:t>V$RECOVERY_FILE_DEST</a:t>
            </a:r>
            <a:r>
              <a:rPr lang="en-US" altLang="en-US" dirty="0"/>
              <a:t> view to determine the current location, disk quota, space in use, space reclaimable by deleting files, and total number of files in the fast recovery area.</a:t>
            </a:r>
          </a:p>
          <a:p>
            <a:pPr lvl="1"/>
            <a:r>
              <a:rPr lang="en-US" altLang="en-US" dirty="0"/>
              <a:t>Query the </a:t>
            </a:r>
            <a:r>
              <a:rPr lang="en-US" altLang="en-US" dirty="0">
                <a:latin typeface="Courier New" panose="02070309020205020404" pitchFamily="49" charset="0"/>
                <a:cs typeface="Courier New" panose="02070309020205020404" pitchFamily="49" charset="0"/>
              </a:rPr>
              <a:t>V$RECOVERY_AREA_USAGE</a:t>
            </a:r>
            <a:r>
              <a:rPr lang="en-US" altLang="en-US" dirty="0"/>
              <a:t> view to determine the percentage of the total disk quota used by different types of files.</a:t>
            </a:r>
          </a:p>
          <a:p>
            <a:pPr lvl="1"/>
            <a:r>
              <a:rPr lang="en-US" altLang="en-US" dirty="0"/>
              <a:t>You can also use GUI tools such as Enterprise Manager Cloud Control to monitor the space usage.</a:t>
            </a:r>
          </a:p>
        </p:txBody>
      </p:sp>
      <p:sp>
        <p:nvSpPr>
          <p:cNvPr id="2" name="Slide Number Placeholder 1"/>
          <p:cNvSpPr>
            <a:spLocks noGrp="1"/>
          </p:cNvSpPr>
          <p:nvPr>
            <p:ph type="sldNum" sz="quarter" idx="12"/>
          </p:nvPr>
        </p:nvSpPr>
        <p:spPr/>
        <p:txBody>
          <a:bodyPr/>
          <a:lstStyle/>
          <a:p>
            <a:fld id="{0D1E9C62-5A59-433B-A292-EC595ABBBF45}" type="slidenum">
              <a:rPr lang="" smtClean="0"/>
              <a:t>386</a:t>
            </a:fld>
            <a:endParaRPr lang=""/>
          </a:p>
        </p:txBody>
      </p:sp>
    </p:spTree>
    <p:custDataLst>
      <p:tags r:id="rId1"/>
    </p:custDataLst>
    <p:extLst>
      <p:ext uri="{BB962C8B-B14F-4D97-AF65-F5344CB8AC3E}">
        <p14:creationId xmlns:p14="http://schemas.microsoft.com/office/powerpoint/2010/main" val="947187639"/>
      </p:ext>
    </p:extLst>
  </p:cSld>
  <p:clrMapOvr>
    <a:masterClrMapping/>
  </p:clrMapOvr>
  <p:transition spd="slow"/>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dirty="0"/>
              <a:t>Multiplexing Control Files</a:t>
            </a:r>
          </a:p>
        </p:txBody>
      </p:sp>
      <p:sp>
        <p:nvSpPr>
          <p:cNvPr id="9219" name="Rectangle 3"/>
          <p:cNvSpPr>
            <a:spLocks noGrp="1" noChangeArrowheads="1"/>
          </p:cNvSpPr>
          <p:nvPr>
            <p:ph idx="1"/>
          </p:nvPr>
        </p:nvSpPr>
        <p:spPr/>
        <p:txBody>
          <a:bodyPr/>
          <a:lstStyle/>
          <a:p>
            <a:r>
              <a:rPr lang="en-US" altLang="en-US" dirty="0"/>
              <a:t>To protect against database failure, your database should have multiple copies of the control file.</a:t>
            </a:r>
          </a:p>
        </p:txBody>
      </p:sp>
      <p:graphicFrame>
        <p:nvGraphicFramePr>
          <p:cNvPr id="5" name="Group 465"/>
          <p:cNvGraphicFramePr>
            <a:graphicFrameLocks noGrp="1"/>
          </p:cNvGraphicFramePr>
          <p:nvPr>
            <p:extLst/>
          </p:nvPr>
        </p:nvGraphicFramePr>
        <p:xfrm>
          <a:off x="1674812" y="2785220"/>
          <a:ext cx="8382000" cy="3408308"/>
        </p:xfrm>
        <a:graphic>
          <a:graphicData uri="http://schemas.openxmlformats.org/drawingml/2006/table">
            <a:tbl>
              <a:tblPr firstRow="1" firstCol="1" bandRow="1">
                <a:tableStyleId>{5FD0F851-EC5A-4D38-B0AD-8093EC10F338}</a:tableStyleId>
              </a:tblPr>
              <a:tblGrid>
                <a:gridCol w="1327150">
                  <a:extLst>
                    <a:ext uri="{9D8B030D-6E8A-4147-A177-3AD203B41FA5}">
                      <a16:colId xmlns:a16="http://schemas.microsoft.com/office/drawing/2014/main" xmlns="" val="20000"/>
                    </a:ext>
                  </a:extLst>
                </a:gridCol>
                <a:gridCol w="2711450">
                  <a:extLst>
                    <a:ext uri="{9D8B030D-6E8A-4147-A177-3AD203B41FA5}">
                      <a16:colId xmlns:a16="http://schemas.microsoft.com/office/drawing/2014/main" xmlns="" val="20001"/>
                    </a:ext>
                  </a:extLst>
                </a:gridCol>
                <a:gridCol w="4343400">
                  <a:extLst>
                    <a:ext uri="{9D8B030D-6E8A-4147-A177-3AD203B41FA5}">
                      <a16:colId xmlns:a16="http://schemas.microsoft.com/office/drawing/2014/main" xmlns="" val="20002"/>
                    </a:ext>
                  </a:extLst>
                </a:gridCol>
              </a:tblGrid>
              <a:tr h="22869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endParaRPr kumimoji="0" lang="en-US" sz="1800" b="1" i="0" u="none" strike="noStrike" cap="none" normalizeH="0" baseline="0" dirty="0">
                        <a:ln>
                          <a:noFill/>
                        </a:ln>
                        <a:solidFill>
                          <a:srgbClr val="000000"/>
                        </a:solidFill>
                        <a:effectLst/>
                        <a:latin typeface="Arial" charset="0"/>
                      </a:endParaRPr>
                    </a:p>
                  </a:txBody>
                  <a:tcPr marT="91459" marB="91459"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b="1" i="0" u="none" strike="noStrike" cap="none" normalizeH="0" baseline="0" dirty="0">
                          <a:ln>
                            <a:noFill/>
                          </a:ln>
                          <a:solidFill>
                            <a:srgbClr val="000000"/>
                          </a:solidFill>
                          <a:effectLst/>
                          <a:latin typeface="Arial" charset="0"/>
                        </a:rPr>
                        <a:t>ASM Storage</a:t>
                      </a:r>
                    </a:p>
                  </a:txBody>
                  <a:tcPr marT="91459" marB="91459"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b="1" i="0" u="none" strike="noStrike" cap="none" normalizeH="0" baseline="0" dirty="0">
                          <a:ln>
                            <a:noFill/>
                          </a:ln>
                          <a:solidFill>
                            <a:srgbClr val="000000"/>
                          </a:solidFill>
                          <a:effectLst/>
                          <a:latin typeface="Arial" charset="0"/>
                        </a:rPr>
                        <a:t>File System Storage</a:t>
                      </a:r>
                    </a:p>
                  </a:txBody>
                  <a:tcPr marT="91459" marB="91459" horzOverflow="overflow"/>
                </a:tc>
                <a:extLst>
                  <a:ext uri="{0D108BD9-81ED-4DB2-BD59-A6C34878D82A}">
                    <a16:rowId xmlns:a16="http://schemas.microsoft.com/office/drawing/2014/main" xmlns="" val="10000"/>
                  </a:ext>
                </a:extLst>
              </a:tr>
              <a:tr h="91458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b="0" i="0" u="none" strike="noStrike" cap="none" normalizeH="0" baseline="0" dirty="0">
                          <a:ln>
                            <a:noFill/>
                          </a:ln>
                          <a:solidFill>
                            <a:srgbClr val="000000"/>
                          </a:solidFill>
                          <a:effectLst/>
                          <a:latin typeface="Arial" charset="0"/>
                        </a:rPr>
                        <a:t>Best Practice</a:t>
                      </a:r>
                    </a:p>
                  </a:txBody>
                  <a:tcPr marT="91459" marB="91459"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rgbClr val="000000"/>
                          </a:solidFill>
                          <a:effectLst/>
                          <a:latin typeface="Arial" charset="0"/>
                        </a:rPr>
                        <a:t>One copy on each disk group (such as +DATA and +FRA)</a:t>
                      </a:r>
                    </a:p>
                  </a:txBody>
                  <a:tcPr marT="91459" marB="91459"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rgbClr val="000000"/>
                          </a:solidFill>
                          <a:effectLst/>
                          <a:latin typeface="Arial" charset="0"/>
                        </a:rPr>
                        <a:t>At least two copies, each on a separate disk (at least one on a separate disk controller)</a:t>
                      </a:r>
                    </a:p>
                  </a:txBody>
                  <a:tcPr marT="91459" marB="91459" horzOverflow="overflow">
                    <a:solidFill>
                      <a:schemeClr val="accent6">
                        <a:lumMod val="20000"/>
                        <a:lumOff val="80000"/>
                      </a:schemeClr>
                    </a:solidFill>
                  </a:tcPr>
                </a:tc>
                <a:extLst>
                  <a:ext uri="{0D108BD9-81ED-4DB2-BD59-A6C34878D82A}">
                    <a16:rowId xmlns:a16="http://schemas.microsoft.com/office/drawing/2014/main" xmlns="" val="10001"/>
                  </a:ext>
                </a:extLst>
              </a:tr>
              <a:tr h="203648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b="0" i="0" u="none" strike="noStrike" cap="none" normalizeH="0" baseline="0" dirty="0">
                          <a:ln>
                            <a:noFill/>
                          </a:ln>
                          <a:solidFill>
                            <a:srgbClr val="000000"/>
                          </a:solidFill>
                          <a:effectLst/>
                          <a:latin typeface="Arial" charset="0"/>
                        </a:rPr>
                        <a:t>Steps to create additional control files</a:t>
                      </a:r>
                    </a:p>
                  </a:txBody>
                  <a:tcPr marT="91459" marB="91459"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rgbClr val="000000"/>
                          </a:solidFill>
                          <a:effectLst/>
                          <a:latin typeface="Arial" charset="0"/>
                        </a:rPr>
                        <a:t>No additional control file copies required</a:t>
                      </a:r>
                    </a:p>
                  </a:txBody>
                  <a:tcPr marT="91459" marB="91459" horzOverflow="overflow"/>
                </a:tc>
                <a:tc>
                  <a:txBody>
                    <a:bodyPr/>
                    <a:lstStyle/>
                    <a:p>
                      <a:pPr marL="457200" marR="0" lvl="1" indent="-342900" algn="l" defTabSz="228600" rtl="0" eaLnBrk="1" fontAlgn="base" latinLnBrk="0" hangingPunct="1">
                        <a:lnSpc>
                          <a:spcPct val="100000"/>
                        </a:lnSpc>
                        <a:spcBef>
                          <a:spcPct val="20000"/>
                        </a:spcBef>
                        <a:spcAft>
                          <a:spcPct val="0"/>
                        </a:spcAft>
                        <a:buClr>
                          <a:srgbClr val="FF0000"/>
                        </a:buClr>
                        <a:buSzTx/>
                        <a:buFont typeface="Arial" charset="0"/>
                        <a:buNone/>
                        <a:tabLst/>
                      </a:pPr>
                      <a:r>
                        <a:rPr kumimoji="0" lang="en-US" sz="1600" b="0" i="0" u="none" strike="noStrike" cap="none" normalizeH="0" baseline="0" dirty="0">
                          <a:ln>
                            <a:noFill/>
                          </a:ln>
                          <a:solidFill>
                            <a:schemeClr val="accent1"/>
                          </a:solidFill>
                          <a:effectLst/>
                          <a:latin typeface="Arial" charset="0"/>
                        </a:rPr>
                        <a:t>1.</a:t>
                      </a:r>
                      <a:r>
                        <a:rPr kumimoji="0" lang="en-US" sz="1600" b="0" i="0" u="none" strike="noStrike" cap="none" normalizeH="0" baseline="0" dirty="0">
                          <a:ln>
                            <a:noFill/>
                          </a:ln>
                          <a:solidFill>
                            <a:srgbClr val="000000"/>
                          </a:solidFill>
                          <a:effectLst/>
                          <a:latin typeface="Arial" charset="0"/>
                        </a:rPr>
                        <a:t>	</a:t>
                      </a:r>
                      <a:r>
                        <a:rPr kumimoji="0" lang="en-US" sz="1600" b="0" i="0" u="none" strike="noStrike" cap="none" normalizeH="0" baseline="0" dirty="0">
                          <a:ln>
                            <a:noFill/>
                          </a:ln>
                          <a:solidFill>
                            <a:srgbClr val="000000"/>
                          </a:solidFill>
                          <a:effectLst/>
                          <a:latin typeface="Arial" pitchFamily="34" charset="0"/>
                          <a:cs typeface="Arial" pitchFamily="34" charset="0"/>
                        </a:rPr>
                        <a:t>Alter the SPFILE </a:t>
                      </a:r>
                      <a:r>
                        <a:rPr kumimoji="0" lang="en-US" sz="1600" b="0" i="0" u="none" strike="noStrike" cap="none" normalizeH="0" baseline="0" dirty="0">
                          <a:ln>
                            <a:noFill/>
                          </a:ln>
                          <a:solidFill>
                            <a:srgbClr val="000000"/>
                          </a:solidFill>
                          <a:effectLst/>
                          <a:latin typeface="Arial" charset="0"/>
                        </a:rPr>
                        <a:t>with the </a:t>
                      </a:r>
                      <a:r>
                        <a:rPr kumimoji="0" lang="en-US" sz="1600" b="0" i="0" u="none" strike="noStrike" cap="none" normalizeH="0" baseline="0" dirty="0">
                          <a:ln>
                            <a:noFill/>
                          </a:ln>
                          <a:solidFill>
                            <a:srgbClr val="000000"/>
                          </a:solidFill>
                          <a:effectLst/>
                          <a:latin typeface="Courier New" pitchFamily="49" charset="0"/>
                        </a:rPr>
                        <a:t>ALTER SYSTEM SET</a:t>
                      </a:r>
                      <a:r>
                        <a:rPr kumimoji="0" lang="en-US" sz="1600" b="0" i="0" u="none" strike="noStrike" cap="none" normalizeH="0" baseline="0" dirty="0">
                          <a:ln>
                            <a:noFill/>
                          </a:ln>
                          <a:solidFill>
                            <a:srgbClr val="000000"/>
                          </a:solidFill>
                          <a:effectLst/>
                          <a:latin typeface="Arial" charset="0"/>
                        </a:rPr>
                        <a:t> </a:t>
                      </a:r>
                      <a:r>
                        <a:rPr kumimoji="0" lang="en-US" sz="1600" b="0" i="0" u="none" strike="noStrike" cap="none" normalizeH="0" baseline="0" dirty="0">
                          <a:ln>
                            <a:noFill/>
                          </a:ln>
                          <a:solidFill>
                            <a:srgbClr val="000000"/>
                          </a:solidFill>
                          <a:effectLst/>
                          <a:latin typeface="Courier New" pitchFamily="49" charset="0"/>
                        </a:rPr>
                        <a:t>control_files</a:t>
                      </a:r>
                      <a:r>
                        <a:rPr kumimoji="0" lang="en-US" sz="1600" b="0" i="0" u="none" strike="noStrike" cap="none" normalizeH="0" baseline="0" dirty="0">
                          <a:ln>
                            <a:noFill/>
                          </a:ln>
                          <a:solidFill>
                            <a:srgbClr val="000000"/>
                          </a:solidFill>
                          <a:effectLst/>
                          <a:latin typeface="Arial" charset="0"/>
                        </a:rPr>
                        <a:t> command.</a:t>
                      </a:r>
                    </a:p>
                    <a:p>
                      <a:pPr marL="457200" marR="0" lvl="1" indent="-342900" algn="l" defTabSz="228600" rtl="0" eaLnBrk="1" fontAlgn="base" latinLnBrk="0" hangingPunct="1">
                        <a:lnSpc>
                          <a:spcPct val="100000"/>
                        </a:lnSpc>
                        <a:spcBef>
                          <a:spcPct val="20000"/>
                        </a:spcBef>
                        <a:spcAft>
                          <a:spcPct val="0"/>
                        </a:spcAft>
                        <a:buClr>
                          <a:srgbClr val="FF0000"/>
                        </a:buClr>
                        <a:buSzTx/>
                        <a:buFont typeface="Arial" charset="0"/>
                        <a:buNone/>
                        <a:tabLst/>
                      </a:pPr>
                      <a:r>
                        <a:rPr kumimoji="0" lang="en-US" sz="1600" b="0" i="0" u="none" strike="noStrike" cap="none" normalizeH="0" baseline="0" dirty="0">
                          <a:ln>
                            <a:noFill/>
                          </a:ln>
                          <a:solidFill>
                            <a:schemeClr val="accent1"/>
                          </a:solidFill>
                          <a:effectLst/>
                          <a:latin typeface="Arial" charset="0"/>
                        </a:rPr>
                        <a:t>2.</a:t>
                      </a:r>
                      <a:r>
                        <a:rPr kumimoji="0" lang="en-US" sz="1600" b="0" i="0" u="none" strike="noStrike" cap="none" normalizeH="0" baseline="0" dirty="0">
                          <a:ln>
                            <a:noFill/>
                          </a:ln>
                          <a:solidFill>
                            <a:srgbClr val="000000"/>
                          </a:solidFill>
                          <a:effectLst/>
                          <a:latin typeface="Arial" charset="0"/>
                        </a:rPr>
                        <a:t>	Shut down the database.</a:t>
                      </a:r>
                    </a:p>
                    <a:p>
                      <a:pPr marL="457200" marR="0" lvl="1" indent="-342900" algn="l" defTabSz="228600" rtl="0" eaLnBrk="1" fontAlgn="base" latinLnBrk="0" hangingPunct="1">
                        <a:lnSpc>
                          <a:spcPct val="100000"/>
                        </a:lnSpc>
                        <a:spcBef>
                          <a:spcPct val="20000"/>
                        </a:spcBef>
                        <a:spcAft>
                          <a:spcPct val="0"/>
                        </a:spcAft>
                        <a:buClr>
                          <a:srgbClr val="FF0000"/>
                        </a:buClr>
                        <a:buSzTx/>
                        <a:buFont typeface="Arial" charset="0"/>
                        <a:buNone/>
                        <a:tabLst/>
                      </a:pPr>
                      <a:r>
                        <a:rPr kumimoji="0" lang="en-US" sz="1600" b="0" i="0" u="none" strike="noStrike" cap="none" normalizeH="0" baseline="0" dirty="0">
                          <a:ln>
                            <a:noFill/>
                          </a:ln>
                          <a:solidFill>
                            <a:schemeClr val="accent1"/>
                          </a:solidFill>
                          <a:effectLst/>
                          <a:latin typeface="Arial" charset="0"/>
                        </a:rPr>
                        <a:t>3.</a:t>
                      </a:r>
                      <a:r>
                        <a:rPr kumimoji="0" lang="en-US" sz="1600" b="0" i="0" u="none" strike="noStrike" cap="none" normalizeH="0" baseline="0" dirty="0">
                          <a:ln>
                            <a:noFill/>
                          </a:ln>
                          <a:solidFill>
                            <a:srgbClr val="000000"/>
                          </a:solidFill>
                          <a:effectLst/>
                          <a:latin typeface="Arial" charset="0"/>
                        </a:rPr>
                        <a:t>	Copy the control file to a new location.</a:t>
                      </a:r>
                    </a:p>
                    <a:p>
                      <a:pPr marL="457200" marR="0" lvl="1" indent="-342900" algn="l" defTabSz="228600" rtl="0" eaLnBrk="1" fontAlgn="base" latinLnBrk="0" hangingPunct="1">
                        <a:lnSpc>
                          <a:spcPct val="100000"/>
                        </a:lnSpc>
                        <a:spcBef>
                          <a:spcPct val="20000"/>
                        </a:spcBef>
                        <a:spcAft>
                          <a:spcPct val="0"/>
                        </a:spcAft>
                        <a:buClr>
                          <a:srgbClr val="FF0000"/>
                        </a:buClr>
                        <a:buSzTx/>
                        <a:buFont typeface="Arial" charset="0"/>
                        <a:buNone/>
                        <a:tabLst/>
                      </a:pPr>
                      <a:r>
                        <a:rPr kumimoji="0" lang="en-US" sz="1600" b="0" i="0" u="none" strike="noStrike" cap="none" normalizeH="0" baseline="0" dirty="0">
                          <a:ln>
                            <a:noFill/>
                          </a:ln>
                          <a:solidFill>
                            <a:schemeClr val="accent1"/>
                          </a:solidFill>
                          <a:effectLst/>
                          <a:latin typeface="Arial" charset="0"/>
                        </a:rPr>
                        <a:t>4.</a:t>
                      </a:r>
                      <a:r>
                        <a:rPr kumimoji="0" lang="en-US" sz="1600" b="0" i="0" u="none" strike="noStrike" cap="none" normalizeH="0" baseline="0" dirty="0">
                          <a:ln>
                            <a:noFill/>
                          </a:ln>
                          <a:solidFill>
                            <a:srgbClr val="000000"/>
                          </a:solidFill>
                          <a:effectLst/>
                          <a:latin typeface="Arial" charset="0"/>
                        </a:rPr>
                        <a:t>	Open the database and verify the addition of the new control file.</a:t>
                      </a:r>
                    </a:p>
                  </a:txBody>
                  <a:tcPr marT="91459" marB="91459" horzOverflow="overflow"/>
                </a:tc>
                <a:extLst>
                  <a:ext uri="{0D108BD9-81ED-4DB2-BD59-A6C34878D82A}">
                    <a16:rowId xmlns:a16="http://schemas.microsoft.com/office/drawing/2014/main" xmlns="" val="10002"/>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387</a:t>
            </a:fld>
            <a:endParaRPr lang=""/>
          </a:p>
        </p:txBody>
      </p:sp>
    </p:spTree>
    <p:custDataLst>
      <p:tags r:id="rId1"/>
    </p:custDataLst>
    <p:extLst>
      <p:ext uri="{BB962C8B-B14F-4D97-AF65-F5344CB8AC3E}">
        <p14:creationId xmlns:p14="http://schemas.microsoft.com/office/powerpoint/2010/main" val="815042772"/>
      </p:ext>
    </p:extLst>
  </p:cSld>
  <p:clrMapOvr>
    <a:masterClrMapping/>
  </p:clrMapOvr>
  <p:transition spd="slow"/>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endParaRPr lang="en-US" altLang="en-US" dirty="0"/>
          </a:p>
        </p:txBody>
      </p:sp>
      <p:sp>
        <p:nvSpPr>
          <p:cNvPr id="10243" name="Rectangle 3"/>
          <p:cNvSpPr>
            <a:spLocks noGrp="1" noChangeArrowheads="1"/>
          </p:cNvSpPr>
          <p:nvPr>
            <p:ph idx="1"/>
          </p:nvPr>
        </p:nvSpPr>
        <p:spPr>
          <a:xfrm>
            <a:off x="622138" y="1242485"/>
            <a:ext cx="10944549" cy="357356"/>
          </a:xfrm>
        </p:spPr>
        <p:txBody>
          <a:bodyPr>
            <a:normAutofit fontScale="85000" lnSpcReduction="20000"/>
          </a:bodyPr>
          <a:lstStyle/>
          <a:p>
            <a:pPr eaLnBrk="1" hangingPunct="1"/>
            <a:endParaRPr lang="en-US" alt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388</a:t>
            </a:fld>
            <a:endParaRPr lang=""/>
          </a:p>
        </p:txBody>
      </p:sp>
    </p:spTree>
    <p:custDataLst>
      <p:tags r:id="rId1"/>
    </p:custDataLst>
    <p:extLst>
      <p:ext uri="{BB962C8B-B14F-4D97-AF65-F5344CB8AC3E}">
        <p14:creationId xmlns:p14="http://schemas.microsoft.com/office/powerpoint/2010/main" val="368850176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en-US" dirty="0"/>
              <a:t>Redo Log </a:t>
            </a:r>
            <a:r>
              <a:rPr lang="en-US" altLang="en-US" dirty="0" smtClean="0"/>
              <a:t>Files</a:t>
            </a:r>
            <a:br>
              <a:rPr lang="en-US" altLang="en-US" dirty="0" smtClean="0"/>
            </a:br>
            <a:endParaRPr lang="en-US" altLang="en-US" dirty="0"/>
          </a:p>
        </p:txBody>
      </p:sp>
      <p:sp>
        <p:nvSpPr>
          <p:cNvPr id="11267" name="Rectangle 3"/>
          <p:cNvSpPr>
            <a:spLocks noGrp="1" noChangeArrowheads="1"/>
          </p:cNvSpPr>
          <p:nvPr>
            <p:ph idx="1"/>
          </p:nvPr>
        </p:nvSpPr>
        <p:spPr>
          <a:xfrm>
            <a:off x="622138" y="1243014"/>
            <a:ext cx="10944549" cy="3824287"/>
          </a:xfrm>
        </p:spPr>
        <p:txBody>
          <a:bodyPr/>
          <a:lstStyle/>
          <a:p>
            <a:pPr eaLnBrk="1" hangingPunct="1"/>
            <a:r>
              <a:rPr lang="en-US" altLang="en-US" dirty="0"/>
              <a:t>Multiplex redo log groups to protect against media failure and loss of data. This increases database I/O. </a:t>
            </a:r>
            <a:r>
              <a:rPr lang="en-US" altLang="en-US" dirty="0">
                <a:solidFill>
                  <a:srgbClr val="000000"/>
                </a:solidFill>
                <a:ea typeface="SimSun" panose="02010600030101010101" pitchFamily="2" charset="-122"/>
              </a:rPr>
              <a:t>It is suggested that redo log groups have</a:t>
            </a:r>
            <a:r>
              <a:rPr lang="en-US" altLang="en-US" dirty="0"/>
              <a:t>:</a:t>
            </a:r>
          </a:p>
          <a:p>
            <a:pPr lvl="1" eaLnBrk="1" hangingPunct="1"/>
            <a:r>
              <a:rPr lang="en-US" altLang="en-US" dirty="0"/>
              <a:t>At least two members (files) per group</a:t>
            </a:r>
          </a:p>
          <a:p>
            <a:pPr lvl="1" eaLnBrk="1" hangingPunct="1"/>
            <a:r>
              <a:rPr lang="en-US" altLang="en-US" dirty="0"/>
              <a:t>Each member:</a:t>
            </a:r>
          </a:p>
          <a:p>
            <a:pPr lvl="2" eaLnBrk="1" hangingPunct="1"/>
            <a:r>
              <a:rPr lang="en-US" altLang="en-US" dirty="0"/>
              <a:t>On a separate disk or </a:t>
            </a:r>
            <a:br>
              <a:rPr lang="en-US" altLang="en-US" dirty="0"/>
            </a:br>
            <a:r>
              <a:rPr lang="en-US" altLang="en-US" dirty="0"/>
              <a:t>controller if using </a:t>
            </a:r>
            <a:br>
              <a:rPr lang="en-US" altLang="en-US" dirty="0"/>
            </a:br>
            <a:r>
              <a:rPr lang="en-US" altLang="en-US" dirty="0"/>
              <a:t>file system storage</a:t>
            </a:r>
          </a:p>
          <a:p>
            <a:pPr lvl="2" eaLnBrk="1" hangingPunct="1"/>
            <a:r>
              <a:rPr lang="en-US" altLang="en-US" dirty="0"/>
              <a:t>In a separate disk </a:t>
            </a:r>
            <a:br>
              <a:rPr lang="en-US" altLang="en-US" dirty="0"/>
            </a:br>
            <a:r>
              <a:rPr lang="en-US" altLang="en-US" dirty="0"/>
              <a:t>group (such as +DATA </a:t>
            </a:r>
            <a:br>
              <a:rPr lang="en-US" altLang="en-US" dirty="0"/>
            </a:br>
            <a:r>
              <a:rPr lang="en-US" altLang="en-US" dirty="0"/>
              <a:t>and +FRA) if using ASM</a:t>
            </a:r>
          </a:p>
        </p:txBody>
      </p:sp>
      <p:grpSp>
        <p:nvGrpSpPr>
          <p:cNvPr id="2" name="Group 1"/>
          <p:cNvGrpSpPr/>
          <p:nvPr/>
        </p:nvGrpSpPr>
        <p:grpSpPr>
          <a:xfrm>
            <a:off x="6109757" y="2743200"/>
            <a:ext cx="4608514" cy="1943100"/>
            <a:chOff x="6124574" y="2819400"/>
            <a:chExt cx="4608514" cy="1943100"/>
          </a:xfrm>
        </p:grpSpPr>
        <p:sp>
          <p:nvSpPr>
            <p:cNvPr id="11268" name="Rectangle 4"/>
            <p:cNvSpPr>
              <a:spLocks noChangeArrowheads="1"/>
            </p:cNvSpPr>
            <p:nvPr/>
          </p:nvSpPr>
          <p:spPr bwMode="blackWhite">
            <a:xfrm>
              <a:off x="7085012" y="2819400"/>
              <a:ext cx="3416300" cy="1943100"/>
            </a:xfrm>
            <a:prstGeom prst="rect">
              <a:avLst/>
            </a:prstGeom>
            <a:solidFill>
              <a:srgbClr val="99CC00"/>
            </a:solidFill>
            <a:ln w="28575">
              <a:solidFill>
                <a:schemeClr val="tx1"/>
              </a:solidFill>
              <a:miter lim="800000"/>
              <a:headEnd/>
              <a:tailEnd/>
            </a:ln>
          </p:spPr>
          <p:txBody>
            <a:bodyPr wrap="none" lIns="92075" tIns="46038" rIns="92075" bIns="46038"/>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nvGrpSpPr>
            <p:cNvPr id="11269" name="Group 5"/>
            <p:cNvGrpSpPr>
              <a:grpSpLocks/>
            </p:cNvGrpSpPr>
            <p:nvPr/>
          </p:nvGrpSpPr>
          <p:grpSpPr bwMode="auto">
            <a:xfrm>
              <a:off x="9440862" y="2917826"/>
              <a:ext cx="946150" cy="701675"/>
              <a:chOff x="2128" y="3492"/>
              <a:chExt cx="532" cy="412"/>
            </a:xfrm>
          </p:grpSpPr>
          <p:sp>
            <p:nvSpPr>
              <p:cNvPr id="11303" name="Rectangle 6"/>
              <p:cNvSpPr>
                <a:spLocks noChangeArrowheads="1"/>
              </p:cNvSpPr>
              <p:nvPr/>
            </p:nvSpPr>
            <p:spPr bwMode="gray">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1304" name="Oval 7"/>
              <p:cNvSpPr>
                <a:spLocks noChangeArrowheads="1"/>
              </p:cNvSpPr>
              <p:nvPr/>
            </p:nvSpPr>
            <p:spPr bwMode="gray">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1305" name="Oval 8"/>
              <p:cNvSpPr>
                <a:spLocks noChangeArrowheads="1"/>
              </p:cNvSpPr>
              <p:nvPr/>
            </p:nvSpPr>
            <p:spPr bwMode="gray">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nvGrpSpPr>
            <p:cNvPr id="11270" name="Group 9"/>
            <p:cNvGrpSpPr>
              <a:grpSpLocks/>
            </p:cNvGrpSpPr>
            <p:nvPr/>
          </p:nvGrpSpPr>
          <p:grpSpPr bwMode="auto">
            <a:xfrm>
              <a:off x="8345487" y="3717926"/>
              <a:ext cx="946150" cy="701675"/>
              <a:chOff x="2128" y="3492"/>
              <a:chExt cx="532" cy="412"/>
            </a:xfrm>
          </p:grpSpPr>
          <p:sp>
            <p:nvSpPr>
              <p:cNvPr id="11300" name="Rectangle 10"/>
              <p:cNvSpPr>
                <a:spLocks noChangeArrowheads="1"/>
              </p:cNvSpPr>
              <p:nvPr/>
            </p:nvSpPr>
            <p:spPr bwMode="gray">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1301" name="Oval 11"/>
              <p:cNvSpPr>
                <a:spLocks noChangeArrowheads="1"/>
              </p:cNvSpPr>
              <p:nvPr/>
            </p:nvSpPr>
            <p:spPr bwMode="gray">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1302" name="Oval 12"/>
              <p:cNvSpPr>
                <a:spLocks noChangeArrowheads="1"/>
              </p:cNvSpPr>
              <p:nvPr/>
            </p:nvSpPr>
            <p:spPr bwMode="gray">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nvGrpSpPr>
            <p:cNvPr id="11271" name="Group 13"/>
            <p:cNvGrpSpPr>
              <a:grpSpLocks/>
            </p:cNvGrpSpPr>
            <p:nvPr/>
          </p:nvGrpSpPr>
          <p:grpSpPr bwMode="auto">
            <a:xfrm>
              <a:off x="9444037" y="3717926"/>
              <a:ext cx="946150" cy="701675"/>
              <a:chOff x="2128" y="3492"/>
              <a:chExt cx="532" cy="412"/>
            </a:xfrm>
          </p:grpSpPr>
          <p:sp>
            <p:nvSpPr>
              <p:cNvPr id="11297" name="Rectangle 14"/>
              <p:cNvSpPr>
                <a:spLocks noChangeArrowheads="1"/>
              </p:cNvSpPr>
              <p:nvPr/>
            </p:nvSpPr>
            <p:spPr bwMode="gray">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1298" name="Oval 15"/>
              <p:cNvSpPr>
                <a:spLocks noChangeArrowheads="1"/>
              </p:cNvSpPr>
              <p:nvPr/>
            </p:nvSpPr>
            <p:spPr bwMode="gray">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1299" name="Oval 16"/>
              <p:cNvSpPr>
                <a:spLocks noChangeArrowheads="1"/>
              </p:cNvSpPr>
              <p:nvPr/>
            </p:nvSpPr>
            <p:spPr bwMode="gray">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nvGrpSpPr>
            <p:cNvPr id="11272" name="Group 17"/>
            <p:cNvGrpSpPr>
              <a:grpSpLocks/>
            </p:cNvGrpSpPr>
            <p:nvPr/>
          </p:nvGrpSpPr>
          <p:grpSpPr bwMode="auto">
            <a:xfrm>
              <a:off x="8345487" y="2917826"/>
              <a:ext cx="946150" cy="701675"/>
              <a:chOff x="2128" y="3492"/>
              <a:chExt cx="532" cy="412"/>
            </a:xfrm>
          </p:grpSpPr>
          <p:sp>
            <p:nvSpPr>
              <p:cNvPr id="11294" name="Rectangle 18"/>
              <p:cNvSpPr>
                <a:spLocks noChangeArrowheads="1"/>
              </p:cNvSpPr>
              <p:nvPr/>
            </p:nvSpPr>
            <p:spPr bwMode="gray">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1295" name="Oval 19"/>
              <p:cNvSpPr>
                <a:spLocks noChangeArrowheads="1"/>
              </p:cNvSpPr>
              <p:nvPr/>
            </p:nvSpPr>
            <p:spPr bwMode="gray">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1296" name="Oval 20"/>
              <p:cNvSpPr>
                <a:spLocks noChangeArrowheads="1"/>
              </p:cNvSpPr>
              <p:nvPr/>
            </p:nvSpPr>
            <p:spPr bwMode="gray">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nvGrpSpPr>
            <p:cNvPr id="11273" name="Group 21"/>
            <p:cNvGrpSpPr>
              <a:grpSpLocks/>
            </p:cNvGrpSpPr>
            <p:nvPr/>
          </p:nvGrpSpPr>
          <p:grpSpPr bwMode="auto">
            <a:xfrm>
              <a:off x="7205662" y="3717926"/>
              <a:ext cx="946150" cy="701675"/>
              <a:chOff x="2128" y="3492"/>
              <a:chExt cx="532" cy="412"/>
            </a:xfrm>
          </p:grpSpPr>
          <p:sp>
            <p:nvSpPr>
              <p:cNvPr id="11291" name="Rectangle 22"/>
              <p:cNvSpPr>
                <a:spLocks noChangeArrowheads="1"/>
              </p:cNvSpPr>
              <p:nvPr/>
            </p:nvSpPr>
            <p:spPr bwMode="gray">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1292" name="Oval 23"/>
              <p:cNvSpPr>
                <a:spLocks noChangeArrowheads="1"/>
              </p:cNvSpPr>
              <p:nvPr/>
            </p:nvSpPr>
            <p:spPr bwMode="gray">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1293" name="Oval 24"/>
              <p:cNvSpPr>
                <a:spLocks noChangeArrowheads="1"/>
              </p:cNvSpPr>
              <p:nvPr/>
            </p:nvSpPr>
            <p:spPr bwMode="gray">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nvGrpSpPr>
            <p:cNvPr id="11274" name="Group 25"/>
            <p:cNvGrpSpPr>
              <a:grpSpLocks/>
            </p:cNvGrpSpPr>
            <p:nvPr/>
          </p:nvGrpSpPr>
          <p:grpSpPr bwMode="auto">
            <a:xfrm>
              <a:off x="7205662" y="2905126"/>
              <a:ext cx="946150" cy="701675"/>
              <a:chOff x="2128" y="3492"/>
              <a:chExt cx="532" cy="412"/>
            </a:xfrm>
          </p:grpSpPr>
          <p:sp>
            <p:nvSpPr>
              <p:cNvPr id="11288" name="Rectangle 26"/>
              <p:cNvSpPr>
                <a:spLocks noChangeArrowheads="1"/>
              </p:cNvSpPr>
              <p:nvPr/>
            </p:nvSpPr>
            <p:spPr bwMode="gray">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1289" name="Oval 27"/>
              <p:cNvSpPr>
                <a:spLocks noChangeArrowheads="1"/>
              </p:cNvSpPr>
              <p:nvPr/>
            </p:nvSpPr>
            <p:spPr bwMode="gray">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1290" name="Oval 28"/>
              <p:cNvSpPr>
                <a:spLocks noChangeArrowheads="1"/>
              </p:cNvSpPr>
              <p:nvPr/>
            </p:nvSpPr>
            <p:spPr bwMode="gray">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sp>
          <p:nvSpPr>
            <p:cNvPr id="11275" name="Rectangle 29"/>
            <p:cNvSpPr>
              <a:spLocks noChangeArrowheads="1"/>
            </p:cNvSpPr>
            <p:nvPr/>
          </p:nvSpPr>
          <p:spPr bwMode="auto">
            <a:xfrm>
              <a:off x="7177088" y="4443413"/>
              <a:ext cx="1011237"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1600" dirty="0">
                  <a:solidFill>
                    <a:srgbClr val="000000"/>
                  </a:solidFill>
                </a:rPr>
                <a:t>Group 1</a:t>
              </a:r>
            </a:p>
          </p:txBody>
        </p:sp>
        <p:sp>
          <p:nvSpPr>
            <p:cNvPr id="11276" name="Rectangle 30"/>
            <p:cNvSpPr>
              <a:spLocks noChangeArrowheads="1"/>
            </p:cNvSpPr>
            <p:nvPr/>
          </p:nvSpPr>
          <p:spPr bwMode="auto">
            <a:xfrm>
              <a:off x="8307388" y="4443413"/>
              <a:ext cx="1011237"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1600" dirty="0">
                  <a:solidFill>
                    <a:srgbClr val="000000"/>
                  </a:solidFill>
                </a:rPr>
                <a:t>Group 2</a:t>
              </a:r>
            </a:p>
          </p:txBody>
        </p:sp>
        <p:sp>
          <p:nvSpPr>
            <p:cNvPr id="11277" name="Rectangle 31"/>
            <p:cNvSpPr>
              <a:spLocks noChangeArrowheads="1"/>
            </p:cNvSpPr>
            <p:nvPr/>
          </p:nvSpPr>
          <p:spPr bwMode="auto">
            <a:xfrm>
              <a:off x="9453563" y="4443413"/>
              <a:ext cx="911225"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1600" dirty="0">
                  <a:solidFill>
                    <a:srgbClr val="000000"/>
                  </a:solidFill>
                </a:rPr>
                <a:t>Group 3</a:t>
              </a:r>
            </a:p>
          </p:txBody>
        </p:sp>
        <p:sp>
          <p:nvSpPr>
            <p:cNvPr id="11278" name="Line 32"/>
            <p:cNvSpPr>
              <a:spLocks noChangeShapeType="1"/>
            </p:cNvSpPr>
            <p:nvPr/>
          </p:nvSpPr>
          <p:spPr bwMode="auto">
            <a:xfrm>
              <a:off x="6480175" y="3659188"/>
              <a:ext cx="4252913" cy="0"/>
            </a:xfrm>
            <a:prstGeom prst="line">
              <a:avLst/>
            </a:prstGeom>
            <a:noFill/>
            <a:ln w="381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11279" name="Rectangle 33"/>
            <p:cNvSpPr>
              <a:spLocks noChangeArrowheads="1"/>
            </p:cNvSpPr>
            <p:nvPr/>
          </p:nvSpPr>
          <p:spPr bwMode="auto">
            <a:xfrm>
              <a:off x="6124574" y="3213101"/>
              <a:ext cx="10112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1600" dirty="0">
                  <a:solidFill>
                    <a:srgbClr val="000000"/>
                  </a:solidFill>
                </a:rPr>
                <a:t>+DATA</a:t>
              </a:r>
            </a:p>
          </p:txBody>
        </p:sp>
        <p:sp>
          <p:nvSpPr>
            <p:cNvPr id="11280" name="Rectangle 34"/>
            <p:cNvSpPr>
              <a:spLocks noChangeArrowheads="1"/>
            </p:cNvSpPr>
            <p:nvPr/>
          </p:nvSpPr>
          <p:spPr bwMode="auto">
            <a:xfrm>
              <a:off x="6124574" y="3944938"/>
              <a:ext cx="1011238"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1600" dirty="0">
                  <a:solidFill>
                    <a:srgbClr val="000000"/>
                  </a:solidFill>
                </a:rPr>
                <a:t>+FRA</a:t>
              </a:r>
            </a:p>
          </p:txBody>
        </p:sp>
        <p:sp>
          <p:nvSpPr>
            <p:cNvPr id="11281" name="Rectangle 35"/>
            <p:cNvSpPr>
              <a:spLocks noChangeArrowheads="1"/>
            </p:cNvSpPr>
            <p:nvPr/>
          </p:nvSpPr>
          <p:spPr bwMode="auto">
            <a:xfrm>
              <a:off x="7177088" y="3163889"/>
              <a:ext cx="1011237"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1600" dirty="0">
                  <a:solidFill>
                    <a:srgbClr val="000000"/>
                  </a:solidFill>
                </a:rPr>
                <a:t>Member a</a:t>
              </a:r>
            </a:p>
          </p:txBody>
        </p:sp>
        <p:sp>
          <p:nvSpPr>
            <p:cNvPr id="11282" name="Rectangle 36"/>
            <p:cNvSpPr>
              <a:spLocks noChangeArrowheads="1"/>
            </p:cNvSpPr>
            <p:nvPr/>
          </p:nvSpPr>
          <p:spPr bwMode="auto">
            <a:xfrm>
              <a:off x="8307388" y="3163889"/>
              <a:ext cx="1011237"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1600" dirty="0">
                  <a:solidFill>
                    <a:srgbClr val="000000"/>
                  </a:solidFill>
                </a:rPr>
                <a:t>Member a</a:t>
              </a:r>
            </a:p>
          </p:txBody>
        </p:sp>
        <p:sp>
          <p:nvSpPr>
            <p:cNvPr id="11283" name="Rectangle 37"/>
            <p:cNvSpPr>
              <a:spLocks noChangeArrowheads="1"/>
            </p:cNvSpPr>
            <p:nvPr/>
          </p:nvSpPr>
          <p:spPr bwMode="auto">
            <a:xfrm>
              <a:off x="9404349" y="3163889"/>
              <a:ext cx="10096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1600" dirty="0">
                  <a:solidFill>
                    <a:srgbClr val="000000"/>
                  </a:solidFill>
                </a:rPr>
                <a:t>Member a</a:t>
              </a:r>
            </a:p>
          </p:txBody>
        </p:sp>
        <p:sp>
          <p:nvSpPr>
            <p:cNvPr id="11284" name="Rectangle 38"/>
            <p:cNvSpPr>
              <a:spLocks noChangeArrowheads="1"/>
            </p:cNvSpPr>
            <p:nvPr/>
          </p:nvSpPr>
          <p:spPr bwMode="auto">
            <a:xfrm>
              <a:off x="7177088" y="3960814"/>
              <a:ext cx="1011237"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1600" dirty="0">
                  <a:solidFill>
                    <a:srgbClr val="000000"/>
                  </a:solidFill>
                </a:rPr>
                <a:t>Member b</a:t>
              </a:r>
            </a:p>
          </p:txBody>
        </p:sp>
        <p:sp>
          <p:nvSpPr>
            <p:cNvPr id="11285" name="Rectangle 39"/>
            <p:cNvSpPr>
              <a:spLocks noChangeArrowheads="1"/>
            </p:cNvSpPr>
            <p:nvPr/>
          </p:nvSpPr>
          <p:spPr bwMode="auto">
            <a:xfrm>
              <a:off x="8307388" y="3960814"/>
              <a:ext cx="1011237"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1600" dirty="0">
                  <a:solidFill>
                    <a:srgbClr val="000000"/>
                  </a:solidFill>
                </a:rPr>
                <a:t>Member b</a:t>
              </a:r>
            </a:p>
          </p:txBody>
        </p:sp>
        <p:sp>
          <p:nvSpPr>
            <p:cNvPr id="11286" name="Rectangle 40"/>
            <p:cNvSpPr>
              <a:spLocks noChangeArrowheads="1"/>
            </p:cNvSpPr>
            <p:nvPr/>
          </p:nvSpPr>
          <p:spPr bwMode="auto">
            <a:xfrm>
              <a:off x="9404349" y="3960814"/>
              <a:ext cx="10096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1600" dirty="0">
                  <a:solidFill>
                    <a:srgbClr val="000000"/>
                  </a:solidFill>
                </a:rPr>
                <a:t>Member b</a:t>
              </a:r>
            </a:p>
          </p:txBody>
        </p:sp>
      </p:grpSp>
      <p:sp>
        <p:nvSpPr>
          <p:cNvPr id="11287" name="Text Box 41"/>
          <p:cNvSpPr txBox="1">
            <a:spLocks noChangeArrowheads="1"/>
          </p:cNvSpPr>
          <p:nvPr/>
        </p:nvSpPr>
        <p:spPr bwMode="auto">
          <a:xfrm>
            <a:off x="2112168" y="5638800"/>
            <a:ext cx="79644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r>
              <a:rPr lang="en-US" altLang="en-US" b="1" dirty="0">
                <a:solidFill>
                  <a:srgbClr val="000000"/>
                </a:solidFill>
              </a:rPr>
              <a:t>Note: </a:t>
            </a:r>
            <a:r>
              <a:rPr lang="en-US" altLang="en-US" dirty="0">
                <a:solidFill>
                  <a:srgbClr val="000000"/>
                </a:solidFill>
              </a:rPr>
              <a:t>Multiplexing redo logs may impact overall database performance.</a:t>
            </a:r>
            <a:endParaRPr lang="en-US" altLang="en-US" dirty="0">
              <a:solidFill>
                <a:srgbClr val="000000"/>
              </a:solidFill>
              <a:latin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0D1E9C62-5A59-433B-A292-EC595ABBBF45}" type="slidenum">
              <a:rPr lang="" smtClean="0"/>
              <a:t>389</a:t>
            </a:fld>
            <a:endParaRPr lang=""/>
          </a:p>
        </p:txBody>
      </p:sp>
    </p:spTree>
    <p:custDataLst>
      <p:tags r:id="rId1"/>
    </p:custDataLst>
    <p:extLst>
      <p:ext uri="{BB962C8B-B14F-4D97-AF65-F5344CB8AC3E}">
        <p14:creationId xmlns:p14="http://schemas.microsoft.com/office/powerpoint/2010/main" val="16184315"/>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itle 25"/>
          <p:cNvSpPr>
            <a:spLocks noGrp="1"/>
          </p:cNvSpPr>
          <p:nvPr>
            <p:ph type="title"/>
          </p:nvPr>
        </p:nvSpPr>
        <p:spPr/>
        <p:txBody>
          <a:bodyPr/>
          <a:lstStyle/>
          <a:p>
            <a:pPr eaLnBrk="1" hangingPunct="1"/>
            <a:endParaRPr lang="en-US" altLang="en-US" dirty="0"/>
          </a:p>
        </p:txBody>
      </p:sp>
      <p:sp>
        <p:nvSpPr>
          <p:cNvPr id="20483" name="Content Placeholder 26"/>
          <p:cNvSpPr>
            <a:spLocks noGrp="1"/>
          </p:cNvSpPr>
          <p:nvPr>
            <p:ph idx="1"/>
          </p:nvPr>
        </p:nvSpPr>
        <p:spPr>
          <a:xfrm>
            <a:off x="622138" y="1242485"/>
            <a:ext cx="10944549" cy="357356"/>
          </a:xfrm>
        </p:spPr>
        <p:txBody>
          <a:bodyPr>
            <a:normAutofit fontScale="85000" lnSpcReduction="20000"/>
          </a:bodyPr>
          <a:lstStyle/>
          <a:p>
            <a:pPr eaLnBrk="1" hangingPunct="1"/>
            <a:endParaRPr lang="en-US" alt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39</a:t>
            </a:fld>
            <a:endParaRPr lang=""/>
          </a:p>
        </p:txBody>
      </p:sp>
    </p:spTree>
    <p:custDataLst>
      <p:tags r:id="rId1"/>
    </p:custDataLst>
    <p:extLst>
      <p:ext uri="{BB962C8B-B14F-4D97-AF65-F5344CB8AC3E}">
        <p14:creationId xmlns:p14="http://schemas.microsoft.com/office/powerpoint/2010/main" val="339366408"/>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3"/>
          <p:cNvSpPr>
            <a:spLocks noGrp="1" noChangeArrowheads="1"/>
          </p:cNvSpPr>
          <p:nvPr>
            <p:ph type="title"/>
          </p:nvPr>
        </p:nvSpPr>
        <p:spPr/>
        <p:txBody>
          <a:bodyPr/>
          <a:lstStyle/>
          <a:p>
            <a:pPr eaLnBrk="1" hangingPunct="1"/>
            <a:r>
              <a:rPr lang="en-US" altLang="en-US" dirty="0"/>
              <a:t>Multiplexing the Redo </a:t>
            </a:r>
            <a:r>
              <a:rPr lang="en-US" altLang="en-US" dirty="0" smtClean="0"/>
              <a:t>Log</a:t>
            </a:r>
            <a:br>
              <a:rPr lang="en-US" altLang="en-US" dirty="0" smtClean="0"/>
            </a:br>
            <a:endParaRPr lang="en-US" altLang="en-US" dirty="0">
              <a:solidFill>
                <a:srgbClr val="FF0000"/>
              </a:solidFill>
            </a:endParaRPr>
          </a:p>
        </p:txBody>
      </p:sp>
      <p:sp>
        <p:nvSpPr>
          <p:cNvPr id="3" name="Content Placeholder 2"/>
          <p:cNvSpPr>
            <a:spLocks noGrp="1"/>
          </p:cNvSpPr>
          <p:nvPr>
            <p:ph idx="1"/>
          </p:nvPr>
        </p:nvSpPr>
        <p:spPr>
          <a:xfrm>
            <a:off x="622138" y="1242485"/>
            <a:ext cx="10944549" cy="1673101"/>
          </a:xfrm>
        </p:spPr>
        <p:txBody>
          <a:bodyPr/>
          <a:lstStyle/>
          <a:p>
            <a:r>
              <a:rPr lang="en-US" altLang="en-US" dirty="0"/>
              <a:t>Add a member to an existing log group:</a:t>
            </a:r>
          </a:p>
          <a:p>
            <a:pPr lvl="1"/>
            <a:r>
              <a:rPr lang="en-US" altLang="en-US" dirty="0"/>
              <a:t>Navigate to the Redo Log Groups page in Enterprise Manager Database Express</a:t>
            </a:r>
          </a:p>
          <a:p>
            <a:pPr lvl="1"/>
            <a:r>
              <a:rPr lang="en-US" altLang="en-US" dirty="0"/>
              <a:t>Use the </a:t>
            </a:r>
            <a:r>
              <a:rPr lang="en-US" altLang="en-US" dirty="0">
                <a:latin typeface="Courier New" panose="02070309020205020404" pitchFamily="49" charset="0"/>
                <a:cs typeface="Courier New" panose="02070309020205020404" pitchFamily="49" charset="0"/>
              </a:rPr>
              <a:t>ALTER</a:t>
            </a:r>
            <a:r>
              <a:rPr lang="en-US" altLang="en-US" dirty="0"/>
              <a:t> </a:t>
            </a:r>
            <a:r>
              <a:rPr lang="en-US" altLang="en-US" dirty="0">
                <a:latin typeface="Courier New" panose="02070309020205020404" pitchFamily="49" charset="0"/>
                <a:cs typeface="Courier New" panose="02070309020205020404" pitchFamily="49" charset="0"/>
              </a:rPr>
              <a:t>DATABASE</a:t>
            </a:r>
            <a:r>
              <a:rPr lang="en-US" altLang="en-US" dirty="0"/>
              <a:t> command</a:t>
            </a:r>
          </a:p>
          <a:p>
            <a:endParaRPr lang="en-US" dirty="0"/>
          </a:p>
        </p:txBody>
      </p:sp>
      <p:sp>
        <p:nvSpPr>
          <p:cNvPr id="13" name="Rectangle 3"/>
          <p:cNvSpPr txBox="1">
            <a:spLocks noChangeArrowheads="1"/>
          </p:cNvSpPr>
          <p:nvPr/>
        </p:nvSpPr>
        <p:spPr>
          <a:xfrm>
            <a:off x="622138" y="1242485"/>
            <a:ext cx="10944549" cy="2111682"/>
          </a:xfrm>
          <a:prstGeom prst="rect">
            <a:avLst/>
          </a:prstGeom>
        </p:spPr>
        <p:txBody>
          <a:bodyP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endParaRPr lang="en-US" altLang="en-US" kern="0" dirty="0"/>
          </a:p>
        </p:txBody>
      </p:sp>
      <p:sp>
        <p:nvSpPr>
          <p:cNvPr id="14" name="Content Placeholder 2"/>
          <p:cNvSpPr txBox="1">
            <a:spLocks/>
          </p:cNvSpPr>
          <p:nvPr/>
        </p:nvSpPr>
        <p:spPr bwMode="gray">
          <a:xfrm>
            <a:off x="1059018" y="2629697"/>
            <a:ext cx="10750394" cy="102790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0">
            <a:spAutoFit/>
          </a:bodyPr>
          <a:lstStyle/>
          <a:p>
            <a:pPr marL="609493" indent="-609493" defTabSz="533307">
              <a:tabLst>
                <a:tab pos="533307" algn="r"/>
                <a:tab pos="897310" algn="l"/>
              </a:tabLst>
              <a:defRPr/>
            </a:pPr>
            <a:r>
              <a:rPr lang="en-US" b="1" dirty="0">
                <a:latin typeface="Courier New" pitchFamily="49" charset="0"/>
              </a:rPr>
              <a:t>SQL&gt; ALTER DATABASE </a:t>
            </a:r>
          </a:p>
          <a:p>
            <a:pPr marL="609493" indent="-609493" defTabSz="533307">
              <a:tabLst>
                <a:tab pos="533307" algn="r"/>
                <a:tab pos="897310" algn="l"/>
              </a:tabLst>
              <a:defRPr/>
            </a:pPr>
            <a:r>
              <a:rPr lang="en-US" b="1" dirty="0">
                <a:latin typeface="Courier New" pitchFamily="49" charset="0"/>
              </a:rPr>
              <a:t>  2  ADD LOGFILE MEMBER '/u01/app/oracle/oradata/orcl/redo1a.log' </a:t>
            </a:r>
          </a:p>
          <a:p>
            <a:pPr marL="609493" indent="-609493" defTabSz="533307">
              <a:tabLst>
                <a:tab pos="533307" algn="r"/>
                <a:tab pos="897310" algn="l"/>
              </a:tabLst>
              <a:defRPr/>
            </a:pPr>
            <a:r>
              <a:rPr lang="en-US" b="1" dirty="0">
                <a:latin typeface="Courier New" pitchFamily="49" charset="0"/>
              </a:rPr>
              <a:t>  3  TO GROUP 1;</a:t>
            </a:r>
          </a:p>
        </p:txBody>
      </p:sp>
      <p:sp>
        <p:nvSpPr>
          <p:cNvPr id="2" name="Slide Number Placeholder 1"/>
          <p:cNvSpPr>
            <a:spLocks noGrp="1"/>
          </p:cNvSpPr>
          <p:nvPr>
            <p:ph type="sldNum" sz="quarter" idx="12"/>
          </p:nvPr>
        </p:nvSpPr>
        <p:spPr/>
        <p:txBody>
          <a:bodyPr/>
          <a:lstStyle/>
          <a:p>
            <a:fld id="{0D1E9C62-5A59-433B-A292-EC595ABBBF45}" type="slidenum">
              <a:rPr lang="" smtClean="0"/>
              <a:t>390</a:t>
            </a:fld>
            <a:endParaRPr lang=""/>
          </a:p>
        </p:txBody>
      </p:sp>
    </p:spTree>
    <p:custDataLst>
      <p:tags r:id="rId1"/>
    </p:custDataLst>
    <p:extLst>
      <p:ext uri="{BB962C8B-B14F-4D97-AF65-F5344CB8AC3E}">
        <p14:creationId xmlns:p14="http://schemas.microsoft.com/office/powerpoint/2010/main" val="1675569878"/>
      </p:ext>
    </p:extLst>
  </p:cSld>
  <p:clrMapOvr>
    <a:masterClrMapping/>
  </p:clrMapOvr>
  <p:transition spd="slow"/>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5713412" y="884856"/>
            <a:ext cx="5943600" cy="5156023"/>
            <a:chOff x="761209" y="855663"/>
            <a:chExt cx="5485646" cy="3336997"/>
          </a:xfrm>
        </p:grpSpPr>
        <p:sp>
          <p:nvSpPr>
            <p:cNvPr id="41" name="Freeform 40"/>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42" name="Rounded Rectangle 41"/>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3314" name="Rectangle 2"/>
          <p:cNvSpPr>
            <a:spLocks noGrp="1" noChangeArrowheads="1"/>
          </p:cNvSpPr>
          <p:nvPr>
            <p:ph type="title"/>
          </p:nvPr>
        </p:nvSpPr>
        <p:spPr>
          <a:xfrm>
            <a:off x="531812" y="98960"/>
            <a:ext cx="9931550" cy="609888"/>
          </a:xfrm>
        </p:spPr>
        <p:txBody>
          <a:bodyPr>
            <a:normAutofit fontScale="90000"/>
          </a:bodyPr>
          <a:lstStyle/>
          <a:p>
            <a:pPr eaLnBrk="1" hangingPunct="1"/>
            <a:r>
              <a:rPr lang="en-US" altLang="en-US" dirty="0"/>
              <a:t>Creating Archived Redo Log Files</a:t>
            </a:r>
          </a:p>
        </p:txBody>
      </p:sp>
      <p:sp>
        <p:nvSpPr>
          <p:cNvPr id="13315" name="Rectangle 3"/>
          <p:cNvSpPr>
            <a:spLocks noGrp="1" noChangeArrowheads="1"/>
          </p:cNvSpPr>
          <p:nvPr>
            <p:ph idx="1"/>
          </p:nvPr>
        </p:nvSpPr>
        <p:spPr>
          <a:xfrm>
            <a:off x="622139" y="1242485"/>
            <a:ext cx="4938874" cy="3288928"/>
          </a:xfrm>
        </p:spPr>
        <p:txBody>
          <a:bodyPr>
            <a:normAutofit fontScale="92500" lnSpcReduction="10000"/>
          </a:bodyPr>
          <a:lstStyle/>
          <a:p>
            <a:pPr eaLnBrk="1" hangingPunct="1"/>
            <a:r>
              <a:rPr lang="en-US" altLang="en-US" dirty="0"/>
              <a:t>To preserve redo information, create archived copies of redo log files by performing the following steps:</a:t>
            </a:r>
          </a:p>
          <a:p>
            <a:pPr lvl="1" eaLnBrk="1" hangingPunct="1">
              <a:buFont typeface="Arial" panose="020B0604020202020204" pitchFamily="34" charset="0"/>
              <a:buAutoNum type="arabicPeriod"/>
            </a:pPr>
            <a:r>
              <a:rPr lang="en-US" altLang="en-US" dirty="0"/>
              <a:t>Specify the archived redo log file-naming convention.</a:t>
            </a:r>
          </a:p>
          <a:p>
            <a:pPr lvl="1" eaLnBrk="1" hangingPunct="1">
              <a:buFont typeface="Arial" panose="020B0604020202020204" pitchFamily="34" charset="0"/>
              <a:buAutoNum type="arabicPeriod"/>
            </a:pPr>
            <a:r>
              <a:rPr lang="en-US" altLang="en-US" dirty="0"/>
              <a:t>Specify one or more archived redo log file locations. </a:t>
            </a:r>
          </a:p>
          <a:p>
            <a:pPr lvl="1" eaLnBrk="1" hangingPunct="1">
              <a:buFont typeface="Arial" panose="020B0604020202020204" pitchFamily="34" charset="0"/>
              <a:buAutoNum type="arabicPeriod"/>
            </a:pPr>
            <a:r>
              <a:rPr lang="en-US" altLang="en-US" dirty="0"/>
              <a:t>Place the database in </a:t>
            </a:r>
            <a:r>
              <a:rPr lang="en-US" altLang="en-US" dirty="0">
                <a:latin typeface="Courier New" panose="02070309020205020404" pitchFamily="49" charset="0"/>
              </a:rPr>
              <a:t>ARCHIVELOG</a:t>
            </a:r>
            <a:r>
              <a:rPr lang="en-US" altLang="en-US" dirty="0"/>
              <a:t> mode.</a:t>
            </a:r>
          </a:p>
        </p:txBody>
      </p:sp>
      <p:grpSp>
        <p:nvGrpSpPr>
          <p:cNvPr id="2" name="Group 1"/>
          <p:cNvGrpSpPr/>
          <p:nvPr/>
        </p:nvGrpSpPr>
        <p:grpSpPr>
          <a:xfrm>
            <a:off x="6180504" y="1295400"/>
            <a:ext cx="5035297" cy="4193886"/>
            <a:chOff x="2360613" y="1641476"/>
            <a:chExt cx="5821362" cy="4613275"/>
          </a:xfrm>
        </p:grpSpPr>
        <p:grpSp>
          <p:nvGrpSpPr>
            <p:cNvPr id="13316" name="Group 4"/>
            <p:cNvGrpSpPr>
              <a:grpSpLocks/>
            </p:cNvGrpSpPr>
            <p:nvPr/>
          </p:nvGrpSpPr>
          <p:grpSpPr bwMode="auto">
            <a:xfrm>
              <a:off x="3392487" y="4759325"/>
              <a:ext cx="1149350" cy="958850"/>
              <a:chOff x="4032" y="3072"/>
              <a:chExt cx="724" cy="604"/>
            </a:xfrm>
          </p:grpSpPr>
          <p:grpSp>
            <p:nvGrpSpPr>
              <p:cNvPr id="13339" name="Group 5"/>
              <p:cNvGrpSpPr>
                <a:grpSpLocks/>
              </p:cNvGrpSpPr>
              <p:nvPr/>
            </p:nvGrpSpPr>
            <p:grpSpPr bwMode="auto">
              <a:xfrm>
                <a:off x="4032" y="3072"/>
                <a:ext cx="532" cy="412"/>
                <a:chOff x="960" y="684"/>
                <a:chExt cx="532" cy="412"/>
              </a:xfrm>
            </p:grpSpPr>
            <p:sp>
              <p:nvSpPr>
                <p:cNvPr id="13348" name="Rectangle 6"/>
                <p:cNvSpPr>
                  <a:spLocks noChangeArrowheads="1"/>
                </p:cNvSpPr>
                <p:nvPr/>
              </p:nvSpPr>
              <p:spPr bwMode="gray">
                <a:xfrm>
                  <a:off x="960" y="768"/>
                  <a:ext cx="532" cy="246"/>
                </a:xfrm>
                <a:prstGeom prst="rect">
                  <a:avLst/>
                </a:prstGeom>
                <a:solidFill>
                  <a:schemeClr val="folHlink"/>
                </a:solidFill>
                <a:ln w="3175">
                  <a:solidFill>
                    <a:schemeClr val="folHlink"/>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3349" name="Oval 7"/>
                <p:cNvSpPr>
                  <a:spLocks noChangeArrowheads="1"/>
                </p:cNvSpPr>
                <p:nvPr/>
              </p:nvSpPr>
              <p:spPr bwMode="gray">
                <a:xfrm>
                  <a:off x="960" y="684"/>
                  <a:ext cx="532" cy="158"/>
                </a:xfrm>
                <a:prstGeom prst="ellipse">
                  <a:avLst/>
                </a:prstGeom>
                <a:solidFill>
                  <a:schemeClr val="accent1"/>
                </a:solidFill>
                <a:ln w="3175">
                  <a:solidFill>
                    <a:schemeClr val="folHlink"/>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3350" name="Oval 8"/>
                <p:cNvSpPr>
                  <a:spLocks noChangeArrowheads="1"/>
                </p:cNvSpPr>
                <p:nvPr/>
              </p:nvSpPr>
              <p:spPr bwMode="gray">
                <a:xfrm>
                  <a:off x="960" y="938"/>
                  <a:ext cx="532" cy="158"/>
                </a:xfrm>
                <a:prstGeom prst="ellipse">
                  <a:avLst/>
                </a:prstGeom>
                <a:solidFill>
                  <a:schemeClr val="folHlink"/>
                </a:solidFill>
                <a:ln w="3175">
                  <a:solidFill>
                    <a:schemeClr val="folHlink"/>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13340" name="Group 9"/>
              <p:cNvGrpSpPr>
                <a:grpSpLocks/>
              </p:cNvGrpSpPr>
              <p:nvPr/>
            </p:nvGrpSpPr>
            <p:grpSpPr bwMode="auto">
              <a:xfrm>
                <a:off x="4121" y="3168"/>
                <a:ext cx="532" cy="412"/>
                <a:chOff x="960" y="684"/>
                <a:chExt cx="532" cy="412"/>
              </a:xfrm>
            </p:grpSpPr>
            <p:sp>
              <p:nvSpPr>
                <p:cNvPr id="13345" name="Rectangle 10"/>
                <p:cNvSpPr>
                  <a:spLocks noChangeArrowheads="1"/>
                </p:cNvSpPr>
                <p:nvPr/>
              </p:nvSpPr>
              <p:spPr bwMode="gray">
                <a:xfrm>
                  <a:off x="960" y="768"/>
                  <a:ext cx="532" cy="246"/>
                </a:xfrm>
                <a:prstGeom prst="rect">
                  <a:avLst/>
                </a:prstGeom>
                <a:solidFill>
                  <a:schemeClr val="folHlink"/>
                </a:solidFill>
                <a:ln w="3175">
                  <a:solidFill>
                    <a:schemeClr val="folHlink"/>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3346" name="Oval 11"/>
                <p:cNvSpPr>
                  <a:spLocks noChangeArrowheads="1"/>
                </p:cNvSpPr>
                <p:nvPr/>
              </p:nvSpPr>
              <p:spPr bwMode="gray">
                <a:xfrm>
                  <a:off x="960" y="684"/>
                  <a:ext cx="532" cy="158"/>
                </a:xfrm>
                <a:prstGeom prst="ellipse">
                  <a:avLst/>
                </a:prstGeom>
                <a:solidFill>
                  <a:schemeClr val="accent1"/>
                </a:solidFill>
                <a:ln w="3175">
                  <a:solidFill>
                    <a:schemeClr val="folHlink"/>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3347" name="Oval 12"/>
                <p:cNvSpPr>
                  <a:spLocks noChangeArrowheads="1"/>
                </p:cNvSpPr>
                <p:nvPr/>
              </p:nvSpPr>
              <p:spPr bwMode="gray">
                <a:xfrm>
                  <a:off x="960" y="938"/>
                  <a:ext cx="532" cy="158"/>
                </a:xfrm>
                <a:prstGeom prst="ellipse">
                  <a:avLst/>
                </a:prstGeom>
                <a:solidFill>
                  <a:schemeClr val="folHlink"/>
                </a:solidFill>
                <a:ln w="3175">
                  <a:solidFill>
                    <a:schemeClr val="folHlink"/>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13341" name="Group 13"/>
              <p:cNvGrpSpPr>
                <a:grpSpLocks/>
              </p:cNvGrpSpPr>
              <p:nvPr/>
            </p:nvGrpSpPr>
            <p:grpSpPr bwMode="auto">
              <a:xfrm>
                <a:off x="4224" y="3264"/>
                <a:ext cx="532" cy="412"/>
                <a:chOff x="960" y="684"/>
                <a:chExt cx="532" cy="412"/>
              </a:xfrm>
            </p:grpSpPr>
            <p:sp>
              <p:nvSpPr>
                <p:cNvPr id="13342" name="Rectangle 14"/>
                <p:cNvSpPr>
                  <a:spLocks noChangeArrowheads="1"/>
                </p:cNvSpPr>
                <p:nvPr/>
              </p:nvSpPr>
              <p:spPr bwMode="gray">
                <a:xfrm>
                  <a:off x="960" y="768"/>
                  <a:ext cx="532" cy="246"/>
                </a:xfrm>
                <a:prstGeom prst="rect">
                  <a:avLst/>
                </a:prstGeom>
                <a:solidFill>
                  <a:schemeClr val="folHlink"/>
                </a:solidFill>
                <a:ln w="3175">
                  <a:solidFill>
                    <a:schemeClr val="folHlink"/>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3343" name="Oval 15"/>
                <p:cNvSpPr>
                  <a:spLocks noChangeArrowheads="1"/>
                </p:cNvSpPr>
                <p:nvPr/>
              </p:nvSpPr>
              <p:spPr bwMode="gray">
                <a:xfrm>
                  <a:off x="960" y="684"/>
                  <a:ext cx="532" cy="158"/>
                </a:xfrm>
                <a:prstGeom prst="ellipse">
                  <a:avLst/>
                </a:prstGeom>
                <a:solidFill>
                  <a:schemeClr val="accent1"/>
                </a:solidFill>
                <a:ln w="3175">
                  <a:solidFill>
                    <a:schemeClr val="folHlink"/>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3344" name="Oval 16"/>
                <p:cNvSpPr>
                  <a:spLocks noChangeArrowheads="1"/>
                </p:cNvSpPr>
                <p:nvPr/>
              </p:nvSpPr>
              <p:spPr bwMode="gray">
                <a:xfrm>
                  <a:off x="960" y="938"/>
                  <a:ext cx="532" cy="158"/>
                </a:xfrm>
                <a:prstGeom prst="ellipse">
                  <a:avLst/>
                </a:prstGeom>
                <a:solidFill>
                  <a:schemeClr val="folHlink"/>
                </a:solidFill>
                <a:ln w="3175">
                  <a:solidFill>
                    <a:schemeClr val="folHlink"/>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sp>
          <p:nvSpPr>
            <p:cNvPr id="13317" name="Rectangle 17"/>
            <p:cNvSpPr>
              <a:spLocks noChangeArrowheads="1"/>
            </p:cNvSpPr>
            <p:nvPr/>
          </p:nvSpPr>
          <p:spPr bwMode="blackWhite">
            <a:xfrm>
              <a:off x="5180012" y="4906963"/>
              <a:ext cx="920750" cy="862012"/>
            </a:xfrm>
            <a:prstGeom prst="rect">
              <a:avLst/>
            </a:prstGeom>
            <a:solidFill>
              <a:srgbClr val="CCCCCC"/>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600" dirty="0">
                  <a:solidFill>
                    <a:srgbClr val="000000"/>
                  </a:solidFill>
                </a:rPr>
                <a:t>Archiver</a:t>
              </a:r>
            </a:p>
            <a:p>
              <a:pPr algn="ctr"/>
              <a:r>
                <a:rPr lang="en-US" altLang="en-US" sz="1600" dirty="0">
                  <a:solidFill>
                    <a:srgbClr val="000000"/>
                  </a:solidFill>
                </a:rPr>
                <a:t>(ARC</a:t>
              </a:r>
              <a:r>
                <a:rPr lang="en-US" altLang="en-US" sz="1600" i="1" dirty="0">
                  <a:solidFill>
                    <a:srgbClr val="000000"/>
                  </a:solidFill>
                </a:rPr>
                <a:t>n</a:t>
              </a:r>
              <a:r>
                <a:rPr lang="en-US" altLang="en-US" sz="1600" dirty="0">
                  <a:solidFill>
                    <a:srgbClr val="000000"/>
                  </a:solidFill>
                </a:rPr>
                <a:t>)</a:t>
              </a:r>
            </a:p>
          </p:txBody>
        </p:sp>
        <p:sp>
          <p:nvSpPr>
            <p:cNvPr id="13318" name="Line 18"/>
            <p:cNvSpPr>
              <a:spLocks noChangeShapeType="1"/>
            </p:cNvSpPr>
            <p:nvPr/>
          </p:nvSpPr>
          <p:spPr bwMode="auto">
            <a:xfrm>
              <a:off x="4627562" y="5337175"/>
              <a:ext cx="527050" cy="0"/>
            </a:xfrm>
            <a:prstGeom prst="line">
              <a:avLst/>
            </a:prstGeom>
            <a:noFill/>
            <a:ln w="28575" cap="rnd">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grpSp>
          <p:nvGrpSpPr>
            <p:cNvPr id="13319" name="Group 19"/>
            <p:cNvGrpSpPr>
              <a:grpSpLocks/>
            </p:cNvGrpSpPr>
            <p:nvPr/>
          </p:nvGrpSpPr>
          <p:grpSpPr bwMode="auto">
            <a:xfrm>
              <a:off x="6821488" y="4805363"/>
              <a:ext cx="1160463" cy="958850"/>
              <a:chOff x="3648" y="3312"/>
              <a:chExt cx="731" cy="604"/>
            </a:xfrm>
          </p:grpSpPr>
          <p:grpSp>
            <p:nvGrpSpPr>
              <p:cNvPr id="13327" name="Group 20"/>
              <p:cNvGrpSpPr>
                <a:grpSpLocks/>
              </p:cNvGrpSpPr>
              <p:nvPr/>
            </p:nvGrpSpPr>
            <p:grpSpPr bwMode="auto">
              <a:xfrm>
                <a:off x="3648" y="3312"/>
                <a:ext cx="532" cy="412"/>
                <a:chOff x="679" y="2640"/>
                <a:chExt cx="532" cy="412"/>
              </a:xfrm>
            </p:grpSpPr>
            <p:sp>
              <p:nvSpPr>
                <p:cNvPr id="13336" name="Rectangle 21"/>
                <p:cNvSpPr>
                  <a:spLocks noChangeArrowheads="1"/>
                </p:cNvSpPr>
                <p:nvPr/>
              </p:nvSpPr>
              <p:spPr bwMode="gray">
                <a:xfrm>
                  <a:off x="679" y="2724"/>
                  <a:ext cx="532" cy="246"/>
                </a:xfrm>
                <a:prstGeom prst="rect">
                  <a:avLst/>
                </a:prstGeom>
                <a:solidFill>
                  <a:srgbClr val="99CC99"/>
                </a:solidFill>
                <a:ln w="28575">
                  <a:solidFill>
                    <a:srgbClr val="99CC99"/>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3337" name="Oval 22"/>
                <p:cNvSpPr>
                  <a:spLocks noChangeArrowheads="1"/>
                </p:cNvSpPr>
                <p:nvPr/>
              </p:nvSpPr>
              <p:spPr bwMode="gray">
                <a:xfrm>
                  <a:off x="679" y="2640"/>
                  <a:ext cx="532" cy="158"/>
                </a:xfrm>
                <a:prstGeom prst="ellipse">
                  <a:avLst/>
                </a:prstGeom>
                <a:solidFill>
                  <a:srgbClr val="CCFFCC"/>
                </a:solidFill>
                <a:ln w="28575">
                  <a:solidFill>
                    <a:srgbClr val="99CC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3338" name="Oval 23"/>
                <p:cNvSpPr>
                  <a:spLocks noChangeArrowheads="1"/>
                </p:cNvSpPr>
                <p:nvPr/>
              </p:nvSpPr>
              <p:spPr bwMode="gray">
                <a:xfrm>
                  <a:off x="679" y="2894"/>
                  <a:ext cx="532" cy="158"/>
                </a:xfrm>
                <a:prstGeom prst="ellipse">
                  <a:avLst/>
                </a:prstGeom>
                <a:solidFill>
                  <a:srgbClr val="99CC99"/>
                </a:solidFill>
                <a:ln w="28575">
                  <a:solidFill>
                    <a:srgbClr val="99CC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13328" name="Group 24"/>
              <p:cNvGrpSpPr>
                <a:grpSpLocks/>
              </p:cNvGrpSpPr>
              <p:nvPr/>
            </p:nvGrpSpPr>
            <p:grpSpPr bwMode="auto">
              <a:xfrm>
                <a:off x="3744" y="3408"/>
                <a:ext cx="532" cy="412"/>
                <a:chOff x="679" y="2640"/>
                <a:chExt cx="532" cy="412"/>
              </a:xfrm>
            </p:grpSpPr>
            <p:sp>
              <p:nvSpPr>
                <p:cNvPr id="13333" name="Rectangle 25"/>
                <p:cNvSpPr>
                  <a:spLocks noChangeArrowheads="1"/>
                </p:cNvSpPr>
                <p:nvPr/>
              </p:nvSpPr>
              <p:spPr bwMode="gray">
                <a:xfrm>
                  <a:off x="679" y="2724"/>
                  <a:ext cx="532" cy="246"/>
                </a:xfrm>
                <a:prstGeom prst="rect">
                  <a:avLst/>
                </a:prstGeom>
                <a:solidFill>
                  <a:srgbClr val="99CC99"/>
                </a:solidFill>
                <a:ln w="28575">
                  <a:solidFill>
                    <a:srgbClr val="99CC99"/>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3334" name="Oval 26"/>
                <p:cNvSpPr>
                  <a:spLocks noChangeArrowheads="1"/>
                </p:cNvSpPr>
                <p:nvPr/>
              </p:nvSpPr>
              <p:spPr bwMode="gray">
                <a:xfrm>
                  <a:off x="679" y="2640"/>
                  <a:ext cx="532" cy="158"/>
                </a:xfrm>
                <a:prstGeom prst="ellipse">
                  <a:avLst/>
                </a:prstGeom>
                <a:solidFill>
                  <a:srgbClr val="CCFFCC"/>
                </a:solidFill>
                <a:ln w="28575">
                  <a:solidFill>
                    <a:srgbClr val="99CC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3335" name="Oval 27"/>
                <p:cNvSpPr>
                  <a:spLocks noChangeArrowheads="1"/>
                </p:cNvSpPr>
                <p:nvPr/>
              </p:nvSpPr>
              <p:spPr bwMode="gray">
                <a:xfrm>
                  <a:off x="679" y="2894"/>
                  <a:ext cx="532" cy="158"/>
                </a:xfrm>
                <a:prstGeom prst="ellipse">
                  <a:avLst/>
                </a:prstGeom>
                <a:solidFill>
                  <a:srgbClr val="99CC99"/>
                </a:solidFill>
                <a:ln w="28575">
                  <a:solidFill>
                    <a:srgbClr val="99CC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13329" name="Group 28"/>
              <p:cNvGrpSpPr>
                <a:grpSpLocks/>
              </p:cNvGrpSpPr>
              <p:nvPr/>
            </p:nvGrpSpPr>
            <p:grpSpPr bwMode="auto">
              <a:xfrm>
                <a:off x="3847" y="3504"/>
                <a:ext cx="532" cy="412"/>
                <a:chOff x="679" y="2640"/>
                <a:chExt cx="532" cy="412"/>
              </a:xfrm>
            </p:grpSpPr>
            <p:sp>
              <p:nvSpPr>
                <p:cNvPr id="13330" name="Rectangle 29"/>
                <p:cNvSpPr>
                  <a:spLocks noChangeArrowheads="1"/>
                </p:cNvSpPr>
                <p:nvPr/>
              </p:nvSpPr>
              <p:spPr bwMode="gray">
                <a:xfrm>
                  <a:off x="679" y="2724"/>
                  <a:ext cx="532" cy="246"/>
                </a:xfrm>
                <a:prstGeom prst="rect">
                  <a:avLst/>
                </a:prstGeom>
                <a:solidFill>
                  <a:srgbClr val="99CC99"/>
                </a:solidFill>
                <a:ln w="28575">
                  <a:solidFill>
                    <a:srgbClr val="99CC99"/>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3331" name="Oval 30"/>
                <p:cNvSpPr>
                  <a:spLocks noChangeArrowheads="1"/>
                </p:cNvSpPr>
                <p:nvPr/>
              </p:nvSpPr>
              <p:spPr bwMode="gray">
                <a:xfrm>
                  <a:off x="679" y="2640"/>
                  <a:ext cx="532" cy="158"/>
                </a:xfrm>
                <a:prstGeom prst="ellipse">
                  <a:avLst/>
                </a:prstGeom>
                <a:solidFill>
                  <a:srgbClr val="CCFFCC"/>
                </a:solidFill>
                <a:ln w="28575">
                  <a:solidFill>
                    <a:srgbClr val="99CC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3332" name="Oval 31"/>
                <p:cNvSpPr>
                  <a:spLocks noChangeArrowheads="1"/>
                </p:cNvSpPr>
                <p:nvPr/>
              </p:nvSpPr>
              <p:spPr bwMode="gray">
                <a:xfrm>
                  <a:off x="679" y="2894"/>
                  <a:ext cx="532" cy="158"/>
                </a:xfrm>
                <a:prstGeom prst="ellipse">
                  <a:avLst/>
                </a:prstGeom>
                <a:solidFill>
                  <a:srgbClr val="99CC99"/>
                </a:solidFill>
                <a:ln w="28575">
                  <a:solidFill>
                    <a:srgbClr val="99CC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sp>
          <p:nvSpPr>
            <p:cNvPr id="13320" name="Rectangle 32"/>
            <p:cNvSpPr>
              <a:spLocks noChangeArrowheads="1"/>
            </p:cNvSpPr>
            <p:nvPr/>
          </p:nvSpPr>
          <p:spPr bwMode="auto">
            <a:xfrm>
              <a:off x="6981825" y="5730876"/>
              <a:ext cx="1200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Archived</a:t>
              </a:r>
            </a:p>
            <a:p>
              <a:pPr algn="ctr" eaLnBrk="1" hangingPunct="1"/>
              <a:r>
                <a:rPr lang="en-US" altLang="en-US" sz="1400" dirty="0">
                  <a:solidFill>
                    <a:srgbClr val="000000"/>
                  </a:solidFill>
                </a:rPr>
                <a:t>redo log files</a:t>
              </a:r>
            </a:p>
          </p:txBody>
        </p:sp>
        <p:sp>
          <p:nvSpPr>
            <p:cNvPr id="13321" name="Rectangle 33"/>
            <p:cNvSpPr>
              <a:spLocks noChangeArrowheads="1"/>
            </p:cNvSpPr>
            <p:nvPr/>
          </p:nvSpPr>
          <p:spPr bwMode="auto">
            <a:xfrm>
              <a:off x="3559175" y="5689601"/>
              <a:ext cx="1160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Online redo </a:t>
              </a:r>
            </a:p>
            <a:p>
              <a:pPr algn="ctr" eaLnBrk="1" hangingPunct="1"/>
              <a:r>
                <a:rPr lang="en-US" altLang="en-US" sz="1400" dirty="0">
                  <a:solidFill>
                    <a:srgbClr val="000000"/>
                  </a:solidFill>
                </a:rPr>
                <a:t>log files</a:t>
              </a:r>
            </a:p>
          </p:txBody>
        </p:sp>
        <p:sp>
          <p:nvSpPr>
            <p:cNvPr id="13322" name="Line 34"/>
            <p:cNvSpPr>
              <a:spLocks noChangeShapeType="1"/>
            </p:cNvSpPr>
            <p:nvPr/>
          </p:nvSpPr>
          <p:spPr bwMode="auto">
            <a:xfrm>
              <a:off x="6135687" y="5364163"/>
              <a:ext cx="685800" cy="0"/>
            </a:xfrm>
            <a:prstGeom prst="line">
              <a:avLst/>
            </a:prstGeom>
            <a:noFill/>
            <a:ln w="28575" cap="rnd">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pic>
          <p:nvPicPr>
            <p:cNvPr id="13323" name="Picture 72" descr="diagr0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0613" y="1641476"/>
              <a:ext cx="2092325"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AutoShape 74"/>
            <p:cNvSpPr>
              <a:spLocks noChangeArrowheads="1"/>
            </p:cNvSpPr>
            <p:nvPr/>
          </p:nvSpPr>
          <p:spPr bwMode="auto">
            <a:xfrm>
              <a:off x="2439987" y="4830763"/>
              <a:ext cx="304800" cy="990600"/>
            </a:xfrm>
            <a:prstGeom prst="curvedRightArrow">
              <a:avLst>
                <a:gd name="adj1" fmla="val 65000"/>
                <a:gd name="adj2" fmla="val 130000"/>
                <a:gd name="adj3" fmla="val 33333"/>
              </a:avLst>
            </a:prstGeom>
            <a:solidFill>
              <a:schemeClr val="accent2"/>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3325" name="AutoShape 75"/>
            <p:cNvSpPr>
              <a:spLocks noChangeArrowheads="1"/>
            </p:cNvSpPr>
            <p:nvPr/>
          </p:nvSpPr>
          <p:spPr bwMode="auto">
            <a:xfrm rot="10800000">
              <a:off x="2897187" y="4754563"/>
              <a:ext cx="304800" cy="990600"/>
            </a:xfrm>
            <a:prstGeom prst="curvedRightArrow">
              <a:avLst>
                <a:gd name="adj1" fmla="val 65000"/>
                <a:gd name="adj2" fmla="val 130000"/>
                <a:gd name="adj3" fmla="val 33333"/>
              </a:avLst>
            </a:prstGeom>
            <a:solidFill>
              <a:schemeClr val="accent2"/>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3326" name="Line 76"/>
            <p:cNvSpPr>
              <a:spLocks noChangeShapeType="1"/>
            </p:cNvSpPr>
            <p:nvPr/>
          </p:nvSpPr>
          <p:spPr bwMode="auto">
            <a:xfrm>
              <a:off x="3765550" y="3562351"/>
              <a:ext cx="0" cy="1147763"/>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grpSp>
      <p:sp>
        <p:nvSpPr>
          <p:cNvPr id="3" name="Slide Number Placeholder 2"/>
          <p:cNvSpPr>
            <a:spLocks noGrp="1"/>
          </p:cNvSpPr>
          <p:nvPr>
            <p:ph type="sldNum" sz="quarter" idx="12"/>
          </p:nvPr>
        </p:nvSpPr>
        <p:spPr/>
        <p:txBody>
          <a:bodyPr/>
          <a:lstStyle/>
          <a:p>
            <a:fld id="{0D1E9C62-5A59-433B-A292-EC595ABBBF45}" type="slidenum">
              <a:rPr lang="" smtClean="0"/>
              <a:t>391</a:t>
            </a:fld>
            <a:endParaRPr lang=""/>
          </a:p>
        </p:txBody>
      </p:sp>
    </p:spTree>
    <p:custDataLst>
      <p:tags r:id="rId1"/>
    </p:custDataLst>
    <p:extLst>
      <p:ext uri="{BB962C8B-B14F-4D97-AF65-F5344CB8AC3E}">
        <p14:creationId xmlns:p14="http://schemas.microsoft.com/office/powerpoint/2010/main" val="160834098"/>
      </p:ext>
    </p:extLst>
  </p:cSld>
  <p:clrMapOvr>
    <a:masterClrMapping/>
  </p:clrMapOvr>
  <p:transition spd="slow"/>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5984345" y="805833"/>
            <a:ext cx="4912066" cy="5156023"/>
            <a:chOff x="761209" y="855663"/>
            <a:chExt cx="5485646" cy="3336997"/>
          </a:xfrm>
        </p:grpSpPr>
        <p:sp>
          <p:nvSpPr>
            <p:cNvPr id="66" name="Freeform 65"/>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67" name="Rounded Rectangle 66"/>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4338" name="Rectangle 3"/>
          <p:cNvSpPr>
            <a:spLocks noGrp="1" noChangeArrowheads="1"/>
          </p:cNvSpPr>
          <p:nvPr>
            <p:ph type="title"/>
          </p:nvPr>
        </p:nvSpPr>
        <p:spPr>
          <a:xfrm>
            <a:off x="455612" y="178717"/>
            <a:ext cx="9904630" cy="603337"/>
          </a:xfrm>
        </p:spPr>
        <p:txBody>
          <a:bodyPr>
            <a:normAutofit fontScale="90000"/>
          </a:bodyPr>
          <a:lstStyle/>
          <a:p>
            <a:pPr eaLnBrk="1" hangingPunct="1"/>
            <a:r>
              <a:rPr lang="en-US" altLang="en-US" dirty="0"/>
              <a:t>Archiver (ARC</a:t>
            </a:r>
            <a:r>
              <a:rPr lang="en-US" altLang="en-US" i="1" dirty="0"/>
              <a:t>n</a:t>
            </a:r>
            <a:r>
              <a:rPr lang="en-US" altLang="en-US" dirty="0"/>
              <a:t>) Process</a:t>
            </a:r>
          </a:p>
        </p:txBody>
      </p:sp>
      <p:sp>
        <p:nvSpPr>
          <p:cNvPr id="14339" name="Rectangle 4"/>
          <p:cNvSpPr>
            <a:spLocks noGrp="1" noChangeArrowheads="1"/>
          </p:cNvSpPr>
          <p:nvPr>
            <p:ph idx="1"/>
          </p:nvPr>
        </p:nvSpPr>
        <p:spPr>
          <a:xfrm>
            <a:off x="622139" y="1242485"/>
            <a:ext cx="4329274" cy="1831606"/>
          </a:xfrm>
        </p:spPr>
        <p:txBody>
          <a:bodyPr>
            <a:normAutofit fontScale="85000" lnSpcReduction="10000"/>
          </a:bodyPr>
          <a:lstStyle/>
          <a:p>
            <a:pPr eaLnBrk="1" hangingPunct="1"/>
            <a:r>
              <a:rPr lang="en-US" altLang="en-US" dirty="0"/>
              <a:t>Archiver (ARC</a:t>
            </a:r>
            <a:r>
              <a:rPr lang="en-US" altLang="en-US" i="1" dirty="0"/>
              <a:t>n</a:t>
            </a:r>
            <a:r>
              <a:rPr lang="en-US" altLang="en-US" dirty="0"/>
              <a:t>): </a:t>
            </a:r>
          </a:p>
          <a:p>
            <a:pPr lvl="1" eaLnBrk="1" hangingPunct="1"/>
            <a:r>
              <a:rPr lang="en-US" altLang="en-US" dirty="0"/>
              <a:t>Automatically archives online redo log files when the database is in </a:t>
            </a:r>
            <a:r>
              <a:rPr lang="en-US" altLang="en-US" dirty="0">
                <a:latin typeface="Courier New" panose="02070309020205020404" pitchFamily="49" charset="0"/>
              </a:rPr>
              <a:t>ARCHIVELOG</a:t>
            </a:r>
            <a:r>
              <a:rPr lang="en-US" altLang="en-US" dirty="0"/>
              <a:t> mode</a:t>
            </a:r>
          </a:p>
          <a:p>
            <a:pPr lvl="1" eaLnBrk="1" hangingPunct="1"/>
            <a:r>
              <a:rPr lang="en-US" altLang="en-US" dirty="0"/>
              <a:t>Preserves a record of all changes made to the database</a:t>
            </a:r>
          </a:p>
        </p:txBody>
      </p:sp>
      <p:grpSp>
        <p:nvGrpSpPr>
          <p:cNvPr id="14340" name="Group 65"/>
          <p:cNvGrpSpPr>
            <a:grpSpLocks/>
          </p:cNvGrpSpPr>
          <p:nvPr/>
        </p:nvGrpSpPr>
        <p:grpSpPr bwMode="auto">
          <a:xfrm>
            <a:off x="6426200" y="1150144"/>
            <a:ext cx="4087812" cy="4557713"/>
            <a:chOff x="4827587" y="1676400"/>
            <a:chExt cx="4087813" cy="4557713"/>
          </a:xfrm>
        </p:grpSpPr>
        <p:cxnSp>
          <p:nvCxnSpPr>
            <p:cNvPr id="14341" name="Straight Connector 64"/>
            <p:cNvCxnSpPr>
              <a:cxnSpLocks noChangeShapeType="1"/>
            </p:cNvCxnSpPr>
            <p:nvPr/>
          </p:nvCxnSpPr>
          <p:spPr bwMode="auto">
            <a:xfrm flipV="1">
              <a:off x="6107289" y="5136444"/>
              <a:ext cx="0" cy="609600"/>
            </a:xfrm>
            <a:prstGeom prst="line">
              <a:avLst/>
            </a:prstGeom>
            <a:noFill/>
            <a:ln w="28575"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nvGrpSpPr>
            <p:cNvPr id="14342" name="Group 62"/>
            <p:cNvGrpSpPr>
              <a:grpSpLocks/>
            </p:cNvGrpSpPr>
            <p:nvPr/>
          </p:nvGrpSpPr>
          <p:grpSpPr bwMode="auto">
            <a:xfrm>
              <a:off x="4827587" y="1676400"/>
              <a:ext cx="4087813" cy="4557713"/>
              <a:chOff x="4752975" y="1809750"/>
              <a:chExt cx="4087813" cy="4557713"/>
            </a:xfrm>
          </p:grpSpPr>
          <p:sp>
            <p:nvSpPr>
              <p:cNvPr id="14343" name="Rectangle 2"/>
              <p:cNvSpPr>
                <a:spLocks noChangeArrowheads="1"/>
              </p:cNvSpPr>
              <p:nvPr/>
            </p:nvSpPr>
            <p:spPr bwMode="blackWhite">
              <a:xfrm>
                <a:off x="5575300" y="4284663"/>
                <a:ext cx="982663" cy="1047750"/>
              </a:xfrm>
              <a:prstGeom prst="rect">
                <a:avLst/>
              </a:prstGeom>
              <a:solidFill>
                <a:srgbClr val="99CC00"/>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endParaRPr lang="en-US" altLang="en-US" dirty="0">
                  <a:solidFill>
                    <a:srgbClr val="000000"/>
                  </a:solidFill>
                </a:endParaRPr>
              </a:p>
            </p:txBody>
          </p:sp>
          <p:sp>
            <p:nvSpPr>
              <p:cNvPr id="14344" name="Line 6"/>
              <p:cNvSpPr>
                <a:spLocks noChangeShapeType="1"/>
              </p:cNvSpPr>
              <p:nvPr/>
            </p:nvSpPr>
            <p:spPr bwMode="auto">
              <a:xfrm>
                <a:off x="6059488" y="3065463"/>
                <a:ext cx="0" cy="30480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14345" name="Line 7"/>
              <p:cNvSpPr>
                <a:spLocks noChangeShapeType="1"/>
              </p:cNvSpPr>
              <p:nvPr/>
            </p:nvSpPr>
            <p:spPr bwMode="auto">
              <a:xfrm>
                <a:off x="6043613" y="5881688"/>
                <a:ext cx="827087"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14346" name="Line 8"/>
              <p:cNvSpPr>
                <a:spLocks noChangeShapeType="1"/>
              </p:cNvSpPr>
              <p:nvPr/>
            </p:nvSpPr>
            <p:spPr bwMode="auto">
              <a:xfrm>
                <a:off x="6051550" y="4030663"/>
                <a:ext cx="0" cy="434975"/>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nvGrpSpPr>
              <p:cNvPr id="14347" name="Group 9"/>
              <p:cNvGrpSpPr>
                <a:grpSpLocks/>
              </p:cNvGrpSpPr>
              <p:nvPr/>
            </p:nvGrpSpPr>
            <p:grpSpPr bwMode="auto">
              <a:xfrm>
                <a:off x="5564188" y="4445000"/>
                <a:ext cx="1006475" cy="835493"/>
                <a:chOff x="468" y="2994"/>
                <a:chExt cx="730" cy="639"/>
              </a:xfrm>
            </p:grpSpPr>
            <p:grpSp>
              <p:nvGrpSpPr>
                <p:cNvPr id="14391" name="Group 10"/>
                <p:cNvGrpSpPr>
                  <a:grpSpLocks/>
                </p:cNvGrpSpPr>
                <p:nvPr/>
              </p:nvGrpSpPr>
              <p:grpSpPr bwMode="auto">
                <a:xfrm>
                  <a:off x="551" y="2994"/>
                  <a:ext cx="573" cy="604"/>
                  <a:chOff x="2593" y="2912"/>
                  <a:chExt cx="436" cy="604"/>
                </a:xfrm>
              </p:grpSpPr>
              <p:grpSp>
                <p:nvGrpSpPr>
                  <p:cNvPr id="14393" name="Group 11"/>
                  <p:cNvGrpSpPr>
                    <a:grpSpLocks/>
                  </p:cNvGrpSpPr>
                  <p:nvPr/>
                </p:nvGrpSpPr>
                <p:grpSpPr bwMode="auto">
                  <a:xfrm>
                    <a:off x="2593" y="3178"/>
                    <a:ext cx="436" cy="338"/>
                    <a:chOff x="2128" y="3492"/>
                    <a:chExt cx="532" cy="412"/>
                  </a:xfrm>
                </p:grpSpPr>
                <p:sp>
                  <p:nvSpPr>
                    <p:cNvPr id="14398" name="Rectangle 12"/>
                    <p:cNvSpPr>
                      <a:spLocks noChangeArrowheads="1"/>
                    </p:cNvSpPr>
                    <p:nvPr/>
                  </p:nvSpPr>
                  <p:spPr bwMode="gray">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4399" name="Oval 13"/>
                    <p:cNvSpPr>
                      <a:spLocks noChangeArrowheads="1"/>
                    </p:cNvSpPr>
                    <p:nvPr/>
                  </p:nvSpPr>
                  <p:spPr bwMode="gray">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4400" name="Oval 14"/>
                    <p:cNvSpPr>
                      <a:spLocks noChangeArrowheads="1"/>
                    </p:cNvSpPr>
                    <p:nvPr/>
                  </p:nvSpPr>
                  <p:spPr bwMode="gray">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nvGrpSpPr>
                  <p:cNvPr id="14394" name="Group 15"/>
                  <p:cNvGrpSpPr>
                    <a:grpSpLocks/>
                  </p:cNvGrpSpPr>
                  <p:nvPr/>
                </p:nvGrpSpPr>
                <p:grpSpPr bwMode="auto">
                  <a:xfrm>
                    <a:off x="2593" y="2912"/>
                    <a:ext cx="436" cy="338"/>
                    <a:chOff x="2128" y="2685"/>
                    <a:chExt cx="532" cy="412"/>
                  </a:xfrm>
                </p:grpSpPr>
                <p:sp>
                  <p:nvSpPr>
                    <p:cNvPr id="14395" name="Rectangle 16"/>
                    <p:cNvSpPr>
                      <a:spLocks noChangeArrowheads="1"/>
                    </p:cNvSpPr>
                    <p:nvPr/>
                  </p:nvSpPr>
                  <p:spPr bwMode="gray">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4396" name="Oval 17"/>
                    <p:cNvSpPr>
                      <a:spLocks noChangeArrowheads="1"/>
                    </p:cNvSpPr>
                    <p:nvPr/>
                  </p:nvSpPr>
                  <p:spPr bwMode="gray">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4397" name="Oval 18"/>
                    <p:cNvSpPr>
                      <a:spLocks noChangeArrowheads="1"/>
                    </p:cNvSpPr>
                    <p:nvPr/>
                  </p:nvSpPr>
                  <p:spPr bwMode="gray">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sp>
              <p:nvSpPr>
                <p:cNvPr id="14392" name="Rectangle 19"/>
                <p:cNvSpPr>
                  <a:spLocks noChangeArrowheads="1"/>
                </p:cNvSpPr>
                <p:nvPr/>
              </p:nvSpPr>
              <p:spPr bwMode="gray">
                <a:xfrm>
                  <a:off x="468" y="3309"/>
                  <a:ext cx="73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1400" dirty="0">
                      <a:solidFill>
                        <a:srgbClr val="000000"/>
                      </a:solidFill>
                    </a:rPr>
                    <a:t>Redo log</a:t>
                  </a:r>
                </a:p>
                <a:p>
                  <a:pPr algn="ctr">
                    <a:lnSpc>
                      <a:spcPct val="85000"/>
                    </a:lnSpc>
                  </a:pPr>
                  <a:r>
                    <a:rPr lang="en-US" altLang="en-US" sz="1400" dirty="0">
                      <a:solidFill>
                        <a:srgbClr val="000000"/>
                      </a:solidFill>
                    </a:rPr>
                    <a:t>files</a:t>
                  </a:r>
                </a:p>
              </p:txBody>
            </p:sp>
          </p:grpSp>
          <p:sp>
            <p:nvSpPr>
              <p:cNvPr id="14348" name="AutoShape 20"/>
              <p:cNvSpPr>
                <a:spLocks noChangeArrowheads="1"/>
              </p:cNvSpPr>
              <p:nvPr/>
            </p:nvSpPr>
            <p:spPr bwMode="blackWhite">
              <a:xfrm>
                <a:off x="4752975" y="1809750"/>
                <a:ext cx="2289175" cy="1265238"/>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dirty="0">
                  <a:solidFill>
                    <a:srgbClr val="000000"/>
                  </a:solidFill>
                </a:endParaRPr>
              </a:p>
            </p:txBody>
          </p:sp>
          <p:sp>
            <p:nvSpPr>
              <p:cNvPr id="14349" name="Text Box 21"/>
              <p:cNvSpPr txBox="1">
                <a:spLocks noChangeArrowheads="1"/>
              </p:cNvSpPr>
              <p:nvPr/>
            </p:nvSpPr>
            <p:spPr bwMode="auto">
              <a:xfrm>
                <a:off x="4752975" y="1927225"/>
                <a:ext cx="679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SGA</a:t>
                </a:r>
              </a:p>
            </p:txBody>
          </p:sp>
          <p:grpSp>
            <p:nvGrpSpPr>
              <p:cNvPr id="14350" name="Group 22"/>
              <p:cNvGrpSpPr>
                <a:grpSpLocks/>
              </p:cNvGrpSpPr>
              <p:nvPr/>
            </p:nvGrpSpPr>
            <p:grpSpPr bwMode="auto">
              <a:xfrm>
                <a:off x="5372100" y="1963737"/>
                <a:ext cx="1404938" cy="1119151"/>
                <a:chOff x="54" y="1591"/>
                <a:chExt cx="885" cy="713"/>
              </a:xfrm>
            </p:grpSpPr>
            <p:grpSp>
              <p:nvGrpSpPr>
                <p:cNvPr id="14381" name="Group 23"/>
                <p:cNvGrpSpPr>
                  <a:grpSpLocks/>
                </p:cNvGrpSpPr>
                <p:nvPr/>
              </p:nvGrpSpPr>
              <p:grpSpPr bwMode="auto">
                <a:xfrm>
                  <a:off x="100" y="1591"/>
                  <a:ext cx="791" cy="530"/>
                  <a:chOff x="38" y="1591"/>
                  <a:chExt cx="791" cy="530"/>
                </a:xfrm>
              </p:grpSpPr>
              <p:sp>
                <p:nvSpPr>
                  <p:cNvPr id="14383" name="Rectangle 24"/>
                  <p:cNvSpPr>
                    <a:spLocks noChangeArrowheads="1"/>
                  </p:cNvSpPr>
                  <p:nvPr/>
                </p:nvSpPr>
                <p:spPr bwMode="blackWhite">
                  <a:xfrm>
                    <a:off x="38" y="1591"/>
                    <a:ext cx="780" cy="526"/>
                  </a:xfrm>
                  <a:prstGeom prst="rect">
                    <a:avLst/>
                  </a:prstGeom>
                  <a:solidFill>
                    <a:srgbClr val="FFFF99"/>
                  </a:solidFill>
                  <a:ln w="28575">
                    <a:solidFill>
                      <a:srgbClr val="993366"/>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nvGrpSpPr>
                  <p:cNvPr id="14384" name="Group 25"/>
                  <p:cNvGrpSpPr>
                    <a:grpSpLocks/>
                  </p:cNvGrpSpPr>
                  <p:nvPr/>
                </p:nvGrpSpPr>
                <p:grpSpPr bwMode="auto">
                  <a:xfrm>
                    <a:off x="197" y="1602"/>
                    <a:ext cx="453" cy="519"/>
                    <a:chOff x="2184" y="2016"/>
                    <a:chExt cx="288" cy="672"/>
                  </a:xfrm>
                </p:grpSpPr>
                <p:sp>
                  <p:nvSpPr>
                    <p:cNvPr id="14387" name="Line 26"/>
                    <p:cNvSpPr>
                      <a:spLocks noChangeShapeType="1"/>
                    </p:cNvSpPr>
                    <p:nvPr/>
                  </p:nvSpPr>
                  <p:spPr bwMode="blackWhite">
                    <a:xfrm>
                      <a:off x="2184" y="2016"/>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en-US" dirty="0">
                        <a:solidFill>
                          <a:srgbClr val="000000"/>
                        </a:solidFill>
                      </a:endParaRPr>
                    </a:p>
                  </p:txBody>
                </p:sp>
                <p:sp>
                  <p:nvSpPr>
                    <p:cNvPr id="14388" name="Line 27"/>
                    <p:cNvSpPr>
                      <a:spLocks noChangeShapeType="1"/>
                    </p:cNvSpPr>
                    <p:nvPr/>
                  </p:nvSpPr>
                  <p:spPr bwMode="blackWhite">
                    <a:xfrm>
                      <a:off x="2280" y="2016"/>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en-US" dirty="0">
                        <a:solidFill>
                          <a:srgbClr val="000000"/>
                        </a:solidFill>
                      </a:endParaRPr>
                    </a:p>
                  </p:txBody>
                </p:sp>
                <p:sp>
                  <p:nvSpPr>
                    <p:cNvPr id="14389" name="Line 28"/>
                    <p:cNvSpPr>
                      <a:spLocks noChangeShapeType="1"/>
                    </p:cNvSpPr>
                    <p:nvPr/>
                  </p:nvSpPr>
                  <p:spPr bwMode="blackWhite">
                    <a:xfrm>
                      <a:off x="2376" y="2016"/>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en-US" dirty="0">
                        <a:solidFill>
                          <a:srgbClr val="000000"/>
                        </a:solidFill>
                      </a:endParaRPr>
                    </a:p>
                  </p:txBody>
                </p:sp>
                <p:sp>
                  <p:nvSpPr>
                    <p:cNvPr id="14390" name="Line 29"/>
                    <p:cNvSpPr>
                      <a:spLocks noChangeShapeType="1"/>
                    </p:cNvSpPr>
                    <p:nvPr/>
                  </p:nvSpPr>
                  <p:spPr bwMode="blackWhite">
                    <a:xfrm>
                      <a:off x="2472" y="2016"/>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en-US" dirty="0">
                        <a:solidFill>
                          <a:srgbClr val="000000"/>
                        </a:solidFill>
                      </a:endParaRPr>
                    </a:p>
                  </p:txBody>
                </p:sp>
              </p:grpSp>
              <p:sp>
                <p:nvSpPr>
                  <p:cNvPr id="14385" name="Line 30"/>
                  <p:cNvSpPr>
                    <a:spLocks noChangeShapeType="1"/>
                  </p:cNvSpPr>
                  <p:nvPr/>
                </p:nvSpPr>
                <p:spPr bwMode="blackWhite">
                  <a:xfrm>
                    <a:off x="38" y="1782"/>
                    <a:ext cx="79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en-US" dirty="0">
                      <a:solidFill>
                        <a:srgbClr val="000000"/>
                      </a:solidFill>
                    </a:endParaRPr>
                  </a:p>
                </p:txBody>
              </p:sp>
              <p:sp>
                <p:nvSpPr>
                  <p:cNvPr id="14386" name="Line 31"/>
                  <p:cNvSpPr>
                    <a:spLocks noChangeShapeType="1"/>
                  </p:cNvSpPr>
                  <p:nvPr/>
                </p:nvSpPr>
                <p:spPr bwMode="blackWhite">
                  <a:xfrm flipV="1">
                    <a:off x="38" y="1946"/>
                    <a:ext cx="79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en-US" dirty="0">
                      <a:solidFill>
                        <a:srgbClr val="000000"/>
                      </a:solidFill>
                    </a:endParaRPr>
                  </a:p>
                </p:txBody>
              </p:sp>
            </p:grpSp>
            <p:sp>
              <p:nvSpPr>
                <p:cNvPr id="14382" name="Text Box 32"/>
                <p:cNvSpPr txBox="1">
                  <a:spLocks noChangeArrowheads="1"/>
                </p:cNvSpPr>
                <p:nvPr/>
              </p:nvSpPr>
              <p:spPr bwMode="auto">
                <a:xfrm>
                  <a:off x="54" y="2108"/>
                  <a:ext cx="88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Redo log buffer</a:t>
                  </a:r>
                </a:p>
              </p:txBody>
            </p:sp>
          </p:grpSp>
          <p:sp>
            <p:nvSpPr>
              <p:cNvPr id="14351" name="Text Box 33"/>
              <p:cNvSpPr txBox="1">
                <a:spLocks noChangeArrowheads="1"/>
              </p:cNvSpPr>
              <p:nvPr/>
            </p:nvSpPr>
            <p:spPr bwMode="auto">
              <a:xfrm>
                <a:off x="5954713" y="4022725"/>
                <a:ext cx="1079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Log Writer</a:t>
                </a:r>
              </a:p>
            </p:txBody>
          </p:sp>
          <p:sp>
            <p:nvSpPr>
              <p:cNvPr id="14352" name="Oval 34"/>
              <p:cNvSpPr>
                <a:spLocks noChangeArrowheads="1"/>
              </p:cNvSpPr>
              <p:nvPr/>
            </p:nvSpPr>
            <p:spPr bwMode="blackWhite">
              <a:xfrm>
                <a:off x="5095875" y="3382963"/>
                <a:ext cx="1946275" cy="620712"/>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LGWR</a:t>
                </a:r>
              </a:p>
            </p:txBody>
          </p:sp>
          <p:grpSp>
            <p:nvGrpSpPr>
              <p:cNvPr id="14353" name="Group 35"/>
              <p:cNvGrpSpPr>
                <a:grpSpLocks/>
              </p:cNvGrpSpPr>
              <p:nvPr/>
            </p:nvGrpSpPr>
            <p:grpSpPr bwMode="auto">
              <a:xfrm>
                <a:off x="7329488" y="2809875"/>
                <a:ext cx="1065212" cy="1555750"/>
                <a:chOff x="4617" y="2024"/>
                <a:chExt cx="671" cy="980"/>
              </a:xfrm>
            </p:grpSpPr>
            <p:sp>
              <p:nvSpPr>
                <p:cNvPr id="14370" name="Line 36"/>
                <p:cNvSpPr>
                  <a:spLocks noChangeShapeType="1"/>
                </p:cNvSpPr>
                <p:nvPr/>
              </p:nvSpPr>
              <p:spPr bwMode="gray">
                <a:xfrm>
                  <a:off x="4959" y="2716"/>
                  <a:ext cx="0" cy="288"/>
                </a:xfrm>
                <a:prstGeom prst="line">
                  <a:avLst/>
                </a:prstGeom>
                <a:noFill/>
                <a:ln w="28575">
                  <a:solidFill>
                    <a:schemeClr val="tx1"/>
                  </a:solidFill>
                  <a:round/>
                  <a:headEnd type="triangle" w="lg" len="lg"/>
                  <a:tailEnd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pic>
              <p:nvPicPr>
                <p:cNvPr id="14371" name="Picture 37" descr="Concept: Safe, Security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617" y="2024"/>
                  <a:ext cx="671"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72" name="Group 38"/>
                <p:cNvGrpSpPr>
                  <a:grpSpLocks/>
                </p:cNvGrpSpPr>
                <p:nvPr/>
              </p:nvGrpSpPr>
              <p:grpSpPr bwMode="auto">
                <a:xfrm>
                  <a:off x="4848" y="2353"/>
                  <a:ext cx="228" cy="324"/>
                  <a:chOff x="2593" y="2912"/>
                  <a:chExt cx="436" cy="604"/>
                </a:xfrm>
              </p:grpSpPr>
              <p:grpSp>
                <p:nvGrpSpPr>
                  <p:cNvPr id="14373" name="Group 39"/>
                  <p:cNvGrpSpPr>
                    <a:grpSpLocks/>
                  </p:cNvGrpSpPr>
                  <p:nvPr/>
                </p:nvGrpSpPr>
                <p:grpSpPr bwMode="auto">
                  <a:xfrm>
                    <a:off x="2593" y="3178"/>
                    <a:ext cx="436" cy="338"/>
                    <a:chOff x="2128" y="3492"/>
                    <a:chExt cx="532" cy="412"/>
                  </a:xfrm>
                </p:grpSpPr>
                <p:sp>
                  <p:nvSpPr>
                    <p:cNvPr id="14378" name="Rectangle 40"/>
                    <p:cNvSpPr>
                      <a:spLocks noChangeArrowheads="1"/>
                    </p:cNvSpPr>
                    <p:nvPr/>
                  </p:nvSpPr>
                  <p:spPr bwMode="gray">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4379" name="Oval 41"/>
                    <p:cNvSpPr>
                      <a:spLocks noChangeArrowheads="1"/>
                    </p:cNvSpPr>
                    <p:nvPr/>
                  </p:nvSpPr>
                  <p:spPr bwMode="gray">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4380" name="Oval 42"/>
                    <p:cNvSpPr>
                      <a:spLocks noChangeArrowheads="1"/>
                    </p:cNvSpPr>
                    <p:nvPr/>
                  </p:nvSpPr>
                  <p:spPr bwMode="gray">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nvGrpSpPr>
                  <p:cNvPr id="14374" name="Group 43"/>
                  <p:cNvGrpSpPr>
                    <a:grpSpLocks/>
                  </p:cNvGrpSpPr>
                  <p:nvPr/>
                </p:nvGrpSpPr>
                <p:grpSpPr bwMode="auto">
                  <a:xfrm>
                    <a:off x="2593" y="2912"/>
                    <a:ext cx="436" cy="338"/>
                    <a:chOff x="2128" y="2685"/>
                    <a:chExt cx="532" cy="412"/>
                  </a:xfrm>
                </p:grpSpPr>
                <p:sp>
                  <p:nvSpPr>
                    <p:cNvPr id="14375" name="Rectangle 44"/>
                    <p:cNvSpPr>
                      <a:spLocks noChangeArrowheads="1"/>
                    </p:cNvSpPr>
                    <p:nvPr/>
                  </p:nvSpPr>
                  <p:spPr bwMode="gray">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4376" name="Oval 45"/>
                    <p:cNvSpPr>
                      <a:spLocks noChangeArrowheads="1"/>
                    </p:cNvSpPr>
                    <p:nvPr/>
                  </p:nvSpPr>
                  <p:spPr bwMode="gray">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4377" name="Oval 46"/>
                    <p:cNvSpPr>
                      <a:spLocks noChangeArrowheads="1"/>
                    </p:cNvSpPr>
                    <p:nvPr/>
                  </p:nvSpPr>
                  <p:spPr bwMode="gray">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grpSp>
          <p:sp>
            <p:nvSpPr>
              <p:cNvPr id="14354" name="Text Box 47"/>
              <p:cNvSpPr txBox="1">
                <a:spLocks noChangeArrowheads="1"/>
              </p:cNvSpPr>
              <p:nvPr/>
            </p:nvSpPr>
            <p:spPr bwMode="auto">
              <a:xfrm>
                <a:off x="6908800" y="6092825"/>
                <a:ext cx="1924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Archiver process</a:t>
                </a:r>
              </a:p>
            </p:txBody>
          </p:sp>
          <p:sp>
            <p:nvSpPr>
              <p:cNvPr id="14355" name="Oval 48"/>
              <p:cNvSpPr>
                <a:spLocks noChangeArrowheads="1"/>
              </p:cNvSpPr>
              <p:nvPr/>
            </p:nvSpPr>
            <p:spPr bwMode="blackWhite">
              <a:xfrm>
                <a:off x="6894513" y="5603875"/>
                <a:ext cx="1946275" cy="5207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ARC</a:t>
                </a:r>
                <a:r>
                  <a:rPr lang="en-US" altLang="en-US" i="1" dirty="0">
                    <a:solidFill>
                      <a:srgbClr val="000000"/>
                    </a:solidFill>
                  </a:rPr>
                  <a:t>n</a:t>
                </a:r>
              </a:p>
            </p:txBody>
          </p:sp>
          <p:grpSp>
            <p:nvGrpSpPr>
              <p:cNvPr id="14356" name="Group 49"/>
              <p:cNvGrpSpPr>
                <a:grpSpLocks/>
              </p:cNvGrpSpPr>
              <p:nvPr/>
            </p:nvGrpSpPr>
            <p:grpSpPr bwMode="auto">
              <a:xfrm>
                <a:off x="7354888" y="4247444"/>
                <a:ext cx="1006475" cy="1047750"/>
                <a:chOff x="4633" y="2758"/>
                <a:chExt cx="634" cy="660"/>
              </a:xfrm>
            </p:grpSpPr>
            <p:sp>
              <p:nvSpPr>
                <p:cNvPr id="14359" name="Rectangle 50"/>
                <p:cNvSpPr>
                  <a:spLocks noChangeArrowheads="1"/>
                </p:cNvSpPr>
                <p:nvPr/>
              </p:nvSpPr>
              <p:spPr bwMode="gray">
                <a:xfrm>
                  <a:off x="4640" y="2758"/>
                  <a:ext cx="619" cy="660"/>
                </a:xfrm>
                <a:prstGeom prst="rect">
                  <a:avLst/>
                </a:prstGeom>
                <a:solidFill>
                  <a:srgbClr val="99CC00"/>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endParaRPr lang="en-US" altLang="en-US" dirty="0">
                    <a:solidFill>
                      <a:srgbClr val="000000"/>
                    </a:solidFill>
                  </a:endParaRPr>
                </a:p>
              </p:txBody>
            </p:sp>
            <p:grpSp>
              <p:nvGrpSpPr>
                <p:cNvPr id="14360" name="Group 51"/>
                <p:cNvGrpSpPr>
                  <a:grpSpLocks/>
                </p:cNvGrpSpPr>
                <p:nvPr/>
              </p:nvGrpSpPr>
              <p:grpSpPr bwMode="auto">
                <a:xfrm>
                  <a:off x="4705" y="2859"/>
                  <a:ext cx="498" cy="498"/>
                  <a:chOff x="2593" y="2912"/>
                  <a:chExt cx="436" cy="604"/>
                </a:xfrm>
              </p:grpSpPr>
              <p:grpSp>
                <p:nvGrpSpPr>
                  <p:cNvPr id="14362" name="Group 52"/>
                  <p:cNvGrpSpPr>
                    <a:grpSpLocks/>
                  </p:cNvGrpSpPr>
                  <p:nvPr/>
                </p:nvGrpSpPr>
                <p:grpSpPr bwMode="auto">
                  <a:xfrm>
                    <a:off x="2593" y="3178"/>
                    <a:ext cx="436" cy="338"/>
                    <a:chOff x="2128" y="3492"/>
                    <a:chExt cx="532" cy="412"/>
                  </a:xfrm>
                </p:grpSpPr>
                <p:sp>
                  <p:nvSpPr>
                    <p:cNvPr id="14367" name="Rectangle 53"/>
                    <p:cNvSpPr>
                      <a:spLocks noChangeArrowheads="1"/>
                    </p:cNvSpPr>
                    <p:nvPr/>
                  </p:nvSpPr>
                  <p:spPr bwMode="gray">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4368" name="Oval 54"/>
                    <p:cNvSpPr>
                      <a:spLocks noChangeArrowheads="1"/>
                    </p:cNvSpPr>
                    <p:nvPr/>
                  </p:nvSpPr>
                  <p:spPr bwMode="gray">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4369" name="Oval 55"/>
                    <p:cNvSpPr>
                      <a:spLocks noChangeArrowheads="1"/>
                    </p:cNvSpPr>
                    <p:nvPr/>
                  </p:nvSpPr>
                  <p:spPr bwMode="gray">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nvGrpSpPr>
                  <p:cNvPr id="14363" name="Group 56"/>
                  <p:cNvGrpSpPr>
                    <a:grpSpLocks/>
                  </p:cNvGrpSpPr>
                  <p:nvPr/>
                </p:nvGrpSpPr>
                <p:grpSpPr bwMode="auto">
                  <a:xfrm>
                    <a:off x="2593" y="2912"/>
                    <a:ext cx="436" cy="338"/>
                    <a:chOff x="2128" y="2685"/>
                    <a:chExt cx="532" cy="412"/>
                  </a:xfrm>
                </p:grpSpPr>
                <p:sp>
                  <p:nvSpPr>
                    <p:cNvPr id="14364" name="Rectangle 57"/>
                    <p:cNvSpPr>
                      <a:spLocks noChangeArrowheads="1"/>
                    </p:cNvSpPr>
                    <p:nvPr/>
                  </p:nvSpPr>
                  <p:spPr bwMode="gray">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4365" name="Oval 58"/>
                    <p:cNvSpPr>
                      <a:spLocks noChangeArrowheads="1"/>
                    </p:cNvSpPr>
                    <p:nvPr/>
                  </p:nvSpPr>
                  <p:spPr bwMode="gray">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4366" name="Oval 59"/>
                    <p:cNvSpPr>
                      <a:spLocks noChangeArrowheads="1"/>
                    </p:cNvSpPr>
                    <p:nvPr/>
                  </p:nvSpPr>
                  <p:spPr bwMode="gray">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sp>
              <p:nvSpPr>
                <p:cNvPr id="14361" name="Rectangle 60"/>
                <p:cNvSpPr>
                  <a:spLocks noChangeArrowheads="1"/>
                </p:cNvSpPr>
                <p:nvPr/>
              </p:nvSpPr>
              <p:spPr bwMode="gray">
                <a:xfrm>
                  <a:off x="4633" y="2974"/>
                  <a:ext cx="634"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sz="1400" dirty="0">
                      <a:solidFill>
                        <a:srgbClr val="000000"/>
                      </a:solidFill>
                    </a:rPr>
                    <a:t>Copies of redo log</a:t>
                  </a:r>
                </a:p>
                <a:p>
                  <a:pPr algn="ctr">
                    <a:lnSpc>
                      <a:spcPct val="85000"/>
                    </a:lnSpc>
                  </a:pPr>
                  <a:r>
                    <a:rPr lang="en-US" altLang="en-US" sz="1400" dirty="0">
                      <a:solidFill>
                        <a:srgbClr val="000000"/>
                      </a:solidFill>
                    </a:rPr>
                    <a:t>files</a:t>
                  </a:r>
                </a:p>
              </p:txBody>
            </p:sp>
          </p:grpSp>
          <p:sp>
            <p:nvSpPr>
              <p:cNvPr id="14357" name="Rectangle 61"/>
              <p:cNvSpPr>
                <a:spLocks noChangeArrowheads="1"/>
              </p:cNvSpPr>
              <p:nvPr/>
            </p:nvSpPr>
            <p:spPr bwMode="auto">
              <a:xfrm>
                <a:off x="7226300" y="4130675"/>
                <a:ext cx="1270000" cy="1346200"/>
              </a:xfrm>
              <a:prstGeom prst="rect">
                <a:avLst/>
              </a:prstGeom>
              <a:noFill/>
              <a:ln w="28575">
                <a:solidFill>
                  <a:schemeClr val="tx1"/>
                </a:solidFill>
                <a:prstDash val="dash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4358" name="Line 62"/>
              <p:cNvSpPr>
                <a:spLocks noChangeShapeType="1"/>
              </p:cNvSpPr>
              <p:nvPr/>
            </p:nvSpPr>
            <p:spPr bwMode="auto">
              <a:xfrm flipV="1">
                <a:off x="7877528" y="5303308"/>
                <a:ext cx="0" cy="25400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sp>
        <p:nvSpPr>
          <p:cNvPr id="2" name="Slide Number Placeholder 1"/>
          <p:cNvSpPr>
            <a:spLocks noGrp="1"/>
          </p:cNvSpPr>
          <p:nvPr>
            <p:ph type="sldNum" sz="quarter" idx="12"/>
          </p:nvPr>
        </p:nvSpPr>
        <p:spPr/>
        <p:txBody>
          <a:bodyPr/>
          <a:lstStyle/>
          <a:p>
            <a:fld id="{0D1E9C62-5A59-433B-A292-EC595ABBBF45}" type="slidenum">
              <a:rPr lang="" smtClean="0"/>
              <a:t>392</a:t>
            </a:fld>
            <a:endParaRPr lang=""/>
          </a:p>
        </p:txBody>
      </p:sp>
    </p:spTree>
    <p:custDataLst>
      <p:tags r:id="rId1"/>
    </p:custDataLst>
    <p:extLst>
      <p:ext uri="{BB962C8B-B14F-4D97-AF65-F5344CB8AC3E}">
        <p14:creationId xmlns:p14="http://schemas.microsoft.com/office/powerpoint/2010/main" val="463220057"/>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7012" y="152400"/>
            <a:ext cx="8839200" cy="977599"/>
          </a:xfrm>
        </p:spPr>
        <p:txBody>
          <a:bodyPr>
            <a:normAutofit fontScale="90000"/>
          </a:bodyPr>
          <a:lstStyle/>
          <a:p>
            <a:pPr eaLnBrk="1" hangingPunct="1"/>
            <a:r>
              <a:rPr lang="en-US" altLang="en-US" dirty="0"/>
              <a:t>Archived Redo Log Files: Naming and Destinations</a:t>
            </a:r>
          </a:p>
        </p:txBody>
      </p:sp>
      <p:sp>
        <p:nvSpPr>
          <p:cNvPr id="15363" name="Rectangle 6"/>
          <p:cNvSpPr>
            <a:spLocks noGrp="1" noChangeArrowheads="1"/>
          </p:cNvSpPr>
          <p:nvPr>
            <p:ph idx="1"/>
          </p:nvPr>
        </p:nvSpPr>
        <p:spPr>
          <a:xfrm>
            <a:off x="622138" y="1242485"/>
            <a:ext cx="10944549" cy="2642597"/>
          </a:xfrm>
        </p:spPr>
        <p:txBody>
          <a:bodyPr>
            <a:normAutofit lnSpcReduction="10000"/>
          </a:bodyPr>
          <a:lstStyle/>
          <a:p>
            <a:pPr lvl="1"/>
            <a:r>
              <a:rPr lang="en-US" altLang="en-US" dirty="0"/>
              <a:t>Use the </a:t>
            </a:r>
            <a:r>
              <a:rPr lang="en-US" altLang="en-US" dirty="0">
                <a:latin typeface="Courier New" panose="02070309020205020404" pitchFamily="49" charset="0"/>
                <a:cs typeface="Courier New" panose="02070309020205020404" pitchFamily="49" charset="0"/>
              </a:rPr>
              <a:t>LOG_ARCHIVE_DEST</a:t>
            </a:r>
            <a:r>
              <a:rPr lang="en-US" altLang="en-US" dirty="0"/>
              <a:t> initialization parameter to specify a single destination.</a:t>
            </a:r>
          </a:p>
          <a:p>
            <a:pPr lvl="1"/>
            <a:r>
              <a:rPr lang="en-US" altLang="en-US" dirty="0"/>
              <a:t>Use the </a:t>
            </a:r>
            <a:r>
              <a:rPr lang="en-US" altLang="en-US" dirty="0">
                <a:latin typeface="Courier New" panose="02070309020205020404" pitchFamily="49" charset="0"/>
                <a:cs typeface="Courier New" panose="02070309020205020404" pitchFamily="49" charset="0"/>
              </a:rPr>
              <a:t>LOG_ARCHIVE_DEST_n</a:t>
            </a:r>
            <a:r>
              <a:rPr lang="en-US" altLang="en-US" dirty="0"/>
              <a:t> initialization parameters to archive to two or more locations.</a:t>
            </a:r>
          </a:p>
          <a:p>
            <a:pPr lvl="1"/>
            <a:r>
              <a:rPr lang="en-US" altLang="en-US" dirty="0"/>
              <a:t>If you are using file system storage, it is recommended that you add multiple locations across different disks.</a:t>
            </a:r>
          </a:p>
          <a:p>
            <a:pPr lvl="1"/>
            <a:r>
              <a:rPr lang="en-US" altLang="en-US" dirty="0"/>
              <a:t>If the fast recovery area is enabled, </a:t>
            </a:r>
            <a:r>
              <a:rPr lang="en-US" altLang="en-US" dirty="0">
                <a:latin typeface="Courier New" panose="02070309020205020404" pitchFamily="49" charset="0"/>
                <a:cs typeface="Courier New" panose="02070309020205020404" pitchFamily="49" charset="0"/>
              </a:rPr>
              <a:t>USE_DB_RECOVERY_FILE_DEST</a:t>
            </a:r>
            <a:r>
              <a:rPr lang="en-US" altLang="en-US" dirty="0"/>
              <a:t> is specified by default as an archived redo log file destination. </a:t>
            </a:r>
          </a:p>
        </p:txBody>
      </p:sp>
      <p:sp>
        <p:nvSpPr>
          <p:cNvPr id="2" name="Slide Number Placeholder 1"/>
          <p:cNvSpPr>
            <a:spLocks noGrp="1"/>
          </p:cNvSpPr>
          <p:nvPr>
            <p:ph type="sldNum" sz="quarter" idx="12"/>
          </p:nvPr>
        </p:nvSpPr>
        <p:spPr/>
        <p:txBody>
          <a:bodyPr/>
          <a:lstStyle/>
          <a:p>
            <a:fld id="{0D1E9C62-5A59-433B-A292-EC595ABBBF45}" type="slidenum">
              <a:rPr lang="" smtClean="0"/>
              <a:t>393</a:t>
            </a:fld>
            <a:endParaRPr lang=""/>
          </a:p>
        </p:txBody>
      </p:sp>
    </p:spTree>
    <p:custDataLst>
      <p:tags r:id="rId1"/>
    </p:custDataLst>
    <p:extLst>
      <p:ext uri="{BB962C8B-B14F-4D97-AF65-F5344CB8AC3E}">
        <p14:creationId xmlns:p14="http://schemas.microsoft.com/office/powerpoint/2010/main" val="1042899198"/>
      </p:ext>
    </p:extLst>
  </p:cSld>
  <p:clrMapOvr>
    <a:masterClrMapping/>
  </p:clrMapOvr>
  <p:transition spd="slow"/>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pPr eaLnBrk="1" hangingPunct="1"/>
            <a:r>
              <a:rPr lang="en-US" altLang="en-US" dirty="0"/>
              <a:t>Configuring </a:t>
            </a:r>
            <a:r>
              <a:rPr lang="en-US" altLang="en-US" dirty="0">
                <a:latin typeface="Courier New" panose="02070309020205020404" pitchFamily="49" charset="0"/>
              </a:rPr>
              <a:t>ARCHIVELOG</a:t>
            </a:r>
            <a:r>
              <a:rPr lang="en-US" altLang="en-US" dirty="0"/>
              <a:t> Mode</a:t>
            </a:r>
            <a:endParaRPr lang="en-US" altLang="en-US" dirty="0">
              <a:solidFill>
                <a:srgbClr val="FF0000"/>
              </a:solidFill>
            </a:endParaRPr>
          </a:p>
        </p:txBody>
      </p:sp>
      <p:sp>
        <p:nvSpPr>
          <p:cNvPr id="16387" name="Rectangle 5"/>
          <p:cNvSpPr>
            <a:spLocks noGrp="1" noChangeArrowheads="1"/>
          </p:cNvSpPr>
          <p:nvPr>
            <p:ph idx="1"/>
          </p:nvPr>
        </p:nvSpPr>
        <p:spPr/>
        <p:txBody>
          <a:bodyPr/>
          <a:lstStyle/>
          <a:p>
            <a:pPr lvl="1" eaLnBrk="1" hangingPunct="1">
              <a:defRPr/>
            </a:pPr>
            <a:r>
              <a:rPr lang="en-US" dirty="0"/>
              <a:t>You can use SQL commands as follows:</a:t>
            </a:r>
          </a:p>
          <a:p>
            <a:pPr marL="1371600" lvl="2" indent="-457200" eaLnBrk="1" hangingPunct="1">
              <a:buFont typeface="+mj-lt"/>
              <a:buAutoNum type="arabicPeriod"/>
              <a:defRPr/>
            </a:pPr>
            <a:r>
              <a:rPr lang="en-US" dirty="0"/>
              <a:t>Shut down the database instance if it is open.</a:t>
            </a:r>
          </a:p>
          <a:p>
            <a:pPr marL="1371600" lvl="2" indent="-457200" eaLnBrk="1" hangingPunct="1">
              <a:buFont typeface="+mj-lt"/>
              <a:buAutoNum type="arabicPeriod"/>
              <a:defRPr/>
            </a:pPr>
            <a:r>
              <a:rPr lang="en-US" dirty="0"/>
              <a:t>Mount the database.</a:t>
            </a:r>
          </a:p>
          <a:p>
            <a:pPr marL="1371600" lvl="2" indent="-457200" eaLnBrk="1" hangingPunct="1">
              <a:buFont typeface="+mj-lt"/>
              <a:buAutoNum type="arabicPeriod"/>
              <a:defRPr/>
            </a:pPr>
            <a:r>
              <a:rPr lang="en-US" dirty="0"/>
              <a:t>Issue the </a:t>
            </a:r>
            <a:r>
              <a:rPr lang="en-US" dirty="0">
                <a:latin typeface="Courier New" pitchFamily="49" charset="0"/>
              </a:rPr>
              <a:t>ALTER DATABASE ARCHIVELOG</a:t>
            </a:r>
            <a:r>
              <a:rPr lang="en-US" dirty="0"/>
              <a:t> command.</a:t>
            </a:r>
          </a:p>
          <a:p>
            <a:pPr marL="1371600" lvl="2" indent="-457200" eaLnBrk="1" hangingPunct="1">
              <a:buFont typeface="+mj-lt"/>
              <a:buAutoNum type="arabicPeriod"/>
              <a:defRPr/>
            </a:pPr>
            <a:r>
              <a:rPr lang="en-US" dirty="0"/>
              <a:t>Open the database.</a:t>
            </a:r>
          </a:p>
          <a:p>
            <a:pPr lvl="1">
              <a:defRPr/>
            </a:pPr>
            <a:endParaRPr lang="en-US" dirty="0"/>
          </a:p>
          <a:p>
            <a:pPr lvl="1">
              <a:defRPr/>
            </a:pPr>
            <a:endParaRPr lang="en-US" dirty="0"/>
          </a:p>
          <a:p>
            <a:pPr lvl="1">
              <a:defRPr/>
            </a:pPr>
            <a:endParaRPr lang="en-US" dirty="0"/>
          </a:p>
          <a:p>
            <a:pPr lvl="1">
              <a:defRPr/>
            </a:pPr>
            <a:endParaRPr lang="en-US" dirty="0"/>
          </a:p>
          <a:p>
            <a:pPr lvl="1">
              <a:defRPr/>
            </a:pPr>
            <a:r>
              <a:rPr lang="en-US" dirty="0"/>
              <a:t>You can also use Enterprise Manager Cloud Control to place the database in </a:t>
            </a:r>
            <a:r>
              <a:rPr lang="en-US" dirty="0">
                <a:latin typeface="Courier New" panose="02070309020205020404" pitchFamily="49" charset="0"/>
                <a:cs typeface="Courier New" panose="02070309020205020404" pitchFamily="49" charset="0"/>
              </a:rPr>
              <a:t>ARCHIVELOG</a:t>
            </a:r>
            <a:r>
              <a:rPr lang="en-US" dirty="0"/>
              <a:t> mode.</a:t>
            </a:r>
          </a:p>
        </p:txBody>
      </p:sp>
      <p:sp>
        <p:nvSpPr>
          <p:cNvPr id="4" name="Content Placeholder 2"/>
          <p:cNvSpPr txBox="1">
            <a:spLocks/>
          </p:cNvSpPr>
          <p:nvPr/>
        </p:nvSpPr>
        <p:spPr bwMode="gray">
          <a:xfrm>
            <a:off x="1059018" y="3239297"/>
            <a:ext cx="10750394" cy="132633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0">
            <a:spAutoFit/>
          </a:bodyPr>
          <a:lstStyle/>
          <a:p>
            <a:pPr marL="609493" indent="-609493" defTabSz="533307">
              <a:tabLst>
                <a:tab pos="533307" algn="r"/>
                <a:tab pos="897310" algn="l"/>
              </a:tabLst>
              <a:defRPr/>
            </a:pPr>
            <a:r>
              <a:rPr lang="en-US" b="1" dirty="0">
                <a:latin typeface="Courier New" pitchFamily="49" charset="0"/>
              </a:rPr>
              <a:t>SQL&gt; shutdown immediate</a:t>
            </a:r>
          </a:p>
          <a:p>
            <a:pPr marL="609493" indent="-609493" defTabSz="533307">
              <a:tabLst>
                <a:tab pos="533307" algn="r"/>
                <a:tab pos="897310" algn="l"/>
              </a:tabLst>
              <a:defRPr/>
            </a:pPr>
            <a:r>
              <a:rPr lang="en-US" b="1" dirty="0">
                <a:latin typeface="Courier New" pitchFamily="49" charset="0"/>
              </a:rPr>
              <a:t>SQL&gt; startup mount</a:t>
            </a:r>
          </a:p>
          <a:p>
            <a:pPr marL="609493" indent="-609493" defTabSz="533307">
              <a:tabLst>
                <a:tab pos="533307" algn="r"/>
                <a:tab pos="897310" algn="l"/>
              </a:tabLst>
              <a:defRPr/>
            </a:pPr>
            <a:r>
              <a:rPr lang="en-US" b="1" dirty="0">
                <a:latin typeface="Courier New" pitchFamily="49" charset="0"/>
              </a:rPr>
              <a:t>SQL&gt; alter database archivelog;</a:t>
            </a:r>
          </a:p>
          <a:p>
            <a:pPr marL="609493" indent="-609493" defTabSz="533307">
              <a:tabLst>
                <a:tab pos="533307" algn="r"/>
                <a:tab pos="897310" algn="l"/>
              </a:tabLst>
              <a:defRPr/>
            </a:pPr>
            <a:r>
              <a:rPr lang="en-US" b="1" dirty="0">
                <a:latin typeface="Courier New" pitchFamily="49" charset="0"/>
              </a:rPr>
              <a:t>SQL&gt; alter database open;</a:t>
            </a:r>
          </a:p>
        </p:txBody>
      </p:sp>
      <p:sp>
        <p:nvSpPr>
          <p:cNvPr id="2" name="Slide Number Placeholder 1"/>
          <p:cNvSpPr>
            <a:spLocks noGrp="1"/>
          </p:cNvSpPr>
          <p:nvPr>
            <p:ph type="sldNum" sz="quarter" idx="12"/>
          </p:nvPr>
        </p:nvSpPr>
        <p:spPr/>
        <p:txBody>
          <a:bodyPr/>
          <a:lstStyle/>
          <a:p>
            <a:fld id="{0D1E9C62-5A59-433B-A292-EC595ABBBF45}" type="slidenum">
              <a:rPr lang="" smtClean="0"/>
              <a:t>394</a:t>
            </a:fld>
            <a:endParaRPr lang=""/>
          </a:p>
        </p:txBody>
      </p:sp>
    </p:spTree>
    <p:custDataLst>
      <p:tags r:id="rId1"/>
    </p:custDataLst>
    <p:extLst>
      <p:ext uri="{BB962C8B-B14F-4D97-AF65-F5344CB8AC3E}">
        <p14:creationId xmlns:p14="http://schemas.microsoft.com/office/powerpoint/2010/main" val="480681723"/>
      </p:ext>
    </p:extLst>
  </p:cSld>
  <p:clrMapOvr>
    <a:masterClrMapping/>
  </p:clrMapOvr>
  <p:transition spd="slow"/>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2111682"/>
          </a:xfrm>
        </p:spPr>
        <p:txBody>
          <a:bodyPr/>
          <a:lstStyle/>
          <a:p>
            <a:r>
              <a:rPr lang="en-US" dirty="0"/>
              <a:t>In this lesson, you should have learned how to:</a:t>
            </a:r>
          </a:p>
          <a:p>
            <a:pPr lvl="1"/>
            <a:r>
              <a:rPr lang="en-US" dirty="0"/>
              <a:t>Configure the Fast Recovery Area</a:t>
            </a:r>
          </a:p>
          <a:p>
            <a:pPr lvl="1"/>
            <a:r>
              <a:rPr lang="en-US" dirty="0"/>
              <a:t>Multiplex the control file</a:t>
            </a:r>
          </a:p>
          <a:p>
            <a:pPr lvl="1"/>
            <a:r>
              <a:rPr lang="en-US" dirty="0"/>
              <a:t>Multiplex redo log files</a:t>
            </a:r>
          </a:p>
          <a:p>
            <a:pPr lvl="1"/>
            <a:r>
              <a:rPr lang="en-US" dirty="0"/>
              <a:t>Configure ARCHIVELOG mode</a:t>
            </a:r>
          </a:p>
        </p:txBody>
      </p:sp>
      <p:sp>
        <p:nvSpPr>
          <p:cNvPr id="6" name="Rectangle 5"/>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395</a:t>
            </a:fld>
            <a:endParaRPr lang=""/>
          </a:p>
        </p:txBody>
      </p:sp>
    </p:spTree>
    <p:custDataLst>
      <p:tags r:id="rId1"/>
    </p:custDataLst>
    <p:extLst>
      <p:ext uri="{BB962C8B-B14F-4D97-AF65-F5344CB8AC3E}">
        <p14:creationId xmlns:p14="http://schemas.microsoft.com/office/powerpoint/2010/main" val="156326375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Grp="1" noChangeArrowheads="1"/>
          </p:cNvSpPr>
          <p:nvPr>
            <p:ph type="title"/>
          </p:nvPr>
        </p:nvSpPr>
        <p:spPr/>
        <p:txBody>
          <a:bodyPr/>
          <a:lstStyle/>
          <a:p>
            <a:pPr eaLnBrk="1" hangingPunct="1"/>
            <a:r>
              <a:rPr lang="en-US" dirty="0"/>
              <a:t>Practice 17: </a:t>
            </a:r>
            <a:r>
              <a:rPr lang="en-US" dirty="0" smtClean="0"/>
              <a:t>Overview</a:t>
            </a:r>
            <a:br>
              <a:rPr lang="en-US" dirty="0" smtClean="0"/>
            </a:br>
            <a:endParaRPr lang="en-US" dirty="0"/>
          </a:p>
        </p:txBody>
      </p:sp>
      <p:sp>
        <p:nvSpPr>
          <p:cNvPr id="28675" name="Rectangle 18"/>
          <p:cNvSpPr>
            <a:spLocks noGrp="1" noChangeArrowheads="1"/>
          </p:cNvSpPr>
          <p:nvPr>
            <p:ph idx="1"/>
          </p:nvPr>
        </p:nvSpPr>
        <p:spPr>
          <a:xfrm>
            <a:off x="622138" y="1242485"/>
            <a:ext cx="10944549" cy="2111682"/>
          </a:xfrm>
        </p:spPr>
        <p:txBody>
          <a:bodyPr/>
          <a:lstStyle/>
          <a:p>
            <a:pPr lvl="1">
              <a:buClr>
                <a:schemeClr val="accent1"/>
              </a:buClr>
            </a:pPr>
            <a:r>
              <a:rPr lang="en-US" dirty="0"/>
              <a:t>17-1: Verifying that the Control File is Multiplexed</a:t>
            </a:r>
          </a:p>
          <a:p>
            <a:pPr lvl="1">
              <a:buClr>
                <a:schemeClr val="accent1"/>
              </a:buClr>
            </a:pPr>
            <a:r>
              <a:rPr lang="en-US" dirty="0"/>
              <a:t>17-2: Checking Storage Availability</a:t>
            </a:r>
          </a:p>
          <a:p>
            <a:pPr lvl="1">
              <a:buClr>
                <a:schemeClr val="accent1"/>
              </a:buClr>
            </a:pPr>
            <a:r>
              <a:rPr lang="en-US" dirty="0"/>
              <a:t>17-3: Configuring the Size of the Fast Recovery Area</a:t>
            </a:r>
          </a:p>
          <a:p>
            <a:pPr lvl="1">
              <a:buClr>
                <a:schemeClr val="accent1"/>
              </a:buClr>
            </a:pPr>
            <a:r>
              <a:rPr lang="en-US" dirty="0"/>
              <a:t>17-4: Verifying that the Redo Log File is Multiplexed</a:t>
            </a:r>
          </a:p>
          <a:p>
            <a:pPr lvl="1">
              <a:buClr>
                <a:schemeClr val="accent1"/>
              </a:buClr>
            </a:pPr>
            <a:r>
              <a:rPr lang="en-US" dirty="0"/>
              <a:t>17-5: Verifying that ARCHIVELOG Mode is Configured</a:t>
            </a:r>
          </a:p>
        </p:txBody>
      </p:sp>
      <p:sp>
        <p:nvSpPr>
          <p:cNvPr id="2" name="Slide Number Placeholder 1"/>
          <p:cNvSpPr>
            <a:spLocks noGrp="1"/>
          </p:cNvSpPr>
          <p:nvPr>
            <p:ph type="sldNum" sz="quarter" idx="12"/>
          </p:nvPr>
        </p:nvSpPr>
        <p:spPr/>
        <p:txBody>
          <a:bodyPr/>
          <a:lstStyle/>
          <a:p>
            <a:fld id="{0D1E9C62-5A59-433B-A292-EC595ABBBF45}" type="slidenum">
              <a:rPr lang="" smtClean="0"/>
              <a:t>396</a:t>
            </a:fld>
            <a:endParaRPr lang=""/>
          </a:p>
        </p:txBody>
      </p:sp>
    </p:spTree>
    <p:custDataLst>
      <p:tags r:id="rId1"/>
    </p:custDataLst>
    <p:extLst>
      <p:ext uri="{BB962C8B-B14F-4D97-AF65-F5344CB8AC3E}">
        <p14:creationId xmlns:p14="http://schemas.microsoft.com/office/powerpoint/2010/main" val="2516696111"/>
      </p:ext>
    </p:extLst>
  </p:cSld>
  <p:clrMapOvr>
    <a:masterClrMapping/>
  </p:clrMapOvr>
  <p:transition spd="slow"/>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7012" y="2514600"/>
            <a:ext cx="10512862" cy="1325563"/>
          </a:xfrm>
        </p:spPr>
        <p:txBody>
          <a:bodyPr/>
          <a:lstStyle/>
          <a:p>
            <a:r>
              <a:rPr lang="en-US" dirty="0"/>
              <a:t>Creating Database Backups</a:t>
            </a:r>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397</a:t>
            </a:fld>
            <a:endParaRPr lang=""/>
          </a:p>
        </p:txBody>
      </p:sp>
    </p:spTree>
    <p:custDataLst>
      <p:tags r:id="rId1"/>
    </p:custDataLst>
    <p:extLst>
      <p:ext uri="{BB962C8B-B14F-4D97-AF65-F5344CB8AC3E}">
        <p14:creationId xmlns:p14="http://schemas.microsoft.com/office/powerpoint/2010/main" val="328147094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a:xfrm>
            <a:off x="622138" y="1242485"/>
            <a:ext cx="10944549" cy="2550264"/>
          </a:xfrm>
        </p:spPr>
        <p:txBody>
          <a:bodyPr/>
          <a:lstStyle/>
          <a:p>
            <a:r>
              <a:rPr lang="en-US" dirty="0"/>
              <a:t>After completing this lesson, you should be able to:</a:t>
            </a:r>
          </a:p>
          <a:p>
            <a:pPr lvl="1"/>
            <a:r>
              <a:rPr lang="en-US" dirty="0"/>
              <a:t>Create consistent database backups</a:t>
            </a:r>
          </a:p>
          <a:p>
            <a:pPr lvl="1"/>
            <a:r>
              <a:rPr lang="en-US" dirty="0"/>
              <a:t>Back up your database without shutting it down</a:t>
            </a:r>
          </a:p>
          <a:p>
            <a:pPr lvl="1"/>
            <a:r>
              <a:rPr lang="en-US" dirty="0"/>
              <a:t>Create incremental backups</a:t>
            </a:r>
          </a:p>
          <a:p>
            <a:pPr lvl="1"/>
            <a:r>
              <a:rPr lang="en-US" dirty="0"/>
              <a:t>Modify the DBCS default backup configuration</a:t>
            </a:r>
          </a:p>
          <a:p>
            <a:pPr lvl="1"/>
            <a:r>
              <a:rPr lang="en-US" dirty="0"/>
              <a:t>Create DBCS backups</a:t>
            </a:r>
          </a:p>
        </p:txBody>
      </p:sp>
      <p:sp>
        <p:nvSpPr>
          <p:cNvPr id="7" name="Rectangle 6"/>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398</a:t>
            </a:fld>
            <a:endParaRPr lang=""/>
          </a:p>
        </p:txBody>
      </p:sp>
    </p:spTree>
    <p:custDataLst>
      <p:tags r:id="rId1"/>
    </p:custDataLst>
    <p:extLst>
      <p:ext uri="{BB962C8B-B14F-4D97-AF65-F5344CB8AC3E}">
        <p14:creationId xmlns:p14="http://schemas.microsoft.com/office/powerpoint/2010/main" val="32336215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Understanding Types of </a:t>
            </a:r>
            <a:r>
              <a:rPr lang="en-US" dirty="0" smtClean="0"/>
              <a:t>Backups</a:t>
            </a:r>
            <a:br>
              <a:rPr lang="en-US" dirty="0" smtClean="0"/>
            </a:br>
            <a:endParaRPr lang="en-US" altLang="es-MX" dirty="0"/>
          </a:p>
        </p:txBody>
      </p:sp>
      <p:sp>
        <p:nvSpPr>
          <p:cNvPr id="9219" name="Content Placeholder 9"/>
          <p:cNvSpPr>
            <a:spLocks noGrp="1"/>
          </p:cNvSpPr>
          <p:nvPr>
            <p:ph idx="1"/>
          </p:nvPr>
        </p:nvSpPr>
        <p:spPr>
          <a:xfrm>
            <a:off x="622138" y="1242485"/>
            <a:ext cx="10944549" cy="2111682"/>
          </a:xfrm>
        </p:spPr>
        <p:txBody>
          <a:bodyPr/>
          <a:lstStyle/>
          <a:p>
            <a:pPr>
              <a:defRPr/>
            </a:pPr>
            <a:r>
              <a:rPr lang="en-US" dirty="0">
                <a:latin typeface="+mn-lt"/>
              </a:rPr>
              <a:t>You can understand different types of backups by becoming familiar with these concepts:</a:t>
            </a:r>
          </a:p>
          <a:p>
            <a:pPr lvl="1">
              <a:defRPr/>
            </a:pPr>
            <a:r>
              <a:rPr lang="en-US" dirty="0">
                <a:latin typeface="+mn-lt"/>
              </a:rPr>
              <a:t>Backup terminology</a:t>
            </a:r>
          </a:p>
          <a:p>
            <a:pPr lvl="1">
              <a:defRPr/>
            </a:pPr>
            <a:r>
              <a:rPr lang="en-US" dirty="0">
                <a:latin typeface="+mn-lt"/>
              </a:rPr>
              <a:t>Types of </a:t>
            </a:r>
            <a:r>
              <a:rPr lang="en-US" dirty="0"/>
              <a:t>b</a:t>
            </a:r>
            <a:r>
              <a:rPr lang="en-US" dirty="0">
                <a:latin typeface="+mn-lt"/>
              </a:rPr>
              <a:t>ackups</a:t>
            </a:r>
          </a:p>
          <a:p>
            <a:pPr lvl="1">
              <a:defRPr/>
            </a:pPr>
            <a:r>
              <a:rPr lang="en-US" dirty="0">
                <a:latin typeface="+mn-lt"/>
              </a:rPr>
              <a:t>RMAN </a:t>
            </a:r>
            <a:r>
              <a:rPr lang="en-US" dirty="0"/>
              <a:t>b</a:t>
            </a:r>
            <a:r>
              <a:rPr lang="en-US" dirty="0">
                <a:latin typeface="+mn-lt"/>
              </a:rPr>
              <a:t>ackup </a:t>
            </a:r>
            <a:r>
              <a:rPr lang="en-US" dirty="0"/>
              <a:t>t</a:t>
            </a:r>
            <a:r>
              <a:rPr lang="en-US" dirty="0">
                <a:latin typeface="+mn-lt"/>
              </a:rPr>
              <a:t>ypes</a:t>
            </a:r>
          </a:p>
          <a:p>
            <a:pPr>
              <a:defRPr/>
            </a:pPr>
            <a:endParaRPr lang="en-US" dirty="0">
              <a:latin typeface="+mn-lt"/>
            </a:endParaRPr>
          </a:p>
        </p:txBody>
      </p:sp>
      <p:sp>
        <p:nvSpPr>
          <p:cNvPr id="2" name="Slide Number Placeholder 1"/>
          <p:cNvSpPr>
            <a:spLocks noGrp="1"/>
          </p:cNvSpPr>
          <p:nvPr>
            <p:ph type="sldNum" sz="quarter" idx="12"/>
          </p:nvPr>
        </p:nvSpPr>
        <p:spPr/>
        <p:txBody>
          <a:bodyPr/>
          <a:lstStyle/>
          <a:p>
            <a:fld id="{0D1E9C62-5A59-433B-A292-EC595ABBBF45}" type="slidenum">
              <a:rPr lang="" smtClean="0"/>
              <a:t>399</a:t>
            </a:fld>
            <a:endParaRPr lang=""/>
          </a:p>
        </p:txBody>
      </p:sp>
    </p:spTree>
    <p:custDataLst>
      <p:tags r:id="rId1"/>
    </p:custDataLst>
    <p:extLst>
      <p:ext uri="{BB962C8B-B14F-4D97-AF65-F5344CB8AC3E}">
        <p14:creationId xmlns:p14="http://schemas.microsoft.com/office/powerpoint/2010/main" val="2979587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s-MX" dirty="0" smtClean="0"/>
              <a:t>Table Of Contents…</a:t>
            </a:r>
            <a:endParaRPr lang="en-US" altLang="es-MX" dirty="0"/>
          </a:p>
        </p:txBody>
      </p:sp>
      <p:sp>
        <p:nvSpPr>
          <p:cNvPr id="9" name="Content Placeholder 8"/>
          <p:cNvSpPr>
            <a:spLocks noGrp="1"/>
          </p:cNvSpPr>
          <p:nvPr>
            <p:ph idx="1"/>
          </p:nvPr>
        </p:nvSpPr>
        <p:spPr>
          <a:xfrm>
            <a:off x="912812" y="1752600"/>
            <a:ext cx="10512862" cy="4351338"/>
          </a:xfrm>
        </p:spPr>
        <p:txBody>
          <a:bodyPr>
            <a:noAutofit/>
          </a:bodyPr>
          <a:lstStyle/>
          <a:p>
            <a:r>
              <a:rPr lang="en-US" sz="2400" dirty="0"/>
              <a:t>Creating and Managing </a:t>
            </a:r>
            <a:r>
              <a:rPr lang="en-US" sz="2400" dirty="0" err="1" smtClean="0"/>
              <a:t>Tablespaces</a:t>
            </a:r>
            <a:endParaRPr lang="en-US" sz="2400" dirty="0" smtClean="0"/>
          </a:p>
          <a:p>
            <a:r>
              <a:rPr lang="en-US" sz="2400" dirty="0" smtClean="0"/>
              <a:t>Managing </a:t>
            </a:r>
            <a:r>
              <a:rPr lang="en-US" sz="2400" dirty="0"/>
              <a:t>Storage Space</a:t>
            </a:r>
          </a:p>
          <a:p>
            <a:r>
              <a:rPr lang="en-US" sz="2400" dirty="0"/>
              <a:t>Managing Undo Data</a:t>
            </a:r>
          </a:p>
          <a:p>
            <a:r>
              <a:rPr lang="en-US" sz="2400" dirty="0"/>
              <a:t>Moving Data</a:t>
            </a:r>
          </a:p>
          <a:p>
            <a:r>
              <a:rPr lang="en-US" sz="2400" dirty="0"/>
              <a:t>Backup and Recovery Concepts</a:t>
            </a:r>
          </a:p>
          <a:p>
            <a:r>
              <a:rPr lang="en-US" sz="2400" dirty="0"/>
              <a:t>Backup and Recovery Configuration</a:t>
            </a:r>
          </a:p>
          <a:p>
            <a:r>
              <a:rPr lang="en-US" sz="2400" dirty="0"/>
              <a:t>Creating Database Backups</a:t>
            </a:r>
          </a:p>
          <a:p>
            <a:r>
              <a:rPr lang="en-US" sz="2400" dirty="0"/>
              <a:t>Performing Database Recovery</a:t>
            </a:r>
          </a:p>
          <a:p>
            <a:r>
              <a:rPr lang="en-US" sz="2400" dirty="0"/>
              <a:t>Monitoring and Tuning Database Performance</a:t>
            </a:r>
          </a:p>
          <a:p>
            <a:r>
              <a:rPr lang="en-US" sz="2400" dirty="0"/>
              <a:t>Tuning SQL</a:t>
            </a:r>
          </a:p>
          <a:p>
            <a:endParaRPr lang="en-US" sz="2400" dirty="0" smtClean="0"/>
          </a:p>
          <a:p>
            <a:pPr marL="0" indent="0">
              <a:buNone/>
            </a:pPr>
            <a:endParaRPr lang="en-US" sz="2400" dirty="0"/>
          </a:p>
        </p:txBody>
      </p:sp>
      <p:sp>
        <p:nvSpPr>
          <p:cNvPr id="2" name="Slide Number Placeholder 1"/>
          <p:cNvSpPr>
            <a:spLocks noGrp="1"/>
          </p:cNvSpPr>
          <p:nvPr>
            <p:ph type="sldNum" sz="quarter" idx="12"/>
          </p:nvPr>
        </p:nvSpPr>
        <p:spPr/>
        <p:txBody>
          <a:bodyPr/>
          <a:lstStyle/>
          <a:p>
            <a:fld id="{0D1E9C62-5A59-433B-A292-EC595ABBBF45}" type="slidenum">
              <a:rPr lang="" smtClean="0"/>
              <a:t>4</a:t>
            </a:fld>
            <a:endParaRPr lang=""/>
          </a:p>
        </p:txBody>
      </p:sp>
    </p:spTree>
    <p:custDataLst>
      <p:tags r:id="rId1"/>
    </p:custDataLst>
    <p:extLst>
      <p:ext uri="{BB962C8B-B14F-4D97-AF65-F5344CB8AC3E}">
        <p14:creationId xmlns:p14="http://schemas.microsoft.com/office/powerpoint/2010/main" val="2086906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1729269" y="2995297"/>
            <a:ext cx="8730287" cy="2917259"/>
            <a:chOff x="830654" y="1268641"/>
            <a:chExt cx="7482693" cy="3030071"/>
          </a:xfrm>
        </p:grpSpPr>
        <p:sp>
          <p:nvSpPr>
            <p:cNvPr id="37" name="Freeform 36"/>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38" name="Rounded Rectangle 3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21506" name="Rectangle 12"/>
          <p:cNvSpPr>
            <a:spLocks noGrp="1" noChangeArrowheads="1"/>
          </p:cNvSpPr>
          <p:nvPr>
            <p:ph type="title"/>
          </p:nvPr>
        </p:nvSpPr>
        <p:spPr>
          <a:xfrm>
            <a:off x="837982" y="365127"/>
            <a:ext cx="10209430" cy="805920"/>
          </a:xfrm>
        </p:spPr>
        <p:txBody>
          <a:bodyPr/>
          <a:lstStyle/>
          <a:p>
            <a:pPr eaLnBrk="1" hangingPunct="1"/>
            <a:r>
              <a:rPr lang="en-US" altLang="en-US" dirty="0"/>
              <a:t>In-Memory Column Store: Overview</a:t>
            </a:r>
          </a:p>
        </p:txBody>
      </p:sp>
      <p:sp>
        <p:nvSpPr>
          <p:cNvPr id="21507" name="Rectangle 13"/>
          <p:cNvSpPr>
            <a:spLocks noGrp="1" noChangeArrowheads="1"/>
          </p:cNvSpPr>
          <p:nvPr>
            <p:ph idx="1"/>
          </p:nvPr>
        </p:nvSpPr>
        <p:spPr>
          <a:xfrm>
            <a:off x="622138" y="1242485"/>
            <a:ext cx="10944549" cy="1539731"/>
          </a:xfrm>
        </p:spPr>
        <p:txBody>
          <a:bodyPr/>
          <a:lstStyle/>
          <a:p>
            <a:pPr lvl="1" eaLnBrk="1" hangingPunct="1"/>
            <a:r>
              <a:rPr lang="en-US" altLang="en-US" dirty="0"/>
              <a:t>A pool in the SGA: In-Memory column store</a:t>
            </a:r>
          </a:p>
          <a:p>
            <a:pPr lvl="2" eaLnBrk="1" hangingPunct="1"/>
            <a:r>
              <a:rPr lang="en-US" altLang="en-US" dirty="0"/>
              <a:t>Segments populated into the IM column store are converted into a columnar format.</a:t>
            </a:r>
          </a:p>
          <a:p>
            <a:pPr lvl="2" eaLnBrk="1" hangingPunct="1"/>
            <a:r>
              <a:rPr lang="en-US" altLang="en-US" dirty="0"/>
              <a:t>In-Memory segments are transactionally consistent with the buffer cache.</a:t>
            </a:r>
          </a:p>
          <a:p>
            <a:pPr lvl="1" eaLnBrk="1" hangingPunct="1"/>
            <a:r>
              <a:rPr lang="en-US" altLang="en-US" dirty="0"/>
              <a:t>Only one segment on disk and in row format</a:t>
            </a:r>
          </a:p>
        </p:txBody>
      </p:sp>
      <p:grpSp>
        <p:nvGrpSpPr>
          <p:cNvPr id="2" name="Group 1"/>
          <p:cNvGrpSpPr/>
          <p:nvPr/>
        </p:nvGrpSpPr>
        <p:grpSpPr>
          <a:xfrm>
            <a:off x="1751012" y="3222625"/>
            <a:ext cx="8111918" cy="2263775"/>
            <a:chOff x="2230644" y="3975101"/>
            <a:chExt cx="8111918" cy="2263775"/>
          </a:xfrm>
        </p:grpSpPr>
        <p:cxnSp>
          <p:nvCxnSpPr>
            <p:cNvPr id="21508" name="Straight Arrow Connector 7"/>
            <p:cNvCxnSpPr>
              <a:cxnSpLocks noChangeShapeType="1"/>
            </p:cNvCxnSpPr>
            <p:nvPr/>
          </p:nvCxnSpPr>
          <p:spPr bwMode="auto">
            <a:xfrm>
              <a:off x="3357563" y="4437063"/>
              <a:ext cx="936625" cy="0"/>
            </a:xfrm>
            <a:prstGeom prst="straightConnector1">
              <a:avLst/>
            </a:prstGeom>
            <a:noFill/>
            <a:ln w="41275" algn="ctr">
              <a:solidFill>
                <a:srgbClr val="00B050"/>
              </a:solidFill>
              <a:round/>
              <a:headEnd/>
              <a:tailEnd type="triangle" w="lg" len="lg"/>
            </a:ln>
            <a:extLst>
              <a:ext uri="{909E8E84-426E-40DD-AFC4-6F175D3DCCD1}">
                <a14:hiddenFill xmlns:a14="http://schemas.microsoft.com/office/drawing/2010/main">
                  <a:noFill/>
                </a14:hiddenFill>
              </a:ext>
            </a:extLst>
          </p:spPr>
        </p:cxnSp>
        <p:cxnSp>
          <p:nvCxnSpPr>
            <p:cNvPr id="21509" name="Straight Arrow Connector 8"/>
            <p:cNvCxnSpPr>
              <a:cxnSpLocks noChangeShapeType="1"/>
            </p:cNvCxnSpPr>
            <p:nvPr/>
          </p:nvCxnSpPr>
          <p:spPr bwMode="auto">
            <a:xfrm>
              <a:off x="3357563" y="5876925"/>
              <a:ext cx="936625" cy="0"/>
            </a:xfrm>
            <a:prstGeom prst="straightConnector1">
              <a:avLst/>
            </a:prstGeom>
            <a:noFill/>
            <a:ln w="41275" algn="ctr">
              <a:solidFill>
                <a:srgbClr val="FFC000"/>
              </a:solidFill>
              <a:round/>
              <a:headEnd/>
              <a:tailEnd type="triangle" w="lg" len="lg"/>
            </a:ln>
            <a:extLst>
              <a:ext uri="{909E8E84-426E-40DD-AFC4-6F175D3DCCD1}">
                <a14:hiddenFill xmlns:a14="http://schemas.microsoft.com/office/drawing/2010/main">
                  <a:noFill/>
                </a14:hiddenFill>
              </a:ext>
            </a:extLst>
          </p:spPr>
        </p:cxnSp>
        <p:sp>
          <p:nvSpPr>
            <p:cNvPr id="21510" name="Rectangle 29"/>
            <p:cNvSpPr>
              <a:spLocks noChangeArrowheads="1"/>
            </p:cNvSpPr>
            <p:nvPr/>
          </p:nvSpPr>
          <p:spPr bwMode="auto">
            <a:xfrm>
              <a:off x="4438651" y="3975101"/>
              <a:ext cx="4319587" cy="1152525"/>
            </a:xfrm>
            <a:prstGeom prst="rect">
              <a:avLst/>
            </a:prstGeom>
            <a:solidFill>
              <a:srgbClr val="92D050"/>
            </a:solidFill>
            <a:ln w="28575" algn="ctr">
              <a:solidFill>
                <a:srgbClr val="00B050"/>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B050"/>
                </a:solidFill>
              </a:endParaRPr>
            </a:p>
          </p:txBody>
        </p:sp>
        <p:sp>
          <p:nvSpPr>
            <p:cNvPr id="36" name="Round Same Side Corner Rectangle 35"/>
            <p:cNvSpPr>
              <a:spLocks noChangeArrowheads="1"/>
            </p:cNvSpPr>
            <p:nvPr/>
          </p:nvSpPr>
          <p:spPr bwMode="auto">
            <a:xfrm>
              <a:off x="4438651" y="5229226"/>
              <a:ext cx="4319587" cy="1008063"/>
            </a:xfrm>
            <a:prstGeom prst="round2SameRect">
              <a:avLst/>
            </a:prstGeom>
            <a:solidFill>
              <a:srgbClr val="FFC000"/>
            </a:solidFill>
            <a:ln w="28575" algn="ctr">
              <a:solidFill>
                <a:srgbClr val="FFC000"/>
              </a:solidFill>
              <a:round/>
              <a:headEnd type="none" w="sm" len="sm"/>
              <a:tailEnd type="none" w="sm" len="sm"/>
            </a:ln>
          </p:spPr>
          <p:txBody>
            <a:bodyPr/>
            <a:lstStyle/>
            <a:p>
              <a:pPr algn="ctr" defTabSz="228600">
                <a:defRPr/>
              </a:pPr>
              <a:endParaRPr lang="en-US" dirty="0">
                <a:solidFill>
                  <a:srgbClr val="00B050"/>
                </a:solidFill>
                <a:latin typeface="Arial" charset="0"/>
                <a:cs typeface="Arial" charset="0"/>
              </a:endParaRPr>
            </a:p>
          </p:txBody>
        </p:sp>
        <p:sp>
          <p:nvSpPr>
            <p:cNvPr id="21512" name="Rectangle 37"/>
            <p:cNvSpPr>
              <a:spLocks noChangeArrowheads="1"/>
            </p:cNvSpPr>
            <p:nvPr/>
          </p:nvSpPr>
          <p:spPr bwMode="auto">
            <a:xfrm>
              <a:off x="4365625" y="4767263"/>
              <a:ext cx="2665412"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type="none" w="sm" len="sm"/>
                  <a:tailEnd type="none" w="sm" len="sm"/>
                </a14:hiddenLine>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solidFill>
                    <a:srgbClr val="008000"/>
                  </a:solidFill>
                </a:rPr>
                <a:t>Segments in row format</a:t>
              </a:r>
              <a:endParaRPr lang="en-US" altLang="en-US" sz="1600" b="1" dirty="0">
                <a:solidFill>
                  <a:srgbClr val="008000"/>
                </a:solidFill>
                <a:latin typeface="Courier New" panose="02070309020205020404" pitchFamily="49" charset="0"/>
                <a:cs typeface="Courier New" panose="02070309020205020404" pitchFamily="49" charset="0"/>
              </a:endParaRPr>
            </a:p>
          </p:txBody>
        </p:sp>
        <p:sp>
          <p:nvSpPr>
            <p:cNvPr id="21513" name="Rectangle 38"/>
            <p:cNvSpPr>
              <a:spLocks noChangeArrowheads="1"/>
            </p:cNvSpPr>
            <p:nvPr/>
          </p:nvSpPr>
          <p:spPr bwMode="auto">
            <a:xfrm>
              <a:off x="4365625" y="5949951"/>
              <a:ext cx="31686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type="none" w="sm" len="sm"/>
                  <a:tailEnd type="none" w="sm" len="sm"/>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lvl="1" algn="ctr" eaLnBrk="1" hangingPunct="1"/>
              <a:r>
                <a:rPr lang="en-US" altLang="en-US" sz="1600" b="1" dirty="0">
                  <a:solidFill>
                    <a:srgbClr val="C00000"/>
                  </a:solidFill>
                </a:rPr>
                <a:t>Segments in columnar format</a:t>
              </a:r>
              <a:endParaRPr lang="en-US" altLang="en-US" sz="1600" b="1" dirty="0">
                <a:solidFill>
                  <a:srgbClr val="C00000"/>
                </a:solidFill>
                <a:latin typeface="Courier New" panose="02070309020205020404" pitchFamily="49" charset="0"/>
                <a:cs typeface="Courier New" panose="02070309020205020404" pitchFamily="49" charset="0"/>
              </a:endParaRPr>
            </a:p>
          </p:txBody>
        </p:sp>
        <p:sp>
          <p:nvSpPr>
            <p:cNvPr id="21514" name="Rectangle 28"/>
            <p:cNvSpPr>
              <a:spLocks noChangeArrowheads="1"/>
            </p:cNvSpPr>
            <p:nvPr/>
          </p:nvSpPr>
          <p:spPr bwMode="auto">
            <a:xfrm>
              <a:off x="8946363" y="4933080"/>
              <a:ext cx="1352535" cy="54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type="none" w="sm" len="sm"/>
                  <a:tailEnd type="none" w="sm" len="sm"/>
                </a14:hiddenLine>
              </a:ext>
            </a:extLst>
          </p:spPr>
          <p:txBody>
            <a:bodyPr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solidFill>
                    <a:srgbClr val="000000"/>
                  </a:solidFill>
                </a:rPr>
                <a:t>Tables in </a:t>
              </a:r>
            </a:p>
            <a:p>
              <a:pPr algn="ctr" eaLnBrk="1" hangingPunct="1"/>
              <a:r>
                <a:rPr lang="en-US" altLang="en-US" sz="1600" b="1" dirty="0">
                  <a:solidFill>
                    <a:srgbClr val="000000"/>
                  </a:solidFill>
                </a:rPr>
                <a:t>dual format</a:t>
              </a:r>
            </a:p>
          </p:txBody>
        </p:sp>
        <p:cxnSp>
          <p:nvCxnSpPr>
            <p:cNvPr id="21515" name="Straight Arrow Connector 60"/>
            <p:cNvCxnSpPr>
              <a:cxnSpLocks noChangeShapeType="1"/>
            </p:cNvCxnSpPr>
            <p:nvPr/>
          </p:nvCxnSpPr>
          <p:spPr bwMode="auto">
            <a:xfrm flipH="1" flipV="1">
              <a:off x="8542338" y="4572000"/>
              <a:ext cx="576263" cy="358775"/>
            </a:xfrm>
            <a:prstGeom prst="straightConnector1">
              <a:avLst/>
            </a:prstGeom>
            <a:noFill/>
            <a:ln w="28575" algn="ctr">
              <a:solidFill>
                <a:srgbClr val="008000"/>
              </a:solidFill>
              <a:round/>
              <a:headEnd/>
              <a:tailEnd type="triangle" w="lg" len="lg"/>
            </a:ln>
            <a:extLst>
              <a:ext uri="{909E8E84-426E-40DD-AFC4-6F175D3DCCD1}">
                <a14:hiddenFill xmlns:a14="http://schemas.microsoft.com/office/drawing/2010/main">
                  <a:noFill/>
                </a14:hiddenFill>
              </a:ext>
            </a:extLst>
          </p:spPr>
        </p:cxnSp>
        <p:cxnSp>
          <p:nvCxnSpPr>
            <p:cNvPr id="21516" name="Straight Arrow Connector 66"/>
            <p:cNvCxnSpPr>
              <a:cxnSpLocks noChangeShapeType="1"/>
            </p:cNvCxnSpPr>
            <p:nvPr/>
          </p:nvCxnSpPr>
          <p:spPr bwMode="auto">
            <a:xfrm flipH="1">
              <a:off x="8542338" y="5410200"/>
              <a:ext cx="504825" cy="504825"/>
            </a:xfrm>
            <a:prstGeom prst="straightConnector1">
              <a:avLst/>
            </a:prstGeom>
            <a:noFill/>
            <a:ln w="28575" algn="ctr">
              <a:solidFill>
                <a:srgbClr val="DA8200"/>
              </a:solidFill>
              <a:round/>
              <a:headEnd/>
              <a:tailEnd type="triangle" w="lg" len="lg"/>
            </a:ln>
            <a:extLst>
              <a:ext uri="{909E8E84-426E-40DD-AFC4-6F175D3DCCD1}">
                <a14:hiddenFill xmlns:a14="http://schemas.microsoft.com/office/drawing/2010/main">
                  <a:noFill/>
                </a14:hiddenFill>
              </a:ext>
            </a:extLst>
          </p:spPr>
        </p:cxnSp>
        <p:sp>
          <p:nvSpPr>
            <p:cNvPr id="21517" name="TextBox 68"/>
            <p:cNvSpPr txBox="1">
              <a:spLocks noChangeArrowheads="1"/>
            </p:cNvSpPr>
            <p:nvPr/>
          </p:nvSpPr>
          <p:spPr bwMode="auto">
            <a:xfrm>
              <a:off x="4438650" y="4038600"/>
              <a:ext cx="18732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solidFill>
                    <a:srgbClr val="000000"/>
                  </a:solidFill>
                </a:rPr>
                <a:t>Buffer cache</a:t>
              </a:r>
            </a:p>
          </p:txBody>
        </p:sp>
        <p:sp>
          <p:nvSpPr>
            <p:cNvPr id="21518" name="TextBox 69"/>
            <p:cNvSpPr txBox="1">
              <a:spLocks noChangeArrowheads="1"/>
            </p:cNvSpPr>
            <p:nvPr/>
          </p:nvSpPr>
          <p:spPr bwMode="auto">
            <a:xfrm>
              <a:off x="4438650" y="5292725"/>
              <a:ext cx="2736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solidFill>
                    <a:srgbClr val="000000"/>
                  </a:solidFill>
                </a:rPr>
                <a:t>In-memory column store</a:t>
              </a:r>
            </a:p>
          </p:txBody>
        </p:sp>
        <p:pic>
          <p:nvPicPr>
            <p:cNvPr id="21519" name="PPTShape_1"/>
            <p:cNvPicPr>
              <a:picLocks noChangeAspect="1"/>
            </p:cNvPicPr>
            <p:nvPr>
              <p:custDataLst>
                <p:tags r:id="rId2"/>
              </p:custDataLst>
            </p:nvPr>
          </p:nvPicPr>
          <p:blipFill>
            <a:blip r:embed="rId7">
              <a:extLst>
                <a:ext uri="{28A0092B-C50C-407E-A947-70E740481C1C}">
                  <a14:useLocalDpi xmlns:a14="http://schemas.microsoft.com/office/drawing/2010/main" val="0"/>
                </a:ext>
              </a:extLst>
            </a:blip>
            <a:srcRect r="24857"/>
            <a:stretch>
              <a:fillRect/>
            </a:stretch>
          </p:blipFill>
          <p:spPr bwMode="auto">
            <a:xfrm>
              <a:off x="7677944" y="4255560"/>
              <a:ext cx="865187"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20" name="Group 78"/>
            <p:cNvGrpSpPr>
              <a:grpSpLocks/>
            </p:cNvGrpSpPr>
            <p:nvPr>
              <p:custDataLst>
                <p:tags r:id="rId3"/>
              </p:custDataLst>
            </p:nvPr>
          </p:nvGrpSpPr>
          <p:grpSpPr bwMode="auto">
            <a:xfrm>
              <a:off x="7605713" y="5518150"/>
              <a:ext cx="542925" cy="647700"/>
              <a:chOff x="6476211" y="1517935"/>
              <a:chExt cx="592597" cy="745038"/>
            </a:xfrm>
          </p:grpSpPr>
          <p:pic>
            <p:nvPicPr>
              <p:cNvPr id="21533" name="Picture 3"/>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6211" y="1517935"/>
                <a:ext cx="90948" cy="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4" name="Picture 3"/>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1621" y="1517935"/>
                <a:ext cx="90948" cy="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5" name="Picture 3"/>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7030" y="1517935"/>
                <a:ext cx="90948" cy="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6" name="Picture 3"/>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2427" y="1517935"/>
                <a:ext cx="90948" cy="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7" name="Picture 3"/>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77860" y="1517935"/>
                <a:ext cx="90948" cy="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521" name="TextBox 32"/>
            <p:cNvSpPr txBox="1">
              <a:spLocks noChangeArrowheads="1"/>
            </p:cNvSpPr>
            <p:nvPr/>
          </p:nvSpPr>
          <p:spPr bwMode="auto">
            <a:xfrm>
              <a:off x="7896225" y="4325938"/>
              <a:ext cx="6477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800" b="1" dirty="0"/>
                <a:t>ORDER</a:t>
              </a:r>
            </a:p>
          </p:txBody>
        </p:sp>
        <p:sp>
          <p:nvSpPr>
            <p:cNvPr id="21522" name="Rectangle 62"/>
            <p:cNvSpPr>
              <a:spLocks noChangeArrowheads="1"/>
            </p:cNvSpPr>
            <p:nvPr/>
          </p:nvSpPr>
          <p:spPr bwMode="auto">
            <a:xfrm>
              <a:off x="8434387" y="4189414"/>
              <a:ext cx="107950" cy="288925"/>
            </a:xfrm>
            <a:prstGeom prst="rect">
              <a:avLst/>
            </a:prstGeom>
            <a:solidFill>
              <a:srgbClr val="92D050"/>
            </a:solidFill>
            <a:ln>
              <a:noFill/>
            </a:ln>
            <a:extLst>
              <a:ext uri="{91240B29-F687-4F45-9708-019B960494DF}">
                <a14:hiddenLine xmlns:a14="http://schemas.microsoft.com/office/drawing/2010/main" w="28575" algn="ctr">
                  <a:solidFill>
                    <a:srgbClr val="000000"/>
                  </a:solidFill>
                  <a:round/>
                  <a:headEnd type="none" w="sm" len="sm"/>
                  <a:tailEnd type="none" w="sm" len="sm"/>
                </a14:hiddenLine>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t> </a:t>
              </a:r>
            </a:p>
          </p:txBody>
        </p:sp>
        <p:sp>
          <p:nvSpPr>
            <p:cNvPr id="21523" name="PPTShape_2"/>
            <p:cNvSpPr txBox="1">
              <a:spLocks noChangeArrowheads="1"/>
            </p:cNvSpPr>
            <p:nvPr/>
          </p:nvSpPr>
          <p:spPr bwMode="auto">
            <a:xfrm>
              <a:off x="7462837" y="3976688"/>
              <a:ext cx="12954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b="1" dirty="0">
                  <a:latin typeface="Courier New" panose="02070309020205020404" pitchFamily="49" charset="0"/>
                  <a:cs typeface="Courier New" panose="02070309020205020404" pitchFamily="49" charset="0"/>
                </a:rPr>
                <a:t>ORDERS</a:t>
              </a:r>
              <a:r>
                <a:rPr lang="en-US" altLang="en-US" sz="1200" b="1" dirty="0"/>
                <a:t> table</a:t>
              </a:r>
            </a:p>
          </p:txBody>
        </p:sp>
        <p:sp>
          <p:nvSpPr>
            <p:cNvPr id="21524" name="PPTShape_3"/>
            <p:cNvSpPr txBox="1">
              <a:spLocks noChangeArrowheads="1"/>
            </p:cNvSpPr>
            <p:nvPr/>
          </p:nvSpPr>
          <p:spPr bwMode="auto">
            <a:xfrm>
              <a:off x="7246938" y="5229226"/>
              <a:ext cx="12223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b="1" dirty="0">
                  <a:latin typeface="Courier New" panose="02070309020205020404" pitchFamily="49" charset="0"/>
                  <a:cs typeface="Courier New" panose="02070309020205020404" pitchFamily="49" charset="0"/>
                </a:rPr>
                <a:t>ORDERS </a:t>
              </a:r>
              <a:r>
                <a:rPr lang="en-US" altLang="en-US" sz="1200" b="1" dirty="0"/>
                <a:t>table</a:t>
              </a:r>
            </a:p>
          </p:txBody>
        </p:sp>
        <p:sp>
          <p:nvSpPr>
            <p:cNvPr id="21525" name="Oval 34"/>
            <p:cNvSpPr>
              <a:spLocks noChangeArrowheads="1"/>
            </p:cNvSpPr>
            <p:nvPr/>
          </p:nvSpPr>
          <p:spPr bwMode="auto">
            <a:xfrm>
              <a:off x="8902700" y="5589588"/>
              <a:ext cx="1439862" cy="431800"/>
            </a:xfrm>
            <a:prstGeom prst="ellipse">
              <a:avLst/>
            </a:prstGeom>
            <a:noFill/>
            <a:ln w="28575" algn="ctr">
              <a:solidFill>
                <a:srgbClr val="FFC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t>SELECT</a:t>
              </a:r>
            </a:p>
          </p:txBody>
        </p:sp>
        <p:sp>
          <p:nvSpPr>
            <p:cNvPr id="21526" name="Oval 35"/>
            <p:cNvSpPr>
              <a:spLocks noChangeArrowheads="1"/>
            </p:cNvSpPr>
            <p:nvPr/>
          </p:nvSpPr>
          <p:spPr bwMode="auto">
            <a:xfrm>
              <a:off x="8902700" y="4221164"/>
              <a:ext cx="1439862" cy="503237"/>
            </a:xfrm>
            <a:prstGeom prst="ellipse">
              <a:avLst/>
            </a:prstGeom>
            <a:noFill/>
            <a:ln w="28575" algn="ctr">
              <a:solidFill>
                <a:srgbClr val="0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t>DMLs</a:t>
              </a:r>
            </a:p>
          </p:txBody>
        </p:sp>
        <p:sp>
          <p:nvSpPr>
            <p:cNvPr id="21527" name="PPTShape_4"/>
            <p:cNvSpPr txBox="1">
              <a:spLocks noChangeArrowheads="1"/>
            </p:cNvSpPr>
            <p:nvPr/>
          </p:nvSpPr>
          <p:spPr bwMode="auto">
            <a:xfrm>
              <a:off x="6381750" y="3976689"/>
              <a:ext cx="1079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b="1" dirty="0">
                  <a:latin typeface="Courier New" panose="02070309020205020404" pitchFamily="49" charset="0"/>
                  <a:cs typeface="Courier New" panose="02070309020205020404" pitchFamily="49" charset="0"/>
                </a:rPr>
                <a:t>EMP </a:t>
              </a:r>
              <a:r>
                <a:rPr lang="en-US" altLang="en-US" sz="1200" b="1" dirty="0"/>
                <a:t>table</a:t>
              </a:r>
            </a:p>
          </p:txBody>
        </p:sp>
        <p:cxnSp>
          <p:nvCxnSpPr>
            <p:cNvPr id="21528" name="Straight Connector 36"/>
            <p:cNvCxnSpPr>
              <a:cxnSpLocks noChangeShapeType="1"/>
            </p:cNvCxnSpPr>
            <p:nvPr/>
          </p:nvCxnSpPr>
          <p:spPr bwMode="auto">
            <a:xfrm>
              <a:off x="3357562" y="4437063"/>
              <a:ext cx="0" cy="1439862"/>
            </a:xfrm>
            <a:prstGeom prst="line">
              <a:avLst/>
            </a:prstGeom>
            <a:noFill/>
            <a:ln w="28575"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pic>
          <p:nvPicPr>
            <p:cNvPr id="21529" name="Picture 36"/>
            <p:cNvPicPr>
              <a:picLocks noChangeAspect="1"/>
            </p:cNvPicPr>
            <p:nvPr>
              <p:custDataLst>
                <p:tags r:id="rId4"/>
              </p:custDataLst>
            </p:nvPr>
          </p:nvPicPr>
          <p:blipFill>
            <a:blip r:embed="rId9">
              <a:extLst>
                <a:ext uri="{28A0092B-C50C-407E-A947-70E740481C1C}">
                  <a14:useLocalDpi xmlns:a14="http://schemas.microsoft.com/office/drawing/2010/main" val="0"/>
                </a:ext>
              </a:extLst>
            </a:blip>
            <a:srcRect r="24857"/>
            <a:stretch>
              <a:fillRect/>
            </a:stretch>
          </p:blipFill>
          <p:spPr bwMode="auto">
            <a:xfrm>
              <a:off x="6673057" y="4264026"/>
              <a:ext cx="4968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0" name="Rectangle 62"/>
            <p:cNvSpPr>
              <a:spLocks noChangeArrowheads="1"/>
            </p:cNvSpPr>
            <p:nvPr/>
          </p:nvSpPr>
          <p:spPr bwMode="auto">
            <a:xfrm>
              <a:off x="6938962" y="4284664"/>
              <a:ext cx="107950" cy="288925"/>
            </a:xfrm>
            <a:prstGeom prst="rect">
              <a:avLst/>
            </a:prstGeom>
            <a:solidFill>
              <a:srgbClr val="92D050"/>
            </a:solidFill>
            <a:ln>
              <a:noFill/>
            </a:ln>
            <a:extLst>
              <a:ext uri="{91240B29-F687-4F45-9708-019B960494DF}">
                <a14:hiddenLine xmlns:a14="http://schemas.microsoft.com/office/drawing/2010/main" w="28575" algn="ctr">
                  <a:solidFill>
                    <a:srgbClr val="000000"/>
                  </a:solidFill>
                  <a:round/>
                  <a:headEnd type="none" w="sm" len="sm"/>
                  <a:tailEnd type="none" w="sm" len="sm"/>
                </a14:hiddenLine>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t> </a:t>
              </a:r>
            </a:p>
          </p:txBody>
        </p:sp>
        <p:pic>
          <p:nvPicPr>
            <p:cNvPr id="21531" name="Picture 33" descr="D:\D DRIVE\ALL ICONS\OU ICONS\Graphic_Repository\icons\all\peop008.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63926" y="4724401"/>
              <a:ext cx="854075"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28"/>
            <p:cNvSpPr>
              <a:spLocks noChangeArrowheads="1"/>
            </p:cNvSpPr>
            <p:nvPr/>
          </p:nvSpPr>
          <p:spPr bwMode="auto">
            <a:xfrm>
              <a:off x="2230644" y="4972071"/>
              <a:ext cx="923799" cy="369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type="none" w="sm" len="sm"/>
                  <a:tailEnd type="none" w="sm" len="sm"/>
                </a14:hiddenLine>
              </a:ext>
            </a:extLst>
          </p:spPr>
          <p:txBody>
            <a:bodyPr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solidFill>
                    <a:srgbClr val="000000"/>
                  </a:solidFill>
                </a:rPr>
                <a:t>In SGA</a:t>
              </a:r>
            </a:p>
          </p:txBody>
        </p:sp>
      </p:grpSp>
      <p:sp>
        <p:nvSpPr>
          <p:cNvPr id="3" name="Slide Number Placeholder 2"/>
          <p:cNvSpPr>
            <a:spLocks noGrp="1"/>
          </p:cNvSpPr>
          <p:nvPr>
            <p:ph type="sldNum" sz="quarter" idx="12"/>
          </p:nvPr>
        </p:nvSpPr>
        <p:spPr/>
        <p:txBody>
          <a:bodyPr/>
          <a:lstStyle/>
          <a:p>
            <a:fld id="{0D1E9C62-5A59-433B-A292-EC595ABBBF45}" type="slidenum">
              <a:rPr lang="" smtClean="0"/>
              <a:t>40</a:t>
            </a:fld>
            <a:endParaRPr lang=""/>
          </a:p>
        </p:txBody>
      </p:sp>
    </p:spTree>
    <p:custDataLst>
      <p:tags r:id="rId1"/>
    </p:custDataLst>
    <p:extLst>
      <p:ext uri="{BB962C8B-B14F-4D97-AF65-F5344CB8AC3E}">
        <p14:creationId xmlns:p14="http://schemas.microsoft.com/office/powerpoint/2010/main" val="1617990673"/>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3"/>
          <p:cNvSpPr>
            <a:spLocks noGrp="1" noChangeArrowheads="1"/>
          </p:cNvSpPr>
          <p:nvPr>
            <p:ph type="title"/>
          </p:nvPr>
        </p:nvSpPr>
        <p:spPr/>
        <p:txBody>
          <a:bodyPr/>
          <a:lstStyle/>
          <a:p>
            <a:pPr eaLnBrk="1" hangingPunct="1"/>
            <a:r>
              <a:rPr lang="en-US" altLang="en-US" dirty="0"/>
              <a:t>Backup </a:t>
            </a:r>
            <a:r>
              <a:rPr lang="en-US" altLang="en-US" dirty="0" smtClean="0"/>
              <a:t>Terminology</a:t>
            </a:r>
            <a:br>
              <a:rPr lang="en-US" altLang="en-US" dirty="0" smtClean="0"/>
            </a:br>
            <a:endParaRPr lang="en-US" altLang="en-US" dirty="0"/>
          </a:p>
        </p:txBody>
      </p:sp>
      <p:sp>
        <p:nvSpPr>
          <p:cNvPr id="9219" name="Rectangle 44"/>
          <p:cNvSpPr>
            <a:spLocks noGrp="1" noChangeArrowheads="1"/>
          </p:cNvSpPr>
          <p:nvPr>
            <p:ph idx="1"/>
          </p:nvPr>
        </p:nvSpPr>
        <p:spPr>
          <a:xfrm>
            <a:off x="622138" y="1242485"/>
            <a:ext cx="10944549" cy="4130697"/>
          </a:xfrm>
        </p:spPr>
        <p:txBody>
          <a:bodyPr/>
          <a:lstStyle/>
          <a:p>
            <a:pPr lvl="1" eaLnBrk="1" hangingPunct="1"/>
            <a:r>
              <a:rPr lang="en-US" altLang="en-US" i="1" dirty="0"/>
              <a:t>Backup strategy </a:t>
            </a:r>
            <a:r>
              <a:rPr lang="en-US" altLang="en-US" dirty="0"/>
              <a:t>may include:</a:t>
            </a:r>
          </a:p>
          <a:p>
            <a:pPr lvl="2" eaLnBrk="1" hangingPunct="1"/>
            <a:r>
              <a:rPr lang="en-US" altLang="en-US" dirty="0"/>
              <a:t>The entire database (whole)</a:t>
            </a:r>
          </a:p>
          <a:p>
            <a:pPr lvl="2" eaLnBrk="1" hangingPunct="1"/>
            <a:r>
              <a:rPr lang="en-US" altLang="en-US" dirty="0"/>
              <a:t>A portion of the database (partial)</a:t>
            </a:r>
          </a:p>
          <a:p>
            <a:pPr lvl="1" eaLnBrk="1" hangingPunct="1"/>
            <a:r>
              <a:rPr lang="en-US" altLang="en-US" i="1" dirty="0"/>
              <a:t>Backup type </a:t>
            </a:r>
            <a:r>
              <a:rPr lang="en-US" altLang="en-US" dirty="0"/>
              <a:t>may indicate inclusion of:</a:t>
            </a:r>
          </a:p>
          <a:p>
            <a:pPr lvl="2" eaLnBrk="1" hangingPunct="1"/>
            <a:r>
              <a:rPr lang="en-US" altLang="en-US" dirty="0"/>
              <a:t>All data blocks within your chosen files (full)</a:t>
            </a:r>
          </a:p>
          <a:p>
            <a:pPr lvl="2" eaLnBrk="1" hangingPunct="1"/>
            <a:r>
              <a:rPr lang="en-US" altLang="en-US" dirty="0"/>
              <a:t>Only information that has changed since a previous backup (incremental)</a:t>
            </a:r>
          </a:p>
          <a:p>
            <a:pPr lvl="3" eaLnBrk="1" hangingPunct="1"/>
            <a:r>
              <a:rPr lang="en-US" altLang="en-US" dirty="0"/>
              <a:t>Cumulative (changes since last level 0)</a:t>
            </a:r>
          </a:p>
          <a:p>
            <a:pPr lvl="3" eaLnBrk="1" hangingPunct="1"/>
            <a:r>
              <a:rPr lang="en-US" altLang="en-US" dirty="0"/>
              <a:t>Differential (changes since last incremental)</a:t>
            </a:r>
          </a:p>
          <a:p>
            <a:pPr lvl="1" eaLnBrk="1" hangingPunct="1"/>
            <a:r>
              <a:rPr lang="en-US" altLang="en-US" i="1" dirty="0"/>
              <a:t>Backup mode </a:t>
            </a:r>
            <a:r>
              <a:rPr lang="en-US" altLang="en-US" dirty="0"/>
              <a:t>may be:</a:t>
            </a:r>
          </a:p>
          <a:p>
            <a:pPr lvl="2" eaLnBrk="1" hangingPunct="1"/>
            <a:r>
              <a:rPr lang="en-US" altLang="en-US" dirty="0"/>
              <a:t>Offline (consistent, cold)</a:t>
            </a:r>
          </a:p>
          <a:p>
            <a:pPr lvl="2" eaLnBrk="1" hangingPunct="1"/>
            <a:r>
              <a:rPr lang="en-US" altLang="en-US" dirty="0"/>
              <a:t>Online (inconsistent, hot)</a:t>
            </a:r>
          </a:p>
        </p:txBody>
      </p:sp>
      <p:grpSp>
        <p:nvGrpSpPr>
          <p:cNvPr id="9220" name="Group 42"/>
          <p:cNvGrpSpPr>
            <a:grpSpLocks/>
          </p:cNvGrpSpPr>
          <p:nvPr/>
        </p:nvGrpSpPr>
        <p:grpSpPr bwMode="auto">
          <a:xfrm>
            <a:off x="7847012" y="4419600"/>
            <a:ext cx="3506788" cy="1503363"/>
            <a:chOff x="5018088" y="4835525"/>
            <a:chExt cx="3506787" cy="1502905"/>
          </a:xfrm>
        </p:grpSpPr>
        <p:sp>
          <p:nvSpPr>
            <p:cNvPr id="9222" name="Rectangle 4"/>
            <p:cNvSpPr>
              <a:spLocks noChangeArrowheads="1"/>
            </p:cNvSpPr>
            <p:nvPr/>
          </p:nvSpPr>
          <p:spPr bwMode="blackWhite">
            <a:xfrm>
              <a:off x="5018088" y="4835525"/>
              <a:ext cx="3506787" cy="1485900"/>
            </a:xfrm>
            <a:prstGeom prst="rect">
              <a:avLst/>
            </a:prstGeom>
            <a:solidFill>
              <a:schemeClr val="accent1"/>
            </a:solidFill>
            <a:ln w="28575">
              <a:solidFill>
                <a:schemeClr val="tx1"/>
              </a:solidFill>
              <a:miter lim="800000"/>
              <a:headEnd/>
              <a:tailEnd/>
            </a:ln>
          </p:spPr>
          <p:txBody>
            <a:bodyPr wrap="none" lIns="92075" tIns="46038" rIns="92075" bIns="46038" anchor="b"/>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endParaRPr lang="en-US" altLang="en-US" sz="1600" b="1" dirty="0">
                <a:solidFill>
                  <a:schemeClr val="bg1"/>
                </a:solidFill>
              </a:endParaRPr>
            </a:p>
            <a:p>
              <a:pPr algn="ctr">
                <a:lnSpc>
                  <a:spcPct val="85000"/>
                </a:lnSpc>
                <a:spcBef>
                  <a:spcPct val="50000"/>
                </a:spcBef>
              </a:pPr>
              <a:endParaRPr lang="en-US" altLang="en-US" sz="1600" b="1" dirty="0">
                <a:solidFill>
                  <a:schemeClr val="bg1"/>
                </a:solidFill>
              </a:endParaRPr>
            </a:p>
            <a:p>
              <a:pPr algn="ctr">
                <a:lnSpc>
                  <a:spcPct val="85000"/>
                </a:lnSpc>
                <a:spcBef>
                  <a:spcPct val="50000"/>
                </a:spcBef>
              </a:pPr>
              <a:endParaRPr lang="en-US" altLang="en-US" sz="1600" b="1" dirty="0">
                <a:solidFill>
                  <a:schemeClr val="bg1"/>
                </a:solidFill>
              </a:endParaRPr>
            </a:p>
            <a:p>
              <a:pPr algn="ctr">
                <a:lnSpc>
                  <a:spcPct val="85000"/>
                </a:lnSpc>
                <a:spcBef>
                  <a:spcPct val="50000"/>
                </a:spcBef>
              </a:pPr>
              <a:endParaRPr lang="en-US" altLang="en-US" sz="1600" b="1" dirty="0">
                <a:solidFill>
                  <a:schemeClr val="bg1"/>
                </a:solidFill>
              </a:endParaRPr>
            </a:p>
            <a:p>
              <a:pPr algn="ctr">
                <a:lnSpc>
                  <a:spcPct val="85000"/>
                </a:lnSpc>
                <a:spcBef>
                  <a:spcPct val="50000"/>
                </a:spcBef>
              </a:pPr>
              <a:r>
                <a:rPr lang="en-US" altLang="en-US" sz="1600" b="1" dirty="0">
                  <a:solidFill>
                    <a:schemeClr val="bg1"/>
                  </a:solidFill>
                </a:rPr>
                <a:t>Database</a:t>
              </a:r>
            </a:p>
          </p:txBody>
        </p:sp>
        <p:sp>
          <p:nvSpPr>
            <p:cNvPr id="9223" name="Rectangle 5"/>
            <p:cNvSpPr>
              <a:spLocks noChangeArrowheads="1"/>
            </p:cNvSpPr>
            <p:nvPr/>
          </p:nvSpPr>
          <p:spPr bwMode="blackWhite">
            <a:xfrm>
              <a:off x="7524750" y="4902200"/>
              <a:ext cx="904875" cy="1368425"/>
            </a:xfrm>
            <a:prstGeom prst="rect">
              <a:avLst/>
            </a:prstGeom>
            <a:solidFill>
              <a:srgbClr val="99CC00"/>
            </a:solidFill>
            <a:ln w="28575">
              <a:solidFill>
                <a:schemeClr val="tx1"/>
              </a:solidFill>
              <a:miter lim="800000"/>
              <a:headEnd/>
              <a:tailEnd/>
            </a:ln>
          </p:spPr>
          <p:txBody>
            <a:bodyPr wrap="none" lIns="92075" tIns="46038" rIns="92075" bIns="46038"/>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9224" name="Rectangle 6"/>
            <p:cNvSpPr>
              <a:spLocks noChangeArrowheads="1"/>
            </p:cNvSpPr>
            <p:nvPr/>
          </p:nvSpPr>
          <p:spPr bwMode="blackWhite">
            <a:xfrm>
              <a:off x="6405563" y="4913313"/>
              <a:ext cx="785812" cy="1096962"/>
            </a:xfrm>
            <a:prstGeom prst="rect">
              <a:avLst/>
            </a:prstGeom>
            <a:solidFill>
              <a:schemeClr val="accent1"/>
            </a:solidFill>
            <a:ln w="28575">
              <a:solidFill>
                <a:schemeClr val="tx1"/>
              </a:solidFill>
              <a:miter lim="800000"/>
              <a:headEnd/>
              <a:tailEnd/>
            </a:ln>
          </p:spPr>
          <p:txBody>
            <a:bodyPr wrap="none" lIns="92075" tIns="46038" rIns="92075" bIns="46038"/>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9225" name="Rectangle 7"/>
            <p:cNvSpPr>
              <a:spLocks noChangeArrowheads="1"/>
            </p:cNvSpPr>
            <p:nvPr/>
          </p:nvSpPr>
          <p:spPr bwMode="blackWhite">
            <a:xfrm>
              <a:off x="5113338" y="4908550"/>
              <a:ext cx="839787" cy="1362075"/>
            </a:xfrm>
            <a:prstGeom prst="rect">
              <a:avLst/>
            </a:prstGeom>
            <a:solidFill>
              <a:srgbClr val="666699"/>
            </a:solidFill>
            <a:ln w="28575">
              <a:solidFill>
                <a:schemeClr val="tx1"/>
              </a:solidFill>
              <a:miter lim="800000"/>
              <a:headEnd/>
              <a:tailEnd/>
            </a:ln>
          </p:spPr>
          <p:txBody>
            <a:bodyPr wrap="none" lIns="92075" tIns="46038" rIns="92075" bIns="46038"/>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nvGrpSpPr>
            <p:cNvPr id="9226" name="Group 8"/>
            <p:cNvGrpSpPr>
              <a:grpSpLocks/>
            </p:cNvGrpSpPr>
            <p:nvPr/>
          </p:nvGrpSpPr>
          <p:grpSpPr bwMode="auto">
            <a:xfrm>
              <a:off x="5238750" y="4948238"/>
              <a:ext cx="601663" cy="1039812"/>
              <a:chOff x="1458" y="2807"/>
              <a:chExt cx="440" cy="851"/>
            </a:xfrm>
          </p:grpSpPr>
          <p:grpSp>
            <p:nvGrpSpPr>
              <p:cNvPr id="9248" name="Group 9"/>
              <p:cNvGrpSpPr>
                <a:grpSpLocks/>
              </p:cNvGrpSpPr>
              <p:nvPr/>
            </p:nvGrpSpPr>
            <p:grpSpPr bwMode="auto">
              <a:xfrm>
                <a:off x="1458" y="3320"/>
                <a:ext cx="436" cy="338"/>
                <a:chOff x="2128" y="3492"/>
                <a:chExt cx="532" cy="412"/>
              </a:xfrm>
            </p:grpSpPr>
            <p:sp>
              <p:nvSpPr>
                <p:cNvPr id="9257" name="Rectangle 10"/>
                <p:cNvSpPr>
                  <a:spLocks noChangeArrowheads="1"/>
                </p:cNvSpPr>
                <p:nvPr/>
              </p:nvSpPr>
              <p:spPr bwMode="gray">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9258" name="Oval 11"/>
                <p:cNvSpPr>
                  <a:spLocks noChangeArrowheads="1"/>
                </p:cNvSpPr>
                <p:nvPr/>
              </p:nvSpPr>
              <p:spPr bwMode="gray">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9259" name="Oval 12"/>
                <p:cNvSpPr>
                  <a:spLocks noChangeArrowheads="1"/>
                </p:cNvSpPr>
                <p:nvPr/>
              </p:nvSpPr>
              <p:spPr bwMode="gray">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9249" name="Group 13"/>
              <p:cNvGrpSpPr>
                <a:grpSpLocks/>
              </p:cNvGrpSpPr>
              <p:nvPr/>
            </p:nvGrpSpPr>
            <p:grpSpPr bwMode="auto">
              <a:xfrm>
                <a:off x="1462" y="3063"/>
                <a:ext cx="436" cy="338"/>
                <a:chOff x="2128" y="3090"/>
                <a:chExt cx="532" cy="412"/>
              </a:xfrm>
            </p:grpSpPr>
            <p:sp>
              <p:nvSpPr>
                <p:cNvPr id="9254" name="Rectangle 14"/>
                <p:cNvSpPr>
                  <a:spLocks noChangeArrowheads="1"/>
                </p:cNvSpPr>
                <p:nvPr/>
              </p:nvSpPr>
              <p:spPr bwMode="gray">
                <a:xfrm>
                  <a:off x="2128" y="3174"/>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9255" name="Oval 15"/>
                <p:cNvSpPr>
                  <a:spLocks noChangeArrowheads="1"/>
                </p:cNvSpPr>
                <p:nvPr/>
              </p:nvSpPr>
              <p:spPr bwMode="gray">
                <a:xfrm>
                  <a:off x="2128" y="3090"/>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9256" name="Oval 16"/>
                <p:cNvSpPr>
                  <a:spLocks noChangeArrowheads="1"/>
                </p:cNvSpPr>
                <p:nvPr/>
              </p:nvSpPr>
              <p:spPr bwMode="gray">
                <a:xfrm>
                  <a:off x="2128" y="3344"/>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9250" name="Group 17"/>
              <p:cNvGrpSpPr>
                <a:grpSpLocks/>
              </p:cNvGrpSpPr>
              <p:nvPr/>
            </p:nvGrpSpPr>
            <p:grpSpPr bwMode="auto">
              <a:xfrm>
                <a:off x="1462" y="2807"/>
                <a:ext cx="436" cy="338"/>
                <a:chOff x="2128" y="2685"/>
                <a:chExt cx="532" cy="412"/>
              </a:xfrm>
            </p:grpSpPr>
            <p:sp>
              <p:nvSpPr>
                <p:cNvPr id="9251" name="Rectangle 18"/>
                <p:cNvSpPr>
                  <a:spLocks noChangeArrowheads="1"/>
                </p:cNvSpPr>
                <p:nvPr/>
              </p:nvSpPr>
              <p:spPr bwMode="gray">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9252" name="Oval 19"/>
                <p:cNvSpPr>
                  <a:spLocks noChangeArrowheads="1"/>
                </p:cNvSpPr>
                <p:nvPr/>
              </p:nvSpPr>
              <p:spPr bwMode="gray">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9253" name="Oval 20"/>
                <p:cNvSpPr>
                  <a:spLocks noChangeArrowheads="1"/>
                </p:cNvSpPr>
                <p:nvPr/>
              </p:nvSpPr>
              <p:spPr bwMode="gray">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sp>
          <p:nvSpPr>
            <p:cNvPr id="9227" name="Rectangle 21"/>
            <p:cNvSpPr>
              <a:spLocks noChangeArrowheads="1"/>
            </p:cNvSpPr>
            <p:nvPr/>
          </p:nvSpPr>
          <p:spPr bwMode="auto">
            <a:xfrm>
              <a:off x="5037138" y="5994400"/>
              <a:ext cx="1004887"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188" tIns="52388" rIns="103188" bIns="5238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sz="1400" dirty="0">
                  <a:solidFill>
                    <a:schemeClr val="bg1"/>
                  </a:solidFill>
                </a:rPr>
                <a:t>Data files</a:t>
              </a:r>
            </a:p>
          </p:txBody>
        </p:sp>
        <p:sp>
          <p:nvSpPr>
            <p:cNvPr id="9228" name="Rectangle 22"/>
            <p:cNvSpPr>
              <a:spLocks noChangeArrowheads="1"/>
            </p:cNvSpPr>
            <p:nvPr/>
          </p:nvSpPr>
          <p:spPr bwMode="auto">
            <a:xfrm>
              <a:off x="7459663" y="5683250"/>
              <a:ext cx="1049337" cy="65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188" tIns="52388" rIns="103188" bIns="52388">
              <a:spAutoFit/>
            </a:bodyPr>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sz="1400" dirty="0">
                  <a:solidFill>
                    <a:schemeClr val="bg1"/>
                  </a:solidFill>
                </a:rPr>
                <a:t>Online redo log files</a:t>
              </a:r>
            </a:p>
          </p:txBody>
        </p:sp>
        <p:sp>
          <p:nvSpPr>
            <p:cNvPr id="9229" name="Rectangle 23"/>
            <p:cNvSpPr>
              <a:spLocks noChangeArrowheads="1"/>
            </p:cNvSpPr>
            <p:nvPr/>
          </p:nvSpPr>
          <p:spPr bwMode="auto">
            <a:xfrm>
              <a:off x="6357938" y="5605463"/>
              <a:ext cx="877887" cy="472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188" tIns="52388" rIns="103188" bIns="52388">
              <a:spAutoFit/>
            </a:bodyPr>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sz="1400" dirty="0">
                  <a:solidFill>
                    <a:schemeClr val="bg1"/>
                  </a:solidFill>
                </a:rPr>
                <a:t>Control files</a:t>
              </a:r>
            </a:p>
          </p:txBody>
        </p:sp>
        <p:grpSp>
          <p:nvGrpSpPr>
            <p:cNvPr id="9230" name="Group 24"/>
            <p:cNvGrpSpPr>
              <a:grpSpLocks/>
            </p:cNvGrpSpPr>
            <p:nvPr/>
          </p:nvGrpSpPr>
          <p:grpSpPr bwMode="auto">
            <a:xfrm>
              <a:off x="6496050" y="4948238"/>
              <a:ext cx="595313" cy="703262"/>
              <a:chOff x="2593" y="2912"/>
              <a:chExt cx="436" cy="604"/>
            </a:xfrm>
          </p:grpSpPr>
          <p:grpSp>
            <p:nvGrpSpPr>
              <p:cNvPr id="9240" name="Group 25"/>
              <p:cNvGrpSpPr>
                <a:grpSpLocks/>
              </p:cNvGrpSpPr>
              <p:nvPr/>
            </p:nvGrpSpPr>
            <p:grpSpPr bwMode="auto">
              <a:xfrm>
                <a:off x="2593" y="3178"/>
                <a:ext cx="436" cy="338"/>
                <a:chOff x="2128" y="3492"/>
                <a:chExt cx="532" cy="412"/>
              </a:xfrm>
            </p:grpSpPr>
            <p:sp>
              <p:nvSpPr>
                <p:cNvPr id="9245" name="Rectangle 26"/>
                <p:cNvSpPr>
                  <a:spLocks noChangeArrowheads="1"/>
                </p:cNvSpPr>
                <p:nvPr/>
              </p:nvSpPr>
              <p:spPr bwMode="gray">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9246" name="Oval 27"/>
                <p:cNvSpPr>
                  <a:spLocks noChangeArrowheads="1"/>
                </p:cNvSpPr>
                <p:nvPr/>
              </p:nvSpPr>
              <p:spPr bwMode="gray">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9247" name="Oval 28"/>
                <p:cNvSpPr>
                  <a:spLocks noChangeArrowheads="1"/>
                </p:cNvSpPr>
                <p:nvPr/>
              </p:nvSpPr>
              <p:spPr bwMode="gray">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9241" name="Group 29"/>
              <p:cNvGrpSpPr>
                <a:grpSpLocks/>
              </p:cNvGrpSpPr>
              <p:nvPr/>
            </p:nvGrpSpPr>
            <p:grpSpPr bwMode="auto">
              <a:xfrm>
                <a:off x="2593" y="2912"/>
                <a:ext cx="436" cy="338"/>
                <a:chOff x="2128" y="2685"/>
                <a:chExt cx="532" cy="412"/>
              </a:xfrm>
            </p:grpSpPr>
            <p:sp>
              <p:nvSpPr>
                <p:cNvPr id="9242" name="Rectangle 30"/>
                <p:cNvSpPr>
                  <a:spLocks noChangeArrowheads="1"/>
                </p:cNvSpPr>
                <p:nvPr/>
              </p:nvSpPr>
              <p:spPr bwMode="gray">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9243" name="Oval 31"/>
                <p:cNvSpPr>
                  <a:spLocks noChangeArrowheads="1"/>
                </p:cNvSpPr>
                <p:nvPr/>
              </p:nvSpPr>
              <p:spPr bwMode="gray">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9244" name="Oval 32"/>
                <p:cNvSpPr>
                  <a:spLocks noChangeArrowheads="1"/>
                </p:cNvSpPr>
                <p:nvPr/>
              </p:nvSpPr>
              <p:spPr bwMode="gray">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grpSp>
          <p:nvGrpSpPr>
            <p:cNvPr id="9231" name="Group 33"/>
            <p:cNvGrpSpPr>
              <a:grpSpLocks/>
            </p:cNvGrpSpPr>
            <p:nvPr/>
          </p:nvGrpSpPr>
          <p:grpSpPr bwMode="auto">
            <a:xfrm>
              <a:off x="7686675" y="4940300"/>
              <a:ext cx="595313" cy="736600"/>
              <a:chOff x="2593" y="2912"/>
              <a:chExt cx="436" cy="604"/>
            </a:xfrm>
          </p:grpSpPr>
          <p:grpSp>
            <p:nvGrpSpPr>
              <p:cNvPr id="9232" name="Group 34"/>
              <p:cNvGrpSpPr>
                <a:grpSpLocks/>
              </p:cNvGrpSpPr>
              <p:nvPr/>
            </p:nvGrpSpPr>
            <p:grpSpPr bwMode="auto">
              <a:xfrm>
                <a:off x="2593" y="3178"/>
                <a:ext cx="436" cy="338"/>
                <a:chOff x="2128" y="3492"/>
                <a:chExt cx="532" cy="412"/>
              </a:xfrm>
            </p:grpSpPr>
            <p:sp>
              <p:nvSpPr>
                <p:cNvPr id="9237" name="Rectangle 35"/>
                <p:cNvSpPr>
                  <a:spLocks noChangeArrowheads="1"/>
                </p:cNvSpPr>
                <p:nvPr/>
              </p:nvSpPr>
              <p:spPr bwMode="gray">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9238" name="Oval 36"/>
                <p:cNvSpPr>
                  <a:spLocks noChangeArrowheads="1"/>
                </p:cNvSpPr>
                <p:nvPr/>
              </p:nvSpPr>
              <p:spPr bwMode="gray">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9239" name="Oval 37"/>
                <p:cNvSpPr>
                  <a:spLocks noChangeArrowheads="1"/>
                </p:cNvSpPr>
                <p:nvPr/>
              </p:nvSpPr>
              <p:spPr bwMode="gray">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9233" name="Group 38"/>
              <p:cNvGrpSpPr>
                <a:grpSpLocks/>
              </p:cNvGrpSpPr>
              <p:nvPr/>
            </p:nvGrpSpPr>
            <p:grpSpPr bwMode="auto">
              <a:xfrm>
                <a:off x="2593" y="2912"/>
                <a:ext cx="436" cy="338"/>
                <a:chOff x="2128" y="2685"/>
                <a:chExt cx="532" cy="412"/>
              </a:xfrm>
            </p:grpSpPr>
            <p:sp>
              <p:nvSpPr>
                <p:cNvPr id="9234" name="Rectangle 39"/>
                <p:cNvSpPr>
                  <a:spLocks noChangeArrowheads="1"/>
                </p:cNvSpPr>
                <p:nvPr/>
              </p:nvSpPr>
              <p:spPr bwMode="gray">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9235" name="Oval 40"/>
                <p:cNvSpPr>
                  <a:spLocks noChangeArrowheads="1"/>
                </p:cNvSpPr>
                <p:nvPr/>
              </p:nvSpPr>
              <p:spPr bwMode="gray">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9236" name="Oval 41"/>
                <p:cNvSpPr>
                  <a:spLocks noChangeArrowheads="1"/>
                </p:cNvSpPr>
                <p:nvPr/>
              </p:nvSpPr>
              <p:spPr bwMode="gray">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grpSp>
      <p:pic>
        <p:nvPicPr>
          <p:cNvPr id="9221" name="Picture 42" descr="datab032"/>
          <p:cNvPicPr>
            <a:picLocks noChangeAspect="1" noChangeArrowheads="1"/>
          </p:cNvPicPr>
          <p:nvPr/>
        </p:nvPicPr>
        <p:blipFill rotWithShape="1">
          <a:blip r:embed="rId4">
            <a:extLst>
              <a:ext uri="{28A0092B-C50C-407E-A947-70E740481C1C}">
                <a14:useLocalDpi xmlns:a14="http://schemas.microsoft.com/office/drawing/2010/main" val="0"/>
              </a:ext>
            </a:extLst>
          </a:blip>
          <a:srcRect t="-2064" b="-2064"/>
          <a:stretch/>
        </p:blipFill>
        <p:spPr bwMode="auto">
          <a:xfrm>
            <a:off x="9037636" y="1337533"/>
            <a:ext cx="1169987" cy="138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D1E9C62-5A59-433B-A292-EC595ABBBF45}" type="slidenum">
              <a:rPr lang="" smtClean="0"/>
              <a:t>400</a:t>
            </a:fld>
            <a:endParaRPr lang=""/>
          </a:p>
        </p:txBody>
      </p:sp>
    </p:spTree>
    <p:custDataLst>
      <p:tags r:id="rId1"/>
    </p:custDataLst>
    <p:extLst>
      <p:ext uri="{BB962C8B-B14F-4D97-AF65-F5344CB8AC3E}">
        <p14:creationId xmlns:p14="http://schemas.microsoft.com/office/powerpoint/2010/main" val="1624403282"/>
      </p:ext>
    </p:extLst>
  </p:cSld>
  <p:clrMapOvr>
    <a:masterClrMapping/>
  </p:clrMapOvr>
  <p:transition spd="slow"/>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dirty="0"/>
              <a:t>Understanding Types of </a:t>
            </a:r>
            <a:r>
              <a:rPr lang="en-US" altLang="en-US" dirty="0" smtClean="0"/>
              <a:t>Backups</a:t>
            </a:r>
            <a:br>
              <a:rPr lang="en-US" altLang="en-US" dirty="0" smtClean="0"/>
            </a:br>
            <a:endParaRPr lang="en-US" altLang="en-US" dirty="0"/>
          </a:p>
        </p:txBody>
      </p:sp>
      <p:sp>
        <p:nvSpPr>
          <p:cNvPr id="10243" name="Rectangle 3"/>
          <p:cNvSpPr>
            <a:spLocks noGrp="1" noChangeArrowheads="1"/>
          </p:cNvSpPr>
          <p:nvPr>
            <p:ph idx="1"/>
          </p:nvPr>
        </p:nvSpPr>
        <p:spPr>
          <a:xfrm>
            <a:off x="622138" y="1242485"/>
            <a:ext cx="10944549" cy="1234519"/>
          </a:xfrm>
        </p:spPr>
        <p:txBody>
          <a:bodyPr>
            <a:normAutofit lnSpcReduction="10000"/>
          </a:bodyPr>
          <a:lstStyle/>
          <a:p>
            <a:pPr eaLnBrk="1" hangingPunct="1"/>
            <a:r>
              <a:rPr lang="en-US" altLang="en-US" dirty="0"/>
              <a:t>Backups may be stored as:</a:t>
            </a:r>
          </a:p>
          <a:p>
            <a:pPr lvl="1" eaLnBrk="1" hangingPunct="1"/>
            <a:r>
              <a:rPr lang="en-US" altLang="en-US" dirty="0"/>
              <a:t>Image copies</a:t>
            </a:r>
          </a:p>
          <a:p>
            <a:pPr lvl="1" eaLnBrk="1" hangingPunct="1"/>
            <a:r>
              <a:rPr lang="en-US" altLang="en-US" dirty="0"/>
              <a:t>Backup sets</a:t>
            </a:r>
          </a:p>
        </p:txBody>
      </p:sp>
      <p:sp>
        <p:nvSpPr>
          <p:cNvPr id="10244" name="Rectangle 4"/>
          <p:cNvSpPr>
            <a:spLocks noChangeArrowheads="1"/>
          </p:cNvSpPr>
          <p:nvPr/>
        </p:nvSpPr>
        <p:spPr bwMode="blackWhite">
          <a:xfrm>
            <a:off x="5524165" y="1879600"/>
            <a:ext cx="2133600" cy="304800"/>
          </a:xfrm>
          <a:prstGeom prst="rect">
            <a:avLst/>
          </a:prstGeom>
          <a:solidFill>
            <a:srgbClr val="CCFF99"/>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Data file #2</a:t>
            </a:r>
          </a:p>
        </p:txBody>
      </p:sp>
      <p:sp>
        <p:nvSpPr>
          <p:cNvPr id="10245" name="Rectangle 5"/>
          <p:cNvSpPr>
            <a:spLocks noChangeArrowheads="1"/>
          </p:cNvSpPr>
          <p:nvPr/>
        </p:nvSpPr>
        <p:spPr bwMode="blackWhite">
          <a:xfrm>
            <a:off x="5524165" y="2311400"/>
            <a:ext cx="2133600" cy="304800"/>
          </a:xfrm>
          <a:prstGeom prst="rect">
            <a:avLst/>
          </a:prstGeom>
          <a:solidFill>
            <a:srgbClr val="FFE291"/>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Data file #3</a:t>
            </a:r>
          </a:p>
        </p:txBody>
      </p:sp>
      <p:sp>
        <p:nvSpPr>
          <p:cNvPr id="10246" name="Rectangle 6"/>
          <p:cNvSpPr>
            <a:spLocks noChangeArrowheads="1"/>
          </p:cNvSpPr>
          <p:nvPr/>
        </p:nvSpPr>
        <p:spPr bwMode="blackWhite">
          <a:xfrm>
            <a:off x="5524165" y="2743200"/>
            <a:ext cx="2133600" cy="304800"/>
          </a:xfrm>
          <a:prstGeom prst="rect">
            <a:avLst/>
          </a:prstGeom>
          <a:solidFill>
            <a:srgbClr val="99CCFF"/>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Data file #4</a:t>
            </a:r>
          </a:p>
        </p:txBody>
      </p:sp>
      <p:sp>
        <p:nvSpPr>
          <p:cNvPr id="10247" name="Rectangle 7"/>
          <p:cNvSpPr>
            <a:spLocks noChangeArrowheads="1"/>
          </p:cNvSpPr>
          <p:nvPr/>
        </p:nvSpPr>
        <p:spPr bwMode="blackWhite">
          <a:xfrm>
            <a:off x="5524165" y="3175000"/>
            <a:ext cx="2133600" cy="304800"/>
          </a:xfrm>
          <a:prstGeom prst="rect">
            <a:avLst/>
          </a:prstGeom>
          <a:solidFill>
            <a:srgbClr val="CCFF99"/>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Data file #5</a:t>
            </a:r>
          </a:p>
        </p:txBody>
      </p:sp>
      <p:sp>
        <p:nvSpPr>
          <p:cNvPr id="10248" name="Rectangle 8"/>
          <p:cNvSpPr>
            <a:spLocks noChangeArrowheads="1"/>
          </p:cNvSpPr>
          <p:nvPr/>
        </p:nvSpPr>
        <p:spPr bwMode="blackWhite">
          <a:xfrm>
            <a:off x="5524165" y="1447800"/>
            <a:ext cx="2133600" cy="304800"/>
          </a:xfrm>
          <a:prstGeom prst="rect">
            <a:avLst/>
          </a:prstGeom>
          <a:solidFill>
            <a:srgbClr val="99CCFF"/>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Data file #1</a:t>
            </a:r>
          </a:p>
        </p:txBody>
      </p:sp>
      <p:sp>
        <p:nvSpPr>
          <p:cNvPr id="10249" name="Rectangle 9"/>
          <p:cNvSpPr>
            <a:spLocks noChangeArrowheads="1"/>
          </p:cNvSpPr>
          <p:nvPr/>
        </p:nvSpPr>
        <p:spPr bwMode="blackWhite">
          <a:xfrm>
            <a:off x="5524165" y="3606800"/>
            <a:ext cx="2133600" cy="304800"/>
          </a:xfrm>
          <a:prstGeom prst="rect">
            <a:avLst/>
          </a:prstGeom>
          <a:solidFill>
            <a:srgbClr val="FFE291"/>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Data file #6</a:t>
            </a:r>
          </a:p>
        </p:txBody>
      </p:sp>
      <p:sp>
        <p:nvSpPr>
          <p:cNvPr id="10250" name="Text Box 10"/>
          <p:cNvSpPr txBox="1">
            <a:spLocks noChangeArrowheads="1"/>
          </p:cNvSpPr>
          <p:nvPr/>
        </p:nvSpPr>
        <p:spPr bwMode="auto">
          <a:xfrm>
            <a:off x="5408612" y="3886200"/>
            <a:ext cx="2326607"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Image copies</a:t>
            </a:r>
          </a:p>
          <a:p>
            <a:pPr algn="ctr" eaLnBrk="1" hangingPunct="1">
              <a:spcBef>
                <a:spcPct val="10000"/>
              </a:spcBef>
            </a:pPr>
            <a:r>
              <a:rPr lang="en-US" altLang="en-US" sz="1600" dirty="0">
                <a:solidFill>
                  <a:srgbClr val="000000"/>
                </a:solidFill>
              </a:rPr>
              <a:t>(Duplicate data and log files in OS format)</a:t>
            </a:r>
          </a:p>
        </p:txBody>
      </p:sp>
      <p:sp>
        <p:nvSpPr>
          <p:cNvPr id="10251" name="Text Box 11"/>
          <p:cNvSpPr txBox="1">
            <a:spLocks noChangeArrowheads="1"/>
          </p:cNvSpPr>
          <p:nvPr/>
        </p:nvSpPr>
        <p:spPr bwMode="auto">
          <a:xfrm>
            <a:off x="8457730" y="2578101"/>
            <a:ext cx="2133871"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Backup set</a:t>
            </a:r>
          </a:p>
          <a:p>
            <a:pPr algn="ctr" eaLnBrk="1" hangingPunct="1">
              <a:spcBef>
                <a:spcPct val="10000"/>
              </a:spcBef>
            </a:pPr>
            <a:r>
              <a:rPr lang="en-US" altLang="en-US" sz="1600" dirty="0">
                <a:solidFill>
                  <a:srgbClr val="000000"/>
                </a:solidFill>
              </a:rPr>
              <a:t>(Binary, compressed files in Oracle proprietary format)</a:t>
            </a:r>
          </a:p>
        </p:txBody>
      </p:sp>
      <p:graphicFrame>
        <p:nvGraphicFramePr>
          <p:cNvPr id="328716" name="Group 12"/>
          <p:cNvGraphicFramePr>
            <a:graphicFrameLocks noGrp="1"/>
          </p:cNvGraphicFramePr>
          <p:nvPr>
            <p:extLst/>
          </p:nvPr>
        </p:nvGraphicFramePr>
        <p:xfrm>
          <a:off x="8165765" y="1447800"/>
          <a:ext cx="2654300" cy="1066800"/>
        </p:xfrm>
        <a:graphic>
          <a:graphicData uri="http://schemas.openxmlformats.org/drawingml/2006/table">
            <a:tbl>
              <a:tblPr/>
              <a:tblGrid>
                <a:gridCol w="1327150">
                  <a:extLst>
                    <a:ext uri="{9D8B030D-6E8A-4147-A177-3AD203B41FA5}">
                      <a16:colId xmlns:a16="http://schemas.microsoft.com/office/drawing/2014/main" xmlns="" val="20000"/>
                    </a:ext>
                  </a:extLst>
                </a:gridCol>
                <a:gridCol w="1327150">
                  <a:extLst>
                    <a:ext uri="{9D8B030D-6E8A-4147-A177-3AD203B41FA5}">
                      <a16:colId xmlns:a16="http://schemas.microsoft.com/office/drawing/2014/main" xmlns="" val="20001"/>
                    </a:ext>
                  </a:extLst>
                </a:gridCol>
              </a:tblGrid>
              <a:tr h="35560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chemeClr val="tx1"/>
                          </a:solidFill>
                          <a:effectLst/>
                          <a:latin typeface="Arial" charset="0"/>
                        </a:rPr>
                        <a:t>Data file #1</a:t>
                      </a:r>
                    </a:p>
                  </a:txBody>
                  <a:tcP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chemeClr val="tx1"/>
                          </a:solidFill>
                          <a:effectLst/>
                          <a:latin typeface="Arial" charset="0"/>
                        </a:rPr>
                        <a:t>Data file #2</a:t>
                      </a:r>
                    </a:p>
                  </a:txBody>
                  <a:tcP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CCFF99"/>
                    </a:solidFill>
                  </a:tcPr>
                </a:tc>
                <a:extLst>
                  <a:ext uri="{0D108BD9-81ED-4DB2-BD59-A6C34878D82A}">
                    <a16:rowId xmlns:a16="http://schemas.microsoft.com/office/drawing/2014/main" xmlns="" val="10000"/>
                  </a:ext>
                </a:extLst>
              </a:tr>
              <a:tr h="35560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chemeClr val="tx1"/>
                          </a:solidFill>
                          <a:effectLst/>
                          <a:latin typeface="Arial" charset="0"/>
                        </a:rPr>
                        <a:t>Data file #3</a:t>
                      </a:r>
                    </a:p>
                  </a:txBody>
                  <a:tcP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E29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chemeClr val="tx1"/>
                          </a:solidFill>
                          <a:effectLst/>
                          <a:latin typeface="Arial" charset="0"/>
                        </a:rPr>
                        <a:t>Data file #4</a:t>
                      </a:r>
                    </a:p>
                  </a:txBody>
                  <a:tcP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99CCFF"/>
                    </a:solidFill>
                  </a:tcPr>
                </a:tc>
                <a:extLst>
                  <a:ext uri="{0D108BD9-81ED-4DB2-BD59-A6C34878D82A}">
                    <a16:rowId xmlns:a16="http://schemas.microsoft.com/office/drawing/2014/main" xmlns="" val="10001"/>
                  </a:ext>
                </a:extLst>
              </a:tr>
              <a:tr h="35560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chemeClr val="tx1"/>
                          </a:solidFill>
                          <a:effectLst/>
                          <a:latin typeface="Arial" charset="0"/>
                        </a:rPr>
                        <a:t>Data file #5</a:t>
                      </a:r>
                    </a:p>
                  </a:txBody>
                  <a:tcP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CCFF99"/>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i="0" u="none" strike="noStrike" cap="none" normalizeH="0" baseline="0" dirty="0">
                          <a:ln>
                            <a:noFill/>
                          </a:ln>
                          <a:solidFill>
                            <a:schemeClr val="tx1"/>
                          </a:solidFill>
                          <a:effectLst/>
                          <a:latin typeface="Arial" charset="0"/>
                        </a:rPr>
                        <a:t>Data file #6</a:t>
                      </a:r>
                    </a:p>
                  </a:txBody>
                  <a:tcP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E291"/>
                    </a:solidFill>
                  </a:tcPr>
                </a:tc>
                <a:extLst>
                  <a:ext uri="{0D108BD9-81ED-4DB2-BD59-A6C34878D82A}">
                    <a16:rowId xmlns:a16="http://schemas.microsoft.com/office/drawing/2014/main" xmlns="" val="10002"/>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401</a:t>
            </a:fld>
            <a:endParaRPr lang=""/>
          </a:p>
        </p:txBody>
      </p:sp>
    </p:spTree>
    <p:custDataLst>
      <p:tags r:id="rId1"/>
    </p:custDataLst>
    <p:extLst>
      <p:ext uri="{BB962C8B-B14F-4D97-AF65-F5344CB8AC3E}">
        <p14:creationId xmlns:p14="http://schemas.microsoft.com/office/powerpoint/2010/main" val="2933173272"/>
      </p:ext>
    </p:extLst>
  </p:cSld>
  <p:clrMapOvr>
    <a:masterClrMapping/>
  </p:clrMapOvr>
  <p:transition spd="slow"/>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0"/>
          <p:cNvSpPr>
            <a:spLocks noGrp="1" noChangeArrowheads="1"/>
          </p:cNvSpPr>
          <p:nvPr>
            <p:ph type="title"/>
          </p:nvPr>
        </p:nvSpPr>
        <p:spPr/>
        <p:txBody>
          <a:bodyPr>
            <a:normAutofit fontScale="90000"/>
          </a:bodyPr>
          <a:lstStyle/>
          <a:p>
            <a:pPr eaLnBrk="1" hangingPunct="1"/>
            <a:r>
              <a:rPr lang="en-US" altLang="en-US" dirty="0"/>
              <a:t>RMAN Backup </a:t>
            </a:r>
            <a:r>
              <a:rPr lang="en-US" altLang="en-US" dirty="0" smtClean="0"/>
              <a:t>Types</a:t>
            </a:r>
            <a:br>
              <a:rPr lang="en-US" altLang="en-US" dirty="0" smtClean="0"/>
            </a:br>
            <a:r>
              <a:rPr lang="en-US" altLang="en-US" dirty="0"/>
              <a:t/>
            </a:r>
            <a:br>
              <a:rPr lang="en-US" altLang="en-US" dirty="0"/>
            </a:br>
            <a:endParaRPr lang="en-US" altLang="en-US" dirty="0">
              <a:solidFill>
                <a:srgbClr val="0000FF"/>
              </a:solidFill>
            </a:endParaRPr>
          </a:p>
        </p:txBody>
      </p:sp>
      <p:sp>
        <p:nvSpPr>
          <p:cNvPr id="11267" name="Rectangle 61"/>
          <p:cNvSpPr>
            <a:spLocks noGrp="1" noChangeArrowheads="1"/>
          </p:cNvSpPr>
          <p:nvPr>
            <p:ph idx="1"/>
          </p:nvPr>
        </p:nvSpPr>
        <p:spPr>
          <a:xfrm>
            <a:off x="622138" y="1242485"/>
            <a:ext cx="6031075" cy="3288928"/>
          </a:xfrm>
        </p:spPr>
        <p:txBody>
          <a:bodyPr>
            <a:normAutofit fontScale="92500" lnSpcReduction="10000"/>
          </a:bodyPr>
          <a:lstStyle/>
          <a:p>
            <a:pPr lvl="1" eaLnBrk="1" hangingPunct="1"/>
            <a:r>
              <a:rPr lang="en-US" altLang="en-US" dirty="0"/>
              <a:t>A </a:t>
            </a:r>
            <a:r>
              <a:rPr lang="en-US" altLang="en-US" i="1" dirty="0"/>
              <a:t>full backup </a:t>
            </a:r>
            <a:r>
              <a:rPr lang="en-US" altLang="en-US" dirty="0"/>
              <a:t>contains all used data file blocks.</a:t>
            </a:r>
          </a:p>
          <a:p>
            <a:pPr lvl="1" eaLnBrk="1" hangingPunct="1"/>
            <a:r>
              <a:rPr lang="en-US" altLang="en-US" dirty="0"/>
              <a:t>A </a:t>
            </a:r>
            <a:r>
              <a:rPr lang="en-US" altLang="en-US" i="1" dirty="0"/>
              <a:t>level 0 incremental backup </a:t>
            </a:r>
            <a:r>
              <a:rPr lang="en-US" altLang="en-US" dirty="0"/>
              <a:t>is equivalent to a full backup that has been marked as level 0.</a:t>
            </a:r>
          </a:p>
          <a:p>
            <a:pPr lvl="1" eaLnBrk="1" hangingPunct="1"/>
            <a:r>
              <a:rPr lang="en-US" altLang="en-US" dirty="0"/>
              <a:t>A </a:t>
            </a:r>
            <a:r>
              <a:rPr lang="en-US" altLang="en-US" i="1" dirty="0"/>
              <a:t>cumulative level 1 incremental backup</a:t>
            </a:r>
            <a:r>
              <a:rPr lang="en-US" altLang="en-US" dirty="0"/>
              <a:t> contains only blocks modified since the</a:t>
            </a:r>
            <a:br>
              <a:rPr lang="en-US" altLang="en-US" dirty="0"/>
            </a:br>
            <a:r>
              <a:rPr lang="en-US" altLang="en-US" dirty="0"/>
              <a:t>last level 0 incremental backup.</a:t>
            </a:r>
          </a:p>
          <a:p>
            <a:pPr lvl="1" eaLnBrk="1" hangingPunct="1"/>
            <a:r>
              <a:rPr lang="en-US" altLang="en-US" dirty="0"/>
              <a:t>A </a:t>
            </a:r>
            <a:r>
              <a:rPr lang="en-US" altLang="en-US" i="1" dirty="0"/>
              <a:t>differential level 1 incremental backup </a:t>
            </a:r>
            <a:r>
              <a:rPr lang="en-US" altLang="en-US" dirty="0"/>
              <a:t>contains only blocks modified since the </a:t>
            </a:r>
            <a:br>
              <a:rPr lang="en-US" altLang="en-US" dirty="0"/>
            </a:br>
            <a:r>
              <a:rPr lang="en-US" altLang="en-US" dirty="0"/>
              <a:t>last incremental backup.</a:t>
            </a:r>
          </a:p>
        </p:txBody>
      </p:sp>
      <p:sp>
        <p:nvSpPr>
          <p:cNvPr id="11268" name="Rectangle 4"/>
          <p:cNvSpPr>
            <a:spLocks noChangeArrowheads="1"/>
          </p:cNvSpPr>
          <p:nvPr/>
        </p:nvSpPr>
        <p:spPr bwMode="blackWhite">
          <a:xfrm>
            <a:off x="7999412" y="1008061"/>
            <a:ext cx="2578100" cy="1417638"/>
          </a:xfrm>
          <a:prstGeom prst="rect">
            <a:avLst/>
          </a:prstGeom>
          <a:solidFill>
            <a:schemeClr val="accent1"/>
          </a:solidFill>
          <a:ln w="2857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69" name="Line 5"/>
          <p:cNvSpPr>
            <a:spLocks noChangeShapeType="1"/>
          </p:cNvSpPr>
          <p:nvPr/>
        </p:nvSpPr>
        <p:spPr bwMode="auto">
          <a:xfrm>
            <a:off x="8961437" y="2008186"/>
            <a:ext cx="482600" cy="0"/>
          </a:xfrm>
          <a:prstGeom prst="line">
            <a:avLst/>
          </a:prstGeom>
          <a:noFill/>
          <a:ln w="28575">
            <a:solidFill>
              <a:schemeClr val="bg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grpSp>
        <p:nvGrpSpPr>
          <p:cNvPr id="11270" name="Group 6"/>
          <p:cNvGrpSpPr>
            <a:grpSpLocks/>
          </p:cNvGrpSpPr>
          <p:nvPr/>
        </p:nvGrpSpPr>
        <p:grpSpPr bwMode="auto">
          <a:xfrm>
            <a:off x="8037513" y="1592262"/>
            <a:ext cx="993775" cy="785813"/>
            <a:chOff x="4272" y="1824"/>
            <a:chExt cx="532" cy="412"/>
          </a:xfrm>
        </p:grpSpPr>
        <p:sp>
          <p:nvSpPr>
            <p:cNvPr id="11316" name="Rectangle 7"/>
            <p:cNvSpPr>
              <a:spLocks noChangeArrowheads="1"/>
            </p:cNvSpPr>
            <p:nvPr/>
          </p:nvSpPr>
          <p:spPr bwMode="gray">
            <a:xfrm>
              <a:off x="4272" y="1908"/>
              <a:ext cx="532" cy="246"/>
            </a:xfrm>
            <a:prstGeom prst="rect">
              <a:avLst/>
            </a:prstGeom>
            <a:solidFill>
              <a:srgbClr val="009999"/>
            </a:solidFill>
            <a:ln w="3175">
              <a:solidFill>
                <a:srgbClr val="009999"/>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317" name="Oval 8"/>
            <p:cNvSpPr>
              <a:spLocks noChangeArrowheads="1"/>
            </p:cNvSpPr>
            <p:nvPr/>
          </p:nvSpPr>
          <p:spPr bwMode="gray">
            <a:xfrm>
              <a:off x="4272" y="1824"/>
              <a:ext cx="532" cy="158"/>
            </a:xfrm>
            <a:prstGeom prst="ellipse">
              <a:avLst/>
            </a:prstGeom>
            <a:solidFill>
              <a:srgbClr val="99CCCC"/>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318" name="Oval 9"/>
            <p:cNvSpPr>
              <a:spLocks noChangeArrowheads="1"/>
            </p:cNvSpPr>
            <p:nvPr/>
          </p:nvSpPr>
          <p:spPr bwMode="gray">
            <a:xfrm>
              <a:off x="4272" y="2078"/>
              <a:ext cx="532" cy="158"/>
            </a:xfrm>
            <a:prstGeom prst="ellipse">
              <a:avLst/>
            </a:prstGeom>
            <a:solidFill>
              <a:srgbClr val="009999"/>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sp>
        <p:nvSpPr>
          <p:cNvPr id="11271" name="Rectangle 10"/>
          <p:cNvSpPr>
            <a:spLocks noChangeArrowheads="1"/>
          </p:cNvSpPr>
          <p:nvPr/>
        </p:nvSpPr>
        <p:spPr bwMode="gray">
          <a:xfrm>
            <a:off x="8091487" y="1868487"/>
            <a:ext cx="268288" cy="176213"/>
          </a:xfrm>
          <a:prstGeom prst="rect">
            <a:avLst/>
          </a:prstGeom>
          <a:solidFill>
            <a:schemeClr val="bg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72" name="Rectangle 11"/>
          <p:cNvSpPr>
            <a:spLocks noChangeArrowheads="1"/>
          </p:cNvSpPr>
          <p:nvPr/>
        </p:nvSpPr>
        <p:spPr bwMode="gray">
          <a:xfrm>
            <a:off x="8175626" y="2151061"/>
            <a:ext cx="325437" cy="114300"/>
          </a:xfrm>
          <a:prstGeom prst="rect">
            <a:avLst/>
          </a:prstGeom>
          <a:solidFill>
            <a:srgbClr val="51DC00"/>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73" name="Rectangle 12"/>
          <p:cNvSpPr>
            <a:spLocks noChangeArrowheads="1"/>
          </p:cNvSpPr>
          <p:nvPr/>
        </p:nvSpPr>
        <p:spPr bwMode="gray">
          <a:xfrm>
            <a:off x="8570913" y="1836737"/>
            <a:ext cx="98425" cy="301625"/>
          </a:xfrm>
          <a:prstGeom prst="rect">
            <a:avLst/>
          </a:prstGeom>
          <a:solidFill>
            <a:srgbClr val="CC9966"/>
          </a:solidFill>
          <a:ln w="28575">
            <a:solidFill>
              <a:srgbClr val="000000"/>
            </a:solidFill>
            <a:miter lim="800000"/>
            <a:headEnd/>
            <a:tailEnd/>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nvGrpSpPr>
          <p:cNvPr id="11274" name="Group 13"/>
          <p:cNvGrpSpPr>
            <a:grpSpLocks/>
          </p:cNvGrpSpPr>
          <p:nvPr/>
        </p:nvGrpSpPr>
        <p:grpSpPr bwMode="auto">
          <a:xfrm>
            <a:off x="9447213" y="1592262"/>
            <a:ext cx="993775" cy="785813"/>
            <a:chOff x="4272" y="1824"/>
            <a:chExt cx="532" cy="412"/>
          </a:xfrm>
        </p:grpSpPr>
        <p:sp>
          <p:nvSpPr>
            <p:cNvPr id="11313" name="Rectangle 14"/>
            <p:cNvSpPr>
              <a:spLocks noChangeArrowheads="1"/>
            </p:cNvSpPr>
            <p:nvPr/>
          </p:nvSpPr>
          <p:spPr bwMode="gray">
            <a:xfrm>
              <a:off x="4272" y="1908"/>
              <a:ext cx="532" cy="246"/>
            </a:xfrm>
            <a:prstGeom prst="rect">
              <a:avLst/>
            </a:prstGeom>
            <a:solidFill>
              <a:srgbClr val="009999"/>
            </a:solidFill>
            <a:ln w="3175">
              <a:solidFill>
                <a:srgbClr val="009999"/>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314" name="Oval 15"/>
            <p:cNvSpPr>
              <a:spLocks noChangeArrowheads="1"/>
            </p:cNvSpPr>
            <p:nvPr/>
          </p:nvSpPr>
          <p:spPr bwMode="gray">
            <a:xfrm>
              <a:off x="4272" y="1824"/>
              <a:ext cx="532" cy="158"/>
            </a:xfrm>
            <a:prstGeom prst="ellipse">
              <a:avLst/>
            </a:prstGeom>
            <a:solidFill>
              <a:srgbClr val="99CCCC"/>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315" name="Oval 16"/>
            <p:cNvSpPr>
              <a:spLocks noChangeArrowheads="1"/>
            </p:cNvSpPr>
            <p:nvPr/>
          </p:nvSpPr>
          <p:spPr bwMode="gray">
            <a:xfrm>
              <a:off x="4272" y="2078"/>
              <a:ext cx="532" cy="158"/>
            </a:xfrm>
            <a:prstGeom prst="ellipse">
              <a:avLst/>
            </a:prstGeom>
            <a:solidFill>
              <a:srgbClr val="009999"/>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sp>
        <p:nvSpPr>
          <p:cNvPr id="11275" name="Rectangle 17"/>
          <p:cNvSpPr>
            <a:spLocks noChangeArrowheads="1"/>
          </p:cNvSpPr>
          <p:nvPr/>
        </p:nvSpPr>
        <p:spPr bwMode="gray">
          <a:xfrm>
            <a:off x="9542462" y="1868487"/>
            <a:ext cx="268288" cy="176213"/>
          </a:xfrm>
          <a:prstGeom prst="rect">
            <a:avLst/>
          </a:prstGeom>
          <a:solidFill>
            <a:schemeClr val="bg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76" name="Rectangle 18"/>
          <p:cNvSpPr>
            <a:spLocks noChangeArrowheads="1"/>
          </p:cNvSpPr>
          <p:nvPr/>
        </p:nvSpPr>
        <p:spPr bwMode="gray">
          <a:xfrm>
            <a:off x="9626601" y="2151061"/>
            <a:ext cx="325437" cy="114300"/>
          </a:xfrm>
          <a:prstGeom prst="rect">
            <a:avLst/>
          </a:prstGeom>
          <a:solidFill>
            <a:srgbClr val="51DC00"/>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77" name="Rectangle 19"/>
          <p:cNvSpPr>
            <a:spLocks noChangeArrowheads="1"/>
          </p:cNvSpPr>
          <p:nvPr/>
        </p:nvSpPr>
        <p:spPr bwMode="gray">
          <a:xfrm>
            <a:off x="10021888" y="1836737"/>
            <a:ext cx="98425" cy="301625"/>
          </a:xfrm>
          <a:prstGeom prst="rect">
            <a:avLst/>
          </a:prstGeom>
          <a:solidFill>
            <a:srgbClr val="CC9966"/>
          </a:solidFill>
          <a:ln w="28575">
            <a:solidFill>
              <a:srgbClr val="000000"/>
            </a:solidFill>
            <a:miter lim="800000"/>
            <a:headEnd/>
            <a:tailEnd/>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78" name="Rectangle 20"/>
          <p:cNvSpPr>
            <a:spLocks noChangeArrowheads="1"/>
          </p:cNvSpPr>
          <p:nvPr/>
        </p:nvSpPr>
        <p:spPr bwMode="blackWhite">
          <a:xfrm>
            <a:off x="7999412" y="4397375"/>
            <a:ext cx="2578100" cy="1335087"/>
          </a:xfrm>
          <a:prstGeom prst="rect">
            <a:avLst/>
          </a:prstGeom>
          <a:solidFill>
            <a:schemeClr val="accent1"/>
          </a:solidFill>
          <a:ln w="2857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79" name="Line 21"/>
          <p:cNvSpPr>
            <a:spLocks noChangeShapeType="1"/>
          </p:cNvSpPr>
          <p:nvPr/>
        </p:nvSpPr>
        <p:spPr bwMode="auto">
          <a:xfrm>
            <a:off x="8961437" y="5351461"/>
            <a:ext cx="482600" cy="0"/>
          </a:xfrm>
          <a:prstGeom prst="line">
            <a:avLst/>
          </a:prstGeom>
          <a:noFill/>
          <a:ln w="28575">
            <a:solidFill>
              <a:schemeClr val="bg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1280" name="Rectangle 22"/>
          <p:cNvSpPr>
            <a:spLocks noChangeArrowheads="1"/>
          </p:cNvSpPr>
          <p:nvPr/>
        </p:nvSpPr>
        <p:spPr bwMode="auto">
          <a:xfrm>
            <a:off x="8216901" y="4391025"/>
            <a:ext cx="2251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pPr>
            <a:r>
              <a:rPr lang="en-US" altLang="en-US" dirty="0">
                <a:solidFill>
                  <a:schemeClr val="bg1"/>
                </a:solidFill>
              </a:rPr>
              <a:t>Differential</a:t>
            </a:r>
          </a:p>
          <a:p>
            <a:pPr algn="ctr">
              <a:lnSpc>
                <a:spcPct val="80000"/>
              </a:lnSpc>
            </a:pPr>
            <a:r>
              <a:rPr lang="en-US" altLang="en-US" dirty="0">
                <a:solidFill>
                  <a:schemeClr val="bg1"/>
                </a:solidFill>
              </a:rPr>
              <a:t>incremental backup </a:t>
            </a:r>
          </a:p>
        </p:txBody>
      </p:sp>
      <p:grpSp>
        <p:nvGrpSpPr>
          <p:cNvPr id="11281" name="Group 23"/>
          <p:cNvGrpSpPr>
            <a:grpSpLocks/>
          </p:cNvGrpSpPr>
          <p:nvPr/>
        </p:nvGrpSpPr>
        <p:grpSpPr bwMode="auto">
          <a:xfrm>
            <a:off x="8043863" y="4897437"/>
            <a:ext cx="993775" cy="785813"/>
            <a:chOff x="4272" y="1824"/>
            <a:chExt cx="532" cy="412"/>
          </a:xfrm>
        </p:grpSpPr>
        <p:sp>
          <p:nvSpPr>
            <p:cNvPr id="11310" name="Rectangle 24"/>
            <p:cNvSpPr>
              <a:spLocks noChangeArrowheads="1"/>
            </p:cNvSpPr>
            <p:nvPr/>
          </p:nvSpPr>
          <p:spPr bwMode="gray">
            <a:xfrm>
              <a:off x="4272" y="1908"/>
              <a:ext cx="532" cy="246"/>
            </a:xfrm>
            <a:prstGeom prst="rect">
              <a:avLst/>
            </a:prstGeom>
            <a:solidFill>
              <a:srgbClr val="009999"/>
            </a:solidFill>
            <a:ln w="3175">
              <a:solidFill>
                <a:srgbClr val="009999"/>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311" name="Oval 25"/>
            <p:cNvSpPr>
              <a:spLocks noChangeArrowheads="1"/>
            </p:cNvSpPr>
            <p:nvPr/>
          </p:nvSpPr>
          <p:spPr bwMode="gray">
            <a:xfrm>
              <a:off x="4272" y="1824"/>
              <a:ext cx="532" cy="158"/>
            </a:xfrm>
            <a:prstGeom prst="ellipse">
              <a:avLst/>
            </a:prstGeom>
            <a:solidFill>
              <a:srgbClr val="99CCCC"/>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312" name="Oval 26"/>
            <p:cNvSpPr>
              <a:spLocks noChangeArrowheads="1"/>
            </p:cNvSpPr>
            <p:nvPr/>
          </p:nvSpPr>
          <p:spPr bwMode="gray">
            <a:xfrm>
              <a:off x="4272" y="2078"/>
              <a:ext cx="532" cy="158"/>
            </a:xfrm>
            <a:prstGeom prst="ellipse">
              <a:avLst/>
            </a:prstGeom>
            <a:solidFill>
              <a:srgbClr val="009999"/>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11282" name="Group 27"/>
          <p:cNvGrpSpPr>
            <a:grpSpLocks/>
          </p:cNvGrpSpPr>
          <p:nvPr/>
        </p:nvGrpSpPr>
        <p:grpSpPr bwMode="auto">
          <a:xfrm>
            <a:off x="9453563" y="4897437"/>
            <a:ext cx="993775" cy="785813"/>
            <a:chOff x="4272" y="1824"/>
            <a:chExt cx="532" cy="412"/>
          </a:xfrm>
        </p:grpSpPr>
        <p:sp>
          <p:nvSpPr>
            <p:cNvPr id="11307" name="Rectangle 28"/>
            <p:cNvSpPr>
              <a:spLocks noChangeArrowheads="1"/>
            </p:cNvSpPr>
            <p:nvPr/>
          </p:nvSpPr>
          <p:spPr bwMode="gray">
            <a:xfrm>
              <a:off x="4272" y="1908"/>
              <a:ext cx="532" cy="246"/>
            </a:xfrm>
            <a:prstGeom prst="rect">
              <a:avLst/>
            </a:prstGeom>
            <a:solidFill>
              <a:srgbClr val="009999"/>
            </a:solidFill>
            <a:ln w="3175">
              <a:solidFill>
                <a:srgbClr val="009999"/>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308" name="Oval 29"/>
            <p:cNvSpPr>
              <a:spLocks noChangeArrowheads="1"/>
            </p:cNvSpPr>
            <p:nvPr/>
          </p:nvSpPr>
          <p:spPr bwMode="gray">
            <a:xfrm>
              <a:off x="4272" y="1824"/>
              <a:ext cx="532" cy="158"/>
            </a:xfrm>
            <a:prstGeom prst="ellipse">
              <a:avLst/>
            </a:prstGeom>
            <a:solidFill>
              <a:srgbClr val="99CCCC"/>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309" name="Oval 30"/>
            <p:cNvSpPr>
              <a:spLocks noChangeArrowheads="1"/>
            </p:cNvSpPr>
            <p:nvPr/>
          </p:nvSpPr>
          <p:spPr bwMode="gray">
            <a:xfrm>
              <a:off x="4272" y="2078"/>
              <a:ext cx="532" cy="158"/>
            </a:xfrm>
            <a:prstGeom prst="ellipse">
              <a:avLst/>
            </a:prstGeom>
            <a:solidFill>
              <a:srgbClr val="009999"/>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sp>
        <p:nvSpPr>
          <p:cNvPr id="11283" name="Rectangle 31"/>
          <p:cNvSpPr>
            <a:spLocks noChangeArrowheads="1"/>
          </p:cNvSpPr>
          <p:nvPr/>
        </p:nvSpPr>
        <p:spPr bwMode="gray">
          <a:xfrm>
            <a:off x="8091487" y="5184774"/>
            <a:ext cx="268288" cy="176212"/>
          </a:xfrm>
          <a:prstGeom prst="rect">
            <a:avLst/>
          </a:prstGeom>
          <a:solidFill>
            <a:schemeClr val="bg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84" name="Rectangle 32"/>
          <p:cNvSpPr>
            <a:spLocks noChangeArrowheads="1"/>
          </p:cNvSpPr>
          <p:nvPr/>
        </p:nvSpPr>
        <p:spPr bwMode="gray">
          <a:xfrm>
            <a:off x="8175626" y="5467349"/>
            <a:ext cx="325437" cy="114300"/>
          </a:xfrm>
          <a:prstGeom prst="rect">
            <a:avLst/>
          </a:prstGeom>
          <a:solidFill>
            <a:srgbClr val="51DC00"/>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85" name="Rectangle 33"/>
          <p:cNvSpPr>
            <a:spLocks noChangeArrowheads="1"/>
          </p:cNvSpPr>
          <p:nvPr/>
        </p:nvSpPr>
        <p:spPr bwMode="gray">
          <a:xfrm>
            <a:off x="8782050" y="5311774"/>
            <a:ext cx="100012" cy="176212"/>
          </a:xfrm>
          <a:prstGeom prst="rect">
            <a:avLst/>
          </a:prstGeom>
          <a:solidFill>
            <a:srgbClr val="FFFF00"/>
          </a:solidFill>
          <a:ln w="28575">
            <a:solidFill>
              <a:srgbClr val="000000"/>
            </a:solidFill>
            <a:miter lim="800000"/>
            <a:headEnd/>
            <a:tailEnd/>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86" name="Rectangle 34"/>
          <p:cNvSpPr>
            <a:spLocks noChangeArrowheads="1"/>
          </p:cNvSpPr>
          <p:nvPr/>
        </p:nvSpPr>
        <p:spPr bwMode="gray">
          <a:xfrm>
            <a:off x="8570913" y="5153025"/>
            <a:ext cx="98425" cy="301625"/>
          </a:xfrm>
          <a:prstGeom prst="rect">
            <a:avLst/>
          </a:prstGeom>
          <a:solidFill>
            <a:srgbClr val="CC9966"/>
          </a:solidFill>
          <a:ln w="28575">
            <a:solidFill>
              <a:srgbClr val="000000"/>
            </a:solidFill>
            <a:miter lim="800000"/>
            <a:headEnd/>
            <a:tailEnd/>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87" name="Rectangle 35"/>
          <p:cNvSpPr>
            <a:spLocks noChangeArrowheads="1"/>
          </p:cNvSpPr>
          <p:nvPr/>
        </p:nvSpPr>
        <p:spPr bwMode="gray">
          <a:xfrm>
            <a:off x="8723312" y="4999037"/>
            <a:ext cx="268288" cy="176213"/>
          </a:xfrm>
          <a:prstGeom prst="rect">
            <a:avLst/>
          </a:prstGeom>
          <a:solidFill>
            <a:srgbClr val="FF9900"/>
          </a:solidFill>
          <a:ln w="28575">
            <a:solidFill>
              <a:srgbClr val="000000"/>
            </a:solidFill>
            <a:miter lim="800000"/>
            <a:headEnd/>
            <a:tailEnd/>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88" name="Rectangle 36"/>
          <p:cNvSpPr>
            <a:spLocks noChangeArrowheads="1"/>
          </p:cNvSpPr>
          <p:nvPr/>
        </p:nvSpPr>
        <p:spPr bwMode="gray">
          <a:xfrm>
            <a:off x="10261600" y="5303837"/>
            <a:ext cx="100012" cy="176213"/>
          </a:xfrm>
          <a:prstGeom prst="rect">
            <a:avLst/>
          </a:prstGeom>
          <a:solidFill>
            <a:srgbClr val="FFFF00"/>
          </a:solidFill>
          <a:ln w="28575">
            <a:solidFill>
              <a:srgbClr val="000000"/>
            </a:solidFill>
            <a:miter lim="800000"/>
            <a:headEnd/>
            <a:tailEnd/>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89" name="Rectangle 37"/>
          <p:cNvSpPr>
            <a:spLocks noChangeArrowheads="1"/>
          </p:cNvSpPr>
          <p:nvPr/>
        </p:nvSpPr>
        <p:spPr bwMode="blackWhite">
          <a:xfrm>
            <a:off x="7999412" y="2743200"/>
            <a:ext cx="2578100" cy="1335087"/>
          </a:xfrm>
          <a:prstGeom prst="rect">
            <a:avLst/>
          </a:prstGeom>
          <a:solidFill>
            <a:schemeClr val="accent1"/>
          </a:solidFill>
          <a:ln w="2857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90" name="Line 38"/>
          <p:cNvSpPr>
            <a:spLocks noChangeShapeType="1"/>
          </p:cNvSpPr>
          <p:nvPr/>
        </p:nvSpPr>
        <p:spPr bwMode="auto">
          <a:xfrm>
            <a:off x="8961437" y="3678236"/>
            <a:ext cx="482600" cy="0"/>
          </a:xfrm>
          <a:prstGeom prst="line">
            <a:avLst/>
          </a:prstGeom>
          <a:noFill/>
          <a:ln w="28575">
            <a:solidFill>
              <a:schemeClr val="bg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1291" name="Rectangle 39"/>
          <p:cNvSpPr>
            <a:spLocks noChangeArrowheads="1"/>
          </p:cNvSpPr>
          <p:nvPr/>
        </p:nvSpPr>
        <p:spPr bwMode="auto">
          <a:xfrm>
            <a:off x="8208963" y="2736850"/>
            <a:ext cx="2251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pPr>
            <a:r>
              <a:rPr lang="en-US" altLang="en-US" dirty="0">
                <a:solidFill>
                  <a:schemeClr val="bg1"/>
                </a:solidFill>
              </a:rPr>
              <a:t>Cumulative</a:t>
            </a:r>
          </a:p>
          <a:p>
            <a:pPr algn="ctr">
              <a:lnSpc>
                <a:spcPct val="80000"/>
              </a:lnSpc>
            </a:pPr>
            <a:r>
              <a:rPr lang="en-US" altLang="en-US" dirty="0">
                <a:solidFill>
                  <a:schemeClr val="bg1"/>
                </a:solidFill>
              </a:rPr>
              <a:t>incremental backup </a:t>
            </a:r>
          </a:p>
        </p:txBody>
      </p:sp>
      <p:grpSp>
        <p:nvGrpSpPr>
          <p:cNvPr id="11292" name="Group 40"/>
          <p:cNvGrpSpPr>
            <a:grpSpLocks/>
          </p:cNvGrpSpPr>
          <p:nvPr/>
        </p:nvGrpSpPr>
        <p:grpSpPr bwMode="auto">
          <a:xfrm>
            <a:off x="8043863" y="3230562"/>
            <a:ext cx="993775" cy="785813"/>
            <a:chOff x="4272" y="1824"/>
            <a:chExt cx="532" cy="412"/>
          </a:xfrm>
        </p:grpSpPr>
        <p:sp>
          <p:nvSpPr>
            <p:cNvPr id="11304" name="Rectangle 41"/>
            <p:cNvSpPr>
              <a:spLocks noChangeArrowheads="1"/>
            </p:cNvSpPr>
            <p:nvPr/>
          </p:nvSpPr>
          <p:spPr bwMode="gray">
            <a:xfrm>
              <a:off x="4272" y="1908"/>
              <a:ext cx="532" cy="246"/>
            </a:xfrm>
            <a:prstGeom prst="rect">
              <a:avLst/>
            </a:prstGeom>
            <a:solidFill>
              <a:srgbClr val="009999"/>
            </a:solidFill>
            <a:ln w="3175">
              <a:solidFill>
                <a:srgbClr val="009999"/>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305" name="Oval 42"/>
            <p:cNvSpPr>
              <a:spLocks noChangeArrowheads="1"/>
            </p:cNvSpPr>
            <p:nvPr/>
          </p:nvSpPr>
          <p:spPr bwMode="gray">
            <a:xfrm>
              <a:off x="4272" y="1824"/>
              <a:ext cx="532" cy="158"/>
            </a:xfrm>
            <a:prstGeom prst="ellipse">
              <a:avLst/>
            </a:prstGeom>
            <a:solidFill>
              <a:srgbClr val="99CCCC"/>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306" name="Oval 43"/>
            <p:cNvSpPr>
              <a:spLocks noChangeArrowheads="1"/>
            </p:cNvSpPr>
            <p:nvPr/>
          </p:nvSpPr>
          <p:spPr bwMode="gray">
            <a:xfrm>
              <a:off x="4272" y="2078"/>
              <a:ext cx="532" cy="158"/>
            </a:xfrm>
            <a:prstGeom prst="ellipse">
              <a:avLst/>
            </a:prstGeom>
            <a:solidFill>
              <a:srgbClr val="009999"/>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sp>
        <p:nvSpPr>
          <p:cNvPr id="11293" name="Rectangle 44"/>
          <p:cNvSpPr>
            <a:spLocks noChangeArrowheads="1"/>
          </p:cNvSpPr>
          <p:nvPr/>
        </p:nvSpPr>
        <p:spPr bwMode="gray">
          <a:xfrm>
            <a:off x="9453563" y="3390899"/>
            <a:ext cx="993775" cy="468312"/>
          </a:xfrm>
          <a:prstGeom prst="rect">
            <a:avLst/>
          </a:prstGeom>
          <a:solidFill>
            <a:srgbClr val="009999"/>
          </a:solidFill>
          <a:ln w="3175">
            <a:solidFill>
              <a:srgbClr val="009999"/>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94" name="Oval 45"/>
          <p:cNvSpPr>
            <a:spLocks noChangeArrowheads="1"/>
          </p:cNvSpPr>
          <p:nvPr/>
        </p:nvSpPr>
        <p:spPr bwMode="gray">
          <a:xfrm>
            <a:off x="9453563" y="3230562"/>
            <a:ext cx="993775" cy="301625"/>
          </a:xfrm>
          <a:prstGeom prst="ellipse">
            <a:avLst/>
          </a:prstGeom>
          <a:solidFill>
            <a:srgbClr val="99CCCC"/>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95" name="Oval 46"/>
          <p:cNvSpPr>
            <a:spLocks noChangeArrowheads="1"/>
          </p:cNvSpPr>
          <p:nvPr/>
        </p:nvSpPr>
        <p:spPr bwMode="gray">
          <a:xfrm>
            <a:off x="9453563" y="3714750"/>
            <a:ext cx="993775" cy="301625"/>
          </a:xfrm>
          <a:prstGeom prst="ellipse">
            <a:avLst/>
          </a:prstGeom>
          <a:solidFill>
            <a:srgbClr val="009999"/>
          </a:solidFill>
          <a:ln w="3175">
            <a:solidFill>
              <a:srgbClr val="009999"/>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96" name="Rectangle 47"/>
          <p:cNvSpPr>
            <a:spLocks noChangeArrowheads="1"/>
          </p:cNvSpPr>
          <p:nvPr/>
        </p:nvSpPr>
        <p:spPr bwMode="gray">
          <a:xfrm>
            <a:off x="8091487" y="3538537"/>
            <a:ext cx="268288" cy="176213"/>
          </a:xfrm>
          <a:prstGeom prst="rect">
            <a:avLst/>
          </a:prstGeom>
          <a:solidFill>
            <a:schemeClr val="bg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97" name="Rectangle 48"/>
          <p:cNvSpPr>
            <a:spLocks noChangeArrowheads="1"/>
          </p:cNvSpPr>
          <p:nvPr/>
        </p:nvSpPr>
        <p:spPr bwMode="gray">
          <a:xfrm>
            <a:off x="8175626" y="3821111"/>
            <a:ext cx="325437" cy="114300"/>
          </a:xfrm>
          <a:prstGeom prst="rect">
            <a:avLst/>
          </a:prstGeom>
          <a:solidFill>
            <a:srgbClr val="51DC00"/>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98" name="Rectangle 49"/>
          <p:cNvSpPr>
            <a:spLocks noChangeArrowheads="1"/>
          </p:cNvSpPr>
          <p:nvPr/>
        </p:nvSpPr>
        <p:spPr bwMode="gray">
          <a:xfrm>
            <a:off x="8782050" y="3665537"/>
            <a:ext cx="100012" cy="176213"/>
          </a:xfrm>
          <a:prstGeom prst="rect">
            <a:avLst/>
          </a:prstGeom>
          <a:solidFill>
            <a:srgbClr val="FFFF00"/>
          </a:solidFill>
          <a:ln w="28575">
            <a:solidFill>
              <a:srgbClr val="000000"/>
            </a:solidFill>
            <a:miter lim="800000"/>
            <a:headEnd/>
            <a:tailEnd/>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99" name="Rectangle 50"/>
          <p:cNvSpPr>
            <a:spLocks noChangeArrowheads="1"/>
          </p:cNvSpPr>
          <p:nvPr/>
        </p:nvSpPr>
        <p:spPr bwMode="gray">
          <a:xfrm>
            <a:off x="8570913" y="3506787"/>
            <a:ext cx="98425" cy="301625"/>
          </a:xfrm>
          <a:prstGeom prst="rect">
            <a:avLst/>
          </a:prstGeom>
          <a:solidFill>
            <a:srgbClr val="CC9966"/>
          </a:solidFill>
          <a:ln w="28575">
            <a:solidFill>
              <a:srgbClr val="000000"/>
            </a:solidFill>
            <a:miter lim="800000"/>
            <a:headEnd/>
            <a:tailEnd/>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300" name="Rectangle 51"/>
          <p:cNvSpPr>
            <a:spLocks noChangeArrowheads="1"/>
          </p:cNvSpPr>
          <p:nvPr/>
        </p:nvSpPr>
        <p:spPr bwMode="gray">
          <a:xfrm>
            <a:off x="8723312" y="3325812"/>
            <a:ext cx="268288" cy="176213"/>
          </a:xfrm>
          <a:prstGeom prst="rect">
            <a:avLst/>
          </a:prstGeom>
          <a:solidFill>
            <a:srgbClr val="FF9900"/>
          </a:solidFill>
          <a:ln w="28575">
            <a:solidFill>
              <a:srgbClr val="000000"/>
            </a:solidFill>
            <a:miter lim="800000"/>
            <a:headEnd/>
            <a:tailEnd/>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301" name="Rectangle 52"/>
          <p:cNvSpPr>
            <a:spLocks noChangeArrowheads="1"/>
          </p:cNvSpPr>
          <p:nvPr/>
        </p:nvSpPr>
        <p:spPr bwMode="gray">
          <a:xfrm>
            <a:off x="10133012" y="3344862"/>
            <a:ext cx="268288" cy="176213"/>
          </a:xfrm>
          <a:prstGeom prst="rect">
            <a:avLst/>
          </a:prstGeom>
          <a:solidFill>
            <a:srgbClr val="FF9900"/>
          </a:solidFill>
          <a:ln w="28575">
            <a:solidFill>
              <a:srgbClr val="000000"/>
            </a:solidFill>
            <a:miter lim="800000"/>
            <a:headEnd/>
            <a:tailEnd/>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302" name="Rectangle 53"/>
          <p:cNvSpPr>
            <a:spLocks noChangeArrowheads="1"/>
          </p:cNvSpPr>
          <p:nvPr/>
        </p:nvSpPr>
        <p:spPr bwMode="gray">
          <a:xfrm>
            <a:off x="10266363" y="3649662"/>
            <a:ext cx="100013" cy="176213"/>
          </a:xfrm>
          <a:prstGeom prst="rect">
            <a:avLst/>
          </a:prstGeom>
          <a:solidFill>
            <a:srgbClr val="FFFF00"/>
          </a:solidFill>
          <a:ln w="28575">
            <a:solidFill>
              <a:srgbClr val="000000"/>
            </a:solidFill>
            <a:miter lim="800000"/>
            <a:headEnd/>
            <a:tailEnd/>
          </a:ln>
        </p:spPr>
        <p:txBody>
          <a:bodyPr wrap="none" lIns="46038" tIns="46038" rIns="46038"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303" name="Rectangle 54"/>
          <p:cNvSpPr>
            <a:spLocks noChangeArrowheads="1"/>
          </p:cNvSpPr>
          <p:nvPr/>
        </p:nvSpPr>
        <p:spPr bwMode="auto">
          <a:xfrm>
            <a:off x="8154987" y="1008062"/>
            <a:ext cx="22669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pPr>
            <a:r>
              <a:rPr lang="en-US" altLang="en-US" dirty="0">
                <a:solidFill>
                  <a:schemeClr val="bg1"/>
                </a:solidFill>
              </a:rPr>
              <a:t>Full, or “level 0</a:t>
            </a:r>
            <a:br>
              <a:rPr lang="en-US" altLang="en-US" dirty="0">
                <a:solidFill>
                  <a:schemeClr val="bg1"/>
                </a:solidFill>
              </a:rPr>
            </a:br>
            <a:r>
              <a:rPr lang="en-US" altLang="en-US" dirty="0">
                <a:solidFill>
                  <a:schemeClr val="bg1"/>
                </a:solidFill>
              </a:rPr>
              <a:t>incremental backup”</a:t>
            </a:r>
          </a:p>
        </p:txBody>
      </p:sp>
      <p:sp>
        <p:nvSpPr>
          <p:cNvPr id="2" name="Slide Number Placeholder 1"/>
          <p:cNvSpPr>
            <a:spLocks noGrp="1"/>
          </p:cNvSpPr>
          <p:nvPr>
            <p:ph type="sldNum" sz="quarter" idx="12"/>
          </p:nvPr>
        </p:nvSpPr>
        <p:spPr/>
        <p:txBody>
          <a:bodyPr/>
          <a:lstStyle/>
          <a:p>
            <a:fld id="{0D1E9C62-5A59-433B-A292-EC595ABBBF45}" type="slidenum">
              <a:rPr lang="" smtClean="0"/>
              <a:t>402</a:t>
            </a:fld>
            <a:endParaRPr lang=""/>
          </a:p>
        </p:txBody>
      </p:sp>
    </p:spTree>
    <p:custDataLst>
      <p:tags r:id="rId1"/>
    </p:custDataLst>
    <p:extLst>
      <p:ext uri="{BB962C8B-B14F-4D97-AF65-F5344CB8AC3E}">
        <p14:creationId xmlns:p14="http://schemas.microsoft.com/office/powerpoint/2010/main" val="2366466846"/>
      </p:ext>
    </p:extLst>
  </p:cSld>
  <p:clrMapOvr>
    <a:masterClrMapping/>
  </p:clrMapOvr>
  <p:transition spd="slow"/>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1E9C62-5A59-433B-A292-EC595ABBBF45}" type="slidenum">
              <a:rPr lang="" smtClean="0"/>
              <a:t>403</a:t>
            </a:fld>
            <a:endParaRPr lang=""/>
          </a:p>
        </p:txBody>
      </p:sp>
    </p:spTree>
    <p:custDataLst>
      <p:tags r:id="rId1"/>
    </p:custDataLst>
    <p:extLst>
      <p:ext uri="{BB962C8B-B14F-4D97-AF65-F5344CB8AC3E}">
        <p14:creationId xmlns:p14="http://schemas.microsoft.com/office/powerpoint/2010/main" val="4057976784"/>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8"/>
          <p:cNvSpPr>
            <a:spLocks noGrp="1" noChangeArrowheads="1"/>
          </p:cNvSpPr>
          <p:nvPr>
            <p:ph type="title"/>
          </p:nvPr>
        </p:nvSpPr>
        <p:spPr/>
        <p:txBody>
          <a:bodyPr/>
          <a:lstStyle/>
          <a:p>
            <a:pPr eaLnBrk="1" hangingPunct="1"/>
            <a:r>
              <a:rPr lang="en-US" altLang="en-US" dirty="0"/>
              <a:t>Using Recovery Manager (RMAN</a:t>
            </a:r>
            <a:r>
              <a:rPr lang="en-US" altLang="en-US" dirty="0" smtClean="0"/>
              <a:t>)</a:t>
            </a:r>
            <a:br>
              <a:rPr lang="en-US" altLang="en-US" dirty="0" smtClean="0"/>
            </a:br>
            <a:endParaRPr lang="en-US" altLang="en-US" dirty="0">
              <a:solidFill>
                <a:srgbClr val="0000FF"/>
              </a:solidFill>
            </a:endParaRPr>
          </a:p>
        </p:txBody>
      </p:sp>
      <p:sp>
        <p:nvSpPr>
          <p:cNvPr id="12291" name="Rectangle 9"/>
          <p:cNvSpPr>
            <a:spLocks noGrp="1" noChangeArrowheads="1"/>
          </p:cNvSpPr>
          <p:nvPr>
            <p:ph idx="1"/>
          </p:nvPr>
        </p:nvSpPr>
        <p:spPr>
          <a:xfrm>
            <a:off x="622138" y="1242485"/>
            <a:ext cx="10944549" cy="3958342"/>
          </a:xfrm>
        </p:spPr>
        <p:txBody>
          <a:bodyPr/>
          <a:lstStyle/>
          <a:p>
            <a:pPr lvl="1" eaLnBrk="1" hangingPunct="1"/>
            <a:r>
              <a:rPr lang="en-US" altLang="en-US" dirty="0"/>
              <a:t>Provides a powerful control and scripting language</a:t>
            </a:r>
          </a:p>
          <a:p>
            <a:pPr lvl="1" eaLnBrk="1" hangingPunct="1"/>
            <a:r>
              <a:rPr lang="en-US" altLang="en-US" dirty="0"/>
              <a:t>Includes a published API that enables the interface with the most popular backup software</a:t>
            </a:r>
          </a:p>
          <a:p>
            <a:pPr lvl="1" eaLnBrk="1" hangingPunct="1"/>
            <a:r>
              <a:rPr lang="en-US" altLang="en-US" dirty="0"/>
              <a:t>Backs up data, control, the archived redo log, and server parameter files</a:t>
            </a:r>
          </a:p>
          <a:p>
            <a:pPr lvl="1" eaLnBrk="1" hangingPunct="1"/>
            <a:r>
              <a:rPr lang="en-US" altLang="en-US" dirty="0"/>
              <a:t>Backs up files to disk or tape</a:t>
            </a:r>
          </a:p>
          <a:p>
            <a:pPr lvl="1" eaLnBrk="1" hangingPunct="1"/>
            <a:r>
              <a:rPr lang="en-US" altLang="en-US" dirty="0"/>
              <a:t>Is integrated with Enterprise Manager Cloud Control</a:t>
            </a:r>
          </a:p>
          <a:p>
            <a:pPr lvl="1" eaLnBrk="1" hangingPunct="1"/>
            <a:r>
              <a:rPr lang="en-US" altLang="en-US" dirty="0"/>
              <a:t>Is used by Oracle Database Cloud Service, Oracle Database Backup Service, and other Oracle Cloud services for automated backups</a:t>
            </a:r>
          </a:p>
          <a:p>
            <a:pPr lvl="1" eaLnBrk="1" hangingPunct="1"/>
            <a:r>
              <a:rPr lang="en-US" altLang="en-US" dirty="0"/>
              <a:t>Can be used with Oracle Database Cloud Service if no backup configuration was selected when the database deployment was created</a:t>
            </a:r>
          </a:p>
        </p:txBody>
      </p:sp>
      <p:sp>
        <p:nvSpPr>
          <p:cNvPr id="2" name="Slide Number Placeholder 1"/>
          <p:cNvSpPr>
            <a:spLocks noGrp="1"/>
          </p:cNvSpPr>
          <p:nvPr>
            <p:ph type="sldNum" sz="quarter" idx="12"/>
          </p:nvPr>
        </p:nvSpPr>
        <p:spPr/>
        <p:txBody>
          <a:bodyPr/>
          <a:lstStyle/>
          <a:p>
            <a:fld id="{0D1E9C62-5A59-433B-A292-EC595ABBBF45}" type="slidenum">
              <a:rPr lang="" smtClean="0"/>
              <a:t>404</a:t>
            </a:fld>
            <a:endParaRPr lang=""/>
          </a:p>
        </p:txBody>
      </p:sp>
    </p:spTree>
    <p:custDataLst>
      <p:tags r:id="rId1"/>
    </p:custDataLst>
    <p:extLst>
      <p:ext uri="{BB962C8B-B14F-4D97-AF65-F5344CB8AC3E}">
        <p14:creationId xmlns:p14="http://schemas.microsoft.com/office/powerpoint/2010/main" val="4109452019"/>
      </p:ext>
    </p:extLst>
  </p:cSld>
  <p:clrMapOvr>
    <a:masterClrMapping/>
  </p:clrMapOvr>
  <p:transition spd="slow"/>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8"/>
          <p:cNvSpPr>
            <a:spLocks noGrp="1" noChangeArrowheads="1"/>
          </p:cNvSpPr>
          <p:nvPr>
            <p:ph type="title"/>
          </p:nvPr>
        </p:nvSpPr>
        <p:spPr/>
        <p:txBody>
          <a:bodyPr/>
          <a:lstStyle/>
          <a:p>
            <a:pPr eaLnBrk="1" hangingPunct="1"/>
            <a:r>
              <a:rPr lang="en-US" altLang="en-US" dirty="0"/>
              <a:t>Backing Up the Control File to a Trace </a:t>
            </a:r>
            <a:r>
              <a:rPr lang="en-US" altLang="en-US" dirty="0" smtClean="0"/>
              <a:t>File</a:t>
            </a:r>
            <a:br>
              <a:rPr lang="en-US" altLang="en-US" dirty="0" smtClean="0"/>
            </a:br>
            <a:endParaRPr lang="en-US" altLang="en-US" dirty="0">
              <a:solidFill>
                <a:srgbClr val="FF0000"/>
              </a:solidFill>
            </a:endParaRPr>
          </a:p>
        </p:txBody>
      </p:sp>
      <p:sp>
        <p:nvSpPr>
          <p:cNvPr id="17412" name="Rectangle 9"/>
          <p:cNvSpPr>
            <a:spLocks noGrp="1" noChangeArrowheads="1"/>
          </p:cNvSpPr>
          <p:nvPr>
            <p:ph idx="1"/>
          </p:nvPr>
        </p:nvSpPr>
        <p:spPr>
          <a:xfrm>
            <a:off x="622138" y="1242485"/>
            <a:ext cx="10944549" cy="1119103"/>
          </a:xfrm>
        </p:spPr>
        <p:txBody>
          <a:bodyPr>
            <a:normAutofit lnSpcReduction="10000"/>
          </a:bodyPr>
          <a:lstStyle/>
          <a:p>
            <a:pPr lvl="1" eaLnBrk="1" hangingPunct="1"/>
            <a:r>
              <a:rPr lang="en-US" altLang="en-US" dirty="0"/>
              <a:t>Control files can be backed up to a trace file, generating a SQL command to re-create the control file.</a:t>
            </a:r>
          </a:p>
          <a:p>
            <a:pPr lvl="1" eaLnBrk="1" hangingPunct="1"/>
            <a:r>
              <a:rPr lang="en-US" altLang="en-US" dirty="0"/>
              <a:t>Control file trace backups may be used to recover from the loss of all control files.</a:t>
            </a:r>
          </a:p>
        </p:txBody>
      </p:sp>
      <p:sp>
        <p:nvSpPr>
          <p:cNvPr id="7" name="Content Placeholder 2"/>
          <p:cNvSpPr txBox="1">
            <a:spLocks/>
          </p:cNvSpPr>
          <p:nvPr/>
        </p:nvSpPr>
        <p:spPr bwMode="gray">
          <a:xfrm>
            <a:off x="1135218" y="2667000"/>
            <a:ext cx="10750394"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ALTER DATABASE BACKUP CONTROLFILE TO TRACE</a:t>
            </a:r>
          </a:p>
        </p:txBody>
      </p:sp>
      <p:sp>
        <p:nvSpPr>
          <p:cNvPr id="2" name="Slide Number Placeholder 1"/>
          <p:cNvSpPr>
            <a:spLocks noGrp="1"/>
          </p:cNvSpPr>
          <p:nvPr>
            <p:ph type="sldNum" sz="quarter" idx="12"/>
          </p:nvPr>
        </p:nvSpPr>
        <p:spPr/>
        <p:txBody>
          <a:bodyPr/>
          <a:lstStyle/>
          <a:p>
            <a:fld id="{0D1E9C62-5A59-433B-A292-EC595ABBBF45}" type="slidenum">
              <a:rPr lang="" smtClean="0"/>
              <a:t>405</a:t>
            </a:fld>
            <a:endParaRPr lang=""/>
          </a:p>
        </p:txBody>
      </p:sp>
    </p:spTree>
    <p:custDataLst>
      <p:tags r:id="rId1"/>
    </p:custDataLst>
    <p:extLst>
      <p:ext uri="{BB962C8B-B14F-4D97-AF65-F5344CB8AC3E}">
        <p14:creationId xmlns:p14="http://schemas.microsoft.com/office/powerpoint/2010/main" val="2076790491"/>
      </p:ext>
    </p:extLst>
  </p:cSld>
  <p:clrMapOvr>
    <a:masterClrMapping/>
  </p:clrMapOvr>
  <p:transition spd="slow"/>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1743400" y="1006605"/>
            <a:ext cx="8702025" cy="5025414"/>
            <a:chOff x="761209" y="855663"/>
            <a:chExt cx="5485646" cy="3336997"/>
          </a:xfrm>
        </p:grpSpPr>
        <p:sp>
          <p:nvSpPr>
            <p:cNvPr id="57" name="Freeform 56"/>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58" name="Rounded Rectangle 57"/>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9463" name="Rectangle 2"/>
          <p:cNvSpPr>
            <a:spLocks noGrp="1" noChangeArrowheads="1"/>
          </p:cNvSpPr>
          <p:nvPr>
            <p:ph type="title"/>
          </p:nvPr>
        </p:nvSpPr>
        <p:spPr>
          <a:xfrm>
            <a:off x="283657" y="187889"/>
            <a:ext cx="9980830" cy="553605"/>
          </a:xfrm>
        </p:spPr>
        <p:txBody>
          <a:bodyPr>
            <a:normAutofit fontScale="90000"/>
          </a:bodyPr>
          <a:lstStyle/>
          <a:p>
            <a:pPr eaLnBrk="1" hangingPunct="1"/>
            <a:r>
              <a:rPr lang="en-US" altLang="en-US" dirty="0"/>
              <a:t>Using RMAN Commands to Create Backups</a:t>
            </a:r>
            <a:endParaRPr lang="en-US" altLang="en-US" dirty="0">
              <a:solidFill>
                <a:srgbClr val="0000FF"/>
              </a:solidFill>
            </a:endParaRPr>
          </a:p>
        </p:txBody>
      </p:sp>
      <p:grpSp>
        <p:nvGrpSpPr>
          <p:cNvPr id="5" name="Group 4"/>
          <p:cNvGrpSpPr/>
          <p:nvPr/>
        </p:nvGrpSpPr>
        <p:grpSpPr>
          <a:xfrm>
            <a:off x="2321322" y="1265635"/>
            <a:ext cx="7546180" cy="4326730"/>
            <a:chOff x="2693987" y="1464470"/>
            <a:chExt cx="7546180" cy="4326730"/>
          </a:xfrm>
        </p:grpSpPr>
        <p:sp>
          <p:nvSpPr>
            <p:cNvPr id="19458" name="Line 6"/>
            <p:cNvSpPr>
              <a:spLocks noChangeShapeType="1"/>
            </p:cNvSpPr>
            <p:nvPr/>
          </p:nvSpPr>
          <p:spPr bwMode="auto">
            <a:xfrm>
              <a:off x="6062662" y="2865439"/>
              <a:ext cx="0" cy="503237"/>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55" name="Content Placeholder 2"/>
            <p:cNvSpPr txBox="1">
              <a:spLocks/>
            </p:cNvSpPr>
            <p:nvPr/>
          </p:nvSpPr>
          <p:spPr bwMode="gray">
            <a:xfrm>
              <a:off x="4418012" y="1504243"/>
              <a:ext cx="5638800" cy="1456229"/>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2700">
              <a:spAutoFit/>
            </a:bodyPr>
            <a:lstStyle/>
            <a:p>
              <a:pPr eaLnBrk="0" hangingPunct="0">
                <a:lnSpc>
                  <a:spcPct val="150000"/>
                </a:lnSpc>
                <a:defRPr/>
              </a:pPr>
              <a:r>
                <a:rPr lang="en-US" b="1" dirty="0">
                  <a:solidFill>
                    <a:schemeClr val="accent4"/>
                  </a:solidFill>
                  <a:latin typeface="Courier New" pitchFamily="49" charset="0"/>
                  <a:ea typeface="MS Mincho" pitchFamily="49" charset="-128"/>
                  <a:cs typeface="Courier New" pitchFamily="49" charset="0"/>
                </a:rPr>
                <a:t>$ rman target / </a:t>
              </a:r>
            </a:p>
            <a:p>
              <a:pPr eaLnBrk="0" hangingPunct="0">
                <a:lnSpc>
                  <a:spcPct val="150000"/>
                </a:lnSpc>
                <a:defRPr/>
              </a:pPr>
              <a:r>
                <a:rPr lang="en-US" b="1" dirty="0">
                  <a:solidFill>
                    <a:schemeClr val="accent4"/>
                  </a:solidFill>
                  <a:latin typeface="Courier New" pitchFamily="49" charset="0"/>
                  <a:ea typeface="MS Mincho" pitchFamily="49" charset="-128"/>
                  <a:cs typeface="Courier New" pitchFamily="49" charset="0"/>
                </a:rPr>
                <a:t>RMAN&gt; CONFIGURE …</a:t>
              </a:r>
            </a:p>
            <a:p>
              <a:pPr eaLnBrk="0" hangingPunct="0">
                <a:lnSpc>
                  <a:spcPct val="150000"/>
                </a:lnSpc>
                <a:defRPr/>
              </a:pPr>
              <a:r>
                <a:rPr lang="en-US" b="1" dirty="0">
                  <a:solidFill>
                    <a:schemeClr val="accent4"/>
                  </a:solidFill>
                  <a:latin typeface="Courier New" pitchFamily="49" charset="0"/>
                  <a:ea typeface="MS Mincho" pitchFamily="49" charset="-128"/>
                  <a:cs typeface="Courier New" pitchFamily="49" charset="0"/>
                </a:rPr>
                <a:t>RMAN&gt; BACKUP DATABASE PLUS ARCHIVELOG;</a:t>
              </a:r>
            </a:p>
          </p:txBody>
        </p:sp>
        <p:sp>
          <p:nvSpPr>
            <p:cNvPr id="19462" name="Rectangle 28"/>
            <p:cNvSpPr>
              <a:spLocks noChangeArrowheads="1"/>
            </p:cNvSpPr>
            <p:nvPr/>
          </p:nvSpPr>
          <p:spPr bwMode="blackWhite">
            <a:xfrm>
              <a:off x="7389812" y="3386139"/>
              <a:ext cx="2667000" cy="2389187"/>
            </a:xfrm>
            <a:prstGeom prst="rect">
              <a:avLst/>
            </a:prstGeom>
            <a:solidFill>
              <a:srgbClr val="FFFFFF"/>
            </a:solidFill>
            <a:ln w="28575">
              <a:solidFill>
                <a:schemeClr val="tx1"/>
              </a:solidFill>
              <a:prstDash val="dash"/>
              <a:miter lim="800000"/>
              <a:headEnd/>
              <a:tailEnd/>
            </a:ln>
            <a:extLst/>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p:txBody>
        </p:sp>
        <p:cxnSp>
          <p:nvCxnSpPr>
            <p:cNvPr id="19464" name="AutoShape 4"/>
            <p:cNvCxnSpPr>
              <a:cxnSpLocks noChangeShapeType="1"/>
            </p:cNvCxnSpPr>
            <p:nvPr/>
          </p:nvCxnSpPr>
          <p:spPr bwMode="auto">
            <a:xfrm>
              <a:off x="3275013" y="2486025"/>
              <a:ext cx="1154113"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9465" name="Text Box 5"/>
            <p:cNvSpPr txBox="1">
              <a:spLocks noChangeArrowheads="1"/>
            </p:cNvSpPr>
            <p:nvPr/>
          </p:nvSpPr>
          <p:spPr bwMode="auto">
            <a:xfrm>
              <a:off x="6519862" y="4905375"/>
              <a:ext cx="92845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Control</a:t>
              </a:r>
              <a:br>
                <a:rPr lang="en-US" altLang="en-US" dirty="0"/>
              </a:br>
              <a:r>
                <a:rPr lang="en-US" altLang="en-US" dirty="0"/>
                <a:t>file</a:t>
              </a:r>
            </a:p>
          </p:txBody>
        </p:sp>
        <p:sp>
          <p:nvSpPr>
            <p:cNvPr id="19466" name="Rectangle 8"/>
            <p:cNvSpPr>
              <a:spLocks noChangeArrowheads="1"/>
            </p:cNvSpPr>
            <p:nvPr/>
          </p:nvSpPr>
          <p:spPr bwMode="blackWhite">
            <a:xfrm>
              <a:off x="8931275" y="5083175"/>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sz="1400" dirty="0">
                  <a:solidFill>
                    <a:srgbClr val="000000"/>
                  </a:solidFill>
                </a:rPr>
                <a:t>SPFILE</a:t>
              </a:r>
            </a:p>
          </p:txBody>
        </p:sp>
        <p:pic>
          <p:nvPicPr>
            <p:cNvPr id="19467" name="Picture 10" descr="Documents: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5750" y="3787775"/>
              <a:ext cx="50165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8" name="Text Box 12"/>
            <p:cNvSpPr txBox="1">
              <a:spLocks noChangeArrowheads="1"/>
            </p:cNvSpPr>
            <p:nvPr/>
          </p:nvSpPr>
          <p:spPr bwMode="auto">
            <a:xfrm>
              <a:off x="7248525" y="5083175"/>
              <a:ext cx="1676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Archived redo </a:t>
              </a:r>
            </a:p>
            <a:p>
              <a:pPr algn="ctr" eaLnBrk="1" hangingPunct="1"/>
              <a:r>
                <a:rPr lang="en-US" altLang="en-US" sz="1400" dirty="0">
                  <a:solidFill>
                    <a:srgbClr val="000000"/>
                  </a:solidFill>
                </a:rPr>
                <a:t>log file</a:t>
              </a:r>
            </a:p>
          </p:txBody>
        </p:sp>
        <p:grpSp>
          <p:nvGrpSpPr>
            <p:cNvPr id="19469" name="Group 14"/>
            <p:cNvGrpSpPr>
              <a:grpSpLocks/>
            </p:cNvGrpSpPr>
            <p:nvPr/>
          </p:nvGrpSpPr>
          <p:grpSpPr bwMode="auto">
            <a:xfrm>
              <a:off x="7643813" y="3940176"/>
              <a:ext cx="887413" cy="1052513"/>
              <a:chOff x="1053" y="2404"/>
              <a:chExt cx="671" cy="756"/>
            </a:xfrm>
          </p:grpSpPr>
          <p:pic>
            <p:nvPicPr>
              <p:cNvPr id="19503" name="Picture 15" descr="Concept: Safe, Security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3" y="2404"/>
                <a:ext cx="671"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504" name="Group 16"/>
              <p:cNvGrpSpPr>
                <a:grpSpLocks/>
              </p:cNvGrpSpPr>
              <p:nvPr/>
            </p:nvGrpSpPr>
            <p:grpSpPr bwMode="auto">
              <a:xfrm>
                <a:off x="1222" y="2552"/>
                <a:ext cx="332" cy="460"/>
                <a:chOff x="2593" y="2912"/>
                <a:chExt cx="436" cy="604"/>
              </a:xfrm>
            </p:grpSpPr>
            <p:grpSp>
              <p:nvGrpSpPr>
                <p:cNvPr id="19505" name="Group 17"/>
                <p:cNvGrpSpPr>
                  <a:grpSpLocks/>
                </p:cNvGrpSpPr>
                <p:nvPr/>
              </p:nvGrpSpPr>
              <p:grpSpPr bwMode="auto">
                <a:xfrm>
                  <a:off x="2593" y="3178"/>
                  <a:ext cx="436" cy="338"/>
                  <a:chOff x="2128" y="3492"/>
                  <a:chExt cx="532" cy="412"/>
                </a:xfrm>
              </p:grpSpPr>
              <p:sp>
                <p:nvSpPr>
                  <p:cNvPr id="19510" name="Rectangle 18"/>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19511" name="Oval 19"/>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19512" name="Oval 20"/>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grpSp>
              <p:nvGrpSpPr>
                <p:cNvPr id="19506" name="Group 21"/>
                <p:cNvGrpSpPr>
                  <a:grpSpLocks/>
                </p:cNvGrpSpPr>
                <p:nvPr/>
              </p:nvGrpSpPr>
              <p:grpSpPr bwMode="auto">
                <a:xfrm>
                  <a:off x="2593" y="2912"/>
                  <a:ext cx="436" cy="338"/>
                  <a:chOff x="2128" y="2685"/>
                  <a:chExt cx="532" cy="412"/>
                </a:xfrm>
              </p:grpSpPr>
              <p:sp>
                <p:nvSpPr>
                  <p:cNvPr id="19507" name="Rectangle 22"/>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19508" name="Oval 23"/>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19509" name="Oval 24"/>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grpSp>
        </p:grpSp>
        <p:pic>
          <p:nvPicPr>
            <p:cNvPr id="19470" name="Picture 26" descr="datab0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2693987" y="1464470"/>
              <a:ext cx="1190625" cy="165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1" name="Rectangle 28"/>
            <p:cNvSpPr>
              <a:spLocks noChangeArrowheads="1"/>
            </p:cNvSpPr>
            <p:nvPr/>
          </p:nvSpPr>
          <p:spPr bwMode="blackWhite">
            <a:xfrm>
              <a:off x="4449762" y="3381375"/>
              <a:ext cx="2967038" cy="2387600"/>
            </a:xfrm>
            <a:prstGeom prst="rect">
              <a:avLst/>
            </a:prstGeom>
            <a:solidFill>
              <a:schemeClr val="accent1"/>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p:txBody>
        </p:sp>
        <p:sp>
          <p:nvSpPr>
            <p:cNvPr id="19472" name="Rectangle 29"/>
            <p:cNvSpPr>
              <a:spLocks noChangeArrowheads="1"/>
            </p:cNvSpPr>
            <p:nvPr/>
          </p:nvSpPr>
          <p:spPr bwMode="blackWhite">
            <a:xfrm>
              <a:off x="4846637" y="3698875"/>
              <a:ext cx="914400" cy="1828800"/>
            </a:xfrm>
            <a:prstGeom prst="rect">
              <a:avLst/>
            </a:prstGeom>
            <a:solidFill>
              <a:srgbClr val="666699"/>
            </a:solidFill>
            <a:ln w="28575">
              <a:solidFill>
                <a:schemeClr val="tx1"/>
              </a:solidFill>
              <a:miter lim="800000"/>
              <a:headEnd/>
              <a:tailEnd/>
            </a:ln>
          </p:spPr>
          <p:txBody>
            <a:bodyPr wrap="none" lIns="92075" tIns="46038" rIns="92075" bIns="46038"/>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nvGrpSpPr>
            <p:cNvPr id="19473" name="Group 30"/>
            <p:cNvGrpSpPr>
              <a:grpSpLocks/>
            </p:cNvGrpSpPr>
            <p:nvPr/>
          </p:nvGrpSpPr>
          <p:grpSpPr bwMode="auto">
            <a:xfrm>
              <a:off x="4954587" y="3811589"/>
              <a:ext cx="698500" cy="1450975"/>
              <a:chOff x="1436" y="2784"/>
              <a:chExt cx="440" cy="914"/>
            </a:xfrm>
          </p:grpSpPr>
          <p:grpSp>
            <p:nvGrpSpPr>
              <p:cNvPr id="19491" name="Group 31"/>
              <p:cNvGrpSpPr>
                <a:grpSpLocks/>
              </p:cNvGrpSpPr>
              <p:nvPr/>
            </p:nvGrpSpPr>
            <p:grpSpPr bwMode="auto">
              <a:xfrm>
                <a:off x="1436" y="3360"/>
                <a:ext cx="436" cy="338"/>
                <a:chOff x="2128" y="3492"/>
                <a:chExt cx="532" cy="412"/>
              </a:xfrm>
            </p:grpSpPr>
            <p:sp>
              <p:nvSpPr>
                <p:cNvPr id="19500" name="Rectangle 32"/>
                <p:cNvSpPr>
                  <a:spLocks noChangeArrowheads="1"/>
                </p:cNvSpPr>
                <p:nvPr/>
              </p:nvSpPr>
              <p:spPr bwMode="gray">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19501" name="Oval 33"/>
                <p:cNvSpPr>
                  <a:spLocks noChangeArrowheads="1"/>
                </p:cNvSpPr>
                <p:nvPr/>
              </p:nvSpPr>
              <p:spPr bwMode="gray">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19502" name="Oval 34"/>
                <p:cNvSpPr>
                  <a:spLocks noChangeArrowheads="1"/>
                </p:cNvSpPr>
                <p:nvPr/>
              </p:nvSpPr>
              <p:spPr bwMode="gray">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grpSp>
            <p:nvGrpSpPr>
              <p:cNvPr id="19492" name="Group 35"/>
              <p:cNvGrpSpPr>
                <a:grpSpLocks/>
              </p:cNvGrpSpPr>
              <p:nvPr/>
            </p:nvGrpSpPr>
            <p:grpSpPr bwMode="auto">
              <a:xfrm>
                <a:off x="1440" y="3080"/>
                <a:ext cx="436" cy="338"/>
                <a:chOff x="2128" y="3090"/>
                <a:chExt cx="532" cy="412"/>
              </a:xfrm>
            </p:grpSpPr>
            <p:sp>
              <p:nvSpPr>
                <p:cNvPr id="19497" name="Rectangle 36"/>
                <p:cNvSpPr>
                  <a:spLocks noChangeArrowheads="1"/>
                </p:cNvSpPr>
                <p:nvPr/>
              </p:nvSpPr>
              <p:spPr bwMode="gray">
                <a:xfrm>
                  <a:off x="2128" y="3174"/>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19498" name="Oval 37"/>
                <p:cNvSpPr>
                  <a:spLocks noChangeArrowheads="1"/>
                </p:cNvSpPr>
                <p:nvPr/>
              </p:nvSpPr>
              <p:spPr bwMode="gray">
                <a:xfrm>
                  <a:off x="2128" y="3090"/>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19499" name="Oval 38"/>
                <p:cNvSpPr>
                  <a:spLocks noChangeArrowheads="1"/>
                </p:cNvSpPr>
                <p:nvPr/>
              </p:nvSpPr>
              <p:spPr bwMode="gray">
                <a:xfrm>
                  <a:off x="2128" y="3344"/>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grpSp>
            <p:nvGrpSpPr>
              <p:cNvPr id="19493" name="Group 39"/>
              <p:cNvGrpSpPr>
                <a:grpSpLocks/>
              </p:cNvGrpSpPr>
              <p:nvPr/>
            </p:nvGrpSpPr>
            <p:grpSpPr bwMode="auto">
              <a:xfrm>
                <a:off x="1440" y="2784"/>
                <a:ext cx="436" cy="338"/>
                <a:chOff x="2128" y="2685"/>
                <a:chExt cx="532" cy="412"/>
              </a:xfrm>
            </p:grpSpPr>
            <p:sp>
              <p:nvSpPr>
                <p:cNvPr id="19494" name="Rectangle 40"/>
                <p:cNvSpPr>
                  <a:spLocks noChangeArrowheads="1"/>
                </p:cNvSpPr>
                <p:nvPr/>
              </p:nvSpPr>
              <p:spPr bwMode="gray">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19495" name="Oval 41"/>
                <p:cNvSpPr>
                  <a:spLocks noChangeArrowheads="1"/>
                </p:cNvSpPr>
                <p:nvPr/>
              </p:nvSpPr>
              <p:spPr bwMode="gray">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19496" name="Oval 42"/>
                <p:cNvSpPr>
                  <a:spLocks noChangeArrowheads="1"/>
                </p:cNvSpPr>
                <p:nvPr/>
              </p:nvSpPr>
              <p:spPr bwMode="gray">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grpSp>
        <p:sp>
          <p:nvSpPr>
            <p:cNvPr id="19474" name="Rectangle 43"/>
            <p:cNvSpPr>
              <a:spLocks noChangeArrowheads="1"/>
            </p:cNvSpPr>
            <p:nvPr/>
          </p:nvSpPr>
          <p:spPr bwMode="auto">
            <a:xfrm>
              <a:off x="4719637" y="5257801"/>
              <a:ext cx="11684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188" tIns="52388" rIns="103188" bIns="5238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sz="1400" dirty="0">
                  <a:solidFill>
                    <a:schemeClr val="bg1"/>
                  </a:solidFill>
                </a:rPr>
                <a:t>Data files</a:t>
              </a:r>
            </a:p>
          </p:txBody>
        </p:sp>
        <p:grpSp>
          <p:nvGrpSpPr>
            <p:cNvPr id="19475" name="Group 44"/>
            <p:cNvGrpSpPr>
              <a:grpSpLocks/>
            </p:cNvGrpSpPr>
            <p:nvPr/>
          </p:nvGrpSpPr>
          <p:grpSpPr bwMode="auto">
            <a:xfrm>
              <a:off x="6262688" y="3698876"/>
              <a:ext cx="1019175" cy="1858963"/>
              <a:chOff x="3270" y="2400"/>
              <a:chExt cx="642" cy="1171"/>
            </a:xfrm>
          </p:grpSpPr>
          <p:sp>
            <p:nvSpPr>
              <p:cNvPr id="19480" name="Rectangle 45"/>
              <p:cNvSpPr>
                <a:spLocks noChangeArrowheads="1"/>
              </p:cNvSpPr>
              <p:nvPr/>
            </p:nvSpPr>
            <p:spPr bwMode="blackWhite">
              <a:xfrm>
                <a:off x="3304" y="2400"/>
                <a:ext cx="576" cy="1152"/>
              </a:xfrm>
              <a:prstGeom prst="rect">
                <a:avLst/>
              </a:prstGeom>
              <a:solidFill>
                <a:schemeClr val="accent1"/>
              </a:solidFill>
              <a:ln w="28575">
                <a:solidFill>
                  <a:schemeClr val="tx1"/>
                </a:solidFill>
                <a:miter lim="800000"/>
                <a:headEnd/>
                <a:tailEnd/>
              </a:ln>
            </p:spPr>
            <p:txBody>
              <a:bodyPr wrap="none" lIns="92075" tIns="46038" rIns="92075" bIns="46038"/>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chemeClr val="bg1"/>
                  </a:solidFill>
                </a:endParaRPr>
              </a:p>
            </p:txBody>
          </p:sp>
          <p:sp>
            <p:nvSpPr>
              <p:cNvPr id="19481" name="Rectangle 46"/>
              <p:cNvSpPr>
                <a:spLocks noChangeArrowheads="1"/>
              </p:cNvSpPr>
              <p:nvPr/>
            </p:nvSpPr>
            <p:spPr bwMode="auto">
              <a:xfrm>
                <a:off x="3270" y="3274"/>
                <a:ext cx="642"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188" tIns="52388" rIns="103188" bIns="52388">
                <a:spAutoFit/>
              </a:bodyPr>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sz="1400" dirty="0">
                    <a:solidFill>
                      <a:schemeClr val="bg1"/>
                    </a:solidFill>
                  </a:rPr>
                  <a:t>Control files</a:t>
                </a:r>
              </a:p>
            </p:txBody>
          </p:sp>
          <p:grpSp>
            <p:nvGrpSpPr>
              <p:cNvPr id="19482" name="Group 47"/>
              <p:cNvGrpSpPr>
                <a:grpSpLocks/>
              </p:cNvGrpSpPr>
              <p:nvPr/>
            </p:nvGrpSpPr>
            <p:grpSpPr bwMode="auto">
              <a:xfrm>
                <a:off x="3370" y="2468"/>
                <a:ext cx="436" cy="604"/>
                <a:chOff x="2593" y="2912"/>
                <a:chExt cx="436" cy="604"/>
              </a:xfrm>
            </p:grpSpPr>
            <p:grpSp>
              <p:nvGrpSpPr>
                <p:cNvPr id="19483" name="Group 48"/>
                <p:cNvGrpSpPr>
                  <a:grpSpLocks/>
                </p:cNvGrpSpPr>
                <p:nvPr/>
              </p:nvGrpSpPr>
              <p:grpSpPr bwMode="auto">
                <a:xfrm>
                  <a:off x="2593" y="3178"/>
                  <a:ext cx="436" cy="338"/>
                  <a:chOff x="2128" y="3492"/>
                  <a:chExt cx="532" cy="412"/>
                </a:xfrm>
              </p:grpSpPr>
              <p:sp>
                <p:nvSpPr>
                  <p:cNvPr id="19488" name="Rectangle 49"/>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chemeClr val="bg1"/>
                      </a:solidFill>
                    </a:endParaRPr>
                  </a:p>
                </p:txBody>
              </p:sp>
              <p:sp>
                <p:nvSpPr>
                  <p:cNvPr id="19489" name="Oval 50"/>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chemeClr val="bg1"/>
                      </a:solidFill>
                    </a:endParaRPr>
                  </a:p>
                </p:txBody>
              </p:sp>
              <p:sp>
                <p:nvSpPr>
                  <p:cNvPr id="19490" name="Oval 51"/>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chemeClr val="bg1"/>
                      </a:solidFill>
                    </a:endParaRPr>
                  </a:p>
                </p:txBody>
              </p:sp>
            </p:grpSp>
            <p:grpSp>
              <p:nvGrpSpPr>
                <p:cNvPr id="19484" name="Group 52"/>
                <p:cNvGrpSpPr>
                  <a:grpSpLocks/>
                </p:cNvGrpSpPr>
                <p:nvPr/>
              </p:nvGrpSpPr>
              <p:grpSpPr bwMode="auto">
                <a:xfrm>
                  <a:off x="2593" y="2912"/>
                  <a:ext cx="436" cy="338"/>
                  <a:chOff x="2128" y="2685"/>
                  <a:chExt cx="532" cy="412"/>
                </a:xfrm>
              </p:grpSpPr>
              <p:sp>
                <p:nvSpPr>
                  <p:cNvPr id="19485" name="Rectangle 53"/>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chemeClr val="bg1"/>
                      </a:solidFill>
                    </a:endParaRPr>
                  </a:p>
                </p:txBody>
              </p:sp>
              <p:sp>
                <p:nvSpPr>
                  <p:cNvPr id="19486" name="Oval 54"/>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chemeClr val="bg1"/>
                      </a:solidFill>
                    </a:endParaRPr>
                  </a:p>
                </p:txBody>
              </p:sp>
              <p:sp>
                <p:nvSpPr>
                  <p:cNvPr id="19487" name="Oval 55"/>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chemeClr val="bg1"/>
                      </a:solidFill>
                    </a:endParaRPr>
                  </a:p>
                </p:txBody>
              </p:sp>
            </p:grpSp>
          </p:grpSp>
        </p:grpSp>
        <p:sp>
          <p:nvSpPr>
            <p:cNvPr id="2" name="Oval 57"/>
            <p:cNvSpPr>
              <a:spLocks noChangeArrowheads="1"/>
            </p:cNvSpPr>
            <p:nvPr/>
          </p:nvSpPr>
          <p:spPr bwMode="blackWhite">
            <a:xfrm>
              <a:off x="6699251" y="1675390"/>
              <a:ext cx="414337" cy="41433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b="1" dirty="0">
                  <a:solidFill>
                    <a:schemeClr val="bg1"/>
                  </a:solidFill>
                </a:rPr>
                <a:t>1</a:t>
              </a:r>
            </a:p>
          </p:txBody>
        </p:sp>
        <p:sp>
          <p:nvSpPr>
            <p:cNvPr id="3" name="Oval 58"/>
            <p:cNvSpPr>
              <a:spLocks noChangeArrowheads="1"/>
            </p:cNvSpPr>
            <p:nvPr/>
          </p:nvSpPr>
          <p:spPr bwMode="blackWhite">
            <a:xfrm>
              <a:off x="7023894" y="2083594"/>
              <a:ext cx="414337" cy="41433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b="1" dirty="0">
                  <a:solidFill>
                    <a:schemeClr val="bg1"/>
                  </a:solidFill>
                </a:rPr>
                <a:t>2</a:t>
              </a:r>
            </a:p>
          </p:txBody>
        </p:sp>
        <p:sp>
          <p:nvSpPr>
            <p:cNvPr id="4" name="Oval 59"/>
            <p:cNvSpPr>
              <a:spLocks noChangeArrowheads="1"/>
            </p:cNvSpPr>
            <p:nvPr/>
          </p:nvSpPr>
          <p:spPr bwMode="blackWhite">
            <a:xfrm>
              <a:off x="9825830" y="2490609"/>
              <a:ext cx="414337" cy="414337"/>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b="1" dirty="0">
                  <a:solidFill>
                    <a:schemeClr val="bg1"/>
                  </a:solidFill>
                </a:rPr>
                <a:t>3</a:t>
              </a:r>
            </a:p>
          </p:txBody>
        </p:sp>
        <p:cxnSp>
          <p:nvCxnSpPr>
            <p:cNvPr id="19479" name="Straight Connector 59"/>
            <p:cNvCxnSpPr>
              <a:cxnSpLocks noChangeShapeType="1"/>
            </p:cNvCxnSpPr>
            <p:nvPr/>
          </p:nvCxnSpPr>
          <p:spPr bwMode="auto">
            <a:xfrm>
              <a:off x="8837612" y="3429000"/>
              <a:ext cx="0" cy="2362200"/>
            </a:xfrm>
            <a:prstGeom prst="line">
              <a:avLst/>
            </a:prstGeom>
            <a:noFill/>
            <a:ln w="28575" algn="ctr">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cxnSp>
      </p:grpSp>
      <p:sp>
        <p:nvSpPr>
          <p:cNvPr id="6" name="Slide Number Placeholder 5"/>
          <p:cNvSpPr>
            <a:spLocks noGrp="1"/>
          </p:cNvSpPr>
          <p:nvPr>
            <p:ph type="sldNum" sz="quarter" idx="12"/>
          </p:nvPr>
        </p:nvSpPr>
        <p:spPr/>
        <p:txBody>
          <a:bodyPr/>
          <a:lstStyle/>
          <a:p>
            <a:fld id="{0D1E9C62-5A59-433B-A292-EC595ABBBF45}" type="slidenum">
              <a:rPr lang="" smtClean="0"/>
              <a:t>406</a:t>
            </a:fld>
            <a:endParaRPr lang=""/>
          </a:p>
        </p:txBody>
      </p:sp>
    </p:spTree>
    <p:custDataLst>
      <p:tags r:id="rId1"/>
    </p:custDataLst>
    <p:extLst>
      <p:ext uri="{BB962C8B-B14F-4D97-AF65-F5344CB8AC3E}">
        <p14:creationId xmlns:p14="http://schemas.microsoft.com/office/powerpoint/2010/main" val="998906488"/>
      </p:ext>
    </p:extLst>
  </p:cSld>
  <p:clrMapOvr>
    <a:masterClrMapping/>
  </p:clrMapOvr>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6412" y="394798"/>
            <a:ext cx="952179" cy="788787"/>
          </a:xfrm>
          <a:prstGeom prst="rect">
            <a:avLst/>
          </a:prstGeom>
        </p:spPr>
      </p:pic>
      <p:grpSp>
        <p:nvGrpSpPr>
          <p:cNvPr id="5" name="Group 4"/>
          <p:cNvGrpSpPr/>
          <p:nvPr/>
        </p:nvGrpSpPr>
        <p:grpSpPr>
          <a:xfrm>
            <a:off x="1308298" y="1143000"/>
            <a:ext cx="9572228" cy="4850193"/>
            <a:chOff x="761209" y="855663"/>
            <a:chExt cx="5485646" cy="3336997"/>
          </a:xfrm>
        </p:grpSpPr>
        <p:sp>
          <p:nvSpPr>
            <p:cNvPr id="6" name="Freeform 5"/>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7" name="Rounded Rectangle 6"/>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5362" name="Title 1"/>
          <p:cNvSpPr>
            <a:spLocks noGrp="1"/>
          </p:cNvSpPr>
          <p:nvPr>
            <p:ph type="title"/>
          </p:nvPr>
        </p:nvSpPr>
        <p:spPr>
          <a:xfrm>
            <a:off x="0" y="71639"/>
            <a:ext cx="9593026" cy="396874"/>
          </a:xfrm>
        </p:spPr>
        <p:txBody>
          <a:bodyPr>
            <a:normAutofit fontScale="90000"/>
          </a:bodyPr>
          <a:lstStyle/>
          <a:p>
            <a:pPr eaLnBrk="1" hangingPunct="1"/>
            <a:r>
              <a:rPr lang="en-US" dirty="0"/>
              <a:t>Backing Up Databases on DBCS</a:t>
            </a:r>
            <a:endParaRPr lang="en-US" altLang="es-MX" dirty="0"/>
          </a:p>
        </p:txBody>
      </p:sp>
      <p:sp>
        <p:nvSpPr>
          <p:cNvPr id="9219" name="Content Placeholder 9"/>
          <p:cNvSpPr>
            <a:spLocks noGrp="1"/>
          </p:cNvSpPr>
          <p:nvPr>
            <p:ph idx="1"/>
          </p:nvPr>
        </p:nvSpPr>
        <p:spPr>
          <a:xfrm>
            <a:off x="1834275" y="1242484"/>
            <a:ext cx="8520274" cy="4030156"/>
          </a:xfrm>
        </p:spPr>
        <p:txBody>
          <a:bodyPr>
            <a:normAutofit lnSpcReduction="10000"/>
          </a:bodyPr>
          <a:lstStyle/>
          <a:p>
            <a:pPr lvl="1">
              <a:buClr>
                <a:schemeClr val="accent1"/>
              </a:buClr>
              <a:defRPr/>
            </a:pPr>
            <a:r>
              <a:rPr lang="en-US" dirty="0"/>
              <a:t>Database Cloud Service provides a backup feature that backs up:</a:t>
            </a:r>
          </a:p>
          <a:p>
            <a:pPr lvl="2">
              <a:buClr>
                <a:schemeClr val="accent1"/>
              </a:buClr>
              <a:defRPr/>
            </a:pPr>
            <a:r>
              <a:rPr lang="en-US" dirty="0"/>
              <a:t>The database</a:t>
            </a:r>
          </a:p>
          <a:p>
            <a:pPr lvl="2">
              <a:buClr>
                <a:schemeClr val="accent1"/>
              </a:buClr>
              <a:defRPr/>
            </a:pPr>
            <a:r>
              <a:rPr lang="en-US" dirty="0"/>
              <a:t>Database configuration files</a:t>
            </a:r>
          </a:p>
          <a:p>
            <a:pPr lvl="2">
              <a:buClr>
                <a:schemeClr val="accent1"/>
              </a:buClr>
              <a:defRPr/>
            </a:pPr>
            <a:r>
              <a:rPr lang="en-US" dirty="0"/>
              <a:t>Grid Infrastructure configuration files (on deployments hosting an Oracle RAC database)</a:t>
            </a:r>
          </a:p>
          <a:p>
            <a:pPr lvl="2">
              <a:buClr>
                <a:schemeClr val="accent1"/>
              </a:buClr>
              <a:defRPr/>
            </a:pPr>
            <a:r>
              <a:rPr lang="en-US" dirty="0"/>
              <a:t>System and cloud tooling files</a:t>
            </a:r>
          </a:p>
          <a:p>
            <a:pPr lvl="1">
              <a:buClr>
                <a:schemeClr val="accent1"/>
              </a:buClr>
              <a:defRPr/>
            </a:pPr>
            <a:r>
              <a:rPr lang="en-US" dirty="0"/>
              <a:t>The backup feature relies on the following, which are installed in the database deployment:</a:t>
            </a:r>
          </a:p>
          <a:p>
            <a:pPr lvl="2">
              <a:buClr>
                <a:schemeClr val="accent1"/>
              </a:buClr>
              <a:defRPr/>
            </a:pPr>
            <a:r>
              <a:rPr lang="en-US" dirty="0"/>
              <a:t>System utilities</a:t>
            </a:r>
          </a:p>
          <a:p>
            <a:pPr lvl="2">
              <a:buClr>
                <a:schemeClr val="accent1"/>
              </a:buClr>
              <a:defRPr/>
            </a:pPr>
            <a:r>
              <a:rPr lang="en-US" dirty="0"/>
              <a:t>Oracle Database utilities</a:t>
            </a:r>
          </a:p>
          <a:p>
            <a:pPr lvl="2">
              <a:buClr>
                <a:schemeClr val="accent1"/>
              </a:buClr>
              <a:defRPr/>
            </a:pPr>
            <a:r>
              <a:rPr lang="en-US" dirty="0"/>
              <a:t>Oracle Database Backup Cloud Service</a:t>
            </a:r>
          </a:p>
        </p:txBody>
      </p:sp>
      <p:sp>
        <p:nvSpPr>
          <p:cNvPr id="2" name="Slide Number Placeholder 1"/>
          <p:cNvSpPr>
            <a:spLocks noGrp="1"/>
          </p:cNvSpPr>
          <p:nvPr>
            <p:ph type="sldNum" sz="quarter" idx="12"/>
          </p:nvPr>
        </p:nvSpPr>
        <p:spPr/>
        <p:txBody>
          <a:bodyPr/>
          <a:lstStyle/>
          <a:p>
            <a:fld id="{0D1E9C62-5A59-433B-A292-EC595ABBBF45}" type="slidenum">
              <a:rPr lang="" smtClean="0"/>
              <a:t>407</a:t>
            </a:fld>
            <a:endParaRPr lang=""/>
          </a:p>
        </p:txBody>
      </p:sp>
    </p:spTree>
    <p:custDataLst>
      <p:tags r:id="rId1"/>
    </p:custDataLst>
    <p:extLst>
      <p:ext uri="{BB962C8B-B14F-4D97-AF65-F5344CB8AC3E}">
        <p14:creationId xmlns:p14="http://schemas.microsoft.com/office/powerpoint/2010/main" val="11491616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0"/>
          <p:cNvSpPr>
            <a:spLocks noGrp="1"/>
          </p:cNvSpPr>
          <p:nvPr>
            <p:ph type="title"/>
          </p:nvPr>
        </p:nvSpPr>
        <p:spPr>
          <a:xfrm>
            <a:off x="531812" y="30163"/>
            <a:ext cx="9295030" cy="549274"/>
          </a:xfrm>
        </p:spPr>
        <p:txBody>
          <a:bodyPr>
            <a:normAutofit fontScale="90000"/>
          </a:bodyPr>
          <a:lstStyle/>
          <a:p>
            <a:pPr eaLnBrk="1" hangingPunct="1"/>
            <a:r>
              <a:rPr lang="en-US" altLang="en-US" dirty="0"/>
              <a:t>Backup Destination Choices</a:t>
            </a:r>
          </a:p>
        </p:txBody>
      </p:sp>
      <p:graphicFrame>
        <p:nvGraphicFramePr>
          <p:cNvPr id="5" name=" 1"/>
          <p:cNvGraphicFramePr>
            <a:graphicFrameLocks noGrp="1"/>
          </p:cNvGraphicFramePr>
          <p:nvPr>
            <p:extLst/>
          </p:nvPr>
        </p:nvGraphicFramePr>
        <p:xfrm>
          <a:off x="1258513" y="1478788"/>
          <a:ext cx="9671799" cy="3674532"/>
        </p:xfrm>
        <a:graphic>
          <a:graphicData uri="http://schemas.openxmlformats.org/drawingml/2006/table">
            <a:tbl>
              <a:tblPr firstRow="1" firstCol="1" bandRow="1">
                <a:tableStyleId>{5FD0F851-EC5A-4D38-B0AD-8093EC10F338}</a:tableStyleId>
              </a:tblPr>
              <a:tblGrid>
                <a:gridCol w="3017582">
                  <a:extLst>
                    <a:ext uri="{9D8B030D-6E8A-4147-A177-3AD203B41FA5}">
                      <a16:colId xmlns:a16="http://schemas.microsoft.com/office/drawing/2014/main" xmlns="" val="20000"/>
                    </a:ext>
                  </a:extLst>
                </a:gridCol>
                <a:gridCol w="4006043">
                  <a:extLst>
                    <a:ext uri="{9D8B030D-6E8A-4147-A177-3AD203B41FA5}">
                      <a16:colId xmlns:a16="http://schemas.microsoft.com/office/drawing/2014/main" xmlns="" val="20001"/>
                    </a:ext>
                  </a:extLst>
                </a:gridCol>
                <a:gridCol w="2648174">
                  <a:extLst>
                    <a:ext uri="{9D8B030D-6E8A-4147-A177-3AD203B41FA5}">
                      <a16:colId xmlns:a16="http://schemas.microsoft.com/office/drawing/2014/main" xmlns="" val="20002"/>
                    </a:ext>
                  </a:extLst>
                </a:gridCol>
              </a:tblGrid>
              <a:tr h="56881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558CCD"/>
                          </a:solidFill>
                          <a:effectLst/>
                        </a:rPr>
                        <a:t>Backup Destination</a:t>
                      </a:r>
                      <a:endParaRPr kumimoji="0" lang="en-US" sz="2100" b="1" i="0" u="none" strike="noStrike" cap="none" normalizeH="0" baseline="0" dirty="0">
                        <a:ln>
                          <a:noFill/>
                        </a:ln>
                        <a:solidFill>
                          <a:srgbClr val="558CCD"/>
                        </a:solidFill>
                        <a:effectLst/>
                        <a:latin typeface="Arial" pitchFamily="34" charset="0"/>
                      </a:endParaRPr>
                    </a:p>
                  </a:txBody>
                  <a:tcPr marL="121888" marR="121888" marT="121888" marB="121888" horzOverflow="overflow">
                    <a:lnB w="12700" cap="flat" cmpd="sng" algn="ctr">
                      <a:solidFill>
                        <a:schemeClr val="accent5"/>
                      </a:solidFill>
                      <a:prstDash val="solid"/>
                      <a:round/>
                      <a:headEnd type="none" w="med" len="med"/>
                      <a:tailEnd type="none" w="med" len="med"/>
                    </a:lnB>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558CCD"/>
                          </a:solidFill>
                          <a:effectLst/>
                        </a:rPr>
                        <a:t>Description</a:t>
                      </a:r>
                      <a:endParaRPr kumimoji="0" lang="en-US" sz="2100" b="1" i="0" u="none" strike="noStrike" cap="none" normalizeH="0" baseline="0" dirty="0">
                        <a:ln>
                          <a:noFill/>
                        </a:ln>
                        <a:solidFill>
                          <a:srgbClr val="558CCD"/>
                        </a:solidFill>
                        <a:effectLst/>
                        <a:latin typeface="Arial" pitchFamily="34" charset="0"/>
                      </a:endParaRPr>
                    </a:p>
                  </a:txBody>
                  <a:tcPr marL="121888" marR="121888" marT="121888" marB="121888" horzOverflow="overflow">
                    <a:lnB w="12700" cap="flat" cmpd="sng" algn="ctr">
                      <a:solidFill>
                        <a:schemeClr val="accent5"/>
                      </a:solidFill>
                      <a:prstDash val="solid"/>
                      <a:round/>
                      <a:headEnd type="none" w="med" len="med"/>
                      <a:tailEnd type="none" w="med" len="med"/>
                    </a:lnB>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558CCD"/>
                          </a:solidFill>
                          <a:effectLst/>
                        </a:rPr>
                        <a:t>Retention</a:t>
                      </a:r>
                      <a:endParaRPr kumimoji="0" lang="en-US" sz="2100" b="1" i="0" u="none" strike="noStrike" cap="none" normalizeH="0" baseline="0" dirty="0">
                        <a:ln>
                          <a:noFill/>
                        </a:ln>
                        <a:solidFill>
                          <a:srgbClr val="558CCD"/>
                        </a:solidFill>
                        <a:effectLst/>
                        <a:latin typeface="Arial" pitchFamily="34" charset="0"/>
                      </a:endParaRPr>
                    </a:p>
                  </a:txBody>
                  <a:tcPr marL="121888" marR="121888" marT="121888" marB="121888" horzOverflow="overflow">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138140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u="none" strike="noStrike" cap="none" normalizeH="0" baseline="0" dirty="0">
                          <a:ln>
                            <a:noFill/>
                          </a:ln>
                          <a:solidFill>
                            <a:srgbClr val="000000"/>
                          </a:solidFill>
                          <a:effectLst/>
                        </a:rPr>
                        <a:t>Both Cloud Storage and Local Storage</a:t>
                      </a:r>
                      <a:endParaRPr kumimoji="0" lang="en-US" sz="1900" b="0" i="0" u="none" strike="noStrike" cap="none" normalizeH="0" baseline="0" dirty="0">
                        <a:ln>
                          <a:noFill/>
                        </a:ln>
                        <a:solidFill>
                          <a:srgbClr val="000000"/>
                        </a:solidFill>
                        <a:effectLst/>
                        <a:latin typeface="Arial" pitchFamily="34" charset="0"/>
                      </a:endParaRPr>
                    </a:p>
                  </a:txBody>
                  <a:tcPr marL="121888" marR="121888" marT="121888" marB="121888"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2"/>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u="none" strike="noStrike" cap="none" normalizeH="0" baseline="0" dirty="0">
                          <a:ln>
                            <a:noFill/>
                          </a:ln>
                          <a:solidFill>
                            <a:srgbClr val="000000"/>
                          </a:solidFill>
                          <a:effectLst/>
                        </a:rPr>
                        <a:t>Backups are created automatically and stored both on local compute node storage and on an Oracle Storage Cloud Service container.</a:t>
                      </a:r>
                      <a:endParaRPr kumimoji="0" lang="en-US" sz="1900" b="0" i="0" u="none" strike="noStrike" cap="none" normalizeH="0" baseline="0" dirty="0">
                        <a:ln>
                          <a:noFill/>
                        </a:ln>
                        <a:solidFill>
                          <a:srgbClr val="000000"/>
                        </a:solidFill>
                        <a:effectLst/>
                        <a:latin typeface="Arial" pitchFamily="34" charset="0"/>
                      </a:endParaRPr>
                    </a:p>
                  </a:txBody>
                  <a:tcPr marL="121888" marR="121888" marT="121888" marB="121888"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2"/>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u="none" strike="noStrike" cap="none" normalizeH="0" baseline="0" dirty="0">
                          <a:ln>
                            <a:noFill/>
                          </a:ln>
                          <a:solidFill>
                            <a:srgbClr val="000000"/>
                          </a:solidFill>
                          <a:effectLst/>
                        </a:rPr>
                        <a:t>30 days</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u="none" strike="noStrike" cap="none" normalizeH="0" baseline="0" dirty="0">
                          <a:ln>
                            <a:noFill/>
                          </a:ln>
                          <a:solidFill>
                            <a:srgbClr val="000000"/>
                          </a:solidFill>
                          <a:effectLst/>
                        </a:rPr>
                        <a:t>7 most recent days’ backups available on local storage</a:t>
                      </a:r>
                      <a:endParaRPr kumimoji="0" lang="en-US" sz="1900" b="0" i="0" u="none" strike="noStrike" cap="none" normalizeH="0" baseline="0" dirty="0">
                        <a:ln>
                          <a:noFill/>
                        </a:ln>
                        <a:solidFill>
                          <a:srgbClr val="000000"/>
                        </a:solidFill>
                        <a:effectLst/>
                        <a:latin typeface="Arial" pitchFamily="34" charset="0"/>
                      </a:endParaRPr>
                    </a:p>
                  </a:txBody>
                  <a:tcPr marL="121888" marR="121888" marT="121888" marB="121888"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2"/>
                    </a:solidFill>
                  </a:tcPr>
                </a:tc>
                <a:extLst>
                  <a:ext uri="{0D108BD9-81ED-4DB2-BD59-A6C34878D82A}">
                    <a16:rowId xmlns:a16="http://schemas.microsoft.com/office/drawing/2014/main" xmlns="" val="10001"/>
                  </a:ext>
                </a:extLst>
              </a:tr>
              <a:tr h="109699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u="none" strike="noStrike" cap="none" normalizeH="0" baseline="0" dirty="0">
                          <a:ln>
                            <a:noFill/>
                          </a:ln>
                          <a:solidFill>
                            <a:srgbClr val="000000"/>
                          </a:solidFill>
                          <a:effectLst/>
                        </a:rPr>
                        <a:t>Cloud Storage Only</a:t>
                      </a:r>
                      <a:endParaRPr kumimoji="0" lang="en-US" sz="1900" b="0" i="0" u="none" strike="noStrike" cap="none" normalizeH="0" baseline="0" dirty="0">
                        <a:ln>
                          <a:noFill/>
                        </a:ln>
                        <a:solidFill>
                          <a:srgbClr val="000000"/>
                        </a:solidFill>
                        <a:effectLst/>
                        <a:latin typeface="Arial" pitchFamily="34" charset="0"/>
                      </a:endParaRPr>
                    </a:p>
                  </a:txBody>
                  <a:tcPr marL="121888" marR="121888" marT="121888" marB="121888"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u="none" strike="noStrike" cap="none" normalizeH="0" baseline="0" dirty="0">
                          <a:ln>
                            <a:noFill/>
                          </a:ln>
                          <a:solidFill>
                            <a:srgbClr val="000000"/>
                          </a:solidFill>
                          <a:effectLst/>
                        </a:rPr>
                        <a:t>Backups are created automatically and stored only on </a:t>
                      </a:r>
                      <a:r>
                        <a:rPr kumimoji="0" lang="fr-FR" sz="1900" u="none" strike="noStrike" cap="none" normalizeH="0" baseline="0" dirty="0">
                          <a:ln>
                            <a:noFill/>
                          </a:ln>
                          <a:solidFill>
                            <a:srgbClr val="000000"/>
                          </a:solidFill>
                          <a:effectLst/>
                        </a:rPr>
                        <a:t>an Oracle Storage Cloud Service container.</a:t>
                      </a:r>
                      <a:endParaRPr kumimoji="0" lang="en-US" sz="1900" b="0" i="0" u="none" strike="noStrike" cap="none" normalizeH="0" baseline="0" dirty="0">
                        <a:ln>
                          <a:noFill/>
                        </a:ln>
                        <a:solidFill>
                          <a:srgbClr val="000000"/>
                        </a:solidFill>
                        <a:effectLst/>
                        <a:latin typeface="Arial" pitchFamily="34" charset="0"/>
                      </a:endParaRPr>
                    </a:p>
                  </a:txBody>
                  <a:tcPr marL="121888" marR="121888" marT="121888" marB="121888"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Arial" pitchFamily="34" charset="0"/>
                        </a:rPr>
                        <a:t>30 days</a:t>
                      </a:r>
                    </a:p>
                  </a:txBody>
                  <a:tcPr marL="121888" marR="121888" marT="121888" marB="121888"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2"/>
                  </a:ext>
                </a:extLst>
              </a:tr>
              <a:tr h="52818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1" i="0" u="none" strike="noStrike" cap="none" normalizeH="0" baseline="0" dirty="0">
                          <a:ln>
                            <a:noFill/>
                          </a:ln>
                          <a:solidFill>
                            <a:srgbClr val="000000"/>
                          </a:solidFill>
                          <a:effectLst/>
                          <a:latin typeface="Arial" pitchFamily="34" charset="0"/>
                        </a:rPr>
                        <a:t>None</a:t>
                      </a:r>
                    </a:p>
                  </a:txBody>
                  <a:tcPr marL="121888" marR="121888" marT="121888" marB="121888" horzOverflow="overflow">
                    <a:lnT w="12700" cap="flat" cmpd="sng" algn="ctr">
                      <a:solidFill>
                        <a:schemeClr val="accent5"/>
                      </a:solidFill>
                      <a:prstDash val="solid"/>
                      <a:round/>
                      <a:headEnd type="none" w="med" len="med"/>
                      <a:tailEnd type="none" w="med" len="med"/>
                    </a:lnT>
                    <a:solidFill>
                      <a:schemeClr val="bg2"/>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Arial" pitchFamily="34" charset="0"/>
                        </a:rPr>
                        <a:t>No backups are created.</a:t>
                      </a:r>
                    </a:p>
                  </a:txBody>
                  <a:tcPr marL="121888" marR="121888" marT="121888" marB="121888" horzOverflow="overflow">
                    <a:lnT w="12700" cap="flat" cmpd="sng" algn="ctr">
                      <a:solidFill>
                        <a:schemeClr val="accent5"/>
                      </a:solidFill>
                      <a:prstDash val="solid"/>
                      <a:round/>
                      <a:headEnd type="none" w="med" len="med"/>
                      <a:tailEnd type="none" w="med" len="med"/>
                    </a:lnT>
                    <a:solidFill>
                      <a:schemeClr val="bg2"/>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endParaRPr kumimoji="0" lang="en-US" sz="1900" b="0" i="0" u="none" strike="noStrike" cap="none" normalizeH="0" baseline="0" dirty="0">
                        <a:ln>
                          <a:noFill/>
                        </a:ln>
                        <a:solidFill>
                          <a:schemeClr val="tx1"/>
                        </a:solidFill>
                        <a:effectLst/>
                        <a:latin typeface="Arial" pitchFamily="34" charset="0"/>
                      </a:endParaRPr>
                    </a:p>
                  </a:txBody>
                  <a:tcPr marL="121888" marR="121888" marT="121888" marB="121888" horzOverflow="overflow">
                    <a:lnT w="12700" cap="flat" cmpd="sng" algn="ctr">
                      <a:solidFill>
                        <a:schemeClr val="accent5"/>
                      </a:solidFill>
                      <a:prstDash val="solid"/>
                      <a:round/>
                      <a:headEnd type="none" w="med" len="med"/>
                      <a:tailEnd type="none" w="med" len="med"/>
                    </a:lnT>
                    <a:solidFill>
                      <a:schemeClr val="bg2"/>
                    </a:solidFill>
                  </a:tcPr>
                </a:tc>
                <a:extLst>
                  <a:ext uri="{0D108BD9-81ED-4DB2-BD59-A6C34878D82A}">
                    <a16:rowId xmlns:a16="http://schemas.microsoft.com/office/drawing/2014/main" xmlns="" val="10003"/>
                  </a:ext>
                </a:extLst>
              </a:tr>
            </a:tbl>
          </a:graphicData>
        </a:graphic>
      </p:graphicFrame>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4012" y="373560"/>
            <a:ext cx="1066800" cy="883739"/>
          </a:xfrm>
          <a:prstGeom prst="rect">
            <a:avLst/>
          </a:prstGeom>
        </p:spPr>
      </p:pic>
      <p:sp>
        <p:nvSpPr>
          <p:cNvPr id="2" name="Slide Number Placeholder 1"/>
          <p:cNvSpPr>
            <a:spLocks noGrp="1"/>
          </p:cNvSpPr>
          <p:nvPr>
            <p:ph type="sldNum" sz="quarter" idx="12"/>
          </p:nvPr>
        </p:nvSpPr>
        <p:spPr/>
        <p:txBody>
          <a:bodyPr/>
          <a:lstStyle/>
          <a:p>
            <a:fld id="{0D1E9C62-5A59-433B-A292-EC595ABBBF45}" type="slidenum">
              <a:rPr lang="" smtClean="0"/>
              <a:t>408</a:t>
            </a:fld>
            <a:endParaRPr lang=""/>
          </a:p>
        </p:txBody>
      </p:sp>
    </p:spTree>
    <p:custDataLst>
      <p:tags r:id="rId1"/>
    </p:custDataLst>
    <p:extLst>
      <p:ext uri="{BB962C8B-B14F-4D97-AF65-F5344CB8AC3E}">
        <p14:creationId xmlns:p14="http://schemas.microsoft.com/office/powerpoint/2010/main" val="269359994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54993" y="1066800"/>
            <a:ext cx="10529451" cy="5156023"/>
            <a:chOff x="761209" y="855663"/>
            <a:chExt cx="5485646" cy="3336997"/>
          </a:xfrm>
        </p:grpSpPr>
        <p:sp>
          <p:nvSpPr>
            <p:cNvPr id="6" name="Freeform 5"/>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7" name="Rounded Rectangle 6"/>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5362" name="Title 1"/>
          <p:cNvSpPr>
            <a:spLocks noGrp="1"/>
          </p:cNvSpPr>
          <p:nvPr>
            <p:ph type="title"/>
          </p:nvPr>
        </p:nvSpPr>
        <p:spPr>
          <a:xfrm>
            <a:off x="684539" y="243854"/>
            <a:ext cx="8990230" cy="168274"/>
          </a:xfrm>
        </p:spPr>
        <p:txBody>
          <a:bodyPr>
            <a:normAutofit fontScale="90000"/>
          </a:bodyPr>
          <a:lstStyle/>
          <a:p>
            <a:pPr eaLnBrk="1" hangingPunct="1"/>
            <a:r>
              <a:rPr lang="en-US" dirty="0"/>
              <a:t>Backup Configuration</a:t>
            </a:r>
            <a:endParaRPr lang="en-US" altLang="es-MX" dirty="0"/>
          </a:p>
        </p:txBody>
      </p:sp>
      <p:sp>
        <p:nvSpPr>
          <p:cNvPr id="9219" name="Content Placeholder 9"/>
          <p:cNvSpPr>
            <a:spLocks noGrp="1"/>
          </p:cNvSpPr>
          <p:nvPr>
            <p:ph idx="1"/>
          </p:nvPr>
        </p:nvSpPr>
        <p:spPr>
          <a:xfrm>
            <a:off x="1262775" y="1242485"/>
            <a:ext cx="9663274" cy="4472515"/>
          </a:xfrm>
        </p:spPr>
        <p:txBody>
          <a:bodyPr>
            <a:normAutofit lnSpcReduction="10000"/>
          </a:bodyPr>
          <a:lstStyle/>
          <a:p>
            <a:pPr lvl="1">
              <a:buClr>
                <a:schemeClr val="accent1"/>
              </a:buClr>
              <a:defRPr/>
            </a:pPr>
            <a:r>
              <a:rPr lang="en-US" dirty="0"/>
              <a:t>Full (level 0) backup of the database followed by rolling incremental (level 1) backups on a seven-day cycle</a:t>
            </a:r>
          </a:p>
          <a:p>
            <a:pPr lvl="1">
              <a:buClr>
                <a:schemeClr val="accent1"/>
              </a:buClr>
              <a:defRPr/>
            </a:pPr>
            <a:r>
              <a:rPr lang="en-US" dirty="0"/>
              <a:t>Full backup of selected database configuration files</a:t>
            </a:r>
          </a:p>
          <a:p>
            <a:pPr lvl="1">
              <a:buClr>
                <a:schemeClr val="accent1"/>
              </a:buClr>
              <a:defRPr/>
            </a:pPr>
            <a:r>
              <a:rPr lang="en-US" dirty="0"/>
              <a:t>Full backup of selected system files</a:t>
            </a:r>
          </a:p>
          <a:p>
            <a:pPr lvl="1">
              <a:buClr>
                <a:schemeClr val="accent1"/>
              </a:buClr>
              <a:defRPr/>
            </a:pPr>
            <a:r>
              <a:rPr lang="en-US" dirty="0"/>
              <a:t>Automatic backups daily at a time between 11 PM (23:00) and 3 AM (03:00), with the specific time set during database deployment creation</a:t>
            </a:r>
          </a:p>
          <a:p>
            <a:pPr lvl="1">
              <a:buClr>
                <a:schemeClr val="accent1"/>
              </a:buClr>
              <a:defRPr/>
            </a:pPr>
            <a:r>
              <a:rPr lang="en-US" dirty="0"/>
              <a:t>Encryption:</a:t>
            </a:r>
          </a:p>
          <a:p>
            <a:pPr lvl="2">
              <a:buClr>
                <a:schemeClr val="accent1"/>
              </a:buClr>
              <a:defRPr/>
            </a:pPr>
            <a:r>
              <a:rPr lang="en-US" dirty="0"/>
              <a:t>Both Cloud Storage and Local Storage: All backups to cloud storage are encrypted; backups of Enterprise Edition databases to local storage are encrypted; backups of Standard Edition databases to local storage are not encrypted.</a:t>
            </a:r>
          </a:p>
          <a:p>
            <a:pPr lvl="2">
              <a:buClr>
                <a:schemeClr val="accent1"/>
              </a:buClr>
              <a:defRPr/>
            </a:pPr>
            <a:r>
              <a:rPr lang="en-US" dirty="0"/>
              <a:t>Cloud Storage Only: All backups to cloud storage are encrypted.</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42612" y="250480"/>
            <a:ext cx="1057820" cy="876300"/>
          </a:xfrm>
          <a:prstGeom prst="rect">
            <a:avLst/>
          </a:prstGeom>
        </p:spPr>
      </p:pic>
      <p:sp>
        <p:nvSpPr>
          <p:cNvPr id="2" name="Slide Number Placeholder 1"/>
          <p:cNvSpPr>
            <a:spLocks noGrp="1"/>
          </p:cNvSpPr>
          <p:nvPr>
            <p:ph type="sldNum" sz="quarter" idx="12"/>
          </p:nvPr>
        </p:nvSpPr>
        <p:spPr/>
        <p:txBody>
          <a:bodyPr/>
          <a:lstStyle/>
          <a:p>
            <a:fld id="{0D1E9C62-5A59-433B-A292-EC595ABBBF45}" type="slidenum">
              <a:rPr lang="" smtClean="0"/>
              <a:t>409</a:t>
            </a:fld>
            <a:endParaRPr lang=""/>
          </a:p>
        </p:txBody>
      </p:sp>
    </p:spTree>
    <p:custDataLst>
      <p:tags r:id="rId1"/>
    </p:custDataLst>
    <p:extLst>
      <p:ext uri="{BB962C8B-B14F-4D97-AF65-F5344CB8AC3E}">
        <p14:creationId xmlns:p14="http://schemas.microsoft.com/office/powerpoint/2010/main" val="3293819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itle 2"/>
          <p:cNvSpPr>
            <a:spLocks noGrp="1"/>
          </p:cNvSpPr>
          <p:nvPr>
            <p:ph type="title"/>
          </p:nvPr>
        </p:nvSpPr>
        <p:spPr/>
        <p:txBody>
          <a:bodyPr/>
          <a:lstStyle/>
          <a:p>
            <a:pPr eaLnBrk="1" hangingPunct="1"/>
            <a:endParaRPr lang="en-US" alt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41</a:t>
            </a:fld>
            <a:endParaRPr lang=""/>
          </a:p>
        </p:txBody>
      </p:sp>
    </p:spTree>
    <p:custDataLst>
      <p:tags r:id="rId1"/>
    </p:custDataLst>
    <p:extLst>
      <p:ext uri="{BB962C8B-B14F-4D97-AF65-F5344CB8AC3E}">
        <p14:creationId xmlns:p14="http://schemas.microsoft.com/office/powerpoint/2010/main" val="1424471485"/>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017984" y="1447800"/>
            <a:ext cx="9572228" cy="4261176"/>
            <a:chOff x="761209" y="855663"/>
            <a:chExt cx="5485646" cy="3336997"/>
          </a:xfrm>
        </p:grpSpPr>
        <p:sp>
          <p:nvSpPr>
            <p:cNvPr id="6" name="Freeform 5"/>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7" name="Rounded Rectangle 6"/>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5362" name="Title 1"/>
          <p:cNvSpPr>
            <a:spLocks noGrp="1"/>
          </p:cNvSpPr>
          <p:nvPr>
            <p:ph type="title"/>
          </p:nvPr>
        </p:nvSpPr>
        <p:spPr>
          <a:xfrm>
            <a:off x="455612" y="-15108"/>
            <a:ext cx="9904630" cy="777874"/>
          </a:xfrm>
        </p:spPr>
        <p:txBody>
          <a:bodyPr/>
          <a:lstStyle/>
          <a:p>
            <a:pPr eaLnBrk="1" hangingPunct="1"/>
            <a:r>
              <a:rPr lang="en-US" dirty="0"/>
              <a:t>Creating an On-Demand Backup</a:t>
            </a:r>
            <a:endParaRPr lang="en-US" altLang="es-MX" dirty="0"/>
          </a:p>
        </p:txBody>
      </p:sp>
      <p:sp>
        <p:nvSpPr>
          <p:cNvPr id="9219" name="Content Placeholder 9"/>
          <p:cNvSpPr>
            <a:spLocks noGrp="1"/>
          </p:cNvSpPr>
          <p:nvPr>
            <p:ph idx="1"/>
          </p:nvPr>
        </p:nvSpPr>
        <p:spPr>
          <a:xfrm>
            <a:off x="2177175" y="2328104"/>
            <a:ext cx="7834474" cy="1862896"/>
          </a:xfrm>
        </p:spPr>
        <p:txBody>
          <a:bodyPr/>
          <a:lstStyle/>
          <a:p>
            <a:pPr lvl="1">
              <a:buClr>
                <a:schemeClr val="accent1"/>
              </a:buClr>
              <a:defRPr/>
            </a:pPr>
            <a:r>
              <a:rPr lang="en-US" dirty="0"/>
              <a:t>Click “Backup Now” on the Oracle Database Cloud Service Instance Administration page.</a:t>
            </a:r>
          </a:p>
          <a:p>
            <a:pPr lvl="1">
              <a:buClr>
                <a:schemeClr val="accent1"/>
              </a:buClr>
              <a:defRPr/>
            </a:pPr>
            <a:r>
              <a:rPr lang="en-US" dirty="0"/>
              <a:t>Command-line interfaces for backups:</a:t>
            </a:r>
          </a:p>
          <a:p>
            <a:pPr lvl="2">
              <a:buClr>
                <a:schemeClr val="accent1"/>
              </a:buClr>
              <a:defRPr/>
            </a:pPr>
            <a:r>
              <a:rPr lang="en-US" dirty="0"/>
              <a:t>For single-instance databases, use the </a:t>
            </a:r>
            <a:r>
              <a:rPr lang="en-US" dirty="0">
                <a:latin typeface="Courier New" panose="02070309020205020404" pitchFamily="49" charset="0"/>
                <a:cs typeface="Courier New" panose="02070309020205020404" pitchFamily="49" charset="0"/>
              </a:rPr>
              <a:t>bkup_api</a:t>
            </a:r>
            <a:r>
              <a:rPr lang="en-US" dirty="0"/>
              <a:t> utility.</a:t>
            </a:r>
          </a:p>
          <a:p>
            <a:pPr lvl="2">
              <a:buClr>
                <a:schemeClr val="accent1"/>
              </a:buClr>
              <a:defRPr/>
            </a:pPr>
            <a:r>
              <a:rPr lang="en-US" dirty="0"/>
              <a:t>For RAC databases, use the </a:t>
            </a:r>
            <a:r>
              <a:rPr lang="en-US" dirty="0">
                <a:latin typeface="Courier New" panose="02070309020205020404" pitchFamily="49" charset="0"/>
                <a:cs typeface="Courier New" panose="02070309020205020404" pitchFamily="49" charset="0"/>
              </a:rPr>
              <a:t>raccli</a:t>
            </a:r>
            <a:r>
              <a:rPr lang="en-US" dirty="0"/>
              <a:t> utility.</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0212" y="379779"/>
            <a:ext cx="1149804" cy="952500"/>
          </a:xfrm>
          <a:prstGeom prst="rect">
            <a:avLst/>
          </a:prstGeom>
        </p:spPr>
      </p:pic>
      <p:sp>
        <p:nvSpPr>
          <p:cNvPr id="2" name="Slide Number Placeholder 1"/>
          <p:cNvSpPr>
            <a:spLocks noGrp="1"/>
          </p:cNvSpPr>
          <p:nvPr>
            <p:ph type="sldNum" sz="quarter" idx="12"/>
          </p:nvPr>
        </p:nvSpPr>
        <p:spPr/>
        <p:txBody>
          <a:bodyPr/>
          <a:lstStyle/>
          <a:p>
            <a:fld id="{0D1E9C62-5A59-433B-A292-EC595ABBBF45}" type="slidenum">
              <a:rPr lang="" smtClean="0"/>
              <a:t>410</a:t>
            </a:fld>
            <a:endParaRPr lang=""/>
          </a:p>
        </p:txBody>
      </p:sp>
    </p:spTree>
    <p:custDataLst>
      <p:tags r:id="rId1"/>
    </p:custDataLst>
    <p:extLst>
      <p:ext uri="{BB962C8B-B14F-4D97-AF65-F5344CB8AC3E}">
        <p14:creationId xmlns:p14="http://schemas.microsoft.com/office/powerpoint/2010/main" val="202519932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0"/>
          <p:cNvSpPr>
            <a:spLocks noGrp="1"/>
          </p:cNvSpPr>
          <p:nvPr>
            <p:ph type="title"/>
          </p:nvPr>
        </p:nvSpPr>
        <p:spPr>
          <a:xfrm>
            <a:off x="608012" y="152400"/>
            <a:ext cx="9593026" cy="473074"/>
          </a:xfrm>
        </p:spPr>
        <p:txBody>
          <a:bodyPr>
            <a:normAutofit fontScale="90000"/>
          </a:bodyPr>
          <a:lstStyle/>
          <a:p>
            <a:pPr eaLnBrk="1" hangingPunct="1"/>
            <a:r>
              <a:rPr lang="en-US" altLang="en-US" dirty="0"/>
              <a:t>Customizing the Backup Configuration</a:t>
            </a:r>
          </a:p>
        </p:txBody>
      </p:sp>
      <p:graphicFrame>
        <p:nvGraphicFramePr>
          <p:cNvPr id="5" name=" 1"/>
          <p:cNvGraphicFramePr>
            <a:graphicFrameLocks noGrp="1"/>
          </p:cNvGraphicFramePr>
          <p:nvPr>
            <p:extLst/>
          </p:nvPr>
        </p:nvGraphicFramePr>
        <p:xfrm>
          <a:off x="760412" y="1524000"/>
          <a:ext cx="10133172" cy="4632512"/>
        </p:xfrm>
        <a:graphic>
          <a:graphicData uri="http://schemas.openxmlformats.org/drawingml/2006/table">
            <a:tbl>
              <a:tblPr firstRow="1" firstCol="1" bandRow="1">
                <a:tableStyleId>{5FD0F851-EC5A-4D38-B0AD-8093EC10F338}</a:tableStyleId>
              </a:tblPr>
              <a:tblGrid>
                <a:gridCol w="2930902">
                  <a:extLst>
                    <a:ext uri="{9D8B030D-6E8A-4147-A177-3AD203B41FA5}">
                      <a16:colId xmlns:a16="http://schemas.microsoft.com/office/drawing/2014/main" xmlns="" val="20000"/>
                    </a:ext>
                  </a:extLst>
                </a:gridCol>
                <a:gridCol w="3544669">
                  <a:extLst>
                    <a:ext uri="{9D8B030D-6E8A-4147-A177-3AD203B41FA5}">
                      <a16:colId xmlns:a16="http://schemas.microsoft.com/office/drawing/2014/main" xmlns="" val="20001"/>
                    </a:ext>
                  </a:extLst>
                </a:gridCol>
                <a:gridCol w="3657601">
                  <a:extLst>
                    <a:ext uri="{9D8B030D-6E8A-4147-A177-3AD203B41FA5}">
                      <a16:colId xmlns:a16="http://schemas.microsoft.com/office/drawing/2014/main" xmlns="" val="20002"/>
                    </a:ext>
                  </a:extLst>
                </a:gridCol>
              </a:tblGrid>
              <a:tr h="41141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558CCD"/>
                          </a:solidFill>
                          <a:effectLst/>
                        </a:rPr>
                        <a:t>Customization</a:t>
                      </a:r>
                      <a:endParaRPr kumimoji="0" lang="en-US" sz="2100" b="1" i="0" u="none" strike="noStrike" cap="none" normalizeH="0" baseline="0" dirty="0">
                        <a:ln>
                          <a:noFill/>
                        </a:ln>
                        <a:solidFill>
                          <a:srgbClr val="558CCD"/>
                        </a:solidFill>
                        <a:effectLst/>
                        <a:latin typeface="Arial" pitchFamily="34" charset="0"/>
                      </a:endParaRPr>
                    </a:p>
                  </a:txBody>
                  <a:tcPr marL="121888" marR="121888" marT="121888" marB="121888" horzOverflow="overflow">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558CCD"/>
                          </a:solidFill>
                          <a:effectLst/>
                        </a:rPr>
                        <a:t>Description</a:t>
                      </a:r>
                      <a:endParaRPr kumimoji="0" lang="en-US" sz="2100" b="1" i="0" u="none" strike="noStrike" cap="none" normalizeH="0" baseline="0" dirty="0">
                        <a:ln>
                          <a:noFill/>
                        </a:ln>
                        <a:solidFill>
                          <a:srgbClr val="558CCD"/>
                        </a:solidFill>
                        <a:effectLst/>
                        <a:latin typeface="Arial" pitchFamily="34" charset="0"/>
                      </a:endParaRPr>
                    </a:p>
                  </a:txBody>
                  <a:tcPr marL="121888" marR="121888" marT="121888" marB="121888" horzOverflow="overflow">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558CCD"/>
                          </a:solidFill>
                          <a:effectLst/>
                        </a:rPr>
                        <a:t>Utility to Use or File to Edit</a:t>
                      </a:r>
                      <a:endParaRPr kumimoji="0" lang="en-US" sz="2100" b="1" i="0" u="none" strike="noStrike" cap="none" normalizeH="0" baseline="0" dirty="0">
                        <a:ln>
                          <a:noFill/>
                        </a:ln>
                        <a:solidFill>
                          <a:srgbClr val="558CCD"/>
                        </a:solidFill>
                        <a:effectLst/>
                        <a:latin typeface="Arial" pitchFamily="34" charset="0"/>
                      </a:endParaRPr>
                    </a:p>
                  </a:txBody>
                  <a:tcPr marL="121888" marR="121888" marT="121888" marB="121888" horzOverflow="overflow">
                    <a:solidFill>
                      <a:schemeClr val="bg1"/>
                    </a:solidFill>
                  </a:tcPr>
                </a:tc>
                <a:extLst>
                  <a:ext uri="{0D108BD9-81ED-4DB2-BD59-A6C34878D82A}">
                    <a16:rowId xmlns:a16="http://schemas.microsoft.com/office/drawing/2014/main" xmlns="" val="10000"/>
                  </a:ext>
                </a:extLst>
              </a:tr>
              <a:tr h="81258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u="none" strike="noStrike" cap="none" normalizeH="0" baseline="0" dirty="0">
                          <a:ln>
                            <a:noFill/>
                          </a:ln>
                          <a:solidFill>
                            <a:srgbClr val="000000"/>
                          </a:solidFill>
                          <a:effectLst/>
                        </a:rPr>
                        <a:t>Backup Configuration Settings</a:t>
                      </a:r>
                      <a:endParaRPr kumimoji="0" lang="en-US" sz="1900" b="0" i="0" u="none" strike="noStrike" cap="none" normalizeH="0" baseline="0" dirty="0">
                        <a:ln>
                          <a:noFill/>
                        </a:ln>
                        <a:solidFill>
                          <a:srgbClr val="000000"/>
                        </a:solidFill>
                        <a:effectLst/>
                        <a:latin typeface="Arial" pitchFamily="34" charset="0"/>
                      </a:endParaRPr>
                    </a:p>
                  </a:txBody>
                  <a:tcPr marL="121888" marR="121888" marT="121888" marB="121888" anchor="ctr" horzOverflow="overflow">
                    <a:solidFill>
                      <a:schemeClr val="bg2"/>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Arial" pitchFamily="34" charset="0"/>
                        </a:rPr>
                        <a:t>Persistent configuration settings</a:t>
                      </a:r>
                    </a:p>
                  </a:txBody>
                  <a:tcPr marL="121888" marR="121888" marT="121888" marB="121888" anchor="ctr" horzOverflow="overflow">
                    <a:solidFill>
                      <a:schemeClr val="bg2"/>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Arial" pitchFamily="34" charset="0"/>
                        </a:rPr>
                        <a:t>Recovery Manager (RMAN)</a:t>
                      </a:r>
                    </a:p>
                  </a:txBody>
                  <a:tcPr marL="121888" marR="121888" marT="121888" marB="121888" anchor="ctr" horzOverflow="overflow">
                    <a:solidFill>
                      <a:schemeClr val="bg2"/>
                    </a:solidFill>
                  </a:tcPr>
                </a:tc>
                <a:extLst>
                  <a:ext uri="{0D108BD9-81ED-4DB2-BD59-A6C34878D82A}">
                    <a16:rowId xmlns:a16="http://schemas.microsoft.com/office/drawing/2014/main" xmlns="" val="10001"/>
                  </a:ext>
                </a:extLst>
              </a:tr>
              <a:tr h="81258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u="none" strike="noStrike" cap="none" normalizeH="0" baseline="0" dirty="0">
                          <a:ln>
                            <a:noFill/>
                          </a:ln>
                          <a:solidFill>
                            <a:srgbClr val="000000"/>
                          </a:solidFill>
                          <a:effectLst/>
                        </a:rPr>
                        <a:t>System Files</a:t>
                      </a:r>
                      <a:endParaRPr kumimoji="0" lang="en-US" sz="1900" b="0" i="0" u="none" strike="noStrike" cap="none" normalizeH="0" baseline="0" dirty="0">
                        <a:ln>
                          <a:noFill/>
                        </a:ln>
                        <a:solidFill>
                          <a:srgbClr val="000000"/>
                        </a:solidFill>
                        <a:effectLst/>
                        <a:latin typeface="Arial" pitchFamily="34" charset="0"/>
                      </a:endParaRPr>
                    </a:p>
                  </a:txBody>
                  <a:tcPr marL="121888" marR="121888" marT="121888" marB="121888"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Arial" pitchFamily="34" charset="0"/>
                        </a:rPr>
                        <a:t>System files and directories</a:t>
                      </a:r>
                    </a:p>
                  </a:txBody>
                  <a:tcPr marL="121888" marR="121888" marT="121888" marB="121888"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itchFamily="49" charset="0"/>
                          <a:cs typeface="Courier New" pitchFamily="49" charset="0"/>
                        </a:rPr>
                        <a:t>/home/oracle/bkup/oscfg.spec</a:t>
                      </a:r>
                      <a:r>
                        <a:rPr kumimoji="0" lang="en-US" sz="1900" b="0" i="0" u="none" strike="noStrike" cap="none" normalizeH="0" baseline="0" dirty="0">
                          <a:ln>
                            <a:noFill/>
                          </a:ln>
                          <a:solidFill>
                            <a:srgbClr val="000000"/>
                          </a:solidFill>
                          <a:effectLst/>
                          <a:latin typeface="Arial" pitchFamily="34" charset="0"/>
                        </a:rPr>
                        <a:t> file</a:t>
                      </a:r>
                    </a:p>
                  </a:txBody>
                  <a:tcPr marL="121888" marR="121888" marT="121888" marB="121888" anchor="ctr" horzOverflow="overflow"/>
                </a:tc>
                <a:extLst>
                  <a:ext uri="{0D108BD9-81ED-4DB2-BD59-A6C34878D82A}">
                    <a16:rowId xmlns:a16="http://schemas.microsoft.com/office/drawing/2014/main" xmlns="" val="10002"/>
                  </a:ext>
                </a:extLst>
              </a:tr>
              <a:tr h="81258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1" i="0" u="none" strike="noStrike" cap="none" normalizeH="0" baseline="0" dirty="0">
                          <a:ln>
                            <a:noFill/>
                          </a:ln>
                          <a:solidFill>
                            <a:srgbClr val="000000"/>
                          </a:solidFill>
                          <a:effectLst/>
                          <a:latin typeface="Arial" pitchFamily="34" charset="0"/>
                        </a:rPr>
                        <a:t>Database Configuration Files</a:t>
                      </a:r>
                    </a:p>
                  </a:txBody>
                  <a:tcPr marL="121888" marR="121888" marT="121888" marB="121888" anchor="ctr" horzOverflow="overflow">
                    <a:solidFill>
                      <a:schemeClr val="bg2"/>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Arial" pitchFamily="34" charset="0"/>
                        </a:rPr>
                        <a:t>Wallet, initialization parameter, network configuration files</a:t>
                      </a:r>
                    </a:p>
                  </a:txBody>
                  <a:tcPr marL="121888" marR="121888" marT="121888" marB="121888" anchor="ctr" horzOverflow="overflow">
                    <a:solidFill>
                      <a:schemeClr val="bg2"/>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itchFamily="49" charset="0"/>
                          <a:cs typeface="Courier New" pitchFamily="49" charset="0"/>
                        </a:rPr>
                        <a:t>/home/oracle/bkup/dbcfg.spec</a:t>
                      </a:r>
                      <a:r>
                        <a:rPr kumimoji="0" lang="en-US" sz="1900" b="0" i="0" u="none" strike="noStrike" cap="none" normalizeH="0" baseline="0" dirty="0">
                          <a:ln>
                            <a:noFill/>
                          </a:ln>
                          <a:solidFill>
                            <a:srgbClr val="000000"/>
                          </a:solidFill>
                          <a:effectLst/>
                          <a:latin typeface="Arial" pitchFamily="34" charset="0"/>
                        </a:rPr>
                        <a:t> file</a:t>
                      </a:r>
                    </a:p>
                  </a:txBody>
                  <a:tcPr marL="121888" marR="121888" marT="121888" marB="121888" anchor="ctr" horzOverflow="overflow">
                    <a:solidFill>
                      <a:schemeClr val="bg2"/>
                    </a:solidFill>
                  </a:tcPr>
                </a:tc>
                <a:extLst>
                  <a:ext uri="{0D108BD9-81ED-4DB2-BD59-A6C34878D82A}">
                    <a16:rowId xmlns:a16="http://schemas.microsoft.com/office/drawing/2014/main" xmlns="" val="10003"/>
                  </a:ext>
                </a:extLst>
              </a:tr>
              <a:tr h="52818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1" i="0" u="none" strike="noStrike" cap="none" normalizeH="0" baseline="0" dirty="0">
                          <a:ln>
                            <a:noFill/>
                          </a:ln>
                          <a:solidFill>
                            <a:srgbClr val="000000"/>
                          </a:solidFill>
                          <a:effectLst/>
                          <a:latin typeface="Arial" pitchFamily="34" charset="0"/>
                        </a:rPr>
                        <a:t>Retention Period</a:t>
                      </a:r>
                    </a:p>
                  </a:txBody>
                  <a:tcPr marL="121888" marR="121888" marT="121888" marB="121888"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Arial" pitchFamily="34" charset="0"/>
                        </a:rPr>
                        <a:t>Backup retention period (days)</a:t>
                      </a:r>
                    </a:p>
                  </a:txBody>
                  <a:tcPr marL="121888" marR="121888" marT="121888" marB="121888"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itchFamily="49" charset="0"/>
                          <a:cs typeface="Courier New" pitchFamily="49" charset="0"/>
                        </a:rPr>
                        <a:t>bkup_api</a:t>
                      </a:r>
                      <a:r>
                        <a:rPr kumimoji="0" lang="en-US" sz="1900" b="0" i="0" u="none" strike="noStrike" cap="none" normalizeH="0" baseline="0" dirty="0">
                          <a:ln>
                            <a:noFill/>
                          </a:ln>
                          <a:solidFill>
                            <a:srgbClr val="000000"/>
                          </a:solidFill>
                          <a:effectLst/>
                          <a:latin typeface="Arial" pitchFamily="34" charset="0"/>
                        </a:rPr>
                        <a:t> utility</a:t>
                      </a:r>
                    </a:p>
                  </a:txBody>
                  <a:tcPr marL="121888" marR="121888" marT="121888" marB="121888" anchor="ctr" horzOverflow="overflow"/>
                </a:tc>
                <a:extLst>
                  <a:ext uri="{0D108BD9-81ED-4DB2-BD59-A6C34878D82A}">
                    <a16:rowId xmlns:a16="http://schemas.microsoft.com/office/drawing/2014/main" xmlns="" val="10004"/>
                  </a:ext>
                </a:extLst>
              </a:tr>
              <a:tr h="52818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1" i="0" u="none" strike="noStrike" cap="none" normalizeH="0" baseline="0" dirty="0">
                          <a:ln>
                            <a:noFill/>
                          </a:ln>
                          <a:solidFill>
                            <a:srgbClr val="000000"/>
                          </a:solidFill>
                          <a:effectLst/>
                          <a:latin typeface="Arial" pitchFamily="34" charset="0"/>
                        </a:rPr>
                        <a:t>Cycle Period</a:t>
                      </a:r>
                    </a:p>
                  </a:txBody>
                  <a:tcPr marL="121888" marR="121888" marT="121888" marB="121888" anchor="ctr" horzOverflow="overflow">
                    <a:solidFill>
                      <a:schemeClr val="bg2"/>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Arial" pitchFamily="34" charset="0"/>
                        </a:rPr>
                        <a:t>Backup cycle period (days)</a:t>
                      </a:r>
                    </a:p>
                  </a:txBody>
                  <a:tcPr marL="121888" marR="121888" marT="121888" marB="121888" anchor="ctr" horzOverflow="overflow">
                    <a:solidFill>
                      <a:schemeClr val="bg2"/>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kumimoji="0" lang="en-US" sz="1900" b="0" i="0" u="none" strike="noStrike" cap="none" normalizeH="0" baseline="0" dirty="0">
                          <a:ln>
                            <a:noFill/>
                          </a:ln>
                          <a:solidFill>
                            <a:srgbClr val="000000"/>
                          </a:solidFill>
                          <a:effectLst/>
                          <a:latin typeface="Courier New" pitchFamily="49" charset="0"/>
                          <a:cs typeface="Courier New" pitchFamily="49" charset="0"/>
                        </a:rPr>
                        <a:t>bkup_api</a:t>
                      </a:r>
                      <a:r>
                        <a:rPr kumimoji="0" lang="en-US" sz="1900" b="0" i="0" u="none" strike="noStrike" cap="none" normalizeH="0" baseline="0" dirty="0">
                          <a:ln>
                            <a:noFill/>
                          </a:ln>
                          <a:solidFill>
                            <a:srgbClr val="000000"/>
                          </a:solidFill>
                          <a:effectLst/>
                          <a:latin typeface="Arial" pitchFamily="34" charset="0"/>
                        </a:rPr>
                        <a:t> utility</a:t>
                      </a:r>
                    </a:p>
                  </a:txBody>
                  <a:tcPr marL="121888" marR="121888" marT="121888" marB="121888" anchor="ctr" horzOverflow="overflow">
                    <a:solidFill>
                      <a:schemeClr val="bg2"/>
                    </a:solidFill>
                  </a:tcPr>
                </a:tc>
                <a:extLst>
                  <a:ext uri="{0D108BD9-81ED-4DB2-BD59-A6C34878D82A}">
                    <a16:rowId xmlns:a16="http://schemas.microsoft.com/office/drawing/2014/main" xmlns="" val="10005"/>
                  </a:ext>
                </a:extLst>
              </a:tr>
              <a:tr h="52818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1" i="0" u="none" strike="noStrike" cap="none" normalizeH="0" baseline="0" dirty="0">
                          <a:ln>
                            <a:noFill/>
                          </a:ln>
                          <a:solidFill>
                            <a:srgbClr val="000000"/>
                          </a:solidFill>
                          <a:effectLst/>
                          <a:latin typeface="Arial" pitchFamily="34" charset="0"/>
                        </a:rPr>
                        <a:t>Frequency</a:t>
                      </a:r>
                    </a:p>
                  </a:txBody>
                  <a:tcPr marL="121888" marR="121888" marT="121888" marB="121888"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Arial" pitchFamily="34" charset="0"/>
                        </a:rPr>
                        <a:t>Time that </a:t>
                      </a:r>
                      <a:r>
                        <a:rPr kumimoji="0" lang="en-US" sz="1900" b="0" i="0" u="none" strike="noStrike" cap="none" normalizeH="0" baseline="0" dirty="0">
                          <a:ln>
                            <a:noFill/>
                          </a:ln>
                          <a:solidFill>
                            <a:srgbClr val="000000"/>
                          </a:solidFill>
                          <a:effectLst/>
                          <a:latin typeface="Courier New" pitchFamily="49" charset="0"/>
                          <a:cs typeface="Courier New" pitchFamily="49" charset="0"/>
                        </a:rPr>
                        <a:t>bkup_api</a:t>
                      </a:r>
                      <a:r>
                        <a:rPr kumimoji="0" lang="en-US" sz="1900" b="0" i="0" u="none" strike="noStrike" cap="none" normalizeH="0" baseline="0" dirty="0">
                          <a:ln>
                            <a:noFill/>
                          </a:ln>
                          <a:solidFill>
                            <a:srgbClr val="000000"/>
                          </a:solidFill>
                          <a:effectLst/>
                          <a:latin typeface="Arial" pitchFamily="34" charset="0"/>
                        </a:rPr>
                        <a:t> is run</a:t>
                      </a:r>
                    </a:p>
                  </a:txBody>
                  <a:tcPr marL="121888" marR="121888" marT="121888" marB="121888"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itchFamily="49" charset="0"/>
                          <a:cs typeface="Courier New" pitchFamily="49" charset="0"/>
                        </a:rPr>
                        <a:t>/etc/crontab</a:t>
                      </a:r>
                      <a:r>
                        <a:rPr kumimoji="0" lang="en-US" sz="1900" b="0" i="0" u="none" strike="noStrike" cap="none" normalizeH="0" baseline="0" dirty="0">
                          <a:ln>
                            <a:noFill/>
                          </a:ln>
                          <a:solidFill>
                            <a:srgbClr val="000000"/>
                          </a:solidFill>
                          <a:effectLst/>
                          <a:latin typeface="Arial" pitchFamily="34" charset="0"/>
                        </a:rPr>
                        <a:t> file</a:t>
                      </a:r>
                    </a:p>
                  </a:txBody>
                  <a:tcPr marL="121888" marR="121888" marT="121888" marB="121888" anchor="ctr" horzOverflow="overflow"/>
                </a:tc>
                <a:extLst>
                  <a:ext uri="{0D108BD9-81ED-4DB2-BD59-A6C34878D82A}">
                    <a16:rowId xmlns:a16="http://schemas.microsoft.com/office/drawing/2014/main" xmlns="" val="10006"/>
                  </a:ext>
                </a:extLst>
              </a:tr>
            </a:tbl>
          </a:graphicData>
        </a:graphic>
      </p:graphicFrame>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8812" y="457200"/>
            <a:ext cx="997404" cy="826252"/>
          </a:xfrm>
          <a:prstGeom prst="rect">
            <a:avLst/>
          </a:prstGeom>
        </p:spPr>
      </p:pic>
      <p:sp>
        <p:nvSpPr>
          <p:cNvPr id="2" name="Slide Number Placeholder 1"/>
          <p:cNvSpPr>
            <a:spLocks noGrp="1"/>
          </p:cNvSpPr>
          <p:nvPr>
            <p:ph type="sldNum" sz="quarter" idx="12"/>
          </p:nvPr>
        </p:nvSpPr>
        <p:spPr/>
        <p:txBody>
          <a:bodyPr/>
          <a:lstStyle/>
          <a:p>
            <a:fld id="{0D1E9C62-5A59-433B-A292-EC595ABBBF45}" type="slidenum">
              <a:rPr lang="" smtClean="0"/>
              <a:t>411</a:t>
            </a:fld>
            <a:endParaRPr lang=""/>
          </a:p>
        </p:txBody>
      </p:sp>
    </p:spTree>
    <p:custDataLst>
      <p:tags r:id="rId1"/>
    </p:custDataLst>
    <p:extLst>
      <p:ext uri="{BB962C8B-B14F-4D97-AF65-F5344CB8AC3E}">
        <p14:creationId xmlns:p14="http://schemas.microsoft.com/office/powerpoint/2010/main" val="375857530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2550264"/>
          </a:xfrm>
        </p:spPr>
        <p:txBody>
          <a:bodyPr/>
          <a:lstStyle/>
          <a:p>
            <a:r>
              <a:rPr lang="en-US" dirty="0"/>
              <a:t>In this lesson, you should have learned how to:</a:t>
            </a:r>
          </a:p>
          <a:p>
            <a:pPr lvl="1"/>
            <a:r>
              <a:rPr lang="en-US" dirty="0"/>
              <a:t>Create consistent database backups</a:t>
            </a:r>
          </a:p>
          <a:p>
            <a:pPr lvl="1"/>
            <a:r>
              <a:rPr lang="en-US" dirty="0"/>
              <a:t>Back up your database without shutting it down</a:t>
            </a:r>
          </a:p>
          <a:p>
            <a:pPr lvl="1"/>
            <a:r>
              <a:rPr lang="en-US" dirty="0"/>
              <a:t>Create incremental backups</a:t>
            </a:r>
          </a:p>
          <a:p>
            <a:pPr lvl="1"/>
            <a:r>
              <a:rPr lang="en-US" dirty="0"/>
              <a:t>Modify the DBCS default backup configuration</a:t>
            </a:r>
          </a:p>
          <a:p>
            <a:pPr lvl="1"/>
            <a:r>
              <a:rPr lang="en-US" dirty="0"/>
              <a:t>Create DBCS backups</a:t>
            </a:r>
          </a:p>
        </p:txBody>
      </p:sp>
      <p:sp>
        <p:nvSpPr>
          <p:cNvPr id="6" name="Rectangle 5"/>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412</a:t>
            </a:fld>
            <a:endParaRPr lang=""/>
          </a:p>
        </p:txBody>
      </p:sp>
    </p:spTree>
    <p:custDataLst>
      <p:tags r:id="rId1"/>
    </p:custDataLst>
    <p:extLst>
      <p:ext uri="{BB962C8B-B14F-4D97-AF65-F5344CB8AC3E}">
        <p14:creationId xmlns:p14="http://schemas.microsoft.com/office/powerpoint/2010/main" val="328378244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Grp="1" noChangeArrowheads="1"/>
          </p:cNvSpPr>
          <p:nvPr>
            <p:ph type="title"/>
          </p:nvPr>
        </p:nvSpPr>
        <p:spPr/>
        <p:txBody>
          <a:bodyPr/>
          <a:lstStyle/>
          <a:p>
            <a:pPr eaLnBrk="1" hangingPunct="1"/>
            <a:r>
              <a:rPr lang="en-US" dirty="0"/>
              <a:t>Practice 18: </a:t>
            </a:r>
            <a:r>
              <a:rPr lang="en-US" dirty="0" smtClean="0"/>
              <a:t>Overview</a:t>
            </a:r>
            <a:br>
              <a:rPr lang="en-US" dirty="0" smtClean="0"/>
            </a:br>
            <a:endParaRPr lang="en-US" dirty="0"/>
          </a:p>
        </p:txBody>
      </p:sp>
      <p:sp>
        <p:nvSpPr>
          <p:cNvPr id="28675" name="Rectangle 18"/>
          <p:cNvSpPr>
            <a:spLocks noGrp="1" noChangeArrowheads="1"/>
          </p:cNvSpPr>
          <p:nvPr>
            <p:ph idx="1"/>
          </p:nvPr>
        </p:nvSpPr>
        <p:spPr>
          <a:xfrm>
            <a:off x="622138" y="1242485"/>
            <a:ext cx="10944549" cy="2111682"/>
          </a:xfrm>
        </p:spPr>
        <p:txBody>
          <a:bodyPr/>
          <a:lstStyle/>
          <a:p>
            <a:pPr lvl="1">
              <a:buClr>
                <a:schemeClr val="accent1"/>
              </a:buClr>
            </a:pPr>
            <a:r>
              <a:rPr lang="en-US" dirty="0"/>
              <a:t>18-1: Backing Up the Control File</a:t>
            </a:r>
          </a:p>
          <a:p>
            <a:pPr lvl="1">
              <a:buClr>
                <a:schemeClr val="accent1"/>
              </a:buClr>
            </a:pPr>
            <a:r>
              <a:rPr lang="en-US" dirty="0"/>
              <a:t>18-2: Verifying Automatic Backups of the Control File and SPFILE</a:t>
            </a:r>
          </a:p>
          <a:p>
            <a:pPr lvl="1">
              <a:buClr>
                <a:schemeClr val="accent1"/>
              </a:buClr>
            </a:pPr>
            <a:r>
              <a:rPr lang="en-US" dirty="0"/>
              <a:t>18-3: Checking Storage Availability</a:t>
            </a:r>
          </a:p>
          <a:p>
            <a:pPr lvl="1">
              <a:buClr>
                <a:schemeClr val="accent1"/>
              </a:buClr>
            </a:pPr>
            <a:r>
              <a:rPr lang="en-US" dirty="0"/>
              <a:t>18-4: Creating a Whole Database Backup</a:t>
            </a:r>
          </a:p>
          <a:p>
            <a:pPr lvl="1">
              <a:buClr>
                <a:schemeClr val="accent1"/>
              </a:buClr>
            </a:pPr>
            <a:r>
              <a:rPr lang="en-US" dirty="0"/>
              <a:t>18-5: Creating a Partial Database Backup</a:t>
            </a:r>
          </a:p>
        </p:txBody>
      </p:sp>
      <p:sp>
        <p:nvSpPr>
          <p:cNvPr id="2" name="Slide Number Placeholder 1"/>
          <p:cNvSpPr>
            <a:spLocks noGrp="1"/>
          </p:cNvSpPr>
          <p:nvPr>
            <p:ph type="sldNum" sz="quarter" idx="12"/>
          </p:nvPr>
        </p:nvSpPr>
        <p:spPr/>
        <p:txBody>
          <a:bodyPr/>
          <a:lstStyle/>
          <a:p>
            <a:fld id="{0D1E9C62-5A59-433B-A292-EC595ABBBF45}" type="slidenum">
              <a:rPr lang="" smtClean="0"/>
              <a:t>413</a:t>
            </a:fld>
            <a:endParaRPr lang=""/>
          </a:p>
        </p:txBody>
      </p:sp>
    </p:spTree>
    <p:custDataLst>
      <p:tags r:id="rId1"/>
    </p:custDataLst>
    <p:extLst>
      <p:ext uri="{BB962C8B-B14F-4D97-AF65-F5344CB8AC3E}">
        <p14:creationId xmlns:p14="http://schemas.microsoft.com/office/powerpoint/2010/main" val="1458968786"/>
      </p:ext>
    </p:extLst>
  </p:cSld>
  <p:clrMapOvr>
    <a:masterClrMapping/>
  </p:clrMapOvr>
  <p:transition spd="slow"/>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3212" y="2209800"/>
            <a:ext cx="10512862" cy="1325563"/>
          </a:xfrm>
        </p:spPr>
        <p:txBody>
          <a:bodyPr/>
          <a:lstStyle/>
          <a:p>
            <a:r>
              <a:rPr lang="en-US" dirty="0"/>
              <a:t>Performing Database Recovery</a:t>
            </a:r>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414</a:t>
            </a:fld>
            <a:endParaRPr lang=""/>
          </a:p>
        </p:txBody>
      </p:sp>
    </p:spTree>
    <p:custDataLst>
      <p:tags r:id="rId1"/>
    </p:custDataLst>
    <p:extLst>
      <p:ext uri="{BB962C8B-B14F-4D97-AF65-F5344CB8AC3E}">
        <p14:creationId xmlns:p14="http://schemas.microsoft.com/office/powerpoint/2010/main" val="94616919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s-MX" dirty="0" smtClean="0"/>
              <a:t>Objectives</a:t>
            </a:r>
            <a:br>
              <a:rPr lang="en-US" altLang="es-MX" dirty="0" smtClean="0"/>
            </a:br>
            <a:endParaRPr lang="en-US" altLang="es-MX" dirty="0"/>
          </a:p>
        </p:txBody>
      </p:sp>
      <p:sp>
        <p:nvSpPr>
          <p:cNvPr id="9" name="Content Placeholder 8"/>
          <p:cNvSpPr>
            <a:spLocks noGrp="1"/>
          </p:cNvSpPr>
          <p:nvPr>
            <p:ph idx="1"/>
          </p:nvPr>
        </p:nvSpPr>
        <p:spPr>
          <a:xfrm>
            <a:off x="622138" y="1242485"/>
            <a:ext cx="10944549" cy="2434848"/>
          </a:xfrm>
        </p:spPr>
        <p:txBody>
          <a:bodyPr/>
          <a:lstStyle/>
          <a:p>
            <a:r>
              <a:rPr lang="en-US" dirty="0"/>
              <a:t>After completing this lesson, you should be able to:</a:t>
            </a:r>
          </a:p>
          <a:p>
            <a:pPr lvl="1"/>
            <a:r>
              <a:rPr lang="en-US" dirty="0"/>
              <a:t>Determine the need for performing recovery</a:t>
            </a:r>
          </a:p>
          <a:p>
            <a:pPr lvl="1"/>
            <a:r>
              <a:rPr lang="en-US" dirty="0"/>
              <a:t>Describe and use available options, such as Recovery Manager (RMAN) and the Data Recovery Advisor</a:t>
            </a:r>
          </a:p>
          <a:p>
            <a:pPr lvl="1"/>
            <a:r>
              <a:rPr lang="en-US" dirty="0"/>
              <a:t>Recover data files</a:t>
            </a:r>
          </a:p>
          <a:p>
            <a:pPr lvl="1"/>
            <a:r>
              <a:rPr lang="en-US" dirty="0"/>
              <a:t>Restore and recover a DBCS database</a:t>
            </a:r>
          </a:p>
        </p:txBody>
      </p:sp>
      <p:sp>
        <p:nvSpPr>
          <p:cNvPr id="7" name="Rectangle 6"/>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415</a:t>
            </a:fld>
            <a:endParaRPr lang=""/>
          </a:p>
        </p:txBody>
      </p:sp>
    </p:spTree>
    <p:custDataLst>
      <p:tags r:id="rId1"/>
    </p:custDataLst>
    <p:extLst>
      <p:ext uri="{BB962C8B-B14F-4D97-AF65-F5344CB8AC3E}">
        <p14:creationId xmlns:p14="http://schemas.microsoft.com/office/powerpoint/2010/main" val="128440734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743400" y="3373945"/>
            <a:ext cx="8702025" cy="2645855"/>
            <a:chOff x="761209" y="855663"/>
            <a:chExt cx="5485646" cy="3336997"/>
          </a:xfrm>
        </p:grpSpPr>
        <p:sp>
          <p:nvSpPr>
            <p:cNvPr id="14" name="Freeform 13"/>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15" name="Rounded Rectangle 14"/>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6146" name="Rectangle 12"/>
          <p:cNvSpPr>
            <a:spLocks noGrp="1" noChangeArrowheads="1"/>
          </p:cNvSpPr>
          <p:nvPr>
            <p:ph type="title"/>
          </p:nvPr>
        </p:nvSpPr>
        <p:spPr/>
        <p:txBody>
          <a:bodyPr/>
          <a:lstStyle/>
          <a:p>
            <a:pPr eaLnBrk="1" hangingPunct="1"/>
            <a:r>
              <a:rPr lang="en-US" altLang="en-US" dirty="0"/>
              <a:t>Opening a </a:t>
            </a:r>
            <a:r>
              <a:rPr lang="en-US" altLang="en-US" dirty="0" smtClean="0"/>
              <a:t>Database</a:t>
            </a:r>
            <a:br>
              <a:rPr lang="en-US" altLang="en-US" dirty="0" smtClean="0"/>
            </a:br>
            <a:endParaRPr lang="en-US" altLang="en-US" dirty="0"/>
          </a:p>
        </p:txBody>
      </p:sp>
      <p:sp>
        <p:nvSpPr>
          <p:cNvPr id="6147" name="Rectangle 13"/>
          <p:cNvSpPr>
            <a:spLocks noGrp="1" noChangeArrowheads="1"/>
          </p:cNvSpPr>
          <p:nvPr>
            <p:ph idx="1"/>
          </p:nvPr>
        </p:nvSpPr>
        <p:spPr>
          <a:xfrm>
            <a:off x="622138" y="1242485"/>
            <a:ext cx="10944549" cy="1673101"/>
          </a:xfrm>
        </p:spPr>
        <p:txBody>
          <a:bodyPr/>
          <a:lstStyle/>
          <a:p>
            <a:pPr eaLnBrk="1" hangingPunct="1"/>
            <a:r>
              <a:rPr lang="en-US" altLang="en-US" dirty="0"/>
              <a:t>To open a database:</a:t>
            </a:r>
          </a:p>
          <a:p>
            <a:pPr lvl="1" eaLnBrk="1" hangingPunct="1"/>
            <a:r>
              <a:rPr lang="en-US" altLang="en-US" dirty="0"/>
              <a:t>All control files must be present and synchronized</a:t>
            </a:r>
          </a:p>
          <a:p>
            <a:pPr lvl="1" eaLnBrk="1" hangingPunct="1"/>
            <a:r>
              <a:rPr lang="en-US" altLang="en-US" dirty="0"/>
              <a:t>All online data files must be present and synchronized</a:t>
            </a:r>
          </a:p>
          <a:p>
            <a:pPr lvl="1" eaLnBrk="1" hangingPunct="1"/>
            <a:r>
              <a:rPr lang="en-US" altLang="en-US" dirty="0"/>
              <a:t>At least one member of each redo log group must be present</a:t>
            </a:r>
          </a:p>
        </p:txBody>
      </p:sp>
      <p:grpSp>
        <p:nvGrpSpPr>
          <p:cNvPr id="6148" name="Group 11"/>
          <p:cNvGrpSpPr>
            <a:grpSpLocks/>
          </p:cNvGrpSpPr>
          <p:nvPr/>
        </p:nvGrpSpPr>
        <p:grpSpPr bwMode="auto">
          <a:xfrm>
            <a:off x="2493962" y="3679429"/>
            <a:ext cx="7200900" cy="2034886"/>
            <a:chOff x="996950" y="3962400"/>
            <a:chExt cx="7201607" cy="2238375"/>
          </a:xfrm>
        </p:grpSpPr>
        <p:sp>
          <p:nvSpPr>
            <p:cNvPr id="6149" name="Freeform 4"/>
            <p:cNvSpPr>
              <a:spLocks/>
            </p:cNvSpPr>
            <p:nvPr/>
          </p:nvSpPr>
          <p:spPr bwMode="gray">
            <a:xfrm>
              <a:off x="1806575" y="4476750"/>
              <a:ext cx="4878388" cy="1690688"/>
            </a:xfrm>
            <a:custGeom>
              <a:avLst/>
              <a:gdLst>
                <a:gd name="T0" fmla="*/ 0 w 1863"/>
                <a:gd name="T1" fmla="*/ 2147483647 h 895"/>
                <a:gd name="T2" fmla="*/ 2147483647 w 1863"/>
                <a:gd name="T3" fmla="*/ 2147483647 h 895"/>
                <a:gd name="T4" fmla="*/ 2147483647 w 1863"/>
                <a:gd name="T5" fmla="*/ 2147483647 h 895"/>
                <a:gd name="T6" fmla="*/ 2147483647 w 1863"/>
                <a:gd name="T7" fmla="*/ 2147483647 h 895"/>
                <a:gd name="T8" fmla="*/ 2147483647 w 1863"/>
                <a:gd name="T9" fmla="*/ 2147483647 h 895"/>
                <a:gd name="T10" fmla="*/ 2147483647 w 1863"/>
                <a:gd name="T11" fmla="*/ 2147483647 h 895"/>
                <a:gd name="T12" fmla="*/ 2147483647 w 1863"/>
                <a:gd name="T13" fmla="*/ 0 h 895"/>
                <a:gd name="T14" fmla="*/ 2147483647 w 1863"/>
                <a:gd name="T15" fmla="*/ 0 h 895"/>
                <a:gd name="T16" fmla="*/ 0 60000 65536"/>
                <a:gd name="T17" fmla="*/ 0 60000 65536"/>
                <a:gd name="T18" fmla="*/ 0 60000 65536"/>
                <a:gd name="T19" fmla="*/ 0 60000 65536"/>
                <a:gd name="T20" fmla="*/ 0 60000 65536"/>
                <a:gd name="T21" fmla="*/ 0 60000 65536"/>
                <a:gd name="T22" fmla="*/ 0 60000 65536"/>
                <a:gd name="T23" fmla="*/ 0 60000 65536"/>
                <a:gd name="T24" fmla="*/ 0 w 1863"/>
                <a:gd name="T25" fmla="*/ 0 h 895"/>
                <a:gd name="T26" fmla="*/ 1863 w 1863"/>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63" h="895">
                  <a:moveTo>
                    <a:pt x="0" y="895"/>
                  </a:moveTo>
                  <a:lnTo>
                    <a:pt x="460" y="895"/>
                  </a:lnTo>
                  <a:lnTo>
                    <a:pt x="460" y="605"/>
                  </a:lnTo>
                  <a:lnTo>
                    <a:pt x="968" y="605"/>
                  </a:lnTo>
                  <a:lnTo>
                    <a:pt x="968" y="314"/>
                  </a:lnTo>
                  <a:lnTo>
                    <a:pt x="1427" y="314"/>
                  </a:lnTo>
                  <a:lnTo>
                    <a:pt x="1427" y="0"/>
                  </a:lnTo>
                  <a:lnTo>
                    <a:pt x="1863" y="0"/>
                  </a:lnTo>
                </a:path>
              </a:pathLst>
            </a:custGeom>
            <a:noFill/>
            <a:ln w="28575" cap="flat" cmpd="sng">
              <a:solidFill>
                <a:schemeClr val="accent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150" name="Text Box 5"/>
            <p:cNvSpPr txBox="1">
              <a:spLocks noChangeArrowheads="1"/>
            </p:cNvSpPr>
            <p:nvPr/>
          </p:nvSpPr>
          <p:spPr bwMode="auto">
            <a:xfrm>
              <a:off x="1749425" y="5821363"/>
              <a:ext cx="13065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dirty="0">
                  <a:latin typeface="Courier New" panose="02070309020205020404" pitchFamily="49" charset="0"/>
                </a:rPr>
                <a:t>SHUTDOWN</a:t>
              </a:r>
            </a:p>
          </p:txBody>
        </p:sp>
        <p:sp>
          <p:nvSpPr>
            <p:cNvPr id="6151" name="Text Box 6"/>
            <p:cNvSpPr txBox="1">
              <a:spLocks noChangeArrowheads="1"/>
            </p:cNvSpPr>
            <p:nvPr/>
          </p:nvSpPr>
          <p:spPr bwMode="auto">
            <a:xfrm>
              <a:off x="3184525" y="5245100"/>
              <a:ext cx="1201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dirty="0">
                  <a:latin typeface="Courier New" panose="02070309020205020404" pitchFamily="49" charset="0"/>
                </a:rPr>
                <a:t>NOMOUNT</a:t>
              </a:r>
            </a:p>
          </p:txBody>
        </p:sp>
        <p:sp>
          <p:nvSpPr>
            <p:cNvPr id="6152" name="Text Box 7"/>
            <p:cNvSpPr txBox="1">
              <a:spLocks noChangeArrowheads="1"/>
            </p:cNvSpPr>
            <p:nvPr/>
          </p:nvSpPr>
          <p:spPr bwMode="auto">
            <a:xfrm>
              <a:off x="4633913" y="4708525"/>
              <a:ext cx="9477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dirty="0">
                  <a:latin typeface="Courier New" panose="02070309020205020404" pitchFamily="49" charset="0"/>
                </a:rPr>
                <a:t>MOUNT</a:t>
              </a:r>
            </a:p>
          </p:txBody>
        </p:sp>
        <p:sp>
          <p:nvSpPr>
            <p:cNvPr id="6153" name="Text Box 8"/>
            <p:cNvSpPr txBox="1">
              <a:spLocks noChangeArrowheads="1"/>
            </p:cNvSpPr>
            <p:nvPr/>
          </p:nvSpPr>
          <p:spPr bwMode="auto">
            <a:xfrm>
              <a:off x="5800725" y="4132263"/>
              <a:ext cx="73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dirty="0">
                  <a:latin typeface="Courier New" panose="02070309020205020404" pitchFamily="49" charset="0"/>
                </a:rPr>
                <a:t>OPEN</a:t>
              </a:r>
            </a:p>
          </p:txBody>
        </p:sp>
        <p:sp>
          <p:nvSpPr>
            <p:cNvPr id="6154" name="Line 9"/>
            <p:cNvSpPr>
              <a:spLocks noChangeShapeType="1"/>
            </p:cNvSpPr>
            <p:nvPr/>
          </p:nvSpPr>
          <p:spPr bwMode="auto">
            <a:xfrm flipV="1">
              <a:off x="1535113" y="4570413"/>
              <a:ext cx="1587" cy="1617662"/>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6155" name="Text Box 10"/>
            <p:cNvSpPr txBox="1">
              <a:spLocks noChangeArrowheads="1"/>
            </p:cNvSpPr>
            <p:nvPr/>
          </p:nvSpPr>
          <p:spPr bwMode="auto">
            <a:xfrm>
              <a:off x="996950" y="4268788"/>
              <a:ext cx="1187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dirty="0">
                  <a:latin typeface="Courier New" panose="02070309020205020404" pitchFamily="49" charset="0"/>
                </a:rPr>
                <a:t>STARTUP</a:t>
              </a:r>
            </a:p>
          </p:txBody>
        </p:sp>
        <p:pic>
          <p:nvPicPr>
            <p:cNvPr id="6156" name="Picture 11" descr="peop031Achiev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763701" y="3962400"/>
              <a:ext cx="1434856"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fld id="{0D1E9C62-5A59-433B-A292-EC595ABBBF45}" type="slidenum">
              <a:rPr lang="" smtClean="0"/>
              <a:t>416</a:t>
            </a:fld>
            <a:endParaRPr lang=""/>
          </a:p>
        </p:txBody>
      </p:sp>
    </p:spTree>
    <p:custDataLst>
      <p:tags r:id="rId1"/>
    </p:custDataLst>
    <p:extLst>
      <p:ext uri="{BB962C8B-B14F-4D97-AF65-F5344CB8AC3E}">
        <p14:creationId xmlns:p14="http://schemas.microsoft.com/office/powerpoint/2010/main" val="188275011"/>
      </p:ext>
    </p:extLst>
  </p:cSld>
  <p:clrMapOvr>
    <a:masterClrMapping/>
  </p:clrMapOvr>
  <p:transition spd="slow"/>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endParaRPr lang="en-US" altLang="en-US" dirty="0"/>
          </a:p>
        </p:txBody>
      </p:sp>
      <p:sp>
        <p:nvSpPr>
          <p:cNvPr id="7171" name="Rectangle 3"/>
          <p:cNvSpPr>
            <a:spLocks noGrp="1" noChangeArrowheads="1"/>
          </p:cNvSpPr>
          <p:nvPr>
            <p:ph idx="1"/>
          </p:nvPr>
        </p:nvSpPr>
        <p:spPr>
          <a:xfrm>
            <a:off x="622138" y="1242485"/>
            <a:ext cx="10944549" cy="357356"/>
          </a:xfrm>
        </p:spPr>
        <p:txBody>
          <a:bodyPr>
            <a:normAutofit fontScale="85000" lnSpcReduction="20000"/>
          </a:bodyPr>
          <a:lstStyle/>
          <a:p>
            <a:pPr eaLnBrk="1" hangingPunct="1"/>
            <a:endParaRPr lang="en-US" alt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417</a:t>
            </a:fld>
            <a:endParaRPr lang=""/>
          </a:p>
        </p:txBody>
      </p:sp>
    </p:spTree>
    <p:custDataLst>
      <p:tags r:id="rId1"/>
    </p:custDataLst>
    <p:extLst>
      <p:ext uri="{BB962C8B-B14F-4D97-AF65-F5344CB8AC3E}">
        <p14:creationId xmlns:p14="http://schemas.microsoft.com/office/powerpoint/2010/main" val="2569282414"/>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ChangeArrowheads="1"/>
          </p:cNvSpPr>
          <p:nvPr>
            <p:ph type="title"/>
          </p:nvPr>
        </p:nvSpPr>
        <p:spPr/>
        <p:txBody>
          <a:bodyPr/>
          <a:lstStyle/>
          <a:p>
            <a:pPr eaLnBrk="1" hangingPunct="1"/>
            <a:r>
              <a:rPr lang="en-US" altLang="en-US" dirty="0"/>
              <a:t>Keeping a Database </a:t>
            </a:r>
            <a:r>
              <a:rPr lang="en-US" altLang="en-US" dirty="0" smtClean="0"/>
              <a:t>Open</a:t>
            </a:r>
            <a:br>
              <a:rPr lang="en-US" altLang="en-US" dirty="0" smtClean="0"/>
            </a:br>
            <a:endParaRPr lang="en-US" altLang="en-US" dirty="0"/>
          </a:p>
        </p:txBody>
      </p:sp>
      <p:sp>
        <p:nvSpPr>
          <p:cNvPr id="8195" name="Rectangle 5"/>
          <p:cNvSpPr>
            <a:spLocks noGrp="1" noChangeArrowheads="1"/>
          </p:cNvSpPr>
          <p:nvPr>
            <p:ph idx="1"/>
          </p:nvPr>
        </p:nvSpPr>
        <p:spPr>
          <a:xfrm>
            <a:off x="622138" y="1242485"/>
            <a:ext cx="10944549" cy="1996266"/>
          </a:xfrm>
        </p:spPr>
        <p:txBody>
          <a:bodyPr/>
          <a:lstStyle/>
          <a:p>
            <a:pPr eaLnBrk="1" hangingPunct="1"/>
            <a:r>
              <a:rPr lang="en-US" altLang="en-US" dirty="0"/>
              <a:t>After the database is open, it fails in case of the loss of:</a:t>
            </a:r>
          </a:p>
          <a:p>
            <a:pPr lvl="1" eaLnBrk="1" hangingPunct="1"/>
            <a:r>
              <a:rPr lang="en-US" altLang="en-US" dirty="0"/>
              <a:t>Any control file</a:t>
            </a:r>
          </a:p>
          <a:p>
            <a:pPr lvl="1" eaLnBrk="1" hangingPunct="1"/>
            <a:r>
              <a:rPr lang="en-US" altLang="en-US" dirty="0"/>
              <a:t>A data file belonging to the system or undo tablespaces</a:t>
            </a:r>
          </a:p>
          <a:p>
            <a:pPr lvl="1" eaLnBrk="1" hangingPunct="1"/>
            <a:r>
              <a:rPr lang="en-US" altLang="en-US" dirty="0"/>
              <a:t>An entire redo log group (as long as at least one member of the group is available, the instance remains open)</a:t>
            </a:r>
          </a:p>
        </p:txBody>
      </p:sp>
      <p:sp>
        <p:nvSpPr>
          <p:cNvPr id="2" name="Slide Number Placeholder 1"/>
          <p:cNvSpPr>
            <a:spLocks noGrp="1"/>
          </p:cNvSpPr>
          <p:nvPr>
            <p:ph type="sldNum" sz="quarter" idx="12"/>
          </p:nvPr>
        </p:nvSpPr>
        <p:spPr/>
        <p:txBody>
          <a:bodyPr/>
          <a:lstStyle/>
          <a:p>
            <a:fld id="{0D1E9C62-5A59-433B-A292-EC595ABBBF45}" type="slidenum">
              <a:rPr lang="" smtClean="0"/>
              <a:t>418</a:t>
            </a:fld>
            <a:endParaRPr lang=""/>
          </a:p>
        </p:txBody>
      </p:sp>
    </p:spTree>
    <p:custDataLst>
      <p:tags r:id="rId1"/>
    </p:custDataLst>
    <p:extLst>
      <p:ext uri="{BB962C8B-B14F-4D97-AF65-F5344CB8AC3E}">
        <p14:creationId xmlns:p14="http://schemas.microsoft.com/office/powerpoint/2010/main" val="4125960946"/>
      </p:ext>
    </p:extLst>
  </p:cSld>
  <p:clrMapOvr>
    <a:masterClrMapping/>
  </p:clrMapOvr>
  <p:transition spd="slow"/>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9"/>
          <p:cNvSpPr>
            <a:spLocks noGrp="1" noChangeArrowheads="1"/>
          </p:cNvSpPr>
          <p:nvPr>
            <p:ph type="title"/>
          </p:nvPr>
        </p:nvSpPr>
        <p:spPr/>
        <p:txBody>
          <a:bodyPr/>
          <a:lstStyle/>
          <a:p>
            <a:pPr eaLnBrk="1" hangingPunct="1"/>
            <a:r>
              <a:rPr lang="en-US" altLang="en-US" dirty="0"/>
              <a:t>Data Recovery Advisor</a:t>
            </a:r>
            <a:endParaRPr lang="en-US" altLang="en-US" dirty="0">
              <a:solidFill>
                <a:srgbClr val="0000FF"/>
              </a:solidFill>
            </a:endParaRPr>
          </a:p>
        </p:txBody>
      </p:sp>
      <p:sp>
        <p:nvSpPr>
          <p:cNvPr id="9219" name="Rectangle 10"/>
          <p:cNvSpPr>
            <a:spLocks noGrp="1" noChangeArrowheads="1"/>
          </p:cNvSpPr>
          <p:nvPr>
            <p:ph idx="1"/>
          </p:nvPr>
        </p:nvSpPr>
        <p:spPr>
          <a:xfrm>
            <a:off x="622138" y="1242485"/>
            <a:ext cx="10944549" cy="2416894"/>
          </a:xfrm>
        </p:spPr>
        <p:txBody>
          <a:bodyPr/>
          <a:lstStyle/>
          <a:p>
            <a:pPr lvl="1" eaLnBrk="1" hangingPunct="1"/>
            <a:r>
              <a:rPr lang="en-US" altLang="en-US" dirty="0"/>
              <a:t>Fast detection, analysis, and repair of failures</a:t>
            </a:r>
          </a:p>
          <a:p>
            <a:pPr lvl="1" eaLnBrk="1" hangingPunct="1"/>
            <a:r>
              <a:rPr lang="en-US" altLang="en-US" dirty="0"/>
              <a:t>Handling of down time and run time failures</a:t>
            </a:r>
          </a:p>
          <a:p>
            <a:pPr lvl="1" eaLnBrk="1" hangingPunct="1"/>
            <a:r>
              <a:rPr lang="en-US" altLang="en-US" dirty="0"/>
              <a:t>Minimizing disruptions for users</a:t>
            </a:r>
          </a:p>
          <a:p>
            <a:pPr lvl="1" eaLnBrk="1" hangingPunct="1"/>
            <a:r>
              <a:rPr lang="en-US" altLang="en-US" dirty="0"/>
              <a:t>User interfaces:</a:t>
            </a:r>
          </a:p>
          <a:p>
            <a:pPr lvl="2" eaLnBrk="1" hangingPunct="1"/>
            <a:r>
              <a:rPr lang="en-US" altLang="en-US" dirty="0"/>
              <a:t>Enterprise Manager Cloud Control</a:t>
            </a:r>
          </a:p>
          <a:p>
            <a:pPr lvl="2" eaLnBrk="1" hangingPunct="1"/>
            <a:r>
              <a:rPr lang="en-US" altLang="en-US" dirty="0"/>
              <a:t>RMAN command line</a:t>
            </a:r>
          </a:p>
        </p:txBody>
      </p:sp>
      <p:sp>
        <p:nvSpPr>
          <p:cNvPr id="2" name="Slide Number Placeholder 1"/>
          <p:cNvSpPr>
            <a:spLocks noGrp="1"/>
          </p:cNvSpPr>
          <p:nvPr>
            <p:ph type="sldNum" sz="quarter" idx="12"/>
          </p:nvPr>
        </p:nvSpPr>
        <p:spPr/>
        <p:txBody>
          <a:bodyPr/>
          <a:lstStyle/>
          <a:p>
            <a:fld id="{0D1E9C62-5A59-433B-A292-EC595ABBBF45}" type="slidenum">
              <a:rPr lang="" smtClean="0"/>
              <a:t>419</a:t>
            </a:fld>
            <a:endParaRPr lang=""/>
          </a:p>
        </p:txBody>
      </p:sp>
    </p:spTree>
    <p:custDataLst>
      <p:tags r:id="rId1"/>
    </p:custDataLst>
    <p:extLst>
      <p:ext uri="{BB962C8B-B14F-4D97-AF65-F5344CB8AC3E}">
        <p14:creationId xmlns:p14="http://schemas.microsoft.com/office/powerpoint/2010/main" val="3227849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 name="Table 77"/>
          <p:cNvGraphicFramePr>
            <a:graphicFrameLocks noGrp="1"/>
          </p:cNvGraphicFramePr>
          <p:nvPr>
            <p:extLst/>
          </p:nvPr>
        </p:nvGraphicFramePr>
        <p:xfrm>
          <a:off x="2133601" y="1066800"/>
          <a:ext cx="7921625" cy="4760913"/>
        </p:xfrm>
        <a:graphic>
          <a:graphicData uri="http://schemas.openxmlformats.org/drawingml/2006/table">
            <a:tbl>
              <a:tblPr firstRow="1" bandRow="1">
                <a:tableStyleId>{5C22544A-7EE6-4342-B048-85BDC9FD1C3A}</a:tableStyleId>
              </a:tblPr>
              <a:tblGrid>
                <a:gridCol w="3884611">
                  <a:extLst>
                    <a:ext uri="{9D8B030D-6E8A-4147-A177-3AD203B41FA5}">
                      <a16:colId xmlns="" xmlns:a16="http://schemas.microsoft.com/office/drawing/2014/main" val="20000"/>
                    </a:ext>
                  </a:extLst>
                </a:gridCol>
                <a:gridCol w="4037014">
                  <a:extLst>
                    <a:ext uri="{9D8B030D-6E8A-4147-A177-3AD203B41FA5}">
                      <a16:colId xmlns="" xmlns:a16="http://schemas.microsoft.com/office/drawing/2014/main" val="20001"/>
                    </a:ext>
                  </a:extLst>
                </a:gridCol>
              </a:tblGrid>
              <a:tr h="432112">
                <a:tc>
                  <a:txBody>
                    <a:bodyPr/>
                    <a:lstStyle/>
                    <a:p>
                      <a:pPr algn="ctr"/>
                      <a:r>
                        <a:rPr lang="en-US" sz="1600" dirty="0">
                          <a:solidFill>
                            <a:srgbClr val="000000"/>
                          </a:solidFill>
                        </a:rPr>
                        <a:t>Traditional</a:t>
                      </a:r>
                      <a:r>
                        <a:rPr lang="en-US" sz="1600" baseline="0" dirty="0">
                          <a:solidFill>
                            <a:srgbClr val="000000"/>
                          </a:solidFill>
                        </a:rPr>
                        <a:t> Buffer </a:t>
                      </a:r>
                      <a:r>
                        <a:rPr lang="en-US" sz="1600" baseline="0" noProof="0" dirty="0">
                          <a:solidFill>
                            <a:srgbClr val="000000"/>
                          </a:solidFill>
                        </a:rPr>
                        <a:t>Cache</a:t>
                      </a:r>
                      <a:r>
                        <a:rPr lang="en-US" sz="1600" baseline="0" dirty="0">
                          <a:solidFill>
                            <a:srgbClr val="000000"/>
                          </a:solidFill>
                        </a:rPr>
                        <a:t> Usage</a:t>
                      </a:r>
                      <a:endParaRPr lang="en-US" sz="1600" dirty="0">
                        <a:solidFill>
                          <a:srgbClr val="000000"/>
                        </a:solidFill>
                      </a:endParaRPr>
                    </a:p>
                  </a:txBody>
                  <a:tcPr marL="91449" marR="91449" marT="45727" marB="4572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600" dirty="0">
                          <a:solidFill>
                            <a:srgbClr val="000000"/>
                          </a:solidFill>
                        </a:rPr>
                        <a:t>Full Database In-Memory Caching</a:t>
                      </a:r>
                    </a:p>
                  </a:txBody>
                  <a:tcPr marL="91449" marR="91449" marT="45727" marB="4572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rgbClr val="FFFFCC"/>
                    </a:solidFill>
                  </a:tcPr>
                </a:tc>
                <a:extLst>
                  <a:ext uri="{0D108BD9-81ED-4DB2-BD59-A6C34878D82A}">
                    <a16:rowId xmlns="" xmlns:a16="http://schemas.microsoft.com/office/drawing/2014/main" val="10000"/>
                  </a:ext>
                </a:extLst>
              </a:tr>
              <a:tr h="4328801">
                <a:tc>
                  <a:txBody>
                    <a:bodyPr/>
                    <a:lstStyle/>
                    <a:p>
                      <a:pPr algn="l"/>
                      <a:endParaRPr lang="en-US" sz="1600" dirty="0">
                        <a:solidFill>
                          <a:srgbClr val="000000"/>
                        </a:solidFill>
                      </a:endParaRPr>
                    </a:p>
                  </a:txBody>
                  <a:tcPr marL="91449" marR="91449" marT="45727" marB="4572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108000"/>
                      <a:r>
                        <a:rPr lang="en-US" sz="1600" dirty="0">
                          <a:solidFill>
                            <a:srgbClr val="000000"/>
                          </a:solidFill>
                        </a:rPr>
                        <a:t>Entire database is loaded into the buffer cache:</a:t>
                      </a:r>
                    </a:p>
                    <a:p>
                      <a:pPr marL="108000"/>
                      <a:endParaRPr lang="en-US" sz="1000" dirty="0">
                        <a:solidFill>
                          <a:srgbClr val="000000"/>
                        </a:solidFill>
                      </a:endParaRPr>
                    </a:p>
                    <a:p>
                      <a:pPr marL="360000" lvl="1">
                        <a:buClr>
                          <a:schemeClr val="accent1"/>
                        </a:buClr>
                        <a:buFont typeface="Arial" pitchFamily="34" charset="0"/>
                        <a:buChar char="•"/>
                      </a:pPr>
                      <a:r>
                        <a:rPr lang="en-US" sz="1600" dirty="0">
                          <a:solidFill>
                            <a:srgbClr val="000000"/>
                          </a:solidFill>
                          <a:latin typeface="+mn-lt"/>
                        </a:rPr>
                        <a:t> Huge performance benefits</a:t>
                      </a:r>
                    </a:p>
                    <a:p>
                      <a:pPr marL="360000" lvl="1">
                        <a:buClr>
                          <a:schemeClr val="accent1"/>
                        </a:buClr>
                        <a:buFont typeface="Arial" pitchFamily="34" charset="0"/>
                        <a:buChar char="•"/>
                      </a:pPr>
                      <a:r>
                        <a:rPr lang="en-US" sz="1600" dirty="0">
                          <a:solidFill>
                            <a:srgbClr val="000000"/>
                          </a:solidFill>
                        </a:rPr>
                        <a:t> Two modes</a:t>
                      </a:r>
                    </a:p>
                    <a:p>
                      <a:pPr marL="637200" lvl="2">
                        <a:buFont typeface="Arial" pitchFamily="34" charset="0"/>
                        <a:buChar char="‒"/>
                      </a:pPr>
                      <a:r>
                        <a:rPr lang="en-US" sz="1400" dirty="0">
                          <a:solidFill>
                            <a:srgbClr val="000000"/>
                          </a:solidFill>
                          <a:latin typeface="+mn-lt"/>
                        </a:rPr>
                        <a:t> Full Database Caching</a:t>
                      </a:r>
                      <a:endParaRPr lang="en-US" sz="1400" dirty="0">
                        <a:solidFill>
                          <a:srgbClr val="000000"/>
                        </a:solidFill>
                      </a:endParaRPr>
                    </a:p>
                    <a:p>
                      <a:pPr marL="637200" lvl="2">
                        <a:buFont typeface="Arial" pitchFamily="34" charset="0"/>
                        <a:buChar char="‒"/>
                      </a:pPr>
                      <a:r>
                        <a:rPr lang="en-US" sz="1400" dirty="0">
                          <a:solidFill>
                            <a:srgbClr val="000000"/>
                          </a:solidFill>
                          <a:latin typeface="+mn-lt"/>
                        </a:rPr>
                        <a:t> Force Full Database Caching</a:t>
                      </a:r>
                    </a:p>
                    <a:p>
                      <a:pPr lvl="1">
                        <a:buFont typeface="Arial" pitchFamily="34" charset="0"/>
                        <a:buChar char="‒"/>
                      </a:pPr>
                      <a:endParaRPr lang="en-US" sz="1600" dirty="0">
                        <a:solidFill>
                          <a:srgbClr val="000000"/>
                        </a:solidFill>
                        <a:latin typeface="+mn-lt"/>
                      </a:endParaRPr>
                    </a:p>
                    <a:p>
                      <a:pPr lvl="1">
                        <a:buFont typeface="Arial" pitchFamily="34" charset="0"/>
                        <a:buChar char="‒"/>
                      </a:pPr>
                      <a:endParaRPr lang="en-US" sz="1600" dirty="0">
                        <a:solidFill>
                          <a:srgbClr val="000000"/>
                        </a:solidFill>
                        <a:latin typeface="+mn-lt"/>
                      </a:endParaRPr>
                    </a:p>
                    <a:p>
                      <a:pPr lvl="1">
                        <a:buFont typeface="Arial" pitchFamily="34" charset="0"/>
                        <a:buChar char="‒"/>
                      </a:pPr>
                      <a:endParaRPr lang="en-US" sz="1600" dirty="0">
                        <a:solidFill>
                          <a:srgbClr val="000000"/>
                        </a:solidFill>
                        <a:latin typeface="+mn-lt"/>
                      </a:endParaRPr>
                    </a:p>
                    <a:p>
                      <a:pPr lvl="1">
                        <a:buFont typeface="Arial" pitchFamily="34" charset="0"/>
                        <a:buNone/>
                      </a:pPr>
                      <a:endParaRPr lang="en-US" sz="1600" dirty="0">
                        <a:solidFill>
                          <a:srgbClr val="000000"/>
                        </a:solidFill>
                        <a:latin typeface="+mn-lt"/>
                      </a:endParaRPr>
                    </a:p>
                    <a:p>
                      <a:pPr lvl="1">
                        <a:buFont typeface="Arial" pitchFamily="34" charset="0"/>
                        <a:buNone/>
                      </a:pPr>
                      <a:endParaRPr lang="en-US" sz="1600" dirty="0">
                        <a:solidFill>
                          <a:srgbClr val="000000"/>
                        </a:solidFill>
                        <a:latin typeface="+mn-lt"/>
                      </a:endParaRPr>
                    </a:p>
                    <a:p>
                      <a:pPr lvl="1">
                        <a:buFont typeface="Arial" pitchFamily="34" charset="0"/>
                        <a:buChar char="‒"/>
                      </a:pPr>
                      <a:endParaRPr lang="en-US" sz="1600" dirty="0">
                        <a:solidFill>
                          <a:srgbClr val="000000"/>
                        </a:solidFill>
                        <a:latin typeface="+mn-lt"/>
                      </a:endParaRPr>
                    </a:p>
                    <a:p>
                      <a:pPr lvl="1">
                        <a:buFont typeface="Arial" pitchFamily="34" charset="0"/>
                        <a:buChar char="‒"/>
                      </a:pPr>
                      <a:endParaRPr lang="en-US" sz="1600" dirty="0">
                        <a:solidFill>
                          <a:srgbClr val="000000"/>
                        </a:solidFill>
                        <a:latin typeface="+mn-lt"/>
                      </a:endParaRPr>
                    </a:p>
                    <a:p>
                      <a:pPr lvl="1">
                        <a:buFont typeface="Arial" pitchFamily="34" charset="0"/>
                        <a:buChar char="‒"/>
                      </a:pPr>
                      <a:endParaRPr lang="en-US" sz="1600" dirty="0">
                        <a:solidFill>
                          <a:srgbClr val="000000"/>
                        </a:solidFill>
                        <a:latin typeface="+mn-lt"/>
                      </a:endParaRPr>
                    </a:p>
                    <a:p>
                      <a:pPr lvl="1">
                        <a:buFont typeface="Arial" pitchFamily="34" charset="0"/>
                        <a:buNone/>
                      </a:pPr>
                      <a:endParaRPr lang="en-US" sz="1600" dirty="0">
                        <a:solidFill>
                          <a:srgbClr val="000000"/>
                        </a:solidFill>
                        <a:latin typeface="+mn-lt"/>
                      </a:endParaRPr>
                    </a:p>
                    <a:p>
                      <a:pPr lvl="1">
                        <a:buFont typeface="Arial" pitchFamily="34" charset="0"/>
                        <a:buNone/>
                      </a:pPr>
                      <a:endParaRPr lang="en-US" sz="1600" dirty="0">
                        <a:solidFill>
                          <a:srgbClr val="000000"/>
                        </a:solidFill>
                        <a:latin typeface="Arial" charset="0"/>
                      </a:endParaRPr>
                    </a:p>
                    <a:p>
                      <a:pPr algn="l"/>
                      <a:endParaRPr lang="en-US" sz="1600" dirty="0">
                        <a:solidFill>
                          <a:srgbClr val="000000"/>
                        </a:solidFill>
                      </a:endParaRPr>
                    </a:p>
                  </a:txBody>
                  <a:tcPr marL="91449" marR="91449" marT="45727" marB="4572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CC"/>
                    </a:solidFill>
                  </a:tcPr>
                </a:tc>
                <a:extLst>
                  <a:ext uri="{0D108BD9-81ED-4DB2-BD59-A6C34878D82A}">
                    <a16:rowId xmlns="" xmlns:a16="http://schemas.microsoft.com/office/drawing/2014/main" val="10001"/>
                  </a:ext>
                </a:extLst>
              </a:tr>
            </a:tbl>
          </a:graphicData>
        </a:graphic>
      </p:graphicFrame>
      <p:sp>
        <p:nvSpPr>
          <p:cNvPr id="23565" name="Title 1"/>
          <p:cNvSpPr>
            <a:spLocks noGrp="1"/>
          </p:cNvSpPr>
          <p:nvPr>
            <p:ph type="title"/>
          </p:nvPr>
        </p:nvSpPr>
        <p:spPr>
          <a:xfrm>
            <a:off x="791260" y="152400"/>
            <a:ext cx="10133230" cy="625474"/>
          </a:xfrm>
        </p:spPr>
        <p:txBody>
          <a:bodyPr>
            <a:normAutofit fontScale="90000"/>
          </a:bodyPr>
          <a:lstStyle/>
          <a:p>
            <a:pPr eaLnBrk="1" hangingPunct="1"/>
            <a:r>
              <a:rPr lang="en-US" altLang="en-US" dirty="0"/>
              <a:t>Full Database In-Memory Caching</a:t>
            </a:r>
          </a:p>
        </p:txBody>
      </p:sp>
      <p:sp>
        <p:nvSpPr>
          <p:cNvPr id="23566" name="Text Box 29"/>
          <p:cNvSpPr txBox="1">
            <a:spLocks noChangeArrowheads="1"/>
          </p:cNvSpPr>
          <p:nvPr/>
        </p:nvSpPr>
        <p:spPr bwMode="gray">
          <a:xfrm>
            <a:off x="2422526" y="1643063"/>
            <a:ext cx="2160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dirty="0"/>
              <a:t>DB_CACHE_SIZE= 10</a:t>
            </a:r>
            <a:r>
              <a:rPr lang="en-US" altLang="en-US" sz="1400" b="1" i="1" dirty="0"/>
              <a:t>g</a:t>
            </a:r>
            <a:r>
              <a:rPr lang="en-US" altLang="en-US" sz="1400" b="1" dirty="0"/>
              <a:t> </a:t>
            </a:r>
          </a:p>
        </p:txBody>
      </p:sp>
      <p:sp>
        <p:nvSpPr>
          <p:cNvPr id="23567" name="Rectangle 83"/>
          <p:cNvSpPr>
            <a:spLocks noChangeArrowheads="1"/>
          </p:cNvSpPr>
          <p:nvPr/>
        </p:nvSpPr>
        <p:spPr bwMode="blackWhite">
          <a:xfrm>
            <a:off x="2797175" y="2009774"/>
            <a:ext cx="1116012" cy="1189038"/>
          </a:xfrm>
          <a:prstGeom prst="rect">
            <a:avLst/>
          </a:prstGeom>
          <a:solidFill>
            <a:srgbClr val="92D05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23568" name="Line 86"/>
          <p:cNvSpPr>
            <a:spLocks noChangeShapeType="1"/>
          </p:cNvSpPr>
          <p:nvPr/>
        </p:nvSpPr>
        <p:spPr bwMode="blackWhite">
          <a:xfrm>
            <a:off x="2962275" y="2024063"/>
            <a:ext cx="0" cy="1163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23569" name="Line 87"/>
          <p:cNvSpPr>
            <a:spLocks noChangeShapeType="1"/>
          </p:cNvSpPr>
          <p:nvPr/>
        </p:nvSpPr>
        <p:spPr bwMode="blackWhite">
          <a:xfrm>
            <a:off x="3121025" y="2024063"/>
            <a:ext cx="0" cy="1163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23570" name="Line 88"/>
          <p:cNvSpPr>
            <a:spLocks noChangeShapeType="1"/>
          </p:cNvSpPr>
          <p:nvPr/>
        </p:nvSpPr>
        <p:spPr bwMode="blackWhite">
          <a:xfrm>
            <a:off x="3282950" y="2024063"/>
            <a:ext cx="0" cy="1163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23571" name="Line 89"/>
          <p:cNvSpPr>
            <a:spLocks noChangeShapeType="1"/>
          </p:cNvSpPr>
          <p:nvPr/>
        </p:nvSpPr>
        <p:spPr bwMode="blackWhite">
          <a:xfrm>
            <a:off x="3444875" y="2024063"/>
            <a:ext cx="0" cy="1163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23572" name="Line 90"/>
          <p:cNvSpPr>
            <a:spLocks noChangeShapeType="1"/>
          </p:cNvSpPr>
          <p:nvPr/>
        </p:nvSpPr>
        <p:spPr bwMode="blackWhite">
          <a:xfrm>
            <a:off x="3606800" y="2024063"/>
            <a:ext cx="0" cy="1163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23573" name="Line 91"/>
          <p:cNvSpPr>
            <a:spLocks noChangeShapeType="1"/>
          </p:cNvSpPr>
          <p:nvPr/>
        </p:nvSpPr>
        <p:spPr bwMode="blackWhite">
          <a:xfrm>
            <a:off x="3768725" y="2024063"/>
            <a:ext cx="0" cy="1163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23574" name="Line 98"/>
          <p:cNvSpPr>
            <a:spLocks noChangeShapeType="1"/>
          </p:cNvSpPr>
          <p:nvPr/>
        </p:nvSpPr>
        <p:spPr bwMode="blackWhite">
          <a:xfrm>
            <a:off x="2797175" y="2247899"/>
            <a:ext cx="11160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23575" name="Line 99"/>
          <p:cNvSpPr>
            <a:spLocks noChangeShapeType="1"/>
          </p:cNvSpPr>
          <p:nvPr/>
        </p:nvSpPr>
        <p:spPr bwMode="blackWhite">
          <a:xfrm>
            <a:off x="2797175" y="2713037"/>
            <a:ext cx="11160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23576" name="Line 105"/>
          <p:cNvSpPr>
            <a:spLocks noChangeShapeType="1"/>
          </p:cNvSpPr>
          <p:nvPr/>
        </p:nvSpPr>
        <p:spPr bwMode="blackWhite">
          <a:xfrm>
            <a:off x="2797175" y="2479674"/>
            <a:ext cx="11160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23577" name="Line 106"/>
          <p:cNvSpPr>
            <a:spLocks noChangeShapeType="1"/>
          </p:cNvSpPr>
          <p:nvPr/>
        </p:nvSpPr>
        <p:spPr bwMode="blackWhite">
          <a:xfrm>
            <a:off x="2797175" y="2944812"/>
            <a:ext cx="11160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23578" name="Rectangle 109"/>
          <p:cNvSpPr>
            <a:spLocks noChangeArrowheads="1"/>
          </p:cNvSpPr>
          <p:nvPr/>
        </p:nvSpPr>
        <p:spPr bwMode="blackWhite">
          <a:xfrm>
            <a:off x="2809876" y="2247900"/>
            <a:ext cx="142875" cy="231775"/>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579" name="Rectangle 110"/>
          <p:cNvSpPr>
            <a:spLocks noChangeArrowheads="1"/>
          </p:cNvSpPr>
          <p:nvPr/>
        </p:nvSpPr>
        <p:spPr bwMode="blackWhite">
          <a:xfrm>
            <a:off x="3292476" y="2012949"/>
            <a:ext cx="142875" cy="234950"/>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580" name="Rectangle 120"/>
          <p:cNvSpPr>
            <a:spLocks noChangeArrowheads="1"/>
          </p:cNvSpPr>
          <p:nvPr/>
        </p:nvSpPr>
        <p:spPr bwMode="blackWhite">
          <a:xfrm>
            <a:off x="3295650" y="2944812"/>
            <a:ext cx="139700" cy="234950"/>
          </a:xfrm>
          <a:prstGeom prst="rect">
            <a:avLst/>
          </a:prstGeom>
          <a:solidFill>
            <a:srgbClr val="66CCFF"/>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581" name="Rectangle 121"/>
          <p:cNvSpPr>
            <a:spLocks noChangeArrowheads="1"/>
          </p:cNvSpPr>
          <p:nvPr/>
        </p:nvSpPr>
        <p:spPr bwMode="blackWhite">
          <a:xfrm>
            <a:off x="3133725" y="2944812"/>
            <a:ext cx="139700" cy="234950"/>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582" name="Rectangle 122"/>
          <p:cNvSpPr>
            <a:spLocks noChangeArrowheads="1"/>
          </p:cNvSpPr>
          <p:nvPr/>
        </p:nvSpPr>
        <p:spPr bwMode="blackWhite">
          <a:xfrm>
            <a:off x="3454401" y="2944812"/>
            <a:ext cx="142875" cy="234950"/>
          </a:xfrm>
          <a:prstGeom prst="rect">
            <a:avLst/>
          </a:prstGeom>
          <a:solidFill>
            <a:srgbClr val="66CCFF"/>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583" name="TextBox 98"/>
          <p:cNvSpPr txBox="1">
            <a:spLocks noChangeArrowheads="1"/>
          </p:cNvSpPr>
          <p:nvPr/>
        </p:nvSpPr>
        <p:spPr bwMode="auto">
          <a:xfrm>
            <a:off x="2278062" y="2435225"/>
            <a:ext cx="503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t>LRU</a:t>
            </a:r>
          </a:p>
          <a:p>
            <a:pPr eaLnBrk="1" hangingPunct="1"/>
            <a:r>
              <a:rPr lang="en-US" altLang="en-US" sz="1200" dirty="0"/>
              <a:t>algo</a:t>
            </a:r>
          </a:p>
        </p:txBody>
      </p:sp>
      <p:sp>
        <p:nvSpPr>
          <p:cNvPr id="76" name="TextBox 98"/>
          <p:cNvSpPr txBox="1">
            <a:spLocks noChangeArrowheads="1"/>
          </p:cNvSpPr>
          <p:nvPr/>
        </p:nvSpPr>
        <p:spPr bwMode="auto">
          <a:xfrm>
            <a:off x="3894077" y="2722562"/>
            <a:ext cx="400110" cy="647700"/>
          </a:xfrm>
          <a:prstGeom prst="rect">
            <a:avLst/>
          </a:prstGeom>
          <a:noFill/>
          <a:ln w="9525">
            <a:noFill/>
            <a:miter lim="800000"/>
            <a:headEnd/>
            <a:tailEnd/>
          </a:ln>
        </p:spPr>
        <p:txBody>
          <a:bodyPr vert="vert">
            <a:spAutoFit/>
          </a:bodyPr>
          <a:lstStyle/>
          <a:p>
            <a:pPr>
              <a:defRPr/>
            </a:pPr>
            <a:r>
              <a:rPr lang="en-US" sz="1400" dirty="0"/>
              <a:t>OLTP</a:t>
            </a:r>
          </a:p>
        </p:txBody>
      </p:sp>
      <p:sp>
        <p:nvSpPr>
          <p:cNvPr id="77" name="TextBox 98"/>
          <p:cNvSpPr txBox="1">
            <a:spLocks noChangeArrowheads="1"/>
          </p:cNvSpPr>
          <p:nvPr/>
        </p:nvSpPr>
        <p:spPr bwMode="auto">
          <a:xfrm>
            <a:off x="3913127" y="2003424"/>
            <a:ext cx="400110" cy="863600"/>
          </a:xfrm>
          <a:prstGeom prst="rect">
            <a:avLst/>
          </a:prstGeom>
          <a:noFill/>
          <a:ln w="9525">
            <a:noFill/>
            <a:miter lim="800000"/>
            <a:headEnd/>
            <a:tailEnd/>
          </a:ln>
        </p:spPr>
        <p:txBody>
          <a:bodyPr vert="vert">
            <a:spAutoFit/>
          </a:bodyPr>
          <a:lstStyle/>
          <a:p>
            <a:pPr>
              <a:defRPr/>
            </a:pPr>
            <a:r>
              <a:rPr lang="en-US" sz="1400" dirty="0"/>
              <a:t>Scans +</a:t>
            </a:r>
          </a:p>
        </p:txBody>
      </p:sp>
      <p:sp>
        <p:nvSpPr>
          <p:cNvPr id="23586" name="Flowchart: Magnetic Disk 60"/>
          <p:cNvSpPr>
            <a:spLocks noChangeArrowheads="1"/>
          </p:cNvSpPr>
          <p:nvPr/>
        </p:nvSpPr>
        <p:spPr bwMode="auto">
          <a:xfrm>
            <a:off x="2854325" y="4667250"/>
            <a:ext cx="1008062" cy="735013"/>
          </a:xfrm>
          <a:prstGeom prst="flowChartMagneticDisk">
            <a:avLst/>
          </a:prstGeom>
          <a:solidFill>
            <a:srgbClr val="C0C0C0"/>
          </a:solidFill>
          <a:ln w="28575" algn="ctr">
            <a:solidFill>
              <a:schemeClr val="tx1"/>
            </a:solidFill>
            <a:round/>
            <a:headEnd/>
            <a:tailEnd/>
          </a:ln>
        </p:spPr>
        <p:txBody>
          <a:bodyPr lIns="92075" tIns="46038" rIns="92075" bIns="46038">
            <a:spAutoFit/>
          </a:bodyPr>
          <a:lstStyle>
            <a:lvl1pPr marL="119063" indent="-1190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endParaRPr lang="en-US" altLang="en-US" sz="2000" b="1" dirty="0"/>
          </a:p>
        </p:txBody>
      </p:sp>
      <p:sp>
        <p:nvSpPr>
          <p:cNvPr id="23587" name="Rectangle 116"/>
          <p:cNvSpPr>
            <a:spLocks noChangeArrowheads="1"/>
          </p:cNvSpPr>
          <p:nvPr/>
        </p:nvSpPr>
        <p:spPr bwMode="blackWhite">
          <a:xfrm>
            <a:off x="4078287" y="4522787"/>
            <a:ext cx="139700" cy="234950"/>
          </a:xfrm>
          <a:prstGeom prst="rect">
            <a:avLst/>
          </a:prstGeom>
          <a:solidFill>
            <a:schemeClr val="accent2"/>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85" name="TextBox 84"/>
          <p:cNvSpPr txBox="1"/>
          <p:nvPr/>
        </p:nvSpPr>
        <p:spPr>
          <a:xfrm>
            <a:off x="3933825" y="4749799"/>
            <a:ext cx="1924050" cy="292100"/>
          </a:xfrm>
          <a:prstGeom prst="rect">
            <a:avLst/>
          </a:prstGeom>
          <a:noFill/>
        </p:spPr>
        <p:txBody>
          <a:bodyPr wrap="none">
            <a:spAutoFit/>
          </a:bodyPr>
          <a:lstStyle/>
          <a:p>
            <a:pPr>
              <a:defRPr/>
            </a:pPr>
            <a:r>
              <a:rPr lang="en-US" sz="1300" dirty="0"/>
              <a:t>Table </a:t>
            </a:r>
            <a:r>
              <a:rPr lang="en-US" sz="1300" dirty="0">
                <a:latin typeface="Courier New" pitchFamily="49" charset="0"/>
                <a:cs typeface="Courier New" pitchFamily="49" charset="0"/>
              </a:rPr>
              <a:t>HR.EMPLOYEES </a:t>
            </a:r>
            <a:endParaRPr lang="en-US" sz="1300" dirty="0">
              <a:latin typeface="+mj-lt"/>
              <a:cs typeface="Courier New" pitchFamily="49" charset="0"/>
            </a:endParaRPr>
          </a:p>
        </p:txBody>
      </p:sp>
      <p:sp>
        <p:nvSpPr>
          <p:cNvPr id="23589" name="Rectangle 120"/>
          <p:cNvSpPr>
            <a:spLocks noChangeArrowheads="1"/>
          </p:cNvSpPr>
          <p:nvPr/>
        </p:nvSpPr>
        <p:spPr bwMode="blackWhite">
          <a:xfrm>
            <a:off x="4078287" y="5027612"/>
            <a:ext cx="139700" cy="234950"/>
          </a:xfrm>
          <a:prstGeom prst="rect">
            <a:avLst/>
          </a:prstGeom>
          <a:solidFill>
            <a:srgbClr val="66CCFF"/>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590" name="TextBox 58"/>
          <p:cNvSpPr txBox="1">
            <a:spLocks noChangeArrowheads="1"/>
          </p:cNvSpPr>
          <p:nvPr/>
        </p:nvSpPr>
        <p:spPr bwMode="auto">
          <a:xfrm>
            <a:off x="3933825" y="5310188"/>
            <a:ext cx="1427162"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300" dirty="0"/>
              <a:t>Table </a:t>
            </a:r>
            <a:r>
              <a:rPr lang="en-US" altLang="en-US" sz="1300" dirty="0">
                <a:latin typeface="Courier New" panose="02070309020205020404" pitchFamily="49" charset="0"/>
                <a:cs typeface="Courier New" panose="02070309020205020404" pitchFamily="49" charset="0"/>
              </a:rPr>
              <a:t>SH.SALES</a:t>
            </a:r>
            <a:endParaRPr lang="en-US" altLang="en-US" sz="1300" dirty="0">
              <a:solidFill>
                <a:schemeClr val="accent2"/>
              </a:solidFill>
              <a:latin typeface="Courier New" panose="02070309020205020404" pitchFamily="49" charset="0"/>
              <a:cs typeface="Courier New" panose="02070309020205020404" pitchFamily="49" charset="0"/>
            </a:endParaRPr>
          </a:p>
        </p:txBody>
      </p:sp>
      <p:sp>
        <p:nvSpPr>
          <p:cNvPr id="23591" name="Rectangle 116"/>
          <p:cNvSpPr>
            <a:spLocks noChangeArrowheads="1"/>
          </p:cNvSpPr>
          <p:nvPr/>
        </p:nvSpPr>
        <p:spPr bwMode="blackWhite">
          <a:xfrm>
            <a:off x="3651250" y="4829174"/>
            <a:ext cx="139700" cy="234950"/>
          </a:xfrm>
          <a:prstGeom prst="rect">
            <a:avLst/>
          </a:prstGeom>
          <a:solidFill>
            <a:schemeClr val="accent2"/>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592" name="Rectangle 120"/>
          <p:cNvSpPr>
            <a:spLocks noChangeArrowheads="1"/>
          </p:cNvSpPr>
          <p:nvPr/>
        </p:nvSpPr>
        <p:spPr bwMode="blackWhite">
          <a:xfrm>
            <a:off x="2925762" y="4829174"/>
            <a:ext cx="139700" cy="234950"/>
          </a:xfrm>
          <a:prstGeom prst="rect">
            <a:avLst/>
          </a:prstGeom>
          <a:solidFill>
            <a:srgbClr val="66CCFF"/>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593" name="Rectangle 116"/>
          <p:cNvSpPr>
            <a:spLocks noChangeArrowheads="1"/>
          </p:cNvSpPr>
          <p:nvPr/>
        </p:nvSpPr>
        <p:spPr bwMode="blackWhite">
          <a:xfrm>
            <a:off x="3257550" y="4806949"/>
            <a:ext cx="139700" cy="234950"/>
          </a:xfrm>
          <a:prstGeom prst="rect">
            <a:avLst/>
          </a:prstGeom>
          <a:solidFill>
            <a:schemeClr val="accent2"/>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594" name="Rectangle 120"/>
          <p:cNvSpPr>
            <a:spLocks noChangeArrowheads="1"/>
          </p:cNvSpPr>
          <p:nvPr/>
        </p:nvSpPr>
        <p:spPr bwMode="blackWhite">
          <a:xfrm>
            <a:off x="3290887" y="5167312"/>
            <a:ext cx="139700" cy="234950"/>
          </a:xfrm>
          <a:prstGeom prst="rect">
            <a:avLst/>
          </a:prstGeom>
          <a:solidFill>
            <a:srgbClr val="66CCFF"/>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595" name="Rectangle 116"/>
          <p:cNvSpPr>
            <a:spLocks noChangeArrowheads="1"/>
          </p:cNvSpPr>
          <p:nvPr/>
        </p:nvSpPr>
        <p:spPr bwMode="blackWhite">
          <a:xfrm>
            <a:off x="3502025" y="5116512"/>
            <a:ext cx="139700" cy="234950"/>
          </a:xfrm>
          <a:prstGeom prst="rect">
            <a:avLst/>
          </a:prstGeom>
          <a:solidFill>
            <a:schemeClr val="accent2"/>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596" name="Rectangle 116"/>
          <p:cNvSpPr>
            <a:spLocks noChangeArrowheads="1"/>
          </p:cNvSpPr>
          <p:nvPr/>
        </p:nvSpPr>
        <p:spPr bwMode="blackWhite">
          <a:xfrm>
            <a:off x="2925762" y="5116512"/>
            <a:ext cx="139700" cy="234950"/>
          </a:xfrm>
          <a:prstGeom prst="rect">
            <a:avLst/>
          </a:prstGeom>
          <a:solidFill>
            <a:schemeClr val="accent2"/>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597" name="Rectangle 120"/>
          <p:cNvSpPr>
            <a:spLocks noChangeArrowheads="1"/>
          </p:cNvSpPr>
          <p:nvPr/>
        </p:nvSpPr>
        <p:spPr bwMode="blackWhite">
          <a:xfrm>
            <a:off x="3106737" y="5045074"/>
            <a:ext cx="139700" cy="234950"/>
          </a:xfrm>
          <a:prstGeom prst="rect">
            <a:avLst/>
          </a:prstGeom>
          <a:solidFill>
            <a:srgbClr val="66CCFF"/>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598" name="Rectangle 120"/>
          <p:cNvSpPr>
            <a:spLocks noChangeArrowheads="1"/>
          </p:cNvSpPr>
          <p:nvPr/>
        </p:nvSpPr>
        <p:spPr bwMode="blackWhite">
          <a:xfrm>
            <a:off x="3443287" y="4829174"/>
            <a:ext cx="139700" cy="234950"/>
          </a:xfrm>
          <a:prstGeom prst="rect">
            <a:avLst/>
          </a:prstGeom>
          <a:solidFill>
            <a:srgbClr val="66CCFF"/>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cxnSp>
        <p:nvCxnSpPr>
          <p:cNvPr id="23599" name="Straight Arrow Connector 92"/>
          <p:cNvCxnSpPr>
            <a:cxnSpLocks noChangeShapeType="1"/>
          </p:cNvCxnSpPr>
          <p:nvPr/>
        </p:nvCxnSpPr>
        <p:spPr bwMode="auto">
          <a:xfrm flipV="1">
            <a:off x="3357562" y="3227388"/>
            <a:ext cx="0" cy="395287"/>
          </a:xfrm>
          <a:prstGeom prst="straightConnector1">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sp>
        <p:nvSpPr>
          <p:cNvPr id="23600" name="TextBox 94"/>
          <p:cNvSpPr txBox="1">
            <a:spLocks noChangeArrowheads="1"/>
          </p:cNvSpPr>
          <p:nvPr/>
        </p:nvSpPr>
        <p:spPr bwMode="auto">
          <a:xfrm>
            <a:off x="2392362" y="3659187"/>
            <a:ext cx="20891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300" b="1" dirty="0">
                <a:cs typeface="Courier New" panose="02070309020205020404" pitchFamily="49" charset="0"/>
              </a:rPr>
              <a:t>Loaded in buffer cache </a:t>
            </a:r>
          </a:p>
          <a:p>
            <a:pPr algn="ctr" eaLnBrk="1" hangingPunct="1"/>
            <a:r>
              <a:rPr lang="en-US" altLang="en-US" sz="1300" b="1" dirty="0">
                <a:cs typeface="Courier New" panose="02070309020205020404" pitchFamily="49" charset="0"/>
              </a:rPr>
              <a:t>if table size &lt; small % </a:t>
            </a:r>
          </a:p>
          <a:p>
            <a:pPr algn="ctr" eaLnBrk="1" hangingPunct="1"/>
            <a:r>
              <a:rPr lang="en-US" altLang="en-US" sz="1300" b="1" dirty="0">
                <a:cs typeface="Courier New" panose="02070309020205020404" pitchFamily="49" charset="0"/>
              </a:rPr>
              <a:t>of buffer cache size</a:t>
            </a:r>
            <a:endParaRPr lang="en-US" altLang="en-US" sz="1300" b="1" dirty="0">
              <a:latin typeface="Courier New" panose="02070309020205020404" pitchFamily="49" charset="0"/>
              <a:cs typeface="Courier New" panose="02070309020205020404" pitchFamily="49" charset="0"/>
            </a:endParaRPr>
          </a:p>
        </p:txBody>
      </p:sp>
      <p:cxnSp>
        <p:nvCxnSpPr>
          <p:cNvPr id="23601" name="Straight Connector 116"/>
          <p:cNvCxnSpPr>
            <a:cxnSpLocks noChangeShapeType="1"/>
          </p:cNvCxnSpPr>
          <p:nvPr/>
        </p:nvCxnSpPr>
        <p:spPr bwMode="auto">
          <a:xfrm flipH="1">
            <a:off x="3368675" y="4308475"/>
            <a:ext cx="0" cy="358775"/>
          </a:xfrm>
          <a:prstGeom prst="line">
            <a:avLst/>
          </a:prstGeom>
          <a:noFill/>
          <a:ln w="28575"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23602" name="TextBox 98"/>
          <p:cNvSpPr txBox="1">
            <a:spLocks noChangeArrowheads="1"/>
          </p:cNvSpPr>
          <p:nvPr/>
        </p:nvSpPr>
        <p:spPr bwMode="auto">
          <a:xfrm>
            <a:off x="6923087" y="3557587"/>
            <a:ext cx="503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t>No LRU</a:t>
            </a:r>
          </a:p>
        </p:txBody>
      </p:sp>
      <p:sp>
        <p:nvSpPr>
          <p:cNvPr id="23603" name="Flowchart: Magnetic Disk 60"/>
          <p:cNvSpPr>
            <a:spLocks noChangeArrowheads="1"/>
          </p:cNvSpPr>
          <p:nvPr/>
        </p:nvSpPr>
        <p:spPr bwMode="auto">
          <a:xfrm>
            <a:off x="7551738" y="4811712"/>
            <a:ext cx="1008063" cy="514350"/>
          </a:xfrm>
          <a:prstGeom prst="flowChartMagneticDisk">
            <a:avLst/>
          </a:prstGeom>
          <a:solidFill>
            <a:srgbClr val="C0C0C0"/>
          </a:solidFill>
          <a:ln w="28575" algn="ctr">
            <a:solidFill>
              <a:schemeClr val="tx1"/>
            </a:solidFill>
            <a:round/>
            <a:headEnd/>
            <a:tailEnd/>
          </a:ln>
        </p:spPr>
        <p:txBody>
          <a:bodyPr lIns="92075" tIns="46038" rIns="92075" bIns="46038">
            <a:spAutoFit/>
          </a:bodyPr>
          <a:lstStyle>
            <a:lvl1pPr marL="119063" indent="-1190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endParaRPr lang="en-US" altLang="en-US" sz="1200" b="1" dirty="0"/>
          </a:p>
        </p:txBody>
      </p:sp>
      <p:sp>
        <p:nvSpPr>
          <p:cNvPr id="23604" name="Rectangle 116"/>
          <p:cNvSpPr>
            <a:spLocks noChangeArrowheads="1"/>
          </p:cNvSpPr>
          <p:nvPr/>
        </p:nvSpPr>
        <p:spPr bwMode="blackWhite">
          <a:xfrm>
            <a:off x="8359775" y="5040312"/>
            <a:ext cx="139700" cy="234950"/>
          </a:xfrm>
          <a:prstGeom prst="rect">
            <a:avLst/>
          </a:prstGeom>
          <a:solidFill>
            <a:schemeClr val="accent2"/>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05" name="Rectangle 120"/>
          <p:cNvSpPr>
            <a:spLocks noChangeArrowheads="1"/>
          </p:cNvSpPr>
          <p:nvPr/>
        </p:nvSpPr>
        <p:spPr bwMode="blackWhite">
          <a:xfrm>
            <a:off x="7634287" y="5040312"/>
            <a:ext cx="139700" cy="234950"/>
          </a:xfrm>
          <a:prstGeom prst="rect">
            <a:avLst/>
          </a:prstGeom>
          <a:solidFill>
            <a:srgbClr val="66CCFF"/>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06" name="Rectangle 116"/>
          <p:cNvSpPr>
            <a:spLocks noChangeArrowheads="1"/>
          </p:cNvSpPr>
          <p:nvPr/>
        </p:nvSpPr>
        <p:spPr bwMode="blackWhite">
          <a:xfrm>
            <a:off x="7966075" y="5019674"/>
            <a:ext cx="139700" cy="234950"/>
          </a:xfrm>
          <a:prstGeom prst="rect">
            <a:avLst/>
          </a:prstGeom>
          <a:solidFill>
            <a:schemeClr val="accent2"/>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07" name="Rectangle 120"/>
          <p:cNvSpPr>
            <a:spLocks noChangeArrowheads="1"/>
          </p:cNvSpPr>
          <p:nvPr/>
        </p:nvSpPr>
        <p:spPr bwMode="blackWhite">
          <a:xfrm>
            <a:off x="7999412" y="5378449"/>
            <a:ext cx="139700" cy="234950"/>
          </a:xfrm>
          <a:prstGeom prst="rect">
            <a:avLst/>
          </a:prstGeom>
          <a:solidFill>
            <a:srgbClr val="66CCFF"/>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08" name="Rectangle 116"/>
          <p:cNvSpPr>
            <a:spLocks noChangeArrowheads="1"/>
          </p:cNvSpPr>
          <p:nvPr/>
        </p:nvSpPr>
        <p:spPr bwMode="blackWhite">
          <a:xfrm>
            <a:off x="8210550" y="5329237"/>
            <a:ext cx="139700" cy="234950"/>
          </a:xfrm>
          <a:prstGeom prst="rect">
            <a:avLst/>
          </a:prstGeom>
          <a:solidFill>
            <a:schemeClr val="accent2"/>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09" name="Rectangle 116"/>
          <p:cNvSpPr>
            <a:spLocks noChangeArrowheads="1"/>
          </p:cNvSpPr>
          <p:nvPr/>
        </p:nvSpPr>
        <p:spPr bwMode="blackWhite">
          <a:xfrm>
            <a:off x="7634287" y="5329237"/>
            <a:ext cx="139700" cy="234950"/>
          </a:xfrm>
          <a:prstGeom prst="rect">
            <a:avLst/>
          </a:prstGeom>
          <a:solidFill>
            <a:schemeClr val="accent2"/>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10" name="Rectangle 120"/>
          <p:cNvSpPr>
            <a:spLocks noChangeArrowheads="1"/>
          </p:cNvSpPr>
          <p:nvPr/>
        </p:nvSpPr>
        <p:spPr bwMode="blackWhite">
          <a:xfrm>
            <a:off x="7815262" y="5256212"/>
            <a:ext cx="139700" cy="234950"/>
          </a:xfrm>
          <a:prstGeom prst="rect">
            <a:avLst/>
          </a:prstGeom>
          <a:solidFill>
            <a:srgbClr val="66CCFF"/>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11" name="Rectangle 120"/>
          <p:cNvSpPr>
            <a:spLocks noChangeArrowheads="1"/>
          </p:cNvSpPr>
          <p:nvPr/>
        </p:nvSpPr>
        <p:spPr bwMode="blackWhite">
          <a:xfrm>
            <a:off x="8151812" y="5040312"/>
            <a:ext cx="139700" cy="234950"/>
          </a:xfrm>
          <a:prstGeom prst="rect">
            <a:avLst/>
          </a:prstGeom>
          <a:solidFill>
            <a:srgbClr val="66CCFF"/>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cxnSp>
        <p:nvCxnSpPr>
          <p:cNvPr id="23612" name="Straight Arrow Connector 149"/>
          <p:cNvCxnSpPr>
            <a:cxnSpLocks noChangeShapeType="1"/>
          </p:cNvCxnSpPr>
          <p:nvPr/>
        </p:nvCxnSpPr>
        <p:spPr bwMode="auto">
          <a:xfrm flipV="1">
            <a:off x="8059384" y="4522787"/>
            <a:ext cx="0" cy="252412"/>
          </a:xfrm>
          <a:prstGeom prst="straightConnector1">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sp>
        <p:nvSpPr>
          <p:cNvPr id="23613" name="Rectangle 83"/>
          <p:cNvSpPr>
            <a:spLocks noChangeArrowheads="1"/>
          </p:cNvSpPr>
          <p:nvPr/>
        </p:nvSpPr>
        <p:spPr bwMode="blackWhite">
          <a:xfrm>
            <a:off x="7499351" y="3298824"/>
            <a:ext cx="1114425" cy="1187450"/>
          </a:xfrm>
          <a:prstGeom prst="rect">
            <a:avLst/>
          </a:prstGeom>
          <a:solidFill>
            <a:srgbClr val="92D05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23614" name="Line 86"/>
          <p:cNvSpPr>
            <a:spLocks noChangeShapeType="1"/>
          </p:cNvSpPr>
          <p:nvPr/>
        </p:nvSpPr>
        <p:spPr bwMode="blackWhite">
          <a:xfrm>
            <a:off x="7664450" y="3313113"/>
            <a:ext cx="0" cy="1163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23615" name="Line 87"/>
          <p:cNvSpPr>
            <a:spLocks noChangeShapeType="1"/>
          </p:cNvSpPr>
          <p:nvPr/>
        </p:nvSpPr>
        <p:spPr bwMode="blackWhite">
          <a:xfrm>
            <a:off x="7823200" y="3313113"/>
            <a:ext cx="0" cy="1163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23616" name="Line 88"/>
          <p:cNvSpPr>
            <a:spLocks noChangeShapeType="1"/>
          </p:cNvSpPr>
          <p:nvPr/>
        </p:nvSpPr>
        <p:spPr bwMode="blackWhite">
          <a:xfrm>
            <a:off x="7985125" y="3313113"/>
            <a:ext cx="0" cy="1163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23617" name="Line 89"/>
          <p:cNvSpPr>
            <a:spLocks noChangeShapeType="1"/>
          </p:cNvSpPr>
          <p:nvPr/>
        </p:nvSpPr>
        <p:spPr bwMode="blackWhite">
          <a:xfrm>
            <a:off x="8147050" y="3313113"/>
            <a:ext cx="0" cy="1163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23618" name="Line 90"/>
          <p:cNvSpPr>
            <a:spLocks noChangeShapeType="1"/>
          </p:cNvSpPr>
          <p:nvPr/>
        </p:nvSpPr>
        <p:spPr bwMode="blackWhite">
          <a:xfrm>
            <a:off x="8308975" y="3313113"/>
            <a:ext cx="0" cy="1163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23619" name="Line 91"/>
          <p:cNvSpPr>
            <a:spLocks noChangeShapeType="1"/>
          </p:cNvSpPr>
          <p:nvPr/>
        </p:nvSpPr>
        <p:spPr bwMode="blackWhite">
          <a:xfrm>
            <a:off x="8470900" y="3313113"/>
            <a:ext cx="0" cy="1163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23620" name="Line 98"/>
          <p:cNvSpPr>
            <a:spLocks noChangeShapeType="1"/>
          </p:cNvSpPr>
          <p:nvPr/>
        </p:nvSpPr>
        <p:spPr bwMode="blackWhite">
          <a:xfrm>
            <a:off x="7499350" y="3536949"/>
            <a:ext cx="11160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23621" name="Line 99"/>
          <p:cNvSpPr>
            <a:spLocks noChangeShapeType="1"/>
          </p:cNvSpPr>
          <p:nvPr/>
        </p:nvSpPr>
        <p:spPr bwMode="blackWhite">
          <a:xfrm>
            <a:off x="7499350" y="4002087"/>
            <a:ext cx="11160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23622" name="Line 105"/>
          <p:cNvSpPr>
            <a:spLocks noChangeShapeType="1"/>
          </p:cNvSpPr>
          <p:nvPr/>
        </p:nvSpPr>
        <p:spPr bwMode="blackWhite">
          <a:xfrm>
            <a:off x="7499350" y="3768724"/>
            <a:ext cx="11160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23623" name="Line 106"/>
          <p:cNvSpPr>
            <a:spLocks noChangeShapeType="1"/>
          </p:cNvSpPr>
          <p:nvPr/>
        </p:nvSpPr>
        <p:spPr bwMode="blackWhite">
          <a:xfrm>
            <a:off x="7499350" y="4233862"/>
            <a:ext cx="11160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23624" name="Rectangle 109"/>
          <p:cNvSpPr>
            <a:spLocks noChangeArrowheads="1"/>
          </p:cNvSpPr>
          <p:nvPr/>
        </p:nvSpPr>
        <p:spPr bwMode="blackWhite">
          <a:xfrm>
            <a:off x="7512051" y="3536950"/>
            <a:ext cx="142875" cy="231775"/>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25" name="Rectangle 110"/>
          <p:cNvSpPr>
            <a:spLocks noChangeArrowheads="1"/>
          </p:cNvSpPr>
          <p:nvPr/>
        </p:nvSpPr>
        <p:spPr bwMode="blackWhite">
          <a:xfrm>
            <a:off x="7994651" y="3301999"/>
            <a:ext cx="142875" cy="234950"/>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26" name="Rectangle 120"/>
          <p:cNvSpPr>
            <a:spLocks noChangeArrowheads="1"/>
          </p:cNvSpPr>
          <p:nvPr/>
        </p:nvSpPr>
        <p:spPr bwMode="blackWhite">
          <a:xfrm>
            <a:off x="7997825" y="4233862"/>
            <a:ext cx="139700" cy="234950"/>
          </a:xfrm>
          <a:prstGeom prst="rect">
            <a:avLst/>
          </a:prstGeom>
          <a:solidFill>
            <a:srgbClr val="66CCFF"/>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27" name="Rectangle 121"/>
          <p:cNvSpPr>
            <a:spLocks noChangeArrowheads="1"/>
          </p:cNvSpPr>
          <p:nvPr/>
        </p:nvSpPr>
        <p:spPr bwMode="blackWhite">
          <a:xfrm>
            <a:off x="7835900" y="4233862"/>
            <a:ext cx="139700" cy="234950"/>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28" name="Rectangle 122"/>
          <p:cNvSpPr>
            <a:spLocks noChangeArrowheads="1"/>
          </p:cNvSpPr>
          <p:nvPr/>
        </p:nvSpPr>
        <p:spPr bwMode="blackWhite">
          <a:xfrm>
            <a:off x="8156576" y="4233862"/>
            <a:ext cx="142875" cy="234950"/>
          </a:xfrm>
          <a:prstGeom prst="rect">
            <a:avLst/>
          </a:prstGeom>
          <a:solidFill>
            <a:srgbClr val="66CCFF"/>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29" name="Rectangle 120"/>
          <p:cNvSpPr>
            <a:spLocks noChangeArrowheads="1"/>
          </p:cNvSpPr>
          <p:nvPr/>
        </p:nvSpPr>
        <p:spPr bwMode="blackWhite">
          <a:xfrm>
            <a:off x="7991475" y="3997324"/>
            <a:ext cx="139700" cy="234950"/>
          </a:xfrm>
          <a:prstGeom prst="rect">
            <a:avLst/>
          </a:prstGeom>
          <a:solidFill>
            <a:srgbClr val="66CCFF"/>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30" name="Rectangle 122"/>
          <p:cNvSpPr>
            <a:spLocks noChangeArrowheads="1"/>
          </p:cNvSpPr>
          <p:nvPr/>
        </p:nvSpPr>
        <p:spPr bwMode="blackWhite">
          <a:xfrm>
            <a:off x="8150226" y="3997324"/>
            <a:ext cx="142875" cy="234950"/>
          </a:xfrm>
          <a:prstGeom prst="rect">
            <a:avLst/>
          </a:prstGeom>
          <a:solidFill>
            <a:srgbClr val="66CCFF"/>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31" name="Rectangle 116"/>
          <p:cNvSpPr>
            <a:spLocks noChangeArrowheads="1"/>
          </p:cNvSpPr>
          <p:nvPr/>
        </p:nvSpPr>
        <p:spPr bwMode="blackWhite">
          <a:xfrm>
            <a:off x="7519987" y="3770312"/>
            <a:ext cx="139700" cy="234950"/>
          </a:xfrm>
          <a:prstGeom prst="rect">
            <a:avLst/>
          </a:prstGeom>
          <a:solidFill>
            <a:schemeClr val="accent2"/>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32" name="Flowchart: Magnetic Disk 60"/>
          <p:cNvSpPr>
            <a:spLocks noChangeArrowheads="1"/>
          </p:cNvSpPr>
          <p:nvPr/>
        </p:nvSpPr>
        <p:spPr bwMode="auto">
          <a:xfrm>
            <a:off x="6454775" y="4811712"/>
            <a:ext cx="1008062" cy="514350"/>
          </a:xfrm>
          <a:prstGeom prst="flowChartMagneticDisk">
            <a:avLst/>
          </a:prstGeom>
          <a:solidFill>
            <a:srgbClr val="C0C0C0"/>
          </a:solidFill>
          <a:ln w="28575" algn="ctr">
            <a:solidFill>
              <a:schemeClr val="tx1"/>
            </a:solidFill>
            <a:round/>
            <a:headEnd/>
            <a:tailEnd/>
          </a:ln>
        </p:spPr>
        <p:txBody>
          <a:bodyPr lIns="92075" tIns="46038" rIns="92075" bIns="46038">
            <a:spAutoFit/>
          </a:bodyPr>
          <a:lstStyle>
            <a:lvl1pPr marL="119063" indent="-1190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endParaRPr lang="en-US" altLang="en-US" sz="1200" b="1" dirty="0"/>
          </a:p>
        </p:txBody>
      </p:sp>
      <p:sp>
        <p:nvSpPr>
          <p:cNvPr id="23633" name="Flowchart: Magnetic Disk 60"/>
          <p:cNvSpPr>
            <a:spLocks noChangeArrowheads="1"/>
          </p:cNvSpPr>
          <p:nvPr/>
        </p:nvSpPr>
        <p:spPr bwMode="auto">
          <a:xfrm>
            <a:off x="8643938" y="4846637"/>
            <a:ext cx="1008063" cy="514350"/>
          </a:xfrm>
          <a:prstGeom prst="flowChartMagneticDisk">
            <a:avLst/>
          </a:prstGeom>
          <a:solidFill>
            <a:srgbClr val="C0C0C0"/>
          </a:solidFill>
          <a:ln w="28575" algn="ctr">
            <a:solidFill>
              <a:schemeClr val="tx1"/>
            </a:solidFill>
            <a:round/>
            <a:headEnd/>
            <a:tailEnd/>
          </a:ln>
        </p:spPr>
        <p:txBody>
          <a:bodyPr lIns="92075" tIns="46038" rIns="92075" bIns="46038">
            <a:spAutoFit/>
          </a:bodyPr>
          <a:lstStyle>
            <a:lvl1pPr marL="119063" indent="-1190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endParaRPr lang="en-US" altLang="en-US" sz="1200" b="1" dirty="0"/>
          </a:p>
        </p:txBody>
      </p:sp>
      <p:sp>
        <p:nvSpPr>
          <p:cNvPr id="23634" name="TextBox 98"/>
          <p:cNvSpPr txBox="1">
            <a:spLocks noChangeArrowheads="1"/>
          </p:cNvSpPr>
          <p:nvPr/>
        </p:nvSpPr>
        <p:spPr bwMode="auto">
          <a:xfrm>
            <a:off x="7607301" y="4803775"/>
            <a:ext cx="9350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00" b="1" dirty="0">
                <a:solidFill>
                  <a:schemeClr val="bg1"/>
                </a:solidFill>
              </a:rPr>
              <a:t>EXAMPLE</a:t>
            </a:r>
          </a:p>
        </p:txBody>
      </p:sp>
      <p:sp>
        <p:nvSpPr>
          <p:cNvPr id="23635" name="Rectangle 116"/>
          <p:cNvSpPr>
            <a:spLocks noChangeArrowheads="1"/>
          </p:cNvSpPr>
          <p:nvPr/>
        </p:nvSpPr>
        <p:spPr bwMode="blackWhite">
          <a:xfrm>
            <a:off x="9285287" y="5075237"/>
            <a:ext cx="139700" cy="234950"/>
          </a:xfrm>
          <a:prstGeom prst="rect">
            <a:avLst/>
          </a:prstGeom>
          <a:solidFill>
            <a:srgbClr val="FFC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36" name="Rectangle 116"/>
          <p:cNvSpPr>
            <a:spLocks noChangeArrowheads="1"/>
          </p:cNvSpPr>
          <p:nvPr/>
        </p:nvSpPr>
        <p:spPr bwMode="blackWhite">
          <a:xfrm>
            <a:off x="8891587" y="5054599"/>
            <a:ext cx="139700" cy="234950"/>
          </a:xfrm>
          <a:prstGeom prst="rect">
            <a:avLst/>
          </a:prstGeom>
          <a:solidFill>
            <a:srgbClr val="FFC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37" name="Rectangle 120"/>
          <p:cNvSpPr>
            <a:spLocks noChangeArrowheads="1"/>
          </p:cNvSpPr>
          <p:nvPr/>
        </p:nvSpPr>
        <p:spPr bwMode="blackWhite">
          <a:xfrm>
            <a:off x="9077325" y="5075237"/>
            <a:ext cx="139700" cy="234950"/>
          </a:xfrm>
          <a:prstGeom prst="rect">
            <a:avLst/>
          </a:prstGeom>
          <a:solidFill>
            <a:srgbClr val="FFC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38" name="TextBox 98"/>
          <p:cNvSpPr txBox="1">
            <a:spLocks noChangeArrowheads="1"/>
          </p:cNvSpPr>
          <p:nvPr/>
        </p:nvSpPr>
        <p:spPr bwMode="auto">
          <a:xfrm>
            <a:off x="8788401" y="4813300"/>
            <a:ext cx="719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00" b="1" dirty="0">
                <a:solidFill>
                  <a:schemeClr val="bg1"/>
                </a:solidFill>
              </a:rPr>
              <a:t>USERS</a:t>
            </a:r>
          </a:p>
        </p:txBody>
      </p:sp>
      <p:sp>
        <p:nvSpPr>
          <p:cNvPr id="23639" name="Rectangle 116"/>
          <p:cNvSpPr>
            <a:spLocks noChangeArrowheads="1"/>
          </p:cNvSpPr>
          <p:nvPr/>
        </p:nvSpPr>
        <p:spPr bwMode="blackWhite">
          <a:xfrm>
            <a:off x="8470900" y="3763962"/>
            <a:ext cx="139700" cy="234950"/>
          </a:xfrm>
          <a:prstGeom prst="rect">
            <a:avLst/>
          </a:prstGeom>
          <a:solidFill>
            <a:srgbClr val="FFC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40" name="Rectangle 116"/>
          <p:cNvSpPr>
            <a:spLocks noChangeArrowheads="1"/>
          </p:cNvSpPr>
          <p:nvPr/>
        </p:nvSpPr>
        <p:spPr bwMode="blackWhite">
          <a:xfrm>
            <a:off x="8470900" y="4002087"/>
            <a:ext cx="139700" cy="234950"/>
          </a:xfrm>
          <a:prstGeom prst="rect">
            <a:avLst/>
          </a:prstGeom>
          <a:solidFill>
            <a:srgbClr val="FFC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41" name="Rectangle 116"/>
          <p:cNvSpPr>
            <a:spLocks noChangeArrowheads="1"/>
          </p:cNvSpPr>
          <p:nvPr/>
        </p:nvSpPr>
        <p:spPr bwMode="blackWhite">
          <a:xfrm>
            <a:off x="8470900" y="4238624"/>
            <a:ext cx="139700" cy="234950"/>
          </a:xfrm>
          <a:prstGeom prst="rect">
            <a:avLst/>
          </a:prstGeom>
          <a:solidFill>
            <a:srgbClr val="FFC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42" name="Rectangle 116"/>
          <p:cNvSpPr>
            <a:spLocks noChangeArrowheads="1"/>
          </p:cNvSpPr>
          <p:nvPr/>
        </p:nvSpPr>
        <p:spPr bwMode="blackWhite">
          <a:xfrm>
            <a:off x="7094537" y="5099049"/>
            <a:ext cx="139700" cy="234950"/>
          </a:xfrm>
          <a:prstGeom prst="rect">
            <a:avLst/>
          </a:prstGeom>
          <a:solidFill>
            <a:srgbClr val="7030A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43" name="Rectangle 116"/>
          <p:cNvSpPr>
            <a:spLocks noChangeArrowheads="1"/>
          </p:cNvSpPr>
          <p:nvPr/>
        </p:nvSpPr>
        <p:spPr bwMode="blackWhite">
          <a:xfrm>
            <a:off x="6700837" y="5078412"/>
            <a:ext cx="139700" cy="234950"/>
          </a:xfrm>
          <a:prstGeom prst="rect">
            <a:avLst/>
          </a:prstGeom>
          <a:solidFill>
            <a:srgbClr val="7030A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44" name="Rectangle 120"/>
          <p:cNvSpPr>
            <a:spLocks noChangeArrowheads="1"/>
          </p:cNvSpPr>
          <p:nvPr/>
        </p:nvSpPr>
        <p:spPr bwMode="blackWhite">
          <a:xfrm>
            <a:off x="6886575" y="5099049"/>
            <a:ext cx="139700" cy="234950"/>
          </a:xfrm>
          <a:prstGeom prst="rect">
            <a:avLst/>
          </a:prstGeom>
          <a:solidFill>
            <a:srgbClr val="7030A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45" name="TextBox 98"/>
          <p:cNvSpPr txBox="1">
            <a:spLocks noChangeArrowheads="1"/>
          </p:cNvSpPr>
          <p:nvPr/>
        </p:nvSpPr>
        <p:spPr bwMode="auto">
          <a:xfrm>
            <a:off x="6526212" y="4778375"/>
            <a:ext cx="8636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00" b="1" dirty="0">
                <a:solidFill>
                  <a:schemeClr val="bg1"/>
                </a:solidFill>
              </a:rPr>
              <a:t>SYSTEM</a:t>
            </a:r>
          </a:p>
        </p:txBody>
      </p:sp>
      <p:sp>
        <p:nvSpPr>
          <p:cNvPr id="23646" name="Rectangle 116"/>
          <p:cNvSpPr>
            <a:spLocks noChangeArrowheads="1"/>
          </p:cNvSpPr>
          <p:nvPr/>
        </p:nvSpPr>
        <p:spPr bwMode="blackWhite">
          <a:xfrm>
            <a:off x="8326437" y="3298824"/>
            <a:ext cx="139700" cy="234950"/>
          </a:xfrm>
          <a:prstGeom prst="rect">
            <a:avLst/>
          </a:prstGeom>
          <a:solidFill>
            <a:srgbClr val="7030A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47" name="Rectangle 116"/>
          <p:cNvSpPr>
            <a:spLocks noChangeArrowheads="1"/>
          </p:cNvSpPr>
          <p:nvPr/>
        </p:nvSpPr>
        <p:spPr bwMode="blackWhite">
          <a:xfrm>
            <a:off x="8326437" y="3524249"/>
            <a:ext cx="139700" cy="234950"/>
          </a:xfrm>
          <a:prstGeom prst="rect">
            <a:avLst/>
          </a:prstGeom>
          <a:solidFill>
            <a:srgbClr val="7030A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sp>
        <p:nvSpPr>
          <p:cNvPr id="23648" name="Rectangle 116"/>
          <p:cNvSpPr>
            <a:spLocks noChangeArrowheads="1"/>
          </p:cNvSpPr>
          <p:nvPr/>
        </p:nvSpPr>
        <p:spPr bwMode="blackWhite">
          <a:xfrm>
            <a:off x="8326437" y="3762374"/>
            <a:ext cx="139700" cy="234950"/>
          </a:xfrm>
          <a:prstGeom prst="rect">
            <a:avLst/>
          </a:prstGeom>
          <a:solidFill>
            <a:srgbClr val="7030A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40000"/>
              </a:spcBef>
            </a:pPr>
            <a:endParaRPr lang="en-US" altLang="en-US" sz="1400" dirty="0">
              <a:solidFill>
                <a:srgbClr val="FF0066"/>
              </a:solidFill>
            </a:endParaRPr>
          </a:p>
        </p:txBody>
      </p:sp>
      <p:cxnSp>
        <p:nvCxnSpPr>
          <p:cNvPr id="23649" name="Shape 90"/>
          <p:cNvCxnSpPr>
            <a:cxnSpLocks noChangeShapeType="1"/>
            <a:stCxn id="23645" idx="0"/>
          </p:cNvCxnSpPr>
          <p:nvPr/>
        </p:nvCxnSpPr>
        <p:spPr bwMode="auto">
          <a:xfrm rot="5400000" flipH="1" flipV="1">
            <a:off x="6974682" y="4290219"/>
            <a:ext cx="471486" cy="504826"/>
          </a:xfrm>
          <a:prstGeom prst="bentConnector2">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3650" name="Shape 91"/>
          <p:cNvCxnSpPr>
            <a:cxnSpLocks noChangeShapeType="1"/>
          </p:cNvCxnSpPr>
          <p:nvPr/>
        </p:nvCxnSpPr>
        <p:spPr bwMode="auto">
          <a:xfrm rot="16200000" flipV="1">
            <a:off x="8630445" y="4290219"/>
            <a:ext cx="471487" cy="504825"/>
          </a:xfrm>
          <a:prstGeom prst="bentConnector2">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3651" name="Elbow Connector 93"/>
          <p:cNvCxnSpPr>
            <a:cxnSpLocks noChangeShapeType="1"/>
          </p:cNvCxnSpPr>
          <p:nvPr/>
        </p:nvCxnSpPr>
        <p:spPr bwMode="auto">
          <a:xfrm rot="5400000" flipH="1" flipV="1">
            <a:off x="7318376" y="4522788"/>
            <a:ext cx="288925" cy="288925"/>
          </a:xfrm>
          <a:prstGeom prst="bentConnector3">
            <a:avLst>
              <a:gd name="adj1" fmla="val 31102"/>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sp>
        <p:nvSpPr>
          <p:cNvPr id="2" name="Slide Number Placeholder 1"/>
          <p:cNvSpPr>
            <a:spLocks noGrp="1"/>
          </p:cNvSpPr>
          <p:nvPr>
            <p:ph type="sldNum" sz="quarter" idx="12"/>
          </p:nvPr>
        </p:nvSpPr>
        <p:spPr/>
        <p:txBody>
          <a:bodyPr/>
          <a:lstStyle/>
          <a:p>
            <a:fld id="{0D1E9C62-5A59-433B-A292-EC595ABBBF45}" type="slidenum">
              <a:rPr lang="" smtClean="0"/>
              <a:t>42</a:t>
            </a:fld>
            <a:endParaRPr lang=""/>
          </a:p>
        </p:txBody>
      </p:sp>
    </p:spTree>
    <p:custDataLst>
      <p:tags r:id="rId1"/>
    </p:custDataLst>
    <p:extLst>
      <p:ext uri="{BB962C8B-B14F-4D97-AF65-F5344CB8AC3E}">
        <p14:creationId xmlns:p14="http://schemas.microsoft.com/office/powerpoint/2010/main" val="220454636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endParaRPr lang="en-US" altLang="en-US" dirty="0"/>
          </a:p>
        </p:txBody>
      </p:sp>
      <p:sp>
        <p:nvSpPr>
          <p:cNvPr id="10243" name="Rectangle 3"/>
          <p:cNvSpPr>
            <a:spLocks noGrp="1" noChangeArrowheads="1"/>
          </p:cNvSpPr>
          <p:nvPr>
            <p:ph idx="1"/>
          </p:nvPr>
        </p:nvSpPr>
        <p:spPr>
          <a:xfrm>
            <a:off x="622138" y="1242485"/>
            <a:ext cx="10944549" cy="357356"/>
          </a:xfrm>
        </p:spPr>
        <p:txBody>
          <a:bodyPr>
            <a:normAutofit fontScale="85000" lnSpcReduction="20000"/>
          </a:bodyPr>
          <a:lstStyle/>
          <a:p>
            <a:pPr eaLnBrk="1" hangingPunct="1"/>
            <a:endParaRPr lang="en-US" alt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420</a:t>
            </a:fld>
            <a:endParaRPr lang=""/>
          </a:p>
        </p:txBody>
      </p:sp>
    </p:spTree>
    <p:custDataLst>
      <p:tags r:id="rId1"/>
    </p:custDataLst>
    <p:extLst>
      <p:ext uri="{BB962C8B-B14F-4D97-AF65-F5344CB8AC3E}">
        <p14:creationId xmlns:p14="http://schemas.microsoft.com/office/powerpoint/2010/main" val="1688361690"/>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5"/>
          <p:cNvSpPr>
            <a:spLocks noGrp="1" noChangeArrowheads="1"/>
          </p:cNvSpPr>
          <p:nvPr>
            <p:ph type="title"/>
          </p:nvPr>
        </p:nvSpPr>
        <p:spPr/>
        <p:txBody>
          <a:bodyPr/>
          <a:lstStyle/>
          <a:p>
            <a:pPr eaLnBrk="1" hangingPunct="1"/>
            <a:r>
              <a:rPr lang="en-US" altLang="en-US" dirty="0"/>
              <a:t>Loss of a Control File </a:t>
            </a:r>
          </a:p>
        </p:txBody>
      </p:sp>
      <p:sp>
        <p:nvSpPr>
          <p:cNvPr id="11267" name="Rectangle 26"/>
          <p:cNvSpPr>
            <a:spLocks noGrp="1" noChangeArrowheads="1"/>
          </p:cNvSpPr>
          <p:nvPr>
            <p:ph idx="1"/>
          </p:nvPr>
        </p:nvSpPr>
        <p:spPr>
          <a:xfrm>
            <a:off x="622138" y="1242485"/>
            <a:ext cx="10944549" cy="1978313"/>
          </a:xfrm>
        </p:spPr>
        <p:txBody>
          <a:bodyPr/>
          <a:lstStyle/>
          <a:p>
            <a:pPr lvl="1"/>
            <a:r>
              <a:rPr lang="en-US" altLang="en-US" dirty="0"/>
              <a:t>If a control file is lost or corrupted, the instance normally aborts. </a:t>
            </a:r>
          </a:p>
          <a:p>
            <a:pPr lvl="1" eaLnBrk="1" hangingPunct="1"/>
            <a:r>
              <a:rPr lang="en-US" altLang="en-US" dirty="0"/>
              <a:t>If control files are stored as regular file system files:</a:t>
            </a:r>
          </a:p>
          <a:p>
            <a:pPr lvl="2" eaLnBrk="1" hangingPunct="1"/>
            <a:r>
              <a:rPr lang="en-US" altLang="en-US" dirty="0"/>
              <a:t>Shut down the database</a:t>
            </a:r>
          </a:p>
          <a:p>
            <a:pPr lvl="2" eaLnBrk="1" hangingPunct="1"/>
            <a:r>
              <a:rPr lang="en-US" altLang="en-US" dirty="0"/>
              <a:t>Copy an existing control file to replace the lost control file</a:t>
            </a:r>
          </a:p>
          <a:p>
            <a:pPr lvl="1"/>
            <a:r>
              <a:rPr lang="en-US" altLang="en-US" dirty="0"/>
              <a:t>After the control file is successfully restored, open the database.</a:t>
            </a:r>
          </a:p>
        </p:txBody>
      </p:sp>
      <p:sp>
        <p:nvSpPr>
          <p:cNvPr id="2" name="Slide Number Placeholder 1"/>
          <p:cNvSpPr>
            <a:spLocks noGrp="1"/>
          </p:cNvSpPr>
          <p:nvPr>
            <p:ph type="sldNum" sz="quarter" idx="12"/>
          </p:nvPr>
        </p:nvSpPr>
        <p:spPr/>
        <p:txBody>
          <a:bodyPr/>
          <a:lstStyle/>
          <a:p>
            <a:fld id="{0D1E9C62-5A59-433B-A292-EC595ABBBF45}" type="slidenum">
              <a:rPr lang="" smtClean="0"/>
              <a:t>421</a:t>
            </a:fld>
            <a:endParaRPr lang=""/>
          </a:p>
        </p:txBody>
      </p:sp>
    </p:spTree>
    <p:custDataLst>
      <p:tags r:id="rId1"/>
    </p:custDataLst>
    <p:extLst>
      <p:ext uri="{BB962C8B-B14F-4D97-AF65-F5344CB8AC3E}">
        <p14:creationId xmlns:p14="http://schemas.microsoft.com/office/powerpoint/2010/main" val="2325953174"/>
      </p:ext>
    </p:extLst>
  </p:cSld>
  <p:clrMapOvr>
    <a:masterClrMapping/>
  </p:clrMapOvr>
  <p:transition spd="slow"/>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title"/>
          </p:nvPr>
        </p:nvSpPr>
        <p:spPr/>
        <p:txBody>
          <a:bodyPr/>
          <a:lstStyle/>
          <a:p>
            <a:pPr eaLnBrk="1" hangingPunct="1"/>
            <a:r>
              <a:rPr lang="en-US" altLang="en-US" dirty="0"/>
              <a:t>Loss of a Redo Log </a:t>
            </a:r>
            <a:r>
              <a:rPr lang="en-US" altLang="en-US" dirty="0" smtClean="0"/>
              <a:t>File</a:t>
            </a:r>
            <a:br>
              <a:rPr lang="en-US" altLang="en-US" dirty="0" smtClean="0"/>
            </a:br>
            <a:endParaRPr lang="en-US" altLang="en-US" dirty="0"/>
          </a:p>
        </p:txBody>
      </p:sp>
      <p:sp>
        <p:nvSpPr>
          <p:cNvPr id="12291" name="Rectangle 7"/>
          <p:cNvSpPr>
            <a:spLocks noGrp="1" noChangeArrowheads="1"/>
          </p:cNvSpPr>
          <p:nvPr>
            <p:ph idx="1"/>
          </p:nvPr>
        </p:nvSpPr>
        <p:spPr>
          <a:xfrm>
            <a:off x="622138" y="1242485"/>
            <a:ext cx="10944549" cy="3081179"/>
          </a:xfrm>
        </p:spPr>
        <p:txBody>
          <a:bodyPr>
            <a:normAutofit lnSpcReduction="10000"/>
          </a:bodyPr>
          <a:lstStyle/>
          <a:p>
            <a:pPr eaLnBrk="1" hangingPunct="1"/>
            <a:r>
              <a:rPr lang="en-US" altLang="en-US" dirty="0"/>
              <a:t>If a member of a redo log file group is lost and if the group still has at least one member, note the following results:</a:t>
            </a:r>
          </a:p>
          <a:p>
            <a:pPr lvl="1" eaLnBrk="1" hangingPunct="1"/>
            <a:r>
              <a:rPr lang="en-US" altLang="en-US" dirty="0"/>
              <a:t>Normal operation of the instance is not affected.</a:t>
            </a:r>
          </a:p>
          <a:p>
            <a:pPr lvl="1" eaLnBrk="1" hangingPunct="1"/>
            <a:r>
              <a:rPr lang="en-US" altLang="en-US" dirty="0"/>
              <a:t>You receive a message in the alert log notifying you that a member cannot be found.</a:t>
            </a:r>
          </a:p>
          <a:p>
            <a:pPr lvl="1" eaLnBrk="1" hangingPunct="1"/>
            <a:r>
              <a:rPr lang="en-US" altLang="en-US" dirty="0"/>
              <a:t>You can restore the missing log file by dropping the lost redo log member and adding a new member.</a:t>
            </a:r>
          </a:p>
          <a:p>
            <a:pPr lvl="1" eaLnBrk="1" hangingPunct="1"/>
            <a:r>
              <a:rPr lang="en-US" altLang="en-US" dirty="0"/>
              <a:t>If the group with the missing log file has been archived, you can clear the log group to re-create the missing file.</a:t>
            </a:r>
          </a:p>
        </p:txBody>
      </p:sp>
      <p:sp>
        <p:nvSpPr>
          <p:cNvPr id="2" name="Slide Number Placeholder 1"/>
          <p:cNvSpPr>
            <a:spLocks noGrp="1"/>
          </p:cNvSpPr>
          <p:nvPr>
            <p:ph type="sldNum" sz="quarter" idx="12"/>
          </p:nvPr>
        </p:nvSpPr>
        <p:spPr/>
        <p:txBody>
          <a:bodyPr/>
          <a:lstStyle/>
          <a:p>
            <a:fld id="{0D1E9C62-5A59-433B-A292-EC595ABBBF45}" type="slidenum">
              <a:rPr lang="" smtClean="0"/>
              <a:t>422</a:t>
            </a:fld>
            <a:endParaRPr lang=""/>
          </a:p>
        </p:txBody>
      </p:sp>
    </p:spTree>
    <p:custDataLst>
      <p:tags r:id="rId1"/>
    </p:custDataLst>
    <p:extLst>
      <p:ext uri="{BB962C8B-B14F-4D97-AF65-F5344CB8AC3E}">
        <p14:creationId xmlns:p14="http://schemas.microsoft.com/office/powerpoint/2010/main" val="2044369963"/>
      </p:ext>
    </p:extLst>
  </p:cSld>
  <p:clrMapOvr>
    <a:masterClrMapping/>
  </p:clrMapOvr>
  <p:transition spd="slow"/>
</p:sld>
</file>

<file path=ppt/slides/slide4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endParaRPr lang="en-US" altLang="en-US" dirty="0"/>
          </a:p>
        </p:txBody>
      </p:sp>
      <p:sp>
        <p:nvSpPr>
          <p:cNvPr id="13315" name="Rectangle 3"/>
          <p:cNvSpPr>
            <a:spLocks noGrp="1" noChangeArrowheads="1"/>
          </p:cNvSpPr>
          <p:nvPr>
            <p:ph idx="1"/>
          </p:nvPr>
        </p:nvSpPr>
        <p:spPr>
          <a:xfrm>
            <a:off x="622138" y="1242485"/>
            <a:ext cx="10944549" cy="357356"/>
          </a:xfrm>
        </p:spPr>
        <p:txBody>
          <a:bodyPr>
            <a:normAutofit fontScale="85000" lnSpcReduction="20000"/>
          </a:bodyPr>
          <a:lstStyle/>
          <a:p>
            <a:pPr eaLnBrk="1" hangingPunct="1"/>
            <a:endParaRPr lang="en-US" alt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423</a:t>
            </a:fld>
            <a:endParaRPr lang=""/>
          </a:p>
        </p:txBody>
      </p:sp>
    </p:spTree>
    <p:custDataLst>
      <p:tags r:id="rId1"/>
    </p:custDataLst>
    <p:extLst>
      <p:ext uri="{BB962C8B-B14F-4D97-AF65-F5344CB8AC3E}">
        <p14:creationId xmlns:p14="http://schemas.microsoft.com/office/powerpoint/2010/main" val="816587138"/>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477773" y="3886200"/>
            <a:ext cx="7233279" cy="2133600"/>
            <a:chOff x="761209" y="855663"/>
            <a:chExt cx="5485646" cy="3336997"/>
          </a:xfrm>
        </p:grpSpPr>
        <p:sp>
          <p:nvSpPr>
            <p:cNvPr id="17" name="Freeform 16"/>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18" name="Rounded Rectangle 17"/>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4338" name="Rectangle 15"/>
          <p:cNvSpPr>
            <a:spLocks noGrp="1" noChangeArrowheads="1"/>
          </p:cNvSpPr>
          <p:nvPr>
            <p:ph type="title"/>
          </p:nvPr>
        </p:nvSpPr>
        <p:spPr/>
        <p:txBody>
          <a:bodyPr/>
          <a:lstStyle/>
          <a:p>
            <a:pPr eaLnBrk="1" hangingPunct="1"/>
            <a:r>
              <a:rPr lang="en-US" altLang="en-US" dirty="0"/>
              <a:t>Loss of a Data File in </a:t>
            </a:r>
            <a:r>
              <a:rPr lang="en-US" altLang="en-US" dirty="0">
                <a:latin typeface="Courier New" panose="02070309020205020404" pitchFamily="49" charset="0"/>
              </a:rPr>
              <a:t>NOARCHIVELOG</a:t>
            </a:r>
            <a:r>
              <a:rPr lang="en-US" altLang="en-US" dirty="0"/>
              <a:t> </a:t>
            </a:r>
            <a:r>
              <a:rPr lang="en-US" altLang="en-US" dirty="0" smtClean="0"/>
              <a:t>Mode</a:t>
            </a:r>
            <a:br>
              <a:rPr lang="en-US" altLang="en-US" dirty="0" smtClean="0"/>
            </a:br>
            <a:endParaRPr lang="en-US" altLang="en-US" dirty="0"/>
          </a:p>
        </p:txBody>
      </p:sp>
      <p:sp>
        <p:nvSpPr>
          <p:cNvPr id="14339" name="Rectangle 16"/>
          <p:cNvSpPr>
            <a:spLocks noGrp="1" noChangeArrowheads="1"/>
          </p:cNvSpPr>
          <p:nvPr>
            <p:ph idx="1"/>
          </p:nvPr>
        </p:nvSpPr>
        <p:spPr>
          <a:xfrm>
            <a:off x="622138" y="1242485"/>
            <a:ext cx="10944549" cy="2434848"/>
          </a:xfrm>
        </p:spPr>
        <p:txBody>
          <a:bodyPr/>
          <a:lstStyle/>
          <a:p>
            <a:pPr eaLnBrk="1" hangingPunct="1"/>
            <a:r>
              <a:rPr lang="en-US" altLang="en-US" dirty="0"/>
              <a:t>If the database is in </a:t>
            </a:r>
            <a:r>
              <a:rPr lang="en-US" altLang="en-US" dirty="0">
                <a:latin typeface="Courier New" panose="02070309020205020404" pitchFamily="49" charset="0"/>
              </a:rPr>
              <a:t>NOARCHIVELOG</a:t>
            </a:r>
            <a:r>
              <a:rPr lang="en-US" altLang="en-US" dirty="0"/>
              <a:t> mode and if any data file is lost, perform the following tasks:</a:t>
            </a:r>
          </a:p>
          <a:p>
            <a:pPr lvl="1" eaLnBrk="1" hangingPunct="1">
              <a:buFont typeface="Arial" panose="020B0604020202020204" pitchFamily="34" charset="0"/>
              <a:buAutoNum type="arabicPeriod"/>
            </a:pPr>
            <a:r>
              <a:rPr lang="en-US" altLang="en-US" dirty="0"/>
              <a:t>Shut down the instance if it is not already down.</a:t>
            </a:r>
          </a:p>
          <a:p>
            <a:pPr lvl="1" eaLnBrk="1" hangingPunct="1">
              <a:buFont typeface="Arial" panose="020B0604020202020204" pitchFamily="34" charset="0"/>
              <a:buAutoNum type="arabicPeriod"/>
            </a:pPr>
            <a:r>
              <a:rPr lang="en-US" altLang="en-US" dirty="0"/>
              <a:t>Restore the entire database</a:t>
            </a:r>
            <a:r>
              <a:rPr lang="en-US" altLang="en-US" dirty="0">
                <a:cs typeface="Arial" panose="020B0604020202020204" pitchFamily="34" charset="0"/>
              </a:rPr>
              <a:t>, </a:t>
            </a:r>
            <a:r>
              <a:rPr lang="en-US" altLang="en-US" dirty="0"/>
              <a:t>including all data and control files</a:t>
            </a:r>
            <a:r>
              <a:rPr lang="en-US" altLang="en-US" dirty="0">
                <a:cs typeface="Arial" panose="020B0604020202020204" pitchFamily="34" charset="0"/>
              </a:rPr>
              <a:t>, </a:t>
            </a:r>
            <a:r>
              <a:rPr lang="en-US" altLang="en-US" dirty="0"/>
              <a:t>from the backup.</a:t>
            </a:r>
          </a:p>
          <a:p>
            <a:pPr lvl="1" eaLnBrk="1" hangingPunct="1">
              <a:buFont typeface="Arial" panose="020B0604020202020204" pitchFamily="34" charset="0"/>
              <a:buAutoNum type="arabicPeriod"/>
            </a:pPr>
            <a:r>
              <a:rPr lang="en-US" altLang="en-US" dirty="0"/>
              <a:t>Open the database.</a:t>
            </a:r>
          </a:p>
          <a:p>
            <a:pPr lvl="1" eaLnBrk="1" hangingPunct="1">
              <a:buFont typeface="Arial" panose="020B0604020202020204" pitchFamily="34" charset="0"/>
              <a:buAutoNum type="arabicPeriod"/>
            </a:pPr>
            <a:r>
              <a:rPr lang="en-US" altLang="en-US" dirty="0"/>
              <a:t>Have users re-enter all the changes that were made since the last backup.</a:t>
            </a:r>
          </a:p>
        </p:txBody>
      </p:sp>
      <p:grpSp>
        <p:nvGrpSpPr>
          <p:cNvPr id="14340" name="Group 14"/>
          <p:cNvGrpSpPr>
            <a:grpSpLocks/>
          </p:cNvGrpSpPr>
          <p:nvPr/>
        </p:nvGrpSpPr>
        <p:grpSpPr bwMode="auto">
          <a:xfrm>
            <a:off x="3101975" y="4343400"/>
            <a:ext cx="5984875" cy="1250950"/>
            <a:chOff x="1547813" y="4989513"/>
            <a:chExt cx="5984875" cy="1250950"/>
          </a:xfrm>
        </p:grpSpPr>
        <p:pic>
          <p:nvPicPr>
            <p:cNvPr id="14342" name="Picture 4" descr="People: Person, User, 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547813" y="4989513"/>
              <a:ext cx="1260475"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Text Box 5"/>
            <p:cNvSpPr txBox="1">
              <a:spLocks noChangeArrowheads="1"/>
            </p:cNvSpPr>
            <p:nvPr/>
          </p:nvSpPr>
          <p:spPr bwMode="auto">
            <a:xfrm>
              <a:off x="1663700" y="5822244"/>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b="1" dirty="0">
                  <a:solidFill>
                    <a:srgbClr val="000000"/>
                  </a:solidFill>
                </a:rPr>
                <a:t>User</a:t>
              </a:r>
            </a:p>
          </p:txBody>
        </p:sp>
        <p:pic>
          <p:nvPicPr>
            <p:cNvPr id="14344" name="Picture 6" descr="People: Person, User, Yell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728913" y="4989513"/>
              <a:ext cx="1260475"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7" descr="People: Person, User, 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910013" y="4989513"/>
              <a:ext cx="1260475"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Text Box 8"/>
            <p:cNvSpPr txBox="1">
              <a:spLocks noChangeArrowheads="1"/>
            </p:cNvSpPr>
            <p:nvPr/>
          </p:nvSpPr>
          <p:spPr bwMode="auto">
            <a:xfrm>
              <a:off x="4102100" y="5822244"/>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b="1" dirty="0">
                  <a:solidFill>
                    <a:srgbClr val="000000"/>
                  </a:solidFill>
                </a:rPr>
                <a:t>User</a:t>
              </a:r>
            </a:p>
          </p:txBody>
        </p:sp>
        <p:pic>
          <p:nvPicPr>
            <p:cNvPr id="14347" name="Picture 9" descr="People: Person, User, Yell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091113" y="4989513"/>
              <a:ext cx="1260475"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8" name="Picture 10" descr="People: Person, User, 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272213" y="4989513"/>
              <a:ext cx="1260475"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9" name="Text Box 11"/>
            <p:cNvSpPr txBox="1">
              <a:spLocks noChangeArrowheads="1"/>
            </p:cNvSpPr>
            <p:nvPr/>
          </p:nvSpPr>
          <p:spPr bwMode="auto">
            <a:xfrm>
              <a:off x="6464300" y="5822244"/>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b="1" dirty="0">
                  <a:solidFill>
                    <a:srgbClr val="000000"/>
                  </a:solidFill>
                </a:rPr>
                <a:t>User</a:t>
              </a:r>
            </a:p>
          </p:txBody>
        </p:sp>
        <p:sp>
          <p:nvSpPr>
            <p:cNvPr id="14350" name="Text Box 12"/>
            <p:cNvSpPr txBox="1">
              <a:spLocks noChangeArrowheads="1"/>
            </p:cNvSpPr>
            <p:nvPr/>
          </p:nvSpPr>
          <p:spPr bwMode="auto">
            <a:xfrm>
              <a:off x="2921000" y="5822244"/>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b="1" dirty="0">
                  <a:solidFill>
                    <a:srgbClr val="000000"/>
                  </a:solidFill>
                </a:rPr>
                <a:t>User</a:t>
              </a:r>
            </a:p>
          </p:txBody>
        </p:sp>
        <p:sp>
          <p:nvSpPr>
            <p:cNvPr id="14351" name="Text Box 13"/>
            <p:cNvSpPr txBox="1">
              <a:spLocks noChangeArrowheads="1"/>
            </p:cNvSpPr>
            <p:nvPr/>
          </p:nvSpPr>
          <p:spPr bwMode="auto">
            <a:xfrm>
              <a:off x="5283200" y="5822244"/>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b="1" dirty="0">
                  <a:solidFill>
                    <a:srgbClr val="000000"/>
                  </a:solidFill>
                </a:rPr>
                <a:t>User</a:t>
              </a:r>
            </a:p>
          </p:txBody>
        </p:sp>
      </p:grpSp>
      <p:pic>
        <p:nvPicPr>
          <p:cNvPr id="14341" name="Picture 14" descr="symbo0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9204325" y="4114800"/>
            <a:ext cx="242887"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D1E9C62-5A59-433B-A292-EC595ABBBF45}" type="slidenum">
              <a:rPr lang="" smtClean="0"/>
              <a:t>424</a:t>
            </a:fld>
            <a:endParaRPr lang=""/>
          </a:p>
        </p:txBody>
      </p:sp>
    </p:spTree>
    <p:custDataLst>
      <p:tags r:id="rId1"/>
    </p:custDataLst>
    <p:extLst>
      <p:ext uri="{BB962C8B-B14F-4D97-AF65-F5344CB8AC3E}">
        <p14:creationId xmlns:p14="http://schemas.microsoft.com/office/powerpoint/2010/main" val="1623819363"/>
      </p:ext>
    </p:extLst>
  </p:cSld>
  <p:clrMapOvr>
    <a:masterClrMapping/>
  </p:clrMapOvr>
  <p:transition spd="slow"/>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pPr eaLnBrk="1" hangingPunct="1"/>
            <a:r>
              <a:rPr lang="en-US" altLang="en-US" dirty="0"/>
              <a:t>Loss of a Noncritical Data File in </a:t>
            </a:r>
            <a:r>
              <a:rPr lang="en-US" altLang="en-US" dirty="0">
                <a:latin typeface="Courier New" panose="02070309020205020404" pitchFamily="49" charset="0"/>
              </a:rPr>
              <a:t>ARCHIVELOG</a:t>
            </a:r>
            <a:r>
              <a:rPr lang="en-US" altLang="en-US" dirty="0"/>
              <a:t> </a:t>
            </a:r>
            <a:r>
              <a:rPr lang="en-US" altLang="en-US" dirty="0" smtClean="0"/>
              <a:t>Mode</a:t>
            </a:r>
            <a:br>
              <a:rPr lang="en-US" altLang="en-US" dirty="0" smtClean="0"/>
            </a:br>
            <a:r>
              <a:rPr lang="en-US" altLang="en-US" dirty="0"/>
              <a:t/>
            </a:r>
            <a:br>
              <a:rPr lang="en-US" altLang="en-US" dirty="0"/>
            </a:br>
            <a:endParaRPr lang="en-US" altLang="en-US" dirty="0">
              <a:solidFill>
                <a:srgbClr val="0000FF"/>
              </a:solidFill>
            </a:endParaRPr>
          </a:p>
        </p:txBody>
      </p:sp>
      <p:sp>
        <p:nvSpPr>
          <p:cNvPr id="15363" name="Rectangle 3"/>
          <p:cNvSpPr>
            <a:spLocks noGrp="1" noChangeArrowheads="1"/>
          </p:cNvSpPr>
          <p:nvPr>
            <p:ph idx="1"/>
          </p:nvPr>
        </p:nvSpPr>
        <p:spPr>
          <a:xfrm>
            <a:off x="622138" y="1242485"/>
            <a:ext cx="10944549" cy="1119103"/>
          </a:xfrm>
        </p:spPr>
        <p:txBody>
          <a:bodyPr>
            <a:normAutofit lnSpcReduction="10000"/>
          </a:bodyPr>
          <a:lstStyle/>
          <a:p>
            <a:pPr lvl="1"/>
            <a:r>
              <a:rPr lang="en-US" altLang="en-US" dirty="0"/>
              <a:t>If a data file is lost or corrupted, and if that file does not belong to the </a:t>
            </a:r>
            <a:r>
              <a:rPr lang="en-US" altLang="en-US" dirty="0">
                <a:latin typeface="Courier New" panose="02070309020205020404" pitchFamily="49" charset="0"/>
              </a:rPr>
              <a:t>SYSTEM</a:t>
            </a:r>
            <a:r>
              <a:rPr lang="en-US" altLang="en-US" dirty="0"/>
              <a:t> or </a:t>
            </a:r>
            <a:r>
              <a:rPr lang="en-US" altLang="en-US" dirty="0">
                <a:latin typeface="Courier New" panose="02070309020205020404" pitchFamily="49" charset="0"/>
              </a:rPr>
              <a:t>UNDO</a:t>
            </a:r>
            <a:r>
              <a:rPr lang="en-US" altLang="en-US" dirty="0"/>
              <a:t> tablespace, you restore and recover the missing data file.</a:t>
            </a:r>
          </a:p>
          <a:p>
            <a:pPr lvl="1"/>
            <a:r>
              <a:rPr lang="en-US" altLang="en-US" dirty="0"/>
              <a:t>The other database files are available for users.</a:t>
            </a:r>
          </a:p>
        </p:txBody>
      </p:sp>
      <p:sp>
        <p:nvSpPr>
          <p:cNvPr id="2" name="Slide Number Placeholder 1"/>
          <p:cNvSpPr>
            <a:spLocks noGrp="1"/>
          </p:cNvSpPr>
          <p:nvPr>
            <p:ph type="sldNum" sz="quarter" idx="12"/>
          </p:nvPr>
        </p:nvSpPr>
        <p:spPr/>
        <p:txBody>
          <a:bodyPr/>
          <a:lstStyle/>
          <a:p>
            <a:fld id="{0D1E9C62-5A59-433B-A292-EC595ABBBF45}" type="slidenum">
              <a:rPr lang="" smtClean="0"/>
              <a:t>425</a:t>
            </a:fld>
            <a:endParaRPr lang=""/>
          </a:p>
        </p:txBody>
      </p:sp>
    </p:spTree>
    <p:custDataLst>
      <p:tags r:id="rId1"/>
    </p:custDataLst>
    <p:extLst>
      <p:ext uri="{BB962C8B-B14F-4D97-AF65-F5344CB8AC3E}">
        <p14:creationId xmlns:p14="http://schemas.microsoft.com/office/powerpoint/2010/main" val="1125116157"/>
      </p:ext>
    </p:extLst>
  </p:cSld>
  <p:clrMapOvr>
    <a:masterClrMapping/>
  </p:clrMapOvr>
  <p:transition spd="slow"/>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title"/>
          </p:nvPr>
        </p:nvSpPr>
        <p:spPr>
          <a:xfrm>
            <a:off x="912812" y="457200"/>
            <a:ext cx="9829800" cy="1249363"/>
          </a:xfrm>
        </p:spPr>
        <p:txBody>
          <a:bodyPr>
            <a:normAutofit fontScale="90000"/>
          </a:bodyPr>
          <a:lstStyle/>
          <a:p>
            <a:pPr eaLnBrk="1" hangingPunct="1"/>
            <a:r>
              <a:rPr lang="en-US" altLang="en-US" dirty="0"/>
              <a:t>Loss of a System-Critical Data File in </a:t>
            </a:r>
            <a:r>
              <a:rPr lang="en-US" altLang="en-US" dirty="0">
                <a:latin typeface="Courier New" panose="02070309020205020404" pitchFamily="49" charset="0"/>
              </a:rPr>
              <a:t>ARCHIVELOG</a:t>
            </a:r>
            <a:r>
              <a:rPr lang="en-US" altLang="en-US" dirty="0"/>
              <a:t> </a:t>
            </a:r>
            <a:r>
              <a:rPr lang="en-US" altLang="en-US" dirty="0" smtClean="0"/>
              <a:t>Mode</a:t>
            </a:r>
            <a:br>
              <a:rPr lang="en-US" altLang="en-US" dirty="0" smtClean="0"/>
            </a:br>
            <a:r>
              <a:rPr lang="en-US" altLang="en-US" dirty="0"/>
              <a:t/>
            </a:r>
            <a:br>
              <a:rPr lang="en-US" altLang="en-US" dirty="0"/>
            </a:br>
            <a:endParaRPr lang="en-US" altLang="en-US" dirty="0"/>
          </a:p>
        </p:txBody>
      </p:sp>
      <p:sp>
        <p:nvSpPr>
          <p:cNvPr id="16387" name="Rectangle 7"/>
          <p:cNvSpPr>
            <a:spLocks noGrp="1" noChangeArrowheads="1"/>
          </p:cNvSpPr>
          <p:nvPr>
            <p:ph idx="1"/>
          </p:nvPr>
        </p:nvSpPr>
        <p:spPr>
          <a:xfrm>
            <a:off x="622138" y="1242485"/>
            <a:ext cx="10944549" cy="2758013"/>
          </a:xfrm>
        </p:spPr>
        <p:txBody>
          <a:bodyPr>
            <a:normAutofit lnSpcReduction="10000"/>
          </a:bodyPr>
          <a:lstStyle/>
          <a:p>
            <a:pPr eaLnBrk="1" hangingPunct="1"/>
            <a:r>
              <a:rPr lang="en-US" altLang="en-US" dirty="0"/>
              <a:t>If a data file is lost or corrupted, and if that file belongs to the </a:t>
            </a:r>
            <a:r>
              <a:rPr lang="en-US" altLang="en-US" dirty="0">
                <a:latin typeface="Courier New" panose="02070309020205020404" pitchFamily="49" charset="0"/>
              </a:rPr>
              <a:t>SYSTEM</a:t>
            </a:r>
            <a:r>
              <a:rPr lang="en-US" altLang="en-US" dirty="0"/>
              <a:t> or </a:t>
            </a:r>
            <a:r>
              <a:rPr lang="en-US" altLang="en-US" dirty="0">
                <a:latin typeface="Courier New" panose="02070309020205020404" pitchFamily="49" charset="0"/>
              </a:rPr>
              <a:t>UNDO</a:t>
            </a:r>
            <a:r>
              <a:rPr lang="en-US" altLang="en-US" dirty="0"/>
              <a:t> tablespace, perform the following tasks:</a:t>
            </a:r>
          </a:p>
          <a:p>
            <a:pPr lvl="1" eaLnBrk="1" hangingPunct="1">
              <a:buFont typeface="Arial" panose="020B0604020202020204" pitchFamily="34" charset="0"/>
              <a:buAutoNum type="arabicPeriod"/>
            </a:pPr>
            <a:r>
              <a:rPr lang="en-US" altLang="en-US" dirty="0"/>
              <a:t>The instance may or may not shut down automatically. If it does not, use </a:t>
            </a:r>
            <a:r>
              <a:rPr lang="en-US" altLang="en-US" dirty="0">
                <a:latin typeface="Courier New" panose="02070309020205020404" pitchFamily="49" charset="0"/>
              </a:rPr>
              <a:t>SHUTDOWN ABORT</a:t>
            </a:r>
            <a:r>
              <a:rPr lang="en-US" altLang="en-US" dirty="0"/>
              <a:t> to bring the instance down.</a:t>
            </a:r>
          </a:p>
          <a:p>
            <a:pPr lvl="1" eaLnBrk="1" hangingPunct="1">
              <a:buFont typeface="Arial" panose="020B0604020202020204" pitchFamily="34" charset="0"/>
              <a:buAutoNum type="arabicPeriod"/>
            </a:pPr>
            <a:r>
              <a:rPr lang="en-US" altLang="en-US" dirty="0"/>
              <a:t>Mount the database.</a:t>
            </a:r>
          </a:p>
          <a:p>
            <a:pPr lvl="1" eaLnBrk="1" hangingPunct="1">
              <a:buFont typeface="Arial" panose="020B0604020202020204" pitchFamily="34" charset="0"/>
              <a:buAutoNum type="arabicPeriod"/>
            </a:pPr>
            <a:r>
              <a:rPr lang="en-US" altLang="en-US" dirty="0"/>
              <a:t>Restore and recover the missing data file.</a:t>
            </a:r>
          </a:p>
          <a:p>
            <a:pPr lvl="1" eaLnBrk="1" hangingPunct="1">
              <a:buFont typeface="Arial" panose="020B0604020202020204" pitchFamily="34" charset="0"/>
              <a:buAutoNum type="arabicPeriod"/>
            </a:pPr>
            <a:r>
              <a:rPr lang="en-US" altLang="en-US" dirty="0"/>
              <a:t>Open the database.</a:t>
            </a:r>
          </a:p>
        </p:txBody>
      </p:sp>
      <p:sp>
        <p:nvSpPr>
          <p:cNvPr id="2" name="Slide Number Placeholder 1"/>
          <p:cNvSpPr>
            <a:spLocks noGrp="1"/>
          </p:cNvSpPr>
          <p:nvPr>
            <p:ph type="sldNum" sz="quarter" idx="12"/>
          </p:nvPr>
        </p:nvSpPr>
        <p:spPr/>
        <p:txBody>
          <a:bodyPr/>
          <a:lstStyle/>
          <a:p>
            <a:fld id="{0D1E9C62-5A59-433B-A292-EC595ABBBF45}" type="slidenum">
              <a:rPr lang="" smtClean="0"/>
              <a:t>426</a:t>
            </a:fld>
            <a:endParaRPr lang=""/>
          </a:p>
        </p:txBody>
      </p:sp>
    </p:spTree>
    <p:custDataLst>
      <p:tags r:id="rId1"/>
    </p:custDataLst>
    <p:extLst>
      <p:ext uri="{BB962C8B-B14F-4D97-AF65-F5344CB8AC3E}">
        <p14:creationId xmlns:p14="http://schemas.microsoft.com/office/powerpoint/2010/main" val="2253532537"/>
      </p:ext>
    </p:extLst>
  </p:cSld>
  <p:clrMapOvr>
    <a:masterClrMapping/>
  </p:clrMapOvr>
  <p:transition spd="slow"/>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7812" y="457200"/>
            <a:ext cx="1149804" cy="952500"/>
          </a:xfrm>
          <a:prstGeom prst="rect">
            <a:avLst/>
          </a:prstGeom>
        </p:spPr>
      </p:pic>
      <p:grpSp>
        <p:nvGrpSpPr>
          <p:cNvPr id="5" name="Group 4"/>
          <p:cNvGrpSpPr/>
          <p:nvPr/>
        </p:nvGrpSpPr>
        <p:grpSpPr>
          <a:xfrm>
            <a:off x="531812" y="1676400"/>
            <a:ext cx="9572228" cy="3201485"/>
            <a:chOff x="761209" y="855663"/>
            <a:chExt cx="5485646" cy="3336997"/>
          </a:xfrm>
        </p:grpSpPr>
        <p:sp>
          <p:nvSpPr>
            <p:cNvPr id="6" name="Freeform 5"/>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7" name="Rounded Rectangle 6"/>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5362" name="Title 1"/>
          <p:cNvSpPr>
            <a:spLocks noGrp="1"/>
          </p:cNvSpPr>
          <p:nvPr>
            <p:ph type="title"/>
          </p:nvPr>
        </p:nvSpPr>
        <p:spPr>
          <a:xfrm>
            <a:off x="499134" y="304800"/>
            <a:ext cx="8990230" cy="701674"/>
          </a:xfrm>
        </p:spPr>
        <p:txBody>
          <a:bodyPr>
            <a:normAutofit fontScale="90000"/>
          </a:bodyPr>
          <a:lstStyle/>
          <a:p>
            <a:pPr eaLnBrk="1" hangingPunct="1"/>
            <a:r>
              <a:rPr lang="en-US" dirty="0"/>
              <a:t>DBCS: Performing Recovery by Using the Console</a:t>
            </a:r>
            <a:endParaRPr lang="en-US" altLang="es-MX" dirty="0"/>
          </a:p>
        </p:txBody>
      </p:sp>
      <p:sp>
        <p:nvSpPr>
          <p:cNvPr id="9219" name="Content Placeholder 9"/>
          <p:cNvSpPr>
            <a:spLocks noGrp="1"/>
          </p:cNvSpPr>
          <p:nvPr>
            <p:ph idx="1"/>
          </p:nvPr>
        </p:nvSpPr>
        <p:spPr>
          <a:xfrm>
            <a:off x="740490" y="2286000"/>
            <a:ext cx="8748874" cy="1557685"/>
          </a:xfrm>
        </p:spPr>
        <p:txBody>
          <a:bodyPr>
            <a:normAutofit fontScale="92500" lnSpcReduction="20000"/>
          </a:bodyPr>
          <a:lstStyle/>
          <a:p>
            <a:pPr lvl="1">
              <a:buClr>
                <a:schemeClr val="accent1"/>
              </a:buClr>
              <a:defRPr/>
            </a:pPr>
            <a:r>
              <a:rPr lang="en-US" dirty="0"/>
              <a:t>Restore from the most recent backup and perform complete recovery.</a:t>
            </a:r>
          </a:p>
          <a:p>
            <a:pPr lvl="1">
              <a:buClr>
                <a:schemeClr val="accent1"/>
              </a:buClr>
              <a:defRPr/>
            </a:pPr>
            <a:r>
              <a:rPr lang="en-US" dirty="0"/>
              <a:t>Restore from a backup and recover to a specific data and time.</a:t>
            </a:r>
          </a:p>
          <a:p>
            <a:pPr lvl="1">
              <a:buClr>
                <a:schemeClr val="accent1"/>
              </a:buClr>
              <a:defRPr/>
            </a:pPr>
            <a:r>
              <a:rPr lang="en-US" dirty="0"/>
              <a:t>Restore from a backup and recover to a specific system change number (SCN).</a:t>
            </a:r>
          </a:p>
        </p:txBody>
      </p:sp>
      <p:sp>
        <p:nvSpPr>
          <p:cNvPr id="2" name="Slide Number Placeholder 1"/>
          <p:cNvSpPr>
            <a:spLocks noGrp="1"/>
          </p:cNvSpPr>
          <p:nvPr>
            <p:ph type="sldNum" sz="quarter" idx="12"/>
          </p:nvPr>
        </p:nvSpPr>
        <p:spPr/>
        <p:txBody>
          <a:bodyPr/>
          <a:lstStyle/>
          <a:p>
            <a:fld id="{0D1E9C62-5A59-433B-A292-EC595ABBBF45}" type="slidenum">
              <a:rPr lang="" smtClean="0"/>
              <a:t>427</a:t>
            </a:fld>
            <a:endParaRPr lang=""/>
          </a:p>
        </p:txBody>
      </p:sp>
    </p:spTree>
    <p:custDataLst>
      <p:tags r:id="rId1"/>
    </p:custDataLst>
    <p:extLst>
      <p:ext uri="{BB962C8B-B14F-4D97-AF65-F5344CB8AC3E}">
        <p14:creationId xmlns:p14="http://schemas.microsoft.com/office/powerpoint/2010/main" val="313758709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84212" y="1219648"/>
            <a:ext cx="10529451" cy="5156025"/>
            <a:chOff x="761209" y="855663"/>
            <a:chExt cx="5485646" cy="3336997"/>
          </a:xfrm>
        </p:grpSpPr>
        <p:sp>
          <p:nvSpPr>
            <p:cNvPr id="10" name="Freeform 9"/>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11" name="Rounded Rectangle 10"/>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5362" name="Title 1"/>
          <p:cNvSpPr>
            <a:spLocks noGrp="1"/>
          </p:cNvSpPr>
          <p:nvPr>
            <p:ph type="title"/>
          </p:nvPr>
        </p:nvSpPr>
        <p:spPr>
          <a:xfrm>
            <a:off x="1065212" y="358234"/>
            <a:ext cx="8685430" cy="389583"/>
          </a:xfrm>
        </p:spPr>
        <p:txBody>
          <a:bodyPr>
            <a:normAutofit fontScale="90000"/>
          </a:bodyPr>
          <a:lstStyle/>
          <a:p>
            <a:pPr eaLnBrk="1" hangingPunct="1"/>
            <a:r>
              <a:rPr lang="en-US" dirty="0"/>
              <a:t>DBCS: Performing Recovery by Using the </a:t>
            </a:r>
            <a:r>
              <a:rPr lang="en-US" dirty="0">
                <a:latin typeface="Courier New" panose="02070309020205020404" pitchFamily="49" charset="0"/>
                <a:cs typeface="Courier New" panose="02070309020205020404" pitchFamily="49" charset="0"/>
              </a:rPr>
              <a:t>dbaascli</a:t>
            </a:r>
            <a:r>
              <a:rPr lang="en-US" dirty="0"/>
              <a:t> Utility</a:t>
            </a:r>
            <a:endParaRPr lang="en-US" altLang="es-MX" dirty="0"/>
          </a:p>
        </p:txBody>
      </p:sp>
      <p:sp>
        <p:nvSpPr>
          <p:cNvPr id="9219" name="Content Placeholder 9"/>
          <p:cNvSpPr>
            <a:spLocks noGrp="1"/>
          </p:cNvSpPr>
          <p:nvPr>
            <p:ph idx="1"/>
          </p:nvPr>
        </p:nvSpPr>
        <p:spPr>
          <a:xfrm>
            <a:off x="1415175" y="1219648"/>
            <a:ext cx="9358474" cy="4396923"/>
          </a:xfrm>
        </p:spPr>
        <p:txBody>
          <a:bodyPr>
            <a:normAutofit fontScale="92500"/>
          </a:bodyPr>
          <a:lstStyle/>
          <a:p>
            <a:pPr>
              <a:defRPr/>
            </a:pPr>
            <a:r>
              <a:rPr lang="en-US" dirty="0">
                <a:latin typeface="+mn-lt"/>
              </a:rPr>
              <a:t>Use the </a:t>
            </a:r>
            <a:r>
              <a:rPr lang="en-US" dirty="0">
                <a:latin typeface="Courier New" panose="02070309020205020404" pitchFamily="49" charset="0"/>
                <a:cs typeface="Courier New" panose="02070309020205020404" pitchFamily="49" charset="0"/>
              </a:rPr>
              <a:t>orec</a:t>
            </a:r>
            <a:r>
              <a:rPr lang="en-US" dirty="0">
                <a:latin typeface="+mn-lt"/>
              </a:rPr>
              <a:t> subcommand of the </a:t>
            </a:r>
            <a:r>
              <a:rPr lang="en-US" dirty="0">
                <a:latin typeface="Courier New" panose="02070309020205020404" pitchFamily="49" charset="0"/>
                <a:cs typeface="Courier New" panose="02070309020205020404" pitchFamily="49" charset="0"/>
              </a:rPr>
              <a:t>dbaascli</a:t>
            </a:r>
            <a:r>
              <a:rPr lang="en-US" dirty="0">
                <a:latin typeface="+mn-lt"/>
              </a:rPr>
              <a:t> utility to restore and recover the database:</a:t>
            </a:r>
          </a:p>
          <a:p>
            <a:pPr lvl="1">
              <a:defRPr/>
            </a:pPr>
            <a:r>
              <a:rPr lang="en-US" dirty="0"/>
              <a:t>Restoring from the most recent backup and performing complete recovery</a:t>
            </a:r>
          </a:p>
          <a:p>
            <a:pPr lvl="1">
              <a:defRPr/>
            </a:pPr>
            <a:endParaRPr lang="en-US" dirty="0"/>
          </a:p>
          <a:p>
            <a:pPr lvl="1">
              <a:defRPr/>
            </a:pPr>
            <a:r>
              <a:rPr lang="en-US" dirty="0"/>
              <a:t>Restoring from a specific backup and performing point-in-time recovery</a:t>
            </a:r>
          </a:p>
          <a:p>
            <a:pPr lvl="1">
              <a:defRPr/>
            </a:pPr>
            <a:endParaRPr lang="en-US" dirty="0"/>
          </a:p>
          <a:p>
            <a:pPr lvl="1">
              <a:defRPr/>
            </a:pPr>
            <a:r>
              <a:rPr lang="en-US" dirty="0"/>
              <a:t>Restoring from the most recent backup and performing recovery through the specified system change number (SCN)</a:t>
            </a:r>
          </a:p>
          <a:p>
            <a:pPr lvl="1">
              <a:defRPr/>
            </a:pPr>
            <a:endParaRPr lang="en-US" dirty="0"/>
          </a:p>
          <a:p>
            <a:pPr lvl="1">
              <a:defRPr/>
            </a:pPr>
            <a:r>
              <a:rPr lang="en-US" dirty="0"/>
              <a:t>Restoring from a specific long-term backup and performing point-in-time recovery</a:t>
            </a:r>
          </a:p>
        </p:txBody>
      </p:sp>
      <p:sp>
        <p:nvSpPr>
          <p:cNvPr id="4" name="Content Placeholder 2"/>
          <p:cNvSpPr txBox="1">
            <a:spLocks/>
          </p:cNvSpPr>
          <p:nvPr/>
        </p:nvSpPr>
        <p:spPr bwMode="gray">
          <a:xfrm>
            <a:off x="1997072" y="2351519"/>
            <a:ext cx="6764340"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latin typeface="Courier New" pitchFamily="49" charset="0"/>
              </a:rPr>
              <a:t># dbaascli orec --args -latest</a:t>
            </a:r>
          </a:p>
        </p:txBody>
      </p:sp>
      <p:sp>
        <p:nvSpPr>
          <p:cNvPr id="5" name="Content Placeholder 2"/>
          <p:cNvSpPr txBox="1">
            <a:spLocks/>
          </p:cNvSpPr>
          <p:nvPr/>
        </p:nvSpPr>
        <p:spPr bwMode="gray">
          <a:xfrm>
            <a:off x="1969653" y="3069653"/>
            <a:ext cx="5797394"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latin typeface="Courier New" pitchFamily="49" charset="0"/>
              </a:rPr>
              <a:t># dbaascli orec --args -pitr </a:t>
            </a:r>
            <a:r>
              <a:rPr lang="en-US" b="1" i="1" dirty="0">
                <a:latin typeface="Courier New" pitchFamily="49" charset="0"/>
              </a:rPr>
              <a:t>backup-tag</a:t>
            </a:r>
          </a:p>
        </p:txBody>
      </p:sp>
      <p:sp>
        <p:nvSpPr>
          <p:cNvPr id="6" name="Content Placeholder 2"/>
          <p:cNvSpPr txBox="1">
            <a:spLocks/>
          </p:cNvSpPr>
          <p:nvPr/>
        </p:nvSpPr>
        <p:spPr bwMode="gray">
          <a:xfrm>
            <a:off x="1969653" y="5161608"/>
            <a:ext cx="7162800"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latin typeface="Courier New" pitchFamily="49" charset="0"/>
              </a:rPr>
              <a:t># dbaascli orec --args -keep -tag </a:t>
            </a:r>
            <a:r>
              <a:rPr lang="en-US" b="1" i="1" dirty="0">
                <a:latin typeface="Courier New" pitchFamily="49" charset="0"/>
              </a:rPr>
              <a:t>backup-tag</a:t>
            </a:r>
          </a:p>
        </p:txBody>
      </p:sp>
      <p:sp>
        <p:nvSpPr>
          <p:cNvPr id="8" name="Content Placeholder 2"/>
          <p:cNvSpPr txBox="1">
            <a:spLocks/>
          </p:cNvSpPr>
          <p:nvPr/>
        </p:nvSpPr>
        <p:spPr bwMode="gray">
          <a:xfrm>
            <a:off x="1921251" y="4112163"/>
            <a:ext cx="6073670"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latin typeface="Courier New" pitchFamily="49" charset="0"/>
              </a:rPr>
              <a:t># dbaascli orec --args -scn </a:t>
            </a:r>
            <a:r>
              <a:rPr lang="en-US" b="1" i="1" dirty="0">
                <a:latin typeface="Courier New" pitchFamily="49" charset="0"/>
              </a:rPr>
              <a:t>SCN</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4756" y="124723"/>
            <a:ext cx="997404" cy="826252"/>
          </a:xfrm>
          <a:prstGeom prst="rect">
            <a:avLst/>
          </a:prstGeom>
        </p:spPr>
      </p:pic>
      <p:sp>
        <p:nvSpPr>
          <p:cNvPr id="2" name="Slide Number Placeholder 1"/>
          <p:cNvSpPr>
            <a:spLocks noGrp="1"/>
          </p:cNvSpPr>
          <p:nvPr>
            <p:ph type="sldNum" sz="quarter" idx="12"/>
          </p:nvPr>
        </p:nvSpPr>
        <p:spPr/>
        <p:txBody>
          <a:bodyPr/>
          <a:lstStyle/>
          <a:p>
            <a:fld id="{0D1E9C62-5A59-433B-A292-EC595ABBBF45}" type="slidenum">
              <a:rPr lang="" smtClean="0"/>
              <a:t>428</a:t>
            </a:fld>
            <a:endParaRPr lang=""/>
          </a:p>
        </p:txBody>
      </p:sp>
    </p:spTree>
    <p:custDataLst>
      <p:tags r:id="rId1"/>
    </p:custDataLst>
    <p:extLst>
      <p:ext uri="{BB962C8B-B14F-4D97-AF65-F5344CB8AC3E}">
        <p14:creationId xmlns:p14="http://schemas.microsoft.com/office/powerpoint/2010/main" val="108512871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2434848"/>
          </a:xfrm>
        </p:spPr>
        <p:txBody>
          <a:bodyPr/>
          <a:lstStyle/>
          <a:p>
            <a:r>
              <a:rPr lang="en-US" dirty="0"/>
              <a:t>In this lesson, you should have learned how to:</a:t>
            </a:r>
          </a:p>
          <a:p>
            <a:pPr lvl="1"/>
            <a:r>
              <a:rPr lang="en-US" dirty="0"/>
              <a:t>Determine the need for performing recovery</a:t>
            </a:r>
          </a:p>
          <a:p>
            <a:pPr lvl="1"/>
            <a:r>
              <a:rPr lang="en-US" dirty="0"/>
              <a:t>Describe and use available options, such as Recovery Manager (RMAN) and the Data Recovery Advisor</a:t>
            </a:r>
          </a:p>
          <a:p>
            <a:pPr lvl="1"/>
            <a:r>
              <a:rPr lang="en-US" dirty="0"/>
              <a:t>Recover data files</a:t>
            </a:r>
          </a:p>
          <a:p>
            <a:pPr lvl="1"/>
            <a:r>
              <a:rPr lang="en-US" dirty="0"/>
              <a:t>Restore and recover a DBCS database</a:t>
            </a:r>
          </a:p>
        </p:txBody>
      </p:sp>
      <p:sp>
        <p:nvSpPr>
          <p:cNvPr id="6" name="Rectangle 5"/>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429</a:t>
            </a:fld>
            <a:endParaRPr lang=""/>
          </a:p>
        </p:txBody>
      </p:sp>
    </p:spTree>
    <p:custDataLst>
      <p:tags r:id="rId1"/>
    </p:custDataLst>
    <p:extLst>
      <p:ext uri="{BB962C8B-B14F-4D97-AF65-F5344CB8AC3E}">
        <p14:creationId xmlns:p14="http://schemas.microsoft.com/office/powerpoint/2010/main" val="3794629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2126100" y="885508"/>
            <a:ext cx="7936625" cy="5168103"/>
            <a:chOff x="830654" y="1268641"/>
            <a:chExt cx="7482693" cy="3030071"/>
          </a:xfrm>
        </p:grpSpPr>
        <p:sp>
          <p:nvSpPr>
            <p:cNvPr id="39" name="Freeform 38"/>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40" name="Rounded Rectangle 39"/>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29698" name="Rectangle 2"/>
          <p:cNvSpPr>
            <a:spLocks noGrp="1" noChangeArrowheads="1"/>
          </p:cNvSpPr>
          <p:nvPr>
            <p:ph type="title"/>
          </p:nvPr>
        </p:nvSpPr>
        <p:spPr>
          <a:xfrm>
            <a:off x="837982" y="365126"/>
            <a:ext cx="10209430" cy="424655"/>
          </a:xfrm>
        </p:spPr>
        <p:txBody>
          <a:bodyPr>
            <a:normAutofit fontScale="90000"/>
          </a:bodyPr>
          <a:lstStyle/>
          <a:p>
            <a:pPr eaLnBrk="1" hangingPunct="1"/>
            <a:r>
              <a:rPr lang="en-US" altLang="en-US" dirty="0"/>
              <a:t>Process Structures</a:t>
            </a:r>
            <a:endParaRPr lang="en-US" altLang="en-US" dirty="0">
              <a:solidFill>
                <a:srgbClr val="0000FF"/>
              </a:solidFill>
            </a:endParaRPr>
          </a:p>
        </p:txBody>
      </p:sp>
      <p:grpSp>
        <p:nvGrpSpPr>
          <p:cNvPr id="2" name="Group 1"/>
          <p:cNvGrpSpPr/>
          <p:nvPr/>
        </p:nvGrpSpPr>
        <p:grpSpPr>
          <a:xfrm>
            <a:off x="2398712" y="1280318"/>
            <a:ext cx="7391400" cy="4297364"/>
            <a:chOff x="2589212" y="1371600"/>
            <a:chExt cx="7391400" cy="4297364"/>
          </a:xfrm>
        </p:grpSpPr>
        <p:sp>
          <p:nvSpPr>
            <p:cNvPr id="29699" name="Rectangle 37"/>
            <p:cNvSpPr>
              <a:spLocks noChangeArrowheads="1"/>
            </p:cNvSpPr>
            <p:nvPr/>
          </p:nvSpPr>
          <p:spPr bwMode="blackWhite">
            <a:xfrm>
              <a:off x="4875212" y="1371600"/>
              <a:ext cx="5105400" cy="2514600"/>
            </a:xfrm>
            <a:prstGeom prst="rect">
              <a:avLst/>
            </a:prstGeom>
            <a:solidFill>
              <a:srgbClr val="99CCFF"/>
            </a:solidFill>
            <a:ln w="28575">
              <a:solidFill>
                <a:srgbClr val="000000"/>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solidFill>
                  <a:srgbClr val="000000"/>
                </a:solidFill>
              </a:endParaRPr>
            </a:p>
            <a:p>
              <a:pPr algn="ctr"/>
              <a:endParaRPr lang="en-US" altLang="en-US" sz="1400" dirty="0">
                <a:solidFill>
                  <a:srgbClr val="000000"/>
                </a:solidFill>
              </a:endParaRPr>
            </a:p>
          </p:txBody>
        </p:sp>
        <p:sp>
          <p:nvSpPr>
            <p:cNvPr id="29700" name="Oval 38"/>
            <p:cNvSpPr>
              <a:spLocks noChangeArrowheads="1"/>
            </p:cNvSpPr>
            <p:nvPr/>
          </p:nvSpPr>
          <p:spPr bwMode="blackWhite">
            <a:xfrm>
              <a:off x="8488363" y="2895600"/>
              <a:ext cx="593725" cy="27463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 PMON</a:t>
              </a:r>
            </a:p>
          </p:txBody>
        </p:sp>
        <p:sp>
          <p:nvSpPr>
            <p:cNvPr id="29701" name="Oval 39"/>
            <p:cNvSpPr>
              <a:spLocks noChangeArrowheads="1"/>
            </p:cNvSpPr>
            <p:nvPr/>
          </p:nvSpPr>
          <p:spPr bwMode="blackWhite">
            <a:xfrm>
              <a:off x="7853363" y="2895600"/>
              <a:ext cx="593725" cy="27463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SMON</a:t>
              </a:r>
            </a:p>
          </p:txBody>
        </p:sp>
        <p:sp>
          <p:nvSpPr>
            <p:cNvPr id="29702" name="Oval 40"/>
            <p:cNvSpPr>
              <a:spLocks noChangeArrowheads="1"/>
            </p:cNvSpPr>
            <p:nvPr/>
          </p:nvSpPr>
          <p:spPr bwMode="blackWhite">
            <a:xfrm>
              <a:off x="6627813" y="3535364"/>
              <a:ext cx="593725" cy="274637"/>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Others</a:t>
              </a:r>
            </a:p>
          </p:txBody>
        </p:sp>
        <p:sp>
          <p:nvSpPr>
            <p:cNvPr id="29703" name="Text Box 41"/>
            <p:cNvSpPr txBox="1">
              <a:spLocks noChangeArrowheads="1"/>
            </p:cNvSpPr>
            <p:nvPr/>
          </p:nvSpPr>
          <p:spPr bwMode="blackWhite">
            <a:xfrm>
              <a:off x="5408612" y="1414463"/>
              <a:ext cx="4038600" cy="265112"/>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sz="1400" dirty="0">
                  <a:solidFill>
                    <a:srgbClr val="000000"/>
                  </a:solidFill>
                </a:rPr>
                <a:t>Instances (ASM and Database separate)</a:t>
              </a:r>
            </a:p>
          </p:txBody>
        </p:sp>
        <p:sp>
          <p:nvSpPr>
            <p:cNvPr id="29704" name="Oval 42"/>
            <p:cNvSpPr>
              <a:spLocks noChangeArrowheads="1"/>
            </p:cNvSpPr>
            <p:nvPr/>
          </p:nvSpPr>
          <p:spPr bwMode="blackWhite">
            <a:xfrm>
              <a:off x="6856413" y="3200400"/>
              <a:ext cx="593725" cy="27463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 LREG</a:t>
              </a:r>
            </a:p>
          </p:txBody>
        </p:sp>
        <p:sp>
          <p:nvSpPr>
            <p:cNvPr id="29705" name="Oval 43"/>
            <p:cNvSpPr>
              <a:spLocks noChangeArrowheads="1"/>
            </p:cNvSpPr>
            <p:nvPr/>
          </p:nvSpPr>
          <p:spPr bwMode="blackWhite">
            <a:xfrm>
              <a:off x="5942013" y="3535364"/>
              <a:ext cx="593725" cy="274637"/>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ARC</a:t>
              </a:r>
              <a:r>
                <a:rPr lang="en-US" altLang="en-US" sz="1200" i="1" dirty="0">
                  <a:solidFill>
                    <a:srgbClr val="000000"/>
                  </a:solidFill>
                </a:rPr>
                <a:t>n</a:t>
              </a:r>
            </a:p>
          </p:txBody>
        </p:sp>
        <p:sp>
          <p:nvSpPr>
            <p:cNvPr id="29706" name="Oval 44"/>
            <p:cNvSpPr>
              <a:spLocks noChangeArrowheads="1"/>
            </p:cNvSpPr>
            <p:nvPr/>
          </p:nvSpPr>
          <p:spPr bwMode="blackWhite">
            <a:xfrm>
              <a:off x="5929313" y="2895600"/>
              <a:ext cx="593725" cy="27463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 DBW</a:t>
              </a:r>
              <a:r>
                <a:rPr lang="en-US" altLang="en-US" sz="1200" i="1" dirty="0">
                  <a:solidFill>
                    <a:srgbClr val="000000"/>
                  </a:solidFill>
                </a:rPr>
                <a:t>n</a:t>
              </a:r>
            </a:p>
          </p:txBody>
        </p:sp>
        <p:sp>
          <p:nvSpPr>
            <p:cNvPr id="29707" name="Oval 45"/>
            <p:cNvSpPr>
              <a:spLocks noChangeArrowheads="1"/>
            </p:cNvSpPr>
            <p:nvPr/>
          </p:nvSpPr>
          <p:spPr bwMode="blackWhite">
            <a:xfrm>
              <a:off x="7199313" y="2895600"/>
              <a:ext cx="593725" cy="27463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 LGWR</a:t>
              </a:r>
            </a:p>
          </p:txBody>
        </p:sp>
        <p:sp>
          <p:nvSpPr>
            <p:cNvPr id="29708" name="Oval 46"/>
            <p:cNvSpPr>
              <a:spLocks noChangeArrowheads="1"/>
            </p:cNvSpPr>
            <p:nvPr/>
          </p:nvSpPr>
          <p:spPr bwMode="blackWhite">
            <a:xfrm>
              <a:off x="6564313" y="2895600"/>
              <a:ext cx="593725" cy="27463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CKPT</a:t>
              </a:r>
            </a:p>
          </p:txBody>
        </p:sp>
        <p:sp>
          <p:nvSpPr>
            <p:cNvPr id="29709" name="Rectangle 47"/>
            <p:cNvSpPr>
              <a:spLocks noChangeArrowheads="1"/>
            </p:cNvSpPr>
            <p:nvPr/>
          </p:nvSpPr>
          <p:spPr bwMode="blackWhite">
            <a:xfrm>
              <a:off x="4189413" y="2286000"/>
              <a:ext cx="587375" cy="311150"/>
            </a:xfrm>
            <a:prstGeom prst="rect">
              <a:avLst/>
            </a:prstGeom>
            <a:solidFill>
              <a:srgbClr val="99CC00"/>
            </a:solidFill>
            <a:ln w="28575">
              <a:solidFill>
                <a:schemeClr val="bg2"/>
              </a:solidFill>
              <a:miter lim="800000"/>
              <a:headEnd/>
              <a:tailEnd/>
            </a:ln>
          </p:spPr>
          <p:txBody>
            <a:bodyPr wrap="none" lIns="92075" tIns="46038" rIns="92075" bIns="46038" anchor="ctr"/>
            <a:lstStyle/>
            <a:p>
              <a:pPr algn="ctr" defTabSz="822325" eaLnBrk="0" hangingPunct="0">
                <a:spcBef>
                  <a:spcPct val="50000"/>
                </a:spcBef>
                <a:defRPr/>
              </a:pPr>
              <a:r>
                <a:rPr lang="en-US" sz="1400" b="1" dirty="0">
                  <a:solidFill>
                    <a:srgbClr val="000000"/>
                  </a:solidFill>
                </a:rPr>
                <a:t>PGA</a:t>
              </a:r>
            </a:p>
          </p:txBody>
        </p:sp>
        <p:sp>
          <p:nvSpPr>
            <p:cNvPr id="29710" name="Text Box 52"/>
            <p:cNvSpPr txBox="1">
              <a:spLocks noChangeArrowheads="1"/>
            </p:cNvSpPr>
            <p:nvPr/>
          </p:nvSpPr>
          <p:spPr bwMode="blackWhite">
            <a:xfrm>
              <a:off x="5942012" y="2590801"/>
              <a:ext cx="3200400" cy="265113"/>
            </a:xfrm>
            <a:prstGeom prst="rect">
              <a:avLst/>
            </a:prstGeom>
            <a:noFill/>
            <a:ln w="28575">
              <a:noFill/>
              <a:miter lim="800000"/>
              <a:headEnd type="none" w="sm" len="sm"/>
              <a:tailEnd type="none" w="sm" len="sm"/>
            </a:ln>
          </p:spPr>
          <p:txBody>
            <a:bodyPr lIns="92075" tIns="46038" rIns="92075" bIns="46038">
              <a:spAutoFit/>
            </a:bodyPr>
            <a:lstStyle/>
            <a:p>
              <a:pPr algn="ctr" defTabSz="228600" eaLnBrk="0" hangingPunct="0">
                <a:lnSpc>
                  <a:spcPct val="80000"/>
                </a:lnSpc>
                <a:spcBef>
                  <a:spcPct val="50000"/>
                </a:spcBef>
                <a:defRPr/>
              </a:pPr>
              <a:r>
                <a:rPr lang="en-US" sz="1400" dirty="0">
                  <a:solidFill>
                    <a:srgbClr val="000000"/>
                  </a:solidFill>
                </a:rPr>
                <a:t>Background processes</a:t>
              </a:r>
            </a:p>
          </p:txBody>
        </p:sp>
        <p:sp>
          <p:nvSpPr>
            <p:cNvPr id="29711" name="AutoShape 53"/>
            <p:cNvSpPr>
              <a:spLocks noChangeArrowheads="1"/>
            </p:cNvSpPr>
            <p:nvPr/>
          </p:nvSpPr>
          <p:spPr bwMode="blackWhite">
            <a:xfrm>
              <a:off x="5180012" y="1676400"/>
              <a:ext cx="4495800" cy="838200"/>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dirty="0">
                  <a:solidFill>
                    <a:srgbClr val="000000"/>
                  </a:solidFill>
                </a:rPr>
                <a:t>System Global Area (SGA)</a:t>
              </a:r>
            </a:p>
          </p:txBody>
        </p:sp>
        <p:sp>
          <p:nvSpPr>
            <p:cNvPr id="29712" name="Text Box 55"/>
            <p:cNvSpPr txBox="1">
              <a:spLocks noChangeArrowheads="1"/>
            </p:cNvSpPr>
            <p:nvPr/>
          </p:nvSpPr>
          <p:spPr bwMode="blackWhite">
            <a:xfrm>
              <a:off x="4799012" y="2895601"/>
              <a:ext cx="1219200" cy="265113"/>
            </a:xfrm>
            <a:prstGeom prst="rect">
              <a:avLst/>
            </a:prstGeom>
            <a:noFill/>
            <a:ln w="28575">
              <a:noFill/>
              <a:miter lim="800000"/>
              <a:headEnd type="none" w="sm" len="sm"/>
              <a:tailEnd type="none" w="sm" len="sm"/>
            </a:ln>
          </p:spPr>
          <p:txBody>
            <a:bodyPr lIns="92075" tIns="46038" rIns="92075" bIns="46038">
              <a:spAutoFit/>
            </a:bodyPr>
            <a:lstStyle/>
            <a:p>
              <a:pPr algn="ctr" defTabSz="228600" eaLnBrk="0" hangingPunct="0">
                <a:lnSpc>
                  <a:spcPct val="80000"/>
                </a:lnSpc>
                <a:spcBef>
                  <a:spcPct val="50000"/>
                </a:spcBef>
                <a:defRPr/>
              </a:pPr>
              <a:r>
                <a:rPr lang="en-US" sz="1400" dirty="0">
                  <a:solidFill>
                    <a:srgbClr val="000000"/>
                  </a:solidFill>
                </a:rPr>
                <a:t>Required:</a:t>
              </a:r>
            </a:p>
          </p:txBody>
        </p:sp>
        <p:sp>
          <p:nvSpPr>
            <p:cNvPr id="29713" name="Text Box 58"/>
            <p:cNvSpPr txBox="1">
              <a:spLocks noChangeArrowheads="1"/>
            </p:cNvSpPr>
            <p:nvPr/>
          </p:nvSpPr>
          <p:spPr bwMode="blackWhite">
            <a:xfrm>
              <a:off x="4903787" y="3548063"/>
              <a:ext cx="1066800" cy="265112"/>
            </a:xfrm>
            <a:prstGeom prst="rect">
              <a:avLst/>
            </a:prstGeom>
            <a:noFill/>
            <a:ln w="28575">
              <a:noFill/>
              <a:miter lim="800000"/>
              <a:headEnd type="none" w="sm" len="sm"/>
              <a:tailEnd type="none" w="sm" len="sm"/>
            </a:ln>
          </p:spPr>
          <p:txBody>
            <a:bodyPr lIns="92075" tIns="46038" rIns="92075" bIns="46038">
              <a:spAutoFit/>
            </a:bodyPr>
            <a:lstStyle/>
            <a:p>
              <a:pPr algn="ctr" defTabSz="228600" eaLnBrk="0" hangingPunct="0">
                <a:lnSpc>
                  <a:spcPct val="80000"/>
                </a:lnSpc>
                <a:spcBef>
                  <a:spcPct val="50000"/>
                </a:spcBef>
                <a:defRPr/>
              </a:pPr>
              <a:r>
                <a:rPr lang="en-US" sz="1400" dirty="0">
                  <a:solidFill>
                    <a:srgbClr val="000000"/>
                  </a:solidFill>
                </a:rPr>
                <a:t>Optional:</a:t>
              </a:r>
            </a:p>
          </p:txBody>
        </p:sp>
        <p:sp>
          <p:nvSpPr>
            <p:cNvPr id="29714" name="Rectangle 65"/>
            <p:cNvSpPr>
              <a:spLocks noChangeArrowheads="1"/>
            </p:cNvSpPr>
            <p:nvPr/>
          </p:nvSpPr>
          <p:spPr bwMode="gray">
            <a:xfrm>
              <a:off x="4951412" y="4191001"/>
              <a:ext cx="4953000" cy="1477963"/>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Grid Infrastructure Processes</a:t>
              </a:r>
            </a:p>
            <a:p>
              <a:pPr algn="ctr" eaLnBrk="1" hangingPunct="1"/>
              <a:r>
                <a:rPr lang="en-US" altLang="en-US" dirty="0">
                  <a:solidFill>
                    <a:srgbClr val="000000"/>
                  </a:solidFill>
                </a:rPr>
                <a:t>(ASM and Oracle Restart)</a:t>
              </a:r>
            </a:p>
            <a:p>
              <a:pPr algn="ctr" eaLnBrk="1" hangingPunct="1"/>
              <a:endParaRPr lang="en-US" altLang="en-US" dirty="0">
                <a:solidFill>
                  <a:srgbClr val="000000"/>
                </a:solidFill>
              </a:endParaRPr>
            </a:p>
            <a:p>
              <a:pPr algn="ctr" eaLnBrk="1" hangingPunct="1"/>
              <a:endParaRPr lang="en-US" altLang="en-US" dirty="0">
                <a:solidFill>
                  <a:srgbClr val="000000"/>
                </a:solidFill>
              </a:endParaRPr>
            </a:p>
            <a:p>
              <a:pPr algn="ctr" eaLnBrk="1" hangingPunct="1"/>
              <a:endParaRPr lang="en-US" altLang="en-US" dirty="0">
                <a:solidFill>
                  <a:srgbClr val="000000"/>
                </a:solidFill>
              </a:endParaRPr>
            </a:p>
          </p:txBody>
        </p:sp>
        <p:sp>
          <p:nvSpPr>
            <p:cNvPr id="29715" name="Oval 68"/>
            <p:cNvSpPr>
              <a:spLocks noChangeArrowheads="1"/>
            </p:cNvSpPr>
            <p:nvPr/>
          </p:nvSpPr>
          <p:spPr bwMode="blackWhite">
            <a:xfrm>
              <a:off x="5103812" y="5222875"/>
              <a:ext cx="1447800" cy="3810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 orarootagent</a:t>
              </a:r>
            </a:p>
          </p:txBody>
        </p:sp>
        <p:sp>
          <p:nvSpPr>
            <p:cNvPr id="29716" name="Oval 69"/>
            <p:cNvSpPr>
              <a:spLocks noChangeArrowheads="1"/>
            </p:cNvSpPr>
            <p:nvPr/>
          </p:nvSpPr>
          <p:spPr bwMode="blackWhite">
            <a:xfrm>
              <a:off x="5103812" y="4786313"/>
              <a:ext cx="1447800" cy="3810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 ohas</a:t>
              </a:r>
            </a:p>
          </p:txBody>
        </p:sp>
        <p:sp>
          <p:nvSpPr>
            <p:cNvPr id="29717" name="Oval 70"/>
            <p:cNvSpPr>
              <a:spLocks noChangeArrowheads="1"/>
            </p:cNvSpPr>
            <p:nvPr/>
          </p:nvSpPr>
          <p:spPr bwMode="blackWhite">
            <a:xfrm>
              <a:off x="6704012" y="4786313"/>
              <a:ext cx="1447800" cy="3810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ocssd</a:t>
              </a:r>
            </a:p>
          </p:txBody>
        </p:sp>
        <p:sp>
          <p:nvSpPr>
            <p:cNvPr id="29718" name="Oval 71"/>
            <p:cNvSpPr>
              <a:spLocks noChangeArrowheads="1"/>
            </p:cNvSpPr>
            <p:nvPr/>
          </p:nvSpPr>
          <p:spPr bwMode="blackWhite">
            <a:xfrm>
              <a:off x="8304212" y="4786313"/>
              <a:ext cx="1447800" cy="3810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diskmon</a:t>
              </a:r>
            </a:p>
          </p:txBody>
        </p:sp>
        <p:sp>
          <p:nvSpPr>
            <p:cNvPr id="29719" name="Oval 72"/>
            <p:cNvSpPr>
              <a:spLocks noChangeArrowheads="1"/>
            </p:cNvSpPr>
            <p:nvPr/>
          </p:nvSpPr>
          <p:spPr bwMode="blackWhite">
            <a:xfrm>
              <a:off x="6704012" y="5222875"/>
              <a:ext cx="1447800" cy="3810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oraagent</a:t>
              </a:r>
            </a:p>
          </p:txBody>
        </p:sp>
        <p:sp>
          <p:nvSpPr>
            <p:cNvPr id="29720" name="Oval 73"/>
            <p:cNvSpPr>
              <a:spLocks noChangeArrowheads="1"/>
            </p:cNvSpPr>
            <p:nvPr/>
          </p:nvSpPr>
          <p:spPr bwMode="blackWhite">
            <a:xfrm>
              <a:off x="8304212" y="5222875"/>
              <a:ext cx="1447800" cy="3810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cssdagent</a:t>
              </a:r>
            </a:p>
          </p:txBody>
        </p:sp>
        <p:sp>
          <p:nvSpPr>
            <p:cNvPr id="29721" name="Oval 74"/>
            <p:cNvSpPr>
              <a:spLocks noChangeArrowheads="1"/>
            </p:cNvSpPr>
            <p:nvPr/>
          </p:nvSpPr>
          <p:spPr bwMode="blackWhite">
            <a:xfrm>
              <a:off x="2690813" y="4933245"/>
              <a:ext cx="914400" cy="533400"/>
            </a:xfrm>
            <a:prstGeom prst="ellipse">
              <a:avLst/>
            </a:prstGeom>
            <a:solidFill>
              <a:srgbClr val="CCFFFF"/>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200" dirty="0">
                  <a:solidFill>
                    <a:srgbClr val="000000"/>
                  </a:solidFill>
                </a:rPr>
                <a:t>User</a:t>
              </a:r>
              <a:br>
                <a:rPr lang="en-US" sz="1200" dirty="0">
                  <a:solidFill>
                    <a:srgbClr val="000000"/>
                  </a:solidFill>
                </a:rPr>
              </a:br>
              <a:r>
                <a:rPr lang="en-US" sz="1200" dirty="0">
                  <a:solidFill>
                    <a:srgbClr val="000000"/>
                  </a:solidFill>
                </a:rPr>
                <a:t>process</a:t>
              </a:r>
            </a:p>
          </p:txBody>
        </p:sp>
        <p:sp>
          <p:nvSpPr>
            <p:cNvPr id="29722" name="Oval 75"/>
            <p:cNvSpPr>
              <a:spLocks noChangeArrowheads="1"/>
            </p:cNvSpPr>
            <p:nvPr/>
          </p:nvSpPr>
          <p:spPr bwMode="blackWhite">
            <a:xfrm>
              <a:off x="3579812" y="2514600"/>
              <a:ext cx="914400" cy="5334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Server</a:t>
              </a:r>
              <a:br>
                <a:rPr lang="en-US" altLang="en-US" sz="1200" dirty="0">
                  <a:solidFill>
                    <a:srgbClr val="000000"/>
                  </a:solidFill>
                </a:rPr>
              </a:br>
              <a:r>
                <a:rPr lang="en-US" altLang="en-US" sz="1200" dirty="0">
                  <a:solidFill>
                    <a:srgbClr val="000000"/>
                  </a:solidFill>
                </a:rPr>
                <a:t>process</a:t>
              </a:r>
            </a:p>
          </p:txBody>
        </p:sp>
        <p:sp>
          <p:nvSpPr>
            <p:cNvPr id="29723" name="Oval 76"/>
            <p:cNvSpPr>
              <a:spLocks noChangeArrowheads="1"/>
            </p:cNvSpPr>
            <p:nvPr/>
          </p:nvSpPr>
          <p:spPr bwMode="blackWhite">
            <a:xfrm>
              <a:off x="2589212" y="3200400"/>
              <a:ext cx="914400" cy="533400"/>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200" dirty="0">
                  <a:solidFill>
                    <a:srgbClr val="000000"/>
                  </a:solidFill>
                </a:rPr>
                <a:t>Listener</a:t>
              </a:r>
            </a:p>
          </p:txBody>
        </p:sp>
        <p:sp>
          <p:nvSpPr>
            <p:cNvPr id="29724" name="Line 77"/>
            <p:cNvSpPr>
              <a:spLocks noChangeShapeType="1"/>
            </p:cNvSpPr>
            <p:nvPr/>
          </p:nvSpPr>
          <p:spPr bwMode="gray">
            <a:xfrm flipH="1">
              <a:off x="3160712" y="3733800"/>
              <a:ext cx="0" cy="1143000"/>
            </a:xfrm>
            <a:prstGeom prst="line">
              <a:avLst/>
            </a:prstGeom>
            <a:noFill/>
            <a:ln w="28575">
              <a:solidFill>
                <a:schemeClr val="tx1"/>
              </a:solidFill>
              <a:prstDash val="dash"/>
              <a:round/>
              <a:headEnd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29725" name="Line 78"/>
            <p:cNvSpPr>
              <a:spLocks noChangeShapeType="1"/>
            </p:cNvSpPr>
            <p:nvPr/>
          </p:nvSpPr>
          <p:spPr bwMode="gray">
            <a:xfrm>
              <a:off x="2894012" y="3708400"/>
              <a:ext cx="0" cy="1219200"/>
            </a:xfrm>
            <a:prstGeom prst="line">
              <a:avLst/>
            </a:prstGeom>
            <a:noFill/>
            <a:ln w="28575">
              <a:solidFill>
                <a:schemeClr val="tx1"/>
              </a:solidFill>
              <a:prstDash val="dash"/>
              <a:round/>
              <a:headEnd type="triangle" w="lg" len="lg"/>
              <a:tailEnd w="lg" len="lg"/>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29726" name="Freeform 79"/>
            <p:cNvSpPr>
              <a:spLocks/>
            </p:cNvSpPr>
            <p:nvPr/>
          </p:nvSpPr>
          <p:spPr bwMode="auto">
            <a:xfrm>
              <a:off x="3351212" y="3048000"/>
              <a:ext cx="685800" cy="1905000"/>
            </a:xfrm>
            <a:custGeom>
              <a:avLst/>
              <a:gdLst>
                <a:gd name="T0" fmla="*/ 0 w 432"/>
                <a:gd name="T1" fmla="*/ 2147483647 h 1200"/>
                <a:gd name="T2" fmla="*/ 0 w 432"/>
                <a:gd name="T3" fmla="*/ 2147483647 h 1200"/>
                <a:gd name="T4" fmla="*/ 2147483647 w 432"/>
                <a:gd name="T5" fmla="*/ 2147483647 h 1200"/>
                <a:gd name="T6" fmla="*/ 2147483647 w 432"/>
                <a:gd name="T7" fmla="*/ 0 h 1200"/>
                <a:gd name="T8" fmla="*/ 0 60000 65536"/>
                <a:gd name="T9" fmla="*/ 0 60000 65536"/>
                <a:gd name="T10" fmla="*/ 0 60000 65536"/>
                <a:gd name="T11" fmla="*/ 0 60000 65536"/>
                <a:gd name="T12" fmla="*/ 0 w 432"/>
                <a:gd name="T13" fmla="*/ 0 h 1200"/>
                <a:gd name="T14" fmla="*/ 432 w 432"/>
                <a:gd name="T15" fmla="*/ 1200 h 1200"/>
              </a:gdLst>
              <a:ahLst/>
              <a:cxnLst>
                <a:cxn ang="T8">
                  <a:pos x="T0" y="T1"/>
                </a:cxn>
                <a:cxn ang="T9">
                  <a:pos x="T2" y="T3"/>
                </a:cxn>
                <a:cxn ang="T10">
                  <a:pos x="T4" y="T5"/>
                </a:cxn>
                <a:cxn ang="T11">
                  <a:pos x="T6" y="T7"/>
                </a:cxn>
              </a:cxnLst>
              <a:rect l="T12" t="T13" r="T14" b="T15"/>
              <a:pathLst>
                <a:path w="432" h="1200">
                  <a:moveTo>
                    <a:pt x="0" y="1200"/>
                  </a:moveTo>
                  <a:lnTo>
                    <a:pt x="0" y="576"/>
                  </a:lnTo>
                  <a:lnTo>
                    <a:pt x="432" y="576"/>
                  </a:lnTo>
                  <a:lnTo>
                    <a:pt x="432" y="0"/>
                  </a:lnTo>
                </a:path>
              </a:pathLst>
            </a:custGeom>
            <a:noFill/>
            <a:ln w="28575" cap="flat" cmpd="sng">
              <a:solidFill>
                <a:schemeClr val="tx1"/>
              </a:solidFill>
              <a:prstDash val="solid"/>
              <a:round/>
              <a:headEnd type="triangle" w="lg" len="lg"/>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dirty="0">
                <a:solidFill>
                  <a:srgbClr val="000000"/>
                </a:solidFill>
              </a:endParaRPr>
            </a:p>
          </p:txBody>
        </p:sp>
        <p:sp>
          <p:nvSpPr>
            <p:cNvPr id="29727" name="Freeform 80"/>
            <p:cNvSpPr>
              <a:spLocks/>
            </p:cNvSpPr>
            <p:nvPr/>
          </p:nvSpPr>
          <p:spPr bwMode="gray">
            <a:xfrm>
              <a:off x="2817812" y="2667000"/>
              <a:ext cx="762000" cy="533400"/>
            </a:xfrm>
            <a:custGeom>
              <a:avLst/>
              <a:gdLst>
                <a:gd name="T0" fmla="*/ 0 w 480"/>
                <a:gd name="T1" fmla="*/ 2147483647 h 336"/>
                <a:gd name="T2" fmla="*/ 0 w 480"/>
                <a:gd name="T3" fmla="*/ 0 h 336"/>
                <a:gd name="T4" fmla="*/ 2147483647 w 480"/>
                <a:gd name="T5" fmla="*/ 0 h 336"/>
                <a:gd name="T6" fmla="*/ 0 60000 65536"/>
                <a:gd name="T7" fmla="*/ 0 60000 65536"/>
                <a:gd name="T8" fmla="*/ 0 60000 65536"/>
                <a:gd name="T9" fmla="*/ 0 w 480"/>
                <a:gd name="T10" fmla="*/ 0 h 336"/>
                <a:gd name="T11" fmla="*/ 480 w 480"/>
                <a:gd name="T12" fmla="*/ 336 h 336"/>
              </a:gdLst>
              <a:ahLst/>
              <a:cxnLst>
                <a:cxn ang="T6">
                  <a:pos x="T0" y="T1"/>
                </a:cxn>
                <a:cxn ang="T7">
                  <a:pos x="T2" y="T3"/>
                </a:cxn>
                <a:cxn ang="T8">
                  <a:pos x="T4" y="T5"/>
                </a:cxn>
              </a:cxnLst>
              <a:rect l="T9" t="T10" r="T11" b="T12"/>
              <a:pathLst>
                <a:path w="480" h="336">
                  <a:moveTo>
                    <a:pt x="0" y="336"/>
                  </a:moveTo>
                  <a:lnTo>
                    <a:pt x="0" y="0"/>
                  </a:lnTo>
                  <a:lnTo>
                    <a:pt x="480" y="0"/>
                  </a:lnTo>
                </a:path>
              </a:pathLst>
            </a:custGeom>
            <a:noFill/>
            <a:ln w="28575" cap="flat" cmpd="sng">
              <a:solidFill>
                <a:schemeClr val="tx1"/>
              </a:solidFill>
              <a:prstDash val="dash"/>
              <a:round/>
              <a:headEnd type="none" w="lg" len="lg"/>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dirty="0">
                <a:solidFill>
                  <a:srgbClr val="000000"/>
                </a:solidFill>
              </a:endParaRPr>
            </a:p>
          </p:txBody>
        </p:sp>
        <p:sp>
          <p:nvSpPr>
            <p:cNvPr id="29728" name="Freeform 81"/>
            <p:cNvSpPr>
              <a:spLocks/>
            </p:cNvSpPr>
            <p:nvPr/>
          </p:nvSpPr>
          <p:spPr bwMode="gray">
            <a:xfrm>
              <a:off x="3198812" y="2895600"/>
              <a:ext cx="381000" cy="304800"/>
            </a:xfrm>
            <a:custGeom>
              <a:avLst/>
              <a:gdLst>
                <a:gd name="T0" fmla="*/ 2147483647 w 240"/>
                <a:gd name="T1" fmla="*/ 0 h 192"/>
                <a:gd name="T2" fmla="*/ 0 w 240"/>
                <a:gd name="T3" fmla="*/ 0 h 192"/>
                <a:gd name="T4" fmla="*/ 0 w 240"/>
                <a:gd name="T5" fmla="*/ 2147483647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240" y="0"/>
                  </a:moveTo>
                  <a:lnTo>
                    <a:pt x="0" y="0"/>
                  </a:lnTo>
                  <a:lnTo>
                    <a:pt x="0" y="192"/>
                  </a:lnTo>
                </a:path>
              </a:pathLst>
            </a:custGeom>
            <a:noFill/>
            <a:ln w="28575" cap="flat" cmpd="sng">
              <a:solidFill>
                <a:schemeClr val="tx1"/>
              </a:solidFill>
              <a:prstDash val="dash"/>
              <a:round/>
              <a:headEnd type="none" w="lg" len="lg"/>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dirty="0">
                <a:solidFill>
                  <a:srgbClr val="000000"/>
                </a:solidFill>
              </a:endParaRPr>
            </a:p>
          </p:txBody>
        </p:sp>
        <p:sp>
          <p:nvSpPr>
            <p:cNvPr id="29729" name="Oval 42"/>
            <p:cNvSpPr>
              <a:spLocks noChangeArrowheads="1"/>
            </p:cNvSpPr>
            <p:nvPr/>
          </p:nvSpPr>
          <p:spPr bwMode="blackWhite">
            <a:xfrm>
              <a:off x="6246813" y="3200400"/>
              <a:ext cx="593725" cy="27463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 RECO</a:t>
              </a:r>
            </a:p>
          </p:txBody>
        </p:sp>
        <p:sp>
          <p:nvSpPr>
            <p:cNvPr id="29730" name="Oval 42"/>
            <p:cNvSpPr>
              <a:spLocks noChangeArrowheads="1"/>
            </p:cNvSpPr>
            <p:nvPr/>
          </p:nvSpPr>
          <p:spPr bwMode="blackWhite">
            <a:xfrm>
              <a:off x="7542213" y="3200400"/>
              <a:ext cx="593725" cy="27463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MMON</a:t>
              </a:r>
            </a:p>
          </p:txBody>
        </p:sp>
        <p:sp>
          <p:nvSpPr>
            <p:cNvPr id="29731" name="Oval 42"/>
            <p:cNvSpPr>
              <a:spLocks noChangeArrowheads="1"/>
            </p:cNvSpPr>
            <p:nvPr/>
          </p:nvSpPr>
          <p:spPr bwMode="blackWhite">
            <a:xfrm>
              <a:off x="8167688" y="3200400"/>
              <a:ext cx="593725" cy="27463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MMNL</a:t>
              </a:r>
            </a:p>
          </p:txBody>
        </p:sp>
        <p:sp>
          <p:nvSpPr>
            <p:cNvPr id="29732" name="Oval 40"/>
            <p:cNvSpPr>
              <a:spLocks noChangeArrowheads="1"/>
            </p:cNvSpPr>
            <p:nvPr/>
          </p:nvSpPr>
          <p:spPr bwMode="blackWhite">
            <a:xfrm>
              <a:off x="8853488" y="3200400"/>
              <a:ext cx="593725" cy="27463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Others</a:t>
              </a:r>
            </a:p>
          </p:txBody>
        </p:sp>
      </p:grpSp>
      <p:sp>
        <p:nvSpPr>
          <p:cNvPr id="3" name="Slide Number Placeholder 2"/>
          <p:cNvSpPr>
            <a:spLocks noGrp="1"/>
          </p:cNvSpPr>
          <p:nvPr>
            <p:ph type="sldNum" sz="quarter" idx="12"/>
          </p:nvPr>
        </p:nvSpPr>
        <p:spPr/>
        <p:txBody>
          <a:bodyPr/>
          <a:lstStyle/>
          <a:p>
            <a:fld id="{0D1E9C62-5A59-433B-A292-EC595ABBBF45}" type="slidenum">
              <a:rPr lang="" smtClean="0"/>
              <a:t>43</a:t>
            </a:fld>
            <a:endParaRPr lang=""/>
          </a:p>
        </p:txBody>
      </p:sp>
    </p:spTree>
    <p:custDataLst>
      <p:tags r:id="rId1"/>
    </p:custDataLst>
    <p:extLst>
      <p:ext uri="{BB962C8B-B14F-4D97-AF65-F5344CB8AC3E}">
        <p14:creationId xmlns:p14="http://schemas.microsoft.com/office/powerpoint/2010/main" val="1506805599"/>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Grp="1" noChangeArrowheads="1"/>
          </p:cNvSpPr>
          <p:nvPr>
            <p:ph type="title"/>
          </p:nvPr>
        </p:nvSpPr>
        <p:spPr/>
        <p:txBody>
          <a:bodyPr/>
          <a:lstStyle/>
          <a:p>
            <a:pPr eaLnBrk="1" hangingPunct="1"/>
            <a:r>
              <a:rPr lang="en-US" dirty="0"/>
              <a:t>Practice 19: </a:t>
            </a:r>
            <a:r>
              <a:rPr lang="en-US" dirty="0" smtClean="0"/>
              <a:t>Overview</a:t>
            </a:r>
            <a:br>
              <a:rPr lang="en-US" dirty="0" smtClean="0"/>
            </a:br>
            <a:endParaRPr lang="en-US" dirty="0"/>
          </a:p>
        </p:txBody>
      </p:sp>
      <p:sp>
        <p:nvSpPr>
          <p:cNvPr id="28675" name="Rectangle 18"/>
          <p:cNvSpPr>
            <a:spLocks noGrp="1" noChangeArrowheads="1"/>
          </p:cNvSpPr>
          <p:nvPr>
            <p:ph idx="1"/>
          </p:nvPr>
        </p:nvSpPr>
        <p:spPr>
          <a:xfrm>
            <a:off x="622138" y="1242485"/>
            <a:ext cx="10944549" cy="795938"/>
          </a:xfrm>
        </p:spPr>
        <p:txBody>
          <a:bodyPr>
            <a:normAutofit lnSpcReduction="10000"/>
          </a:bodyPr>
          <a:lstStyle/>
          <a:p>
            <a:pPr lvl="1">
              <a:buClr>
                <a:schemeClr val="accent1"/>
              </a:buClr>
            </a:pPr>
            <a:r>
              <a:rPr lang="en-US" dirty="0"/>
              <a:t>19-1: Recovering from an Essential Data File Loss</a:t>
            </a:r>
          </a:p>
          <a:p>
            <a:pPr lvl="1">
              <a:buClr>
                <a:schemeClr val="accent1"/>
              </a:buClr>
            </a:pPr>
            <a:r>
              <a:rPr lang="en-US" dirty="0"/>
              <a:t>19-2: Recovering from an Application Data File Loss</a:t>
            </a:r>
          </a:p>
        </p:txBody>
      </p:sp>
      <p:sp>
        <p:nvSpPr>
          <p:cNvPr id="2" name="Slide Number Placeholder 1"/>
          <p:cNvSpPr>
            <a:spLocks noGrp="1"/>
          </p:cNvSpPr>
          <p:nvPr>
            <p:ph type="sldNum" sz="quarter" idx="12"/>
          </p:nvPr>
        </p:nvSpPr>
        <p:spPr/>
        <p:txBody>
          <a:bodyPr/>
          <a:lstStyle/>
          <a:p>
            <a:fld id="{0D1E9C62-5A59-433B-A292-EC595ABBBF45}" type="slidenum">
              <a:rPr lang="" smtClean="0"/>
              <a:t>430</a:t>
            </a:fld>
            <a:endParaRPr lang=""/>
          </a:p>
        </p:txBody>
      </p:sp>
    </p:spTree>
    <p:custDataLst>
      <p:tags r:id="rId1"/>
    </p:custDataLst>
    <p:extLst>
      <p:ext uri="{BB962C8B-B14F-4D97-AF65-F5344CB8AC3E}">
        <p14:creationId xmlns:p14="http://schemas.microsoft.com/office/powerpoint/2010/main" val="4081259195"/>
      </p:ext>
    </p:extLst>
  </p:cSld>
  <p:clrMapOvr>
    <a:masterClrMapping/>
  </p:clrMapOvr>
  <p:transition spd="slow"/>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7012" y="2438400"/>
            <a:ext cx="10512862" cy="1325563"/>
          </a:xfrm>
        </p:spPr>
        <p:txBody>
          <a:bodyPr/>
          <a:lstStyle/>
          <a:p>
            <a:r>
              <a:rPr lang="en-US" dirty="0"/>
              <a:t>Monitoring and Tuning Database Performance</a:t>
            </a:r>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431</a:t>
            </a:fld>
            <a:endParaRPr lang=""/>
          </a:p>
        </p:txBody>
      </p:sp>
    </p:spTree>
    <p:custDataLst>
      <p:tags r:id="rId1"/>
    </p:custDataLst>
    <p:extLst>
      <p:ext uri="{BB962C8B-B14F-4D97-AF65-F5344CB8AC3E}">
        <p14:creationId xmlns:p14="http://schemas.microsoft.com/office/powerpoint/2010/main" val="421045269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s-MX" dirty="0" smtClean="0"/>
              <a:t>Objectives</a:t>
            </a:r>
            <a:br>
              <a:rPr lang="en-US" altLang="es-MX" dirty="0" smtClean="0"/>
            </a:br>
            <a:endParaRPr lang="en-US" altLang="es-MX" dirty="0"/>
          </a:p>
        </p:txBody>
      </p:sp>
      <p:sp>
        <p:nvSpPr>
          <p:cNvPr id="9" name="Content Placeholder 8"/>
          <p:cNvSpPr>
            <a:spLocks noGrp="1"/>
          </p:cNvSpPr>
          <p:nvPr>
            <p:ph idx="1"/>
          </p:nvPr>
        </p:nvSpPr>
        <p:spPr>
          <a:xfrm>
            <a:off x="622138" y="1242485"/>
            <a:ext cx="10944549" cy="3196595"/>
          </a:xfrm>
        </p:spPr>
        <p:txBody>
          <a:bodyPr/>
          <a:lstStyle/>
          <a:p>
            <a:r>
              <a:rPr lang="en-US" dirty="0"/>
              <a:t>After completing this lesson, you should be able to:</a:t>
            </a:r>
          </a:p>
          <a:p>
            <a:pPr lvl="1"/>
            <a:r>
              <a:rPr lang="en-US" dirty="0"/>
              <a:t>Describe the activities that you perform to manage database performance</a:t>
            </a:r>
          </a:p>
          <a:p>
            <a:pPr lvl="1"/>
            <a:r>
              <a:rPr lang="en-US" dirty="0"/>
              <a:t>Use Enterprise Manager Database Express and performance views to monitor database instance performance</a:t>
            </a:r>
          </a:p>
          <a:p>
            <a:pPr lvl="1"/>
            <a:r>
              <a:rPr lang="en-US" dirty="0"/>
              <a:t>Describe the Oracle performance tuning methodology</a:t>
            </a:r>
          </a:p>
          <a:p>
            <a:pPr lvl="1"/>
            <a:r>
              <a:rPr lang="en-US" dirty="0"/>
              <a:t>Describe the server statistics and metrics that are collected by the Oracle Database server</a:t>
            </a:r>
          </a:p>
          <a:p>
            <a:pPr lvl="1"/>
            <a:r>
              <a:rPr lang="en-US" dirty="0"/>
              <a:t>Configure and monitor memory components for optimal performance</a:t>
            </a:r>
          </a:p>
        </p:txBody>
      </p:sp>
      <p:sp>
        <p:nvSpPr>
          <p:cNvPr id="7" name="Rectangle 6"/>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432</a:t>
            </a:fld>
            <a:endParaRPr lang=""/>
          </a:p>
        </p:txBody>
      </p:sp>
    </p:spTree>
    <p:custDataLst>
      <p:tags r:id="rId1"/>
    </p:custDataLst>
    <p:extLst>
      <p:ext uri="{BB962C8B-B14F-4D97-AF65-F5344CB8AC3E}">
        <p14:creationId xmlns:p14="http://schemas.microsoft.com/office/powerpoint/2010/main" val="257025615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fontScale="90000"/>
          </a:bodyPr>
          <a:lstStyle/>
          <a:p>
            <a:pPr eaLnBrk="1" hangingPunct="1"/>
            <a:r>
              <a:rPr lang="en-US" altLang="en-US" dirty="0"/>
              <a:t>Performance Management </a:t>
            </a:r>
            <a:r>
              <a:rPr lang="en-US" altLang="en-US" dirty="0" smtClean="0"/>
              <a:t>Activities</a:t>
            </a:r>
            <a:br>
              <a:rPr lang="en-US" altLang="en-US" dirty="0" smtClean="0"/>
            </a:br>
            <a:r>
              <a:rPr lang="en-US" altLang="en-US" dirty="0"/>
              <a:t/>
            </a:r>
            <a:br>
              <a:rPr lang="en-US" altLang="en-US" dirty="0"/>
            </a:br>
            <a:endParaRPr lang="en-US" altLang="en-US" dirty="0"/>
          </a:p>
        </p:txBody>
      </p:sp>
      <p:grpSp>
        <p:nvGrpSpPr>
          <p:cNvPr id="3" name="Group 2"/>
          <p:cNvGrpSpPr/>
          <p:nvPr/>
        </p:nvGrpSpPr>
        <p:grpSpPr>
          <a:xfrm>
            <a:off x="2474912" y="1164431"/>
            <a:ext cx="7239000" cy="4529138"/>
            <a:chOff x="2513012" y="1600200"/>
            <a:chExt cx="7239000" cy="4529138"/>
          </a:xfrm>
        </p:grpSpPr>
        <p:grpSp>
          <p:nvGrpSpPr>
            <p:cNvPr id="6147" name="Group 3"/>
            <p:cNvGrpSpPr>
              <a:grpSpLocks/>
            </p:cNvGrpSpPr>
            <p:nvPr/>
          </p:nvGrpSpPr>
          <p:grpSpPr bwMode="auto">
            <a:xfrm>
              <a:off x="2513012" y="1600200"/>
              <a:ext cx="7239000" cy="4529138"/>
              <a:chOff x="960" y="684"/>
              <a:chExt cx="532" cy="412"/>
            </a:xfrm>
          </p:grpSpPr>
          <p:sp>
            <p:nvSpPr>
              <p:cNvPr id="6163" name="Rectangle 4"/>
              <p:cNvSpPr>
                <a:spLocks noChangeArrowheads="1"/>
              </p:cNvSpPr>
              <p:nvPr/>
            </p:nvSpPr>
            <p:spPr bwMode="gray">
              <a:xfrm>
                <a:off x="960" y="768"/>
                <a:ext cx="532" cy="246"/>
              </a:xfrm>
              <a:prstGeom prst="rect">
                <a:avLst/>
              </a:prstGeom>
              <a:solidFill>
                <a:schemeClr val="folHlink"/>
              </a:solidFill>
              <a:ln w="3175">
                <a:solidFill>
                  <a:schemeClr val="folHlink"/>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6164" name="Oval 5"/>
              <p:cNvSpPr>
                <a:spLocks noChangeArrowheads="1"/>
              </p:cNvSpPr>
              <p:nvPr/>
            </p:nvSpPr>
            <p:spPr bwMode="gray">
              <a:xfrm>
                <a:off x="960" y="684"/>
                <a:ext cx="532" cy="158"/>
              </a:xfrm>
              <a:prstGeom prst="ellipse">
                <a:avLst/>
              </a:prstGeom>
              <a:solidFill>
                <a:schemeClr val="accent1"/>
              </a:solidFill>
              <a:ln w="3175">
                <a:solidFill>
                  <a:schemeClr val="folHlink"/>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6165" name="Oval 6"/>
              <p:cNvSpPr>
                <a:spLocks noChangeArrowheads="1"/>
              </p:cNvSpPr>
              <p:nvPr/>
            </p:nvSpPr>
            <p:spPr bwMode="gray">
              <a:xfrm>
                <a:off x="960" y="938"/>
                <a:ext cx="532" cy="158"/>
              </a:xfrm>
              <a:prstGeom prst="ellipse">
                <a:avLst/>
              </a:prstGeom>
              <a:solidFill>
                <a:schemeClr val="folHlink"/>
              </a:solidFill>
              <a:ln w="3175">
                <a:solidFill>
                  <a:schemeClr val="folHlink"/>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sp>
          <p:nvSpPr>
            <p:cNvPr id="6148" name="Cloud"/>
            <p:cNvSpPr>
              <a:spLocks noChangeAspect="1" noEditPoints="1" noChangeArrowheads="1"/>
            </p:cNvSpPr>
            <p:nvPr/>
          </p:nvSpPr>
          <p:spPr bwMode="gray">
            <a:xfrm>
              <a:off x="5056188" y="1676400"/>
              <a:ext cx="2124075" cy="117475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28575">
              <a:solidFill>
                <a:schemeClr val="accent3">
                  <a:lumMod val="60000"/>
                  <a:lumOff val="40000"/>
                </a:schemeClr>
              </a:solidFill>
              <a:miter lim="800000"/>
              <a:headEnd/>
              <a:tailEnd/>
            </a:ln>
          </p:spPr>
          <p:txBody>
            <a:bodyPr lIns="27432" rIns="27432"/>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dirty="0">
                  <a:solidFill>
                    <a:srgbClr val="000000"/>
                  </a:solidFill>
                </a:rPr>
                <a:t>Memory </a:t>
              </a:r>
            </a:p>
            <a:p>
              <a:pPr algn="ctr">
                <a:lnSpc>
                  <a:spcPct val="90000"/>
                </a:lnSpc>
              </a:pPr>
              <a:r>
                <a:rPr lang="en-US" altLang="en-US" dirty="0">
                  <a:solidFill>
                    <a:srgbClr val="000000"/>
                  </a:solidFill>
                </a:rPr>
                <a:t>allocation</a:t>
              </a:r>
            </a:p>
            <a:p>
              <a:pPr algn="ctr">
                <a:lnSpc>
                  <a:spcPct val="90000"/>
                </a:lnSpc>
              </a:pPr>
              <a:r>
                <a:rPr lang="en-US" altLang="en-US" dirty="0">
                  <a:solidFill>
                    <a:srgbClr val="000000"/>
                  </a:solidFill>
                </a:rPr>
                <a:t>issues</a:t>
              </a:r>
            </a:p>
          </p:txBody>
        </p:sp>
        <p:sp>
          <p:nvSpPr>
            <p:cNvPr id="6149" name="Cloud"/>
            <p:cNvSpPr>
              <a:spLocks noChangeAspect="1" noEditPoints="1" noChangeArrowheads="1"/>
            </p:cNvSpPr>
            <p:nvPr/>
          </p:nvSpPr>
          <p:spPr bwMode="auto">
            <a:xfrm>
              <a:off x="2592388" y="2738438"/>
              <a:ext cx="2227263" cy="118745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28575">
              <a:solidFill>
                <a:schemeClr val="accent3">
                  <a:lumMod val="60000"/>
                  <a:lumOff val="40000"/>
                </a:schemeClr>
              </a:solidFill>
              <a:miter lim="800000"/>
              <a:headEnd/>
              <a:tailEnd/>
            </a:ln>
          </p:spPr>
          <p:txBody>
            <a:bodyPr lIns="27432" rIns="27432"/>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dirty="0">
                  <a:solidFill>
                    <a:srgbClr val="000000"/>
                  </a:solidFill>
                </a:rPr>
                <a:t>Input/output</a:t>
              </a:r>
            </a:p>
            <a:p>
              <a:pPr algn="ctr">
                <a:lnSpc>
                  <a:spcPct val="90000"/>
                </a:lnSpc>
              </a:pPr>
              <a:r>
                <a:rPr lang="en-US" altLang="en-US" dirty="0">
                  <a:solidFill>
                    <a:srgbClr val="000000"/>
                  </a:solidFill>
                </a:rPr>
                <a:t>device</a:t>
              </a:r>
            </a:p>
            <a:p>
              <a:pPr algn="ctr">
                <a:lnSpc>
                  <a:spcPct val="90000"/>
                </a:lnSpc>
              </a:pPr>
              <a:r>
                <a:rPr lang="en-US" altLang="en-US" dirty="0">
                  <a:solidFill>
                    <a:srgbClr val="000000"/>
                  </a:solidFill>
                </a:rPr>
                <a:t>contention</a:t>
              </a:r>
            </a:p>
          </p:txBody>
        </p:sp>
        <p:sp>
          <p:nvSpPr>
            <p:cNvPr id="6150" name="Cloud"/>
            <p:cNvSpPr>
              <a:spLocks noChangeAspect="1" noEditPoints="1" noChangeArrowheads="1"/>
            </p:cNvSpPr>
            <p:nvPr/>
          </p:nvSpPr>
          <p:spPr bwMode="auto">
            <a:xfrm>
              <a:off x="2630487" y="4300538"/>
              <a:ext cx="2139950" cy="117475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28575">
              <a:solidFill>
                <a:schemeClr val="accent3">
                  <a:lumMod val="60000"/>
                  <a:lumOff val="40000"/>
                </a:schemeClr>
              </a:solidFill>
              <a:miter lim="800000"/>
              <a:headEnd/>
              <a:tailEnd/>
            </a:ln>
          </p:spPr>
          <p:txBody>
            <a:bodyPr lIns="27432" rIns="27432"/>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dirty="0">
                  <a:solidFill>
                    <a:srgbClr val="000000"/>
                  </a:solidFill>
                </a:rPr>
                <a:t>Application </a:t>
              </a:r>
            </a:p>
            <a:p>
              <a:pPr algn="ctr">
                <a:lnSpc>
                  <a:spcPct val="90000"/>
                </a:lnSpc>
              </a:pPr>
              <a:r>
                <a:rPr lang="en-US" altLang="en-US" dirty="0">
                  <a:solidFill>
                    <a:srgbClr val="000000"/>
                  </a:solidFill>
                </a:rPr>
                <a:t>code problems</a:t>
              </a:r>
            </a:p>
          </p:txBody>
        </p:sp>
        <p:sp>
          <p:nvSpPr>
            <p:cNvPr id="6151" name="Cloud"/>
            <p:cNvSpPr>
              <a:spLocks noChangeAspect="1" noEditPoints="1" noChangeArrowheads="1"/>
            </p:cNvSpPr>
            <p:nvPr/>
          </p:nvSpPr>
          <p:spPr bwMode="gray">
            <a:xfrm>
              <a:off x="7418388" y="2725738"/>
              <a:ext cx="2181225" cy="117475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28575">
              <a:solidFill>
                <a:schemeClr val="accent3">
                  <a:lumMod val="60000"/>
                  <a:lumOff val="40000"/>
                </a:schemeClr>
              </a:solidFill>
              <a:miter lim="800000"/>
              <a:headEnd/>
              <a:tailEnd/>
            </a:ln>
          </p:spPr>
          <p:txBody>
            <a:bodyPr lIns="27432" rIns="27432"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dirty="0">
                  <a:solidFill>
                    <a:srgbClr val="000000"/>
                  </a:solidFill>
                </a:rPr>
                <a:t>Resource</a:t>
              </a:r>
            </a:p>
            <a:p>
              <a:pPr algn="ctr">
                <a:lnSpc>
                  <a:spcPct val="90000"/>
                </a:lnSpc>
              </a:pPr>
              <a:r>
                <a:rPr lang="en-US" altLang="en-US" dirty="0">
                  <a:solidFill>
                    <a:srgbClr val="000000"/>
                  </a:solidFill>
                </a:rPr>
                <a:t>contention</a:t>
              </a:r>
            </a:p>
          </p:txBody>
        </p:sp>
        <p:sp>
          <p:nvSpPr>
            <p:cNvPr id="6152" name="Cloud"/>
            <p:cNvSpPr>
              <a:spLocks noChangeAspect="1" noEditPoints="1" noChangeArrowheads="1"/>
            </p:cNvSpPr>
            <p:nvPr/>
          </p:nvSpPr>
          <p:spPr bwMode="gray">
            <a:xfrm>
              <a:off x="7443787" y="4249738"/>
              <a:ext cx="2127250" cy="117475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28575">
              <a:solidFill>
                <a:schemeClr val="accent3">
                  <a:lumMod val="60000"/>
                  <a:lumOff val="40000"/>
                </a:schemeClr>
              </a:solidFill>
              <a:miter lim="800000"/>
              <a:headEnd/>
              <a:tailEnd/>
            </a:ln>
          </p:spPr>
          <p:txBody>
            <a:bodyPr lIns="27432" rIns="27432"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dirty="0">
                  <a:solidFill>
                    <a:srgbClr val="000000"/>
                  </a:solidFill>
                </a:rPr>
                <a:t>Network </a:t>
              </a:r>
            </a:p>
            <a:p>
              <a:pPr algn="ctr">
                <a:lnSpc>
                  <a:spcPct val="90000"/>
                </a:lnSpc>
              </a:pPr>
              <a:r>
                <a:rPr lang="en-US" altLang="en-US" dirty="0">
                  <a:solidFill>
                    <a:srgbClr val="000000"/>
                  </a:solidFill>
                </a:rPr>
                <a:t>bottlenecks</a:t>
              </a:r>
            </a:p>
          </p:txBody>
        </p:sp>
        <p:pic>
          <p:nvPicPr>
            <p:cNvPr id="6153" name="Picture 12" descr="coordina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462587" y="3495676"/>
              <a:ext cx="1320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4" name="Rectangle 13"/>
            <p:cNvSpPr>
              <a:spLocks noChangeArrowheads="1"/>
            </p:cNvSpPr>
            <p:nvPr/>
          </p:nvSpPr>
          <p:spPr bwMode="auto">
            <a:xfrm>
              <a:off x="5286375" y="4687888"/>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6155" name="Rectangle 14"/>
            <p:cNvSpPr>
              <a:spLocks noChangeArrowheads="1"/>
            </p:cNvSpPr>
            <p:nvPr/>
          </p:nvSpPr>
          <p:spPr bwMode="auto">
            <a:xfrm>
              <a:off x="5946775" y="4700588"/>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cxnSp>
          <p:nvCxnSpPr>
            <p:cNvPr id="6156" name="AutoShape 15"/>
            <p:cNvCxnSpPr>
              <a:cxnSpLocks noChangeShapeType="1"/>
              <a:endCxn id="6150" idx="1"/>
            </p:cNvCxnSpPr>
            <p:nvPr/>
          </p:nvCxnSpPr>
          <p:spPr bwMode="auto">
            <a:xfrm rot="5400000">
              <a:off x="4396581" y="4080669"/>
              <a:ext cx="711200" cy="2103438"/>
            </a:xfrm>
            <a:prstGeom prst="bentConnector3">
              <a:avLst>
                <a:gd name="adj1" fmla="val 130356"/>
              </a:avLst>
            </a:prstGeom>
            <a:noFill/>
            <a:ln w="28575">
              <a:solidFill>
                <a:schemeClr val="tx1"/>
              </a:solidFill>
              <a:miter lim="800000"/>
              <a:headEnd type="triangle" w="lg" len="lg"/>
              <a:tailEnd type="triangle" w="lg" len="lg"/>
            </a:ln>
            <a:extLst>
              <a:ext uri="{909E8E84-426E-40DD-AFC4-6F175D3DCCD1}">
                <a14:hiddenFill xmlns:a14="http://schemas.microsoft.com/office/drawing/2010/main">
                  <a:noFill/>
                </a14:hiddenFill>
              </a:ext>
            </a:extLst>
          </p:spPr>
        </p:cxnSp>
        <p:cxnSp>
          <p:nvCxnSpPr>
            <p:cNvPr id="6157" name="AutoShape 16"/>
            <p:cNvCxnSpPr>
              <a:cxnSpLocks noChangeShapeType="1"/>
              <a:endCxn id="6152" idx="1"/>
            </p:cNvCxnSpPr>
            <p:nvPr/>
          </p:nvCxnSpPr>
          <p:spPr bwMode="auto">
            <a:xfrm rot="16200000" flipH="1">
              <a:off x="7162006" y="4091782"/>
              <a:ext cx="647700" cy="2043112"/>
            </a:xfrm>
            <a:prstGeom prst="bentConnector3">
              <a:avLst>
                <a:gd name="adj1" fmla="val 142048"/>
              </a:avLst>
            </a:prstGeom>
            <a:noFill/>
            <a:ln w="28575">
              <a:solidFill>
                <a:schemeClr val="tx1"/>
              </a:solidFill>
              <a:miter lim="800000"/>
              <a:headEnd type="triangle" w="lg" len="lg"/>
              <a:tailEnd type="triangle" w="lg" len="lg"/>
            </a:ln>
            <a:extLst>
              <a:ext uri="{909E8E84-426E-40DD-AFC4-6F175D3DCCD1}">
                <a14:hiddenFill xmlns:a14="http://schemas.microsoft.com/office/drawing/2010/main">
                  <a:noFill/>
                </a14:hiddenFill>
              </a:ext>
            </a:extLst>
          </p:spPr>
        </p:cxnSp>
        <p:cxnSp>
          <p:nvCxnSpPr>
            <p:cNvPr id="6158" name="AutoShape 17"/>
            <p:cNvCxnSpPr>
              <a:cxnSpLocks noChangeShapeType="1"/>
              <a:endCxn id="6149" idx="2"/>
            </p:cNvCxnSpPr>
            <p:nvPr/>
          </p:nvCxnSpPr>
          <p:spPr bwMode="auto">
            <a:xfrm rot="10800000">
              <a:off x="4832351" y="3332163"/>
              <a:ext cx="630237" cy="819150"/>
            </a:xfrm>
            <a:prstGeom prst="bentConnector3">
              <a:avLst>
                <a:gd name="adj1" fmla="val 50880"/>
              </a:avLst>
            </a:prstGeom>
            <a:noFill/>
            <a:ln w="28575">
              <a:solidFill>
                <a:schemeClr val="tx1"/>
              </a:solidFill>
              <a:miter lim="800000"/>
              <a:headEnd type="triangle" w="lg" len="lg"/>
              <a:tailEnd type="triangle" w="lg" len="lg"/>
            </a:ln>
            <a:extLst>
              <a:ext uri="{909E8E84-426E-40DD-AFC4-6F175D3DCCD1}">
                <a14:hiddenFill xmlns:a14="http://schemas.microsoft.com/office/drawing/2010/main">
                  <a:noFill/>
                </a14:hiddenFill>
              </a:ext>
            </a:extLst>
          </p:spPr>
        </p:cxnSp>
        <p:cxnSp>
          <p:nvCxnSpPr>
            <p:cNvPr id="6159" name="AutoShape 18"/>
            <p:cNvCxnSpPr>
              <a:cxnSpLocks noChangeShapeType="1"/>
              <a:endCxn id="6151" idx="0"/>
            </p:cNvCxnSpPr>
            <p:nvPr/>
          </p:nvCxnSpPr>
          <p:spPr bwMode="auto">
            <a:xfrm flipV="1">
              <a:off x="6783388" y="3313113"/>
              <a:ext cx="627063" cy="838200"/>
            </a:xfrm>
            <a:prstGeom prst="bentConnector3">
              <a:avLst>
                <a:gd name="adj1" fmla="val 50634"/>
              </a:avLst>
            </a:prstGeom>
            <a:noFill/>
            <a:ln w="28575">
              <a:solidFill>
                <a:schemeClr val="tx1"/>
              </a:solidFill>
              <a:miter lim="800000"/>
              <a:headEnd type="triangle" w="lg" len="lg"/>
              <a:tailEnd type="triangle" w="lg" len="lg"/>
            </a:ln>
            <a:extLst>
              <a:ext uri="{909E8E84-426E-40DD-AFC4-6F175D3DCCD1}">
                <a14:hiddenFill xmlns:a14="http://schemas.microsoft.com/office/drawing/2010/main">
                  <a:noFill/>
                </a14:hiddenFill>
              </a:ext>
            </a:extLst>
          </p:spPr>
        </p:cxnSp>
        <p:sp>
          <p:nvSpPr>
            <p:cNvPr id="6160" name="Text Box 20"/>
            <p:cNvSpPr txBox="1">
              <a:spLocks noChangeArrowheads="1"/>
            </p:cNvSpPr>
            <p:nvPr/>
          </p:nvSpPr>
          <p:spPr bwMode="auto">
            <a:xfrm>
              <a:off x="5646737" y="3625850"/>
              <a:ext cx="368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200" dirty="0">
                  <a:latin typeface="Times New Roman" panose="02020603050405020304" pitchFamily="18" charset="0"/>
                </a:rPr>
                <a:t>?</a:t>
              </a:r>
            </a:p>
          </p:txBody>
        </p:sp>
        <p:sp>
          <p:nvSpPr>
            <p:cNvPr id="6161" name="Text Box 21"/>
            <p:cNvSpPr txBox="1">
              <a:spLocks noChangeArrowheads="1"/>
            </p:cNvSpPr>
            <p:nvPr/>
          </p:nvSpPr>
          <p:spPr bwMode="auto">
            <a:xfrm>
              <a:off x="5783262" y="4329113"/>
              <a:ext cx="679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DBA</a:t>
              </a:r>
            </a:p>
          </p:txBody>
        </p:sp>
        <p:cxnSp>
          <p:nvCxnSpPr>
            <p:cNvPr id="6162" name="Straight Arrow Connector 22"/>
            <p:cNvCxnSpPr>
              <a:cxnSpLocks noChangeShapeType="1"/>
            </p:cNvCxnSpPr>
            <p:nvPr/>
          </p:nvCxnSpPr>
          <p:spPr bwMode="auto">
            <a:xfrm>
              <a:off x="6094412" y="2852738"/>
              <a:ext cx="0" cy="685800"/>
            </a:xfrm>
            <a:prstGeom prst="straightConnector1">
              <a:avLst/>
            </a:prstGeom>
            <a:noFill/>
            <a:ln w="28575" algn="ctr">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grpSp>
      <p:sp>
        <p:nvSpPr>
          <p:cNvPr id="2" name="Slide Number Placeholder 1"/>
          <p:cNvSpPr>
            <a:spLocks noGrp="1"/>
          </p:cNvSpPr>
          <p:nvPr>
            <p:ph type="sldNum" sz="quarter" idx="12"/>
          </p:nvPr>
        </p:nvSpPr>
        <p:spPr/>
        <p:txBody>
          <a:bodyPr/>
          <a:lstStyle/>
          <a:p>
            <a:fld id="{0D1E9C62-5A59-433B-A292-EC595ABBBF45}" type="slidenum">
              <a:rPr lang="" smtClean="0"/>
              <a:t>433</a:t>
            </a:fld>
            <a:endParaRPr lang=""/>
          </a:p>
        </p:txBody>
      </p:sp>
    </p:spTree>
    <p:custDataLst>
      <p:tags r:id="rId1"/>
    </p:custDataLst>
    <p:extLst>
      <p:ext uri="{BB962C8B-B14F-4D97-AF65-F5344CB8AC3E}">
        <p14:creationId xmlns:p14="http://schemas.microsoft.com/office/powerpoint/2010/main" val="915284546"/>
      </p:ext>
    </p:extLst>
  </p:cSld>
  <p:clrMapOvr>
    <a:masterClrMapping/>
  </p:clrMapOvr>
  <p:transition spd="slow"/>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fontScale="90000"/>
          </a:bodyPr>
          <a:lstStyle/>
          <a:p>
            <a:pPr eaLnBrk="1" hangingPunct="1"/>
            <a:r>
              <a:rPr lang="en-US" altLang="en-US" dirty="0"/>
              <a:t>Performance Planning </a:t>
            </a:r>
            <a:r>
              <a:rPr lang="en-US" altLang="en-US" dirty="0" smtClean="0"/>
              <a:t>Considerations</a:t>
            </a:r>
            <a:br>
              <a:rPr lang="en-US" altLang="en-US" dirty="0" smtClean="0"/>
            </a:br>
            <a:r>
              <a:rPr lang="en-US" altLang="en-US" dirty="0"/>
              <a:t/>
            </a:r>
            <a:br>
              <a:rPr lang="en-US" altLang="en-US" dirty="0"/>
            </a:br>
            <a:endParaRPr lang="en-US" altLang="en-US" dirty="0"/>
          </a:p>
        </p:txBody>
      </p:sp>
      <p:grpSp>
        <p:nvGrpSpPr>
          <p:cNvPr id="2" name="Group 1"/>
          <p:cNvGrpSpPr/>
          <p:nvPr/>
        </p:nvGrpSpPr>
        <p:grpSpPr>
          <a:xfrm>
            <a:off x="1560292" y="955405"/>
            <a:ext cx="9068241" cy="4947190"/>
            <a:chOff x="1522412" y="1073813"/>
            <a:chExt cx="9068241" cy="4947190"/>
          </a:xfrm>
        </p:grpSpPr>
        <p:sp>
          <p:nvSpPr>
            <p:cNvPr id="36" name="Rounded Rectangle 35"/>
            <p:cNvSpPr/>
            <p:nvPr/>
          </p:nvSpPr>
          <p:spPr bwMode="auto">
            <a:xfrm>
              <a:off x="4664683" y="2423321"/>
              <a:ext cx="2783698" cy="2277929"/>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37" name="Rounded Rectangle 36"/>
            <p:cNvSpPr/>
            <p:nvPr/>
          </p:nvSpPr>
          <p:spPr bwMode="auto">
            <a:xfrm>
              <a:off x="4798404" y="2567078"/>
              <a:ext cx="2516255" cy="1423854"/>
            </a:xfrm>
            <a:prstGeom prst="roundRect">
              <a:avLst>
                <a:gd name="adj" fmla="val 19689"/>
              </a:avLst>
            </a:prstGeom>
            <a:solidFill>
              <a:schemeClr val="bg1"/>
            </a:soli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5123" name="Rectangle 13"/>
            <p:cNvSpPr>
              <a:spLocks noChangeArrowheads="1"/>
            </p:cNvSpPr>
            <p:nvPr/>
          </p:nvSpPr>
          <p:spPr bwMode="auto">
            <a:xfrm>
              <a:off x="5286375" y="4687888"/>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5124" name="Rectangle 14"/>
            <p:cNvSpPr>
              <a:spLocks noChangeArrowheads="1"/>
            </p:cNvSpPr>
            <p:nvPr/>
          </p:nvSpPr>
          <p:spPr bwMode="auto">
            <a:xfrm>
              <a:off x="5946775" y="4700588"/>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5127" name="Rectangle 11"/>
            <p:cNvSpPr>
              <a:spLocks noChangeArrowheads="1"/>
            </p:cNvSpPr>
            <p:nvPr/>
          </p:nvSpPr>
          <p:spPr bwMode="blackWhite">
            <a:xfrm>
              <a:off x="5000624" y="4038600"/>
              <a:ext cx="2187575" cy="609600"/>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rgbClr val="000000"/>
                  </a:solidFill>
                </a:rPr>
                <a:t>Application Design Principles</a:t>
              </a:r>
            </a:p>
          </p:txBody>
        </p:sp>
        <p:pic>
          <p:nvPicPr>
            <p:cNvPr id="5132" name="Picture 30" descr="Index_cnt204554.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98483" y="2684676"/>
              <a:ext cx="991859" cy="1188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p:nvPr/>
          </p:nvSpPr>
          <p:spPr bwMode="auto">
            <a:xfrm>
              <a:off x="1522412" y="1073813"/>
              <a:ext cx="2783698" cy="2277929"/>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18" name="Rounded Rectangle 17"/>
            <p:cNvSpPr/>
            <p:nvPr/>
          </p:nvSpPr>
          <p:spPr bwMode="auto">
            <a:xfrm>
              <a:off x="1656133" y="1217570"/>
              <a:ext cx="2516255" cy="1423854"/>
            </a:xfrm>
            <a:prstGeom prst="roundRect">
              <a:avLst>
                <a:gd name="adj" fmla="val 19689"/>
              </a:avLst>
            </a:prstGeom>
            <a:solidFill>
              <a:schemeClr val="bg1"/>
            </a:soli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19" name=" 7"/>
            <p:cNvSpPr/>
            <p:nvPr/>
          </p:nvSpPr>
          <p:spPr>
            <a:xfrm>
              <a:off x="1766887" y="2677159"/>
              <a:ext cx="2300685" cy="646327"/>
            </a:xfrm>
            <a:prstGeom prst="rect">
              <a:avLst/>
            </a:prstGeom>
          </p:spPr>
          <p:txBody>
            <a:bodyPr wrap="none" lIns="91436" tIns="45718" rIns="91436" bIns="45718">
              <a:spAutoFit/>
            </a:bodyPr>
            <a:lstStyle/>
            <a:p>
              <a:pPr algn="ctr"/>
              <a:r>
                <a:rPr lang="en-US" altLang="en-US" dirty="0">
                  <a:solidFill>
                    <a:srgbClr val="000000"/>
                  </a:solidFill>
                </a:rPr>
                <a:t>System Architecture </a:t>
              </a:r>
            </a:p>
            <a:p>
              <a:pPr algn="ctr"/>
              <a:r>
                <a:rPr lang="en-US" altLang="en-US" dirty="0">
                  <a:solidFill>
                    <a:srgbClr val="000000"/>
                  </a:solidFill>
                </a:rPr>
                <a:t>Investment</a:t>
              </a:r>
            </a:p>
          </p:txBody>
        </p:sp>
        <p:grpSp>
          <p:nvGrpSpPr>
            <p:cNvPr id="5125" name="Group 72"/>
            <p:cNvGrpSpPr>
              <a:grpSpLocks/>
            </p:cNvGrpSpPr>
            <p:nvPr/>
          </p:nvGrpSpPr>
          <p:grpSpPr bwMode="auto">
            <a:xfrm>
              <a:off x="2311765" y="1275661"/>
              <a:ext cx="1204640" cy="1279455"/>
              <a:chOff x="6444208" y="1196752"/>
              <a:chExt cx="1763479" cy="1872208"/>
            </a:xfrm>
          </p:grpSpPr>
          <p:pic>
            <p:nvPicPr>
              <p:cNvPr id="5135" name="Picture 10" descr="server-02.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4208" y="1196752"/>
                <a:ext cx="1335274" cy="1700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6" name="Picture 11" descr="server01.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92280" y="1340768"/>
                <a:ext cx="1115407"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Rounded Rectangle 19"/>
            <p:cNvSpPr/>
            <p:nvPr/>
          </p:nvSpPr>
          <p:spPr bwMode="auto">
            <a:xfrm>
              <a:off x="1522412" y="3743074"/>
              <a:ext cx="2783698" cy="2277929"/>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21" name="Rounded Rectangle 20"/>
            <p:cNvSpPr/>
            <p:nvPr/>
          </p:nvSpPr>
          <p:spPr bwMode="auto">
            <a:xfrm>
              <a:off x="1656133" y="3886831"/>
              <a:ext cx="2516255" cy="1423854"/>
            </a:xfrm>
            <a:prstGeom prst="roundRect">
              <a:avLst>
                <a:gd name="adj" fmla="val 19689"/>
              </a:avLst>
            </a:prstGeom>
            <a:solidFill>
              <a:schemeClr val="bg1"/>
            </a:soli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22" name=" 7"/>
            <p:cNvSpPr/>
            <p:nvPr/>
          </p:nvSpPr>
          <p:spPr>
            <a:xfrm>
              <a:off x="1944179" y="5479747"/>
              <a:ext cx="1946101" cy="369328"/>
            </a:xfrm>
            <a:prstGeom prst="rect">
              <a:avLst/>
            </a:prstGeom>
          </p:spPr>
          <p:txBody>
            <a:bodyPr wrap="none" lIns="91436" tIns="45718" rIns="91436" bIns="45718">
              <a:spAutoFit/>
            </a:bodyPr>
            <a:lstStyle/>
            <a:p>
              <a:pPr algn="ctr"/>
              <a:r>
                <a:rPr lang="en-US" altLang="en-US" dirty="0">
                  <a:solidFill>
                    <a:srgbClr val="000000"/>
                  </a:solidFill>
                </a:rPr>
                <a:t>Workload Testing</a:t>
              </a:r>
            </a:p>
          </p:txBody>
        </p:sp>
        <p:pic>
          <p:nvPicPr>
            <p:cNvPr id="5133" name="Picture 31" descr="Checklist_cnt204618.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38555" y="4029962"/>
              <a:ext cx="751409" cy="115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ounded Rectangle 25"/>
            <p:cNvSpPr/>
            <p:nvPr/>
          </p:nvSpPr>
          <p:spPr bwMode="auto">
            <a:xfrm>
              <a:off x="7806955" y="1073813"/>
              <a:ext cx="2783698" cy="2277929"/>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27" name="Rounded Rectangle 26"/>
            <p:cNvSpPr/>
            <p:nvPr/>
          </p:nvSpPr>
          <p:spPr bwMode="auto">
            <a:xfrm>
              <a:off x="7940676" y="1217570"/>
              <a:ext cx="2516255" cy="1423854"/>
            </a:xfrm>
            <a:prstGeom prst="roundRect">
              <a:avLst>
                <a:gd name="adj" fmla="val 19689"/>
              </a:avLst>
            </a:prstGeom>
            <a:solidFill>
              <a:schemeClr val="bg1"/>
            </a:soli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28" name=" 7"/>
            <p:cNvSpPr/>
            <p:nvPr/>
          </p:nvSpPr>
          <p:spPr>
            <a:xfrm>
              <a:off x="8590071" y="2784675"/>
              <a:ext cx="1223405" cy="369328"/>
            </a:xfrm>
            <a:prstGeom prst="rect">
              <a:avLst/>
            </a:prstGeom>
          </p:spPr>
          <p:txBody>
            <a:bodyPr wrap="none" lIns="91436" tIns="45718" rIns="91436" bIns="45718">
              <a:spAutoFit/>
            </a:bodyPr>
            <a:lstStyle/>
            <a:p>
              <a:pPr algn="ctr"/>
              <a:r>
                <a:rPr lang="en-US" altLang="en-US" dirty="0">
                  <a:solidFill>
                    <a:srgbClr val="000000"/>
                  </a:solidFill>
                </a:rPr>
                <a:t>Scalability</a:t>
              </a:r>
            </a:p>
          </p:txBody>
        </p:sp>
        <p:sp>
          <p:nvSpPr>
            <p:cNvPr id="32" name="Rounded Rectangle 31"/>
            <p:cNvSpPr/>
            <p:nvPr/>
          </p:nvSpPr>
          <p:spPr bwMode="auto">
            <a:xfrm>
              <a:off x="7806955" y="3743074"/>
              <a:ext cx="2783698" cy="2277929"/>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33" name="Rounded Rectangle 32"/>
            <p:cNvSpPr/>
            <p:nvPr/>
          </p:nvSpPr>
          <p:spPr bwMode="auto">
            <a:xfrm>
              <a:off x="7940676" y="3886831"/>
              <a:ext cx="2516255" cy="1423854"/>
            </a:xfrm>
            <a:prstGeom prst="roundRect">
              <a:avLst>
                <a:gd name="adj" fmla="val 19689"/>
              </a:avLst>
            </a:prstGeom>
            <a:solidFill>
              <a:schemeClr val="bg1"/>
            </a:soli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34" name=" 7"/>
            <p:cNvSpPr/>
            <p:nvPr/>
          </p:nvSpPr>
          <p:spPr>
            <a:xfrm>
              <a:off x="8256615" y="5352422"/>
              <a:ext cx="1890318" cy="646327"/>
            </a:xfrm>
            <a:prstGeom prst="rect">
              <a:avLst/>
            </a:prstGeom>
          </p:spPr>
          <p:txBody>
            <a:bodyPr wrap="none" lIns="91436" tIns="45718" rIns="91436" bIns="45718">
              <a:spAutoFit/>
            </a:bodyPr>
            <a:lstStyle/>
            <a:p>
              <a:pPr algn="ctr"/>
              <a:r>
                <a:rPr lang="en-US" altLang="en-US" dirty="0">
                  <a:solidFill>
                    <a:srgbClr val="000000"/>
                  </a:solidFill>
                </a:rPr>
                <a:t>New Application </a:t>
              </a:r>
            </a:p>
            <a:p>
              <a:pPr algn="ctr"/>
              <a:r>
                <a:rPr lang="en-US" altLang="en-US" dirty="0">
                  <a:solidFill>
                    <a:srgbClr val="000000"/>
                  </a:solidFill>
                </a:rPr>
                <a:t>Deployment</a:t>
              </a:r>
            </a:p>
          </p:txBody>
        </p:sp>
        <p:pic>
          <p:nvPicPr>
            <p:cNvPr id="5134" name="Picture 32" descr="Computer_cnt2554091.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618620" y="1326871"/>
              <a:ext cx="1151312" cy="1182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29" descr="Application_cnt2296439.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588032" y="4043148"/>
              <a:ext cx="1149297" cy="1102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Slide Number Placeholder 2"/>
          <p:cNvSpPr>
            <a:spLocks noGrp="1"/>
          </p:cNvSpPr>
          <p:nvPr>
            <p:ph type="sldNum" sz="quarter" idx="12"/>
          </p:nvPr>
        </p:nvSpPr>
        <p:spPr/>
        <p:txBody>
          <a:bodyPr/>
          <a:lstStyle/>
          <a:p>
            <a:fld id="{0D1E9C62-5A59-433B-A292-EC595ABBBF45}" type="slidenum">
              <a:rPr lang="" smtClean="0"/>
              <a:t>434</a:t>
            </a:fld>
            <a:endParaRPr lang=""/>
          </a:p>
        </p:txBody>
      </p:sp>
    </p:spTree>
    <p:custDataLst>
      <p:tags r:id="rId1"/>
    </p:custDataLst>
    <p:extLst>
      <p:ext uri="{BB962C8B-B14F-4D97-AF65-F5344CB8AC3E}">
        <p14:creationId xmlns:p14="http://schemas.microsoft.com/office/powerpoint/2010/main" val="602416713"/>
      </p:ext>
    </p:extLst>
  </p:cSld>
  <p:clrMapOvr>
    <a:masterClrMapping/>
  </p:clrMapOvr>
  <p:transition spd="slow"/>
</p:sld>
</file>

<file path=ppt/slides/slide4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435</a:t>
            </a:fld>
            <a:endParaRPr lang=""/>
          </a:p>
        </p:txBody>
      </p:sp>
    </p:spTree>
    <p:custDataLst>
      <p:tags r:id="rId1"/>
    </p:custDataLst>
    <p:extLst>
      <p:ext uri="{BB962C8B-B14F-4D97-AF65-F5344CB8AC3E}">
        <p14:creationId xmlns:p14="http://schemas.microsoft.com/office/powerpoint/2010/main" val="3654183832"/>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title"/>
          </p:nvPr>
        </p:nvSpPr>
        <p:spPr/>
        <p:txBody>
          <a:bodyPr>
            <a:normAutofit fontScale="90000"/>
          </a:bodyPr>
          <a:lstStyle/>
          <a:p>
            <a:pPr eaLnBrk="1" hangingPunct="1"/>
            <a:r>
              <a:rPr lang="en-US" altLang="en-US" dirty="0"/>
              <a:t>Database </a:t>
            </a:r>
            <a:r>
              <a:rPr lang="en-US" altLang="en-US" dirty="0" smtClean="0"/>
              <a:t>Maintenance</a:t>
            </a:r>
            <a:br>
              <a:rPr lang="en-US" altLang="en-US" dirty="0" smtClean="0"/>
            </a:br>
            <a:r>
              <a:rPr lang="en-US" altLang="en-US" dirty="0"/>
              <a:t/>
            </a:r>
            <a:br>
              <a:rPr lang="en-US" altLang="en-US" dirty="0"/>
            </a:br>
            <a:endParaRPr lang="en-US" altLang="en-US" dirty="0"/>
          </a:p>
        </p:txBody>
      </p:sp>
      <p:grpSp>
        <p:nvGrpSpPr>
          <p:cNvPr id="6147" name="Group 25"/>
          <p:cNvGrpSpPr>
            <a:grpSpLocks/>
          </p:cNvGrpSpPr>
          <p:nvPr/>
        </p:nvGrpSpPr>
        <p:grpSpPr bwMode="auto">
          <a:xfrm>
            <a:off x="2654300" y="1066800"/>
            <a:ext cx="7478712" cy="4746625"/>
            <a:chOff x="546100" y="1447800"/>
            <a:chExt cx="7478713" cy="4746844"/>
          </a:xfrm>
        </p:grpSpPr>
        <p:sp>
          <p:nvSpPr>
            <p:cNvPr id="6148" name="Rectangle 2"/>
            <p:cNvSpPr>
              <a:spLocks noChangeArrowheads="1"/>
            </p:cNvSpPr>
            <p:nvPr/>
          </p:nvSpPr>
          <p:spPr bwMode="blackWhite">
            <a:xfrm>
              <a:off x="1636713" y="1447800"/>
              <a:ext cx="4572000" cy="3365500"/>
            </a:xfrm>
            <a:prstGeom prst="rect">
              <a:avLst/>
            </a:prstGeom>
            <a:solidFill>
              <a:srgbClr val="FFCCCC"/>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6149" name="Line 3"/>
            <p:cNvSpPr>
              <a:spLocks noChangeShapeType="1"/>
            </p:cNvSpPr>
            <p:nvPr/>
          </p:nvSpPr>
          <p:spPr bwMode="auto">
            <a:xfrm flipH="1">
              <a:off x="3484563" y="2890838"/>
              <a:ext cx="1485900" cy="0"/>
            </a:xfrm>
            <a:prstGeom prst="line">
              <a:avLst/>
            </a:prstGeom>
            <a:noFill/>
            <a:ln w="28575">
              <a:solidFill>
                <a:schemeClr val="tx1"/>
              </a:solidFill>
              <a:prstDash val="dash"/>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6150" name="Text Box 5"/>
            <p:cNvSpPr txBox="1">
              <a:spLocks noChangeArrowheads="1"/>
            </p:cNvSpPr>
            <p:nvPr/>
          </p:nvSpPr>
          <p:spPr bwMode="blackWhite">
            <a:xfrm>
              <a:off x="3173413" y="3692525"/>
              <a:ext cx="1600200" cy="944563"/>
            </a:xfrm>
            <a:prstGeom prst="rect">
              <a:avLst/>
            </a:prstGeom>
            <a:solidFill>
              <a:srgbClr val="FFCC66"/>
            </a:solidFill>
            <a:ln w="28575">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Automatic</a:t>
              </a:r>
              <a:br>
                <a:rPr lang="en-US" altLang="en-US" dirty="0">
                  <a:solidFill>
                    <a:srgbClr val="000000"/>
                  </a:solidFill>
                </a:rPr>
              </a:br>
              <a:r>
                <a:rPr lang="en-US" altLang="en-US" dirty="0">
                  <a:solidFill>
                    <a:srgbClr val="000000"/>
                  </a:solidFill>
                </a:rPr>
                <a:t>Workload Repository</a:t>
              </a:r>
            </a:p>
          </p:txBody>
        </p:sp>
        <p:sp>
          <p:nvSpPr>
            <p:cNvPr id="6151" name="Text Box 6"/>
            <p:cNvSpPr txBox="1">
              <a:spLocks noChangeArrowheads="1"/>
            </p:cNvSpPr>
            <p:nvPr/>
          </p:nvSpPr>
          <p:spPr bwMode="blackWhite">
            <a:xfrm>
              <a:off x="2028825" y="2555875"/>
              <a:ext cx="1423988" cy="669925"/>
            </a:xfrm>
            <a:prstGeom prst="rect">
              <a:avLst/>
            </a:prstGeom>
            <a:solidFill>
              <a:srgbClr val="999999"/>
            </a:solidFill>
            <a:ln w="28575">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chemeClr val="bg1"/>
                  </a:solidFill>
                </a:rPr>
                <a:t>Advisory</a:t>
              </a:r>
              <a:br>
                <a:rPr lang="en-US" altLang="en-US" dirty="0">
                  <a:solidFill>
                    <a:schemeClr val="bg1"/>
                  </a:solidFill>
                </a:rPr>
              </a:br>
              <a:r>
                <a:rPr lang="en-US" altLang="en-US" dirty="0">
                  <a:solidFill>
                    <a:schemeClr val="bg1"/>
                  </a:solidFill>
                </a:rPr>
                <a:t>framework</a:t>
              </a:r>
            </a:p>
          </p:txBody>
        </p:sp>
        <p:sp>
          <p:nvSpPr>
            <p:cNvPr id="6152" name="Text Box 7"/>
            <p:cNvSpPr txBox="1">
              <a:spLocks noChangeArrowheads="1"/>
            </p:cNvSpPr>
            <p:nvPr/>
          </p:nvSpPr>
          <p:spPr bwMode="blackWhite">
            <a:xfrm>
              <a:off x="3222625" y="1611313"/>
              <a:ext cx="1500188" cy="669925"/>
            </a:xfrm>
            <a:prstGeom prst="rect">
              <a:avLst/>
            </a:prstGeom>
            <a:solidFill>
              <a:srgbClr val="999999"/>
            </a:solidFill>
            <a:ln w="28575">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chemeClr val="bg1"/>
                  </a:solidFill>
                </a:rPr>
                <a:t>Automated</a:t>
              </a:r>
              <a:br>
                <a:rPr lang="en-US" altLang="en-US" dirty="0">
                  <a:solidFill>
                    <a:schemeClr val="bg1"/>
                  </a:solidFill>
                </a:rPr>
              </a:br>
              <a:r>
                <a:rPr lang="en-US" altLang="en-US" dirty="0">
                  <a:solidFill>
                    <a:schemeClr val="bg1"/>
                  </a:solidFill>
                </a:rPr>
                <a:t>tasks</a:t>
              </a:r>
            </a:p>
          </p:txBody>
        </p:sp>
        <p:sp>
          <p:nvSpPr>
            <p:cNvPr id="6153" name="Line 8"/>
            <p:cNvSpPr>
              <a:spLocks noChangeShapeType="1"/>
            </p:cNvSpPr>
            <p:nvPr/>
          </p:nvSpPr>
          <p:spPr bwMode="auto">
            <a:xfrm>
              <a:off x="4003852" y="2286000"/>
              <a:ext cx="0" cy="138430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spAutoFit/>
            </a:bodyPr>
            <a:lstStyle/>
            <a:p>
              <a:endParaRPr lang="en-US" dirty="0"/>
            </a:p>
          </p:txBody>
        </p:sp>
        <p:sp>
          <p:nvSpPr>
            <p:cNvPr id="6154" name="Freeform 9"/>
            <p:cNvSpPr>
              <a:spLocks/>
            </p:cNvSpPr>
            <p:nvPr/>
          </p:nvSpPr>
          <p:spPr bwMode="auto">
            <a:xfrm>
              <a:off x="2811463" y="3213100"/>
              <a:ext cx="342900" cy="369332"/>
            </a:xfrm>
            <a:custGeom>
              <a:avLst/>
              <a:gdLst>
                <a:gd name="T0" fmla="*/ 0 w 216"/>
                <a:gd name="T1" fmla="*/ 0 h 608"/>
                <a:gd name="T2" fmla="*/ 0 w 216"/>
                <a:gd name="T3" fmla="*/ 2147483647 h 608"/>
                <a:gd name="T4" fmla="*/ 2147483647 w 216"/>
                <a:gd name="T5" fmla="*/ 2147483647 h 608"/>
                <a:gd name="T6" fmla="*/ 0 60000 65536"/>
                <a:gd name="T7" fmla="*/ 0 60000 65536"/>
                <a:gd name="T8" fmla="*/ 0 60000 65536"/>
                <a:gd name="T9" fmla="*/ 0 w 216"/>
                <a:gd name="T10" fmla="*/ 0 h 608"/>
                <a:gd name="T11" fmla="*/ 216 w 216"/>
                <a:gd name="T12" fmla="*/ 608 h 608"/>
              </a:gdLst>
              <a:ahLst/>
              <a:cxnLst>
                <a:cxn ang="T6">
                  <a:pos x="T0" y="T1"/>
                </a:cxn>
                <a:cxn ang="T7">
                  <a:pos x="T2" y="T3"/>
                </a:cxn>
                <a:cxn ang="T8">
                  <a:pos x="T4" y="T5"/>
                </a:cxn>
              </a:cxnLst>
              <a:rect l="T9" t="T10" r="T11" b="T12"/>
              <a:pathLst>
                <a:path w="216" h="608">
                  <a:moveTo>
                    <a:pt x="0" y="0"/>
                  </a:moveTo>
                  <a:lnTo>
                    <a:pt x="0" y="608"/>
                  </a:lnTo>
                  <a:lnTo>
                    <a:pt x="216" y="608"/>
                  </a:lnTo>
                </a:path>
              </a:pathLst>
            </a:custGeom>
            <a:noFill/>
            <a:ln w="28575" cap="flat" cmpd="sng">
              <a:solidFill>
                <a:schemeClr val="tx1"/>
              </a:solidFill>
              <a:prstDash val="solid"/>
              <a:round/>
              <a:headEnd type="none" w="lg" len="lg"/>
              <a:tailEnd type="triangle" w="lg" len="lg"/>
            </a:ln>
            <a:extLst>
              <a:ext uri="{909E8E84-426E-40DD-AFC4-6F175D3DCCD1}">
                <a14:hiddenFill xmlns:a14="http://schemas.microsoft.com/office/drawing/2010/main">
                  <a:solidFill>
                    <a:srgbClr val="FFFFFF"/>
                  </a:solidFill>
                </a14:hiddenFill>
              </a:ext>
            </a:extLst>
          </p:spPr>
          <p:txBody>
            <a:bodyPr>
              <a:spAutoFit/>
            </a:bodyPr>
            <a:lstStyle/>
            <a:p>
              <a:endParaRPr lang="en-US" dirty="0"/>
            </a:p>
          </p:txBody>
        </p:sp>
        <p:sp>
          <p:nvSpPr>
            <p:cNvPr id="6155" name="Freeform 10"/>
            <p:cNvSpPr>
              <a:spLocks/>
            </p:cNvSpPr>
            <p:nvPr/>
          </p:nvSpPr>
          <p:spPr bwMode="auto">
            <a:xfrm flipH="1">
              <a:off x="4779963" y="3200400"/>
              <a:ext cx="342900" cy="369332"/>
            </a:xfrm>
            <a:custGeom>
              <a:avLst/>
              <a:gdLst>
                <a:gd name="T0" fmla="*/ 0 w 216"/>
                <a:gd name="T1" fmla="*/ 0 h 608"/>
                <a:gd name="T2" fmla="*/ 0 w 216"/>
                <a:gd name="T3" fmla="*/ 2147483647 h 608"/>
                <a:gd name="T4" fmla="*/ 2147483647 w 216"/>
                <a:gd name="T5" fmla="*/ 2147483647 h 608"/>
                <a:gd name="T6" fmla="*/ 0 60000 65536"/>
                <a:gd name="T7" fmla="*/ 0 60000 65536"/>
                <a:gd name="T8" fmla="*/ 0 60000 65536"/>
                <a:gd name="T9" fmla="*/ 0 w 216"/>
                <a:gd name="T10" fmla="*/ 0 h 608"/>
                <a:gd name="T11" fmla="*/ 216 w 216"/>
                <a:gd name="T12" fmla="*/ 608 h 608"/>
              </a:gdLst>
              <a:ahLst/>
              <a:cxnLst>
                <a:cxn ang="T6">
                  <a:pos x="T0" y="T1"/>
                </a:cxn>
                <a:cxn ang="T7">
                  <a:pos x="T2" y="T3"/>
                </a:cxn>
                <a:cxn ang="T8">
                  <a:pos x="T4" y="T5"/>
                </a:cxn>
              </a:cxnLst>
              <a:rect l="T9" t="T10" r="T11" b="T12"/>
              <a:pathLst>
                <a:path w="216" h="608">
                  <a:moveTo>
                    <a:pt x="0" y="0"/>
                  </a:moveTo>
                  <a:lnTo>
                    <a:pt x="0" y="608"/>
                  </a:lnTo>
                  <a:lnTo>
                    <a:pt x="216" y="608"/>
                  </a:lnTo>
                </a:path>
              </a:pathLst>
            </a:custGeom>
            <a:noFill/>
            <a:ln w="28575" cap="flat" cmpd="sng">
              <a:solidFill>
                <a:schemeClr val="tx1"/>
              </a:solidFill>
              <a:prstDash val="solid"/>
              <a:round/>
              <a:headEnd type="none" w="lg" len="lg"/>
              <a:tailEnd type="triangle" w="lg" len="lg"/>
            </a:ln>
            <a:extLst>
              <a:ext uri="{909E8E84-426E-40DD-AFC4-6F175D3DCCD1}">
                <a14:hiddenFill xmlns:a14="http://schemas.microsoft.com/office/drawing/2010/main">
                  <a:solidFill>
                    <a:srgbClr val="FFFFFF"/>
                  </a:solidFill>
                </a14:hiddenFill>
              </a:ext>
            </a:extLst>
          </p:spPr>
          <p:txBody>
            <a:bodyPr>
              <a:spAutoFit/>
            </a:bodyPr>
            <a:lstStyle/>
            <a:p>
              <a:endParaRPr lang="en-US" dirty="0"/>
            </a:p>
          </p:txBody>
        </p:sp>
        <p:sp>
          <p:nvSpPr>
            <p:cNvPr id="6156" name="Text Box 11"/>
            <p:cNvSpPr txBox="1">
              <a:spLocks noChangeArrowheads="1"/>
            </p:cNvSpPr>
            <p:nvPr/>
          </p:nvSpPr>
          <p:spPr bwMode="blackWhite">
            <a:xfrm>
              <a:off x="4492625" y="2555875"/>
              <a:ext cx="1246188" cy="669925"/>
            </a:xfrm>
            <a:prstGeom prst="rect">
              <a:avLst/>
            </a:prstGeom>
            <a:solidFill>
              <a:srgbClr val="999999"/>
            </a:solidFill>
            <a:ln w="28575">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chemeClr val="bg1"/>
                  </a:solidFill>
                </a:rPr>
                <a:t>Server alerts</a:t>
              </a:r>
            </a:p>
          </p:txBody>
        </p:sp>
        <p:sp>
          <p:nvSpPr>
            <p:cNvPr id="6157" name="Text Box 12"/>
            <p:cNvSpPr txBox="1">
              <a:spLocks noChangeArrowheads="1"/>
            </p:cNvSpPr>
            <p:nvPr/>
          </p:nvSpPr>
          <p:spPr bwMode="auto">
            <a:xfrm>
              <a:off x="546100" y="5535613"/>
              <a:ext cx="1936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Data warehouse</a:t>
              </a:r>
              <a:br>
                <a:rPr lang="en-US" altLang="en-US" dirty="0">
                  <a:solidFill>
                    <a:srgbClr val="000000"/>
                  </a:solidFill>
                </a:rPr>
              </a:br>
              <a:r>
                <a:rPr lang="en-US" altLang="en-US" dirty="0">
                  <a:solidFill>
                    <a:srgbClr val="000000"/>
                  </a:solidFill>
                </a:rPr>
                <a:t>of the database</a:t>
              </a:r>
            </a:p>
          </p:txBody>
        </p:sp>
        <p:cxnSp>
          <p:nvCxnSpPr>
            <p:cNvPr id="6158" name="AutoShape 13"/>
            <p:cNvCxnSpPr>
              <a:cxnSpLocks noChangeShapeType="1"/>
              <a:stCxn id="6150" idx="2"/>
              <a:endCxn id="6157" idx="0"/>
            </p:cNvCxnSpPr>
            <p:nvPr/>
          </p:nvCxnSpPr>
          <p:spPr bwMode="auto">
            <a:xfrm rot="5400000">
              <a:off x="2301875" y="3863975"/>
              <a:ext cx="884238" cy="2459038"/>
            </a:xfrm>
            <a:prstGeom prst="bentConnector3">
              <a:avLst>
                <a:gd name="adj1" fmla="val 49190"/>
              </a:avLst>
            </a:prstGeom>
            <a:noFill/>
            <a:ln w="28575">
              <a:solidFill>
                <a:schemeClr val="tx1"/>
              </a:solidFill>
              <a:prstDash val="dash"/>
              <a:miter lim="800000"/>
              <a:headEnd w="lg" len="lg"/>
              <a:tailEnd type="triangle" w="lg" len="lg"/>
            </a:ln>
            <a:extLst>
              <a:ext uri="{909E8E84-426E-40DD-AFC4-6F175D3DCCD1}">
                <a14:hiddenFill xmlns:a14="http://schemas.microsoft.com/office/drawing/2010/main">
                  <a:noFill/>
                </a14:hiddenFill>
              </a:ext>
            </a:extLst>
          </p:spPr>
        </p:cxnSp>
        <p:sp>
          <p:nvSpPr>
            <p:cNvPr id="6159" name="Text Box 14"/>
            <p:cNvSpPr txBox="1">
              <a:spLocks noChangeArrowheads="1"/>
            </p:cNvSpPr>
            <p:nvPr/>
          </p:nvSpPr>
          <p:spPr bwMode="auto">
            <a:xfrm>
              <a:off x="2989637" y="5548313"/>
              <a:ext cx="23519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Automatic collection </a:t>
              </a:r>
              <a:br>
                <a:rPr lang="en-US" altLang="en-US" dirty="0">
                  <a:solidFill>
                    <a:srgbClr val="000000"/>
                  </a:solidFill>
                </a:rPr>
              </a:br>
              <a:r>
                <a:rPr lang="en-US" altLang="en-US" dirty="0">
                  <a:solidFill>
                    <a:srgbClr val="000000"/>
                  </a:solidFill>
                </a:rPr>
                <a:t>of important statistics</a:t>
              </a:r>
            </a:p>
          </p:txBody>
        </p:sp>
        <p:sp>
          <p:nvSpPr>
            <p:cNvPr id="6160" name="Text Box 15"/>
            <p:cNvSpPr txBox="1">
              <a:spLocks noChangeArrowheads="1"/>
            </p:cNvSpPr>
            <p:nvPr/>
          </p:nvSpPr>
          <p:spPr bwMode="auto">
            <a:xfrm>
              <a:off x="5888461" y="5543550"/>
              <a:ext cx="16850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Direct memory</a:t>
              </a:r>
              <a:br>
                <a:rPr lang="en-US" altLang="en-US" dirty="0">
                  <a:solidFill>
                    <a:srgbClr val="000000"/>
                  </a:solidFill>
                </a:rPr>
              </a:br>
              <a:r>
                <a:rPr lang="en-US" altLang="en-US" dirty="0">
                  <a:solidFill>
                    <a:srgbClr val="000000"/>
                  </a:solidFill>
                </a:rPr>
                <a:t>access</a:t>
              </a:r>
            </a:p>
          </p:txBody>
        </p:sp>
        <p:cxnSp>
          <p:nvCxnSpPr>
            <p:cNvPr id="6161" name="AutoShape 16"/>
            <p:cNvCxnSpPr>
              <a:cxnSpLocks noChangeShapeType="1"/>
              <a:endCxn id="6160" idx="0"/>
            </p:cNvCxnSpPr>
            <p:nvPr/>
          </p:nvCxnSpPr>
          <p:spPr bwMode="auto">
            <a:xfrm>
              <a:off x="3978275" y="5067300"/>
              <a:ext cx="2752724" cy="476250"/>
            </a:xfrm>
            <a:prstGeom prst="bentConnector2">
              <a:avLst/>
            </a:prstGeom>
            <a:noFill/>
            <a:ln w="28575">
              <a:solidFill>
                <a:schemeClr val="tx1"/>
              </a:solidFill>
              <a:prstDash val="dash"/>
              <a:miter lim="800000"/>
              <a:headEnd w="lg" len="lg"/>
              <a:tailEnd type="triangle" w="lg" len="lg"/>
            </a:ln>
            <a:extLst>
              <a:ext uri="{909E8E84-426E-40DD-AFC4-6F175D3DCCD1}">
                <a14:hiddenFill xmlns:a14="http://schemas.microsoft.com/office/drawing/2010/main">
                  <a:noFill/>
                </a14:hiddenFill>
              </a:ext>
            </a:extLst>
          </p:spPr>
        </p:cxnSp>
        <p:cxnSp>
          <p:nvCxnSpPr>
            <p:cNvPr id="6162" name="AutoShape 17"/>
            <p:cNvCxnSpPr>
              <a:cxnSpLocks noChangeShapeType="1"/>
            </p:cNvCxnSpPr>
            <p:nvPr/>
          </p:nvCxnSpPr>
          <p:spPr bwMode="auto">
            <a:xfrm rot="5400000">
              <a:off x="3750468" y="5310982"/>
              <a:ext cx="449263" cy="6350"/>
            </a:xfrm>
            <a:prstGeom prst="bentConnector3">
              <a:avLst>
                <a:gd name="adj1" fmla="val 49824"/>
              </a:avLst>
            </a:prstGeom>
            <a:noFill/>
            <a:ln w="28575">
              <a:solidFill>
                <a:schemeClr val="tx1"/>
              </a:solidFill>
              <a:prstDash val="dash"/>
              <a:miter lim="800000"/>
              <a:headEnd w="lg" len="lg"/>
              <a:tailEnd type="triangle" w="lg" len="lg"/>
            </a:ln>
            <a:extLst>
              <a:ext uri="{909E8E84-426E-40DD-AFC4-6F175D3DCCD1}">
                <a14:hiddenFill xmlns:a14="http://schemas.microsoft.com/office/drawing/2010/main">
                  <a:noFill/>
                </a14:hiddenFill>
              </a:ext>
            </a:extLst>
          </p:spPr>
        </p:cxnSp>
        <p:sp>
          <p:nvSpPr>
            <p:cNvPr id="6163" name="Text Box 18"/>
            <p:cNvSpPr txBox="1">
              <a:spLocks noChangeArrowheads="1"/>
            </p:cNvSpPr>
            <p:nvPr/>
          </p:nvSpPr>
          <p:spPr bwMode="auto">
            <a:xfrm>
              <a:off x="1744663" y="1598613"/>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Automatic</a:t>
              </a:r>
            </a:p>
          </p:txBody>
        </p:sp>
        <p:sp>
          <p:nvSpPr>
            <p:cNvPr id="6164" name="Text Box 19"/>
            <p:cNvSpPr txBox="1">
              <a:spLocks noChangeArrowheads="1"/>
            </p:cNvSpPr>
            <p:nvPr/>
          </p:nvSpPr>
          <p:spPr bwMode="auto">
            <a:xfrm>
              <a:off x="4933804" y="1598613"/>
              <a:ext cx="1146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Proactive</a:t>
              </a:r>
            </a:p>
          </p:txBody>
        </p:sp>
        <p:sp>
          <p:nvSpPr>
            <p:cNvPr id="6165" name="Text Box 20"/>
            <p:cNvSpPr txBox="1">
              <a:spLocks noChangeArrowheads="1"/>
            </p:cNvSpPr>
            <p:nvPr/>
          </p:nvSpPr>
          <p:spPr bwMode="auto">
            <a:xfrm>
              <a:off x="5031820" y="4354513"/>
              <a:ext cx="10012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Efficient</a:t>
              </a:r>
            </a:p>
          </p:txBody>
        </p:sp>
        <p:sp>
          <p:nvSpPr>
            <p:cNvPr id="6166" name="Text Box 21"/>
            <p:cNvSpPr txBox="1">
              <a:spLocks noChangeArrowheads="1"/>
            </p:cNvSpPr>
            <p:nvPr/>
          </p:nvSpPr>
          <p:spPr bwMode="blackWhite">
            <a:xfrm>
              <a:off x="6424613" y="3692525"/>
              <a:ext cx="1600200" cy="944563"/>
            </a:xfrm>
            <a:prstGeom prst="rect">
              <a:avLst/>
            </a:prstGeom>
            <a:solidFill>
              <a:srgbClr val="FFCC66"/>
            </a:solidFill>
            <a:ln w="28575">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Automatic</a:t>
              </a:r>
              <a:br>
                <a:rPr lang="en-US" altLang="en-US" dirty="0">
                  <a:solidFill>
                    <a:srgbClr val="000000"/>
                  </a:solidFill>
                </a:rPr>
              </a:br>
              <a:r>
                <a:rPr lang="en-US" altLang="en-US" dirty="0">
                  <a:solidFill>
                    <a:srgbClr val="000000"/>
                  </a:solidFill>
                </a:rPr>
                <a:t>Diagnostic Repository</a:t>
              </a:r>
            </a:p>
          </p:txBody>
        </p:sp>
        <p:sp>
          <p:nvSpPr>
            <p:cNvPr id="6167" name="Text Box 22"/>
            <p:cNvSpPr txBox="1">
              <a:spLocks noChangeArrowheads="1"/>
            </p:cNvSpPr>
            <p:nvPr/>
          </p:nvSpPr>
          <p:spPr bwMode="auto">
            <a:xfrm>
              <a:off x="6608763" y="1598613"/>
              <a:ext cx="1123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Reactive</a:t>
              </a:r>
            </a:p>
          </p:txBody>
        </p:sp>
        <p:sp>
          <p:nvSpPr>
            <p:cNvPr id="6168" name="Text Box 23"/>
            <p:cNvSpPr txBox="1">
              <a:spLocks noChangeArrowheads="1"/>
            </p:cNvSpPr>
            <p:nvPr/>
          </p:nvSpPr>
          <p:spPr bwMode="blackWhite">
            <a:xfrm>
              <a:off x="6613525" y="2555875"/>
              <a:ext cx="1246188" cy="669925"/>
            </a:xfrm>
            <a:prstGeom prst="rect">
              <a:avLst/>
            </a:prstGeom>
            <a:solidFill>
              <a:srgbClr val="999999"/>
            </a:solidFill>
            <a:ln w="28575">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chemeClr val="bg1"/>
                  </a:solidFill>
                </a:rPr>
                <a:t>Critical errors</a:t>
              </a:r>
            </a:p>
          </p:txBody>
        </p:sp>
        <p:sp>
          <p:nvSpPr>
            <p:cNvPr id="6169" name="Line 24"/>
            <p:cNvSpPr>
              <a:spLocks noChangeShapeType="1"/>
            </p:cNvSpPr>
            <p:nvPr/>
          </p:nvSpPr>
          <p:spPr bwMode="auto">
            <a:xfrm>
              <a:off x="7213600" y="3238500"/>
              <a:ext cx="0" cy="44450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6170" name="Line 25"/>
            <p:cNvSpPr>
              <a:spLocks noChangeShapeType="1"/>
            </p:cNvSpPr>
            <p:nvPr/>
          </p:nvSpPr>
          <p:spPr bwMode="auto">
            <a:xfrm flipH="1">
              <a:off x="5740400" y="2871788"/>
              <a:ext cx="863600"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grpSp>
      <p:sp>
        <p:nvSpPr>
          <p:cNvPr id="2" name="Slide Number Placeholder 1"/>
          <p:cNvSpPr>
            <a:spLocks noGrp="1"/>
          </p:cNvSpPr>
          <p:nvPr>
            <p:ph type="sldNum" sz="quarter" idx="12"/>
          </p:nvPr>
        </p:nvSpPr>
        <p:spPr/>
        <p:txBody>
          <a:bodyPr/>
          <a:lstStyle/>
          <a:p>
            <a:fld id="{0D1E9C62-5A59-433B-A292-EC595ABBBF45}" type="slidenum">
              <a:rPr lang="" smtClean="0"/>
              <a:t>436</a:t>
            </a:fld>
            <a:endParaRPr lang=""/>
          </a:p>
        </p:txBody>
      </p:sp>
    </p:spTree>
    <p:custDataLst>
      <p:tags r:id="rId1"/>
    </p:custDataLst>
    <p:extLst>
      <p:ext uri="{BB962C8B-B14F-4D97-AF65-F5344CB8AC3E}">
        <p14:creationId xmlns:p14="http://schemas.microsoft.com/office/powerpoint/2010/main" val="2496469176"/>
      </p:ext>
    </p:extLst>
  </p:cSld>
  <p:clrMapOvr>
    <a:masterClrMapping/>
  </p:clrMapOvr>
  <p:transition spd="slow"/>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989485" y="2743200"/>
            <a:ext cx="8209854" cy="3063605"/>
            <a:chOff x="830654" y="1268641"/>
            <a:chExt cx="7482693" cy="3035947"/>
          </a:xfrm>
        </p:grpSpPr>
        <p:sp>
          <p:nvSpPr>
            <p:cNvPr id="27" name="Freeform 26"/>
            <p:cNvSpPr/>
            <p:nvPr/>
          </p:nvSpPr>
          <p:spPr bwMode="auto">
            <a:xfrm>
              <a:off x="1005948" y="4258869"/>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8" name="Rounded Rectangle 2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7170" name="Rectangle 26"/>
          <p:cNvSpPr>
            <a:spLocks noGrp="1" noChangeArrowheads="1"/>
          </p:cNvSpPr>
          <p:nvPr>
            <p:ph type="title"/>
          </p:nvPr>
        </p:nvSpPr>
        <p:spPr/>
        <p:txBody>
          <a:bodyPr/>
          <a:lstStyle/>
          <a:p>
            <a:pPr eaLnBrk="1" hangingPunct="1"/>
            <a:r>
              <a:rPr lang="en-US" altLang="en-US" dirty="0"/>
              <a:t>Automatic Workload Repository (AWR</a:t>
            </a:r>
            <a:r>
              <a:rPr lang="en-US" altLang="en-US" dirty="0" smtClean="0"/>
              <a:t>)</a:t>
            </a:r>
            <a:br>
              <a:rPr lang="en-US" altLang="en-US" dirty="0" smtClean="0"/>
            </a:br>
            <a:endParaRPr lang="en-US" altLang="en-US" dirty="0"/>
          </a:p>
        </p:txBody>
      </p:sp>
      <p:sp>
        <p:nvSpPr>
          <p:cNvPr id="25" name="Content Placeholder 9"/>
          <p:cNvSpPr>
            <a:spLocks noGrp="1"/>
          </p:cNvSpPr>
          <p:nvPr>
            <p:ph idx="1"/>
          </p:nvPr>
        </p:nvSpPr>
        <p:spPr>
          <a:xfrm>
            <a:off x="622138" y="1242485"/>
            <a:ext cx="10944549" cy="1234519"/>
          </a:xfrm>
        </p:spPr>
        <p:txBody>
          <a:bodyPr>
            <a:normAutofit fontScale="92500"/>
          </a:bodyPr>
          <a:lstStyle/>
          <a:p>
            <a:pPr lvl="1">
              <a:buClr>
                <a:schemeClr val="accent1"/>
              </a:buClr>
              <a:defRPr/>
            </a:pPr>
            <a:r>
              <a:rPr lang="en-US" dirty="0"/>
              <a:t>Built-in repository of performance information</a:t>
            </a:r>
          </a:p>
          <a:p>
            <a:pPr lvl="1">
              <a:buClr>
                <a:schemeClr val="accent1"/>
              </a:buClr>
              <a:defRPr/>
            </a:pPr>
            <a:r>
              <a:rPr lang="en-US" dirty="0"/>
              <a:t>Snapshots of database metrics taken every 60 minutes and retained for eight days</a:t>
            </a:r>
          </a:p>
          <a:p>
            <a:pPr lvl="1">
              <a:buClr>
                <a:schemeClr val="accent1"/>
              </a:buClr>
              <a:defRPr/>
            </a:pPr>
            <a:r>
              <a:rPr lang="en-US" dirty="0"/>
              <a:t>Foundation for all self-management functions</a:t>
            </a:r>
          </a:p>
        </p:txBody>
      </p:sp>
      <p:grpSp>
        <p:nvGrpSpPr>
          <p:cNvPr id="7171" name="Group 4"/>
          <p:cNvGrpSpPr>
            <a:grpSpLocks/>
          </p:cNvGrpSpPr>
          <p:nvPr/>
        </p:nvGrpSpPr>
        <p:grpSpPr bwMode="auto">
          <a:xfrm>
            <a:off x="2474912" y="3187700"/>
            <a:ext cx="7239000" cy="2070100"/>
            <a:chOff x="528" y="2392"/>
            <a:chExt cx="4560" cy="1304"/>
          </a:xfrm>
        </p:grpSpPr>
        <p:sp>
          <p:nvSpPr>
            <p:cNvPr id="7172" name="Line 5"/>
            <p:cNvSpPr>
              <a:spLocks noChangeShapeType="1"/>
            </p:cNvSpPr>
            <p:nvPr/>
          </p:nvSpPr>
          <p:spPr bwMode="auto">
            <a:xfrm>
              <a:off x="1632" y="3145"/>
              <a:ext cx="192"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7173" name="Line 6"/>
            <p:cNvSpPr>
              <a:spLocks noChangeShapeType="1"/>
            </p:cNvSpPr>
            <p:nvPr/>
          </p:nvSpPr>
          <p:spPr bwMode="auto">
            <a:xfrm>
              <a:off x="2016" y="3145"/>
              <a:ext cx="48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nvGrpSpPr>
            <p:cNvPr id="7174" name="Group 7"/>
            <p:cNvGrpSpPr>
              <a:grpSpLocks/>
            </p:cNvGrpSpPr>
            <p:nvPr/>
          </p:nvGrpSpPr>
          <p:grpSpPr bwMode="auto">
            <a:xfrm>
              <a:off x="1776" y="2970"/>
              <a:ext cx="624" cy="382"/>
              <a:chOff x="1934" y="1920"/>
              <a:chExt cx="470" cy="350"/>
            </a:xfrm>
          </p:grpSpPr>
          <p:sp>
            <p:nvSpPr>
              <p:cNvPr id="7191" name="Oval 8"/>
              <p:cNvSpPr>
                <a:spLocks noChangeArrowheads="1"/>
              </p:cNvSpPr>
              <p:nvPr/>
            </p:nvSpPr>
            <p:spPr bwMode="blackWhite">
              <a:xfrm>
                <a:off x="1968" y="1920"/>
                <a:ext cx="400" cy="350"/>
              </a:xfrm>
              <a:prstGeom prst="ellipse">
                <a:avLst/>
              </a:prstGeom>
              <a:solidFill>
                <a:srgbClr val="FFCC99"/>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7192" name="Text Box 9"/>
              <p:cNvSpPr txBox="1">
                <a:spLocks noChangeArrowheads="1"/>
              </p:cNvSpPr>
              <p:nvPr/>
            </p:nvSpPr>
            <p:spPr bwMode="blackWhite">
              <a:xfrm>
                <a:off x="1934" y="1999"/>
                <a:ext cx="47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latin typeface="Courier New" panose="02070309020205020404" pitchFamily="49" charset="0"/>
                  </a:rPr>
                  <a:t>MMON</a:t>
                </a:r>
              </a:p>
            </p:txBody>
          </p:sp>
        </p:grpSp>
        <p:sp>
          <p:nvSpPr>
            <p:cNvPr id="7175" name="AutoShape 10"/>
            <p:cNvSpPr>
              <a:spLocks noChangeArrowheads="1"/>
            </p:cNvSpPr>
            <p:nvPr/>
          </p:nvSpPr>
          <p:spPr bwMode="blackWhite">
            <a:xfrm>
              <a:off x="528" y="2773"/>
              <a:ext cx="1152" cy="757"/>
            </a:xfrm>
            <a:prstGeom prst="roundRect">
              <a:avLst>
                <a:gd name="adj" fmla="val 0"/>
              </a:avLst>
            </a:prstGeom>
            <a:solidFill>
              <a:srgbClr val="FFCC99"/>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7176" name="Rectangle 11"/>
            <p:cNvSpPr>
              <a:spLocks noChangeArrowheads="1"/>
            </p:cNvSpPr>
            <p:nvPr/>
          </p:nvSpPr>
          <p:spPr bwMode="blackWhite">
            <a:xfrm>
              <a:off x="665" y="2822"/>
              <a:ext cx="887" cy="475"/>
            </a:xfrm>
            <a:prstGeom prst="rect">
              <a:avLst/>
            </a:prstGeom>
            <a:solidFill>
              <a:srgbClr val="FFFFCC"/>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7177" name="Text Box 12"/>
            <p:cNvSpPr txBox="1">
              <a:spLocks noChangeArrowheads="1"/>
            </p:cNvSpPr>
            <p:nvPr/>
          </p:nvSpPr>
          <p:spPr bwMode="auto">
            <a:xfrm>
              <a:off x="696" y="2857"/>
              <a:ext cx="81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In-memory</a:t>
              </a:r>
              <a:br>
                <a:rPr lang="en-US" altLang="en-US" dirty="0">
                  <a:solidFill>
                    <a:srgbClr val="000000"/>
                  </a:solidFill>
                </a:rPr>
              </a:br>
              <a:r>
                <a:rPr lang="en-US" altLang="en-US" dirty="0">
                  <a:solidFill>
                    <a:srgbClr val="000000"/>
                  </a:solidFill>
                </a:rPr>
                <a:t>statistics</a:t>
              </a:r>
            </a:p>
          </p:txBody>
        </p:sp>
        <p:sp>
          <p:nvSpPr>
            <p:cNvPr id="7178" name="Rectangle 13"/>
            <p:cNvSpPr>
              <a:spLocks noChangeArrowheads="1"/>
            </p:cNvSpPr>
            <p:nvPr/>
          </p:nvSpPr>
          <p:spPr bwMode="auto">
            <a:xfrm>
              <a:off x="1508" y="3277"/>
              <a:ext cx="46"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7179" name="AutoShape 14"/>
            <p:cNvSpPr>
              <a:spLocks noChangeArrowheads="1"/>
            </p:cNvSpPr>
            <p:nvPr/>
          </p:nvSpPr>
          <p:spPr bwMode="blackWhite">
            <a:xfrm>
              <a:off x="3888" y="2392"/>
              <a:ext cx="1200" cy="1304"/>
            </a:xfrm>
            <a:prstGeom prst="roundRect">
              <a:avLst>
                <a:gd name="adj" fmla="val 0"/>
              </a:avLst>
            </a:prstGeom>
            <a:solidFill>
              <a:srgbClr val="FFCC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7180" name="AutoShape 15"/>
            <p:cNvSpPr>
              <a:spLocks noChangeArrowheads="1"/>
            </p:cNvSpPr>
            <p:nvPr/>
          </p:nvSpPr>
          <p:spPr bwMode="blackWhite">
            <a:xfrm>
              <a:off x="3965" y="2503"/>
              <a:ext cx="1068" cy="875"/>
            </a:xfrm>
            <a:prstGeom prst="can">
              <a:avLst>
                <a:gd name="adj" fmla="val 25000"/>
              </a:avLst>
            </a:prstGeom>
            <a:solidFill>
              <a:srgbClr val="FFFF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7181" name="Text Box 16"/>
            <p:cNvSpPr txBox="1">
              <a:spLocks noChangeArrowheads="1"/>
            </p:cNvSpPr>
            <p:nvPr/>
          </p:nvSpPr>
          <p:spPr bwMode="blackWhite">
            <a:xfrm>
              <a:off x="4157" y="3118"/>
              <a:ext cx="72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Snapshots</a:t>
              </a:r>
            </a:p>
          </p:txBody>
        </p:sp>
        <p:sp>
          <p:nvSpPr>
            <p:cNvPr id="7182" name="Oval 17"/>
            <p:cNvSpPr>
              <a:spLocks noChangeArrowheads="1"/>
            </p:cNvSpPr>
            <p:nvPr/>
          </p:nvSpPr>
          <p:spPr bwMode="gray">
            <a:xfrm>
              <a:off x="3968" y="2888"/>
              <a:ext cx="1064" cy="216"/>
            </a:xfrm>
            <a:prstGeom prst="ellipse">
              <a:avLst/>
            </a:prstGeom>
            <a:solidFill>
              <a:srgbClr val="0000FF"/>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7183" name="Oval 18"/>
            <p:cNvSpPr>
              <a:spLocks noChangeArrowheads="1"/>
            </p:cNvSpPr>
            <p:nvPr/>
          </p:nvSpPr>
          <p:spPr bwMode="gray">
            <a:xfrm>
              <a:off x="3968" y="2768"/>
              <a:ext cx="1064" cy="216"/>
            </a:xfrm>
            <a:prstGeom prst="ellipse">
              <a:avLst/>
            </a:prstGeom>
            <a:solidFill>
              <a:srgbClr val="66FFFF"/>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7184" name="Oval 19"/>
            <p:cNvSpPr>
              <a:spLocks noChangeArrowheads="1"/>
            </p:cNvSpPr>
            <p:nvPr/>
          </p:nvSpPr>
          <p:spPr bwMode="blackWhite">
            <a:xfrm>
              <a:off x="3968" y="2640"/>
              <a:ext cx="1064" cy="216"/>
            </a:xfrm>
            <a:prstGeom prst="ellipse">
              <a:avLst/>
            </a:prstGeom>
            <a:solidFill>
              <a:srgbClr val="FFFF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7185" name="Oval 20"/>
            <p:cNvSpPr>
              <a:spLocks noChangeArrowheads="1"/>
            </p:cNvSpPr>
            <p:nvPr/>
          </p:nvSpPr>
          <p:spPr bwMode="blackWhite">
            <a:xfrm>
              <a:off x="3968" y="2504"/>
              <a:ext cx="1064" cy="216"/>
            </a:xfrm>
            <a:prstGeom prst="ellipse">
              <a:avLst/>
            </a:prstGeom>
            <a:solidFill>
              <a:srgbClr val="FFFF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7186" name="Text Box 21"/>
            <p:cNvSpPr txBox="1">
              <a:spLocks noChangeArrowheads="1"/>
            </p:cNvSpPr>
            <p:nvPr/>
          </p:nvSpPr>
          <p:spPr bwMode="blackWhite">
            <a:xfrm>
              <a:off x="4248" y="3456"/>
              <a:ext cx="4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AWR</a:t>
              </a:r>
            </a:p>
          </p:txBody>
        </p:sp>
        <p:sp>
          <p:nvSpPr>
            <p:cNvPr id="7187" name="Text Box 22"/>
            <p:cNvSpPr txBox="1">
              <a:spLocks noChangeArrowheads="1"/>
            </p:cNvSpPr>
            <p:nvPr/>
          </p:nvSpPr>
          <p:spPr bwMode="auto">
            <a:xfrm>
              <a:off x="926" y="3318"/>
              <a:ext cx="3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SGA</a:t>
              </a:r>
            </a:p>
          </p:txBody>
        </p:sp>
        <p:sp>
          <p:nvSpPr>
            <p:cNvPr id="7188" name="Text Box 23"/>
            <p:cNvSpPr txBox="1">
              <a:spLocks noChangeArrowheads="1"/>
            </p:cNvSpPr>
            <p:nvPr/>
          </p:nvSpPr>
          <p:spPr bwMode="auto">
            <a:xfrm>
              <a:off x="3040" y="2920"/>
              <a:ext cx="82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60 minutes</a:t>
              </a:r>
            </a:p>
          </p:txBody>
        </p:sp>
        <p:sp>
          <p:nvSpPr>
            <p:cNvPr id="7189" name="Line 24"/>
            <p:cNvSpPr>
              <a:spLocks noChangeShapeType="1"/>
            </p:cNvSpPr>
            <p:nvPr/>
          </p:nvSpPr>
          <p:spPr bwMode="auto">
            <a:xfrm>
              <a:off x="2861" y="3145"/>
              <a:ext cx="1027"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pic>
          <p:nvPicPr>
            <p:cNvPr id="7190" name="Picture 25" descr="Electronics: Camera, M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503" y="2875"/>
              <a:ext cx="473"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fld id="{0D1E9C62-5A59-433B-A292-EC595ABBBF45}" type="slidenum">
              <a:rPr lang="" smtClean="0"/>
              <a:t>437</a:t>
            </a:fld>
            <a:endParaRPr lang=""/>
          </a:p>
        </p:txBody>
      </p:sp>
    </p:spTree>
    <p:custDataLst>
      <p:tags r:id="rId1"/>
    </p:custDataLst>
    <p:extLst>
      <p:ext uri="{BB962C8B-B14F-4D97-AF65-F5344CB8AC3E}">
        <p14:creationId xmlns:p14="http://schemas.microsoft.com/office/powerpoint/2010/main" val="6939246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989485" y="2743200"/>
            <a:ext cx="8209854" cy="3063605"/>
            <a:chOff x="830654" y="1268641"/>
            <a:chExt cx="7482693" cy="3035947"/>
          </a:xfrm>
        </p:grpSpPr>
        <p:sp>
          <p:nvSpPr>
            <p:cNvPr id="27" name="Freeform 26"/>
            <p:cNvSpPr/>
            <p:nvPr/>
          </p:nvSpPr>
          <p:spPr bwMode="auto">
            <a:xfrm>
              <a:off x="1005948" y="4258869"/>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8" name="Rounded Rectangle 2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8194" name="Rectangle 25"/>
          <p:cNvSpPr>
            <a:spLocks noGrp="1" noChangeArrowheads="1"/>
          </p:cNvSpPr>
          <p:nvPr>
            <p:ph type="title"/>
          </p:nvPr>
        </p:nvSpPr>
        <p:spPr/>
        <p:txBody>
          <a:bodyPr>
            <a:normAutofit fontScale="90000"/>
          </a:bodyPr>
          <a:lstStyle/>
          <a:p>
            <a:pPr eaLnBrk="1" hangingPunct="1"/>
            <a:r>
              <a:rPr lang="en-US" altLang="en-US" dirty="0"/>
              <a:t>Automatic Database Diagnostic Monitor (ADDM</a:t>
            </a:r>
            <a:r>
              <a:rPr lang="en-US" altLang="en-US" dirty="0" smtClean="0"/>
              <a:t>)</a:t>
            </a:r>
            <a:br>
              <a:rPr lang="en-US" altLang="en-US" dirty="0" smtClean="0"/>
            </a:br>
            <a:endParaRPr lang="en-US" altLang="en-US" dirty="0"/>
          </a:p>
        </p:txBody>
      </p:sp>
      <p:sp>
        <p:nvSpPr>
          <p:cNvPr id="24" name="Content Placeholder 9"/>
          <p:cNvSpPr>
            <a:spLocks noGrp="1"/>
          </p:cNvSpPr>
          <p:nvPr>
            <p:ph idx="1"/>
          </p:nvPr>
        </p:nvSpPr>
        <p:spPr>
          <a:xfrm>
            <a:off x="622138" y="1242485"/>
            <a:ext cx="10944549" cy="1234519"/>
          </a:xfrm>
        </p:spPr>
        <p:txBody>
          <a:bodyPr/>
          <a:lstStyle/>
          <a:p>
            <a:pPr lvl="1">
              <a:buClr>
                <a:schemeClr val="accent1"/>
              </a:buClr>
              <a:defRPr/>
            </a:pPr>
            <a:r>
              <a:rPr lang="en-US" dirty="0"/>
              <a:t>Runs after each AWR snapshot</a:t>
            </a:r>
          </a:p>
          <a:p>
            <a:pPr lvl="1">
              <a:buClr>
                <a:schemeClr val="accent1"/>
              </a:buClr>
              <a:defRPr/>
            </a:pPr>
            <a:r>
              <a:rPr lang="en-US" dirty="0"/>
              <a:t>Monitors the instance; detects bottlenecks</a:t>
            </a:r>
          </a:p>
          <a:p>
            <a:pPr lvl="1">
              <a:buClr>
                <a:schemeClr val="accent1"/>
              </a:buClr>
              <a:defRPr/>
            </a:pPr>
            <a:r>
              <a:rPr lang="en-US" dirty="0"/>
              <a:t>Stores results in the AWR</a:t>
            </a:r>
          </a:p>
        </p:txBody>
      </p:sp>
      <p:grpSp>
        <p:nvGrpSpPr>
          <p:cNvPr id="2" name="Group 1"/>
          <p:cNvGrpSpPr/>
          <p:nvPr/>
        </p:nvGrpSpPr>
        <p:grpSpPr>
          <a:xfrm>
            <a:off x="2988685" y="3014309"/>
            <a:ext cx="6211455" cy="2617469"/>
            <a:chOff x="2665412" y="3048001"/>
            <a:chExt cx="6832600" cy="3167137"/>
          </a:xfrm>
        </p:grpSpPr>
        <p:sp>
          <p:nvSpPr>
            <p:cNvPr id="8195" name="AutoShape 4"/>
            <p:cNvSpPr>
              <a:spLocks noChangeArrowheads="1"/>
            </p:cNvSpPr>
            <p:nvPr/>
          </p:nvSpPr>
          <p:spPr bwMode="blackWhite">
            <a:xfrm>
              <a:off x="7237412" y="3048001"/>
              <a:ext cx="2260600" cy="3097213"/>
            </a:xfrm>
            <a:prstGeom prst="roundRect">
              <a:avLst>
                <a:gd name="adj" fmla="val 0"/>
              </a:avLst>
            </a:prstGeom>
            <a:solidFill>
              <a:srgbClr val="FFCC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nvGrpSpPr>
            <p:cNvPr id="8196" name="Group 5"/>
            <p:cNvGrpSpPr>
              <a:grpSpLocks/>
            </p:cNvGrpSpPr>
            <p:nvPr/>
          </p:nvGrpSpPr>
          <p:grpSpPr bwMode="auto">
            <a:xfrm>
              <a:off x="7529512" y="3111501"/>
              <a:ext cx="1701800" cy="1389063"/>
              <a:chOff x="3784" y="1987"/>
              <a:chExt cx="1072" cy="875"/>
            </a:xfrm>
          </p:grpSpPr>
          <p:sp>
            <p:nvSpPr>
              <p:cNvPr id="8210" name="AutoShape 6"/>
              <p:cNvSpPr>
                <a:spLocks noChangeArrowheads="1"/>
              </p:cNvSpPr>
              <p:nvPr/>
            </p:nvSpPr>
            <p:spPr bwMode="blackWhite">
              <a:xfrm>
                <a:off x="3788" y="1987"/>
                <a:ext cx="1068" cy="875"/>
              </a:xfrm>
              <a:prstGeom prst="can">
                <a:avLst>
                  <a:gd name="adj" fmla="val 25000"/>
                </a:avLst>
              </a:prstGeom>
              <a:solidFill>
                <a:srgbClr val="FFFF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8211" name="Text Box 7"/>
              <p:cNvSpPr txBox="1">
                <a:spLocks noChangeArrowheads="1"/>
              </p:cNvSpPr>
              <p:nvPr/>
            </p:nvSpPr>
            <p:spPr bwMode="blackWhite">
              <a:xfrm>
                <a:off x="3971" y="2602"/>
                <a:ext cx="72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Snapshots</a:t>
                </a:r>
              </a:p>
            </p:txBody>
          </p:sp>
          <p:sp>
            <p:nvSpPr>
              <p:cNvPr id="8212" name="Oval 8"/>
              <p:cNvSpPr>
                <a:spLocks noChangeArrowheads="1"/>
              </p:cNvSpPr>
              <p:nvPr/>
            </p:nvSpPr>
            <p:spPr bwMode="blackWhite">
              <a:xfrm>
                <a:off x="3792" y="2372"/>
                <a:ext cx="1064" cy="216"/>
              </a:xfrm>
              <a:prstGeom prst="ellipse">
                <a:avLst/>
              </a:prstGeom>
              <a:solidFill>
                <a:srgbClr val="0000FF"/>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8213" name="Oval 9"/>
              <p:cNvSpPr>
                <a:spLocks noChangeArrowheads="1"/>
              </p:cNvSpPr>
              <p:nvPr/>
            </p:nvSpPr>
            <p:spPr bwMode="blackWhite">
              <a:xfrm>
                <a:off x="3792" y="2252"/>
                <a:ext cx="1064" cy="216"/>
              </a:xfrm>
              <a:prstGeom prst="ellipse">
                <a:avLst/>
              </a:prstGeom>
              <a:solidFill>
                <a:srgbClr val="66FFFF"/>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8214" name="Oval 10"/>
              <p:cNvSpPr>
                <a:spLocks noChangeArrowheads="1"/>
              </p:cNvSpPr>
              <p:nvPr/>
            </p:nvSpPr>
            <p:spPr bwMode="blackWhite">
              <a:xfrm>
                <a:off x="3784" y="2124"/>
                <a:ext cx="1064" cy="216"/>
              </a:xfrm>
              <a:prstGeom prst="ellipse">
                <a:avLst/>
              </a:prstGeom>
              <a:solidFill>
                <a:srgbClr val="FFFF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8215" name="Oval 11"/>
              <p:cNvSpPr>
                <a:spLocks noChangeArrowheads="1"/>
              </p:cNvSpPr>
              <p:nvPr/>
            </p:nvSpPr>
            <p:spPr bwMode="blackWhite">
              <a:xfrm>
                <a:off x="3792" y="1988"/>
                <a:ext cx="1064" cy="216"/>
              </a:xfrm>
              <a:prstGeom prst="ellipse">
                <a:avLst/>
              </a:prstGeom>
              <a:solidFill>
                <a:srgbClr val="FFFF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sp>
          <p:nvSpPr>
            <p:cNvPr id="8197" name="Text Box 12"/>
            <p:cNvSpPr txBox="1">
              <a:spLocks noChangeArrowheads="1"/>
            </p:cNvSpPr>
            <p:nvPr/>
          </p:nvSpPr>
          <p:spPr bwMode="auto">
            <a:xfrm>
              <a:off x="5124450" y="5124451"/>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ADDM</a:t>
              </a:r>
            </a:p>
          </p:txBody>
        </p:sp>
        <p:sp>
          <p:nvSpPr>
            <p:cNvPr id="8198" name="Rectangle 13"/>
            <p:cNvSpPr>
              <a:spLocks noChangeArrowheads="1"/>
            </p:cNvSpPr>
            <p:nvPr/>
          </p:nvSpPr>
          <p:spPr bwMode="auto">
            <a:xfrm>
              <a:off x="7326312" y="3821113"/>
              <a:ext cx="889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8199" name="Text Box 14"/>
            <p:cNvSpPr txBox="1">
              <a:spLocks noChangeArrowheads="1"/>
            </p:cNvSpPr>
            <p:nvPr/>
          </p:nvSpPr>
          <p:spPr bwMode="auto">
            <a:xfrm>
              <a:off x="8042536" y="5805488"/>
              <a:ext cx="72020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AWR</a:t>
              </a:r>
            </a:p>
          </p:txBody>
        </p:sp>
        <p:sp>
          <p:nvSpPr>
            <p:cNvPr id="8200" name="Rectangle 15"/>
            <p:cNvSpPr>
              <a:spLocks noChangeArrowheads="1"/>
            </p:cNvSpPr>
            <p:nvPr/>
          </p:nvSpPr>
          <p:spPr bwMode="auto">
            <a:xfrm>
              <a:off x="7440612" y="3833813"/>
              <a:ext cx="1016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8201" name="Rectangle 16"/>
            <p:cNvSpPr>
              <a:spLocks noChangeArrowheads="1"/>
            </p:cNvSpPr>
            <p:nvPr/>
          </p:nvSpPr>
          <p:spPr bwMode="auto">
            <a:xfrm>
              <a:off x="5916612" y="4659313"/>
              <a:ext cx="889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pic>
          <p:nvPicPr>
            <p:cNvPr id="8202" name="Picture 17" descr="advisor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665412" y="3983039"/>
              <a:ext cx="1098550" cy="11636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203" name="Picture 18" descr="Documents: Identification Car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850187" y="4538663"/>
              <a:ext cx="11049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4" name="Text Box 19"/>
            <p:cNvSpPr txBox="1">
              <a:spLocks noChangeArrowheads="1"/>
            </p:cNvSpPr>
            <p:nvPr/>
          </p:nvSpPr>
          <p:spPr bwMode="auto">
            <a:xfrm>
              <a:off x="2894012" y="5124451"/>
              <a:ext cx="527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EM</a:t>
              </a:r>
            </a:p>
          </p:txBody>
        </p:sp>
        <p:sp>
          <p:nvSpPr>
            <p:cNvPr id="8205" name="Line 20"/>
            <p:cNvSpPr>
              <a:spLocks noChangeShapeType="1"/>
            </p:cNvSpPr>
            <p:nvPr/>
          </p:nvSpPr>
          <p:spPr bwMode="auto">
            <a:xfrm flipH="1">
              <a:off x="3770312" y="4576763"/>
              <a:ext cx="13716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8206" name="Text Box 21"/>
            <p:cNvSpPr txBox="1">
              <a:spLocks noChangeArrowheads="1"/>
            </p:cNvSpPr>
            <p:nvPr/>
          </p:nvSpPr>
          <p:spPr bwMode="auto">
            <a:xfrm>
              <a:off x="7450137" y="5475466"/>
              <a:ext cx="1905000"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ADDM results</a:t>
              </a:r>
            </a:p>
          </p:txBody>
        </p:sp>
        <p:sp>
          <p:nvSpPr>
            <p:cNvPr id="8207" name="Line 22"/>
            <p:cNvSpPr>
              <a:spLocks noChangeShapeType="1"/>
            </p:cNvSpPr>
            <p:nvPr/>
          </p:nvSpPr>
          <p:spPr bwMode="auto">
            <a:xfrm>
              <a:off x="5942012" y="4881563"/>
              <a:ext cx="19050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8208" name="Line 23"/>
            <p:cNvSpPr>
              <a:spLocks noChangeShapeType="1"/>
            </p:cNvSpPr>
            <p:nvPr/>
          </p:nvSpPr>
          <p:spPr bwMode="auto">
            <a:xfrm flipH="1">
              <a:off x="5999163" y="4195763"/>
              <a:ext cx="1533525"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pic>
          <p:nvPicPr>
            <p:cNvPr id="8209" name="Picture 24"/>
            <p:cNvPicPr>
              <a:picLocks noChangeAspect="1" noChangeArrowheads="1"/>
            </p:cNvPicPr>
            <p:nvPr/>
          </p:nvPicPr>
          <p:blipFill>
            <a:blip r:embed="rId6">
              <a:lum bright="-6000" contrast="12000"/>
              <a:extLst>
                <a:ext uri="{28A0092B-C50C-407E-A947-70E740481C1C}">
                  <a14:useLocalDpi xmlns:a14="http://schemas.microsoft.com/office/drawing/2010/main" val="0"/>
                </a:ext>
              </a:extLst>
            </a:blip>
            <a:srcRect/>
            <a:stretch>
              <a:fillRect/>
            </a:stretch>
          </p:blipFill>
          <p:spPr bwMode="gray">
            <a:xfrm>
              <a:off x="5164138" y="4152901"/>
              <a:ext cx="796925" cy="822325"/>
            </a:xfrm>
            <a:prstGeom prst="rect">
              <a:avLst/>
            </a:prstGeom>
            <a:solidFill>
              <a:srgbClr val="00C2B0"/>
            </a:solidFill>
            <a:ln w="38100">
              <a:solidFill>
                <a:schemeClr val="hlink"/>
              </a:solidFill>
              <a:miter lim="800000"/>
              <a:headEnd/>
              <a:tailEnd/>
            </a:ln>
          </p:spPr>
        </p:pic>
      </p:grpSp>
      <p:sp>
        <p:nvSpPr>
          <p:cNvPr id="3" name="Slide Number Placeholder 2"/>
          <p:cNvSpPr>
            <a:spLocks noGrp="1"/>
          </p:cNvSpPr>
          <p:nvPr>
            <p:ph type="sldNum" sz="quarter" idx="12"/>
          </p:nvPr>
        </p:nvSpPr>
        <p:spPr/>
        <p:txBody>
          <a:bodyPr/>
          <a:lstStyle/>
          <a:p>
            <a:fld id="{0D1E9C62-5A59-433B-A292-EC595ABBBF45}" type="slidenum">
              <a:rPr lang="" smtClean="0"/>
              <a:t>438</a:t>
            </a:fld>
            <a:endParaRPr lang=""/>
          </a:p>
        </p:txBody>
      </p:sp>
    </p:spTree>
    <p:custDataLst>
      <p:tags r:id="rId1"/>
    </p:custDataLst>
    <p:extLst>
      <p:ext uri="{BB962C8B-B14F-4D97-AF65-F5344CB8AC3E}">
        <p14:creationId xmlns:p14="http://schemas.microsoft.com/office/powerpoint/2010/main" val="164831479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noFill/>
        </p:spPr>
        <p:txBody>
          <a:bodyPr>
            <a:normAutofit fontScale="90000"/>
          </a:bodyPr>
          <a:lstStyle/>
          <a:p>
            <a:pPr eaLnBrk="1" hangingPunct="1"/>
            <a:r>
              <a:rPr lang="en-US" altLang="en-US" dirty="0"/>
              <a:t>Advisory </a:t>
            </a:r>
            <a:r>
              <a:rPr lang="en-US" altLang="en-US" dirty="0" smtClean="0"/>
              <a:t>Framework</a:t>
            </a:r>
            <a:br>
              <a:rPr lang="en-US" altLang="en-US" dirty="0" smtClean="0"/>
            </a:br>
            <a:r>
              <a:rPr lang="en-US" altLang="en-US" dirty="0"/>
              <a:t/>
            </a:r>
            <a:br>
              <a:rPr lang="en-US" altLang="en-US" dirty="0"/>
            </a:br>
            <a:endParaRPr lang="en-US" altLang="en-US" dirty="0"/>
          </a:p>
        </p:txBody>
      </p:sp>
      <p:grpSp>
        <p:nvGrpSpPr>
          <p:cNvPr id="20483" name="Group 36"/>
          <p:cNvGrpSpPr>
            <a:grpSpLocks/>
          </p:cNvGrpSpPr>
          <p:nvPr/>
        </p:nvGrpSpPr>
        <p:grpSpPr bwMode="auto">
          <a:xfrm>
            <a:off x="2459831" y="1004888"/>
            <a:ext cx="7269162" cy="4848225"/>
            <a:chOff x="922338" y="1362075"/>
            <a:chExt cx="7269162" cy="4848225"/>
          </a:xfrm>
        </p:grpSpPr>
        <p:sp>
          <p:nvSpPr>
            <p:cNvPr id="20484" name="Text Box 3"/>
            <p:cNvSpPr txBox="1">
              <a:spLocks noChangeArrowheads="1"/>
            </p:cNvSpPr>
            <p:nvPr/>
          </p:nvSpPr>
          <p:spPr bwMode="blackWhite">
            <a:xfrm>
              <a:off x="922338" y="1362075"/>
              <a:ext cx="898525" cy="685800"/>
            </a:xfrm>
            <a:prstGeom prst="rect">
              <a:avLst/>
            </a:prstGeom>
            <a:solidFill>
              <a:srgbClr val="99FF99"/>
            </a:solidFill>
            <a:ln w="28575">
              <a:solidFill>
                <a:schemeClr val="tx1"/>
              </a:solidFill>
              <a:miter lim="800000"/>
              <a:headEnd type="none" w="sm" len="sm"/>
              <a:tailEnd type="none" w="sm" len="sm"/>
            </a:ln>
          </p:spPr>
          <p:txBody>
            <a:bodyPr anchor="ctr" anchorCtr="1"/>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ADDM</a:t>
              </a:r>
            </a:p>
          </p:txBody>
        </p:sp>
        <p:sp>
          <p:nvSpPr>
            <p:cNvPr id="20485" name="Text Box 4"/>
            <p:cNvSpPr txBox="1">
              <a:spLocks noChangeArrowheads="1"/>
            </p:cNvSpPr>
            <p:nvPr/>
          </p:nvSpPr>
          <p:spPr bwMode="blackWhite">
            <a:xfrm>
              <a:off x="2295525" y="1362075"/>
              <a:ext cx="1600200" cy="669925"/>
            </a:xfrm>
            <a:prstGeom prst="rect">
              <a:avLst/>
            </a:prstGeom>
            <a:solidFill>
              <a:srgbClr val="FFCCFF"/>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SQL Tuning Advisor</a:t>
              </a:r>
            </a:p>
          </p:txBody>
        </p:sp>
        <p:sp>
          <p:nvSpPr>
            <p:cNvPr id="20486" name="Text Box 5"/>
            <p:cNvSpPr txBox="1">
              <a:spLocks noChangeArrowheads="1"/>
            </p:cNvSpPr>
            <p:nvPr/>
          </p:nvSpPr>
          <p:spPr bwMode="blackWhite">
            <a:xfrm>
              <a:off x="2295525" y="2189163"/>
              <a:ext cx="1600200" cy="669925"/>
            </a:xfrm>
            <a:prstGeom prst="rect">
              <a:avLst/>
            </a:prstGeom>
            <a:solidFill>
              <a:srgbClr val="FFCCFF"/>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SQL Access Advisor</a:t>
              </a:r>
            </a:p>
          </p:txBody>
        </p:sp>
        <p:sp>
          <p:nvSpPr>
            <p:cNvPr id="20487" name="Text Box 6"/>
            <p:cNvSpPr txBox="1">
              <a:spLocks noChangeArrowheads="1"/>
            </p:cNvSpPr>
            <p:nvPr/>
          </p:nvSpPr>
          <p:spPr bwMode="blackWhite">
            <a:xfrm>
              <a:off x="2295525" y="3017838"/>
              <a:ext cx="1600200" cy="669925"/>
            </a:xfrm>
            <a:prstGeom prst="rect">
              <a:avLst/>
            </a:prstGeom>
            <a:solidFill>
              <a:srgbClr val="FFFFCC"/>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Memory Advisor</a:t>
              </a:r>
            </a:p>
          </p:txBody>
        </p:sp>
        <p:sp>
          <p:nvSpPr>
            <p:cNvPr id="20488" name="Text Box 7"/>
            <p:cNvSpPr txBox="1">
              <a:spLocks noChangeArrowheads="1"/>
            </p:cNvSpPr>
            <p:nvPr/>
          </p:nvSpPr>
          <p:spPr bwMode="blackWhite">
            <a:xfrm>
              <a:off x="2295525" y="4938713"/>
              <a:ext cx="1600200" cy="369332"/>
            </a:xfrm>
            <a:prstGeom prst="rect">
              <a:avLst/>
            </a:prstGeom>
            <a:solidFill>
              <a:srgbClr val="CCECFF"/>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Space</a:t>
              </a:r>
            </a:p>
          </p:txBody>
        </p:sp>
        <p:sp>
          <p:nvSpPr>
            <p:cNvPr id="20489" name="Text Box 8"/>
            <p:cNvSpPr txBox="1">
              <a:spLocks noChangeArrowheads="1"/>
            </p:cNvSpPr>
            <p:nvPr/>
          </p:nvSpPr>
          <p:spPr bwMode="blackWhite">
            <a:xfrm>
              <a:off x="4892675" y="3371850"/>
              <a:ext cx="874713" cy="668338"/>
            </a:xfrm>
            <a:prstGeom prst="rect">
              <a:avLst/>
            </a:prstGeom>
            <a:solidFill>
              <a:srgbClr val="FFFF99"/>
            </a:solidFill>
            <a:ln w="28575">
              <a:solidFill>
                <a:schemeClr val="tx1"/>
              </a:solidFill>
              <a:miter lim="800000"/>
              <a:headEnd type="none" w="sm" len="sm"/>
              <a:tailEnd type="none" w="sm" len="sm"/>
            </a:ln>
          </p:spPr>
          <p:txBody>
            <a:bodyPr wrap="none" anchor="ctr" anchorCtr="1"/>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SGA</a:t>
              </a:r>
            </a:p>
            <a:p>
              <a:pPr algn="ctr" eaLnBrk="1" hangingPunct="1"/>
              <a:r>
                <a:rPr lang="en-US" altLang="en-US" sz="1600" dirty="0">
                  <a:solidFill>
                    <a:srgbClr val="000000"/>
                  </a:solidFill>
                </a:rPr>
                <a:t>Advisor</a:t>
              </a:r>
            </a:p>
          </p:txBody>
        </p:sp>
        <p:sp>
          <p:nvSpPr>
            <p:cNvPr id="20490" name="Text Box 9"/>
            <p:cNvSpPr txBox="1">
              <a:spLocks noChangeArrowheads="1"/>
            </p:cNvSpPr>
            <p:nvPr/>
          </p:nvSpPr>
          <p:spPr bwMode="blackWhite">
            <a:xfrm>
              <a:off x="5772150" y="4767263"/>
              <a:ext cx="2419350" cy="325437"/>
            </a:xfrm>
            <a:prstGeom prst="rect">
              <a:avLst/>
            </a:prstGeom>
            <a:solidFill>
              <a:srgbClr val="CCECFF"/>
            </a:solidFill>
            <a:ln w="28575">
              <a:solidFill>
                <a:schemeClr val="tx1"/>
              </a:solidFill>
              <a:miter lim="800000"/>
              <a:headEnd type="none" w="sm" len="sm"/>
              <a:tailEnd type="none" w="sm" len="sm"/>
            </a:ln>
          </p:spPr>
          <p:txBody>
            <a:bodyPr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Segment Advisor</a:t>
              </a:r>
            </a:p>
          </p:txBody>
        </p:sp>
        <p:sp>
          <p:nvSpPr>
            <p:cNvPr id="20491" name="Text Box 10"/>
            <p:cNvSpPr txBox="1">
              <a:spLocks noChangeArrowheads="1"/>
            </p:cNvSpPr>
            <p:nvPr/>
          </p:nvSpPr>
          <p:spPr bwMode="blackWhite">
            <a:xfrm>
              <a:off x="5772150" y="5200650"/>
              <a:ext cx="2419350" cy="342900"/>
            </a:xfrm>
            <a:prstGeom prst="rect">
              <a:avLst/>
            </a:prstGeom>
            <a:solidFill>
              <a:srgbClr val="CCECFF"/>
            </a:solidFill>
            <a:ln w="28575">
              <a:solidFill>
                <a:schemeClr val="tx1"/>
              </a:solidFill>
              <a:miter lim="800000"/>
              <a:headEnd type="none" w="sm" len="sm"/>
              <a:tailEnd type="none" w="sm" len="sm"/>
            </a:ln>
          </p:spPr>
          <p:txBody>
            <a:bodyPr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Undo Advisor</a:t>
              </a:r>
            </a:p>
          </p:txBody>
        </p:sp>
        <p:sp>
          <p:nvSpPr>
            <p:cNvPr id="20492" name="Text Box 11"/>
            <p:cNvSpPr txBox="1">
              <a:spLocks noChangeArrowheads="1"/>
            </p:cNvSpPr>
            <p:nvPr/>
          </p:nvSpPr>
          <p:spPr bwMode="blackWhite">
            <a:xfrm>
              <a:off x="6608763" y="1397000"/>
              <a:ext cx="1582737" cy="584775"/>
            </a:xfrm>
            <a:prstGeom prst="rect">
              <a:avLst/>
            </a:prstGeom>
            <a:solidFill>
              <a:srgbClr val="FFFF99"/>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Buffer Cache</a:t>
              </a:r>
            </a:p>
            <a:p>
              <a:pPr algn="ctr" eaLnBrk="1" hangingPunct="1"/>
              <a:r>
                <a:rPr lang="en-US" altLang="en-US" sz="1600" dirty="0">
                  <a:solidFill>
                    <a:srgbClr val="000000"/>
                  </a:solidFill>
                </a:rPr>
                <a:t>Advisor</a:t>
              </a:r>
            </a:p>
          </p:txBody>
        </p:sp>
        <p:sp>
          <p:nvSpPr>
            <p:cNvPr id="20493" name="Text Box 12"/>
            <p:cNvSpPr txBox="1">
              <a:spLocks noChangeArrowheads="1"/>
            </p:cNvSpPr>
            <p:nvPr/>
          </p:nvSpPr>
          <p:spPr bwMode="blackWhite">
            <a:xfrm>
              <a:off x="6608763" y="2236788"/>
              <a:ext cx="1563687" cy="584775"/>
            </a:xfrm>
            <a:prstGeom prst="rect">
              <a:avLst/>
            </a:prstGeom>
            <a:solidFill>
              <a:srgbClr val="FFFF99"/>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Shared Pool</a:t>
              </a:r>
            </a:p>
            <a:p>
              <a:pPr algn="ctr" eaLnBrk="1" hangingPunct="1"/>
              <a:r>
                <a:rPr lang="en-US" altLang="en-US" sz="1600" dirty="0">
                  <a:solidFill>
                    <a:srgbClr val="000000"/>
                  </a:solidFill>
                </a:rPr>
                <a:t>Advisor</a:t>
              </a:r>
            </a:p>
          </p:txBody>
        </p:sp>
        <p:cxnSp>
          <p:nvCxnSpPr>
            <p:cNvPr id="20494" name="AutoShape 13"/>
            <p:cNvCxnSpPr>
              <a:cxnSpLocks noChangeShapeType="1"/>
              <a:stCxn id="20488" idx="3"/>
              <a:endCxn id="20490" idx="1"/>
            </p:cNvCxnSpPr>
            <p:nvPr/>
          </p:nvCxnSpPr>
          <p:spPr bwMode="blackWhite">
            <a:xfrm flipV="1">
              <a:off x="3895725" y="4929982"/>
              <a:ext cx="1876425" cy="193397"/>
            </a:xfrm>
            <a:prstGeom prst="bentConnector3">
              <a:avLst>
                <a:gd name="adj1" fmla="val 50000"/>
              </a:avLst>
            </a:prstGeom>
            <a:noFill/>
            <a:ln w="28575">
              <a:solidFill>
                <a:schemeClr val="tx1"/>
              </a:solidFill>
              <a:miter lim="800000"/>
              <a:headEnd/>
              <a:tailEnd type="triangle" w="lg" len="lg"/>
            </a:ln>
            <a:extLst>
              <a:ext uri="{909E8E84-426E-40DD-AFC4-6F175D3DCCD1}">
                <a14:hiddenFill xmlns:a14="http://schemas.microsoft.com/office/drawing/2010/main">
                  <a:noFill/>
                </a14:hiddenFill>
              </a:ext>
            </a:extLst>
          </p:spPr>
        </p:cxnSp>
        <p:cxnSp>
          <p:nvCxnSpPr>
            <p:cNvPr id="20495" name="AutoShape 14"/>
            <p:cNvCxnSpPr>
              <a:cxnSpLocks noChangeShapeType="1"/>
              <a:stCxn id="20488" idx="3"/>
              <a:endCxn id="20491" idx="1"/>
            </p:cNvCxnSpPr>
            <p:nvPr/>
          </p:nvCxnSpPr>
          <p:spPr bwMode="blackWhite">
            <a:xfrm>
              <a:off x="3895725" y="5123379"/>
              <a:ext cx="1876425" cy="248721"/>
            </a:xfrm>
            <a:prstGeom prst="bentConnector3">
              <a:avLst>
                <a:gd name="adj1" fmla="val 50000"/>
              </a:avLst>
            </a:prstGeom>
            <a:noFill/>
            <a:ln w="28575">
              <a:solidFill>
                <a:schemeClr val="tx1"/>
              </a:solidFill>
              <a:miter lim="800000"/>
              <a:headEnd/>
              <a:tailEnd type="triangle" w="lg" len="lg"/>
            </a:ln>
            <a:extLst>
              <a:ext uri="{909E8E84-426E-40DD-AFC4-6F175D3DCCD1}">
                <a14:hiddenFill xmlns:a14="http://schemas.microsoft.com/office/drawing/2010/main">
                  <a:noFill/>
                </a14:hiddenFill>
              </a:ext>
            </a:extLst>
          </p:spPr>
        </p:cxnSp>
        <p:cxnSp>
          <p:nvCxnSpPr>
            <p:cNvPr id="20496" name="AutoShape 15"/>
            <p:cNvCxnSpPr>
              <a:cxnSpLocks noChangeShapeType="1"/>
              <a:stCxn id="20484" idx="3"/>
              <a:endCxn id="20487" idx="1"/>
            </p:cNvCxnSpPr>
            <p:nvPr/>
          </p:nvCxnSpPr>
          <p:spPr bwMode="blackWhite">
            <a:xfrm>
              <a:off x="1835150" y="1704975"/>
              <a:ext cx="446088" cy="1647825"/>
            </a:xfrm>
            <a:prstGeom prst="bentConnector3">
              <a:avLst>
                <a:gd name="adj1" fmla="val 49824"/>
              </a:avLst>
            </a:prstGeom>
            <a:noFill/>
            <a:ln w="28575">
              <a:solidFill>
                <a:schemeClr val="tx1"/>
              </a:solidFill>
              <a:miter lim="800000"/>
              <a:headEnd/>
              <a:tailEnd type="triangle" w="lg" len="lg"/>
            </a:ln>
            <a:extLst>
              <a:ext uri="{909E8E84-426E-40DD-AFC4-6F175D3DCCD1}">
                <a14:hiddenFill xmlns:a14="http://schemas.microsoft.com/office/drawing/2010/main">
                  <a:noFill/>
                </a14:hiddenFill>
              </a:ext>
            </a:extLst>
          </p:spPr>
        </p:cxnSp>
        <p:cxnSp>
          <p:nvCxnSpPr>
            <p:cNvPr id="20497" name="AutoShape 16"/>
            <p:cNvCxnSpPr>
              <a:cxnSpLocks noChangeShapeType="1"/>
              <a:stCxn id="20484" idx="3"/>
              <a:endCxn id="20486" idx="1"/>
            </p:cNvCxnSpPr>
            <p:nvPr/>
          </p:nvCxnSpPr>
          <p:spPr bwMode="blackWhite">
            <a:xfrm>
              <a:off x="1835150" y="1704975"/>
              <a:ext cx="446088" cy="819150"/>
            </a:xfrm>
            <a:prstGeom prst="bentConnector3">
              <a:avLst>
                <a:gd name="adj1" fmla="val 49824"/>
              </a:avLst>
            </a:prstGeom>
            <a:noFill/>
            <a:ln w="28575">
              <a:solidFill>
                <a:schemeClr val="tx1"/>
              </a:solidFill>
              <a:miter lim="800000"/>
              <a:headEnd/>
              <a:tailEnd type="triangle" w="lg" len="lg"/>
            </a:ln>
            <a:extLst>
              <a:ext uri="{909E8E84-426E-40DD-AFC4-6F175D3DCCD1}">
                <a14:hiddenFill xmlns:a14="http://schemas.microsoft.com/office/drawing/2010/main">
                  <a:noFill/>
                </a14:hiddenFill>
              </a:ext>
            </a:extLst>
          </p:spPr>
        </p:cxnSp>
        <p:cxnSp>
          <p:nvCxnSpPr>
            <p:cNvPr id="20498" name="AutoShape 17"/>
            <p:cNvCxnSpPr>
              <a:cxnSpLocks noChangeShapeType="1"/>
              <a:stCxn id="20484" idx="3"/>
              <a:endCxn id="20500" idx="1"/>
            </p:cNvCxnSpPr>
            <p:nvPr/>
          </p:nvCxnSpPr>
          <p:spPr bwMode="blackWhite">
            <a:xfrm>
              <a:off x="1820863" y="1704975"/>
              <a:ext cx="474662" cy="4313754"/>
            </a:xfrm>
            <a:prstGeom prst="bentConnector3">
              <a:avLst>
                <a:gd name="adj1" fmla="val 50000"/>
              </a:avLst>
            </a:prstGeom>
            <a:noFill/>
            <a:ln w="28575">
              <a:solidFill>
                <a:schemeClr val="tx1"/>
              </a:solidFill>
              <a:miter lim="800000"/>
              <a:headEnd/>
              <a:tailEnd type="triangle" w="lg" len="lg"/>
            </a:ln>
            <a:extLst>
              <a:ext uri="{909E8E84-426E-40DD-AFC4-6F175D3DCCD1}">
                <a14:hiddenFill xmlns:a14="http://schemas.microsoft.com/office/drawing/2010/main">
                  <a:noFill/>
                </a14:hiddenFill>
              </a:ext>
            </a:extLst>
          </p:spPr>
        </p:cxnSp>
        <p:cxnSp>
          <p:nvCxnSpPr>
            <p:cNvPr id="20499" name="AutoShape 18"/>
            <p:cNvCxnSpPr>
              <a:cxnSpLocks noChangeShapeType="1"/>
              <a:stCxn id="20485" idx="3"/>
              <a:endCxn id="20486" idx="3"/>
            </p:cNvCxnSpPr>
            <p:nvPr/>
          </p:nvCxnSpPr>
          <p:spPr bwMode="blackWhite">
            <a:xfrm>
              <a:off x="3910013" y="1697038"/>
              <a:ext cx="1587" cy="827087"/>
            </a:xfrm>
            <a:prstGeom prst="bentConnector3">
              <a:avLst>
                <a:gd name="adj1" fmla="val 17768056"/>
              </a:avLst>
            </a:prstGeom>
            <a:noFill/>
            <a:ln w="28575">
              <a:solidFill>
                <a:schemeClr val="tx1"/>
              </a:solidFill>
              <a:prstDash val="sysDot"/>
              <a:miter lim="800000"/>
              <a:headEnd type="triangle" w="med" len="med"/>
              <a:tailEnd type="triangle" w="lg" len="lg"/>
            </a:ln>
            <a:extLst>
              <a:ext uri="{909E8E84-426E-40DD-AFC4-6F175D3DCCD1}">
                <a14:hiddenFill xmlns:a14="http://schemas.microsoft.com/office/drawing/2010/main">
                  <a:noFill/>
                </a14:hiddenFill>
              </a:ext>
            </a:extLst>
          </p:spPr>
        </p:cxnSp>
        <p:sp>
          <p:nvSpPr>
            <p:cNvPr id="20500" name="Text Box 19"/>
            <p:cNvSpPr txBox="1">
              <a:spLocks noChangeArrowheads="1"/>
            </p:cNvSpPr>
            <p:nvPr/>
          </p:nvSpPr>
          <p:spPr bwMode="blackWhite">
            <a:xfrm>
              <a:off x="2295525" y="5834063"/>
              <a:ext cx="1600200" cy="369332"/>
            </a:xfrm>
            <a:prstGeom prst="rect">
              <a:avLst/>
            </a:prstGeom>
            <a:solidFill>
              <a:srgbClr val="CCCCFF"/>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Backup</a:t>
              </a:r>
            </a:p>
          </p:txBody>
        </p:sp>
        <p:sp>
          <p:nvSpPr>
            <p:cNvPr id="20501" name="Text Box 20"/>
            <p:cNvSpPr txBox="1">
              <a:spLocks noChangeArrowheads="1"/>
            </p:cNvSpPr>
            <p:nvPr/>
          </p:nvSpPr>
          <p:spPr bwMode="blackWhite">
            <a:xfrm>
              <a:off x="5772150" y="5803900"/>
              <a:ext cx="2419350" cy="406400"/>
            </a:xfrm>
            <a:prstGeom prst="rect">
              <a:avLst/>
            </a:prstGeom>
            <a:solidFill>
              <a:srgbClr val="CCCCFF"/>
            </a:solidFill>
            <a:ln w="28575">
              <a:solidFill>
                <a:schemeClr val="tx1"/>
              </a:solidFill>
              <a:miter lim="800000"/>
              <a:headEnd type="none" w="sm" len="sm"/>
              <a:tailEnd type="none" w="sm" len="sm"/>
            </a:ln>
          </p:spPr>
          <p:txBody>
            <a:bodyPr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MTTR Advisor</a:t>
              </a:r>
            </a:p>
          </p:txBody>
        </p:sp>
        <p:sp>
          <p:nvSpPr>
            <p:cNvPr id="20502" name="Line 21"/>
            <p:cNvSpPr>
              <a:spLocks noChangeShapeType="1"/>
            </p:cNvSpPr>
            <p:nvPr/>
          </p:nvSpPr>
          <p:spPr bwMode="gray">
            <a:xfrm flipV="1">
              <a:off x="3900488" y="6035675"/>
              <a:ext cx="1868487" cy="3175"/>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03" name="Line 22"/>
            <p:cNvSpPr>
              <a:spLocks noChangeShapeType="1"/>
            </p:cNvSpPr>
            <p:nvPr/>
          </p:nvSpPr>
          <p:spPr bwMode="auto">
            <a:xfrm>
              <a:off x="2047875" y="1704975"/>
              <a:ext cx="24765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04" name="Text Box 23"/>
            <p:cNvSpPr txBox="1">
              <a:spLocks noChangeArrowheads="1"/>
            </p:cNvSpPr>
            <p:nvPr/>
          </p:nvSpPr>
          <p:spPr bwMode="blackWhite">
            <a:xfrm>
              <a:off x="6600825" y="3081338"/>
              <a:ext cx="1590675" cy="584775"/>
            </a:xfrm>
            <a:prstGeom prst="rect">
              <a:avLst/>
            </a:prstGeom>
            <a:solidFill>
              <a:srgbClr val="FFFF99"/>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Java Pool</a:t>
              </a:r>
            </a:p>
            <a:p>
              <a:pPr algn="ctr" eaLnBrk="1" hangingPunct="1"/>
              <a:r>
                <a:rPr lang="en-US" altLang="en-US" sz="1600" dirty="0">
                  <a:solidFill>
                    <a:srgbClr val="000000"/>
                  </a:solidFill>
                </a:rPr>
                <a:t>Advisor</a:t>
              </a:r>
            </a:p>
          </p:txBody>
        </p:sp>
        <p:sp>
          <p:nvSpPr>
            <p:cNvPr id="20505" name="Text Box 24"/>
            <p:cNvSpPr txBox="1">
              <a:spLocks noChangeArrowheads="1"/>
            </p:cNvSpPr>
            <p:nvPr/>
          </p:nvSpPr>
          <p:spPr bwMode="blackWhite">
            <a:xfrm>
              <a:off x="6610350" y="3933825"/>
              <a:ext cx="1581150" cy="584775"/>
            </a:xfrm>
            <a:prstGeom prst="rect">
              <a:avLst/>
            </a:prstGeom>
            <a:solidFill>
              <a:srgbClr val="FFFF99"/>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Streams Pool</a:t>
              </a:r>
            </a:p>
            <a:p>
              <a:pPr algn="ctr" eaLnBrk="1" hangingPunct="1"/>
              <a:r>
                <a:rPr lang="en-US" altLang="en-US" sz="1600" dirty="0">
                  <a:solidFill>
                    <a:srgbClr val="000000"/>
                  </a:solidFill>
                </a:rPr>
                <a:t>Advisor</a:t>
              </a:r>
            </a:p>
          </p:txBody>
        </p:sp>
        <p:sp>
          <p:nvSpPr>
            <p:cNvPr id="20506" name="Line 25"/>
            <p:cNvSpPr>
              <a:spLocks noChangeShapeType="1"/>
            </p:cNvSpPr>
            <p:nvPr/>
          </p:nvSpPr>
          <p:spPr bwMode="auto">
            <a:xfrm flipV="1">
              <a:off x="6161088" y="1720850"/>
              <a:ext cx="420687"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07" name="Line 26"/>
            <p:cNvSpPr>
              <a:spLocks noChangeShapeType="1"/>
            </p:cNvSpPr>
            <p:nvPr/>
          </p:nvSpPr>
          <p:spPr bwMode="auto">
            <a:xfrm flipH="1" flipV="1">
              <a:off x="6161088" y="1720850"/>
              <a:ext cx="0" cy="257968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08" name="Line 27"/>
            <p:cNvSpPr>
              <a:spLocks noChangeShapeType="1"/>
            </p:cNvSpPr>
            <p:nvPr/>
          </p:nvSpPr>
          <p:spPr bwMode="auto">
            <a:xfrm>
              <a:off x="3902075" y="3324225"/>
              <a:ext cx="649288"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09" name="Line 28"/>
            <p:cNvSpPr>
              <a:spLocks noChangeShapeType="1"/>
            </p:cNvSpPr>
            <p:nvPr/>
          </p:nvSpPr>
          <p:spPr bwMode="auto">
            <a:xfrm>
              <a:off x="2073275" y="5095875"/>
              <a:ext cx="20955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10" name="Line 29"/>
            <p:cNvSpPr>
              <a:spLocks noChangeShapeType="1"/>
            </p:cNvSpPr>
            <p:nvPr/>
          </p:nvSpPr>
          <p:spPr bwMode="auto">
            <a:xfrm>
              <a:off x="4551363" y="1981200"/>
              <a:ext cx="0" cy="176212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11" name="Line 30"/>
            <p:cNvSpPr>
              <a:spLocks noChangeShapeType="1"/>
            </p:cNvSpPr>
            <p:nvPr/>
          </p:nvSpPr>
          <p:spPr bwMode="auto">
            <a:xfrm flipV="1">
              <a:off x="4560888" y="3722688"/>
              <a:ext cx="325437" cy="1587"/>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12" name="Text Box 31"/>
            <p:cNvSpPr txBox="1">
              <a:spLocks noChangeArrowheads="1"/>
            </p:cNvSpPr>
            <p:nvPr/>
          </p:nvSpPr>
          <p:spPr bwMode="blackWhite">
            <a:xfrm>
              <a:off x="4892675" y="1635125"/>
              <a:ext cx="874713" cy="668338"/>
            </a:xfrm>
            <a:prstGeom prst="rect">
              <a:avLst/>
            </a:prstGeom>
            <a:solidFill>
              <a:srgbClr val="FFFF99"/>
            </a:solidFill>
            <a:ln w="28575">
              <a:solidFill>
                <a:schemeClr val="tx1"/>
              </a:solidFill>
              <a:miter lim="800000"/>
              <a:headEnd type="none" w="sm" len="sm"/>
              <a:tailEnd type="none" w="sm" len="sm"/>
            </a:ln>
          </p:spPr>
          <p:txBody>
            <a:bodyPr wrap="none" anchor="ctr" anchorCtr="1"/>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PGA</a:t>
              </a:r>
            </a:p>
            <a:p>
              <a:pPr algn="ctr" eaLnBrk="1" hangingPunct="1"/>
              <a:r>
                <a:rPr lang="en-US" altLang="en-US" sz="1600" dirty="0">
                  <a:solidFill>
                    <a:srgbClr val="000000"/>
                  </a:solidFill>
                </a:rPr>
                <a:t>Advisor</a:t>
              </a:r>
            </a:p>
          </p:txBody>
        </p:sp>
        <p:sp>
          <p:nvSpPr>
            <p:cNvPr id="20513" name="Line 32"/>
            <p:cNvSpPr>
              <a:spLocks noChangeShapeType="1"/>
            </p:cNvSpPr>
            <p:nvPr/>
          </p:nvSpPr>
          <p:spPr bwMode="auto">
            <a:xfrm flipV="1">
              <a:off x="4551363" y="1993900"/>
              <a:ext cx="315912" cy="1588"/>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14" name="Line 33"/>
            <p:cNvSpPr>
              <a:spLocks noChangeShapeType="1"/>
            </p:cNvSpPr>
            <p:nvPr/>
          </p:nvSpPr>
          <p:spPr bwMode="auto">
            <a:xfrm flipV="1">
              <a:off x="6161088" y="4297892"/>
              <a:ext cx="420687"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15" name="Line 34"/>
            <p:cNvSpPr>
              <a:spLocks noChangeShapeType="1"/>
            </p:cNvSpPr>
            <p:nvPr/>
          </p:nvSpPr>
          <p:spPr bwMode="auto">
            <a:xfrm flipV="1">
              <a:off x="6161088" y="3444875"/>
              <a:ext cx="420687"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16" name="Line 35"/>
            <p:cNvSpPr>
              <a:spLocks noChangeShapeType="1"/>
            </p:cNvSpPr>
            <p:nvPr/>
          </p:nvSpPr>
          <p:spPr bwMode="auto">
            <a:xfrm flipV="1">
              <a:off x="6161088" y="2578100"/>
              <a:ext cx="420687"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17" name="Line 36"/>
            <p:cNvSpPr>
              <a:spLocks noChangeShapeType="1"/>
            </p:cNvSpPr>
            <p:nvPr/>
          </p:nvSpPr>
          <p:spPr bwMode="auto">
            <a:xfrm flipV="1">
              <a:off x="5789613" y="3673475"/>
              <a:ext cx="363537"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sp>
        <p:nvSpPr>
          <p:cNvPr id="2" name="Slide Number Placeholder 1"/>
          <p:cNvSpPr>
            <a:spLocks noGrp="1"/>
          </p:cNvSpPr>
          <p:nvPr>
            <p:ph type="sldNum" sz="quarter" idx="12"/>
          </p:nvPr>
        </p:nvSpPr>
        <p:spPr/>
        <p:txBody>
          <a:bodyPr/>
          <a:lstStyle/>
          <a:p>
            <a:fld id="{0D1E9C62-5A59-433B-A292-EC595ABBBF45}" type="slidenum">
              <a:rPr lang="" smtClean="0"/>
              <a:t>439</a:t>
            </a:fld>
            <a:endParaRPr lang=""/>
          </a:p>
        </p:txBody>
      </p:sp>
    </p:spTree>
    <p:custDataLst>
      <p:tags r:id="rId1"/>
    </p:custDataLst>
    <p:extLst>
      <p:ext uri="{BB962C8B-B14F-4D97-AF65-F5344CB8AC3E}">
        <p14:creationId xmlns:p14="http://schemas.microsoft.com/office/powerpoint/2010/main" val="294893843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3" name="Title 3"/>
          <p:cNvSpPr>
            <a:spLocks noGrp="1"/>
          </p:cNvSpPr>
          <p:nvPr>
            <p:ph type="title"/>
          </p:nvPr>
        </p:nvSpPr>
        <p:spPr/>
        <p:txBody>
          <a:bodyPr/>
          <a:lstStyle/>
          <a:p>
            <a:pPr eaLnBrk="1" hangingPunct="1"/>
            <a:endParaRPr lang="en-US" altLang="en-US" dirty="0"/>
          </a:p>
        </p:txBody>
      </p:sp>
      <p:sp>
        <p:nvSpPr>
          <p:cNvPr id="30722" name="Rectangle 1027"/>
          <p:cNvSpPr>
            <a:spLocks noGrp="1" noChangeArrowheads="1"/>
          </p:cNvSpPr>
          <p:nvPr>
            <p:ph idx="1"/>
          </p:nvPr>
        </p:nvSpPr>
        <p:spPr>
          <a:xfrm>
            <a:off x="622138" y="1242485"/>
            <a:ext cx="10944549" cy="357356"/>
          </a:xfrm>
        </p:spPr>
        <p:txBody>
          <a:bodyPr>
            <a:normAutofit fontScale="85000" lnSpcReduction="20000"/>
          </a:bodyPr>
          <a:lstStyle/>
          <a:p>
            <a:pPr eaLnBrk="1" hangingPunct="1"/>
            <a:endParaRPr lang="en-US" alt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44</a:t>
            </a:fld>
            <a:endParaRPr lang=""/>
          </a:p>
        </p:txBody>
      </p:sp>
    </p:spTree>
    <p:custDataLst>
      <p:tags r:id="rId1"/>
    </p:custDataLst>
    <p:extLst>
      <p:ext uri="{BB962C8B-B14F-4D97-AF65-F5344CB8AC3E}">
        <p14:creationId xmlns:p14="http://schemas.microsoft.com/office/powerpoint/2010/main" val="1252771250"/>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027" name="Rectangle 7"/>
          <p:cNvSpPr>
            <a:spLocks noGrp="1" noChangeArrowheads="1"/>
          </p:cNvSpPr>
          <p:nvPr>
            <p:ph type="title"/>
          </p:nvPr>
        </p:nvSpPr>
        <p:spPr/>
        <p:txBody>
          <a:bodyPr/>
          <a:lstStyle/>
          <a:p>
            <a:pPr eaLnBrk="1" hangingPunct="1"/>
            <a:r>
              <a:rPr lang="en-US" altLang="en-US" dirty="0"/>
              <a:t>Automated Maintenance </a:t>
            </a:r>
            <a:r>
              <a:rPr lang="en-US" altLang="en-US" dirty="0" smtClean="0"/>
              <a:t>Tasks</a:t>
            </a:r>
            <a:br>
              <a:rPr lang="en-US" altLang="en-US" dirty="0" smtClean="0"/>
            </a:br>
            <a:endParaRPr lang="en-US" altLang="en-US" dirty="0"/>
          </a:p>
        </p:txBody>
      </p:sp>
      <p:sp>
        <p:nvSpPr>
          <p:cNvPr id="1028" name="Rectangle 8"/>
          <p:cNvSpPr>
            <a:spLocks noGrp="1" noChangeArrowheads="1"/>
          </p:cNvSpPr>
          <p:nvPr>
            <p:ph idx="1"/>
          </p:nvPr>
        </p:nvSpPr>
        <p:spPr>
          <a:xfrm>
            <a:off x="622138" y="1242485"/>
            <a:ext cx="10944549" cy="3465899"/>
          </a:xfrm>
        </p:spPr>
        <p:txBody>
          <a:bodyPr/>
          <a:lstStyle/>
          <a:p>
            <a:pPr lvl="1"/>
            <a:r>
              <a:rPr lang="en-US" altLang="en-US" dirty="0"/>
              <a:t>Autotask maintenance process:</a:t>
            </a:r>
          </a:p>
          <a:p>
            <a:pPr lvl="2">
              <a:buFont typeface="Arial" panose="020B0604020202020204" pitchFamily="34" charset="0"/>
              <a:buAutoNum type="arabicPeriod"/>
            </a:pPr>
            <a:r>
              <a:rPr lang="en-US" altLang="en-US" dirty="0"/>
              <a:t>Maintenance window opens.</a:t>
            </a:r>
          </a:p>
          <a:p>
            <a:pPr lvl="2">
              <a:buFont typeface="Arial" panose="020B0604020202020204" pitchFamily="34" charset="0"/>
              <a:buAutoNum type="arabicPeriod"/>
            </a:pPr>
            <a:r>
              <a:rPr lang="en-US" altLang="en-US" dirty="0"/>
              <a:t>Autotask background process schedules jobs.</a:t>
            </a:r>
          </a:p>
          <a:p>
            <a:pPr lvl="2">
              <a:buFont typeface="Arial" panose="020B0604020202020204" pitchFamily="34" charset="0"/>
              <a:buAutoNum type="arabicPeriod"/>
            </a:pPr>
            <a:r>
              <a:rPr lang="en-US" altLang="en-US" dirty="0"/>
              <a:t>Scheduler initiates jobs.</a:t>
            </a:r>
          </a:p>
          <a:p>
            <a:pPr lvl="2">
              <a:buFont typeface="Arial" panose="020B0604020202020204" pitchFamily="34" charset="0"/>
              <a:buAutoNum type="arabicPeriod"/>
            </a:pPr>
            <a:r>
              <a:rPr lang="en-US" altLang="en-US" dirty="0"/>
              <a:t>Resource Manager limits the impact of Autotask jobs.</a:t>
            </a:r>
          </a:p>
          <a:p>
            <a:pPr lvl="1"/>
            <a:r>
              <a:rPr lang="en-US" altLang="en-US" dirty="0"/>
              <a:t>Default Autotask maintenance jobs:</a:t>
            </a:r>
          </a:p>
          <a:p>
            <a:pPr lvl="2"/>
            <a:r>
              <a:rPr lang="en-US" altLang="en-US" dirty="0"/>
              <a:t>Gathering optimizer statistics</a:t>
            </a:r>
          </a:p>
          <a:p>
            <a:pPr lvl="2"/>
            <a:r>
              <a:rPr lang="en-US" altLang="en-US" dirty="0"/>
              <a:t>Automatic Segment Advisor</a:t>
            </a:r>
          </a:p>
          <a:p>
            <a:pPr lvl="2"/>
            <a:r>
              <a:rPr lang="en-US" altLang="en-US" dirty="0"/>
              <a:t>Automatic SQL Advisor</a:t>
            </a:r>
          </a:p>
        </p:txBody>
      </p:sp>
      <p:graphicFrame>
        <p:nvGraphicFramePr>
          <p:cNvPr id="1026" name="Object 0"/>
          <p:cNvGraphicFramePr>
            <a:graphicFrameLocks noChangeAspect="1"/>
          </p:cNvGraphicFramePr>
          <p:nvPr>
            <p:extLst/>
          </p:nvPr>
        </p:nvGraphicFramePr>
        <p:xfrm>
          <a:off x="10006156" y="4487969"/>
          <a:ext cx="1267778" cy="1383030"/>
        </p:xfrm>
        <a:graphic>
          <a:graphicData uri="http://schemas.openxmlformats.org/presentationml/2006/ole">
            <mc:AlternateContent xmlns:mc="http://schemas.openxmlformats.org/markup-compatibility/2006">
              <mc:Choice xmlns:v="urn:schemas-microsoft-com:vml" Requires="v">
                <p:oleObj spid="_x0000_s1034" name="Photo Editor Photo" r:id="rId5" imgW="1047619" imgH="1142857" progId="MSPhotoEd.3">
                  <p:embed/>
                </p:oleObj>
              </mc:Choice>
              <mc:Fallback>
                <p:oleObj name="Photo Editor Photo" r:id="rId5" imgW="1047619" imgH="1142857"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0006156" y="4487969"/>
                        <a:ext cx="1267778" cy="1383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440</a:t>
            </a:fld>
            <a:endParaRPr lang=""/>
          </a:p>
        </p:txBody>
      </p:sp>
    </p:spTree>
    <p:custDataLst>
      <p:tags r:id="rId2"/>
    </p:custDataLst>
    <p:extLst>
      <p:ext uri="{BB962C8B-B14F-4D97-AF65-F5344CB8AC3E}">
        <p14:creationId xmlns:p14="http://schemas.microsoft.com/office/powerpoint/2010/main" val="15867966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989485" y="1140886"/>
            <a:ext cx="8209854" cy="4654346"/>
            <a:chOff x="830654" y="1268641"/>
            <a:chExt cx="7482693" cy="3028416"/>
          </a:xfrm>
        </p:grpSpPr>
        <p:sp>
          <p:nvSpPr>
            <p:cNvPr id="22" name="Freeform 21"/>
            <p:cNvSpPr/>
            <p:nvPr/>
          </p:nvSpPr>
          <p:spPr bwMode="auto">
            <a:xfrm>
              <a:off x="1005948" y="4251338"/>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3" name="Rounded Rectangle 22"/>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26626" name="Rectangle 2"/>
          <p:cNvSpPr>
            <a:spLocks noGrp="1" noChangeArrowheads="1"/>
          </p:cNvSpPr>
          <p:nvPr>
            <p:ph type="title"/>
          </p:nvPr>
        </p:nvSpPr>
        <p:spPr>
          <a:noFill/>
        </p:spPr>
        <p:txBody>
          <a:bodyPr/>
          <a:lstStyle/>
          <a:p>
            <a:pPr eaLnBrk="1" hangingPunct="1"/>
            <a:r>
              <a:rPr lang="en-US" altLang="en-US" dirty="0"/>
              <a:t>Server-Generated </a:t>
            </a:r>
            <a:r>
              <a:rPr lang="en-US" altLang="en-US" dirty="0" smtClean="0"/>
              <a:t>Alerts</a:t>
            </a:r>
            <a:br>
              <a:rPr lang="en-US" altLang="en-US" dirty="0" smtClean="0"/>
            </a:br>
            <a:endParaRPr lang="en-US" altLang="en-US" dirty="0"/>
          </a:p>
        </p:txBody>
      </p:sp>
      <p:grpSp>
        <p:nvGrpSpPr>
          <p:cNvPr id="3" name="Group 2"/>
          <p:cNvGrpSpPr/>
          <p:nvPr/>
        </p:nvGrpSpPr>
        <p:grpSpPr>
          <a:xfrm>
            <a:off x="3125787" y="1484313"/>
            <a:ext cx="5937250" cy="3889375"/>
            <a:chOff x="3122612" y="2159001"/>
            <a:chExt cx="5937250" cy="3889375"/>
          </a:xfrm>
        </p:grpSpPr>
        <p:sp>
          <p:nvSpPr>
            <p:cNvPr id="26629" name="Text Box 4"/>
            <p:cNvSpPr txBox="1">
              <a:spLocks noChangeArrowheads="1"/>
            </p:cNvSpPr>
            <p:nvPr/>
          </p:nvSpPr>
          <p:spPr bwMode="auto">
            <a:xfrm>
              <a:off x="7129462" y="3853657"/>
              <a:ext cx="9207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Server</a:t>
              </a:r>
              <a:br>
                <a:rPr lang="en-US" altLang="en-US" dirty="0">
                  <a:solidFill>
                    <a:srgbClr val="000000"/>
                  </a:solidFill>
                </a:rPr>
              </a:br>
              <a:r>
                <a:rPr lang="en-US" altLang="en-US" dirty="0">
                  <a:solidFill>
                    <a:srgbClr val="000000"/>
                  </a:solidFill>
                </a:rPr>
                <a:t>alerts</a:t>
              </a:r>
              <a:br>
                <a:rPr lang="en-US" altLang="en-US" dirty="0">
                  <a:solidFill>
                    <a:srgbClr val="000000"/>
                  </a:solidFill>
                </a:rPr>
              </a:br>
              <a:r>
                <a:rPr lang="en-US" altLang="en-US" dirty="0">
                  <a:solidFill>
                    <a:srgbClr val="000000"/>
                  </a:solidFill>
                </a:rPr>
                <a:t>queue.</a:t>
              </a:r>
            </a:p>
          </p:txBody>
        </p:sp>
        <p:sp>
          <p:nvSpPr>
            <p:cNvPr id="26630" name="Text Box 5"/>
            <p:cNvSpPr txBox="1">
              <a:spLocks noChangeArrowheads="1"/>
            </p:cNvSpPr>
            <p:nvPr/>
          </p:nvSpPr>
          <p:spPr bwMode="auto">
            <a:xfrm>
              <a:off x="4511850" y="4829176"/>
              <a:ext cx="17363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Metric exceeds</a:t>
              </a:r>
            </a:p>
            <a:p>
              <a:pPr algn="ctr" eaLnBrk="1" hangingPunct="1"/>
              <a:r>
                <a:rPr lang="en-US" altLang="en-US" dirty="0">
                  <a:solidFill>
                    <a:srgbClr val="000000"/>
                  </a:solidFill>
                </a:rPr>
                <a:t>threshold.</a:t>
              </a:r>
            </a:p>
          </p:txBody>
        </p:sp>
        <p:pic>
          <p:nvPicPr>
            <p:cNvPr id="26631" name="Picture 6" descr="que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186487" y="3930651"/>
              <a:ext cx="8985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7" descr="swr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464550" y="4884739"/>
              <a:ext cx="46037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3" name="Text Box 8"/>
            <p:cNvSpPr txBox="1">
              <a:spLocks noChangeArrowheads="1"/>
            </p:cNvSpPr>
            <p:nvPr/>
          </p:nvSpPr>
          <p:spPr bwMode="auto">
            <a:xfrm>
              <a:off x="8329612" y="5681664"/>
              <a:ext cx="73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AWR</a:t>
              </a:r>
            </a:p>
          </p:txBody>
        </p:sp>
        <p:pic>
          <p:nvPicPr>
            <p:cNvPr id="26634" name="Picture 9" descr="issu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958012" y="2159001"/>
              <a:ext cx="715963"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5" name="Text Box 10"/>
            <p:cNvSpPr txBox="1">
              <a:spLocks noChangeArrowheads="1"/>
            </p:cNvSpPr>
            <p:nvPr/>
          </p:nvSpPr>
          <p:spPr bwMode="auto">
            <a:xfrm>
              <a:off x="3975625" y="2422010"/>
              <a:ext cx="22108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chemeClr val="accent1"/>
                  </a:solidFill>
                </a:rPr>
                <a:t>Enterprise Manager</a:t>
              </a:r>
            </a:p>
          </p:txBody>
        </p:sp>
        <p:sp>
          <p:nvSpPr>
            <p:cNvPr id="26636" name="Line 11"/>
            <p:cNvSpPr>
              <a:spLocks noChangeShapeType="1"/>
            </p:cNvSpPr>
            <p:nvPr/>
          </p:nvSpPr>
          <p:spPr bwMode="auto">
            <a:xfrm flipV="1">
              <a:off x="6608762" y="3152776"/>
              <a:ext cx="0" cy="84772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6637" name="Line 12"/>
            <p:cNvSpPr>
              <a:spLocks noChangeShapeType="1"/>
            </p:cNvSpPr>
            <p:nvPr/>
          </p:nvSpPr>
          <p:spPr bwMode="auto">
            <a:xfrm flipV="1">
              <a:off x="6635750" y="4657726"/>
              <a:ext cx="0" cy="8382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6638" name="Line 13"/>
            <p:cNvSpPr>
              <a:spLocks noChangeShapeType="1"/>
            </p:cNvSpPr>
            <p:nvPr/>
          </p:nvSpPr>
          <p:spPr bwMode="auto">
            <a:xfrm>
              <a:off x="3636962" y="5210176"/>
              <a:ext cx="0" cy="304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26639" name="Line 14"/>
            <p:cNvSpPr>
              <a:spLocks noChangeShapeType="1"/>
            </p:cNvSpPr>
            <p:nvPr/>
          </p:nvSpPr>
          <p:spPr bwMode="auto">
            <a:xfrm>
              <a:off x="3636962" y="5495926"/>
              <a:ext cx="48006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grpSp>
          <p:nvGrpSpPr>
            <p:cNvPr id="26640" name="Group 15"/>
            <p:cNvGrpSpPr>
              <a:grpSpLocks/>
            </p:cNvGrpSpPr>
            <p:nvPr/>
          </p:nvGrpSpPr>
          <p:grpSpPr bwMode="auto">
            <a:xfrm>
              <a:off x="3122612" y="4043364"/>
              <a:ext cx="1246188" cy="1177925"/>
              <a:chOff x="528" y="1584"/>
              <a:chExt cx="785" cy="742"/>
            </a:xfrm>
          </p:grpSpPr>
          <p:pic>
            <p:nvPicPr>
              <p:cNvPr id="26642" name="Picture 16" descr="Concept: Clouds, Shape, Though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528" y="1584"/>
                <a:ext cx="785" cy="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3" name="Text Box 17"/>
              <p:cNvSpPr txBox="1">
                <a:spLocks noChangeArrowheads="1"/>
              </p:cNvSpPr>
              <p:nvPr/>
            </p:nvSpPr>
            <p:spPr bwMode="gray">
              <a:xfrm>
                <a:off x="597" y="1776"/>
                <a:ext cx="65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en-US" dirty="0">
                    <a:solidFill>
                      <a:srgbClr val="000000"/>
                    </a:solidFill>
                  </a:rPr>
                  <a:t>Oracle </a:t>
                </a:r>
              </a:p>
              <a:p>
                <a:pPr algn="ctr" eaLnBrk="1" hangingPunct="1">
                  <a:lnSpc>
                    <a:spcPct val="90000"/>
                  </a:lnSpc>
                </a:pPr>
                <a:r>
                  <a:rPr lang="en-US" altLang="en-US" dirty="0">
                    <a:solidFill>
                      <a:srgbClr val="000000"/>
                    </a:solidFill>
                  </a:rPr>
                  <a:t>instance</a:t>
                </a:r>
              </a:p>
            </p:txBody>
          </p:sp>
        </p:grpSp>
        <p:pic>
          <p:nvPicPr>
            <p:cNvPr id="26641" name="Picture 18" descr="issu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4190322" y="3914776"/>
              <a:ext cx="715963"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3730" y="2167778"/>
              <a:ext cx="529565" cy="880222"/>
            </a:xfrm>
            <a:prstGeom prst="rect">
              <a:avLst/>
            </a:prstGeom>
          </p:spPr>
        </p:pic>
      </p:grpSp>
      <p:sp>
        <p:nvSpPr>
          <p:cNvPr id="4" name="Slide Number Placeholder 3"/>
          <p:cNvSpPr>
            <a:spLocks noGrp="1"/>
          </p:cNvSpPr>
          <p:nvPr>
            <p:ph type="sldNum" sz="quarter" idx="12"/>
          </p:nvPr>
        </p:nvSpPr>
        <p:spPr/>
        <p:txBody>
          <a:bodyPr/>
          <a:lstStyle/>
          <a:p>
            <a:fld id="{0D1E9C62-5A59-433B-A292-EC595ABBBF45}" type="slidenum">
              <a:rPr lang="" smtClean="0"/>
              <a:t>441</a:t>
            </a:fld>
            <a:endParaRPr lang=""/>
          </a:p>
        </p:txBody>
      </p:sp>
    </p:spTree>
    <p:custDataLst>
      <p:tags r:id="rId1"/>
    </p:custDataLst>
    <p:extLst>
      <p:ext uri="{BB962C8B-B14F-4D97-AF65-F5344CB8AC3E}">
        <p14:creationId xmlns:p14="http://schemas.microsoft.com/office/powerpoint/2010/main" val="13732609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fontScale="90000"/>
          </a:bodyPr>
          <a:lstStyle/>
          <a:p>
            <a:pPr eaLnBrk="1" hangingPunct="1"/>
            <a:r>
              <a:rPr lang="en-US" altLang="en-US" dirty="0"/>
              <a:t>Setting Metric </a:t>
            </a:r>
            <a:r>
              <a:rPr lang="en-US" altLang="en-US" dirty="0" smtClean="0"/>
              <a:t>Thresholds</a:t>
            </a:r>
            <a:br>
              <a:rPr lang="en-US" altLang="en-US" dirty="0" smtClean="0"/>
            </a:br>
            <a:r>
              <a:rPr lang="en-US" altLang="en-US" dirty="0"/>
              <a:t/>
            </a:r>
            <a:br>
              <a:rPr lang="en-US" altLang="en-US" dirty="0"/>
            </a:br>
            <a:endParaRPr lang="en-US" altLang="en-US" dirty="0">
              <a:solidFill>
                <a:srgbClr val="0000FF"/>
              </a:solidFill>
            </a:endParaRPr>
          </a:p>
        </p:txBody>
      </p:sp>
      <p:pic>
        <p:nvPicPr>
          <p:cNvPr id="27651" name="Picture 3" descr="EMCC_MetricCollSetting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27237" y="1100138"/>
            <a:ext cx="8134350" cy="4657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D1E9C62-5A59-433B-A292-EC595ABBBF45}" type="slidenum">
              <a:rPr lang="" smtClean="0"/>
              <a:t>442</a:t>
            </a:fld>
            <a:endParaRPr lang=""/>
          </a:p>
        </p:txBody>
      </p:sp>
    </p:spTree>
    <p:custDataLst>
      <p:tags r:id="rId1"/>
    </p:custDataLst>
    <p:extLst>
      <p:ext uri="{BB962C8B-B14F-4D97-AF65-F5344CB8AC3E}">
        <p14:creationId xmlns:p14="http://schemas.microsoft.com/office/powerpoint/2010/main" val="5503303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8674" name="Rectangle 5"/>
          <p:cNvSpPr>
            <a:spLocks noGrp="1" noChangeArrowheads="1"/>
          </p:cNvSpPr>
          <p:nvPr>
            <p:ph type="title"/>
          </p:nvPr>
        </p:nvSpPr>
        <p:spPr/>
        <p:txBody>
          <a:bodyPr/>
          <a:lstStyle/>
          <a:p>
            <a:pPr eaLnBrk="1" hangingPunct="1"/>
            <a:r>
              <a:rPr lang="en-US" altLang="en-US" dirty="0"/>
              <a:t>Reacting to </a:t>
            </a:r>
            <a:r>
              <a:rPr lang="en-US" altLang="en-US" dirty="0" smtClean="0"/>
              <a:t>Alerts</a:t>
            </a:r>
            <a:br>
              <a:rPr lang="en-US" altLang="en-US" dirty="0" smtClean="0"/>
            </a:br>
            <a:endParaRPr lang="en-US" altLang="en-US" dirty="0"/>
          </a:p>
        </p:txBody>
      </p:sp>
      <p:sp>
        <p:nvSpPr>
          <p:cNvPr id="28675" name="Rectangle 6"/>
          <p:cNvSpPr>
            <a:spLocks noGrp="1" noChangeArrowheads="1"/>
          </p:cNvSpPr>
          <p:nvPr>
            <p:ph idx="1"/>
          </p:nvPr>
        </p:nvSpPr>
        <p:spPr>
          <a:xfrm>
            <a:off x="622138" y="1242485"/>
            <a:ext cx="10944549" cy="1996266"/>
          </a:xfrm>
        </p:spPr>
        <p:txBody>
          <a:bodyPr/>
          <a:lstStyle/>
          <a:p>
            <a:pPr lvl="1" eaLnBrk="1" hangingPunct="1"/>
            <a:r>
              <a:rPr lang="en-US" altLang="en-US" dirty="0"/>
              <a:t>If necessary, you should gather more input (for example, by running ADDM or another advisor).</a:t>
            </a:r>
          </a:p>
          <a:p>
            <a:pPr lvl="1" eaLnBrk="1" hangingPunct="1"/>
            <a:r>
              <a:rPr lang="en-US" altLang="en-US" dirty="0"/>
              <a:t>Investigate critical errors.</a:t>
            </a:r>
          </a:p>
          <a:p>
            <a:pPr lvl="1" eaLnBrk="1" hangingPunct="1"/>
            <a:r>
              <a:rPr lang="en-US" altLang="en-US" dirty="0"/>
              <a:t>Take corrective measures.</a:t>
            </a:r>
          </a:p>
          <a:p>
            <a:pPr lvl="1" eaLnBrk="1" hangingPunct="1"/>
            <a:r>
              <a:rPr lang="en-US" altLang="en-US" dirty="0"/>
              <a:t>Acknowledge alerts that are not automatically cleared.</a:t>
            </a:r>
          </a:p>
        </p:txBody>
      </p:sp>
      <p:pic>
        <p:nvPicPr>
          <p:cNvPr id="28676" name="Picture 4" descr="doc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90212" y="4395259"/>
            <a:ext cx="658812"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D1E9C62-5A59-433B-A292-EC595ABBBF45}" type="slidenum">
              <a:rPr lang="" smtClean="0"/>
              <a:t>443</a:t>
            </a:fld>
            <a:endParaRPr lang=""/>
          </a:p>
        </p:txBody>
      </p:sp>
    </p:spTree>
    <p:custDataLst>
      <p:tags r:id="rId1"/>
    </p:custDataLst>
    <p:extLst>
      <p:ext uri="{BB962C8B-B14F-4D97-AF65-F5344CB8AC3E}">
        <p14:creationId xmlns:p14="http://schemas.microsoft.com/office/powerpoint/2010/main" val="129297783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1127451" y="914400"/>
            <a:ext cx="9933923" cy="5108491"/>
            <a:chOff x="830654" y="1268641"/>
            <a:chExt cx="7482693" cy="3021738"/>
          </a:xfrm>
        </p:grpSpPr>
        <p:sp>
          <p:nvSpPr>
            <p:cNvPr id="41" name="Freeform 40"/>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42" name="Rounded Rectangle 41"/>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29698" name="Rectangle 2"/>
          <p:cNvSpPr>
            <a:spLocks noGrp="1" noChangeArrowheads="1"/>
          </p:cNvSpPr>
          <p:nvPr>
            <p:ph type="title"/>
          </p:nvPr>
        </p:nvSpPr>
        <p:spPr/>
        <p:txBody>
          <a:bodyPr>
            <a:normAutofit fontScale="90000"/>
          </a:bodyPr>
          <a:lstStyle/>
          <a:p>
            <a:pPr eaLnBrk="1" hangingPunct="1"/>
            <a:r>
              <a:rPr lang="en-US" altLang="en-US" dirty="0"/>
              <a:t>Alert Types and Clearing </a:t>
            </a:r>
            <a:r>
              <a:rPr lang="en-US" altLang="en-US" dirty="0" smtClean="0"/>
              <a:t>Alerts</a:t>
            </a:r>
            <a:br>
              <a:rPr lang="en-US" altLang="en-US" dirty="0" smtClean="0"/>
            </a:br>
            <a:r>
              <a:rPr lang="en-US" altLang="en-US" dirty="0"/>
              <a:t/>
            </a:r>
            <a:br>
              <a:rPr lang="en-US" altLang="en-US" dirty="0"/>
            </a:br>
            <a:endParaRPr lang="en-US" altLang="en-US" dirty="0">
              <a:solidFill>
                <a:srgbClr val="FF0000"/>
              </a:solidFill>
            </a:endParaRPr>
          </a:p>
        </p:txBody>
      </p:sp>
      <p:grpSp>
        <p:nvGrpSpPr>
          <p:cNvPr id="3" name="Group 2"/>
          <p:cNvGrpSpPr/>
          <p:nvPr/>
        </p:nvGrpSpPr>
        <p:grpSpPr>
          <a:xfrm>
            <a:off x="2027113" y="1080911"/>
            <a:ext cx="8134599" cy="4786489"/>
            <a:chOff x="2447582" y="1360311"/>
            <a:chExt cx="8134599" cy="4786489"/>
          </a:xfrm>
        </p:grpSpPr>
        <p:sp>
          <p:nvSpPr>
            <p:cNvPr id="29700" name="Rectangle 3"/>
            <p:cNvSpPr>
              <a:spLocks noChangeArrowheads="1"/>
            </p:cNvSpPr>
            <p:nvPr/>
          </p:nvSpPr>
          <p:spPr bwMode="auto">
            <a:xfrm>
              <a:off x="5148088" y="1752469"/>
              <a:ext cx="2501900" cy="1003419"/>
            </a:xfrm>
            <a:prstGeom prst="rect">
              <a:avLst/>
            </a:prstGeom>
            <a:solidFill>
              <a:srgbClr val="FFFF99"/>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29701" name="Oval 4"/>
            <p:cNvSpPr>
              <a:spLocks noChangeArrowheads="1"/>
            </p:cNvSpPr>
            <p:nvPr/>
          </p:nvSpPr>
          <p:spPr bwMode="auto">
            <a:xfrm>
              <a:off x="6019625" y="2997217"/>
              <a:ext cx="762000" cy="685881"/>
            </a:xfrm>
            <a:prstGeom prst="ellipse">
              <a:avLst/>
            </a:prstGeom>
            <a:solidFill>
              <a:srgbClr val="FFCC99"/>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29702" name="Text Box 5"/>
            <p:cNvSpPr txBox="1">
              <a:spLocks noChangeArrowheads="1"/>
            </p:cNvSpPr>
            <p:nvPr/>
          </p:nvSpPr>
          <p:spPr bwMode="auto">
            <a:xfrm>
              <a:off x="6057725" y="3179801"/>
              <a:ext cx="704850" cy="35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700" dirty="0">
                  <a:solidFill>
                    <a:srgbClr val="000000"/>
                  </a:solidFill>
                  <a:latin typeface="Courier New" panose="02070309020205020404" pitchFamily="49" charset="0"/>
                </a:rPr>
                <a:t>MMON</a:t>
              </a:r>
            </a:p>
          </p:txBody>
        </p:sp>
        <p:sp>
          <p:nvSpPr>
            <p:cNvPr id="29703" name="Line 6"/>
            <p:cNvSpPr>
              <a:spLocks noChangeShapeType="1"/>
            </p:cNvSpPr>
            <p:nvPr/>
          </p:nvSpPr>
          <p:spPr bwMode="auto">
            <a:xfrm flipH="1" flipV="1">
              <a:off x="5219525" y="1942992"/>
              <a:ext cx="736600" cy="0"/>
            </a:xfrm>
            <a:prstGeom prst="line">
              <a:avLst/>
            </a:prstGeom>
            <a:noFill/>
            <a:ln w="28575">
              <a:solidFill>
                <a:schemeClr val="tx2"/>
              </a:solidFill>
              <a:round/>
              <a:headEnd type="triangle" w="lg" len="lg"/>
              <a:tailEnd w="lg" len="lg"/>
            </a:ln>
            <a:extLst>
              <a:ext uri="{909E8E84-426E-40DD-AFC4-6F175D3DCCD1}">
                <a14:hiddenFill xmlns:a14="http://schemas.microsoft.com/office/drawing/2010/main">
                  <a:noFill/>
                </a14:hiddenFill>
              </a:ext>
            </a:extLst>
          </p:spPr>
          <p:txBody>
            <a:bodyPr/>
            <a:lstStyle/>
            <a:p>
              <a:endParaRPr lang="en-US" dirty="0"/>
            </a:p>
          </p:txBody>
        </p:sp>
        <p:sp>
          <p:nvSpPr>
            <p:cNvPr id="29704" name="Line 7"/>
            <p:cNvSpPr>
              <a:spLocks noChangeShapeType="1"/>
            </p:cNvSpPr>
            <p:nvPr/>
          </p:nvSpPr>
          <p:spPr bwMode="auto">
            <a:xfrm flipH="1" flipV="1">
              <a:off x="5219525" y="2514560"/>
              <a:ext cx="755650" cy="0"/>
            </a:xfrm>
            <a:prstGeom prst="line">
              <a:avLst/>
            </a:prstGeom>
            <a:noFill/>
            <a:ln w="28575">
              <a:solidFill>
                <a:schemeClr val="tx2"/>
              </a:solidFill>
              <a:round/>
              <a:headEnd type="triangle" w="lg" len="lg"/>
              <a:tailEnd w="lg" len="lg"/>
            </a:ln>
            <a:extLst>
              <a:ext uri="{909E8E84-426E-40DD-AFC4-6F175D3DCCD1}">
                <a14:hiddenFill xmlns:a14="http://schemas.microsoft.com/office/drawing/2010/main">
                  <a:noFill/>
                </a14:hiddenFill>
              </a:ext>
            </a:extLst>
          </p:spPr>
          <p:txBody>
            <a:bodyPr/>
            <a:lstStyle/>
            <a:p>
              <a:endParaRPr lang="en-US" dirty="0"/>
            </a:p>
          </p:txBody>
        </p:sp>
        <p:sp>
          <p:nvSpPr>
            <p:cNvPr id="29705" name="Rectangle 8"/>
            <p:cNvSpPr>
              <a:spLocks noChangeArrowheads="1"/>
            </p:cNvSpPr>
            <p:nvPr/>
          </p:nvSpPr>
          <p:spPr bwMode="auto">
            <a:xfrm>
              <a:off x="5829125" y="2336739"/>
              <a:ext cx="1828800" cy="35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85% Warning</a:t>
              </a:r>
            </a:p>
          </p:txBody>
        </p:sp>
        <p:sp>
          <p:nvSpPr>
            <p:cNvPr id="29706" name="Rectangle 9"/>
            <p:cNvSpPr>
              <a:spLocks noChangeArrowheads="1"/>
            </p:cNvSpPr>
            <p:nvPr/>
          </p:nvSpPr>
          <p:spPr bwMode="auto">
            <a:xfrm>
              <a:off x="5867225" y="1765171"/>
              <a:ext cx="1600200" cy="35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97% Critical</a:t>
              </a:r>
            </a:p>
          </p:txBody>
        </p:sp>
        <p:pic>
          <p:nvPicPr>
            <p:cNvPr id="29707" name="Picture 10" descr="iss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082875" y="2260530"/>
              <a:ext cx="638175" cy="61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708" name="AutoShape 11"/>
            <p:cNvCxnSpPr>
              <a:cxnSpLocks noChangeShapeType="1"/>
              <a:stCxn id="29701" idx="0"/>
              <a:endCxn id="29700" idx="2"/>
            </p:cNvCxnSpPr>
            <p:nvPr/>
          </p:nvCxnSpPr>
          <p:spPr bwMode="auto">
            <a:xfrm flipH="1" flipV="1">
              <a:off x="6399038" y="2770178"/>
              <a:ext cx="1587" cy="212750"/>
            </a:xfrm>
            <a:prstGeom prst="straightConnector1">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cxnSp>
        <p:pic>
          <p:nvPicPr>
            <p:cNvPr id="29709" name="Picture 12" descr="iss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082875" y="1625454"/>
              <a:ext cx="638175" cy="61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0" name="Rectangle 13"/>
            <p:cNvSpPr>
              <a:spLocks noChangeArrowheads="1"/>
            </p:cNvSpPr>
            <p:nvPr/>
          </p:nvSpPr>
          <p:spPr bwMode="auto">
            <a:xfrm>
              <a:off x="7975425" y="1777872"/>
              <a:ext cx="977900" cy="32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1600" dirty="0">
                  <a:solidFill>
                    <a:srgbClr val="000000"/>
                  </a:solidFill>
                </a:rPr>
                <a:t>Cleared</a:t>
              </a:r>
            </a:p>
          </p:txBody>
        </p:sp>
        <p:sp>
          <p:nvSpPr>
            <p:cNvPr id="29711" name="Rectangle 14"/>
            <p:cNvSpPr>
              <a:spLocks noChangeArrowheads="1"/>
            </p:cNvSpPr>
            <p:nvPr/>
          </p:nvSpPr>
          <p:spPr bwMode="auto">
            <a:xfrm>
              <a:off x="7975425" y="2362142"/>
              <a:ext cx="977900" cy="32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1600" dirty="0">
                  <a:solidFill>
                    <a:srgbClr val="000000"/>
                  </a:solidFill>
                </a:rPr>
                <a:t>Cleared</a:t>
              </a:r>
            </a:p>
          </p:txBody>
        </p:sp>
        <p:sp>
          <p:nvSpPr>
            <p:cNvPr id="29723" name="Text Box 26"/>
            <p:cNvSpPr txBox="1">
              <a:spLocks noChangeArrowheads="1"/>
            </p:cNvSpPr>
            <p:nvPr/>
          </p:nvSpPr>
          <p:spPr bwMode="gray">
            <a:xfrm>
              <a:off x="5597055" y="1360311"/>
              <a:ext cx="1505540" cy="36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FF0000"/>
                  </a:solidFill>
                </a:rPr>
                <a:t>Metric based</a:t>
              </a:r>
            </a:p>
          </p:txBody>
        </p:sp>
        <p:sp>
          <p:nvSpPr>
            <p:cNvPr id="29724" name="Text Box 27"/>
            <p:cNvSpPr txBox="1">
              <a:spLocks noChangeArrowheads="1"/>
            </p:cNvSpPr>
            <p:nvPr/>
          </p:nvSpPr>
          <p:spPr bwMode="gray">
            <a:xfrm>
              <a:off x="5719478" y="5777424"/>
              <a:ext cx="1467068" cy="36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FF0000"/>
                  </a:solidFill>
                </a:rPr>
                <a:t>Event based</a:t>
              </a:r>
            </a:p>
          </p:txBody>
        </p:sp>
        <p:sp>
          <p:nvSpPr>
            <p:cNvPr id="29725" name="Text Box 28"/>
            <p:cNvSpPr txBox="1">
              <a:spLocks noChangeArrowheads="1"/>
            </p:cNvSpPr>
            <p:nvPr/>
          </p:nvSpPr>
          <p:spPr bwMode="auto">
            <a:xfrm>
              <a:off x="2899731" y="1839793"/>
              <a:ext cx="1210588" cy="9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Threshold</a:t>
              </a:r>
              <a:br>
                <a:rPr lang="en-US" altLang="en-US" dirty="0">
                  <a:solidFill>
                    <a:srgbClr val="000000"/>
                  </a:solidFill>
                </a:rPr>
              </a:br>
              <a:r>
                <a:rPr lang="en-US" altLang="en-US" dirty="0">
                  <a:solidFill>
                    <a:srgbClr val="000000"/>
                  </a:solidFill>
                </a:rPr>
                <a:t>(stateful)</a:t>
              </a:r>
              <a:br>
                <a:rPr lang="en-US" altLang="en-US" dirty="0">
                  <a:solidFill>
                    <a:srgbClr val="000000"/>
                  </a:solidFill>
                </a:rPr>
              </a:br>
              <a:r>
                <a:rPr lang="en-US" altLang="en-US" dirty="0">
                  <a:solidFill>
                    <a:srgbClr val="000000"/>
                  </a:solidFill>
                </a:rPr>
                <a:t>alerts</a:t>
              </a:r>
            </a:p>
          </p:txBody>
        </p:sp>
        <p:grpSp>
          <p:nvGrpSpPr>
            <p:cNvPr id="2" name="Group 1"/>
            <p:cNvGrpSpPr/>
            <p:nvPr/>
          </p:nvGrpSpPr>
          <p:grpSpPr>
            <a:xfrm>
              <a:off x="2539825" y="4228187"/>
              <a:ext cx="6654800" cy="1746457"/>
              <a:chOff x="2373312" y="4188149"/>
              <a:chExt cx="6654800" cy="1746457"/>
            </a:xfrm>
          </p:grpSpPr>
          <p:sp>
            <p:nvSpPr>
              <p:cNvPr id="29712" name="Line 15"/>
              <p:cNvSpPr>
                <a:spLocks noChangeShapeType="1"/>
              </p:cNvSpPr>
              <p:nvPr/>
            </p:nvSpPr>
            <p:spPr bwMode="gray">
              <a:xfrm>
                <a:off x="3998912" y="5355099"/>
                <a:ext cx="5029200"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9713" name="Line 16"/>
              <p:cNvSpPr>
                <a:spLocks noChangeShapeType="1"/>
              </p:cNvSpPr>
              <p:nvPr/>
            </p:nvSpPr>
            <p:spPr bwMode="auto">
              <a:xfrm>
                <a:off x="4748212" y="5231260"/>
                <a:ext cx="0" cy="279433"/>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29714" name="Line 17"/>
              <p:cNvSpPr>
                <a:spLocks noChangeShapeType="1"/>
              </p:cNvSpPr>
              <p:nvPr/>
            </p:nvSpPr>
            <p:spPr bwMode="auto">
              <a:xfrm>
                <a:off x="6323012" y="5231260"/>
                <a:ext cx="0" cy="279433"/>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29715" name="Line 18"/>
              <p:cNvSpPr>
                <a:spLocks noChangeShapeType="1"/>
              </p:cNvSpPr>
              <p:nvPr/>
            </p:nvSpPr>
            <p:spPr bwMode="auto">
              <a:xfrm>
                <a:off x="7910512" y="5231260"/>
                <a:ext cx="0" cy="279433"/>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pic>
            <p:nvPicPr>
              <p:cNvPr id="29716" name="Picture 19" descr="iss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418012" y="5047088"/>
                <a:ext cx="638175" cy="61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7" name="Rectangle 20"/>
              <p:cNvSpPr>
                <a:spLocks noChangeArrowheads="1"/>
              </p:cNvSpPr>
              <p:nvPr/>
            </p:nvSpPr>
            <p:spPr bwMode="auto">
              <a:xfrm>
                <a:off x="4351337" y="5577376"/>
                <a:ext cx="749300" cy="35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Alert</a:t>
                </a:r>
              </a:p>
            </p:txBody>
          </p:sp>
          <p:pic>
            <p:nvPicPr>
              <p:cNvPr id="29718" name="Picture 21" descr="iss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967412" y="5047088"/>
                <a:ext cx="638175" cy="61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9" name="Picture 22" descr="iss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580312" y="5047088"/>
                <a:ext cx="638175" cy="61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0" name="Text Box 23"/>
              <p:cNvSpPr txBox="1">
                <a:spLocks noChangeArrowheads="1"/>
              </p:cNvSpPr>
              <p:nvPr/>
            </p:nvSpPr>
            <p:spPr bwMode="auto">
              <a:xfrm>
                <a:off x="4130466" y="4442179"/>
                <a:ext cx="1159292" cy="64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Snapshot</a:t>
                </a:r>
                <a:br>
                  <a:rPr lang="en-US" altLang="en-US" dirty="0">
                    <a:solidFill>
                      <a:srgbClr val="000000"/>
                    </a:solidFill>
                  </a:rPr>
                </a:br>
                <a:r>
                  <a:rPr lang="en-US" altLang="en-US" dirty="0">
                    <a:solidFill>
                      <a:srgbClr val="000000"/>
                    </a:solidFill>
                  </a:rPr>
                  <a:t>Too Old</a:t>
                </a:r>
              </a:p>
            </p:txBody>
          </p:sp>
          <p:sp>
            <p:nvSpPr>
              <p:cNvPr id="29721" name="Text Box 24"/>
              <p:cNvSpPr txBox="1">
                <a:spLocks noChangeArrowheads="1"/>
              </p:cNvSpPr>
              <p:nvPr/>
            </p:nvSpPr>
            <p:spPr bwMode="auto">
              <a:xfrm>
                <a:off x="5570986" y="4200851"/>
                <a:ext cx="1351652" cy="9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Resumable</a:t>
                </a:r>
                <a:br>
                  <a:rPr lang="en-US" altLang="en-US" dirty="0">
                    <a:solidFill>
                      <a:srgbClr val="000000"/>
                    </a:solidFill>
                  </a:rPr>
                </a:br>
                <a:r>
                  <a:rPr lang="en-US" altLang="en-US" dirty="0">
                    <a:solidFill>
                      <a:srgbClr val="000000"/>
                    </a:solidFill>
                  </a:rPr>
                  <a:t>Session</a:t>
                </a:r>
                <a:br>
                  <a:rPr lang="en-US" altLang="en-US" dirty="0">
                    <a:solidFill>
                      <a:srgbClr val="000000"/>
                    </a:solidFill>
                  </a:rPr>
                </a:br>
                <a:r>
                  <a:rPr lang="en-US" altLang="en-US" dirty="0">
                    <a:solidFill>
                      <a:srgbClr val="000000"/>
                    </a:solidFill>
                  </a:rPr>
                  <a:t>Suspended</a:t>
                </a:r>
              </a:p>
            </p:txBody>
          </p:sp>
          <p:sp>
            <p:nvSpPr>
              <p:cNvPr id="29722" name="Text Box 25"/>
              <p:cNvSpPr txBox="1">
                <a:spLocks noChangeArrowheads="1"/>
              </p:cNvSpPr>
              <p:nvPr/>
            </p:nvSpPr>
            <p:spPr bwMode="auto">
              <a:xfrm>
                <a:off x="7070745" y="4188149"/>
                <a:ext cx="1762084" cy="9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Recovery Area </a:t>
                </a:r>
                <a:br>
                  <a:rPr lang="en-US" altLang="en-US" dirty="0">
                    <a:solidFill>
                      <a:srgbClr val="000000"/>
                    </a:solidFill>
                  </a:rPr>
                </a:br>
                <a:r>
                  <a:rPr lang="en-US" altLang="en-US" dirty="0">
                    <a:solidFill>
                      <a:srgbClr val="000000"/>
                    </a:solidFill>
                  </a:rPr>
                  <a:t>Low On </a:t>
                </a:r>
                <a:br>
                  <a:rPr lang="en-US" altLang="en-US" dirty="0">
                    <a:solidFill>
                      <a:srgbClr val="000000"/>
                    </a:solidFill>
                  </a:rPr>
                </a:br>
                <a:r>
                  <a:rPr lang="en-US" altLang="en-US" dirty="0">
                    <a:solidFill>
                      <a:srgbClr val="000000"/>
                    </a:solidFill>
                  </a:rPr>
                  <a:t>Free Space</a:t>
                </a:r>
              </a:p>
            </p:txBody>
          </p:sp>
          <p:sp>
            <p:nvSpPr>
              <p:cNvPr id="29726" name="Text Box 29"/>
              <p:cNvSpPr txBox="1">
                <a:spLocks noChangeArrowheads="1"/>
              </p:cNvSpPr>
              <p:nvPr/>
            </p:nvSpPr>
            <p:spPr bwMode="auto">
              <a:xfrm>
                <a:off x="2373312" y="4886732"/>
                <a:ext cx="1905000" cy="91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Nonthreshold (stateless)</a:t>
                </a:r>
                <a:br>
                  <a:rPr lang="en-US" altLang="en-US" dirty="0">
                    <a:solidFill>
                      <a:srgbClr val="000000"/>
                    </a:solidFill>
                  </a:rPr>
                </a:br>
                <a:r>
                  <a:rPr lang="en-US" altLang="en-US" dirty="0">
                    <a:solidFill>
                      <a:srgbClr val="000000"/>
                    </a:solidFill>
                  </a:rPr>
                  <a:t>alerts</a:t>
                </a:r>
              </a:p>
            </p:txBody>
          </p:sp>
        </p:grpSp>
        <p:cxnSp>
          <p:nvCxnSpPr>
            <p:cNvPr id="29729" name="AutoShape 32"/>
            <p:cNvCxnSpPr>
              <a:cxnSpLocks noChangeShapeType="1"/>
            </p:cNvCxnSpPr>
            <p:nvPr/>
          </p:nvCxnSpPr>
          <p:spPr bwMode="auto">
            <a:xfrm>
              <a:off x="5754511" y="3880138"/>
              <a:ext cx="1508125" cy="0"/>
            </a:xfrm>
            <a:prstGeom prst="straightConnector1">
              <a:avLst/>
            </a:prstGeom>
            <a:noFill/>
            <a:ln w="28575">
              <a:solidFill>
                <a:schemeClr val="tx1"/>
              </a:solidFill>
              <a:prstDash val="dash"/>
              <a:round/>
              <a:headEnd w="lg" len="lg"/>
              <a:tailEnd type="triangle" w="lg" len="lg"/>
            </a:ln>
            <a:extLst>
              <a:ext uri="{909E8E84-426E-40DD-AFC4-6F175D3DCCD1}">
                <a14:hiddenFill xmlns:a14="http://schemas.microsoft.com/office/drawing/2010/main">
                  <a:noFill/>
                </a14:hiddenFill>
              </a:ext>
            </a:extLst>
          </p:spPr>
        </p:cxnSp>
        <p:sp>
          <p:nvSpPr>
            <p:cNvPr id="29730" name="Line 33"/>
            <p:cNvSpPr>
              <a:spLocks noChangeShapeType="1"/>
            </p:cNvSpPr>
            <p:nvPr/>
          </p:nvSpPr>
          <p:spPr bwMode="auto">
            <a:xfrm flipH="1" flipV="1">
              <a:off x="4863925" y="1422230"/>
              <a:ext cx="0" cy="1765509"/>
            </a:xfrm>
            <a:prstGeom prst="line">
              <a:avLst/>
            </a:prstGeom>
            <a:noFill/>
            <a:ln w="28575">
              <a:solidFill>
                <a:schemeClr val="accent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9731" name="Line 34"/>
            <p:cNvSpPr>
              <a:spLocks noChangeShapeType="1"/>
            </p:cNvSpPr>
            <p:nvPr/>
          </p:nvSpPr>
          <p:spPr bwMode="invGray">
            <a:xfrm flipH="1" flipV="1">
              <a:off x="7924625" y="1409529"/>
              <a:ext cx="0" cy="1765509"/>
            </a:xfrm>
            <a:prstGeom prst="line">
              <a:avLst/>
            </a:prstGeom>
            <a:noFill/>
            <a:ln w="28575">
              <a:solidFill>
                <a:srgbClr val="00B050"/>
              </a:solidFill>
              <a:round/>
              <a:headEnd type="triangle" w="lg" len="lg"/>
              <a:tailEnd w="lg" len="lg"/>
            </a:ln>
            <a:extLst>
              <a:ext uri="{909E8E84-426E-40DD-AFC4-6F175D3DCCD1}">
                <a14:hiddenFill xmlns:a14="http://schemas.microsoft.com/office/drawing/2010/main">
                  <a:noFill/>
                </a14:hiddenFill>
              </a:ext>
            </a:extLst>
          </p:spPr>
          <p:txBody>
            <a:bodyPr/>
            <a:lstStyle/>
            <a:p>
              <a:endParaRPr lang="en-US" dirty="0"/>
            </a:p>
          </p:txBody>
        </p:sp>
        <p:sp>
          <p:nvSpPr>
            <p:cNvPr id="36" name="Content Placeholder 2"/>
            <p:cNvSpPr txBox="1">
              <a:spLocks/>
            </p:cNvSpPr>
            <p:nvPr/>
          </p:nvSpPr>
          <p:spPr bwMode="gray">
            <a:xfrm>
              <a:off x="2447582" y="3702322"/>
              <a:ext cx="3303931" cy="416302"/>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algn="ctr" eaLnBrk="1" hangingPunct="1">
                <a:buClr>
                  <a:srgbClr val="000000"/>
                </a:buClr>
              </a:pPr>
              <a:r>
                <a:rPr lang="en-US" altLang="en-US" sz="1600" b="1" dirty="0">
                  <a:latin typeface="Courier New" panose="02070309020205020404" pitchFamily="49" charset="0"/>
                </a:rPr>
                <a:t>DBA_OUTSTANDING_ALERTS</a:t>
              </a:r>
            </a:p>
          </p:txBody>
        </p:sp>
        <p:sp>
          <p:nvSpPr>
            <p:cNvPr id="37" name="Content Placeholder 2"/>
            <p:cNvSpPr txBox="1">
              <a:spLocks/>
            </p:cNvSpPr>
            <p:nvPr/>
          </p:nvSpPr>
          <p:spPr bwMode="gray">
            <a:xfrm>
              <a:off x="7278250" y="3669223"/>
              <a:ext cx="3303931" cy="416302"/>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algn="ctr" eaLnBrk="1" hangingPunct="1">
                <a:buClr>
                  <a:srgbClr val="000000"/>
                </a:buClr>
              </a:pPr>
              <a:r>
                <a:rPr lang="en-US" altLang="en-US" sz="1600" b="1" dirty="0">
                  <a:latin typeface="Courier New" panose="02070309020205020404" pitchFamily="49" charset="0"/>
                </a:rPr>
                <a:t>DBA_ALERT_HISTORY</a:t>
              </a:r>
            </a:p>
          </p:txBody>
        </p:sp>
      </p:grpSp>
      <p:sp>
        <p:nvSpPr>
          <p:cNvPr id="4" name="Slide Number Placeholder 3"/>
          <p:cNvSpPr>
            <a:spLocks noGrp="1"/>
          </p:cNvSpPr>
          <p:nvPr>
            <p:ph type="sldNum" sz="quarter" idx="12"/>
          </p:nvPr>
        </p:nvSpPr>
        <p:spPr/>
        <p:txBody>
          <a:bodyPr/>
          <a:lstStyle/>
          <a:p>
            <a:fld id="{0D1E9C62-5A59-433B-A292-EC595ABBBF45}" type="slidenum">
              <a:rPr lang="" smtClean="0"/>
              <a:t>444</a:t>
            </a:fld>
            <a:endParaRPr lang=""/>
          </a:p>
        </p:txBody>
      </p:sp>
    </p:spTree>
    <p:custDataLst>
      <p:tags r:id="rId1"/>
    </p:custDataLst>
    <p:extLst>
      <p:ext uri="{BB962C8B-B14F-4D97-AF65-F5344CB8AC3E}">
        <p14:creationId xmlns:p14="http://schemas.microsoft.com/office/powerpoint/2010/main" val="583056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684213" y="3719207"/>
            <a:ext cx="4078502" cy="2246222"/>
            <a:chOff x="830654" y="1268641"/>
            <a:chExt cx="7482693" cy="3052420"/>
          </a:xfrm>
        </p:grpSpPr>
        <p:sp>
          <p:nvSpPr>
            <p:cNvPr id="23" name="Freeform 22"/>
            <p:cNvSpPr/>
            <p:nvPr/>
          </p:nvSpPr>
          <p:spPr bwMode="auto">
            <a:xfrm>
              <a:off x="1005948" y="4275342"/>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4" name="Rounded Rectangle 23"/>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grpSp>
        <p:nvGrpSpPr>
          <p:cNvPr id="19" name="Group 18"/>
          <p:cNvGrpSpPr/>
          <p:nvPr/>
        </p:nvGrpSpPr>
        <p:grpSpPr>
          <a:xfrm>
            <a:off x="7474835" y="2209800"/>
            <a:ext cx="4078502" cy="3755629"/>
            <a:chOff x="830654" y="1268641"/>
            <a:chExt cx="7482693" cy="3052420"/>
          </a:xfrm>
        </p:grpSpPr>
        <p:sp>
          <p:nvSpPr>
            <p:cNvPr id="20" name="Freeform 19"/>
            <p:cNvSpPr/>
            <p:nvPr/>
          </p:nvSpPr>
          <p:spPr bwMode="auto">
            <a:xfrm>
              <a:off x="1005948" y="4275342"/>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1" name="Rounded Rectangle 20"/>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grpSp>
        <p:nvGrpSpPr>
          <p:cNvPr id="16" name="Group 15"/>
          <p:cNvGrpSpPr/>
          <p:nvPr/>
        </p:nvGrpSpPr>
        <p:grpSpPr>
          <a:xfrm>
            <a:off x="684213" y="1182778"/>
            <a:ext cx="4078502" cy="2246222"/>
            <a:chOff x="830654" y="1268641"/>
            <a:chExt cx="7482693" cy="3052420"/>
          </a:xfrm>
        </p:grpSpPr>
        <p:sp>
          <p:nvSpPr>
            <p:cNvPr id="17" name="Freeform 16"/>
            <p:cNvSpPr/>
            <p:nvPr/>
          </p:nvSpPr>
          <p:spPr bwMode="auto">
            <a:xfrm>
              <a:off x="1005948" y="4275342"/>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8" name="Rounded Rectangle 1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5362" name="Rectangle 2"/>
          <p:cNvSpPr>
            <a:spLocks noGrp="1" noChangeArrowheads="1"/>
          </p:cNvSpPr>
          <p:nvPr>
            <p:ph type="title"/>
          </p:nvPr>
        </p:nvSpPr>
        <p:spPr/>
        <p:txBody>
          <a:bodyPr>
            <a:normAutofit fontScale="90000"/>
          </a:bodyPr>
          <a:lstStyle/>
          <a:p>
            <a:pPr eaLnBrk="1" hangingPunct="1"/>
            <a:r>
              <a:rPr lang="en-US" altLang="en-US" dirty="0"/>
              <a:t>Database Server Statistics and </a:t>
            </a:r>
            <a:r>
              <a:rPr lang="en-US" altLang="en-US" dirty="0" smtClean="0"/>
              <a:t>Metrics</a:t>
            </a:r>
            <a:br>
              <a:rPr lang="en-US" altLang="en-US" dirty="0" smtClean="0"/>
            </a:br>
            <a:r>
              <a:rPr lang="en-US" altLang="en-US" dirty="0"/>
              <a:t/>
            </a:r>
            <a:br>
              <a:rPr lang="en-US" altLang="en-US" dirty="0"/>
            </a:br>
            <a:endParaRPr lang="en-US" altLang="en-US" dirty="0"/>
          </a:p>
        </p:txBody>
      </p:sp>
      <p:sp>
        <p:nvSpPr>
          <p:cNvPr id="13" name="Content Placeholder 9"/>
          <p:cNvSpPr>
            <a:spLocks noGrp="1"/>
          </p:cNvSpPr>
          <p:nvPr>
            <p:ph idx="1"/>
          </p:nvPr>
        </p:nvSpPr>
        <p:spPr>
          <a:xfrm>
            <a:off x="1003138" y="1395030"/>
            <a:ext cx="3224375" cy="1695527"/>
          </a:xfrm>
        </p:spPr>
        <p:txBody>
          <a:bodyPr>
            <a:normAutofit fontScale="92500" lnSpcReduction="10000"/>
          </a:bodyPr>
          <a:lstStyle/>
          <a:p>
            <a:pPr>
              <a:buClr>
                <a:schemeClr val="accent1"/>
              </a:buClr>
              <a:defRPr/>
            </a:pPr>
            <a:r>
              <a:rPr lang="en-US" dirty="0"/>
              <a:t>Cumulative statistics:</a:t>
            </a:r>
          </a:p>
          <a:p>
            <a:pPr lvl="1">
              <a:buClr>
                <a:schemeClr val="accent1"/>
              </a:buClr>
              <a:defRPr/>
            </a:pPr>
            <a:r>
              <a:rPr lang="en-US" dirty="0"/>
              <a:t>Wait events with time information</a:t>
            </a:r>
          </a:p>
          <a:p>
            <a:pPr lvl="1">
              <a:buClr>
                <a:schemeClr val="accent1"/>
              </a:buClr>
              <a:defRPr/>
            </a:pPr>
            <a:r>
              <a:rPr lang="en-US" dirty="0"/>
              <a:t>Time model</a:t>
            </a:r>
          </a:p>
        </p:txBody>
      </p:sp>
      <p:sp>
        <p:nvSpPr>
          <p:cNvPr id="15363" name="Rectangle 13"/>
          <p:cNvSpPr>
            <a:spLocks noChangeArrowheads="1"/>
          </p:cNvSpPr>
          <p:nvPr/>
        </p:nvSpPr>
        <p:spPr bwMode="auto">
          <a:xfrm>
            <a:off x="5286375" y="4687888"/>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364" name="Rectangle 14"/>
          <p:cNvSpPr>
            <a:spLocks noChangeArrowheads="1"/>
          </p:cNvSpPr>
          <p:nvPr/>
        </p:nvSpPr>
        <p:spPr bwMode="auto">
          <a:xfrm>
            <a:off x="5946775" y="4700588"/>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pic>
        <p:nvPicPr>
          <p:cNvPr id="15367" name="Picture 15" descr="Database_modern_cnt2063124.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80037" y="2542382"/>
            <a:ext cx="1428750"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17" descr="Statistics_magnify_cnt249578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50671" y="1770593"/>
            <a:ext cx="15240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4037012" y="1090230"/>
            <a:ext cx="1574380" cy="1180785"/>
            <a:chOff x="2894012" y="1219200"/>
            <a:chExt cx="1905000" cy="1428750"/>
          </a:xfrm>
        </p:grpSpPr>
        <p:pic>
          <p:nvPicPr>
            <p:cNvPr id="15370" name="Picture 20" descr="Clock_cnt2495872.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94012" y="1219200"/>
              <a:ext cx="135255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19" descr="BarGraph_cnt2495855.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79812" y="121920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372" name="Picture 21" descr="BarGraph_cnt2296433.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24062" y="4048262"/>
            <a:ext cx="159067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ontent Placeholder 9"/>
          <p:cNvSpPr txBox="1">
            <a:spLocks/>
          </p:cNvSpPr>
          <p:nvPr/>
        </p:nvSpPr>
        <p:spPr bwMode="gray">
          <a:xfrm>
            <a:off x="1316762" y="5444067"/>
            <a:ext cx="2805274" cy="357356"/>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algn="ctr">
              <a:buClr>
                <a:schemeClr val="accent1"/>
              </a:buClr>
              <a:defRPr/>
            </a:pPr>
            <a:r>
              <a:rPr lang="en-US" kern="0" dirty="0"/>
              <a:t>Metrics: Statistic rates</a:t>
            </a:r>
          </a:p>
        </p:txBody>
      </p:sp>
      <p:sp>
        <p:nvSpPr>
          <p:cNvPr id="15" name="Content Placeholder 9"/>
          <p:cNvSpPr txBox="1">
            <a:spLocks/>
          </p:cNvSpPr>
          <p:nvPr/>
        </p:nvSpPr>
        <p:spPr bwMode="gray">
          <a:xfrm>
            <a:off x="7900365" y="3505200"/>
            <a:ext cx="3200400" cy="1996266"/>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a:buClr>
                <a:schemeClr val="accent1"/>
              </a:buClr>
              <a:defRPr/>
            </a:pPr>
            <a:r>
              <a:rPr lang="en-US" kern="0" dirty="0"/>
              <a:t>Sampled statistics:</a:t>
            </a:r>
          </a:p>
          <a:p>
            <a:pPr lvl="1">
              <a:buClr>
                <a:schemeClr val="accent1"/>
              </a:buClr>
              <a:defRPr/>
            </a:pPr>
            <a:r>
              <a:rPr lang="en-US" kern="0" dirty="0"/>
              <a:t>Active session history</a:t>
            </a:r>
          </a:p>
          <a:p>
            <a:pPr lvl="1">
              <a:buClr>
                <a:schemeClr val="accent1"/>
              </a:buClr>
              <a:defRPr/>
            </a:pPr>
            <a:r>
              <a:rPr lang="en-US" kern="0" dirty="0"/>
              <a:t>Statistics by session, SQL, and service</a:t>
            </a:r>
          </a:p>
          <a:p>
            <a:pPr lvl="1">
              <a:buClr>
                <a:schemeClr val="accent1"/>
              </a:buClr>
              <a:defRPr/>
            </a:pPr>
            <a:r>
              <a:rPr lang="en-US" kern="0" dirty="0"/>
              <a:t>Other dimensions</a:t>
            </a:r>
          </a:p>
        </p:txBody>
      </p:sp>
      <p:sp>
        <p:nvSpPr>
          <p:cNvPr id="3" name="Slide Number Placeholder 2"/>
          <p:cNvSpPr>
            <a:spLocks noGrp="1"/>
          </p:cNvSpPr>
          <p:nvPr>
            <p:ph type="sldNum" sz="quarter" idx="12"/>
          </p:nvPr>
        </p:nvSpPr>
        <p:spPr/>
        <p:txBody>
          <a:bodyPr/>
          <a:lstStyle/>
          <a:p>
            <a:fld id="{0D1E9C62-5A59-433B-A292-EC595ABBBF45}" type="slidenum">
              <a:rPr lang="" smtClean="0"/>
              <a:t>445</a:t>
            </a:fld>
            <a:endParaRPr lang=""/>
          </a:p>
        </p:txBody>
      </p:sp>
    </p:spTree>
    <p:custDataLst>
      <p:tags r:id="rId1"/>
    </p:custDataLst>
    <p:extLst>
      <p:ext uri="{BB962C8B-B14F-4D97-AF65-F5344CB8AC3E}">
        <p14:creationId xmlns:p14="http://schemas.microsoft.com/office/powerpoint/2010/main" val="3522579423"/>
      </p:ext>
    </p:extLst>
  </p:cSld>
  <p:clrMapOvr>
    <a:masterClrMapping/>
  </p:clrMapOvr>
  <p:transition spd="slow"/>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blackWhite">
          <a:xfrm>
            <a:off x="4660727" y="1360311"/>
            <a:ext cx="3452813" cy="2971800"/>
          </a:xfrm>
          <a:prstGeom prst="rect">
            <a:avLst/>
          </a:prstGeom>
          <a:solidFill>
            <a:srgbClr val="99CCFF"/>
          </a:solidFill>
          <a:ln w="2857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9219" name="Rectangle 3"/>
          <p:cNvSpPr>
            <a:spLocks noChangeArrowheads="1"/>
          </p:cNvSpPr>
          <p:nvPr/>
        </p:nvSpPr>
        <p:spPr bwMode="auto">
          <a:xfrm>
            <a:off x="4710733" y="1426986"/>
            <a:ext cx="335280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u="sng" dirty="0">
                <a:solidFill>
                  <a:srgbClr val="000000"/>
                </a:solidFill>
              </a:rPr>
              <a:t>Instance/Database</a:t>
            </a:r>
          </a:p>
          <a:p>
            <a:r>
              <a:rPr lang="en-US" altLang="en-US" b="1" dirty="0">
                <a:solidFill>
                  <a:srgbClr val="000000"/>
                </a:solidFill>
                <a:latin typeface="Courier New" panose="02070309020205020404" pitchFamily="49" charset="0"/>
              </a:rPr>
              <a:t>V$DATABASE</a:t>
            </a:r>
            <a:endParaRPr lang="en-US" altLang="en-US" b="1" dirty="0">
              <a:solidFill>
                <a:srgbClr val="000000"/>
              </a:solidFill>
            </a:endParaRPr>
          </a:p>
          <a:p>
            <a:r>
              <a:rPr lang="en-US" altLang="en-US" b="1" dirty="0">
                <a:solidFill>
                  <a:srgbClr val="000000"/>
                </a:solidFill>
                <a:latin typeface="Courier New" panose="02070309020205020404" pitchFamily="49" charset="0"/>
              </a:rPr>
              <a:t>V$INSTANCE</a:t>
            </a:r>
            <a:endParaRPr lang="en-US" altLang="en-US" b="1" dirty="0">
              <a:solidFill>
                <a:srgbClr val="000000"/>
              </a:solidFill>
            </a:endParaRPr>
          </a:p>
          <a:p>
            <a:r>
              <a:rPr lang="en-US" altLang="en-US" b="1" dirty="0">
                <a:solidFill>
                  <a:srgbClr val="000000"/>
                </a:solidFill>
                <a:latin typeface="Courier New" panose="02070309020205020404" pitchFamily="49" charset="0"/>
              </a:rPr>
              <a:t>V$PARAMETER</a:t>
            </a:r>
          </a:p>
          <a:p>
            <a:r>
              <a:rPr lang="en-US" altLang="en-US" b="1" dirty="0">
                <a:solidFill>
                  <a:srgbClr val="000000"/>
                </a:solidFill>
                <a:latin typeface="Courier New" panose="02070309020205020404" pitchFamily="49" charset="0"/>
              </a:rPr>
              <a:t>V$SPPARAMETER</a:t>
            </a:r>
          </a:p>
          <a:p>
            <a:r>
              <a:rPr lang="en-US" altLang="en-US" b="1" dirty="0">
                <a:solidFill>
                  <a:srgbClr val="000000"/>
                </a:solidFill>
                <a:latin typeface="Courier New" panose="02070309020205020404" pitchFamily="49" charset="0"/>
              </a:rPr>
              <a:t>V$SYSTEM_PARAMETER</a:t>
            </a:r>
            <a:endParaRPr lang="en-US" altLang="en-US" b="1" dirty="0">
              <a:solidFill>
                <a:srgbClr val="000000"/>
              </a:solidFill>
            </a:endParaRPr>
          </a:p>
          <a:p>
            <a:r>
              <a:rPr lang="en-US" altLang="en-US" b="1" dirty="0">
                <a:solidFill>
                  <a:srgbClr val="000000"/>
                </a:solidFill>
                <a:latin typeface="Courier New" panose="02070309020205020404" pitchFamily="49" charset="0"/>
              </a:rPr>
              <a:t>V$PROCESS</a:t>
            </a:r>
          </a:p>
          <a:p>
            <a:r>
              <a:rPr lang="en-US" altLang="en-US" b="1" dirty="0">
                <a:solidFill>
                  <a:srgbClr val="000000"/>
                </a:solidFill>
                <a:latin typeface="Courier New" panose="02070309020205020404" pitchFamily="49" charset="0"/>
              </a:rPr>
              <a:t>V$BGPROCESS</a:t>
            </a:r>
            <a:endParaRPr lang="en-US" altLang="en-US" b="1" dirty="0">
              <a:solidFill>
                <a:srgbClr val="000000"/>
              </a:solidFill>
            </a:endParaRPr>
          </a:p>
          <a:p>
            <a:r>
              <a:rPr lang="en-US" altLang="en-US" b="1" dirty="0">
                <a:solidFill>
                  <a:srgbClr val="000000"/>
                </a:solidFill>
                <a:latin typeface="Courier New" panose="02070309020205020404" pitchFamily="49" charset="0"/>
              </a:rPr>
              <a:t>V$PX_PROCESS_SYSSTAT</a:t>
            </a:r>
            <a:r>
              <a:rPr lang="en-US" altLang="en-US" b="1" dirty="0">
                <a:solidFill>
                  <a:srgbClr val="000000"/>
                </a:solidFill>
              </a:rPr>
              <a:t>	</a:t>
            </a:r>
          </a:p>
          <a:p>
            <a:r>
              <a:rPr lang="en-US" altLang="en-US" b="1" dirty="0">
                <a:solidFill>
                  <a:srgbClr val="000000"/>
                </a:solidFill>
                <a:latin typeface="Courier New" panose="02070309020205020404" pitchFamily="49" charset="0"/>
              </a:rPr>
              <a:t>V$SYSTEM_EVENT</a:t>
            </a:r>
          </a:p>
        </p:txBody>
      </p:sp>
      <p:sp>
        <p:nvSpPr>
          <p:cNvPr id="9220" name="Rectangle 4"/>
          <p:cNvSpPr>
            <a:spLocks noGrp="1" noChangeArrowheads="1"/>
          </p:cNvSpPr>
          <p:nvPr>
            <p:ph type="title"/>
          </p:nvPr>
        </p:nvSpPr>
        <p:spPr/>
        <p:txBody>
          <a:bodyPr/>
          <a:lstStyle/>
          <a:p>
            <a:pPr eaLnBrk="1" hangingPunct="1"/>
            <a:r>
              <a:rPr lang="en-US" altLang="en-US" dirty="0"/>
              <a:t>Performance </a:t>
            </a:r>
            <a:r>
              <a:rPr lang="en-US" altLang="en-US" dirty="0" smtClean="0"/>
              <a:t>Monitoring</a:t>
            </a:r>
            <a:br>
              <a:rPr lang="en-US" altLang="en-US" dirty="0" smtClean="0"/>
            </a:br>
            <a:endParaRPr lang="en-US" altLang="en-US" dirty="0"/>
          </a:p>
        </p:txBody>
      </p:sp>
      <p:sp>
        <p:nvSpPr>
          <p:cNvPr id="9221" name="Rectangle 5"/>
          <p:cNvSpPr>
            <a:spLocks noChangeArrowheads="1"/>
          </p:cNvSpPr>
          <p:nvPr/>
        </p:nvSpPr>
        <p:spPr bwMode="blackWhite">
          <a:xfrm>
            <a:off x="8273170" y="1360311"/>
            <a:ext cx="3155242" cy="2971800"/>
          </a:xfrm>
          <a:prstGeom prst="rect">
            <a:avLst/>
          </a:prstGeom>
          <a:solidFill>
            <a:srgbClr val="99CCFF"/>
          </a:solidFill>
          <a:ln w="2857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9222" name="Rectangle 6"/>
          <p:cNvSpPr>
            <a:spLocks noChangeArrowheads="1"/>
          </p:cNvSpPr>
          <p:nvPr/>
        </p:nvSpPr>
        <p:spPr bwMode="auto">
          <a:xfrm>
            <a:off x="8364891" y="1564305"/>
            <a:ext cx="29718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u="sng" dirty="0">
                <a:solidFill>
                  <a:srgbClr val="000000"/>
                </a:solidFill>
              </a:rPr>
              <a:t>Disk</a:t>
            </a:r>
            <a:endParaRPr lang="en-US" altLang="en-US" b="1" dirty="0">
              <a:solidFill>
                <a:srgbClr val="000000"/>
              </a:solidFill>
            </a:endParaRPr>
          </a:p>
          <a:p>
            <a:r>
              <a:rPr lang="en-US" altLang="en-US" b="1" dirty="0">
                <a:solidFill>
                  <a:srgbClr val="000000"/>
                </a:solidFill>
                <a:latin typeface="Courier New" panose="02070309020205020404" pitchFamily="49" charset="0"/>
              </a:rPr>
              <a:t>V$DATAFILE</a:t>
            </a:r>
            <a:endParaRPr lang="en-US" altLang="en-US" b="1" dirty="0">
              <a:solidFill>
                <a:srgbClr val="000000"/>
              </a:solidFill>
            </a:endParaRPr>
          </a:p>
          <a:p>
            <a:r>
              <a:rPr lang="en-US" altLang="en-US" b="1" dirty="0">
                <a:solidFill>
                  <a:srgbClr val="000000"/>
                </a:solidFill>
                <a:latin typeface="Courier New" panose="02070309020205020404" pitchFamily="49" charset="0"/>
              </a:rPr>
              <a:t>V$FILESTAT</a:t>
            </a:r>
            <a:endParaRPr lang="en-US" altLang="en-US" b="1" dirty="0">
              <a:solidFill>
                <a:srgbClr val="000000"/>
              </a:solidFill>
            </a:endParaRPr>
          </a:p>
          <a:p>
            <a:r>
              <a:rPr lang="en-US" altLang="en-US" b="1" dirty="0">
                <a:solidFill>
                  <a:srgbClr val="000000"/>
                </a:solidFill>
                <a:latin typeface="Courier New" panose="02070309020205020404" pitchFamily="49" charset="0"/>
              </a:rPr>
              <a:t>V$LOG</a:t>
            </a:r>
            <a:endParaRPr lang="en-US" altLang="en-US" b="1" dirty="0">
              <a:solidFill>
                <a:srgbClr val="000000"/>
              </a:solidFill>
            </a:endParaRPr>
          </a:p>
          <a:p>
            <a:r>
              <a:rPr lang="en-US" altLang="en-US" b="1" dirty="0">
                <a:solidFill>
                  <a:srgbClr val="000000"/>
                </a:solidFill>
                <a:latin typeface="Courier New" panose="02070309020205020404" pitchFamily="49" charset="0"/>
              </a:rPr>
              <a:t>V$LOG_HISTORY</a:t>
            </a:r>
            <a:endParaRPr lang="en-US" altLang="en-US" b="1" dirty="0">
              <a:solidFill>
                <a:srgbClr val="000000"/>
              </a:solidFill>
            </a:endParaRPr>
          </a:p>
          <a:p>
            <a:r>
              <a:rPr lang="en-US" altLang="en-US" b="1" dirty="0">
                <a:solidFill>
                  <a:srgbClr val="000000"/>
                </a:solidFill>
                <a:latin typeface="Courier New" panose="02070309020205020404" pitchFamily="49" charset="0"/>
              </a:rPr>
              <a:t>V$DBFILE</a:t>
            </a:r>
            <a:endParaRPr lang="en-US" altLang="en-US" b="1" dirty="0">
              <a:solidFill>
                <a:srgbClr val="000000"/>
              </a:solidFill>
            </a:endParaRPr>
          </a:p>
          <a:p>
            <a:r>
              <a:rPr lang="en-US" altLang="en-US" b="1" dirty="0">
                <a:solidFill>
                  <a:srgbClr val="000000"/>
                </a:solidFill>
                <a:latin typeface="Courier New" panose="02070309020205020404" pitchFamily="49" charset="0"/>
              </a:rPr>
              <a:t>V$TEMPFILE</a:t>
            </a:r>
            <a:endParaRPr lang="en-US" altLang="en-US" b="1" dirty="0">
              <a:solidFill>
                <a:srgbClr val="000000"/>
              </a:solidFill>
            </a:endParaRPr>
          </a:p>
          <a:p>
            <a:r>
              <a:rPr lang="en-US" altLang="en-US" b="1" dirty="0">
                <a:solidFill>
                  <a:srgbClr val="000000"/>
                </a:solidFill>
                <a:latin typeface="Courier New" panose="02070309020205020404" pitchFamily="49" charset="0"/>
              </a:rPr>
              <a:t>V$TEMPSEG_USAGE</a:t>
            </a:r>
            <a:endParaRPr lang="en-US" altLang="en-US" b="1" dirty="0">
              <a:solidFill>
                <a:srgbClr val="000000"/>
              </a:solidFill>
            </a:endParaRPr>
          </a:p>
          <a:p>
            <a:r>
              <a:rPr lang="en-US" altLang="en-US" b="1" dirty="0">
                <a:solidFill>
                  <a:srgbClr val="000000"/>
                </a:solidFill>
                <a:latin typeface="Courier New" panose="02070309020205020404" pitchFamily="49" charset="0"/>
              </a:rPr>
              <a:t>V$SEGMENT_STATISTICS</a:t>
            </a:r>
          </a:p>
        </p:txBody>
      </p:sp>
      <p:sp>
        <p:nvSpPr>
          <p:cNvPr id="9223" name="Rectangle 7"/>
          <p:cNvSpPr>
            <a:spLocks noChangeArrowheads="1"/>
          </p:cNvSpPr>
          <p:nvPr/>
        </p:nvSpPr>
        <p:spPr bwMode="blackWhite">
          <a:xfrm>
            <a:off x="8273170" y="4484511"/>
            <a:ext cx="3155242" cy="1447800"/>
          </a:xfrm>
          <a:prstGeom prst="rect">
            <a:avLst/>
          </a:prstGeom>
          <a:solidFill>
            <a:srgbClr val="92D050"/>
          </a:solidFill>
          <a:ln w="2857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9224" name="Rectangle 8"/>
          <p:cNvSpPr>
            <a:spLocks noChangeArrowheads="1"/>
          </p:cNvSpPr>
          <p:nvPr/>
        </p:nvSpPr>
        <p:spPr bwMode="auto">
          <a:xfrm>
            <a:off x="8364891" y="4478337"/>
            <a:ext cx="29718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u="sng" dirty="0">
                <a:solidFill>
                  <a:srgbClr val="000000"/>
                </a:solidFill>
              </a:rPr>
              <a:t>Contention</a:t>
            </a:r>
            <a:endParaRPr lang="en-US" altLang="en-US" b="1" dirty="0">
              <a:solidFill>
                <a:srgbClr val="000000"/>
              </a:solidFill>
            </a:endParaRPr>
          </a:p>
          <a:p>
            <a:r>
              <a:rPr lang="en-US" altLang="en-US" b="1" dirty="0">
                <a:solidFill>
                  <a:srgbClr val="000000"/>
                </a:solidFill>
                <a:latin typeface="Courier New" panose="02070309020205020404" pitchFamily="49" charset="0"/>
              </a:rPr>
              <a:t>V$LOCK</a:t>
            </a:r>
            <a:endParaRPr lang="en-US" altLang="en-US" b="1" dirty="0">
              <a:solidFill>
                <a:srgbClr val="000000"/>
              </a:solidFill>
            </a:endParaRPr>
          </a:p>
          <a:p>
            <a:r>
              <a:rPr lang="en-US" altLang="en-US" b="1" dirty="0">
                <a:solidFill>
                  <a:srgbClr val="000000"/>
                </a:solidFill>
                <a:latin typeface="Courier New" panose="02070309020205020404" pitchFamily="49" charset="0"/>
              </a:rPr>
              <a:t>V$UNDOSTAT</a:t>
            </a:r>
            <a:endParaRPr lang="en-US" altLang="en-US" b="1" dirty="0">
              <a:solidFill>
                <a:srgbClr val="000000"/>
              </a:solidFill>
            </a:endParaRPr>
          </a:p>
          <a:p>
            <a:r>
              <a:rPr lang="en-US" altLang="en-US" b="1" dirty="0">
                <a:solidFill>
                  <a:srgbClr val="000000"/>
                </a:solidFill>
                <a:latin typeface="Courier New" panose="02070309020205020404" pitchFamily="49" charset="0"/>
              </a:rPr>
              <a:t>V$WAITSTAT</a:t>
            </a:r>
            <a:endParaRPr lang="en-US" altLang="en-US" b="1" dirty="0">
              <a:solidFill>
                <a:srgbClr val="000000"/>
              </a:solidFill>
            </a:endParaRPr>
          </a:p>
          <a:p>
            <a:r>
              <a:rPr lang="en-US" altLang="en-US" b="1" dirty="0">
                <a:solidFill>
                  <a:srgbClr val="000000"/>
                </a:solidFill>
                <a:latin typeface="Courier New" panose="02070309020205020404" pitchFamily="49" charset="0"/>
              </a:rPr>
              <a:t>V$LATCH</a:t>
            </a:r>
          </a:p>
        </p:txBody>
      </p:sp>
      <p:sp>
        <p:nvSpPr>
          <p:cNvPr id="9225" name="Rectangle 9"/>
          <p:cNvSpPr>
            <a:spLocks noChangeArrowheads="1"/>
          </p:cNvSpPr>
          <p:nvPr/>
        </p:nvSpPr>
        <p:spPr bwMode="blackWhite">
          <a:xfrm>
            <a:off x="4660726" y="4484511"/>
            <a:ext cx="3452814" cy="1447800"/>
          </a:xfrm>
          <a:prstGeom prst="rect">
            <a:avLst/>
          </a:prstGeom>
          <a:solidFill>
            <a:srgbClr val="92D050"/>
          </a:solidFill>
          <a:ln w="28575">
            <a:solidFill>
              <a:schemeClr val="bg2"/>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u="sng" dirty="0">
                <a:solidFill>
                  <a:srgbClr val="000000"/>
                </a:solidFill>
              </a:rPr>
              <a:t>Memory</a:t>
            </a:r>
            <a:endParaRPr lang="en-US" altLang="en-US" b="1" dirty="0">
              <a:solidFill>
                <a:srgbClr val="000000"/>
              </a:solidFill>
            </a:endParaRPr>
          </a:p>
          <a:p>
            <a:r>
              <a:rPr lang="en-US" altLang="en-US" b="1" dirty="0">
                <a:solidFill>
                  <a:srgbClr val="000000"/>
                </a:solidFill>
                <a:latin typeface="Courier New" panose="02070309020205020404" pitchFamily="49" charset="0"/>
              </a:rPr>
              <a:t>V$BUFFER_POOL_STATISTICS</a:t>
            </a:r>
            <a:endParaRPr lang="en-US" altLang="en-US" b="1" dirty="0">
              <a:solidFill>
                <a:srgbClr val="000000"/>
              </a:solidFill>
            </a:endParaRPr>
          </a:p>
          <a:p>
            <a:r>
              <a:rPr lang="en-US" altLang="en-US" b="1" dirty="0">
                <a:solidFill>
                  <a:srgbClr val="000000"/>
                </a:solidFill>
                <a:latin typeface="Courier New" panose="02070309020205020404" pitchFamily="49" charset="0"/>
              </a:rPr>
              <a:t>V$LIBRARYCACHE</a:t>
            </a:r>
            <a:endParaRPr lang="en-US" altLang="en-US" b="1" dirty="0">
              <a:solidFill>
                <a:srgbClr val="000000"/>
              </a:solidFill>
            </a:endParaRPr>
          </a:p>
          <a:p>
            <a:r>
              <a:rPr lang="en-US" altLang="en-US" b="1" dirty="0">
                <a:solidFill>
                  <a:srgbClr val="000000"/>
                </a:solidFill>
                <a:latin typeface="Courier New" panose="02070309020205020404" pitchFamily="49" charset="0"/>
              </a:rPr>
              <a:t>V$SGAINFO</a:t>
            </a:r>
            <a:endParaRPr lang="en-US" altLang="en-US" b="1" dirty="0">
              <a:solidFill>
                <a:srgbClr val="000000"/>
              </a:solidFill>
            </a:endParaRPr>
          </a:p>
          <a:p>
            <a:r>
              <a:rPr lang="en-US" altLang="en-US" b="1" dirty="0">
                <a:solidFill>
                  <a:srgbClr val="000000"/>
                </a:solidFill>
                <a:latin typeface="Courier New" panose="02070309020205020404" pitchFamily="49" charset="0"/>
              </a:rPr>
              <a:t>V$PGASTAT</a:t>
            </a:r>
            <a:endParaRPr lang="en-US" altLang="en-US" b="1" dirty="0">
              <a:solidFill>
                <a:srgbClr val="000000"/>
              </a:solidFill>
            </a:endParaRPr>
          </a:p>
        </p:txBody>
      </p:sp>
      <p:sp>
        <p:nvSpPr>
          <p:cNvPr id="10" name="Content Placeholder 9"/>
          <p:cNvSpPr txBox="1">
            <a:spLocks/>
          </p:cNvSpPr>
          <p:nvPr/>
        </p:nvSpPr>
        <p:spPr>
          <a:xfrm>
            <a:off x="622139" y="1242485"/>
            <a:ext cx="3362488" cy="1234519"/>
          </a:xfrm>
          <a:prstGeom prst="rect">
            <a:avLst/>
          </a:prstGeom>
        </p:spPr>
        <p:txBody>
          <a:bodyP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lvl="1">
              <a:buClr>
                <a:schemeClr val="accent1"/>
              </a:buClr>
              <a:defRPr/>
            </a:pPr>
            <a:r>
              <a:rPr lang="en-US" kern="0" dirty="0"/>
              <a:t>Enterprise Manager Database Express</a:t>
            </a:r>
          </a:p>
          <a:p>
            <a:pPr lvl="1">
              <a:buClr>
                <a:schemeClr val="accent1"/>
              </a:buClr>
              <a:defRPr/>
            </a:pPr>
            <a:r>
              <a:rPr lang="en-US" kern="0" dirty="0"/>
              <a:t>Enterprise Manager Cloud Control</a:t>
            </a:r>
          </a:p>
          <a:p>
            <a:pPr lvl="1">
              <a:buClr>
                <a:schemeClr val="accent1"/>
              </a:buClr>
              <a:defRPr/>
            </a:pPr>
            <a:r>
              <a:rPr lang="en-US" kern="0" dirty="0"/>
              <a:t>Performance views</a:t>
            </a:r>
          </a:p>
        </p:txBody>
      </p:sp>
      <p:sp>
        <p:nvSpPr>
          <p:cNvPr id="2" name="Slide Number Placeholder 1"/>
          <p:cNvSpPr>
            <a:spLocks noGrp="1"/>
          </p:cNvSpPr>
          <p:nvPr>
            <p:ph type="sldNum" sz="quarter" idx="12"/>
          </p:nvPr>
        </p:nvSpPr>
        <p:spPr/>
        <p:txBody>
          <a:bodyPr/>
          <a:lstStyle/>
          <a:p>
            <a:fld id="{0D1E9C62-5A59-433B-A292-EC595ABBBF45}" type="slidenum">
              <a:rPr lang="" smtClean="0"/>
              <a:t>446</a:t>
            </a:fld>
            <a:endParaRPr lang=""/>
          </a:p>
        </p:txBody>
      </p:sp>
    </p:spTree>
    <p:custDataLst>
      <p:tags r:id="rId1"/>
    </p:custDataLst>
    <p:extLst>
      <p:ext uri="{BB962C8B-B14F-4D97-AF65-F5344CB8AC3E}">
        <p14:creationId xmlns:p14="http://schemas.microsoft.com/office/powerpoint/2010/main" val="3559753794"/>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Grp="1" noChangeArrowheads="1"/>
          </p:cNvSpPr>
          <p:nvPr>
            <p:ph type="title"/>
          </p:nvPr>
        </p:nvSpPr>
        <p:spPr/>
        <p:txBody>
          <a:bodyPr>
            <a:normAutofit fontScale="90000"/>
          </a:bodyPr>
          <a:lstStyle/>
          <a:p>
            <a:pPr eaLnBrk="1" hangingPunct="1"/>
            <a:r>
              <a:rPr lang="en-US" altLang="en-US" dirty="0"/>
              <a:t>Viewing Statistics </a:t>
            </a:r>
            <a:r>
              <a:rPr lang="en-US" altLang="en-US" dirty="0" smtClean="0"/>
              <a:t>Information</a:t>
            </a:r>
            <a:br>
              <a:rPr lang="en-US" altLang="en-US" dirty="0" smtClean="0"/>
            </a:br>
            <a:r>
              <a:rPr lang="en-US" altLang="en-US" dirty="0"/>
              <a:t/>
            </a:r>
            <a:br>
              <a:rPr lang="en-US" altLang="en-US" dirty="0"/>
            </a:br>
            <a:endParaRPr lang="en-US" altLang="en-US" dirty="0">
              <a:solidFill>
                <a:srgbClr val="0000FF"/>
              </a:solidFill>
            </a:endParaRPr>
          </a:p>
        </p:txBody>
      </p:sp>
      <p:grpSp>
        <p:nvGrpSpPr>
          <p:cNvPr id="13315" name="Group 8"/>
          <p:cNvGrpSpPr>
            <a:grpSpLocks/>
          </p:cNvGrpSpPr>
          <p:nvPr/>
        </p:nvGrpSpPr>
        <p:grpSpPr bwMode="auto">
          <a:xfrm>
            <a:off x="2397919" y="990600"/>
            <a:ext cx="7392987" cy="4876800"/>
            <a:chOff x="862013" y="1371600"/>
            <a:chExt cx="7392987" cy="4876800"/>
          </a:xfrm>
        </p:grpSpPr>
        <p:sp>
          <p:nvSpPr>
            <p:cNvPr id="13316" name="AutoShape 2"/>
            <p:cNvSpPr>
              <a:spLocks noChangeArrowheads="1"/>
            </p:cNvSpPr>
            <p:nvPr/>
          </p:nvSpPr>
          <p:spPr bwMode="blackWhite">
            <a:xfrm>
              <a:off x="6654800" y="1371600"/>
              <a:ext cx="1600200" cy="1752600"/>
            </a:xfrm>
            <a:prstGeom prst="roundRect">
              <a:avLst>
                <a:gd name="adj" fmla="val 12421"/>
              </a:avLst>
            </a:prstGeom>
            <a:solidFill>
              <a:srgbClr val="99CCFF"/>
            </a:solidFill>
            <a:ln w="28575">
              <a:solidFill>
                <a:schemeClr val="bg2"/>
              </a:solidFill>
              <a:round/>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buClr>
                  <a:schemeClr val="accent1"/>
                </a:buClr>
              </a:pPr>
              <a:r>
                <a:rPr lang="en-US" altLang="en-US" sz="2000" b="1" dirty="0">
                  <a:solidFill>
                    <a:srgbClr val="000000"/>
                  </a:solidFill>
                  <a:latin typeface="Courier New" panose="02070309020205020404" pitchFamily="49" charset="0"/>
                </a:rPr>
                <a:t>V$SGASTAT</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POOL</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NAME</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BYTES</a:t>
              </a:r>
            </a:p>
            <a:p>
              <a:pPr eaLnBrk="1" hangingPunct="1">
                <a:lnSpc>
                  <a:spcPct val="95000"/>
                </a:lnSpc>
                <a:buClr>
                  <a:schemeClr val="accent1"/>
                </a:buClr>
              </a:pPr>
              <a:endParaRPr lang="en-US" altLang="en-US" sz="2000" b="1" dirty="0">
                <a:solidFill>
                  <a:srgbClr val="000000"/>
                </a:solidFill>
              </a:endParaRPr>
            </a:p>
          </p:txBody>
        </p:sp>
        <p:sp>
          <p:nvSpPr>
            <p:cNvPr id="13317" name="AutoShape 3"/>
            <p:cNvSpPr>
              <a:spLocks noChangeArrowheads="1"/>
            </p:cNvSpPr>
            <p:nvPr/>
          </p:nvSpPr>
          <p:spPr bwMode="blackWhite">
            <a:xfrm>
              <a:off x="862013" y="1371600"/>
              <a:ext cx="2209800" cy="1957388"/>
            </a:xfrm>
            <a:prstGeom prst="roundRect">
              <a:avLst>
                <a:gd name="adj" fmla="val 12421"/>
              </a:avLst>
            </a:prstGeom>
            <a:solidFill>
              <a:srgbClr val="99CCFF"/>
            </a:solidFill>
            <a:ln w="28575">
              <a:solidFill>
                <a:schemeClr val="bg2"/>
              </a:solidFill>
              <a:round/>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buClr>
                  <a:schemeClr val="accent1"/>
                </a:buClr>
              </a:pPr>
              <a:r>
                <a:rPr lang="en-US" altLang="en-US" sz="2000" b="1" dirty="0">
                  <a:solidFill>
                    <a:srgbClr val="000000"/>
                  </a:solidFill>
                  <a:latin typeface="Courier New" panose="02070309020205020404" pitchFamily="49" charset="0"/>
                </a:rPr>
                <a:t>V$SYSSTAT</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STATISTIC# </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NAME</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CLASS</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VALUE</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STAT_ID</a:t>
              </a:r>
              <a:endParaRPr lang="en-US" altLang="en-US" sz="2000" b="1" dirty="0">
                <a:solidFill>
                  <a:srgbClr val="000000"/>
                </a:solidFill>
              </a:endParaRPr>
            </a:p>
          </p:txBody>
        </p:sp>
        <p:sp>
          <p:nvSpPr>
            <p:cNvPr id="13318" name="AutoShape 4"/>
            <p:cNvSpPr>
              <a:spLocks noChangeArrowheads="1"/>
            </p:cNvSpPr>
            <p:nvPr/>
          </p:nvSpPr>
          <p:spPr bwMode="blackWhite">
            <a:xfrm>
              <a:off x="4686300" y="3695700"/>
              <a:ext cx="3386138" cy="2376488"/>
            </a:xfrm>
            <a:prstGeom prst="roundRect">
              <a:avLst>
                <a:gd name="adj" fmla="val 12421"/>
              </a:avLst>
            </a:prstGeom>
            <a:solidFill>
              <a:srgbClr val="99CCFF"/>
            </a:solidFill>
            <a:ln w="28575">
              <a:solidFill>
                <a:schemeClr val="bg2"/>
              </a:solidFill>
              <a:round/>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buClr>
                  <a:schemeClr val="accent1"/>
                </a:buClr>
              </a:pPr>
              <a:r>
                <a:rPr lang="en-US" altLang="en-US" sz="2000" b="1" dirty="0">
                  <a:solidFill>
                    <a:srgbClr val="000000"/>
                  </a:solidFill>
                  <a:latin typeface="Courier New" panose="02070309020205020404" pitchFamily="49" charset="0"/>
                </a:rPr>
                <a:t>V$SYSTEM_EVENT</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EVENT</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TOTAL_WAITS</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TOTAL_TIMEOUTS</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TIME_WAITED</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AVERAGE_WAIT</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TIME_WAITED_MICRO</a:t>
              </a:r>
              <a:endParaRPr lang="en-US" altLang="en-US" sz="2000" b="1" dirty="0">
                <a:solidFill>
                  <a:srgbClr val="000000"/>
                </a:solidFill>
              </a:endParaRPr>
            </a:p>
          </p:txBody>
        </p:sp>
        <p:sp>
          <p:nvSpPr>
            <p:cNvPr id="13319" name="AutoShape 6"/>
            <p:cNvSpPr>
              <a:spLocks noChangeArrowheads="1"/>
            </p:cNvSpPr>
            <p:nvPr/>
          </p:nvSpPr>
          <p:spPr bwMode="blackWhite">
            <a:xfrm>
              <a:off x="1054100" y="3505200"/>
              <a:ext cx="2743200" cy="2743200"/>
            </a:xfrm>
            <a:prstGeom prst="roundRect">
              <a:avLst>
                <a:gd name="adj" fmla="val 12421"/>
              </a:avLst>
            </a:prstGeom>
            <a:solidFill>
              <a:srgbClr val="99CCFF"/>
            </a:solidFill>
            <a:ln w="28575">
              <a:solidFill>
                <a:schemeClr val="bg2"/>
              </a:solidFill>
              <a:round/>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buClr>
                  <a:schemeClr val="accent1"/>
                </a:buClr>
              </a:pPr>
              <a:r>
                <a:rPr lang="en-US" altLang="en-US" sz="2000" b="1" dirty="0">
                  <a:solidFill>
                    <a:srgbClr val="000000"/>
                  </a:solidFill>
                  <a:latin typeface="Courier New" panose="02070309020205020404" pitchFamily="49" charset="0"/>
                </a:rPr>
                <a:t>V$EVENT_NAME</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EVENT_NUMBER</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EVENT_ID</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NAME</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PARAMETER1 </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PARAMETER2 </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PARAMETER3</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WAIT_CLASS</a:t>
              </a:r>
              <a:r>
                <a:rPr lang="en-US" altLang="en-US" sz="2000" b="1" dirty="0">
                  <a:solidFill>
                    <a:srgbClr val="000000"/>
                  </a:solidFill>
                </a:rPr>
                <a:t> </a:t>
              </a:r>
            </a:p>
          </p:txBody>
        </p:sp>
        <p:sp>
          <p:nvSpPr>
            <p:cNvPr id="13320" name="Freeform 7"/>
            <p:cNvSpPr>
              <a:spLocks/>
            </p:cNvSpPr>
            <p:nvPr/>
          </p:nvSpPr>
          <p:spPr bwMode="auto">
            <a:xfrm>
              <a:off x="2247900" y="4267200"/>
              <a:ext cx="2619375" cy="457200"/>
            </a:xfrm>
            <a:custGeom>
              <a:avLst/>
              <a:gdLst>
                <a:gd name="T0" fmla="*/ 0 w 1655"/>
                <a:gd name="T1" fmla="*/ 2147483647 h 247"/>
                <a:gd name="T2" fmla="*/ 2147483647 w 1655"/>
                <a:gd name="T3" fmla="*/ 2147483647 h 247"/>
                <a:gd name="T4" fmla="*/ 2147483647 w 1655"/>
                <a:gd name="T5" fmla="*/ 2147483647 h 247"/>
                <a:gd name="T6" fmla="*/ 2147483647 w 1655"/>
                <a:gd name="T7" fmla="*/ 0 h 247"/>
                <a:gd name="T8" fmla="*/ 0 60000 65536"/>
                <a:gd name="T9" fmla="*/ 0 60000 65536"/>
                <a:gd name="T10" fmla="*/ 0 60000 65536"/>
                <a:gd name="T11" fmla="*/ 0 60000 65536"/>
                <a:gd name="T12" fmla="*/ 0 w 1655"/>
                <a:gd name="T13" fmla="*/ 0 h 247"/>
                <a:gd name="T14" fmla="*/ 1655 w 1655"/>
                <a:gd name="T15" fmla="*/ 247 h 247"/>
              </a:gdLst>
              <a:ahLst/>
              <a:cxnLst>
                <a:cxn ang="T8">
                  <a:pos x="T0" y="T1"/>
                </a:cxn>
                <a:cxn ang="T9">
                  <a:pos x="T2" y="T3"/>
                </a:cxn>
                <a:cxn ang="T10">
                  <a:pos x="T4" y="T5"/>
                </a:cxn>
                <a:cxn ang="T11">
                  <a:pos x="T6" y="T7"/>
                </a:cxn>
              </a:cxnLst>
              <a:rect l="T12" t="T13" r="T14" b="T15"/>
              <a:pathLst>
                <a:path w="1655" h="247">
                  <a:moveTo>
                    <a:pt x="0" y="246"/>
                  </a:moveTo>
                  <a:lnTo>
                    <a:pt x="1253" y="247"/>
                  </a:lnTo>
                  <a:lnTo>
                    <a:pt x="1253" y="1"/>
                  </a:lnTo>
                  <a:lnTo>
                    <a:pt x="1655" y="0"/>
                  </a:lnTo>
                </a:path>
              </a:pathLst>
            </a:custGeom>
            <a:noFill/>
            <a:ln w="28575" cap="flat" cmpd="sng">
              <a:solidFill>
                <a:schemeClr val="tx1"/>
              </a:solidFill>
              <a:prstDash val="solid"/>
              <a:round/>
              <a:headEnd type="triangl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13321" name="AutoShape 8"/>
            <p:cNvSpPr>
              <a:spLocks noChangeArrowheads="1"/>
            </p:cNvSpPr>
            <p:nvPr/>
          </p:nvSpPr>
          <p:spPr bwMode="blackWhite">
            <a:xfrm>
              <a:off x="3314700" y="1371600"/>
              <a:ext cx="3200400" cy="1957388"/>
            </a:xfrm>
            <a:prstGeom prst="roundRect">
              <a:avLst>
                <a:gd name="adj" fmla="val 12421"/>
              </a:avLst>
            </a:prstGeom>
            <a:solidFill>
              <a:srgbClr val="99CCFF"/>
            </a:solidFill>
            <a:ln w="28575">
              <a:solidFill>
                <a:schemeClr val="bg2"/>
              </a:solidFill>
              <a:round/>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buClr>
                  <a:schemeClr val="accent1"/>
                </a:buClr>
              </a:pPr>
              <a:r>
                <a:rPr lang="en-US" altLang="en-US" sz="2000" b="1" dirty="0">
                  <a:solidFill>
                    <a:srgbClr val="000000"/>
                  </a:solidFill>
                  <a:latin typeface="Courier New" panose="02070309020205020404" pitchFamily="49" charset="0"/>
                </a:rPr>
                <a:t>V$SYSTEM_WAIT_CLASS</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WAIT_CLASS_ID </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WAIT_CLASS#</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WAIT_CLASS</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TOTAL_WAITS</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TIME_WAITED</a:t>
              </a:r>
              <a:endParaRPr lang="en-US" altLang="en-US" sz="2000" b="1" dirty="0">
                <a:solidFill>
                  <a:srgbClr val="000000"/>
                </a:solidFill>
              </a:endParaRPr>
            </a:p>
          </p:txBody>
        </p:sp>
      </p:grpSp>
      <p:sp>
        <p:nvSpPr>
          <p:cNvPr id="2" name="Slide Number Placeholder 1"/>
          <p:cNvSpPr>
            <a:spLocks noGrp="1"/>
          </p:cNvSpPr>
          <p:nvPr>
            <p:ph type="sldNum" sz="quarter" idx="12"/>
          </p:nvPr>
        </p:nvSpPr>
        <p:spPr/>
        <p:txBody>
          <a:bodyPr/>
          <a:lstStyle/>
          <a:p>
            <a:fld id="{0D1E9C62-5A59-433B-A292-EC595ABBBF45}" type="slidenum">
              <a:rPr lang="" smtClean="0"/>
              <a:t>447</a:t>
            </a:fld>
            <a:endParaRPr lang=""/>
          </a:p>
        </p:txBody>
      </p:sp>
    </p:spTree>
    <p:custDataLst>
      <p:tags r:id="rId1"/>
    </p:custDataLst>
    <p:extLst>
      <p:ext uri="{BB962C8B-B14F-4D97-AF65-F5344CB8AC3E}">
        <p14:creationId xmlns:p14="http://schemas.microsoft.com/office/powerpoint/2010/main" val="1476282017"/>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448</a:t>
            </a:fld>
            <a:endParaRPr lang=""/>
          </a:p>
        </p:txBody>
      </p:sp>
    </p:spTree>
    <p:custDataLst>
      <p:tags r:id="rId1"/>
    </p:custDataLst>
    <p:extLst>
      <p:ext uri="{BB962C8B-B14F-4D97-AF65-F5344CB8AC3E}">
        <p14:creationId xmlns:p14="http://schemas.microsoft.com/office/powerpoint/2010/main" val="4250264075"/>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989485" y="1146604"/>
            <a:ext cx="8209854" cy="4644083"/>
            <a:chOff x="830654" y="1268641"/>
            <a:chExt cx="7482693" cy="3021738"/>
          </a:xfrm>
        </p:grpSpPr>
        <p:sp>
          <p:nvSpPr>
            <p:cNvPr id="17" name="Freeform 16"/>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8" name="Rounded Rectangle 1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2290" name="Rectangle 2"/>
          <p:cNvSpPr>
            <a:spLocks noGrp="1" noChangeArrowheads="1"/>
          </p:cNvSpPr>
          <p:nvPr>
            <p:ph type="title"/>
          </p:nvPr>
        </p:nvSpPr>
        <p:spPr/>
        <p:txBody>
          <a:bodyPr/>
          <a:lstStyle/>
          <a:p>
            <a:pPr eaLnBrk="1" hangingPunct="1"/>
            <a:r>
              <a:rPr lang="en-US" altLang="en-US" dirty="0"/>
              <a:t>Monitoring Wait </a:t>
            </a:r>
            <a:r>
              <a:rPr lang="en-US" altLang="en-US" dirty="0" smtClean="0"/>
              <a:t>Events</a:t>
            </a:r>
            <a:br>
              <a:rPr lang="en-US" altLang="en-US" dirty="0" smtClean="0"/>
            </a:br>
            <a:endParaRPr lang="en-US" altLang="en-US" dirty="0"/>
          </a:p>
        </p:txBody>
      </p:sp>
      <p:sp>
        <p:nvSpPr>
          <p:cNvPr id="12291" name="Rectangle 13"/>
          <p:cNvSpPr>
            <a:spLocks noChangeArrowheads="1"/>
          </p:cNvSpPr>
          <p:nvPr/>
        </p:nvSpPr>
        <p:spPr bwMode="auto">
          <a:xfrm>
            <a:off x="5286375" y="4687888"/>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2292" name="Rectangle 14"/>
          <p:cNvSpPr>
            <a:spLocks noChangeArrowheads="1"/>
          </p:cNvSpPr>
          <p:nvPr/>
        </p:nvSpPr>
        <p:spPr bwMode="auto">
          <a:xfrm>
            <a:off x="5946775" y="4700588"/>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25" name="Rectangle 11"/>
          <p:cNvSpPr>
            <a:spLocks noChangeArrowheads="1"/>
          </p:cNvSpPr>
          <p:nvPr/>
        </p:nvSpPr>
        <p:spPr bwMode="blackWhite">
          <a:xfrm>
            <a:off x="3427412" y="3505200"/>
            <a:ext cx="5334000" cy="609600"/>
          </a:xfrm>
          <a:prstGeom prst="rect">
            <a:avLst/>
          </a:prstGeom>
          <a:noFill/>
          <a:ln w="28575">
            <a:solidFill>
              <a:schemeClr val="tx1"/>
            </a:solidFill>
            <a:miter lim="800000"/>
            <a:headEnd/>
            <a:tailEnd/>
          </a:ln>
        </p:spPr>
        <p:txBody>
          <a:bodyPr lIns="46038" tIns="46038" rIns="46038" bIns="46038" anchor="ctr"/>
          <a:lstStyle/>
          <a:p>
            <a:pPr algn="ctr" defTabSz="822325" eaLnBrk="0" hangingPunct="0">
              <a:defRPr/>
            </a:pPr>
            <a:r>
              <a:rPr lang="en-US" b="1" i="1" dirty="0">
                <a:latin typeface="+mj-lt"/>
                <a:cs typeface="Courier New" pitchFamily="49" charset="0"/>
              </a:rPr>
              <a:t>Wait events</a:t>
            </a:r>
            <a:r>
              <a:rPr lang="en-US" b="1" dirty="0">
                <a:latin typeface="+mj-lt"/>
                <a:cs typeface="Courier New" pitchFamily="49" charset="0"/>
              </a:rPr>
              <a:t>: Statistics indicating the server process had to wait for an event to complete</a:t>
            </a:r>
          </a:p>
        </p:txBody>
      </p:sp>
      <p:sp>
        <p:nvSpPr>
          <p:cNvPr id="12294" name="AutoShape 14"/>
          <p:cNvSpPr>
            <a:spLocks noChangeArrowheads="1"/>
          </p:cNvSpPr>
          <p:nvPr/>
        </p:nvSpPr>
        <p:spPr bwMode="blackWhite">
          <a:xfrm>
            <a:off x="4785158" y="4533299"/>
            <a:ext cx="2770909" cy="687003"/>
          </a:xfrm>
          <a:prstGeom prst="roundRect">
            <a:avLst>
              <a:gd name="adj" fmla="val 12421"/>
            </a:avLst>
          </a:prstGeom>
          <a:solidFill>
            <a:srgbClr val="99CCFF"/>
          </a:solidFill>
          <a:ln w="28575">
            <a:solidFill>
              <a:schemeClr val="bg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2295" name="Rectangle 15"/>
          <p:cNvSpPr>
            <a:spLocks noChangeArrowheads="1"/>
          </p:cNvSpPr>
          <p:nvPr/>
        </p:nvSpPr>
        <p:spPr bwMode="auto">
          <a:xfrm>
            <a:off x="4679950" y="4693356"/>
            <a:ext cx="29813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15888" tIns="57150" rIns="115888" bIns="57150">
            <a:spAutoFit/>
          </a:bodyPr>
          <a:lstStyle>
            <a:lvl1pPr defTabSz="1306513" eaLnBrk="0" hangingPunct="0">
              <a:defRPr>
                <a:solidFill>
                  <a:schemeClr val="tx1"/>
                </a:solidFill>
                <a:latin typeface="Arial" panose="020B0604020202020204" pitchFamily="34" charset="0"/>
                <a:cs typeface="Arial" panose="020B0604020202020204" pitchFamily="34" charset="0"/>
              </a:defRPr>
            </a:lvl1pPr>
            <a:lvl2pPr marL="742950" indent="-285750" defTabSz="1306513" eaLnBrk="0" hangingPunct="0">
              <a:defRPr>
                <a:solidFill>
                  <a:schemeClr val="tx1"/>
                </a:solidFill>
                <a:latin typeface="Arial" panose="020B0604020202020204" pitchFamily="34" charset="0"/>
                <a:cs typeface="Arial" panose="020B0604020202020204" pitchFamily="34" charset="0"/>
              </a:defRPr>
            </a:lvl2pPr>
            <a:lvl3pPr marL="1143000" indent="-228600" defTabSz="1306513" eaLnBrk="0" hangingPunct="0">
              <a:defRPr>
                <a:solidFill>
                  <a:schemeClr val="tx1"/>
                </a:solidFill>
                <a:latin typeface="Arial" panose="020B0604020202020204" pitchFamily="34" charset="0"/>
                <a:cs typeface="Arial" panose="020B0604020202020204" pitchFamily="34" charset="0"/>
              </a:defRPr>
            </a:lvl3pPr>
            <a:lvl4pPr marL="1600200" indent="-228600" defTabSz="1306513" eaLnBrk="0" hangingPunct="0">
              <a:defRPr>
                <a:solidFill>
                  <a:schemeClr val="tx1"/>
                </a:solidFill>
                <a:latin typeface="Arial" panose="020B0604020202020204" pitchFamily="34" charset="0"/>
                <a:cs typeface="Arial" panose="020B0604020202020204" pitchFamily="34" charset="0"/>
              </a:defRPr>
            </a:lvl4pPr>
            <a:lvl5pPr marL="2057400" indent="-228600" defTabSz="1306513" eaLnBrk="0" hangingPunct="0">
              <a:defRPr>
                <a:solidFill>
                  <a:schemeClr val="tx1"/>
                </a:solidFill>
                <a:latin typeface="Arial" panose="020B0604020202020204" pitchFamily="34" charset="0"/>
                <a:cs typeface="Arial" panose="020B0604020202020204" pitchFamily="34" charset="0"/>
              </a:defRPr>
            </a:lvl5pPr>
            <a:lvl6pPr marL="25146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b="1" dirty="0">
                <a:solidFill>
                  <a:srgbClr val="000000"/>
                </a:solidFill>
                <a:latin typeface="Courier New" panose="02070309020205020404" pitchFamily="49" charset="0"/>
              </a:rPr>
              <a:t>V$EVENT_NAME</a:t>
            </a:r>
          </a:p>
        </p:txBody>
      </p:sp>
      <p:sp>
        <p:nvSpPr>
          <p:cNvPr id="12" name="TextBox 16"/>
          <p:cNvSpPr txBox="1">
            <a:spLocks noChangeArrowheads="1"/>
          </p:cNvSpPr>
          <p:nvPr/>
        </p:nvSpPr>
        <p:spPr bwMode="auto">
          <a:xfrm>
            <a:off x="5124451" y="1989139"/>
            <a:ext cx="1044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s-MX" dirty="0">
                <a:solidFill>
                  <a:schemeClr val="accent1"/>
                </a:solidFill>
              </a:rPr>
              <a:t>Request</a:t>
            </a:r>
          </a:p>
        </p:txBody>
      </p:sp>
      <p:cxnSp>
        <p:nvCxnSpPr>
          <p:cNvPr id="13" name="Straight Arrow Connector 12"/>
          <p:cNvCxnSpPr/>
          <p:nvPr/>
        </p:nvCxnSpPr>
        <p:spPr bwMode="auto">
          <a:xfrm>
            <a:off x="4787901" y="2349500"/>
            <a:ext cx="2592387" cy="0"/>
          </a:xfrm>
          <a:prstGeom prst="straightConnector1">
            <a:avLst/>
          </a:prstGeom>
          <a:noFill/>
          <a:ln w="28575" cap="flat" cmpd="sng" algn="ctr">
            <a:solidFill>
              <a:schemeClr val="accent4"/>
            </a:solidFill>
            <a:prstDash val="solid"/>
            <a:round/>
            <a:headEnd type="none" w="sm" len="sm"/>
            <a:tailEnd type="triangle" w="lg" len="lg"/>
          </a:ln>
          <a:effectLst/>
        </p:spPr>
      </p:cxnSp>
      <p:sp>
        <p:nvSpPr>
          <p:cNvPr id="14" name="TextBox 10"/>
          <p:cNvSpPr txBox="1">
            <a:spLocks noChangeArrowheads="1"/>
          </p:cNvSpPr>
          <p:nvPr/>
        </p:nvSpPr>
        <p:spPr bwMode="auto">
          <a:xfrm>
            <a:off x="6100763" y="2541589"/>
            <a:ext cx="1222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s-MX" dirty="0">
                <a:solidFill>
                  <a:schemeClr val="accent1"/>
                </a:solidFill>
              </a:rPr>
              <a:t>Response</a:t>
            </a:r>
          </a:p>
        </p:txBody>
      </p:sp>
      <p:cxnSp>
        <p:nvCxnSpPr>
          <p:cNvPr id="15" name="Straight Arrow Connector 14"/>
          <p:cNvCxnSpPr/>
          <p:nvPr/>
        </p:nvCxnSpPr>
        <p:spPr bwMode="auto">
          <a:xfrm>
            <a:off x="4924426" y="2547938"/>
            <a:ext cx="2592387" cy="0"/>
          </a:xfrm>
          <a:prstGeom prst="straightConnector1">
            <a:avLst/>
          </a:prstGeom>
          <a:noFill/>
          <a:ln w="28575" cap="flat" cmpd="sng" algn="ctr">
            <a:solidFill>
              <a:schemeClr val="accent4"/>
            </a:solidFill>
            <a:prstDash val="solid"/>
            <a:round/>
            <a:headEnd type="triangle" w="lg" len="lg"/>
            <a:tailEnd type="none" w="lg" len="lg"/>
          </a:ln>
          <a:effectLst/>
        </p:spPr>
      </p:cxnSp>
      <p:pic>
        <p:nvPicPr>
          <p:cNvPr id="12300" name="Picture 21" descr="web_serv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66012" y="1524000"/>
            <a:ext cx="1042431" cy="16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17" descr="Oracle_laptop.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68581" y="1750905"/>
            <a:ext cx="1382831" cy="120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D1E9C62-5A59-433B-A292-EC595ABBBF45}" type="slidenum">
              <a:rPr lang="" smtClean="0"/>
              <a:t>449</a:t>
            </a:fld>
            <a:endParaRPr lang=""/>
          </a:p>
        </p:txBody>
      </p:sp>
    </p:spTree>
    <p:custDataLst>
      <p:tags r:id="rId1"/>
    </p:custDataLst>
    <p:extLst>
      <p:ext uri="{BB962C8B-B14F-4D97-AF65-F5344CB8AC3E}">
        <p14:creationId xmlns:p14="http://schemas.microsoft.com/office/powerpoint/2010/main" val="2400730604"/>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2126100" y="2804278"/>
            <a:ext cx="7936625" cy="2917259"/>
            <a:chOff x="830654" y="1268641"/>
            <a:chExt cx="7482693" cy="3030071"/>
          </a:xfrm>
        </p:grpSpPr>
        <p:sp>
          <p:nvSpPr>
            <p:cNvPr id="63" name="Freeform 62"/>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64" name="Rounded Rectangle 63"/>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31746" name="Rectangle 61"/>
          <p:cNvSpPr>
            <a:spLocks noGrp="1" noChangeArrowheads="1"/>
          </p:cNvSpPr>
          <p:nvPr>
            <p:ph type="title"/>
          </p:nvPr>
        </p:nvSpPr>
        <p:spPr/>
        <p:txBody>
          <a:bodyPr/>
          <a:lstStyle/>
          <a:p>
            <a:pPr eaLnBrk="1" hangingPunct="1"/>
            <a:r>
              <a:rPr lang="en-US" altLang="en-US" dirty="0"/>
              <a:t>Database Writer Process (</a:t>
            </a:r>
            <a:r>
              <a:rPr lang="en-US" altLang="en-US" dirty="0" err="1"/>
              <a:t>DBWn</a:t>
            </a:r>
            <a:r>
              <a:rPr lang="en-US" altLang="en-US" dirty="0" smtClean="0"/>
              <a:t>)</a:t>
            </a:r>
            <a:br>
              <a:rPr lang="en-US" altLang="en-US" dirty="0" smtClean="0"/>
            </a:br>
            <a:endParaRPr lang="en-US" altLang="en-US" dirty="0"/>
          </a:p>
        </p:txBody>
      </p:sp>
      <p:sp>
        <p:nvSpPr>
          <p:cNvPr id="31747" name="Rectangle 62"/>
          <p:cNvSpPr>
            <a:spLocks noGrp="1" noChangeArrowheads="1"/>
          </p:cNvSpPr>
          <p:nvPr>
            <p:ph idx="1"/>
          </p:nvPr>
        </p:nvSpPr>
        <p:spPr>
          <a:xfrm>
            <a:off x="622138" y="1242485"/>
            <a:ext cx="10944549" cy="1234519"/>
          </a:xfrm>
        </p:spPr>
        <p:txBody>
          <a:bodyPr>
            <a:normAutofit lnSpcReduction="10000"/>
          </a:bodyPr>
          <a:lstStyle/>
          <a:p>
            <a:pPr eaLnBrk="1" hangingPunct="1"/>
            <a:r>
              <a:rPr lang="en-US" altLang="en-US" dirty="0"/>
              <a:t>Writes modified (dirty) buffers in the database buffer cache to disk:</a:t>
            </a:r>
          </a:p>
          <a:p>
            <a:pPr lvl="1" eaLnBrk="1" hangingPunct="1"/>
            <a:r>
              <a:rPr lang="en-US" altLang="en-US" dirty="0"/>
              <a:t>Asynchronously while performing other processing</a:t>
            </a:r>
          </a:p>
          <a:p>
            <a:pPr lvl="1" eaLnBrk="1" hangingPunct="1"/>
            <a:r>
              <a:rPr lang="en-US" altLang="en-US" dirty="0"/>
              <a:t>To advance the checkpoint</a:t>
            </a:r>
          </a:p>
        </p:txBody>
      </p:sp>
      <p:grpSp>
        <p:nvGrpSpPr>
          <p:cNvPr id="31748" name="Group 60"/>
          <p:cNvGrpSpPr>
            <a:grpSpLocks/>
          </p:cNvGrpSpPr>
          <p:nvPr/>
        </p:nvGrpSpPr>
        <p:grpSpPr bwMode="auto">
          <a:xfrm>
            <a:off x="2913062" y="3130550"/>
            <a:ext cx="6362700" cy="2127250"/>
            <a:chOff x="1219200" y="3663950"/>
            <a:chExt cx="6362700" cy="2127250"/>
          </a:xfrm>
        </p:grpSpPr>
        <p:sp>
          <p:nvSpPr>
            <p:cNvPr id="31749" name="Rectangle 2"/>
            <p:cNvSpPr>
              <a:spLocks noChangeArrowheads="1"/>
            </p:cNvSpPr>
            <p:nvPr/>
          </p:nvSpPr>
          <p:spPr bwMode="blackWhite">
            <a:xfrm>
              <a:off x="6081713" y="4124325"/>
              <a:ext cx="1325562" cy="1143000"/>
            </a:xfrm>
            <a:prstGeom prst="rect">
              <a:avLst/>
            </a:prstGeom>
            <a:solidFill>
              <a:srgbClr val="666699"/>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endParaRPr lang="en-US" altLang="en-US" dirty="0">
                <a:solidFill>
                  <a:srgbClr val="000000"/>
                </a:solidFill>
              </a:endParaRPr>
            </a:p>
          </p:txBody>
        </p:sp>
        <p:sp>
          <p:nvSpPr>
            <p:cNvPr id="31750" name="Line 5"/>
            <p:cNvSpPr>
              <a:spLocks noChangeShapeType="1"/>
            </p:cNvSpPr>
            <p:nvPr/>
          </p:nvSpPr>
          <p:spPr bwMode="auto">
            <a:xfrm>
              <a:off x="2921000" y="4975225"/>
              <a:ext cx="11430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1751" name="Line 6"/>
            <p:cNvSpPr>
              <a:spLocks noChangeShapeType="1"/>
            </p:cNvSpPr>
            <p:nvPr/>
          </p:nvSpPr>
          <p:spPr bwMode="auto">
            <a:xfrm>
              <a:off x="4681538" y="4975225"/>
              <a:ext cx="13716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1752" name="Text Box 7"/>
            <p:cNvSpPr txBox="1">
              <a:spLocks noChangeArrowheads="1"/>
            </p:cNvSpPr>
            <p:nvPr/>
          </p:nvSpPr>
          <p:spPr bwMode="auto">
            <a:xfrm>
              <a:off x="1233488" y="53340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Database buffer cache</a:t>
              </a:r>
            </a:p>
          </p:txBody>
        </p:sp>
        <p:sp>
          <p:nvSpPr>
            <p:cNvPr id="31753" name="Text Box 8"/>
            <p:cNvSpPr txBox="1">
              <a:spLocks noChangeArrowheads="1"/>
            </p:cNvSpPr>
            <p:nvPr/>
          </p:nvSpPr>
          <p:spPr bwMode="auto">
            <a:xfrm>
              <a:off x="3530600" y="53340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Database Writer process</a:t>
              </a:r>
            </a:p>
          </p:txBody>
        </p:sp>
        <p:sp>
          <p:nvSpPr>
            <p:cNvPr id="31754" name="Text Box 9"/>
            <p:cNvSpPr txBox="1">
              <a:spLocks noChangeArrowheads="1"/>
            </p:cNvSpPr>
            <p:nvPr/>
          </p:nvSpPr>
          <p:spPr bwMode="auto">
            <a:xfrm>
              <a:off x="5905500" y="5334000"/>
              <a:ext cx="1676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Data files</a:t>
              </a:r>
            </a:p>
          </p:txBody>
        </p:sp>
        <p:sp>
          <p:nvSpPr>
            <p:cNvPr id="31755" name="Oval 10"/>
            <p:cNvSpPr>
              <a:spLocks noChangeArrowheads="1"/>
            </p:cNvSpPr>
            <p:nvPr/>
          </p:nvSpPr>
          <p:spPr bwMode="blackWhite">
            <a:xfrm>
              <a:off x="4071938" y="4837113"/>
              <a:ext cx="593725" cy="274637"/>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 DBW</a:t>
              </a:r>
              <a:r>
                <a:rPr lang="en-US" altLang="en-US" sz="1200" i="1" dirty="0">
                  <a:solidFill>
                    <a:srgbClr val="000000"/>
                  </a:solidFill>
                </a:rPr>
                <a:t>n</a:t>
              </a:r>
            </a:p>
          </p:txBody>
        </p:sp>
        <p:grpSp>
          <p:nvGrpSpPr>
            <p:cNvPr id="31756" name="Group 11"/>
            <p:cNvGrpSpPr>
              <a:grpSpLocks/>
            </p:cNvGrpSpPr>
            <p:nvPr/>
          </p:nvGrpSpPr>
          <p:grpSpPr bwMode="auto">
            <a:xfrm>
              <a:off x="6397625" y="4216400"/>
              <a:ext cx="692150" cy="958850"/>
              <a:chOff x="2593" y="2912"/>
              <a:chExt cx="436" cy="604"/>
            </a:xfrm>
          </p:grpSpPr>
          <p:grpSp>
            <p:nvGrpSpPr>
              <p:cNvPr id="31798" name="Group 12"/>
              <p:cNvGrpSpPr>
                <a:grpSpLocks/>
              </p:cNvGrpSpPr>
              <p:nvPr/>
            </p:nvGrpSpPr>
            <p:grpSpPr bwMode="auto">
              <a:xfrm>
                <a:off x="2593" y="3178"/>
                <a:ext cx="436" cy="338"/>
                <a:chOff x="2128" y="3492"/>
                <a:chExt cx="532" cy="412"/>
              </a:xfrm>
            </p:grpSpPr>
            <p:sp>
              <p:nvSpPr>
                <p:cNvPr id="31803" name="Rectangle 13"/>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31804" name="Oval 14"/>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31805" name="Oval 15"/>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nvGrpSpPr>
              <p:cNvPr id="31799" name="Group 16"/>
              <p:cNvGrpSpPr>
                <a:grpSpLocks/>
              </p:cNvGrpSpPr>
              <p:nvPr/>
            </p:nvGrpSpPr>
            <p:grpSpPr bwMode="auto">
              <a:xfrm>
                <a:off x="2593" y="2912"/>
                <a:ext cx="436" cy="338"/>
                <a:chOff x="2128" y="2685"/>
                <a:chExt cx="532" cy="412"/>
              </a:xfrm>
            </p:grpSpPr>
            <p:sp>
              <p:nvSpPr>
                <p:cNvPr id="31800" name="Rectangle 17"/>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31801" name="Oval 18"/>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31802" name="Oval 19"/>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sp>
          <p:nvSpPr>
            <p:cNvPr id="31757" name="Rectangle 20"/>
            <p:cNvSpPr>
              <a:spLocks noChangeArrowheads="1"/>
            </p:cNvSpPr>
            <p:nvPr/>
          </p:nvSpPr>
          <p:spPr bwMode="blackWhite">
            <a:xfrm>
              <a:off x="1220788" y="3663950"/>
              <a:ext cx="1700212" cy="1681163"/>
            </a:xfrm>
            <a:prstGeom prst="rect">
              <a:avLst/>
            </a:prstGeom>
            <a:solidFill>
              <a:srgbClr val="FFCC99"/>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nvGrpSpPr>
            <p:cNvPr id="31758" name="Group 21"/>
            <p:cNvGrpSpPr>
              <a:grpSpLocks/>
            </p:cNvGrpSpPr>
            <p:nvPr/>
          </p:nvGrpSpPr>
          <p:grpSpPr bwMode="auto">
            <a:xfrm>
              <a:off x="1219200" y="3663950"/>
              <a:ext cx="1703388" cy="1681163"/>
              <a:chOff x="768" y="2308"/>
              <a:chExt cx="1073" cy="1059"/>
            </a:xfrm>
          </p:grpSpPr>
          <p:sp>
            <p:nvSpPr>
              <p:cNvPr id="31759" name="Line 22"/>
              <p:cNvSpPr>
                <a:spLocks noChangeShapeType="1"/>
              </p:cNvSpPr>
              <p:nvPr/>
            </p:nvSpPr>
            <p:spPr bwMode="blackWhite">
              <a:xfrm>
                <a:off x="769" y="2308"/>
                <a:ext cx="0" cy="1059"/>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60" name="Line 23"/>
              <p:cNvSpPr>
                <a:spLocks noChangeShapeType="1"/>
              </p:cNvSpPr>
              <p:nvPr/>
            </p:nvSpPr>
            <p:spPr bwMode="blackWhite">
              <a:xfrm>
                <a:off x="876" y="2308"/>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61" name="Line 24"/>
              <p:cNvSpPr>
                <a:spLocks noChangeShapeType="1"/>
              </p:cNvSpPr>
              <p:nvPr/>
            </p:nvSpPr>
            <p:spPr bwMode="blackWhite">
              <a:xfrm>
                <a:off x="983" y="2308"/>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62" name="Line 25"/>
              <p:cNvSpPr>
                <a:spLocks noChangeShapeType="1"/>
              </p:cNvSpPr>
              <p:nvPr/>
            </p:nvSpPr>
            <p:spPr bwMode="blackWhite">
              <a:xfrm>
                <a:off x="1090" y="2308"/>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63" name="Line 26"/>
              <p:cNvSpPr>
                <a:spLocks noChangeShapeType="1"/>
              </p:cNvSpPr>
              <p:nvPr/>
            </p:nvSpPr>
            <p:spPr bwMode="blackWhite">
              <a:xfrm>
                <a:off x="1197" y="2308"/>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64" name="Line 27"/>
              <p:cNvSpPr>
                <a:spLocks noChangeShapeType="1"/>
              </p:cNvSpPr>
              <p:nvPr/>
            </p:nvSpPr>
            <p:spPr bwMode="blackWhite">
              <a:xfrm>
                <a:off x="1305" y="2308"/>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65" name="Line 28"/>
              <p:cNvSpPr>
                <a:spLocks noChangeShapeType="1"/>
              </p:cNvSpPr>
              <p:nvPr/>
            </p:nvSpPr>
            <p:spPr bwMode="blackWhite">
              <a:xfrm>
                <a:off x="1412" y="2308"/>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66" name="Line 29"/>
              <p:cNvSpPr>
                <a:spLocks noChangeShapeType="1"/>
              </p:cNvSpPr>
              <p:nvPr/>
            </p:nvSpPr>
            <p:spPr bwMode="blackWhite">
              <a:xfrm>
                <a:off x="1519" y="2308"/>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67" name="Line 30"/>
              <p:cNvSpPr>
                <a:spLocks noChangeShapeType="1"/>
              </p:cNvSpPr>
              <p:nvPr/>
            </p:nvSpPr>
            <p:spPr bwMode="blackWhite">
              <a:xfrm>
                <a:off x="1626" y="2308"/>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68" name="Line 31"/>
              <p:cNvSpPr>
                <a:spLocks noChangeShapeType="1"/>
              </p:cNvSpPr>
              <p:nvPr/>
            </p:nvSpPr>
            <p:spPr bwMode="blackWhite">
              <a:xfrm>
                <a:off x="1733" y="2308"/>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69" name="Line 32"/>
              <p:cNvSpPr>
                <a:spLocks noChangeShapeType="1"/>
              </p:cNvSpPr>
              <p:nvPr/>
            </p:nvSpPr>
            <p:spPr bwMode="blackWhite">
              <a:xfrm>
                <a:off x="1841" y="2308"/>
                <a:ext cx="0" cy="1059"/>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70" name="Line 33"/>
              <p:cNvSpPr>
                <a:spLocks noChangeShapeType="1"/>
              </p:cNvSpPr>
              <p:nvPr/>
            </p:nvSpPr>
            <p:spPr bwMode="blackWhite">
              <a:xfrm>
                <a:off x="768" y="2485"/>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71" name="Line 34"/>
              <p:cNvSpPr>
                <a:spLocks noChangeShapeType="1"/>
              </p:cNvSpPr>
              <p:nvPr/>
            </p:nvSpPr>
            <p:spPr bwMode="blackWhite">
              <a:xfrm>
                <a:off x="768" y="2661"/>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72" name="Line 35"/>
              <p:cNvSpPr>
                <a:spLocks noChangeShapeType="1"/>
              </p:cNvSpPr>
              <p:nvPr/>
            </p:nvSpPr>
            <p:spPr bwMode="blackWhite">
              <a:xfrm>
                <a:off x="768" y="2838"/>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73" name="Line 36"/>
              <p:cNvSpPr>
                <a:spLocks noChangeShapeType="1"/>
              </p:cNvSpPr>
              <p:nvPr/>
            </p:nvSpPr>
            <p:spPr bwMode="blackWhite">
              <a:xfrm>
                <a:off x="768" y="3014"/>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74" name="Line 37"/>
              <p:cNvSpPr>
                <a:spLocks noChangeShapeType="1"/>
              </p:cNvSpPr>
              <p:nvPr/>
            </p:nvSpPr>
            <p:spPr bwMode="blackWhite">
              <a:xfrm>
                <a:off x="768" y="3191"/>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75" name="Line 38"/>
              <p:cNvSpPr>
                <a:spLocks noChangeShapeType="1"/>
              </p:cNvSpPr>
              <p:nvPr/>
            </p:nvSpPr>
            <p:spPr bwMode="blackWhite">
              <a:xfrm>
                <a:off x="768" y="3367"/>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76" name="Line 39"/>
              <p:cNvSpPr>
                <a:spLocks noChangeShapeType="1"/>
              </p:cNvSpPr>
              <p:nvPr/>
            </p:nvSpPr>
            <p:spPr bwMode="blackWhite">
              <a:xfrm>
                <a:off x="768" y="2396"/>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77" name="Line 40"/>
              <p:cNvSpPr>
                <a:spLocks noChangeShapeType="1"/>
              </p:cNvSpPr>
              <p:nvPr/>
            </p:nvSpPr>
            <p:spPr bwMode="blackWhite">
              <a:xfrm>
                <a:off x="768" y="2573"/>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78" name="Line 41"/>
              <p:cNvSpPr>
                <a:spLocks noChangeShapeType="1"/>
              </p:cNvSpPr>
              <p:nvPr/>
            </p:nvSpPr>
            <p:spPr bwMode="blackWhite">
              <a:xfrm>
                <a:off x="768" y="2749"/>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79" name="Line 42"/>
              <p:cNvSpPr>
                <a:spLocks noChangeShapeType="1"/>
              </p:cNvSpPr>
              <p:nvPr/>
            </p:nvSpPr>
            <p:spPr bwMode="blackWhite">
              <a:xfrm>
                <a:off x="768" y="2926"/>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80" name="Line 43"/>
              <p:cNvSpPr>
                <a:spLocks noChangeShapeType="1"/>
              </p:cNvSpPr>
              <p:nvPr/>
            </p:nvSpPr>
            <p:spPr bwMode="blackWhite">
              <a:xfrm>
                <a:off x="768" y="3102"/>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81" name="Line 44"/>
              <p:cNvSpPr>
                <a:spLocks noChangeShapeType="1"/>
              </p:cNvSpPr>
              <p:nvPr/>
            </p:nvSpPr>
            <p:spPr bwMode="blackWhite">
              <a:xfrm>
                <a:off x="768" y="3279"/>
                <a:ext cx="1067"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82" name="Line 45"/>
              <p:cNvSpPr>
                <a:spLocks noChangeShapeType="1"/>
              </p:cNvSpPr>
              <p:nvPr/>
            </p:nvSpPr>
            <p:spPr bwMode="blackWhite">
              <a:xfrm>
                <a:off x="768" y="2308"/>
                <a:ext cx="1067"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83" name="Rectangle 46"/>
              <p:cNvSpPr>
                <a:spLocks noChangeArrowheads="1"/>
              </p:cNvSpPr>
              <p:nvPr/>
            </p:nvSpPr>
            <p:spPr bwMode="black">
              <a:xfrm>
                <a:off x="776" y="2838"/>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84" name="Rectangle 47"/>
              <p:cNvSpPr>
                <a:spLocks noChangeArrowheads="1"/>
              </p:cNvSpPr>
              <p:nvPr/>
            </p:nvSpPr>
            <p:spPr bwMode="black">
              <a:xfrm>
                <a:off x="1096" y="2749"/>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85" name="Rectangle 48"/>
              <p:cNvSpPr>
                <a:spLocks noChangeArrowheads="1"/>
              </p:cNvSpPr>
              <p:nvPr/>
            </p:nvSpPr>
            <p:spPr bwMode="black">
              <a:xfrm>
                <a:off x="1099" y="2661"/>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86" name="Rectangle 49"/>
              <p:cNvSpPr>
                <a:spLocks noChangeArrowheads="1"/>
              </p:cNvSpPr>
              <p:nvPr/>
            </p:nvSpPr>
            <p:spPr bwMode="black">
              <a:xfrm>
                <a:off x="994" y="2661"/>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87" name="Rectangle 50"/>
              <p:cNvSpPr>
                <a:spLocks noChangeArrowheads="1"/>
              </p:cNvSpPr>
              <p:nvPr/>
            </p:nvSpPr>
            <p:spPr bwMode="black">
              <a:xfrm>
                <a:off x="1420" y="2485"/>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88" name="Rectangle 51"/>
              <p:cNvSpPr>
                <a:spLocks noChangeArrowheads="1"/>
              </p:cNvSpPr>
              <p:nvPr/>
            </p:nvSpPr>
            <p:spPr bwMode="black">
              <a:xfrm>
                <a:off x="1420" y="2396"/>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89" name="Rectangle 52"/>
              <p:cNvSpPr>
                <a:spLocks noChangeArrowheads="1"/>
              </p:cNvSpPr>
              <p:nvPr/>
            </p:nvSpPr>
            <p:spPr bwMode="black">
              <a:xfrm>
                <a:off x="1312" y="2396"/>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90" name="Rectangle 53"/>
              <p:cNvSpPr>
                <a:spLocks noChangeArrowheads="1"/>
              </p:cNvSpPr>
              <p:nvPr/>
            </p:nvSpPr>
            <p:spPr bwMode="black">
              <a:xfrm>
                <a:off x="1629" y="2749"/>
                <a:ext cx="93"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91" name="Rectangle 54"/>
              <p:cNvSpPr>
                <a:spLocks noChangeArrowheads="1"/>
              </p:cNvSpPr>
              <p:nvPr/>
            </p:nvSpPr>
            <p:spPr bwMode="black">
              <a:xfrm>
                <a:off x="1739" y="2838"/>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92" name="Rectangle 55"/>
              <p:cNvSpPr>
                <a:spLocks noChangeArrowheads="1"/>
              </p:cNvSpPr>
              <p:nvPr/>
            </p:nvSpPr>
            <p:spPr bwMode="black">
              <a:xfrm>
                <a:off x="1518" y="2923"/>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93" name="Rectangle 56"/>
              <p:cNvSpPr>
                <a:spLocks noChangeArrowheads="1"/>
              </p:cNvSpPr>
              <p:nvPr/>
            </p:nvSpPr>
            <p:spPr bwMode="black">
              <a:xfrm>
                <a:off x="1419" y="2923"/>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94" name="Rectangle 57"/>
              <p:cNvSpPr>
                <a:spLocks noChangeArrowheads="1"/>
              </p:cNvSpPr>
              <p:nvPr/>
            </p:nvSpPr>
            <p:spPr bwMode="black">
              <a:xfrm>
                <a:off x="1093" y="3102"/>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95" name="Rectangle 58"/>
              <p:cNvSpPr>
                <a:spLocks noChangeArrowheads="1"/>
              </p:cNvSpPr>
              <p:nvPr/>
            </p:nvSpPr>
            <p:spPr bwMode="black">
              <a:xfrm>
                <a:off x="989" y="3102"/>
                <a:ext cx="93"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96" name="Rectangle 59"/>
              <p:cNvSpPr>
                <a:spLocks noChangeArrowheads="1"/>
              </p:cNvSpPr>
              <p:nvPr/>
            </p:nvSpPr>
            <p:spPr bwMode="black">
              <a:xfrm>
                <a:off x="1204" y="3102"/>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97" name="Rectangle 60"/>
              <p:cNvSpPr>
                <a:spLocks noChangeArrowheads="1"/>
              </p:cNvSpPr>
              <p:nvPr/>
            </p:nvSpPr>
            <p:spPr bwMode="black">
              <a:xfrm>
                <a:off x="1521" y="3102"/>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grpSp>
      </p:grpSp>
      <p:sp>
        <p:nvSpPr>
          <p:cNvPr id="2" name="Slide Number Placeholder 1"/>
          <p:cNvSpPr>
            <a:spLocks noGrp="1"/>
          </p:cNvSpPr>
          <p:nvPr>
            <p:ph type="sldNum" sz="quarter" idx="12"/>
          </p:nvPr>
        </p:nvSpPr>
        <p:spPr/>
        <p:txBody>
          <a:bodyPr/>
          <a:lstStyle/>
          <a:p>
            <a:fld id="{0D1E9C62-5A59-433B-A292-EC595ABBBF45}" type="slidenum">
              <a:rPr lang="" smtClean="0"/>
              <a:t>45</a:t>
            </a:fld>
            <a:endParaRPr lang=""/>
          </a:p>
        </p:txBody>
      </p:sp>
    </p:spTree>
    <p:custDataLst>
      <p:tags r:id="rId1"/>
    </p:custDataLst>
    <p:extLst>
      <p:ext uri="{BB962C8B-B14F-4D97-AF65-F5344CB8AC3E}">
        <p14:creationId xmlns:p14="http://schemas.microsoft.com/office/powerpoint/2010/main" val="312891618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p:cNvSpPr>
            <a:spLocks noChangeArrowheads="1"/>
          </p:cNvSpPr>
          <p:nvPr/>
        </p:nvSpPr>
        <p:spPr bwMode="blackWhite">
          <a:xfrm>
            <a:off x="1979612" y="3124200"/>
            <a:ext cx="2743200" cy="2971800"/>
          </a:xfrm>
          <a:prstGeom prst="roundRect">
            <a:avLst>
              <a:gd name="adj" fmla="val 12421"/>
            </a:avLst>
          </a:prstGeom>
          <a:solidFill>
            <a:srgbClr val="99CCFF"/>
          </a:solidFill>
          <a:ln w="28575">
            <a:solidFill>
              <a:schemeClr val="bg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0243" name="AutoShape 3"/>
          <p:cNvSpPr>
            <a:spLocks noChangeArrowheads="1"/>
          </p:cNvSpPr>
          <p:nvPr/>
        </p:nvSpPr>
        <p:spPr bwMode="blackWhite">
          <a:xfrm>
            <a:off x="7402511" y="914400"/>
            <a:ext cx="2806699" cy="5181600"/>
          </a:xfrm>
          <a:prstGeom prst="roundRect">
            <a:avLst>
              <a:gd name="adj" fmla="val 12421"/>
            </a:avLst>
          </a:prstGeom>
          <a:solidFill>
            <a:srgbClr val="99CCFF"/>
          </a:solidFill>
          <a:ln w="28575">
            <a:solidFill>
              <a:schemeClr val="bg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0244" name="AutoShape 4"/>
          <p:cNvSpPr>
            <a:spLocks noChangeArrowheads="1"/>
          </p:cNvSpPr>
          <p:nvPr/>
        </p:nvSpPr>
        <p:spPr bwMode="blackWhite">
          <a:xfrm>
            <a:off x="2513012" y="914400"/>
            <a:ext cx="2133600" cy="1981200"/>
          </a:xfrm>
          <a:prstGeom prst="roundRect">
            <a:avLst>
              <a:gd name="adj" fmla="val 12421"/>
            </a:avLst>
          </a:prstGeom>
          <a:solidFill>
            <a:srgbClr val="99CCFF"/>
          </a:solidFill>
          <a:ln w="28575">
            <a:solidFill>
              <a:schemeClr val="bg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0245" name="Rectangle 5"/>
          <p:cNvSpPr>
            <a:spLocks noGrp="1" noChangeArrowheads="1"/>
          </p:cNvSpPr>
          <p:nvPr>
            <p:ph type="title"/>
          </p:nvPr>
        </p:nvSpPr>
        <p:spPr/>
        <p:txBody>
          <a:bodyPr>
            <a:normAutofit fontScale="90000"/>
          </a:bodyPr>
          <a:lstStyle/>
          <a:p>
            <a:pPr eaLnBrk="1" hangingPunct="1"/>
            <a:r>
              <a:rPr lang="en-US" altLang="en-US" dirty="0"/>
              <a:t>Monitoring </a:t>
            </a:r>
            <a:r>
              <a:rPr lang="en-US" altLang="en-US" dirty="0" smtClean="0"/>
              <a:t>Sessions</a:t>
            </a:r>
            <a:br>
              <a:rPr lang="en-US" altLang="en-US" dirty="0" smtClean="0"/>
            </a:br>
            <a:r>
              <a:rPr lang="en-US" altLang="en-US" dirty="0"/>
              <a:t/>
            </a:r>
            <a:br>
              <a:rPr lang="en-US" altLang="en-US" dirty="0"/>
            </a:br>
            <a:endParaRPr lang="en-US" altLang="en-US" dirty="0"/>
          </a:p>
        </p:txBody>
      </p:sp>
      <p:sp>
        <p:nvSpPr>
          <p:cNvPr id="360454" name="Rectangle 6"/>
          <p:cNvSpPr>
            <a:spLocks noChangeArrowheads="1"/>
          </p:cNvSpPr>
          <p:nvPr/>
        </p:nvSpPr>
        <p:spPr bwMode="auto">
          <a:xfrm>
            <a:off x="5784851" y="1365250"/>
            <a:ext cx="185737" cy="1016000"/>
          </a:xfrm>
          <a:prstGeom prst="rect">
            <a:avLst/>
          </a:prstGeom>
          <a:noFill/>
          <a:ln w="28575">
            <a:noFill/>
            <a:miter lim="800000"/>
            <a:headEnd/>
            <a:tailEnd/>
          </a:ln>
          <a:effectLst/>
        </p:spPr>
        <p:txBody>
          <a:bodyPr wrap="none" lIns="92075" tIns="46038" rIns="92075" bIns="46038">
            <a:spAutoFit/>
          </a:bodyPr>
          <a:lstStyle/>
          <a:p>
            <a:pPr defTabSz="822325" eaLnBrk="0" hangingPunct="0">
              <a:spcBef>
                <a:spcPct val="50000"/>
              </a:spcBef>
              <a:defRPr/>
            </a:pPr>
            <a:endParaRPr lang="en-US" sz="2400" b="1" dirty="0">
              <a:solidFill>
                <a:srgbClr val="D3EAF8"/>
              </a:solidFill>
              <a:effectLst>
                <a:outerShdw blurRad="38100" dist="38100" dir="2700000" algn="tl">
                  <a:srgbClr val="C0C0C0"/>
                </a:outerShdw>
              </a:effectLst>
            </a:endParaRPr>
          </a:p>
          <a:p>
            <a:pPr defTabSz="822325" eaLnBrk="0" hangingPunct="0">
              <a:spcBef>
                <a:spcPct val="50000"/>
              </a:spcBef>
              <a:defRPr/>
            </a:pPr>
            <a:endParaRPr lang="en-US" sz="2400" b="1" dirty="0">
              <a:solidFill>
                <a:srgbClr val="D3EAF8"/>
              </a:solidFill>
              <a:effectLst>
                <a:outerShdw blurRad="38100" dist="38100" dir="2700000" algn="tl">
                  <a:srgbClr val="C0C0C0"/>
                </a:outerShdw>
              </a:effectLst>
            </a:endParaRPr>
          </a:p>
        </p:txBody>
      </p:sp>
      <p:sp>
        <p:nvSpPr>
          <p:cNvPr id="10247" name="Rectangle 7"/>
          <p:cNvSpPr>
            <a:spLocks noChangeArrowheads="1"/>
          </p:cNvSpPr>
          <p:nvPr/>
        </p:nvSpPr>
        <p:spPr bwMode="auto">
          <a:xfrm>
            <a:off x="2513013" y="990600"/>
            <a:ext cx="249237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15888" tIns="57150" rIns="115888" bIns="57150">
            <a:spAutoFit/>
          </a:bodyPr>
          <a:lstStyle>
            <a:lvl1pPr defTabSz="1306513" eaLnBrk="0" hangingPunct="0">
              <a:defRPr>
                <a:solidFill>
                  <a:schemeClr val="tx1"/>
                </a:solidFill>
                <a:latin typeface="Arial" panose="020B0604020202020204" pitchFamily="34" charset="0"/>
                <a:cs typeface="Arial" panose="020B0604020202020204" pitchFamily="34" charset="0"/>
              </a:defRPr>
            </a:lvl1pPr>
            <a:lvl2pPr marL="742950" indent="-285750" defTabSz="1306513" eaLnBrk="0" hangingPunct="0">
              <a:defRPr>
                <a:solidFill>
                  <a:schemeClr val="tx1"/>
                </a:solidFill>
                <a:latin typeface="Arial" panose="020B0604020202020204" pitchFamily="34" charset="0"/>
                <a:cs typeface="Arial" panose="020B0604020202020204" pitchFamily="34" charset="0"/>
              </a:defRPr>
            </a:lvl2pPr>
            <a:lvl3pPr marL="1143000" indent="-228600" defTabSz="1306513" eaLnBrk="0" hangingPunct="0">
              <a:defRPr>
                <a:solidFill>
                  <a:schemeClr val="tx1"/>
                </a:solidFill>
                <a:latin typeface="Arial" panose="020B0604020202020204" pitchFamily="34" charset="0"/>
                <a:cs typeface="Arial" panose="020B0604020202020204" pitchFamily="34" charset="0"/>
              </a:defRPr>
            </a:lvl3pPr>
            <a:lvl4pPr marL="1600200" indent="-228600" defTabSz="1306513" eaLnBrk="0" hangingPunct="0">
              <a:defRPr>
                <a:solidFill>
                  <a:schemeClr val="tx1"/>
                </a:solidFill>
                <a:latin typeface="Arial" panose="020B0604020202020204" pitchFamily="34" charset="0"/>
                <a:cs typeface="Arial" panose="020B0604020202020204" pitchFamily="34" charset="0"/>
              </a:defRPr>
            </a:lvl4pPr>
            <a:lvl5pPr marL="2057400" indent="-228600" defTabSz="1306513" eaLnBrk="0" hangingPunct="0">
              <a:defRPr>
                <a:solidFill>
                  <a:schemeClr val="tx1"/>
                </a:solidFill>
                <a:latin typeface="Arial" panose="020B0604020202020204" pitchFamily="34" charset="0"/>
                <a:cs typeface="Arial" panose="020B0604020202020204" pitchFamily="34" charset="0"/>
              </a:defRPr>
            </a:lvl5pPr>
            <a:lvl6pPr marL="25146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75000"/>
              </a:lnSpc>
              <a:spcBef>
                <a:spcPct val="50000"/>
              </a:spcBef>
            </a:pPr>
            <a:r>
              <a:rPr lang="en-US" altLang="en-US" b="1" dirty="0">
                <a:solidFill>
                  <a:srgbClr val="000000"/>
                </a:solidFill>
                <a:latin typeface="Courier New" panose="02070309020205020404" pitchFamily="49" charset="0"/>
              </a:rPr>
              <a:t>V$STATNAME</a:t>
            </a:r>
          </a:p>
          <a:p>
            <a:pPr>
              <a:lnSpc>
                <a:spcPct val="75000"/>
              </a:lnSpc>
              <a:spcBef>
                <a:spcPct val="50000"/>
              </a:spcBef>
              <a:buClr>
                <a:schemeClr val="accent1"/>
              </a:buClr>
              <a:buFontTx/>
              <a:buChar char="•"/>
            </a:pPr>
            <a:r>
              <a:rPr lang="en-US" altLang="en-US" b="1" dirty="0">
                <a:solidFill>
                  <a:srgbClr val="000000"/>
                </a:solidFill>
                <a:latin typeface="Courier New" panose="02070309020205020404" pitchFamily="49" charset="0"/>
              </a:rPr>
              <a:t> STATISTIC# </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NAME </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CLASS</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STAT_ID</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DISPLAY_NAME</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CON_ID</a:t>
            </a:r>
          </a:p>
        </p:txBody>
      </p:sp>
      <p:sp>
        <p:nvSpPr>
          <p:cNvPr id="10248" name="AutoShape 8"/>
          <p:cNvSpPr>
            <a:spLocks noChangeArrowheads="1"/>
          </p:cNvSpPr>
          <p:nvPr/>
        </p:nvSpPr>
        <p:spPr bwMode="blackWhite">
          <a:xfrm>
            <a:off x="5103812" y="914400"/>
            <a:ext cx="1792288" cy="2019300"/>
          </a:xfrm>
          <a:prstGeom prst="roundRect">
            <a:avLst>
              <a:gd name="adj" fmla="val 12421"/>
            </a:avLst>
          </a:prstGeom>
          <a:solidFill>
            <a:srgbClr val="99CCFF"/>
          </a:solidFill>
          <a:ln w="28575">
            <a:solidFill>
              <a:schemeClr val="bg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0249" name="Rectangle 9"/>
          <p:cNvSpPr>
            <a:spLocks noChangeArrowheads="1"/>
          </p:cNvSpPr>
          <p:nvPr/>
        </p:nvSpPr>
        <p:spPr bwMode="auto">
          <a:xfrm>
            <a:off x="5027612" y="1163638"/>
            <a:ext cx="236220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15888" tIns="57150" rIns="115888" bIns="57150">
            <a:spAutoFit/>
          </a:bodyPr>
          <a:lstStyle>
            <a:lvl1pPr defTabSz="1306513" eaLnBrk="0" hangingPunct="0">
              <a:defRPr>
                <a:solidFill>
                  <a:schemeClr val="tx1"/>
                </a:solidFill>
                <a:latin typeface="Arial" panose="020B0604020202020204" pitchFamily="34" charset="0"/>
                <a:cs typeface="Arial" panose="020B0604020202020204" pitchFamily="34" charset="0"/>
              </a:defRPr>
            </a:lvl1pPr>
            <a:lvl2pPr marL="742950" indent="-285750" defTabSz="1306513" eaLnBrk="0" hangingPunct="0">
              <a:defRPr>
                <a:solidFill>
                  <a:schemeClr val="tx1"/>
                </a:solidFill>
                <a:latin typeface="Arial" panose="020B0604020202020204" pitchFamily="34" charset="0"/>
                <a:cs typeface="Arial" panose="020B0604020202020204" pitchFamily="34" charset="0"/>
              </a:defRPr>
            </a:lvl2pPr>
            <a:lvl3pPr marL="1143000" indent="-228600" defTabSz="1306513" eaLnBrk="0" hangingPunct="0">
              <a:defRPr>
                <a:solidFill>
                  <a:schemeClr val="tx1"/>
                </a:solidFill>
                <a:latin typeface="Arial" panose="020B0604020202020204" pitchFamily="34" charset="0"/>
                <a:cs typeface="Arial" panose="020B0604020202020204" pitchFamily="34" charset="0"/>
              </a:defRPr>
            </a:lvl3pPr>
            <a:lvl4pPr marL="1600200" indent="-228600" defTabSz="1306513" eaLnBrk="0" hangingPunct="0">
              <a:defRPr>
                <a:solidFill>
                  <a:schemeClr val="tx1"/>
                </a:solidFill>
                <a:latin typeface="Arial" panose="020B0604020202020204" pitchFamily="34" charset="0"/>
                <a:cs typeface="Arial" panose="020B0604020202020204" pitchFamily="34" charset="0"/>
              </a:defRPr>
            </a:lvl4pPr>
            <a:lvl5pPr marL="2057400" indent="-228600" defTabSz="1306513" eaLnBrk="0" hangingPunct="0">
              <a:defRPr>
                <a:solidFill>
                  <a:schemeClr val="tx1"/>
                </a:solidFill>
                <a:latin typeface="Arial" panose="020B0604020202020204" pitchFamily="34" charset="0"/>
                <a:cs typeface="Arial" panose="020B0604020202020204" pitchFamily="34" charset="0"/>
              </a:defRPr>
            </a:lvl5pPr>
            <a:lvl6pPr marL="25146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r>
              <a:rPr lang="en-US" altLang="en-US" b="1" dirty="0">
                <a:solidFill>
                  <a:srgbClr val="000000"/>
                </a:solidFill>
                <a:latin typeface="Courier New" panose="02070309020205020404" pitchFamily="49" charset="0"/>
              </a:rPr>
              <a:t>V$SESSTAT</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SID</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STATISTIC#</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VALUE</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CON_ID</a:t>
            </a:r>
          </a:p>
        </p:txBody>
      </p:sp>
      <p:sp>
        <p:nvSpPr>
          <p:cNvPr id="10250" name="Rectangle 10"/>
          <p:cNvSpPr>
            <a:spLocks noChangeArrowheads="1"/>
          </p:cNvSpPr>
          <p:nvPr/>
        </p:nvSpPr>
        <p:spPr bwMode="auto">
          <a:xfrm>
            <a:off x="7423679" y="1163639"/>
            <a:ext cx="2743200" cy="377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15888" tIns="57150" rIns="115888" bIns="57150">
            <a:spAutoFit/>
          </a:bodyPr>
          <a:lstStyle>
            <a:lvl1pPr defTabSz="1306513" eaLnBrk="0" hangingPunct="0">
              <a:defRPr>
                <a:solidFill>
                  <a:schemeClr val="tx1"/>
                </a:solidFill>
                <a:latin typeface="Arial" panose="020B0604020202020204" pitchFamily="34" charset="0"/>
                <a:cs typeface="Arial" panose="020B0604020202020204" pitchFamily="34" charset="0"/>
              </a:defRPr>
            </a:lvl1pPr>
            <a:lvl2pPr marL="742950" indent="-285750" defTabSz="1306513" eaLnBrk="0" hangingPunct="0">
              <a:defRPr>
                <a:solidFill>
                  <a:schemeClr val="tx1"/>
                </a:solidFill>
                <a:latin typeface="Arial" panose="020B0604020202020204" pitchFamily="34" charset="0"/>
                <a:cs typeface="Arial" panose="020B0604020202020204" pitchFamily="34" charset="0"/>
              </a:defRPr>
            </a:lvl2pPr>
            <a:lvl3pPr marL="1143000" indent="-228600" defTabSz="1306513" eaLnBrk="0" hangingPunct="0">
              <a:defRPr>
                <a:solidFill>
                  <a:schemeClr val="tx1"/>
                </a:solidFill>
                <a:latin typeface="Arial" panose="020B0604020202020204" pitchFamily="34" charset="0"/>
                <a:cs typeface="Arial" panose="020B0604020202020204" pitchFamily="34" charset="0"/>
              </a:defRPr>
            </a:lvl3pPr>
            <a:lvl4pPr marL="1600200" indent="-228600" defTabSz="1306513" eaLnBrk="0" hangingPunct="0">
              <a:defRPr>
                <a:solidFill>
                  <a:schemeClr val="tx1"/>
                </a:solidFill>
                <a:latin typeface="Arial" panose="020B0604020202020204" pitchFamily="34" charset="0"/>
                <a:cs typeface="Arial" panose="020B0604020202020204" pitchFamily="34" charset="0"/>
              </a:defRPr>
            </a:lvl4pPr>
            <a:lvl5pPr marL="2057400" indent="-228600" defTabSz="1306513" eaLnBrk="0" hangingPunct="0">
              <a:defRPr>
                <a:solidFill>
                  <a:schemeClr val="tx1"/>
                </a:solidFill>
                <a:latin typeface="Arial" panose="020B0604020202020204" pitchFamily="34" charset="0"/>
                <a:cs typeface="Arial" panose="020B0604020202020204" pitchFamily="34" charset="0"/>
              </a:defRPr>
            </a:lvl5pPr>
            <a:lvl6pPr marL="25146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r>
              <a:rPr lang="en-US" altLang="en-US" b="1" dirty="0">
                <a:solidFill>
                  <a:srgbClr val="000000"/>
                </a:solidFill>
                <a:latin typeface="Courier New" panose="02070309020205020404" pitchFamily="49" charset="0"/>
              </a:rPr>
              <a:t>V$SESSION</a:t>
            </a:r>
          </a:p>
          <a:p>
            <a:pPr>
              <a:lnSpc>
                <a:spcPct val="95000"/>
              </a:lnSpc>
              <a:buClr>
                <a:schemeClr val="accent1"/>
              </a:buClr>
              <a:buFontTx/>
              <a:buChar char="•"/>
            </a:pPr>
            <a:r>
              <a:rPr lang="en-US" altLang="en-US" b="1" dirty="0">
                <a:solidFill>
                  <a:srgbClr val="000000"/>
                </a:solidFill>
                <a:latin typeface="Courier New" panose="02070309020205020404" pitchFamily="49" charset="0"/>
              </a:rPr>
              <a:t> SADDR </a:t>
            </a:r>
          </a:p>
          <a:p>
            <a:pPr>
              <a:lnSpc>
                <a:spcPct val="95000"/>
              </a:lnSpc>
              <a:buClr>
                <a:schemeClr val="accent1"/>
              </a:buClr>
              <a:buFontTx/>
              <a:buChar char="•"/>
            </a:pPr>
            <a:r>
              <a:rPr lang="en-US" altLang="en-US" b="1" dirty="0">
                <a:solidFill>
                  <a:srgbClr val="000000"/>
                </a:solidFill>
                <a:latin typeface="Courier New" panose="02070309020205020404" pitchFamily="49" charset="0"/>
              </a:rPr>
              <a:t> SID</a:t>
            </a:r>
          </a:p>
          <a:p>
            <a:pPr>
              <a:lnSpc>
                <a:spcPct val="95000"/>
              </a:lnSpc>
              <a:buClr>
                <a:schemeClr val="accent1"/>
              </a:buClr>
              <a:buFontTx/>
              <a:buChar char="•"/>
            </a:pPr>
            <a:r>
              <a:rPr lang="en-US" altLang="en-US" b="1" dirty="0">
                <a:solidFill>
                  <a:srgbClr val="000000"/>
                </a:solidFill>
                <a:latin typeface="Courier New" panose="02070309020205020404" pitchFamily="49" charset="0"/>
              </a:rPr>
              <a:t> …</a:t>
            </a:r>
          </a:p>
          <a:p>
            <a:pPr>
              <a:lnSpc>
                <a:spcPct val="95000"/>
              </a:lnSpc>
              <a:buClr>
                <a:schemeClr val="accent1"/>
              </a:buClr>
              <a:buFontTx/>
              <a:buChar char="•"/>
            </a:pPr>
            <a:r>
              <a:rPr lang="en-US" altLang="en-US" b="1" dirty="0">
                <a:solidFill>
                  <a:srgbClr val="000000"/>
                </a:solidFill>
                <a:latin typeface="Courier New" panose="02070309020205020404" pitchFamily="49" charset="0"/>
              </a:rPr>
              <a:t> EVENT#</a:t>
            </a:r>
          </a:p>
          <a:p>
            <a:pPr>
              <a:lnSpc>
                <a:spcPct val="95000"/>
              </a:lnSpc>
              <a:buClr>
                <a:schemeClr val="accent1"/>
              </a:buClr>
              <a:buFontTx/>
              <a:buChar char="•"/>
            </a:pPr>
            <a:r>
              <a:rPr lang="en-US" altLang="en-US" b="1" dirty="0">
                <a:solidFill>
                  <a:srgbClr val="000000"/>
                </a:solidFill>
                <a:latin typeface="Courier New" panose="02070309020205020404" pitchFamily="49" charset="0"/>
              </a:rPr>
              <a:t> EVENT</a:t>
            </a:r>
          </a:p>
          <a:p>
            <a:pPr>
              <a:lnSpc>
                <a:spcPct val="95000"/>
              </a:lnSpc>
              <a:buClr>
                <a:schemeClr val="accent1"/>
              </a:buClr>
              <a:buFontTx/>
              <a:buChar char="•"/>
            </a:pPr>
            <a:r>
              <a:rPr lang="en-US" altLang="en-US" b="1" dirty="0">
                <a:solidFill>
                  <a:srgbClr val="000000"/>
                </a:solidFill>
                <a:latin typeface="Courier New" panose="02070309020205020404" pitchFamily="49" charset="0"/>
              </a:rPr>
              <a:t> P1/2/3TEXT</a:t>
            </a:r>
          </a:p>
          <a:p>
            <a:pPr>
              <a:lnSpc>
                <a:spcPct val="95000"/>
              </a:lnSpc>
              <a:buClr>
                <a:schemeClr val="accent1"/>
              </a:buClr>
              <a:buFontTx/>
              <a:buChar char="•"/>
            </a:pPr>
            <a:r>
              <a:rPr lang="en-US" altLang="en-US" b="1" dirty="0">
                <a:solidFill>
                  <a:srgbClr val="000000"/>
                </a:solidFill>
                <a:latin typeface="Courier New" panose="02070309020205020404" pitchFamily="49" charset="0"/>
              </a:rPr>
              <a:t> P1/2/3</a:t>
            </a:r>
          </a:p>
          <a:p>
            <a:pPr>
              <a:lnSpc>
                <a:spcPct val="95000"/>
              </a:lnSpc>
              <a:buClr>
                <a:schemeClr val="accent1"/>
              </a:buClr>
              <a:buFontTx/>
              <a:buChar char="•"/>
            </a:pPr>
            <a:r>
              <a:rPr lang="en-US" altLang="en-US" b="1" dirty="0">
                <a:solidFill>
                  <a:srgbClr val="000000"/>
                </a:solidFill>
                <a:latin typeface="Courier New" panose="02070309020205020404" pitchFamily="49" charset="0"/>
              </a:rPr>
              <a:t> P1/2/3RAW</a:t>
            </a:r>
          </a:p>
          <a:p>
            <a:pPr>
              <a:lnSpc>
                <a:spcPct val="95000"/>
              </a:lnSpc>
              <a:buClr>
                <a:schemeClr val="accent1"/>
              </a:buClr>
              <a:buFontTx/>
              <a:buChar char="•"/>
            </a:pPr>
            <a:r>
              <a:rPr lang="en-US" altLang="en-US" b="1" dirty="0">
                <a:solidFill>
                  <a:srgbClr val="000000"/>
                </a:solidFill>
                <a:latin typeface="Courier New" panose="02070309020205020404" pitchFamily="49" charset="0"/>
              </a:rPr>
              <a:t> WAIT_CLASS</a:t>
            </a:r>
          </a:p>
          <a:p>
            <a:pPr>
              <a:lnSpc>
                <a:spcPct val="95000"/>
              </a:lnSpc>
              <a:buClr>
                <a:schemeClr val="accent1"/>
              </a:buClr>
              <a:buFontTx/>
              <a:buChar char="•"/>
            </a:pPr>
            <a:r>
              <a:rPr lang="en-US" altLang="en-US" b="1" dirty="0">
                <a:solidFill>
                  <a:srgbClr val="000000"/>
                </a:solidFill>
                <a:latin typeface="Courier New" panose="02070309020205020404" pitchFamily="49" charset="0"/>
              </a:rPr>
              <a:t> WAIT_TIME</a:t>
            </a:r>
          </a:p>
          <a:p>
            <a:pPr>
              <a:lnSpc>
                <a:spcPct val="95000"/>
              </a:lnSpc>
              <a:buClr>
                <a:schemeClr val="accent1"/>
              </a:buClr>
              <a:buFontTx/>
              <a:buChar char="•"/>
            </a:pPr>
            <a:r>
              <a:rPr lang="en-US" altLang="en-US" b="1" dirty="0">
                <a:solidFill>
                  <a:srgbClr val="000000"/>
                </a:solidFill>
                <a:latin typeface="Courier New" panose="02070309020205020404" pitchFamily="49" charset="0"/>
              </a:rPr>
              <a:t> SECONDS_IN_WAIT</a:t>
            </a:r>
          </a:p>
          <a:p>
            <a:pPr>
              <a:lnSpc>
                <a:spcPct val="95000"/>
              </a:lnSpc>
              <a:buClr>
                <a:schemeClr val="accent1"/>
              </a:buClr>
              <a:buFontTx/>
              <a:buChar char="•"/>
            </a:pPr>
            <a:r>
              <a:rPr lang="en-US" altLang="en-US" b="1" dirty="0">
                <a:solidFill>
                  <a:srgbClr val="000000"/>
                </a:solidFill>
                <a:latin typeface="Courier New" panose="02070309020205020404" pitchFamily="49" charset="0"/>
              </a:rPr>
              <a:t> STATE</a:t>
            </a:r>
          </a:p>
          <a:p>
            <a:pPr>
              <a:lnSpc>
                <a:spcPct val="95000"/>
              </a:lnSpc>
              <a:buClr>
                <a:schemeClr val="accent1"/>
              </a:buClr>
              <a:buFontTx/>
              <a:buChar char="•"/>
            </a:pPr>
            <a:r>
              <a:rPr lang="en-US" altLang="en-US" b="1" dirty="0">
                <a:solidFill>
                  <a:srgbClr val="000000"/>
                </a:solidFill>
                <a:latin typeface="Courier New" panose="02070309020205020404" pitchFamily="49" charset="0"/>
              </a:rPr>
              <a:t> ...</a:t>
            </a:r>
          </a:p>
        </p:txBody>
      </p:sp>
      <p:sp>
        <p:nvSpPr>
          <p:cNvPr id="360460" name="Rectangle 12"/>
          <p:cNvSpPr>
            <a:spLocks noChangeArrowheads="1"/>
          </p:cNvSpPr>
          <p:nvPr/>
        </p:nvSpPr>
        <p:spPr bwMode="auto">
          <a:xfrm>
            <a:off x="3154362" y="3816350"/>
            <a:ext cx="185738" cy="1016000"/>
          </a:xfrm>
          <a:prstGeom prst="rect">
            <a:avLst/>
          </a:prstGeom>
          <a:noFill/>
          <a:ln w="28575">
            <a:noFill/>
            <a:miter lim="800000"/>
            <a:headEnd/>
            <a:tailEnd/>
          </a:ln>
          <a:effectLst/>
        </p:spPr>
        <p:txBody>
          <a:bodyPr wrap="none" lIns="92075" tIns="46038" rIns="92075" bIns="46038">
            <a:spAutoFit/>
          </a:bodyPr>
          <a:lstStyle/>
          <a:p>
            <a:pPr defTabSz="822325" eaLnBrk="0" hangingPunct="0">
              <a:spcBef>
                <a:spcPct val="50000"/>
              </a:spcBef>
              <a:defRPr/>
            </a:pPr>
            <a:endParaRPr lang="en-US" sz="2400" b="1" dirty="0">
              <a:solidFill>
                <a:srgbClr val="D3EAF8"/>
              </a:solidFill>
              <a:effectLst>
                <a:outerShdw blurRad="38100" dist="38100" dir="2700000" algn="tl">
                  <a:srgbClr val="C0C0C0"/>
                </a:outerShdw>
              </a:effectLst>
            </a:endParaRPr>
          </a:p>
          <a:p>
            <a:pPr defTabSz="822325" eaLnBrk="0" hangingPunct="0">
              <a:spcBef>
                <a:spcPct val="50000"/>
              </a:spcBef>
              <a:defRPr/>
            </a:pPr>
            <a:endParaRPr lang="en-US" sz="2400" b="1" dirty="0">
              <a:solidFill>
                <a:srgbClr val="D3EAF8"/>
              </a:solidFill>
              <a:effectLst>
                <a:outerShdw blurRad="38100" dist="38100" dir="2700000" algn="tl">
                  <a:srgbClr val="C0C0C0"/>
                </a:outerShdw>
              </a:effectLst>
            </a:endParaRPr>
          </a:p>
        </p:txBody>
      </p:sp>
      <p:sp>
        <p:nvSpPr>
          <p:cNvPr id="10252" name="Rectangle 13"/>
          <p:cNvSpPr>
            <a:spLocks noChangeArrowheads="1"/>
          </p:cNvSpPr>
          <p:nvPr/>
        </p:nvSpPr>
        <p:spPr bwMode="auto">
          <a:xfrm>
            <a:off x="1979612" y="3200400"/>
            <a:ext cx="2895600"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15888" tIns="57150" rIns="115888" bIns="57150">
            <a:spAutoFit/>
          </a:bodyPr>
          <a:lstStyle>
            <a:lvl1pPr defTabSz="1306513" eaLnBrk="0" hangingPunct="0">
              <a:defRPr>
                <a:solidFill>
                  <a:schemeClr val="tx1"/>
                </a:solidFill>
                <a:latin typeface="Arial" panose="020B0604020202020204" pitchFamily="34" charset="0"/>
                <a:cs typeface="Arial" panose="020B0604020202020204" pitchFamily="34" charset="0"/>
              </a:defRPr>
            </a:lvl1pPr>
            <a:lvl2pPr marL="742950" indent="-285750" defTabSz="1306513" eaLnBrk="0" hangingPunct="0">
              <a:defRPr>
                <a:solidFill>
                  <a:schemeClr val="tx1"/>
                </a:solidFill>
                <a:latin typeface="Arial" panose="020B0604020202020204" pitchFamily="34" charset="0"/>
                <a:cs typeface="Arial" panose="020B0604020202020204" pitchFamily="34" charset="0"/>
              </a:defRPr>
            </a:lvl2pPr>
            <a:lvl3pPr marL="1143000" indent="-228600" defTabSz="1306513" eaLnBrk="0" hangingPunct="0">
              <a:defRPr>
                <a:solidFill>
                  <a:schemeClr val="tx1"/>
                </a:solidFill>
                <a:latin typeface="Arial" panose="020B0604020202020204" pitchFamily="34" charset="0"/>
                <a:cs typeface="Arial" panose="020B0604020202020204" pitchFamily="34" charset="0"/>
              </a:defRPr>
            </a:lvl3pPr>
            <a:lvl4pPr marL="1600200" indent="-228600" defTabSz="1306513" eaLnBrk="0" hangingPunct="0">
              <a:defRPr>
                <a:solidFill>
                  <a:schemeClr val="tx1"/>
                </a:solidFill>
                <a:latin typeface="Arial" panose="020B0604020202020204" pitchFamily="34" charset="0"/>
                <a:cs typeface="Arial" panose="020B0604020202020204" pitchFamily="34" charset="0"/>
              </a:defRPr>
            </a:lvl4pPr>
            <a:lvl5pPr marL="2057400" indent="-228600" defTabSz="1306513" eaLnBrk="0" hangingPunct="0">
              <a:defRPr>
                <a:solidFill>
                  <a:schemeClr val="tx1"/>
                </a:solidFill>
                <a:latin typeface="Arial" panose="020B0604020202020204" pitchFamily="34" charset="0"/>
                <a:cs typeface="Arial" panose="020B0604020202020204" pitchFamily="34" charset="0"/>
              </a:defRPr>
            </a:lvl5pPr>
            <a:lvl6pPr marL="25146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r>
              <a:rPr lang="en-US" altLang="en-US" b="1" dirty="0">
                <a:solidFill>
                  <a:srgbClr val="000000"/>
                </a:solidFill>
                <a:latin typeface="Courier New" panose="02070309020205020404" pitchFamily="49" charset="0"/>
              </a:rPr>
              <a:t>V$SESSION_EVENT</a:t>
            </a:r>
          </a:p>
          <a:p>
            <a:pPr>
              <a:lnSpc>
                <a:spcPct val="95000"/>
              </a:lnSpc>
              <a:buClr>
                <a:schemeClr val="accent1"/>
              </a:buClr>
              <a:buFontTx/>
              <a:buChar char="•"/>
            </a:pPr>
            <a:r>
              <a:rPr lang="en-US" altLang="en-US" b="1" dirty="0">
                <a:solidFill>
                  <a:srgbClr val="000000"/>
                </a:solidFill>
                <a:latin typeface="Courier New" panose="02070309020205020404" pitchFamily="49" charset="0"/>
              </a:rPr>
              <a:t> SID</a:t>
            </a:r>
          </a:p>
          <a:p>
            <a:pPr>
              <a:lnSpc>
                <a:spcPct val="95000"/>
              </a:lnSpc>
              <a:buClr>
                <a:schemeClr val="accent1"/>
              </a:buClr>
              <a:buFontTx/>
              <a:buChar char="•"/>
            </a:pPr>
            <a:r>
              <a:rPr lang="en-US" altLang="en-US" b="1" dirty="0">
                <a:solidFill>
                  <a:srgbClr val="000000"/>
                </a:solidFill>
                <a:latin typeface="Courier New" panose="02070309020205020404" pitchFamily="49" charset="0"/>
              </a:rPr>
              <a:t> EVENT</a:t>
            </a:r>
          </a:p>
          <a:p>
            <a:pPr>
              <a:lnSpc>
                <a:spcPct val="95000"/>
              </a:lnSpc>
              <a:buClr>
                <a:schemeClr val="accent1"/>
              </a:buClr>
              <a:buFontTx/>
              <a:buChar char="•"/>
            </a:pPr>
            <a:r>
              <a:rPr lang="en-US" altLang="en-US" b="1" dirty="0">
                <a:solidFill>
                  <a:srgbClr val="000000"/>
                </a:solidFill>
                <a:latin typeface="Courier New" panose="02070309020205020404" pitchFamily="49" charset="0"/>
              </a:rPr>
              <a:t> TOTAL_WAITS</a:t>
            </a:r>
          </a:p>
          <a:p>
            <a:pPr>
              <a:lnSpc>
                <a:spcPct val="95000"/>
              </a:lnSpc>
              <a:buClr>
                <a:schemeClr val="accent1"/>
              </a:buClr>
              <a:buFontTx/>
              <a:buChar char="•"/>
            </a:pPr>
            <a:r>
              <a:rPr lang="en-US" altLang="en-US" b="1" dirty="0">
                <a:solidFill>
                  <a:srgbClr val="000000"/>
                </a:solidFill>
                <a:latin typeface="Courier New" panose="02070309020205020404" pitchFamily="49" charset="0"/>
              </a:rPr>
              <a:t> TOTAL_TIMEOUTS</a:t>
            </a:r>
          </a:p>
          <a:p>
            <a:pPr>
              <a:lnSpc>
                <a:spcPct val="95000"/>
              </a:lnSpc>
              <a:buClr>
                <a:schemeClr val="accent1"/>
              </a:buClr>
              <a:buFontTx/>
              <a:buChar char="•"/>
            </a:pPr>
            <a:r>
              <a:rPr lang="en-US" altLang="en-US" b="1" dirty="0">
                <a:solidFill>
                  <a:srgbClr val="000000"/>
                </a:solidFill>
                <a:latin typeface="Courier New" panose="02070309020205020404" pitchFamily="49" charset="0"/>
              </a:rPr>
              <a:t> TIME_WAITED</a:t>
            </a:r>
          </a:p>
          <a:p>
            <a:pPr>
              <a:lnSpc>
                <a:spcPct val="95000"/>
              </a:lnSpc>
              <a:buClr>
                <a:schemeClr val="accent1"/>
              </a:buClr>
              <a:buFontTx/>
              <a:buChar char="•"/>
            </a:pPr>
            <a:r>
              <a:rPr lang="en-US" altLang="en-US" b="1" dirty="0">
                <a:solidFill>
                  <a:srgbClr val="000000"/>
                </a:solidFill>
                <a:latin typeface="Courier New" panose="02070309020205020404" pitchFamily="49" charset="0"/>
              </a:rPr>
              <a:t> AVERAGE_WAIT</a:t>
            </a:r>
          </a:p>
          <a:p>
            <a:pPr>
              <a:lnSpc>
                <a:spcPct val="95000"/>
              </a:lnSpc>
              <a:buClr>
                <a:schemeClr val="accent1"/>
              </a:buClr>
              <a:buFontTx/>
              <a:buChar char="•"/>
            </a:pPr>
            <a:r>
              <a:rPr lang="en-US" altLang="en-US" b="1" dirty="0">
                <a:solidFill>
                  <a:srgbClr val="000000"/>
                </a:solidFill>
                <a:latin typeface="Courier New" panose="02070309020205020404" pitchFamily="49" charset="0"/>
              </a:rPr>
              <a:t> MAX_WAIT</a:t>
            </a:r>
          </a:p>
          <a:p>
            <a:pPr>
              <a:lnSpc>
                <a:spcPct val="95000"/>
              </a:lnSpc>
              <a:buClr>
                <a:schemeClr val="accent1"/>
              </a:buClr>
              <a:buFontTx/>
              <a:buChar char="•"/>
            </a:pPr>
            <a:r>
              <a:rPr lang="en-US" altLang="en-US" b="1" dirty="0">
                <a:solidFill>
                  <a:srgbClr val="000000"/>
                </a:solidFill>
                <a:latin typeface="Courier New" panose="02070309020205020404" pitchFamily="49" charset="0"/>
              </a:rPr>
              <a:t> TIME_WAITED_MICRO</a:t>
            </a:r>
          </a:p>
          <a:p>
            <a:pPr>
              <a:lnSpc>
                <a:spcPct val="95000"/>
              </a:lnSpc>
              <a:buClr>
                <a:schemeClr val="accent1"/>
              </a:buClr>
              <a:buFontTx/>
              <a:buChar char="•"/>
            </a:pPr>
            <a:r>
              <a:rPr lang="en-US" altLang="en-US" b="1" dirty="0">
                <a:solidFill>
                  <a:srgbClr val="000000"/>
                </a:solidFill>
                <a:latin typeface="Courier New" panose="02070309020205020404" pitchFamily="49" charset="0"/>
              </a:rPr>
              <a:t> EVENT_ID</a:t>
            </a:r>
          </a:p>
          <a:p>
            <a:pPr>
              <a:lnSpc>
                <a:spcPct val="95000"/>
              </a:lnSpc>
              <a:buClr>
                <a:schemeClr val="accent1"/>
              </a:buClr>
              <a:buFontTx/>
              <a:buChar char="•"/>
            </a:pPr>
            <a:r>
              <a:rPr lang="en-US" altLang="en-US" b="1" dirty="0">
                <a:solidFill>
                  <a:srgbClr val="000000"/>
                </a:solidFill>
                <a:latin typeface="Courier New" panose="02070309020205020404" pitchFamily="49" charset="0"/>
              </a:rPr>
              <a:t> …</a:t>
            </a:r>
          </a:p>
        </p:txBody>
      </p:sp>
      <p:sp>
        <p:nvSpPr>
          <p:cNvPr id="10253" name="AutoShape 14"/>
          <p:cNvSpPr>
            <a:spLocks noChangeArrowheads="1"/>
          </p:cNvSpPr>
          <p:nvPr/>
        </p:nvSpPr>
        <p:spPr bwMode="blackWhite">
          <a:xfrm>
            <a:off x="5180012" y="3219450"/>
            <a:ext cx="1854200" cy="2876550"/>
          </a:xfrm>
          <a:prstGeom prst="roundRect">
            <a:avLst>
              <a:gd name="adj" fmla="val 12421"/>
            </a:avLst>
          </a:prstGeom>
          <a:solidFill>
            <a:srgbClr val="99CCFF"/>
          </a:solidFill>
          <a:ln w="28575">
            <a:solidFill>
              <a:schemeClr val="bg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0254" name="Rectangle 15"/>
          <p:cNvSpPr>
            <a:spLocks noChangeArrowheads="1"/>
          </p:cNvSpPr>
          <p:nvPr/>
        </p:nvSpPr>
        <p:spPr bwMode="auto">
          <a:xfrm>
            <a:off x="5170488" y="3314701"/>
            <a:ext cx="199072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15888" tIns="57150" rIns="115888" bIns="57150">
            <a:spAutoFit/>
          </a:bodyPr>
          <a:lstStyle>
            <a:lvl1pPr defTabSz="1306513" eaLnBrk="0" hangingPunct="0">
              <a:defRPr>
                <a:solidFill>
                  <a:schemeClr val="tx1"/>
                </a:solidFill>
                <a:latin typeface="Arial" panose="020B0604020202020204" pitchFamily="34" charset="0"/>
                <a:cs typeface="Arial" panose="020B0604020202020204" pitchFamily="34" charset="0"/>
              </a:defRPr>
            </a:lvl1pPr>
            <a:lvl2pPr marL="742950" indent="-285750" defTabSz="1306513" eaLnBrk="0" hangingPunct="0">
              <a:defRPr>
                <a:solidFill>
                  <a:schemeClr val="tx1"/>
                </a:solidFill>
                <a:latin typeface="Arial" panose="020B0604020202020204" pitchFamily="34" charset="0"/>
                <a:cs typeface="Arial" panose="020B0604020202020204" pitchFamily="34" charset="0"/>
              </a:defRPr>
            </a:lvl2pPr>
            <a:lvl3pPr marL="1143000" indent="-228600" defTabSz="1306513" eaLnBrk="0" hangingPunct="0">
              <a:defRPr>
                <a:solidFill>
                  <a:schemeClr val="tx1"/>
                </a:solidFill>
                <a:latin typeface="Arial" panose="020B0604020202020204" pitchFamily="34" charset="0"/>
                <a:cs typeface="Arial" panose="020B0604020202020204" pitchFamily="34" charset="0"/>
              </a:defRPr>
            </a:lvl3pPr>
            <a:lvl4pPr marL="1600200" indent="-228600" defTabSz="1306513" eaLnBrk="0" hangingPunct="0">
              <a:defRPr>
                <a:solidFill>
                  <a:schemeClr val="tx1"/>
                </a:solidFill>
                <a:latin typeface="Arial" panose="020B0604020202020204" pitchFamily="34" charset="0"/>
                <a:cs typeface="Arial" panose="020B0604020202020204" pitchFamily="34" charset="0"/>
              </a:defRPr>
            </a:lvl4pPr>
            <a:lvl5pPr marL="2057400" indent="-228600" defTabSz="1306513" eaLnBrk="0" hangingPunct="0">
              <a:defRPr>
                <a:solidFill>
                  <a:schemeClr val="tx1"/>
                </a:solidFill>
                <a:latin typeface="Arial" panose="020B0604020202020204" pitchFamily="34" charset="0"/>
                <a:cs typeface="Arial" panose="020B0604020202020204" pitchFamily="34" charset="0"/>
              </a:defRPr>
            </a:lvl5pPr>
            <a:lvl6pPr marL="25146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r>
              <a:rPr lang="en-US" altLang="en-US" b="1" dirty="0">
                <a:solidFill>
                  <a:srgbClr val="000000"/>
                </a:solidFill>
                <a:latin typeface="Courier New" panose="02070309020205020404" pitchFamily="49" charset="0"/>
              </a:rPr>
              <a:t>V$EVENT_NAME</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EVENT#</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EVENT_ID</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NAME</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PARAMETER1</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PARAMETER2 </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PARAMETER3</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a:t>
            </a:r>
          </a:p>
        </p:txBody>
      </p:sp>
      <p:sp>
        <p:nvSpPr>
          <p:cNvPr id="10255" name="Freeform 16"/>
          <p:cNvSpPr>
            <a:spLocks/>
          </p:cNvSpPr>
          <p:nvPr/>
        </p:nvSpPr>
        <p:spPr bwMode="auto">
          <a:xfrm>
            <a:off x="4351338" y="1524001"/>
            <a:ext cx="752475" cy="334963"/>
          </a:xfrm>
          <a:custGeom>
            <a:avLst/>
            <a:gdLst>
              <a:gd name="T0" fmla="*/ 2147483647 w 471"/>
              <a:gd name="T1" fmla="*/ 2147483647 h 134"/>
              <a:gd name="T2" fmla="*/ 2147483647 w 471"/>
              <a:gd name="T3" fmla="*/ 2147483647 h 134"/>
              <a:gd name="T4" fmla="*/ 2147483647 w 471"/>
              <a:gd name="T5" fmla="*/ 0 h 134"/>
              <a:gd name="T6" fmla="*/ 0 w 471"/>
              <a:gd name="T7" fmla="*/ 0 h 134"/>
              <a:gd name="T8" fmla="*/ 0 60000 65536"/>
              <a:gd name="T9" fmla="*/ 0 60000 65536"/>
              <a:gd name="T10" fmla="*/ 0 60000 65536"/>
              <a:gd name="T11" fmla="*/ 0 60000 65536"/>
              <a:gd name="T12" fmla="*/ 0 w 471"/>
              <a:gd name="T13" fmla="*/ 0 h 134"/>
              <a:gd name="T14" fmla="*/ 471 w 471"/>
              <a:gd name="T15" fmla="*/ 134 h 134"/>
            </a:gdLst>
            <a:ahLst/>
            <a:cxnLst>
              <a:cxn ang="T8">
                <a:pos x="T0" y="T1"/>
              </a:cxn>
              <a:cxn ang="T9">
                <a:pos x="T2" y="T3"/>
              </a:cxn>
              <a:cxn ang="T10">
                <a:pos x="T4" y="T5"/>
              </a:cxn>
              <a:cxn ang="T11">
                <a:pos x="T6" y="T7"/>
              </a:cxn>
            </a:cxnLst>
            <a:rect l="T12" t="T13" r="T14" b="T15"/>
            <a:pathLst>
              <a:path w="471" h="134">
                <a:moveTo>
                  <a:pt x="470" y="133"/>
                </a:moveTo>
                <a:lnTo>
                  <a:pt x="249" y="133"/>
                </a:lnTo>
                <a:lnTo>
                  <a:pt x="249" y="0"/>
                </a:lnTo>
                <a:lnTo>
                  <a:pt x="0" y="0"/>
                </a:lnTo>
              </a:path>
            </a:pathLst>
          </a:custGeom>
          <a:noFill/>
          <a:ln w="28575" cap="rnd" cmpd="sng">
            <a:solidFill>
              <a:schemeClr val="tx1"/>
            </a:solidFill>
            <a:prstDash val="solid"/>
            <a:round/>
            <a:headEnd type="triangl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256" name="Freeform 18"/>
          <p:cNvSpPr>
            <a:spLocks/>
          </p:cNvSpPr>
          <p:nvPr/>
        </p:nvSpPr>
        <p:spPr bwMode="auto">
          <a:xfrm>
            <a:off x="3198812" y="1120775"/>
            <a:ext cx="4191000" cy="2514600"/>
          </a:xfrm>
          <a:custGeom>
            <a:avLst/>
            <a:gdLst>
              <a:gd name="T0" fmla="*/ 0 w 2688"/>
              <a:gd name="T1" fmla="*/ 2147483647 h 1824"/>
              <a:gd name="T2" fmla="*/ 2147483647 w 2688"/>
              <a:gd name="T3" fmla="*/ 2147483647 h 1824"/>
              <a:gd name="T4" fmla="*/ 2147483647 w 2688"/>
              <a:gd name="T5" fmla="*/ 0 h 1824"/>
              <a:gd name="T6" fmla="*/ 2147483647 w 2688"/>
              <a:gd name="T7" fmla="*/ 0 h 1824"/>
              <a:gd name="T8" fmla="*/ 2147483647 w 2688"/>
              <a:gd name="T9" fmla="*/ 2147483647 h 1824"/>
              <a:gd name="T10" fmla="*/ 2147483647 w 2688"/>
              <a:gd name="T11" fmla="*/ 2147483647 h 1824"/>
              <a:gd name="T12" fmla="*/ 0 60000 65536"/>
              <a:gd name="T13" fmla="*/ 0 60000 65536"/>
              <a:gd name="T14" fmla="*/ 0 60000 65536"/>
              <a:gd name="T15" fmla="*/ 0 60000 65536"/>
              <a:gd name="T16" fmla="*/ 0 60000 65536"/>
              <a:gd name="T17" fmla="*/ 0 60000 65536"/>
              <a:gd name="T18" fmla="*/ 0 w 2688"/>
              <a:gd name="T19" fmla="*/ 0 h 1824"/>
              <a:gd name="T20" fmla="*/ 2688 w 2688"/>
              <a:gd name="T21" fmla="*/ 1824 h 1824"/>
            </a:gdLst>
            <a:ahLst/>
            <a:cxnLst>
              <a:cxn ang="T12">
                <a:pos x="T0" y="T1"/>
              </a:cxn>
              <a:cxn ang="T13">
                <a:pos x="T2" y="T3"/>
              </a:cxn>
              <a:cxn ang="T14">
                <a:pos x="T4" y="T5"/>
              </a:cxn>
              <a:cxn ang="T15">
                <a:pos x="T6" y="T7"/>
              </a:cxn>
              <a:cxn ang="T16">
                <a:pos x="T8" y="T9"/>
              </a:cxn>
              <a:cxn ang="T17">
                <a:pos x="T10" y="T11"/>
              </a:cxn>
            </a:cxnLst>
            <a:rect l="T18" t="T19" r="T20" b="T21"/>
            <a:pathLst>
              <a:path w="2688" h="1824">
                <a:moveTo>
                  <a:pt x="0" y="1824"/>
                </a:moveTo>
                <a:lnTo>
                  <a:pt x="1104" y="1824"/>
                </a:lnTo>
                <a:lnTo>
                  <a:pt x="1104" y="0"/>
                </a:lnTo>
                <a:lnTo>
                  <a:pt x="2448" y="0"/>
                </a:lnTo>
                <a:lnTo>
                  <a:pt x="2448" y="384"/>
                </a:lnTo>
                <a:lnTo>
                  <a:pt x="2688" y="384"/>
                </a:lnTo>
              </a:path>
            </a:pathLst>
          </a:custGeom>
          <a:noFill/>
          <a:ln w="28575" cap="flat" cmpd="sng">
            <a:solidFill>
              <a:schemeClr val="tx1"/>
            </a:solidFill>
            <a:prstDash val="solid"/>
            <a:round/>
            <a:headEnd type="triangl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257" name="Freeform 19"/>
          <p:cNvSpPr>
            <a:spLocks/>
          </p:cNvSpPr>
          <p:nvPr/>
        </p:nvSpPr>
        <p:spPr bwMode="auto">
          <a:xfrm>
            <a:off x="3808412" y="4038600"/>
            <a:ext cx="1420811" cy="1676400"/>
          </a:xfrm>
          <a:custGeom>
            <a:avLst/>
            <a:gdLst>
              <a:gd name="T0" fmla="*/ 0 w 960"/>
              <a:gd name="T1" fmla="*/ 2147483647 h 1344"/>
              <a:gd name="T2" fmla="*/ 2147483647 w 960"/>
              <a:gd name="T3" fmla="*/ 2147483647 h 1344"/>
              <a:gd name="T4" fmla="*/ 2147483647 w 960"/>
              <a:gd name="T5" fmla="*/ 0 h 1344"/>
              <a:gd name="T6" fmla="*/ 2147483647 w 960"/>
              <a:gd name="T7" fmla="*/ 0 h 1344"/>
              <a:gd name="T8" fmla="*/ 0 60000 65536"/>
              <a:gd name="T9" fmla="*/ 0 60000 65536"/>
              <a:gd name="T10" fmla="*/ 0 60000 65536"/>
              <a:gd name="T11" fmla="*/ 0 60000 65536"/>
              <a:gd name="T12" fmla="*/ 0 w 960"/>
              <a:gd name="T13" fmla="*/ 0 h 1344"/>
              <a:gd name="T14" fmla="*/ 960 w 960"/>
              <a:gd name="T15" fmla="*/ 1344 h 1344"/>
            </a:gdLst>
            <a:ahLst/>
            <a:cxnLst>
              <a:cxn ang="T8">
                <a:pos x="T0" y="T1"/>
              </a:cxn>
              <a:cxn ang="T9">
                <a:pos x="T2" y="T3"/>
              </a:cxn>
              <a:cxn ang="T10">
                <a:pos x="T4" y="T5"/>
              </a:cxn>
              <a:cxn ang="T11">
                <a:pos x="T6" y="T7"/>
              </a:cxn>
            </a:cxnLst>
            <a:rect l="T12" t="T13" r="T14" b="T15"/>
            <a:pathLst>
              <a:path w="960" h="1344">
                <a:moveTo>
                  <a:pt x="0" y="1344"/>
                </a:moveTo>
                <a:lnTo>
                  <a:pt x="816" y="1344"/>
                </a:lnTo>
                <a:lnTo>
                  <a:pt x="816" y="0"/>
                </a:lnTo>
                <a:lnTo>
                  <a:pt x="960" y="0"/>
                </a:lnTo>
              </a:path>
            </a:pathLst>
          </a:custGeom>
          <a:noFill/>
          <a:ln w="28575" cap="flat" cmpd="sng">
            <a:solidFill>
              <a:schemeClr val="tx1"/>
            </a:solidFill>
            <a:prstDash val="solid"/>
            <a:round/>
            <a:headEnd type="triangl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258" name="Freeform 20"/>
          <p:cNvSpPr>
            <a:spLocks/>
          </p:cNvSpPr>
          <p:nvPr/>
        </p:nvSpPr>
        <p:spPr bwMode="auto">
          <a:xfrm>
            <a:off x="6456361" y="2362200"/>
            <a:ext cx="967317" cy="1371600"/>
          </a:xfrm>
          <a:custGeom>
            <a:avLst/>
            <a:gdLst>
              <a:gd name="T0" fmla="*/ 0 w 768"/>
              <a:gd name="T1" fmla="*/ 2147483647 h 384"/>
              <a:gd name="T2" fmla="*/ 2147483647 w 768"/>
              <a:gd name="T3" fmla="*/ 2147483647 h 384"/>
              <a:gd name="T4" fmla="*/ 2147483647 w 768"/>
              <a:gd name="T5" fmla="*/ 0 h 384"/>
              <a:gd name="T6" fmla="*/ 2147483647 w 768"/>
              <a:gd name="T7" fmla="*/ 0 h 384"/>
              <a:gd name="T8" fmla="*/ 0 60000 65536"/>
              <a:gd name="T9" fmla="*/ 0 60000 65536"/>
              <a:gd name="T10" fmla="*/ 0 60000 65536"/>
              <a:gd name="T11" fmla="*/ 0 60000 65536"/>
              <a:gd name="T12" fmla="*/ 0 w 768"/>
              <a:gd name="T13" fmla="*/ 0 h 384"/>
              <a:gd name="T14" fmla="*/ 768 w 768"/>
              <a:gd name="T15" fmla="*/ 384 h 384"/>
            </a:gdLst>
            <a:ahLst/>
            <a:cxnLst>
              <a:cxn ang="T8">
                <a:pos x="T0" y="T1"/>
              </a:cxn>
              <a:cxn ang="T9">
                <a:pos x="T2" y="T3"/>
              </a:cxn>
              <a:cxn ang="T10">
                <a:pos x="T4" y="T5"/>
              </a:cxn>
              <a:cxn ang="T11">
                <a:pos x="T6" y="T7"/>
              </a:cxn>
            </a:cxnLst>
            <a:rect l="T12" t="T13" r="T14" b="T15"/>
            <a:pathLst>
              <a:path w="768" h="384">
                <a:moveTo>
                  <a:pt x="0" y="384"/>
                </a:moveTo>
                <a:lnTo>
                  <a:pt x="624" y="384"/>
                </a:lnTo>
                <a:lnTo>
                  <a:pt x="624" y="0"/>
                </a:lnTo>
                <a:lnTo>
                  <a:pt x="768" y="0"/>
                </a:lnTo>
              </a:path>
            </a:pathLst>
          </a:custGeom>
          <a:noFill/>
          <a:ln w="28575" cap="flat" cmpd="sng">
            <a:solidFill>
              <a:schemeClr val="tx1"/>
            </a:solidFill>
            <a:prstDash val="solid"/>
            <a:round/>
            <a:headEnd type="triangl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259" name="Freeform 16"/>
          <p:cNvSpPr>
            <a:spLocks/>
          </p:cNvSpPr>
          <p:nvPr/>
        </p:nvSpPr>
        <p:spPr bwMode="auto">
          <a:xfrm>
            <a:off x="5807076" y="1600200"/>
            <a:ext cx="1590675" cy="152400"/>
          </a:xfrm>
          <a:custGeom>
            <a:avLst/>
            <a:gdLst>
              <a:gd name="T0" fmla="*/ 2147483647 w 471"/>
              <a:gd name="T1" fmla="*/ 2147483647 h 134"/>
              <a:gd name="T2" fmla="*/ 2147483647 w 471"/>
              <a:gd name="T3" fmla="*/ 2147483647 h 134"/>
              <a:gd name="T4" fmla="*/ 2147483647 w 471"/>
              <a:gd name="T5" fmla="*/ 0 h 134"/>
              <a:gd name="T6" fmla="*/ 0 w 471"/>
              <a:gd name="T7" fmla="*/ 0 h 134"/>
              <a:gd name="T8" fmla="*/ 0 60000 65536"/>
              <a:gd name="T9" fmla="*/ 0 60000 65536"/>
              <a:gd name="T10" fmla="*/ 0 60000 65536"/>
              <a:gd name="T11" fmla="*/ 0 60000 65536"/>
              <a:gd name="T12" fmla="*/ 0 w 471"/>
              <a:gd name="T13" fmla="*/ 0 h 134"/>
              <a:gd name="T14" fmla="*/ 471 w 471"/>
              <a:gd name="T15" fmla="*/ 134 h 134"/>
            </a:gdLst>
            <a:ahLst/>
            <a:cxnLst>
              <a:cxn ang="T8">
                <a:pos x="T0" y="T1"/>
              </a:cxn>
              <a:cxn ang="T9">
                <a:pos x="T2" y="T3"/>
              </a:cxn>
              <a:cxn ang="T10">
                <a:pos x="T4" y="T5"/>
              </a:cxn>
              <a:cxn ang="T11">
                <a:pos x="T6" y="T7"/>
              </a:cxn>
            </a:cxnLst>
            <a:rect l="T12" t="T13" r="T14" b="T15"/>
            <a:pathLst>
              <a:path w="471" h="134">
                <a:moveTo>
                  <a:pt x="470" y="133"/>
                </a:moveTo>
                <a:lnTo>
                  <a:pt x="249" y="133"/>
                </a:lnTo>
                <a:lnTo>
                  <a:pt x="249" y="0"/>
                </a:lnTo>
                <a:lnTo>
                  <a:pt x="0" y="0"/>
                </a:lnTo>
              </a:path>
            </a:pathLst>
          </a:custGeom>
          <a:noFill/>
          <a:ln w="28575" cap="rnd" cmpd="sng">
            <a:solidFill>
              <a:schemeClr val="tx1"/>
            </a:solidFill>
            <a:prstDash val="solid"/>
            <a:round/>
            <a:headEnd type="triangl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260" name="Freeform 16"/>
          <p:cNvSpPr>
            <a:spLocks/>
          </p:cNvSpPr>
          <p:nvPr/>
        </p:nvSpPr>
        <p:spPr bwMode="auto">
          <a:xfrm>
            <a:off x="3427412" y="3886200"/>
            <a:ext cx="1828800" cy="381000"/>
          </a:xfrm>
          <a:custGeom>
            <a:avLst/>
            <a:gdLst>
              <a:gd name="T0" fmla="*/ 2147483647 w 471"/>
              <a:gd name="T1" fmla="*/ 2147483647 h 134"/>
              <a:gd name="T2" fmla="*/ 2147483647 w 471"/>
              <a:gd name="T3" fmla="*/ 2147483647 h 134"/>
              <a:gd name="T4" fmla="*/ 2147483647 w 471"/>
              <a:gd name="T5" fmla="*/ 0 h 134"/>
              <a:gd name="T6" fmla="*/ 0 w 471"/>
              <a:gd name="T7" fmla="*/ 0 h 134"/>
              <a:gd name="T8" fmla="*/ 0 60000 65536"/>
              <a:gd name="T9" fmla="*/ 0 60000 65536"/>
              <a:gd name="T10" fmla="*/ 0 60000 65536"/>
              <a:gd name="T11" fmla="*/ 0 60000 65536"/>
              <a:gd name="T12" fmla="*/ 0 w 471"/>
              <a:gd name="T13" fmla="*/ 0 h 134"/>
              <a:gd name="T14" fmla="*/ 471 w 471"/>
              <a:gd name="T15" fmla="*/ 134 h 134"/>
            </a:gdLst>
            <a:ahLst/>
            <a:cxnLst>
              <a:cxn ang="T8">
                <a:pos x="T0" y="T1"/>
              </a:cxn>
              <a:cxn ang="T9">
                <a:pos x="T2" y="T3"/>
              </a:cxn>
              <a:cxn ang="T10">
                <a:pos x="T4" y="T5"/>
              </a:cxn>
              <a:cxn ang="T11">
                <a:pos x="T6" y="T7"/>
              </a:cxn>
            </a:cxnLst>
            <a:rect l="T12" t="T13" r="T14" b="T15"/>
            <a:pathLst>
              <a:path w="471" h="134">
                <a:moveTo>
                  <a:pt x="470" y="133"/>
                </a:moveTo>
                <a:lnTo>
                  <a:pt x="249" y="133"/>
                </a:lnTo>
                <a:lnTo>
                  <a:pt x="249" y="0"/>
                </a:lnTo>
                <a:lnTo>
                  <a:pt x="0" y="0"/>
                </a:lnTo>
              </a:path>
            </a:pathLst>
          </a:custGeom>
          <a:noFill/>
          <a:ln w="28575" cap="rnd" cmpd="sng">
            <a:solidFill>
              <a:schemeClr val="tx1"/>
            </a:solidFill>
            <a:prstDash val="solid"/>
            <a:round/>
            <a:headEnd type="triangl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450</a:t>
            </a:fld>
            <a:endParaRPr lang=""/>
          </a:p>
        </p:txBody>
      </p:sp>
    </p:spTree>
    <p:custDataLst>
      <p:tags r:id="rId1"/>
    </p:custDataLst>
    <p:extLst>
      <p:ext uri="{BB962C8B-B14F-4D97-AF65-F5344CB8AC3E}">
        <p14:creationId xmlns:p14="http://schemas.microsoft.com/office/powerpoint/2010/main" val="1122883639"/>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78993" y="1066800"/>
            <a:ext cx="9030839" cy="4644083"/>
            <a:chOff x="830654" y="1268641"/>
            <a:chExt cx="7482693" cy="3021738"/>
          </a:xfrm>
        </p:grpSpPr>
        <p:sp>
          <p:nvSpPr>
            <p:cNvPr id="13" name="Freeform 12"/>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4" name="Rounded Rectangle 13"/>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1266" name="Rectangle 2"/>
          <p:cNvSpPr>
            <a:spLocks noGrp="1" noChangeArrowheads="1"/>
          </p:cNvSpPr>
          <p:nvPr>
            <p:ph type="title"/>
          </p:nvPr>
        </p:nvSpPr>
        <p:spPr/>
        <p:txBody>
          <a:bodyPr>
            <a:normAutofit fontScale="90000"/>
          </a:bodyPr>
          <a:lstStyle/>
          <a:p>
            <a:pPr eaLnBrk="1" hangingPunct="1"/>
            <a:r>
              <a:rPr lang="en-US" altLang="en-US" dirty="0"/>
              <a:t>Monitoring </a:t>
            </a:r>
            <a:r>
              <a:rPr lang="en-US" altLang="en-US" dirty="0" smtClean="0"/>
              <a:t>Services</a:t>
            </a:r>
            <a:br>
              <a:rPr lang="en-US" altLang="en-US" dirty="0" smtClean="0"/>
            </a:br>
            <a:r>
              <a:rPr lang="en-US" altLang="en-US" dirty="0"/>
              <a:t/>
            </a:r>
            <a:br>
              <a:rPr lang="en-US" altLang="en-US" dirty="0"/>
            </a:br>
            <a:endParaRPr lang="en-US" altLang="en-US" dirty="0"/>
          </a:p>
        </p:txBody>
      </p:sp>
      <p:sp>
        <p:nvSpPr>
          <p:cNvPr id="11267" name="Rectangle 13"/>
          <p:cNvSpPr>
            <a:spLocks noChangeArrowheads="1"/>
          </p:cNvSpPr>
          <p:nvPr/>
        </p:nvSpPr>
        <p:spPr bwMode="auto">
          <a:xfrm>
            <a:off x="5286375" y="4531371"/>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68" name="Rectangle 14"/>
          <p:cNvSpPr>
            <a:spLocks noChangeArrowheads="1"/>
          </p:cNvSpPr>
          <p:nvPr/>
        </p:nvSpPr>
        <p:spPr bwMode="auto">
          <a:xfrm>
            <a:off x="5946775" y="4544071"/>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nvGrpSpPr>
          <p:cNvPr id="2" name="Group 1"/>
          <p:cNvGrpSpPr/>
          <p:nvPr/>
        </p:nvGrpSpPr>
        <p:grpSpPr>
          <a:xfrm>
            <a:off x="2436812" y="1367483"/>
            <a:ext cx="7315200" cy="3986252"/>
            <a:chOff x="2436812" y="1524000"/>
            <a:chExt cx="7315200" cy="3986252"/>
          </a:xfrm>
        </p:grpSpPr>
        <p:sp>
          <p:nvSpPr>
            <p:cNvPr id="22" name="Rectangle 11"/>
            <p:cNvSpPr>
              <a:spLocks noChangeArrowheads="1"/>
            </p:cNvSpPr>
            <p:nvPr/>
          </p:nvSpPr>
          <p:spPr bwMode="blackWhite">
            <a:xfrm>
              <a:off x="7313612" y="1590675"/>
              <a:ext cx="2438400" cy="25146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tx1"/>
              </a:solidFill>
              <a:miter lim="800000"/>
              <a:headEnd/>
              <a:tailEnd/>
            </a:ln>
          </p:spPr>
          <p:txBody>
            <a:bodyPr lIns="46038" tIns="46038" rIns="46038" bIns="46038" anchor="b"/>
            <a:lstStyle/>
            <a:p>
              <a:pPr algn="ctr" defTabSz="822325" eaLnBrk="0" hangingPunct="0">
                <a:defRPr/>
              </a:pPr>
              <a:r>
                <a:rPr lang="en-US" dirty="0">
                  <a:solidFill>
                    <a:srgbClr val="000000"/>
                  </a:solidFill>
                  <a:latin typeface="+mn-lt"/>
                  <a:cs typeface="Courier New" pitchFamily="49" charset="0"/>
                </a:rPr>
                <a:t>Service</a:t>
              </a:r>
            </a:p>
          </p:txBody>
        </p:sp>
        <p:sp>
          <p:nvSpPr>
            <p:cNvPr id="11269" name="Rectangle 11"/>
            <p:cNvSpPr>
              <a:spLocks noChangeArrowheads="1"/>
            </p:cNvSpPr>
            <p:nvPr/>
          </p:nvSpPr>
          <p:spPr bwMode="blackWhite">
            <a:xfrm>
              <a:off x="2436812" y="2990850"/>
              <a:ext cx="3962400" cy="609600"/>
            </a:xfrm>
            <a:prstGeom prst="rect">
              <a:avLst/>
            </a:prstGeom>
            <a:solidFill>
              <a:srgbClr val="FFFFFF"/>
            </a:solidFill>
            <a:ln w="28575">
              <a:solidFill>
                <a:schemeClr val="tx1"/>
              </a:solidFill>
              <a:miter lim="800000"/>
              <a:headEnd/>
              <a:tailEnd/>
            </a:ln>
            <a:extLst/>
          </p:spPr>
          <p:txBody>
            <a:bodyPr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latin typeface="Courier New" panose="02070309020205020404" pitchFamily="49" charset="0"/>
                  <a:cs typeface="Courier New" panose="02070309020205020404" pitchFamily="49" charset="0"/>
                </a:rPr>
                <a:t>DBMS_SERVICE.CREATE_SERVICE</a:t>
              </a:r>
            </a:p>
          </p:txBody>
        </p:sp>
        <p:pic>
          <p:nvPicPr>
            <p:cNvPr id="11270" name="Picture 16" descr="Package_cnt204264.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79862" y="1524000"/>
              <a:ext cx="8763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AutoShape 14"/>
            <p:cNvSpPr>
              <a:spLocks noChangeArrowheads="1"/>
            </p:cNvSpPr>
            <p:nvPr/>
          </p:nvSpPr>
          <p:spPr bwMode="blackWhite">
            <a:xfrm>
              <a:off x="4494212" y="4376698"/>
              <a:ext cx="3352800" cy="1133554"/>
            </a:xfrm>
            <a:prstGeom prst="roundRect">
              <a:avLst>
                <a:gd name="adj" fmla="val 12421"/>
              </a:avLst>
            </a:prstGeom>
            <a:solidFill>
              <a:srgbClr val="99CCFF"/>
            </a:solidFill>
            <a:ln w="28575">
              <a:solidFill>
                <a:schemeClr val="bg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solidFill>
                  <a:srgbClr val="000000"/>
                </a:solidFill>
              </a:endParaRPr>
            </a:p>
          </p:txBody>
        </p:sp>
        <p:sp>
          <p:nvSpPr>
            <p:cNvPr id="11272" name="Rectangle 15"/>
            <p:cNvSpPr>
              <a:spLocks noChangeArrowheads="1"/>
            </p:cNvSpPr>
            <p:nvPr/>
          </p:nvSpPr>
          <p:spPr bwMode="auto">
            <a:xfrm>
              <a:off x="4679950" y="4575969"/>
              <a:ext cx="2981325"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15888" tIns="57150" rIns="115888" bIns="57150">
              <a:spAutoFit/>
            </a:bodyPr>
            <a:lstStyle>
              <a:lvl1pPr defTabSz="1306513" eaLnBrk="0" hangingPunct="0">
                <a:defRPr>
                  <a:solidFill>
                    <a:schemeClr val="tx1"/>
                  </a:solidFill>
                  <a:latin typeface="Arial" panose="020B0604020202020204" pitchFamily="34" charset="0"/>
                  <a:cs typeface="Arial" panose="020B0604020202020204" pitchFamily="34" charset="0"/>
                </a:defRPr>
              </a:lvl1pPr>
              <a:lvl2pPr marL="742950" indent="-285750" defTabSz="1306513" eaLnBrk="0" hangingPunct="0">
                <a:defRPr>
                  <a:solidFill>
                    <a:schemeClr val="tx1"/>
                  </a:solidFill>
                  <a:latin typeface="Arial" panose="020B0604020202020204" pitchFamily="34" charset="0"/>
                  <a:cs typeface="Arial" panose="020B0604020202020204" pitchFamily="34" charset="0"/>
                </a:defRPr>
              </a:lvl2pPr>
              <a:lvl3pPr marL="1143000" indent="-228600" defTabSz="1306513" eaLnBrk="0" hangingPunct="0">
                <a:defRPr>
                  <a:solidFill>
                    <a:schemeClr val="tx1"/>
                  </a:solidFill>
                  <a:latin typeface="Arial" panose="020B0604020202020204" pitchFamily="34" charset="0"/>
                  <a:cs typeface="Arial" panose="020B0604020202020204" pitchFamily="34" charset="0"/>
                </a:defRPr>
              </a:lvl3pPr>
              <a:lvl4pPr marL="1600200" indent="-228600" defTabSz="1306513" eaLnBrk="0" hangingPunct="0">
                <a:defRPr>
                  <a:solidFill>
                    <a:schemeClr val="tx1"/>
                  </a:solidFill>
                  <a:latin typeface="Arial" panose="020B0604020202020204" pitchFamily="34" charset="0"/>
                  <a:cs typeface="Arial" panose="020B0604020202020204" pitchFamily="34" charset="0"/>
                </a:defRPr>
              </a:lvl4pPr>
              <a:lvl5pPr marL="2057400" indent="-228600" defTabSz="1306513" eaLnBrk="0" hangingPunct="0">
                <a:defRPr>
                  <a:solidFill>
                    <a:schemeClr val="tx1"/>
                  </a:solidFill>
                  <a:latin typeface="Arial" panose="020B0604020202020204" pitchFamily="34" charset="0"/>
                  <a:cs typeface="Arial" panose="020B0604020202020204" pitchFamily="34" charset="0"/>
                </a:defRPr>
              </a:lvl5pPr>
              <a:lvl6pPr marL="25146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r>
                <a:rPr lang="en-US" altLang="en-US" b="1" dirty="0">
                  <a:solidFill>
                    <a:srgbClr val="000000"/>
                  </a:solidFill>
                  <a:latin typeface="Courier New" panose="02070309020205020404" pitchFamily="49" charset="0"/>
                </a:rPr>
                <a:t>V$SERVICE_WAIT_CLASS</a:t>
              </a:r>
            </a:p>
            <a:p>
              <a:pPr>
                <a:lnSpc>
                  <a:spcPct val="85000"/>
                </a:lnSpc>
                <a:spcBef>
                  <a:spcPct val="50000"/>
                </a:spcBef>
              </a:pPr>
              <a:r>
                <a:rPr lang="en-US" altLang="en-US" b="1" dirty="0">
                  <a:solidFill>
                    <a:srgbClr val="000000"/>
                  </a:solidFill>
                  <a:latin typeface="Courier New" panose="02070309020205020404" pitchFamily="49" charset="0"/>
                  <a:cs typeface="Courier New" panose="02070309020205020404" pitchFamily="49" charset="0"/>
                </a:rPr>
                <a:t>V$SERVICE_EVENT</a:t>
              </a:r>
            </a:p>
          </p:txBody>
        </p:sp>
        <p:pic>
          <p:nvPicPr>
            <p:cNvPr id="11273" name="Picture 20" descr="Screens_multiple_cnt2427997.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08454" y="1990725"/>
              <a:ext cx="1848716"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Line 53"/>
            <p:cNvSpPr>
              <a:spLocks noChangeShapeType="1"/>
            </p:cNvSpPr>
            <p:nvPr/>
          </p:nvSpPr>
          <p:spPr bwMode="auto">
            <a:xfrm>
              <a:off x="6484938" y="3295650"/>
              <a:ext cx="752475" cy="0"/>
            </a:xfrm>
            <a:prstGeom prst="line">
              <a:avLst/>
            </a:prstGeom>
            <a:noFill/>
            <a:ln w="28575" cap="rnd">
              <a:solidFill>
                <a:schemeClr val="accent4"/>
              </a:solidFill>
              <a:round/>
              <a:headEnd type="none" w="sm" len="sm"/>
              <a:tailEnd type="triangle" w="lg" len="lg"/>
            </a:ln>
          </p:spPr>
          <p:txBody>
            <a:bodyPr/>
            <a:lstStyle/>
            <a:p>
              <a:pPr>
                <a:defRPr/>
              </a:pPr>
              <a:endParaRPr lang="en-US" dirty="0">
                <a:latin typeface="Arial" charset="0"/>
                <a:cs typeface="Arial" charset="0"/>
              </a:endParaRPr>
            </a:p>
          </p:txBody>
        </p:sp>
      </p:grpSp>
      <p:sp>
        <p:nvSpPr>
          <p:cNvPr id="3" name="Slide Number Placeholder 2"/>
          <p:cNvSpPr>
            <a:spLocks noGrp="1"/>
          </p:cNvSpPr>
          <p:nvPr>
            <p:ph type="sldNum" sz="quarter" idx="12"/>
          </p:nvPr>
        </p:nvSpPr>
        <p:spPr/>
        <p:txBody>
          <a:bodyPr/>
          <a:lstStyle/>
          <a:p>
            <a:fld id="{0D1E9C62-5A59-433B-A292-EC595ABBBF45}" type="slidenum">
              <a:rPr lang="" smtClean="0"/>
              <a:t>451</a:t>
            </a:fld>
            <a:endParaRPr lang=""/>
          </a:p>
        </p:txBody>
      </p:sp>
    </p:spTree>
    <p:custDataLst>
      <p:tags r:id="rId1"/>
    </p:custDataLst>
    <p:extLst>
      <p:ext uri="{BB962C8B-B14F-4D97-AF65-F5344CB8AC3E}">
        <p14:creationId xmlns:p14="http://schemas.microsoft.com/office/powerpoint/2010/main" val="3454930380"/>
      </p:ext>
    </p:extLst>
  </p:cSld>
  <p:clrMapOvr>
    <a:masterClrMapping/>
  </p:clrMapOvr>
  <p:transition spd="slow"/>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578993" y="911309"/>
            <a:ext cx="9030839" cy="5108491"/>
            <a:chOff x="830654" y="1268641"/>
            <a:chExt cx="7482693" cy="3021738"/>
          </a:xfrm>
        </p:grpSpPr>
        <p:sp>
          <p:nvSpPr>
            <p:cNvPr id="17" name="Freeform 16"/>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8" name="Rounded Rectangle 1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4339" name="Rectangle 2"/>
          <p:cNvSpPr>
            <a:spLocks noGrp="1" noChangeArrowheads="1"/>
          </p:cNvSpPr>
          <p:nvPr>
            <p:ph type="title"/>
          </p:nvPr>
        </p:nvSpPr>
        <p:spPr/>
        <p:txBody>
          <a:bodyPr>
            <a:normAutofit fontScale="90000"/>
          </a:bodyPr>
          <a:lstStyle/>
          <a:p>
            <a:pPr eaLnBrk="1" hangingPunct="1"/>
            <a:r>
              <a:rPr lang="en-US" altLang="en-US" dirty="0"/>
              <a:t>Performance Tuning </a:t>
            </a:r>
            <a:r>
              <a:rPr lang="en-US" altLang="en-US" dirty="0" smtClean="0"/>
              <a:t>Methodology</a:t>
            </a:r>
            <a:br>
              <a:rPr lang="en-US" altLang="en-US" dirty="0" smtClean="0"/>
            </a:br>
            <a:r>
              <a:rPr lang="en-US" altLang="en-US" dirty="0"/>
              <a:t/>
            </a:r>
            <a:br>
              <a:rPr lang="en-US" altLang="en-US" dirty="0"/>
            </a:br>
            <a:endParaRPr lang="en-US" altLang="en-US" dirty="0"/>
          </a:p>
        </p:txBody>
      </p:sp>
      <p:sp>
        <p:nvSpPr>
          <p:cNvPr id="14340" name="Rectangle 13"/>
          <p:cNvSpPr>
            <a:spLocks noChangeArrowheads="1"/>
          </p:cNvSpPr>
          <p:nvPr/>
        </p:nvSpPr>
        <p:spPr bwMode="auto">
          <a:xfrm>
            <a:off x="5286375" y="4687888"/>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4341" name="Rectangle 14"/>
          <p:cNvSpPr>
            <a:spLocks noChangeArrowheads="1"/>
          </p:cNvSpPr>
          <p:nvPr/>
        </p:nvSpPr>
        <p:spPr bwMode="auto">
          <a:xfrm>
            <a:off x="5946775" y="4700588"/>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nvGrpSpPr>
          <p:cNvPr id="14342" name="Group 72"/>
          <p:cNvGrpSpPr>
            <a:grpSpLocks/>
          </p:cNvGrpSpPr>
          <p:nvPr/>
        </p:nvGrpSpPr>
        <p:grpSpPr bwMode="auto">
          <a:xfrm>
            <a:off x="5093625" y="1275761"/>
            <a:ext cx="1142738" cy="1259505"/>
            <a:chOff x="6444208" y="1196752"/>
            <a:chExt cx="1763479" cy="1872208"/>
          </a:xfrm>
        </p:grpSpPr>
        <p:pic>
          <p:nvPicPr>
            <p:cNvPr id="14350" name="Picture 10" descr="server-02.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4208" y="1196752"/>
              <a:ext cx="1335274" cy="1700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1" name="Picture 11" descr="server01.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92280" y="1340768"/>
              <a:ext cx="1115407"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3" name="Rectangle 11"/>
          <p:cNvSpPr>
            <a:spLocks noChangeArrowheads="1"/>
          </p:cNvSpPr>
          <p:nvPr/>
        </p:nvSpPr>
        <p:spPr bwMode="blackWhite">
          <a:xfrm>
            <a:off x="6497637" y="1600713"/>
            <a:ext cx="3559175" cy="609600"/>
          </a:xfrm>
          <a:prstGeom prst="rect">
            <a:avLst/>
          </a:prstGeom>
          <a:solidFill>
            <a:schemeClr val="bg1"/>
          </a:solidFill>
          <a:ln w="28575">
            <a:solidFill>
              <a:schemeClr val="tx1"/>
            </a:solidFill>
            <a:miter lim="800000"/>
            <a:headEnd/>
            <a:tailEnd/>
          </a:ln>
          <a:extLst/>
        </p:spPr>
        <p:txBody>
          <a:bodyPr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rgbClr val="000000"/>
                </a:solidFill>
              </a:rPr>
              <a:t>System Health and OS Statistics</a:t>
            </a:r>
          </a:p>
        </p:txBody>
      </p:sp>
      <p:sp>
        <p:nvSpPr>
          <p:cNvPr id="14345" name="Rectangle 11"/>
          <p:cNvSpPr>
            <a:spLocks noChangeArrowheads="1"/>
          </p:cNvSpPr>
          <p:nvPr/>
        </p:nvSpPr>
        <p:spPr bwMode="blackWhite">
          <a:xfrm>
            <a:off x="3904541" y="2774907"/>
            <a:ext cx="2941467" cy="1219200"/>
          </a:xfrm>
          <a:prstGeom prst="rect">
            <a:avLst/>
          </a:prstGeom>
          <a:solidFill>
            <a:schemeClr val="bg1"/>
          </a:solidFill>
          <a:ln w="28575">
            <a:solidFill>
              <a:schemeClr val="tx1"/>
            </a:solidFill>
            <a:miter lim="800000"/>
            <a:headEnd/>
            <a:tailEnd/>
          </a:ln>
          <a:extLst/>
        </p:spPr>
        <p:txBody>
          <a:bodyPr lIns="46038" tIns="46038" rIns="46038" bIns="46038" anchor="ctr"/>
          <a:lstStyle/>
          <a:p>
            <a:pPr algn="ctr" defTabSz="822325" eaLnBrk="0" hangingPunct="0"/>
            <a:r>
              <a:rPr lang="en-US" altLang="en-US" dirty="0">
                <a:solidFill>
                  <a:srgbClr val="000000"/>
                </a:solidFill>
                <a:latin typeface="Arial" panose="020B0604020202020204" pitchFamily="34" charset="0"/>
                <a:cs typeface="Arial" panose="020B0604020202020204" pitchFamily="34" charset="0"/>
              </a:rPr>
              <a:t>Top Down Approach:</a:t>
            </a:r>
          </a:p>
          <a:p>
            <a:pPr algn="ctr" defTabSz="822325" eaLnBrk="0" hangingPunct="0"/>
            <a:r>
              <a:rPr lang="en-US" altLang="en-US" dirty="0">
                <a:solidFill>
                  <a:srgbClr val="000000"/>
                </a:solidFill>
                <a:latin typeface="Arial" panose="020B0604020202020204" pitchFamily="34" charset="0"/>
                <a:cs typeface="Arial" panose="020B0604020202020204" pitchFamily="34" charset="0"/>
              </a:rPr>
              <a:t>Design</a:t>
            </a:r>
          </a:p>
          <a:p>
            <a:pPr algn="ctr" defTabSz="822325" eaLnBrk="0" hangingPunct="0"/>
            <a:r>
              <a:rPr lang="en-US" altLang="en-US" dirty="0">
                <a:solidFill>
                  <a:srgbClr val="000000"/>
                </a:solidFill>
                <a:latin typeface="Arial" panose="020B0604020202020204" pitchFamily="34" charset="0"/>
                <a:cs typeface="Arial" panose="020B0604020202020204" pitchFamily="34" charset="0"/>
              </a:rPr>
              <a:t>Application</a:t>
            </a:r>
          </a:p>
          <a:p>
            <a:pPr algn="ctr" defTabSz="822325" eaLnBrk="0" hangingPunct="0"/>
            <a:r>
              <a:rPr lang="en-US" altLang="en-US" dirty="0">
                <a:solidFill>
                  <a:srgbClr val="000000"/>
                </a:solidFill>
                <a:latin typeface="Arial" panose="020B0604020202020204" pitchFamily="34" charset="0"/>
                <a:cs typeface="Arial" panose="020B0604020202020204" pitchFamily="34" charset="0"/>
              </a:rPr>
              <a:t>Database Instance</a:t>
            </a:r>
          </a:p>
        </p:txBody>
      </p:sp>
      <p:grpSp>
        <p:nvGrpSpPr>
          <p:cNvPr id="4" name="Group 3"/>
          <p:cNvGrpSpPr/>
          <p:nvPr/>
        </p:nvGrpSpPr>
        <p:grpSpPr>
          <a:xfrm>
            <a:off x="2082301" y="2325525"/>
            <a:ext cx="1692774" cy="2117964"/>
            <a:chOff x="2115638" y="2330305"/>
            <a:chExt cx="1692774" cy="2117964"/>
          </a:xfrm>
        </p:grpSpPr>
        <p:grpSp>
          <p:nvGrpSpPr>
            <p:cNvPr id="2" name="Group 1"/>
            <p:cNvGrpSpPr/>
            <p:nvPr/>
          </p:nvGrpSpPr>
          <p:grpSpPr>
            <a:xfrm>
              <a:off x="2115638" y="2330305"/>
              <a:ext cx="1464174" cy="1531085"/>
              <a:chOff x="2513012" y="2362201"/>
              <a:chExt cx="1771650" cy="1852612"/>
            </a:xfrm>
          </p:grpSpPr>
          <p:pic>
            <p:nvPicPr>
              <p:cNvPr id="14338" name="Picture 18" descr="books026_open_purple.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51212" y="2362201"/>
                <a:ext cx="93345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29" descr="Application_cnt2296439.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13012" y="2881313"/>
                <a:ext cx="139065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346" name="Picture 17" descr="instance2.gif"/>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20283" y="3160140"/>
              <a:ext cx="1288129" cy="1288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7" name="Rectangle 11"/>
          <p:cNvSpPr>
            <a:spLocks noChangeArrowheads="1"/>
          </p:cNvSpPr>
          <p:nvPr/>
        </p:nvSpPr>
        <p:spPr bwMode="blackWhite">
          <a:xfrm>
            <a:off x="6497637" y="4629858"/>
            <a:ext cx="3559175" cy="609600"/>
          </a:xfrm>
          <a:prstGeom prst="rect">
            <a:avLst/>
          </a:prstGeom>
          <a:solidFill>
            <a:schemeClr val="bg1"/>
          </a:solidFill>
          <a:ln w="28575">
            <a:solidFill>
              <a:schemeClr val="tx1"/>
            </a:solidFill>
            <a:miter lim="800000"/>
            <a:headEnd/>
            <a:tailEnd/>
          </a:ln>
          <a:extLst/>
        </p:spPr>
        <p:txBody>
          <a:bodyPr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rgbClr val="000000"/>
                </a:solidFill>
              </a:rPr>
              <a:t>Tune Areas with Greatest Benefit</a:t>
            </a:r>
          </a:p>
        </p:txBody>
      </p:sp>
      <p:grpSp>
        <p:nvGrpSpPr>
          <p:cNvPr id="3" name="Group 2"/>
          <p:cNvGrpSpPr/>
          <p:nvPr/>
        </p:nvGrpSpPr>
        <p:grpSpPr>
          <a:xfrm>
            <a:off x="4949522" y="4154317"/>
            <a:ext cx="1401081" cy="1560683"/>
            <a:chOff x="4873323" y="4267200"/>
            <a:chExt cx="1401081" cy="1560683"/>
          </a:xfrm>
        </p:grpSpPr>
        <p:pic>
          <p:nvPicPr>
            <p:cNvPr id="14348" name="Picture 20" descr="SQL_cnt204676.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3323" y="4267200"/>
              <a:ext cx="535289" cy="111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Picture 21" descr="Screens_multiple_cnt2427997.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085747" y="4725817"/>
              <a:ext cx="1188657" cy="1102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Slide Number Placeholder 4"/>
          <p:cNvSpPr>
            <a:spLocks noGrp="1"/>
          </p:cNvSpPr>
          <p:nvPr>
            <p:ph type="sldNum" sz="quarter" idx="12"/>
          </p:nvPr>
        </p:nvSpPr>
        <p:spPr/>
        <p:txBody>
          <a:bodyPr/>
          <a:lstStyle/>
          <a:p>
            <a:fld id="{0D1E9C62-5A59-433B-A292-EC595ABBBF45}" type="slidenum">
              <a:rPr lang="" smtClean="0"/>
              <a:t>452</a:t>
            </a:fld>
            <a:endParaRPr lang=""/>
          </a:p>
        </p:txBody>
      </p:sp>
    </p:spTree>
    <p:custDataLst>
      <p:tags r:id="rId1"/>
    </p:custDataLst>
    <p:extLst>
      <p:ext uri="{BB962C8B-B14F-4D97-AF65-F5344CB8AC3E}">
        <p14:creationId xmlns:p14="http://schemas.microsoft.com/office/powerpoint/2010/main" val="689321049"/>
      </p:ext>
    </p:extLst>
  </p:cSld>
  <p:clrMapOvr>
    <a:masterClrMapping/>
  </p:clrMapOvr>
  <p:transition spd="slow"/>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1989485" y="914400"/>
            <a:ext cx="8209854" cy="5108491"/>
            <a:chOff x="830654" y="1268641"/>
            <a:chExt cx="7482693" cy="3021738"/>
          </a:xfrm>
        </p:grpSpPr>
        <p:sp>
          <p:nvSpPr>
            <p:cNvPr id="52" name="Freeform 51"/>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3" name="Rounded Rectangle 52"/>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6386" name="Rectangle 180"/>
          <p:cNvSpPr>
            <a:spLocks noGrp="1" noChangeArrowheads="1"/>
          </p:cNvSpPr>
          <p:nvPr>
            <p:ph type="title"/>
          </p:nvPr>
        </p:nvSpPr>
        <p:spPr/>
        <p:txBody>
          <a:bodyPr>
            <a:normAutofit fontScale="90000"/>
          </a:bodyPr>
          <a:lstStyle/>
          <a:p>
            <a:pPr eaLnBrk="1" hangingPunct="1"/>
            <a:r>
              <a:rPr lang="en-US" altLang="en-US" dirty="0"/>
              <a:t>Managing Memory </a:t>
            </a:r>
            <a:r>
              <a:rPr lang="en-US" altLang="en-US" dirty="0" smtClean="0"/>
              <a:t>Components</a:t>
            </a:r>
            <a:br>
              <a:rPr lang="en-US" altLang="en-US" dirty="0" smtClean="0"/>
            </a:br>
            <a:r>
              <a:rPr lang="en-US" altLang="en-US" dirty="0"/>
              <a:t/>
            </a:r>
            <a:br>
              <a:rPr lang="en-US" altLang="en-US" dirty="0"/>
            </a:br>
            <a:endParaRPr lang="en-US" altLang="en-US" dirty="0">
              <a:solidFill>
                <a:srgbClr val="0000FF"/>
              </a:solidFill>
            </a:endParaRPr>
          </a:p>
        </p:txBody>
      </p:sp>
      <p:grpSp>
        <p:nvGrpSpPr>
          <p:cNvPr id="16387" name="Group 49"/>
          <p:cNvGrpSpPr>
            <a:grpSpLocks/>
          </p:cNvGrpSpPr>
          <p:nvPr/>
        </p:nvGrpSpPr>
        <p:grpSpPr bwMode="auto">
          <a:xfrm>
            <a:off x="2436812" y="1202919"/>
            <a:ext cx="7315200" cy="4410364"/>
            <a:chOff x="914400" y="1309688"/>
            <a:chExt cx="7315200" cy="4850844"/>
          </a:xfrm>
        </p:grpSpPr>
        <p:sp>
          <p:nvSpPr>
            <p:cNvPr id="9220" name="Oval 107"/>
            <p:cNvSpPr>
              <a:spLocks noChangeArrowheads="1"/>
            </p:cNvSpPr>
            <p:nvPr/>
          </p:nvSpPr>
          <p:spPr bwMode="blackWhite">
            <a:xfrm>
              <a:off x="1162050" y="2514462"/>
              <a:ext cx="1279525" cy="731754"/>
            </a:xfrm>
            <a:prstGeom prst="ellipse">
              <a:avLst/>
            </a:prstGeom>
            <a:solidFill>
              <a:srgbClr val="CCFFFF"/>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400" dirty="0">
                  <a:solidFill>
                    <a:schemeClr val="tx1">
                      <a:lumMod val="50000"/>
                    </a:schemeClr>
                  </a:solidFill>
                </a:rPr>
                <a:t>Server</a:t>
              </a:r>
              <a:br>
                <a:rPr lang="en-US" sz="1400" dirty="0">
                  <a:solidFill>
                    <a:schemeClr val="tx1">
                      <a:lumMod val="50000"/>
                    </a:schemeClr>
                  </a:solidFill>
                </a:rPr>
              </a:br>
              <a:r>
                <a:rPr lang="en-US" sz="1400" dirty="0">
                  <a:solidFill>
                    <a:schemeClr val="tx1">
                      <a:lumMod val="50000"/>
                    </a:schemeClr>
                  </a:solidFill>
                </a:rPr>
                <a:t>process 1</a:t>
              </a:r>
            </a:p>
          </p:txBody>
        </p:sp>
        <p:sp>
          <p:nvSpPr>
            <p:cNvPr id="16389" name="AutoShape 108"/>
            <p:cNvSpPr>
              <a:spLocks noChangeArrowheads="1"/>
            </p:cNvSpPr>
            <p:nvPr/>
          </p:nvSpPr>
          <p:spPr bwMode="blackWhite">
            <a:xfrm>
              <a:off x="914400" y="3733800"/>
              <a:ext cx="5715000" cy="2044700"/>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16390" name="Rectangle 109"/>
            <p:cNvSpPr>
              <a:spLocks noChangeArrowheads="1"/>
            </p:cNvSpPr>
            <p:nvPr/>
          </p:nvSpPr>
          <p:spPr bwMode="blackWhite">
            <a:xfrm>
              <a:off x="1066800" y="4984750"/>
              <a:ext cx="1612900" cy="685800"/>
            </a:xfrm>
            <a:prstGeom prst="rect">
              <a:avLst/>
            </a:prstGeom>
            <a:solidFill>
              <a:schemeClr val="accent1"/>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391" name="Rectangle 110"/>
            <p:cNvSpPr>
              <a:spLocks noChangeArrowheads="1"/>
            </p:cNvSpPr>
            <p:nvPr/>
          </p:nvSpPr>
          <p:spPr bwMode="blackWhite">
            <a:xfrm>
              <a:off x="2841625" y="4984750"/>
              <a:ext cx="1028700" cy="685800"/>
            </a:xfrm>
            <a:prstGeom prst="rect">
              <a:avLst/>
            </a:prstGeom>
            <a:solidFill>
              <a:srgbClr val="FFCCCC"/>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392" name="Rectangle 111"/>
            <p:cNvSpPr>
              <a:spLocks noChangeArrowheads="1"/>
            </p:cNvSpPr>
            <p:nvPr/>
          </p:nvSpPr>
          <p:spPr bwMode="blackWhite">
            <a:xfrm>
              <a:off x="1066800" y="3868738"/>
              <a:ext cx="1584325" cy="1041400"/>
            </a:xfrm>
            <a:prstGeom prst="rect">
              <a:avLst/>
            </a:prstGeom>
            <a:solidFill>
              <a:srgbClr val="CC99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393" name="Text Box 112"/>
            <p:cNvSpPr txBox="1">
              <a:spLocks noChangeArrowheads="1"/>
            </p:cNvSpPr>
            <p:nvPr/>
          </p:nvSpPr>
          <p:spPr bwMode="gray">
            <a:xfrm>
              <a:off x="1219200" y="422433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Shared pool</a:t>
              </a:r>
            </a:p>
          </p:txBody>
        </p:sp>
        <p:sp>
          <p:nvSpPr>
            <p:cNvPr id="9226" name="Rectangle 113"/>
            <p:cNvSpPr>
              <a:spLocks noChangeArrowheads="1"/>
            </p:cNvSpPr>
            <p:nvPr/>
          </p:nvSpPr>
          <p:spPr bwMode="blackWhite">
            <a:xfrm>
              <a:off x="2819400" y="3854158"/>
              <a:ext cx="2286000" cy="1044455"/>
            </a:xfrm>
            <a:prstGeom prst="rect">
              <a:avLst/>
            </a:prstGeom>
            <a:solidFill>
              <a:srgbClr val="FFCC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Database</a:t>
              </a:r>
              <a:br>
                <a:rPr lang="en-US" sz="1400" dirty="0">
                  <a:solidFill>
                    <a:srgbClr val="000000"/>
                  </a:solidFill>
                </a:rPr>
              </a:br>
              <a:r>
                <a:rPr lang="en-US" sz="1400" dirty="0">
                  <a:solidFill>
                    <a:srgbClr val="000000"/>
                  </a:solidFill>
                </a:rPr>
                <a:t>buffer</a:t>
              </a:r>
              <a:br>
                <a:rPr lang="en-US" sz="1400" dirty="0">
                  <a:solidFill>
                    <a:srgbClr val="000000"/>
                  </a:solidFill>
                </a:rPr>
              </a:br>
              <a:r>
                <a:rPr lang="en-US" sz="1400" dirty="0">
                  <a:solidFill>
                    <a:srgbClr val="000000"/>
                  </a:solidFill>
                </a:rPr>
                <a:t>cache</a:t>
              </a:r>
            </a:p>
          </p:txBody>
        </p:sp>
        <p:sp>
          <p:nvSpPr>
            <p:cNvPr id="16395" name="Rectangle 115"/>
            <p:cNvSpPr>
              <a:spLocks noChangeArrowheads="1"/>
            </p:cNvSpPr>
            <p:nvPr/>
          </p:nvSpPr>
          <p:spPr bwMode="blackWhite">
            <a:xfrm>
              <a:off x="3927475" y="4983338"/>
              <a:ext cx="1158875" cy="685800"/>
            </a:xfrm>
            <a:prstGeom prst="rect">
              <a:avLst/>
            </a:prstGeom>
            <a:solidFill>
              <a:srgbClr val="FFCCCC"/>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ym typeface="Wingdings" panose="05000000000000000000" pitchFamily="2" charset="2"/>
              </a:endParaRPr>
            </a:p>
          </p:txBody>
        </p:sp>
        <p:sp>
          <p:nvSpPr>
            <p:cNvPr id="16396" name="Text Box 116"/>
            <p:cNvSpPr txBox="1">
              <a:spLocks noChangeArrowheads="1"/>
            </p:cNvSpPr>
            <p:nvPr/>
          </p:nvSpPr>
          <p:spPr bwMode="gray">
            <a:xfrm>
              <a:off x="3935412" y="5053340"/>
              <a:ext cx="1143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Streams pool</a:t>
              </a:r>
            </a:p>
          </p:txBody>
        </p:sp>
        <p:sp>
          <p:nvSpPr>
            <p:cNvPr id="16397" name="Text Box 117"/>
            <p:cNvSpPr txBox="1">
              <a:spLocks noChangeArrowheads="1"/>
            </p:cNvSpPr>
            <p:nvPr/>
          </p:nvSpPr>
          <p:spPr bwMode="gray">
            <a:xfrm>
              <a:off x="1231900" y="5143500"/>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chemeClr val="bg1"/>
                  </a:solidFill>
                </a:rPr>
                <a:t>Large pool</a:t>
              </a:r>
            </a:p>
          </p:txBody>
        </p:sp>
        <p:sp>
          <p:nvSpPr>
            <p:cNvPr id="16398" name="Text Box 118"/>
            <p:cNvSpPr txBox="1">
              <a:spLocks noChangeArrowheads="1"/>
            </p:cNvSpPr>
            <p:nvPr/>
          </p:nvSpPr>
          <p:spPr bwMode="gray">
            <a:xfrm>
              <a:off x="2811463" y="5149850"/>
              <a:ext cx="1071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Java pool</a:t>
              </a:r>
            </a:p>
          </p:txBody>
        </p:sp>
        <p:sp>
          <p:nvSpPr>
            <p:cNvPr id="16399" name="AutoShape 119"/>
            <p:cNvSpPr>
              <a:spLocks noChangeArrowheads="1"/>
            </p:cNvSpPr>
            <p:nvPr/>
          </p:nvSpPr>
          <p:spPr bwMode="blackWhite">
            <a:xfrm>
              <a:off x="2228850" y="1690688"/>
              <a:ext cx="2362200" cy="1130300"/>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16400" name="Text Box 125"/>
            <p:cNvSpPr txBox="1">
              <a:spLocks noChangeArrowheads="1"/>
            </p:cNvSpPr>
            <p:nvPr/>
          </p:nvSpPr>
          <p:spPr bwMode="gray">
            <a:xfrm>
              <a:off x="2381250" y="1766888"/>
              <a:ext cx="914400" cy="971550"/>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Stack</a:t>
              </a:r>
            </a:p>
            <a:p>
              <a:pPr algn="ctr" eaLnBrk="1" hangingPunct="1">
                <a:spcBef>
                  <a:spcPct val="50000"/>
                </a:spcBef>
              </a:pPr>
              <a:r>
                <a:rPr lang="en-US" altLang="en-US" sz="1400" dirty="0">
                  <a:solidFill>
                    <a:srgbClr val="000000"/>
                  </a:solidFill>
                </a:rPr>
                <a:t>Space</a:t>
              </a:r>
            </a:p>
            <a:p>
              <a:pPr algn="ctr" eaLnBrk="1" hangingPunct="1">
                <a:spcBef>
                  <a:spcPct val="50000"/>
                </a:spcBef>
              </a:pPr>
              <a:endParaRPr lang="en-US" altLang="en-US" sz="1400" dirty="0">
                <a:solidFill>
                  <a:srgbClr val="000000"/>
                </a:solidFill>
              </a:endParaRPr>
            </a:p>
          </p:txBody>
        </p:sp>
        <p:sp>
          <p:nvSpPr>
            <p:cNvPr id="16401" name="Text Box 126"/>
            <p:cNvSpPr txBox="1">
              <a:spLocks noChangeArrowheads="1"/>
            </p:cNvSpPr>
            <p:nvPr/>
          </p:nvSpPr>
          <p:spPr bwMode="auto">
            <a:xfrm>
              <a:off x="2307365" y="5791200"/>
              <a:ext cx="29290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System Global Area (SGA)</a:t>
              </a:r>
            </a:p>
          </p:txBody>
        </p:sp>
        <p:sp>
          <p:nvSpPr>
            <p:cNvPr id="16402" name="Text Box 127"/>
            <p:cNvSpPr txBox="1">
              <a:spLocks noChangeArrowheads="1"/>
            </p:cNvSpPr>
            <p:nvPr/>
          </p:nvSpPr>
          <p:spPr bwMode="auto">
            <a:xfrm>
              <a:off x="1887706" y="1309688"/>
              <a:ext cx="3044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Program Global Area (PGA)</a:t>
              </a:r>
            </a:p>
          </p:txBody>
        </p:sp>
        <p:sp>
          <p:nvSpPr>
            <p:cNvPr id="9235" name="Oval 133"/>
            <p:cNvSpPr>
              <a:spLocks noChangeArrowheads="1"/>
            </p:cNvSpPr>
            <p:nvPr/>
          </p:nvSpPr>
          <p:spPr bwMode="blackWhite">
            <a:xfrm>
              <a:off x="4876800" y="2544621"/>
              <a:ext cx="1279525" cy="731753"/>
            </a:xfrm>
            <a:prstGeom prst="ellipse">
              <a:avLst/>
            </a:prstGeom>
            <a:solidFill>
              <a:srgbClr val="CCFFFF"/>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400" dirty="0">
                  <a:solidFill>
                    <a:schemeClr val="tx1">
                      <a:lumMod val="50000"/>
                    </a:schemeClr>
                  </a:solidFill>
                </a:rPr>
                <a:t>Server</a:t>
              </a:r>
              <a:br>
                <a:rPr lang="en-US" sz="1400" dirty="0">
                  <a:solidFill>
                    <a:schemeClr val="tx1">
                      <a:lumMod val="50000"/>
                    </a:schemeClr>
                  </a:solidFill>
                </a:rPr>
              </a:br>
              <a:r>
                <a:rPr lang="en-US" sz="1400" dirty="0">
                  <a:solidFill>
                    <a:schemeClr val="tx1">
                      <a:lumMod val="50000"/>
                    </a:schemeClr>
                  </a:solidFill>
                </a:rPr>
                <a:t>process 2</a:t>
              </a:r>
            </a:p>
          </p:txBody>
        </p:sp>
        <p:sp>
          <p:nvSpPr>
            <p:cNvPr id="16404" name="Line 171"/>
            <p:cNvSpPr>
              <a:spLocks noChangeShapeType="1"/>
            </p:cNvSpPr>
            <p:nvPr/>
          </p:nvSpPr>
          <p:spPr bwMode="gray">
            <a:xfrm>
              <a:off x="1801813" y="3263900"/>
              <a:ext cx="0" cy="457200"/>
            </a:xfrm>
            <a:prstGeom prst="line">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9237" name="Rectangle 172"/>
            <p:cNvSpPr>
              <a:spLocks noChangeArrowheads="1"/>
            </p:cNvSpPr>
            <p:nvPr/>
          </p:nvSpPr>
          <p:spPr bwMode="blackWhite">
            <a:xfrm>
              <a:off x="3448050" y="1752549"/>
              <a:ext cx="962025" cy="990486"/>
            </a:xfrm>
            <a:prstGeom prst="rect">
              <a:avLst/>
            </a:prstGeom>
            <a:solidFill>
              <a:srgbClr val="FFFF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User</a:t>
              </a:r>
            </a:p>
            <a:p>
              <a:pPr algn="ctr" defTabSz="822325" eaLnBrk="0" hangingPunct="0">
                <a:spcBef>
                  <a:spcPct val="50000"/>
                </a:spcBef>
                <a:defRPr/>
              </a:pPr>
              <a:r>
                <a:rPr lang="en-US" sz="1400" dirty="0">
                  <a:solidFill>
                    <a:srgbClr val="000000"/>
                  </a:solidFill>
                </a:rPr>
                <a:t>Global</a:t>
              </a:r>
            </a:p>
            <a:p>
              <a:pPr algn="ctr" defTabSz="822325" eaLnBrk="0" hangingPunct="0">
                <a:spcBef>
                  <a:spcPct val="50000"/>
                </a:spcBef>
                <a:defRPr/>
              </a:pPr>
              <a:r>
                <a:rPr lang="en-US" sz="1400" dirty="0">
                  <a:solidFill>
                    <a:srgbClr val="000000"/>
                  </a:solidFill>
                </a:rPr>
                <a:t>Area</a:t>
              </a:r>
            </a:p>
          </p:txBody>
        </p:sp>
        <p:sp>
          <p:nvSpPr>
            <p:cNvPr id="16406" name="AutoShape 173"/>
            <p:cNvSpPr>
              <a:spLocks noChangeArrowheads="1"/>
            </p:cNvSpPr>
            <p:nvPr/>
          </p:nvSpPr>
          <p:spPr bwMode="blackWhite">
            <a:xfrm>
              <a:off x="5867400" y="1689100"/>
              <a:ext cx="2362200" cy="1130300"/>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16407" name="Text Box 174"/>
            <p:cNvSpPr txBox="1">
              <a:spLocks noChangeArrowheads="1"/>
            </p:cNvSpPr>
            <p:nvPr/>
          </p:nvSpPr>
          <p:spPr bwMode="gray">
            <a:xfrm>
              <a:off x="6019800" y="1765300"/>
              <a:ext cx="914400" cy="971550"/>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Stack</a:t>
              </a:r>
            </a:p>
            <a:p>
              <a:pPr algn="ctr" eaLnBrk="1" hangingPunct="1">
                <a:spcBef>
                  <a:spcPct val="50000"/>
                </a:spcBef>
              </a:pPr>
              <a:r>
                <a:rPr lang="en-US" altLang="en-US" sz="1400" dirty="0">
                  <a:solidFill>
                    <a:srgbClr val="000000"/>
                  </a:solidFill>
                </a:rPr>
                <a:t>Space</a:t>
              </a:r>
            </a:p>
            <a:p>
              <a:pPr algn="ctr" eaLnBrk="1" hangingPunct="1">
                <a:spcBef>
                  <a:spcPct val="50000"/>
                </a:spcBef>
              </a:pPr>
              <a:endParaRPr lang="en-US" altLang="en-US" sz="1400" dirty="0">
                <a:solidFill>
                  <a:srgbClr val="000000"/>
                </a:solidFill>
              </a:endParaRPr>
            </a:p>
          </p:txBody>
        </p:sp>
        <p:sp>
          <p:nvSpPr>
            <p:cNvPr id="9240" name="Rectangle 175"/>
            <p:cNvSpPr>
              <a:spLocks noChangeArrowheads="1"/>
            </p:cNvSpPr>
            <p:nvPr/>
          </p:nvSpPr>
          <p:spPr bwMode="blackWhite">
            <a:xfrm>
              <a:off x="7086600" y="1750962"/>
              <a:ext cx="962025" cy="990486"/>
            </a:xfrm>
            <a:prstGeom prst="rect">
              <a:avLst/>
            </a:prstGeom>
            <a:solidFill>
              <a:srgbClr val="FFFF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User</a:t>
              </a:r>
            </a:p>
            <a:p>
              <a:pPr algn="ctr" defTabSz="822325" eaLnBrk="0" hangingPunct="0">
                <a:spcBef>
                  <a:spcPct val="50000"/>
                </a:spcBef>
                <a:defRPr/>
              </a:pPr>
              <a:r>
                <a:rPr lang="en-US" sz="1400" dirty="0">
                  <a:solidFill>
                    <a:srgbClr val="000000"/>
                  </a:solidFill>
                </a:rPr>
                <a:t>Global</a:t>
              </a:r>
            </a:p>
            <a:p>
              <a:pPr algn="ctr" defTabSz="822325" eaLnBrk="0" hangingPunct="0">
                <a:spcBef>
                  <a:spcPct val="50000"/>
                </a:spcBef>
                <a:defRPr/>
              </a:pPr>
              <a:r>
                <a:rPr lang="en-US" sz="1400" dirty="0">
                  <a:solidFill>
                    <a:srgbClr val="000000"/>
                  </a:solidFill>
                </a:rPr>
                <a:t>Area</a:t>
              </a:r>
            </a:p>
          </p:txBody>
        </p:sp>
        <p:sp>
          <p:nvSpPr>
            <p:cNvPr id="16409" name="Line 176"/>
            <p:cNvSpPr>
              <a:spLocks noChangeShapeType="1"/>
            </p:cNvSpPr>
            <p:nvPr/>
          </p:nvSpPr>
          <p:spPr bwMode="gray">
            <a:xfrm>
              <a:off x="5516563" y="3263900"/>
              <a:ext cx="0" cy="457200"/>
            </a:xfrm>
            <a:prstGeom prst="line">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6410" name="Text Box 177"/>
            <p:cNvSpPr txBox="1">
              <a:spLocks noChangeArrowheads="1"/>
            </p:cNvSpPr>
            <p:nvPr/>
          </p:nvSpPr>
          <p:spPr bwMode="auto">
            <a:xfrm>
              <a:off x="6708775" y="1309688"/>
              <a:ext cx="679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PGA</a:t>
              </a:r>
            </a:p>
          </p:txBody>
        </p:sp>
        <p:sp>
          <p:nvSpPr>
            <p:cNvPr id="16411" name="Rectangle 110"/>
            <p:cNvSpPr>
              <a:spLocks noChangeArrowheads="1"/>
            </p:cNvSpPr>
            <p:nvPr/>
          </p:nvSpPr>
          <p:spPr bwMode="blackWhite">
            <a:xfrm>
              <a:off x="5330914" y="4964288"/>
              <a:ext cx="1028700" cy="685800"/>
            </a:xfrm>
            <a:prstGeom prst="rect">
              <a:avLst/>
            </a:prstGeom>
            <a:solidFill>
              <a:srgbClr val="99CC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412" name="Text Box 118"/>
            <p:cNvSpPr txBox="1">
              <a:spLocks noChangeArrowheads="1"/>
            </p:cNvSpPr>
            <p:nvPr/>
          </p:nvSpPr>
          <p:spPr bwMode="gray">
            <a:xfrm>
              <a:off x="5309483" y="5154788"/>
              <a:ext cx="1071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Fixed SGA</a:t>
              </a:r>
            </a:p>
          </p:txBody>
        </p:sp>
        <p:grpSp>
          <p:nvGrpSpPr>
            <p:cNvPr id="3" name="Group 129"/>
            <p:cNvGrpSpPr>
              <a:grpSpLocks/>
            </p:cNvGrpSpPr>
            <p:nvPr/>
          </p:nvGrpSpPr>
          <p:grpSpPr bwMode="auto">
            <a:xfrm>
              <a:off x="5181600" y="3886198"/>
              <a:ext cx="1295395" cy="1066593"/>
              <a:chOff x="3168" y="2680"/>
              <a:chExt cx="1283" cy="1033"/>
            </a:xfrm>
            <a:solidFill>
              <a:srgbClr val="FFFF99"/>
            </a:solidFill>
          </p:grpSpPr>
          <p:sp>
            <p:nvSpPr>
              <p:cNvPr id="30" name="Oval 82"/>
              <p:cNvSpPr>
                <a:spLocks noChangeArrowheads="1"/>
              </p:cNvSpPr>
              <p:nvPr/>
            </p:nvSpPr>
            <p:spPr bwMode="blackWhite">
              <a:xfrm>
                <a:off x="3251" y="2680"/>
                <a:ext cx="1136" cy="984"/>
              </a:xfrm>
              <a:prstGeom prst="ellipse">
                <a:avLst/>
              </a:prstGeom>
              <a:grpFill/>
              <a:ln w="28575">
                <a:solidFill>
                  <a:schemeClr val="tx1"/>
                </a:solidFill>
                <a:round/>
                <a:headEnd type="none" w="sm" len="sm"/>
                <a:tailEnd type="none" w="sm" len="sm"/>
              </a:ln>
              <a:effectLst/>
            </p:spPr>
            <p:txBody>
              <a:bodyPr wrap="none" anchor="ctr"/>
              <a:lstStyle/>
              <a:p>
                <a:pPr algn="ctr">
                  <a:defRPr/>
                </a:pPr>
                <a:endParaRPr lang="en-US" dirty="0">
                  <a:latin typeface="Arial" charset="0"/>
                  <a:cs typeface="Arial" charset="0"/>
                </a:endParaRPr>
              </a:p>
            </p:txBody>
          </p:sp>
          <p:sp>
            <p:nvSpPr>
              <p:cNvPr id="31" name="Oval 83"/>
              <p:cNvSpPr>
                <a:spLocks noChangeArrowheads="1"/>
              </p:cNvSpPr>
              <p:nvPr/>
            </p:nvSpPr>
            <p:spPr bwMode="blackWhite">
              <a:xfrm>
                <a:off x="3475" y="2896"/>
                <a:ext cx="680" cy="568"/>
              </a:xfrm>
              <a:prstGeom prst="ellipse">
                <a:avLst/>
              </a:prstGeom>
              <a:grpFill/>
              <a:ln w="28575">
                <a:solidFill>
                  <a:schemeClr val="tx1"/>
                </a:solidFill>
                <a:round/>
                <a:headEnd type="none" w="sm" len="sm"/>
                <a:tailEnd type="none" w="sm" len="sm"/>
              </a:ln>
              <a:effectLst/>
            </p:spPr>
            <p:txBody>
              <a:bodyPr wrap="none" anchor="ctr"/>
              <a:lstStyle/>
              <a:p>
                <a:pPr algn="ctr" defTabSz="228600">
                  <a:defRPr/>
                </a:pPr>
                <a:endParaRPr lang="en-US" b="1" dirty="0">
                  <a:latin typeface="Arial" charset="0"/>
                  <a:cs typeface="Arial" charset="0"/>
                </a:endParaRPr>
              </a:p>
            </p:txBody>
          </p:sp>
          <p:sp>
            <p:nvSpPr>
              <p:cNvPr id="32" name="Line 84"/>
              <p:cNvSpPr>
                <a:spLocks noChangeShapeType="1"/>
              </p:cNvSpPr>
              <p:nvPr/>
            </p:nvSpPr>
            <p:spPr bwMode="blackWhite">
              <a:xfrm>
                <a:off x="3819" y="2688"/>
                <a:ext cx="0" cy="22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3" name="Line 85"/>
              <p:cNvSpPr>
                <a:spLocks noChangeShapeType="1"/>
              </p:cNvSpPr>
              <p:nvPr/>
            </p:nvSpPr>
            <p:spPr bwMode="blackWhite">
              <a:xfrm>
                <a:off x="3827" y="3464"/>
                <a:ext cx="0" cy="19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4" name="Line 86"/>
              <p:cNvSpPr>
                <a:spLocks noChangeShapeType="1"/>
              </p:cNvSpPr>
              <p:nvPr/>
            </p:nvSpPr>
            <p:spPr bwMode="blackWhite">
              <a:xfrm>
                <a:off x="4155" y="3192"/>
                <a:ext cx="232"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5" name="Line 87"/>
              <p:cNvSpPr>
                <a:spLocks noChangeShapeType="1"/>
              </p:cNvSpPr>
              <p:nvPr/>
            </p:nvSpPr>
            <p:spPr bwMode="blackWhite">
              <a:xfrm flipH="1">
                <a:off x="3259" y="3192"/>
                <a:ext cx="216"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6" name="Line 88"/>
              <p:cNvSpPr>
                <a:spLocks noChangeShapeType="1"/>
              </p:cNvSpPr>
              <p:nvPr/>
            </p:nvSpPr>
            <p:spPr bwMode="blackWhite">
              <a:xfrm>
                <a:off x="3403" y="2840"/>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7" name="Line 89"/>
              <p:cNvSpPr>
                <a:spLocks noChangeShapeType="1"/>
              </p:cNvSpPr>
              <p:nvPr/>
            </p:nvSpPr>
            <p:spPr bwMode="blackWhite">
              <a:xfrm>
                <a:off x="4083" y="3360"/>
                <a:ext cx="144" cy="14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8" name="Line 90"/>
              <p:cNvSpPr>
                <a:spLocks noChangeShapeType="1"/>
              </p:cNvSpPr>
              <p:nvPr/>
            </p:nvSpPr>
            <p:spPr bwMode="blackWhite">
              <a:xfrm flipH="1">
                <a:off x="4067" y="2832"/>
                <a:ext cx="160" cy="16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9" name="Line 91"/>
              <p:cNvSpPr>
                <a:spLocks noChangeShapeType="1"/>
              </p:cNvSpPr>
              <p:nvPr/>
            </p:nvSpPr>
            <p:spPr bwMode="blackWhite">
              <a:xfrm flipV="1">
                <a:off x="3427" y="3384"/>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0" name="Line 92"/>
              <p:cNvSpPr>
                <a:spLocks noChangeShapeType="1"/>
              </p:cNvSpPr>
              <p:nvPr/>
            </p:nvSpPr>
            <p:spPr bwMode="blackWhite">
              <a:xfrm>
                <a:off x="3619" y="2720"/>
                <a:ext cx="72" cy="20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1" name="Line 93"/>
              <p:cNvSpPr>
                <a:spLocks noChangeShapeType="1"/>
              </p:cNvSpPr>
              <p:nvPr/>
            </p:nvSpPr>
            <p:spPr bwMode="blackWhite">
              <a:xfrm flipH="1">
                <a:off x="3963" y="2728"/>
                <a:ext cx="80"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2" name="Line 94"/>
              <p:cNvSpPr>
                <a:spLocks noChangeShapeType="1"/>
              </p:cNvSpPr>
              <p:nvPr/>
            </p:nvSpPr>
            <p:spPr bwMode="blackWhite">
              <a:xfrm flipV="1">
                <a:off x="4139" y="3000"/>
                <a:ext cx="208" cy="8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3" name="Line 95"/>
              <p:cNvSpPr>
                <a:spLocks noChangeShapeType="1"/>
              </p:cNvSpPr>
              <p:nvPr/>
            </p:nvSpPr>
            <p:spPr bwMode="blackWhite">
              <a:xfrm>
                <a:off x="4131" y="3280"/>
                <a:ext cx="200" cy="10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4" name="Line 96"/>
              <p:cNvSpPr>
                <a:spLocks noChangeShapeType="1"/>
              </p:cNvSpPr>
              <p:nvPr/>
            </p:nvSpPr>
            <p:spPr bwMode="blackWhite">
              <a:xfrm>
                <a:off x="3971" y="3424"/>
                <a:ext cx="72"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5" name="Line 97"/>
              <p:cNvSpPr>
                <a:spLocks noChangeShapeType="1"/>
              </p:cNvSpPr>
              <p:nvPr/>
            </p:nvSpPr>
            <p:spPr bwMode="blackWhite">
              <a:xfrm flipH="1">
                <a:off x="3619" y="3448"/>
                <a:ext cx="72" cy="18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6" name="Line 98"/>
              <p:cNvSpPr>
                <a:spLocks noChangeShapeType="1"/>
              </p:cNvSpPr>
              <p:nvPr/>
            </p:nvSpPr>
            <p:spPr bwMode="blackWhite">
              <a:xfrm flipH="1">
                <a:off x="3299" y="3288"/>
                <a:ext cx="200" cy="96"/>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7" name="Line 99"/>
              <p:cNvSpPr>
                <a:spLocks noChangeShapeType="1"/>
              </p:cNvSpPr>
              <p:nvPr/>
            </p:nvSpPr>
            <p:spPr bwMode="blackWhite">
              <a:xfrm flipH="1" flipV="1">
                <a:off x="3291" y="3000"/>
                <a:ext cx="200" cy="8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8" name="Freeform 101"/>
              <p:cNvSpPr>
                <a:spLocks/>
              </p:cNvSpPr>
              <p:nvPr/>
            </p:nvSpPr>
            <p:spPr bwMode="blackWhite">
              <a:xfrm>
                <a:off x="4259" y="3337"/>
                <a:ext cx="192" cy="376"/>
              </a:xfrm>
              <a:custGeom>
                <a:avLst/>
                <a:gdLst/>
                <a:ahLst/>
                <a:cxnLst>
                  <a:cxn ang="0">
                    <a:pos x="192" y="0"/>
                  </a:cxn>
                  <a:cxn ang="0">
                    <a:pos x="184" y="56"/>
                  </a:cxn>
                  <a:cxn ang="0">
                    <a:pos x="160" y="144"/>
                  </a:cxn>
                  <a:cxn ang="0">
                    <a:pos x="120" y="224"/>
                  </a:cxn>
                  <a:cxn ang="0">
                    <a:pos x="64" y="312"/>
                  </a:cxn>
                  <a:cxn ang="0">
                    <a:pos x="0" y="376"/>
                  </a:cxn>
                </a:cxnLst>
                <a:rect l="0" t="0" r="r" b="b"/>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grpFill/>
              <a:ln w="28575" cap="flat" cmpd="sng">
                <a:solidFill>
                  <a:schemeClr val="tx1"/>
                </a:solidFill>
                <a:prstDash val="sysDot"/>
                <a:round/>
                <a:headEnd type="none" w="med" len="med"/>
                <a:tailEnd type="triangle" w="lg" len="lg"/>
              </a:ln>
              <a:effectLst/>
            </p:spPr>
            <p:txBody>
              <a:bodyPr/>
              <a:lstStyle/>
              <a:p>
                <a:pPr algn="ctr">
                  <a:defRPr/>
                </a:pPr>
                <a:endParaRPr lang="en-US" dirty="0">
                  <a:latin typeface="Arial" charset="0"/>
                  <a:cs typeface="Arial" charset="0"/>
                </a:endParaRPr>
              </a:p>
            </p:txBody>
          </p:sp>
          <p:sp>
            <p:nvSpPr>
              <p:cNvPr id="49" name="Freeform 102"/>
              <p:cNvSpPr>
                <a:spLocks/>
              </p:cNvSpPr>
              <p:nvPr/>
            </p:nvSpPr>
            <p:spPr bwMode="blackWhite">
              <a:xfrm>
                <a:off x="3168" y="2754"/>
                <a:ext cx="115" cy="328"/>
              </a:xfrm>
              <a:custGeom>
                <a:avLst/>
                <a:gdLst/>
                <a:ahLst/>
                <a:cxnLst>
                  <a:cxn ang="0">
                    <a:pos x="3" y="328"/>
                  </a:cxn>
                  <a:cxn ang="0">
                    <a:pos x="3" y="248"/>
                  </a:cxn>
                  <a:cxn ang="0">
                    <a:pos x="19" y="168"/>
                  </a:cxn>
                  <a:cxn ang="0">
                    <a:pos x="67" y="72"/>
                  </a:cxn>
                  <a:cxn ang="0">
                    <a:pos x="115" y="0"/>
                  </a:cxn>
                </a:cxnLst>
                <a:rect l="0" t="0" r="r" b="b"/>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grpFill/>
              <a:ln w="28575" cap="flat" cmpd="sng">
                <a:solidFill>
                  <a:schemeClr val="tx1"/>
                </a:solidFill>
                <a:prstDash val="solid"/>
                <a:round/>
                <a:headEnd type="none" w="med" len="med"/>
                <a:tailEnd type="triangle" w="lg" len="lg"/>
              </a:ln>
              <a:effectLst/>
            </p:spPr>
            <p:txBody>
              <a:bodyPr/>
              <a:lstStyle/>
              <a:p>
                <a:pPr algn="ctr">
                  <a:defRPr/>
                </a:pPr>
                <a:endParaRPr lang="en-US" dirty="0">
                  <a:latin typeface="Arial" charset="0"/>
                  <a:cs typeface="Arial" charset="0"/>
                </a:endParaRPr>
              </a:p>
            </p:txBody>
          </p:sp>
        </p:grpSp>
        <p:sp>
          <p:nvSpPr>
            <p:cNvPr id="16414" name="Text Box 46"/>
            <p:cNvSpPr txBox="1">
              <a:spLocks noChangeArrowheads="1"/>
            </p:cNvSpPr>
            <p:nvPr/>
          </p:nvSpPr>
          <p:spPr bwMode="gray">
            <a:xfrm>
              <a:off x="5257800" y="4161187"/>
              <a:ext cx="1143000" cy="47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b="1" dirty="0"/>
                <a:t>Redo log buffer</a:t>
              </a:r>
            </a:p>
          </p:txBody>
        </p:sp>
      </p:grpSp>
      <p:sp>
        <p:nvSpPr>
          <p:cNvPr id="2" name="Slide Number Placeholder 1"/>
          <p:cNvSpPr>
            <a:spLocks noGrp="1"/>
          </p:cNvSpPr>
          <p:nvPr>
            <p:ph type="sldNum" sz="quarter" idx="12"/>
          </p:nvPr>
        </p:nvSpPr>
        <p:spPr/>
        <p:txBody>
          <a:bodyPr/>
          <a:lstStyle/>
          <a:p>
            <a:fld id="{0D1E9C62-5A59-433B-A292-EC595ABBBF45}" type="slidenum">
              <a:rPr lang="" smtClean="0"/>
              <a:t>453</a:t>
            </a:fld>
            <a:endParaRPr lang=""/>
          </a:p>
        </p:txBody>
      </p:sp>
    </p:spTree>
    <p:custDataLst>
      <p:tags r:id="rId1"/>
    </p:custDataLst>
    <p:extLst>
      <p:ext uri="{BB962C8B-B14F-4D97-AF65-F5344CB8AC3E}">
        <p14:creationId xmlns:p14="http://schemas.microsoft.com/office/powerpoint/2010/main" val="4185418417"/>
      </p:ext>
    </p:extLst>
  </p:cSld>
  <p:clrMapOvr>
    <a:masterClrMapping/>
  </p:clrMapOvr>
  <p:transition spd="slow"/>
</p:sld>
</file>

<file path=ppt/slides/slide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454</a:t>
            </a:fld>
            <a:endParaRPr lang=""/>
          </a:p>
        </p:txBody>
      </p:sp>
    </p:spTree>
    <p:custDataLst>
      <p:tags r:id="rId1"/>
    </p:custDataLst>
    <p:extLst>
      <p:ext uri="{BB962C8B-B14F-4D97-AF65-F5344CB8AC3E}">
        <p14:creationId xmlns:p14="http://schemas.microsoft.com/office/powerpoint/2010/main" val="3392803205"/>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578993" y="2209800"/>
            <a:ext cx="9030839" cy="3701267"/>
            <a:chOff x="830654" y="1268641"/>
            <a:chExt cx="7482693" cy="3021738"/>
          </a:xfrm>
        </p:grpSpPr>
        <p:sp>
          <p:nvSpPr>
            <p:cNvPr id="26" name="Freeform 25"/>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7" name="Rounded Rectangle 26"/>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7410" name="Rectangle 2050"/>
          <p:cNvSpPr>
            <a:spLocks noGrp="1" noChangeArrowheads="1"/>
          </p:cNvSpPr>
          <p:nvPr>
            <p:ph type="title"/>
          </p:nvPr>
        </p:nvSpPr>
        <p:spPr>
          <a:noFill/>
        </p:spPr>
        <p:txBody>
          <a:bodyPr/>
          <a:lstStyle/>
          <a:p>
            <a:pPr eaLnBrk="1" hangingPunct="1"/>
            <a:r>
              <a:rPr lang="en-US" altLang="en-US" dirty="0"/>
              <a:t>Automatic Memory </a:t>
            </a:r>
            <a:r>
              <a:rPr lang="en-US" altLang="en-US" dirty="0" smtClean="0"/>
              <a:t>Management</a:t>
            </a:r>
            <a:br>
              <a:rPr lang="en-US" altLang="en-US" dirty="0" smtClean="0"/>
            </a:br>
            <a:endParaRPr lang="en-US" altLang="en-US" dirty="0"/>
          </a:p>
        </p:txBody>
      </p:sp>
      <p:sp>
        <p:nvSpPr>
          <p:cNvPr id="24" name="Content Placeholder 8"/>
          <p:cNvSpPr>
            <a:spLocks noGrp="1"/>
          </p:cNvSpPr>
          <p:nvPr>
            <p:ph idx="1"/>
          </p:nvPr>
        </p:nvSpPr>
        <p:spPr>
          <a:xfrm>
            <a:off x="622138" y="1242485"/>
            <a:ext cx="10944549" cy="680521"/>
          </a:xfrm>
        </p:spPr>
        <p:txBody>
          <a:bodyPr>
            <a:normAutofit fontScale="92500" lnSpcReduction="20000"/>
          </a:bodyPr>
          <a:lstStyle/>
          <a:p>
            <a:r>
              <a:rPr lang="en-US" dirty="0"/>
              <a:t>With Automatic Memory Management, the database server can size the SGA and PGA automatically according to your workload.</a:t>
            </a:r>
          </a:p>
        </p:txBody>
      </p:sp>
      <p:grpSp>
        <p:nvGrpSpPr>
          <p:cNvPr id="2" name="Group 1"/>
          <p:cNvGrpSpPr/>
          <p:nvPr/>
        </p:nvGrpSpPr>
        <p:grpSpPr>
          <a:xfrm>
            <a:off x="1951301" y="2364649"/>
            <a:ext cx="8286223" cy="3127572"/>
            <a:chOff x="2052637" y="2055988"/>
            <a:chExt cx="8286223" cy="3784362"/>
          </a:xfrm>
        </p:grpSpPr>
        <p:sp>
          <p:nvSpPr>
            <p:cNvPr id="17411" name="Rectangle 2052"/>
            <p:cNvSpPr>
              <a:spLocks noChangeArrowheads="1"/>
            </p:cNvSpPr>
            <p:nvPr/>
          </p:nvSpPr>
          <p:spPr bwMode="blackWhite">
            <a:xfrm>
              <a:off x="3505200" y="2411413"/>
              <a:ext cx="1370012" cy="3428937"/>
            </a:xfrm>
            <a:prstGeom prst="rect">
              <a:avLst/>
            </a:prstGeom>
            <a:solidFill>
              <a:srgbClr val="CCCC00"/>
            </a:solidFill>
            <a:ln>
              <a:noFill/>
            </a:ln>
            <a:extLst>
              <a:ext uri="{91240B29-F687-4F45-9708-019B960494DF}">
                <a14:hiddenLine xmlns:a14="http://schemas.microsoft.com/office/drawing/2010/main" w="38100" cap="rnd">
                  <a:solidFill>
                    <a:srgbClr val="000000"/>
                  </a:solidFill>
                  <a:prstDash val="sysDot"/>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7412" name="Text Box 2053"/>
            <p:cNvSpPr txBox="1">
              <a:spLocks noChangeArrowheads="1"/>
            </p:cNvSpPr>
            <p:nvPr/>
          </p:nvSpPr>
          <p:spPr bwMode="auto">
            <a:xfrm>
              <a:off x="3980877" y="2055988"/>
              <a:ext cx="499624"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600" b="1" dirty="0">
                  <a:solidFill>
                    <a:srgbClr val="000000"/>
                  </a:solidFill>
                </a:rPr>
                <a:t>11</a:t>
              </a:r>
              <a:r>
                <a:rPr lang="en-US" altLang="en-US" sz="1600" b="1" dirty="0">
                  <a:solidFill>
                    <a:srgbClr val="000000"/>
                  </a:solidFill>
                  <a:latin typeface="Times New Roman" panose="02020603050405020304" pitchFamily="18" charset="0"/>
                </a:rPr>
                <a:t>g</a:t>
              </a:r>
            </a:p>
          </p:txBody>
        </p:sp>
        <p:sp>
          <p:nvSpPr>
            <p:cNvPr id="17413" name="Line 2054"/>
            <p:cNvSpPr>
              <a:spLocks noChangeShapeType="1"/>
            </p:cNvSpPr>
            <p:nvPr/>
          </p:nvSpPr>
          <p:spPr bwMode="blackWhite">
            <a:xfrm>
              <a:off x="2208213" y="3821113"/>
              <a:ext cx="1198563" cy="4762"/>
            </a:xfrm>
            <a:prstGeom prst="line">
              <a:avLst/>
            </a:prstGeom>
            <a:noFill/>
            <a:ln w="28575">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7414" name="Text Box 2058"/>
            <p:cNvSpPr txBox="1">
              <a:spLocks noChangeArrowheads="1"/>
            </p:cNvSpPr>
            <p:nvPr/>
          </p:nvSpPr>
          <p:spPr bwMode="blackWhite">
            <a:xfrm>
              <a:off x="2055813" y="2436814"/>
              <a:ext cx="1274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t>Memory</a:t>
              </a:r>
              <a:br>
                <a:rPr lang="en-US" altLang="en-US" sz="1400" b="1" dirty="0"/>
              </a:br>
              <a:r>
                <a:rPr lang="en-US" altLang="en-US" sz="1400" b="1" dirty="0"/>
                <a:t>Max Target</a:t>
              </a:r>
            </a:p>
          </p:txBody>
        </p:sp>
        <p:sp>
          <p:nvSpPr>
            <p:cNvPr id="17415" name="Text Box 2059"/>
            <p:cNvSpPr txBox="1">
              <a:spLocks noChangeArrowheads="1"/>
            </p:cNvSpPr>
            <p:nvPr/>
          </p:nvSpPr>
          <p:spPr bwMode="auto">
            <a:xfrm>
              <a:off x="4894263" y="3641725"/>
              <a:ext cx="993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b="1" dirty="0">
                  <a:solidFill>
                    <a:srgbClr val="000099"/>
                  </a:solidFill>
                </a:rPr>
                <a:t>640 MB</a:t>
              </a:r>
            </a:p>
          </p:txBody>
        </p:sp>
        <p:sp>
          <p:nvSpPr>
            <p:cNvPr id="17416" name="Text Box 2060"/>
            <p:cNvSpPr txBox="1">
              <a:spLocks noChangeArrowheads="1"/>
            </p:cNvSpPr>
            <p:nvPr/>
          </p:nvSpPr>
          <p:spPr bwMode="auto">
            <a:xfrm>
              <a:off x="4864630" y="2205039"/>
              <a:ext cx="1120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b="1" dirty="0">
                  <a:solidFill>
                    <a:srgbClr val="000099"/>
                  </a:solidFill>
                </a:rPr>
                <a:t>1000 MB</a:t>
              </a:r>
            </a:p>
          </p:txBody>
        </p:sp>
        <p:sp>
          <p:nvSpPr>
            <p:cNvPr id="28682" name="Text Box 2061"/>
            <p:cNvSpPr txBox="1">
              <a:spLocks noChangeArrowheads="1"/>
            </p:cNvSpPr>
            <p:nvPr/>
          </p:nvSpPr>
          <p:spPr bwMode="auto">
            <a:xfrm>
              <a:off x="4926013" y="4318001"/>
              <a:ext cx="2803525" cy="646113"/>
            </a:xfrm>
            <a:prstGeom prst="rect">
              <a:avLst/>
            </a:prstGeom>
            <a:solidFill>
              <a:schemeClr val="accent1"/>
            </a:solidFill>
            <a:ln w="28575">
              <a:solidFill>
                <a:schemeClr val="tx1"/>
              </a:solidFill>
              <a:miter lim="800000"/>
              <a:headEnd/>
              <a:tailEnd/>
            </a:ln>
          </p:spPr>
          <p:txBody>
            <a:bodyPr wrap="none">
              <a:spAutoFit/>
            </a:bodyPr>
            <a:lstStyle/>
            <a:p>
              <a:pPr algn="ctr" defTabSz="228600">
                <a:spcBef>
                  <a:spcPct val="50000"/>
                </a:spcBef>
                <a:defRPr/>
              </a:pPr>
              <a:r>
                <a:rPr lang="en-US" b="1" dirty="0">
                  <a:solidFill>
                    <a:schemeClr val="bg1"/>
                  </a:solidFill>
                  <a:latin typeface="Courier New" pitchFamily="49" charset="0"/>
                  <a:cs typeface="Arial" charset="0"/>
                </a:rPr>
                <a:t>ALTER SYSTEM SET </a:t>
              </a:r>
              <a:br>
                <a:rPr lang="en-US" b="1" dirty="0">
                  <a:solidFill>
                    <a:schemeClr val="bg1"/>
                  </a:solidFill>
                  <a:latin typeface="Courier New" pitchFamily="49" charset="0"/>
                  <a:cs typeface="Arial" charset="0"/>
                </a:rPr>
              </a:br>
              <a:r>
                <a:rPr lang="en-US" b="1" dirty="0">
                  <a:solidFill>
                    <a:schemeClr val="bg1"/>
                  </a:solidFill>
                  <a:latin typeface="Courier New" pitchFamily="49" charset="0"/>
                  <a:cs typeface="Arial" charset="0"/>
                </a:rPr>
                <a:t>MEMORY_TARGET=800M;</a:t>
              </a:r>
            </a:p>
          </p:txBody>
        </p:sp>
        <p:sp>
          <p:nvSpPr>
            <p:cNvPr id="17418" name="Rectangle 2062"/>
            <p:cNvSpPr>
              <a:spLocks noChangeArrowheads="1"/>
            </p:cNvSpPr>
            <p:nvPr/>
          </p:nvSpPr>
          <p:spPr bwMode="blackWhite">
            <a:xfrm>
              <a:off x="7810500" y="2411413"/>
              <a:ext cx="1408112" cy="3379787"/>
            </a:xfrm>
            <a:prstGeom prst="rect">
              <a:avLst/>
            </a:prstGeom>
            <a:solidFill>
              <a:srgbClr val="CCCC00"/>
            </a:solidFill>
            <a:ln w="28575" cap="rnd">
              <a:solidFill>
                <a:schemeClr val="tx1"/>
              </a:solidFill>
              <a:prstDash val="sysDot"/>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7419" name="Text Box 2063"/>
            <p:cNvSpPr txBox="1">
              <a:spLocks noChangeArrowheads="1"/>
            </p:cNvSpPr>
            <p:nvPr/>
          </p:nvSpPr>
          <p:spPr bwMode="auto">
            <a:xfrm>
              <a:off x="8286177" y="2055988"/>
              <a:ext cx="499624"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600" b="1" dirty="0">
                  <a:solidFill>
                    <a:srgbClr val="000000"/>
                  </a:solidFill>
                </a:rPr>
                <a:t>11</a:t>
              </a:r>
              <a:r>
                <a:rPr lang="en-US" altLang="en-US" sz="1600" b="1" dirty="0">
                  <a:solidFill>
                    <a:srgbClr val="000000"/>
                  </a:solidFill>
                  <a:latin typeface="Times New Roman" panose="02020603050405020304" pitchFamily="18" charset="0"/>
                </a:rPr>
                <a:t>g</a:t>
              </a:r>
            </a:p>
          </p:txBody>
        </p:sp>
        <p:sp>
          <p:nvSpPr>
            <p:cNvPr id="17420" name="Line 2064"/>
            <p:cNvSpPr>
              <a:spLocks noChangeShapeType="1"/>
            </p:cNvSpPr>
            <p:nvPr/>
          </p:nvSpPr>
          <p:spPr bwMode="blackWhite">
            <a:xfrm>
              <a:off x="6475413" y="3287714"/>
              <a:ext cx="1235075" cy="3175"/>
            </a:xfrm>
            <a:prstGeom prst="line">
              <a:avLst/>
            </a:prstGeom>
            <a:noFill/>
            <a:ln w="28575">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7421" name="Text Box 2068"/>
            <p:cNvSpPr txBox="1">
              <a:spLocks noChangeArrowheads="1"/>
            </p:cNvSpPr>
            <p:nvPr/>
          </p:nvSpPr>
          <p:spPr bwMode="blackWhite">
            <a:xfrm>
              <a:off x="6399213" y="2436814"/>
              <a:ext cx="1236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t>Memory</a:t>
              </a:r>
              <a:br>
                <a:rPr lang="en-US" altLang="en-US" sz="1400" b="1" dirty="0"/>
              </a:br>
              <a:r>
                <a:rPr lang="en-US" altLang="en-US" sz="1400" b="1" dirty="0"/>
                <a:t>Max Target</a:t>
              </a:r>
            </a:p>
          </p:txBody>
        </p:sp>
        <p:sp>
          <p:nvSpPr>
            <p:cNvPr id="17422" name="Text Box 2069"/>
            <p:cNvSpPr txBox="1">
              <a:spLocks noChangeArrowheads="1"/>
            </p:cNvSpPr>
            <p:nvPr/>
          </p:nvSpPr>
          <p:spPr bwMode="auto">
            <a:xfrm>
              <a:off x="9225140" y="3095978"/>
              <a:ext cx="993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b="1" dirty="0">
                  <a:solidFill>
                    <a:srgbClr val="000099"/>
                  </a:solidFill>
                </a:rPr>
                <a:t>800 MB</a:t>
              </a:r>
            </a:p>
          </p:txBody>
        </p:sp>
        <p:sp>
          <p:nvSpPr>
            <p:cNvPr id="17423" name="Text Box 2070"/>
            <p:cNvSpPr txBox="1">
              <a:spLocks noChangeArrowheads="1"/>
            </p:cNvSpPr>
            <p:nvPr/>
          </p:nvSpPr>
          <p:spPr bwMode="auto">
            <a:xfrm>
              <a:off x="9218085" y="2195514"/>
              <a:ext cx="1120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b="1" dirty="0">
                  <a:solidFill>
                    <a:srgbClr val="000099"/>
                  </a:solidFill>
                </a:rPr>
                <a:t>1000 MB</a:t>
              </a:r>
            </a:p>
          </p:txBody>
        </p:sp>
        <p:sp>
          <p:nvSpPr>
            <p:cNvPr id="17424" name="Rectangle 2072"/>
            <p:cNvSpPr>
              <a:spLocks noChangeArrowheads="1"/>
            </p:cNvSpPr>
            <p:nvPr/>
          </p:nvSpPr>
          <p:spPr bwMode="blackWhite">
            <a:xfrm>
              <a:off x="3492500" y="2398713"/>
              <a:ext cx="1370012" cy="1485900"/>
            </a:xfrm>
            <a:prstGeom prst="rect">
              <a:avLst/>
            </a:prstGeom>
            <a:noFill/>
            <a:ln w="2857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7425" name="Rectangle 2056"/>
            <p:cNvSpPr>
              <a:spLocks noChangeArrowheads="1"/>
            </p:cNvSpPr>
            <p:nvPr/>
          </p:nvSpPr>
          <p:spPr bwMode="blackWhite">
            <a:xfrm>
              <a:off x="3479800" y="3821113"/>
              <a:ext cx="1384300" cy="2019237"/>
            </a:xfrm>
            <a:prstGeom prst="rect">
              <a:avLst/>
            </a:prstGeom>
            <a:solidFill>
              <a:srgbClr val="FFFF00"/>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7426" name="Rectangle 2073"/>
            <p:cNvSpPr>
              <a:spLocks noChangeArrowheads="1"/>
            </p:cNvSpPr>
            <p:nvPr/>
          </p:nvSpPr>
          <p:spPr bwMode="blackWhite">
            <a:xfrm>
              <a:off x="7823200" y="2398713"/>
              <a:ext cx="1370012" cy="901700"/>
            </a:xfrm>
            <a:prstGeom prst="rect">
              <a:avLst/>
            </a:prstGeom>
            <a:noFill/>
            <a:ln w="38100">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7427" name="Rectangle 2066"/>
            <p:cNvSpPr>
              <a:spLocks noChangeArrowheads="1"/>
            </p:cNvSpPr>
            <p:nvPr/>
          </p:nvSpPr>
          <p:spPr bwMode="blackWhite">
            <a:xfrm>
              <a:off x="7804150" y="3295651"/>
              <a:ext cx="1408112" cy="2495549"/>
            </a:xfrm>
            <a:prstGeom prst="rect">
              <a:avLst/>
            </a:prstGeom>
            <a:solidFill>
              <a:srgbClr val="FFFF00"/>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7428" name="Line 2074"/>
            <p:cNvSpPr>
              <a:spLocks noChangeShapeType="1"/>
            </p:cNvSpPr>
            <p:nvPr/>
          </p:nvSpPr>
          <p:spPr bwMode="blackWhite">
            <a:xfrm>
              <a:off x="2208213" y="2411413"/>
              <a:ext cx="1198563" cy="4762"/>
            </a:xfrm>
            <a:prstGeom prst="line">
              <a:avLst/>
            </a:prstGeom>
            <a:noFill/>
            <a:ln w="28575">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7429" name="Line 2078"/>
            <p:cNvSpPr>
              <a:spLocks noChangeShapeType="1"/>
            </p:cNvSpPr>
            <p:nvPr/>
          </p:nvSpPr>
          <p:spPr bwMode="blackWhite">
            <a:xfrm>
              <a:off x="6475413" y="2411414"/>
              <a:ext cx="1235075" cy="3175"/>
            </a:xfrm>
            <a:prstGeom prst="line">
              <a:avLst/>
            </a:prstGeom>
            <a:noFill/>
            <a:ln w="28575">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7430" name="Text Box 2055"/>
            <p:cNvSpPr txBox="1">
              <a:spLocks noChangeArrowheads="1"/>
            </p:cNvSpPr>
            <p:nvPr/>
          </p:nvSpPr>
          <p:spPr bwMode="blackWhite">
            <a:xfrm>
              <a:off x="2052637" y="3817938"/>
              <a:ext cx="1455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t>Memory Target</a:t>
              </a:r>
            </a:p>
          </p:txBody>
        </p:sp>
        <p:sp>
          <p:nvSpPr>
            <p:cNvPr id="17431" name="Text Box 2065"/>
            <p:cNvSpPr txBox="1">
              <a:spLocks noChangeArrowheads="1"/>
            </p:cNvSpPr>
            <p:nvPr/>
          </p:nvSpPr>
          <p:spPr bwMode="blackWhite">
            <a:xfrm>
              <a:off x="6351587" y="3281363"/>
              <a:ext cx="1455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t>Memory Target</a:t>
              </a:r>
            </a:p>
          </p:txBody>
        </p:sp>
      </p:grpSp>
      <p:sp>
        <p:nvSpPr>
          <p:cNvPr id="3" name="Slide Number Placeholder 2"/>
          <p:cNvSpPr>
            <a:spLocks noGrp="1"/>
          </p:cNvSpPr>
          <p:nvPr>
            <p:ph type="sldNum" sz="quarter" idx="12"/>
          </p:nvPr>
        </p:nvSpPr>
        <p:spPr/>
        <p:txBody>
          <a:bodyPr/>
          <a:lstStyle/>
          <a:p>
            <a:fld id="{0D1E9C62-5A59-433B-A292-EC595ABBBF45}" type="slidenum">
              <a:rPr lang="" smtClean="0"/>
              <a:t>455</a:t>
            </a:fld>
            <a:endParaRPr lang=""/>
          </a:p>
        </p:txBody>
      </p:sp>
    </p:spTree>
    <p:custDataLst>
      <p:tags r:id="rId1"/>
    </p:custDataLst>
    <p:extLst>
      <p:ext uri="{BB962C8B-B14F-4D97-AF65-F5344CB8AC3E}">
        <p14:creationId xmlns:p14="http://schemas.microsoft.com/office/powerpoint/2010/main" val="400046793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456</a:t>
            </a:fld>
            <a:endParaRPr lang=""/>
          </a:p>
        </p:txBody>
      </p:sp>
    </p:spTree>
    <p:custDataLst>
      <p:tags r:id="rId1"/>
    </p:custDataLst>
    <p:extLst>
      <p:ext uri="{BB962C8B-B14F-4D97-AF65-F5344CB8AC3E}">
        <p14:creationId xmlns:p14="http://schemas.microsoft.com/office/powerpoint/2010/main" val="3892393478"/>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2362660" y="2651988"/>
            <a:ext cx="7463504" cy="3489168"/>
            <a:chOff x="830654" y="1268641"/>
            <a:chExt cx="7482693" cy="3021738"/>
          </a:xfrm>
        </p:grpSpPr>
        <p:sp>
          <p:nvSpPr>
            <p:cNvPr id="32" name="Freeform 31"/>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33" name="Rounded Rectangle 32"/>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8434" name="Rectangle 2"/>
          <p:cNvSpPr>
            <a:spLocks noGrp="1" noChangeArrowheads="1"/>
          </p:cNvSpPr>
          <p:nvPr>
            <p:ph type="title"/>
          </p:nvPr>
        </p:nvSpPr>
        <p:spPr>
          <a:noFill/>
        </p:spPr>
        <p:txBody>
          <a:bodyPr/>
          <a:lstStyle/>
          <a:p>
            <a:pPr eaLnBrk="1" hangingPunct="1"/>
            <a:r>
              <a:rPr lang="en-US" altLang="en-US" dirty="0"/>
              <a:t>Automatic Shared Memory </a:t>
            </a:r>
            <a:r>
              <a:rPr lang="en-US" altLang="en-US" dirty="0" smtClean="0"/>
              <a:t>Management</a:t>
            </a:r>
            <a:br>
              <a:rPr lang="en-US" altLang="en-US" dirty="0" smtClean="0"/>
            </a:br>
            <a:endParaRPr lang="en-US" altLang="en-US" dirty="0"/>
          </a:p>
        </p:txBody>
      </p:sp>
      <p:sp>
        <p:nvSpPr>
          <p:cNvPr id="29" name="Content Placeholder 9"/>
          <p:cNvSpPr>
            <a:spLocks noGrp="1"/>
          </p:cNvSpPr>
          <p:nvPr>
            <p:ph idx="1"/>
          </p:nvPr>
        </p:nvSpPr>
        <p:spPr>
          <a:xfrm>
            <a:off x="622138" y="1242485"/>
            <a:ext cx="10944549" cy="1234519"/>
          </a:xfrm>
        </p:spPr>
        <p:txBody>
          <a:bodyPr/>
          <a:lstStyle/>
          <a:p>
            <a:pPr lvl="1">
              <a:buClr>
                <a:schemeClr val="accent1"/>
              </a:buClr>
              <a:defRPr/>
            </a:pPr>
            <a:r>
              <a:rPr lang="en-US" dirty="0"/>
              <a:t>Automatically adapts to workload changes</a:t>
            </a:r>
          </a:p>
          <a:p>
            <a:pPr lvl="1">
              <a:buClr>
                <a:schemeClr val="accent1"/>
              </a:buClr>
              <a:defRPr/>
            </a:pPr>
            <a:r>
              <a:rPr lang="en-US" dirty="0"/>
              <a:t>Maximizes memory utilization</a:t>
            </a:r>
          </a:p>
          <a:p>
            <a:pPr lvl="1">
              <a:buClr>
                <a:schemeClr val="accent1"/>
              </a:buClr>
              <a:defRPr/>
            </a:pPr>
            <a:r>
              <a:rPr lang="en-US" dirty="0"/>
              <a:t>Helps eliminate out-of-memory errors</a:t>
            </a:r>
          </a:p>
        </p:txBody>
      </p:sp>
      <p:grpSp>
        <p:nvGrpSpPr>
          <p:cNvPr id="2" name="Group 1"/>
          <p:cNvGrpSpPr/>
          <p:nvPr/>
        </p:nvGrpSpPr>
        <p:grpSpPr>
          <a:xfrm>
            <a:off x="2801360" y="2900580"/>
            <a:ext cx="5893955" cy="3147580"/>
            <a:chOff x="2506662" y="2743201"/>
            <a:chExt cx="6483351" cy="3462338"/>
          </a:xfrm>
        </p:grpSpPr>
        <p:sp>
          <p:nvSpPr>
            <p:cNvPr id="18435" name="Line 20"/>
            <p:cNvSpPr>
              <a:spLocks noChangeShapeType="1"/>
            </p:cNvSpPr>
            <p:nvPr/>
          </p:nvSpPr>
          <p:spPr bwMode="blackWhite">
            <a:xfrm>
              <a:off x="5776912" y="4419600"/>
              <a:ext cx="1181100" cy="0"/>
            </a:xfrm>
            <a:prstGeom prst="line">
              <a:avLst/>
            </a:prstGeom>
            <a:noFill/>
            <a:ln w="28575">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18436" name="Text Box 21"/>
            <p:cNvSpPr txBox="1">
              <a:spLocks noChangeArrowheads="1"/>
            </p:cNvSpPr>
            <p:nvPr/>
          </p:nvSpPr>
          <p:spPr bwMode="auto">
            <a:xfrm>
              <a:off x="4270374" y="5838826"/>
              <a:ext cx="156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Online users</a:t>
              </a:r>
            </a:p>
          </p:txBody>
        </p:sp>
        <p:sp>
          <p:nvSpPr>
            <p:cNvPr id="18437" name="Text Box 22"/>
            <p:cNvSpPr txBox="1">
              <a:spLocks noChangeArrowheads="1"/>
            </p:cNvSpPr>
            <p:nvPr/>
          </p:nvSpPr>
          <p:spPr bwMode="auto">
            <a:xfrm>
              <a:off x="7316787" y="5838826"/>
              <a:ext cx="1352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Batch jobs</a:t>
              </a:r>
            </a:p>
          </p:txBody>
        </p:sp>
        <p:cxnSp>
          <p:nvCxnSpPr>
            <p:cNvPr id="18438" name="AutoShape 23"/>
            <p:cNvCxnSpPr>
              <a:cxnSpLocks noChangeShapeType="1"/>
            </p:cNvCxnSpPr>
            <p:nvPr/>
          </p:nvCxnSpPr>
          <p:spPr bwMode="auto">
            <a:xfrm>
              <a:off x="6022598" y="6059437"/>
              <a:ext cx="1110415" cy="0"/>
            </a:xfrm>
            <a:prstGeom prst="straightConnector1">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sp>
          <p:nvSpPr>
            <p:cNvPr id="18439" name="Freeform 24"/>
            <p:cNvSpPr>
              <a:spLocks/>
            </p:cNvSpPr>
            <p:nvPr/>
          </p:nvSpPr>
          <p:spPr bwMode="gray">
            <a:xfrm>
              <a:off x="5773738" y="3429001"/>
              <a:ext cx="1190625" cy="542925"/>
            </a:xfrm>
            <a:custGeom>
              <a:avLst/>
              <a:gdLst>
                <a:gd name="T0" fmla="*/ 0 w 720"/>
                <a:gd name="T1" fmla="*/ 2147483647 h 384"/>
                <a:gd name="T2" fmla="*/ 2147483647 w 720"/>
                <a:gd name="T3" fmla="*/ 2147483647 h 384"/>
                <a:gd name="T4" fmla="*/ 2147483647 w 720"/>
                <a:gd name="T5" fmla="*/ 0 h 384"/>
                <a:gd name="T6" fmla="*/ 2147483647 w 720"/>
                <a:gd name="T7" fmla="*/ 0 h 384"/>
                <a:gd name="T8" fmla="*/ 0 60000 65536"/>
                <a:gd name="T9" fmla="*/ 0 60000 65536"/>
                <a:gd name="T10" fmla="*/ 0 60000 65536"/>
                <a:gd name="T11" fmla="*/ 0 60000 65536"/>
                <a:gd name="T12" fmla="*/ 0 w 720"/>
                <a:gd name="T13" fmla="*/ 0 h 384"/>
                <a:gd name="T14" fmla="*/ 720 w 720"/>
                <a:gd name="T15" fmla="*/ 384 h 384"/>
              </a:gdLst>
              <a:ahLst/>
              <a:cxnLst>
                <a:cxn ang="T8">
                  <a:pos x="T0" y="T1"/>
                </a:cxn>
                <a:cxn ang="T9">
                  <a:pos x="T2" y="T3"/>
                </a:cxn>
                <a:cxn ang="T10">
                  <a:pos x="T4" y="T5"/>
                </a:cxn>
                <a:cxn ang="T11">
                  <a:pos x="T6" y="T7"/>
                </a:cxn>
              </a:cxnLst>
              <a:rect l="T12" t="T13" r="T14" b="T15"/>
              <a:pathLst>
                <a:path w="720" h="384">
                  <a:moveTo>
                    <a:pt x="0" y="384"/>
                  </a:moveTo>
                  <a:lnTo>
                    <a:pt x="288" y="384"/>
                  </a:lnTo>
                  <a:lnTo>
                    <a:pt x="288" y="0"/>
                  </a:lnTo>
                  <a:lnTo>
                    <a:pt x="720" y="0"/>
                  </a:lnTo>
                </a:path>
              </a:pathLst>
            </a:custGeom>
            <a:noFill/>
            <a:ln w="28575" cap="flat" cmpd="sng">
              <a:solidFill>
                <a:srgbClr val="FF0000"/>
              </a:solidFill>
              <a:prstDash val="dash"/>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p>
              <a:endParaRPr lang="en-US" dirty="0">
                <a:solidFill>
                  <a:srgbClr val="000000"/>
                </a:solidFill>
              </a:endParaRPr>
            </a:p>
          </p:txBody>
        </p:sp>
        <p:sp>
          <p:nvSpPr>
            <p:cNvPr id="18440" name="Rectangle 4"/>
            <p:cNvSpPr>
              <a:spLocks noChangeArrowheads="1"/>
            </p:cNvSpPr>
            <p:nvPr/>
          </p:nvSpPr>
          <p:spPr bwMode="blackWhite">
            <a:xfrm>
              <a:off x="3960812" y="2743201"/>
              <a:ext cx="2133600" cy="1230313"/>
            </a:xfrm>
            <a:prstGeom prst="rect">
              <a:avLst/>
            </a:prstGeom>
            <a:solidFill>
              <a:srgbClr val="B3EDF5"/>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solidFill>
                  <a:srgbClr val="000000"/>
                </a:solidFill>
              </a:endParaRPr>
            </a:p>
          </p:txBody>
        </p:sp>
        <p:sp>
          <p:nvSpPr>
            <p:cNvPr id="18441" name="Rectangle 5"/>
            <p:cNvSpPr>
              <a:spLocks noChangeArrowheads="1"/>
            </p:cNvSpPr>
            <p:nvPr/>
          </p:nvSpPr>
          <p:spPr bwMode="blackWhite">
            <a:xfrm>
              <a:off x="3960812" y="3973513"/>
              <a:ext cx="2133600" cy="430212"/>
            </a:xfrm>
            <a:prstGeom prst="rect">
              <a:avLst/>
            </a:prstGeom>
            <a:solidFill>
              <a:srgbClr val="FFE395"/>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solidFill>
                  <a:srgbClr val="000000"/>
                </a:solidFill>
              </a:endParaRPr>
            </a:p>
          </p:txBody>
        </p:sp>
        <p:sp>
          <p:nvSpPr>
            <p:cNvPr id="18442" name="Rectangle 6"/>
            <p:cNvSpPr>
              <a:spLocks noChangeArrowheads="1"/>
            </p:cNvSpPr>
            <p:nvPr/>
          </p:nvSpPr>
          <p:spPr bwMode="blackWhite">
            <a:xfrm>
              <a:off x="3960812" y="4419600"/>
              <a:ext cx="2133600" cy="738188"/>
            </a:xfrm>
            <a:prstGeom prst="rect">
              <a:avLst/>
            </a:prstGeom>
            <a:solidFill>
              <a:srgbClr val="FF99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solidFill>
                  <a:srgbClr val="000000"/>
                </a:solidFill>
              </a:endParaRPr>
            </a:p>
          </p:txBody>
        </p:sp>
        <p:sp>
          <p:nvSpPr>
            <p:cNvPr id="18443" name="Rectangle 7"/>
            <p:cNvSpPr>
              <a:spLocks noChangeArrowheads="1"/>
            </p:cNvSpPr>
            <p:nvPr/>
          </p:nvSpPr>
          <p:spPr bwMode="blackWhite">
            <a:xfrm>
              <a:off x="3960812" y="5141914"/>
              <a:ext cx="2133600" cy="338137"/>
            </a:xfrm>
            <a:prstGeom prst="rect">
              <a:avLst/>
            </a:prstGeom>
            <a:solidFill>
              <a:srgbClr val="99CC99"/>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solidFill>
                  <a:srgbClr val="000000"/>
                </a:solidFill>
              </a:endParaRPr>
            </a:p>
          </p:txBody>
        </p:sp>
        <p:sp>
          <p:nvSpPr>
            <p:cNvPr id="18444" name="Text Box 8"/>
            <p:cNvSpPr txBox="1">
              <a:spLocks noChangeArrowheads="1"/>
            </p:cNvSpPr>
            <p:nvPr/>
          </p:nvSpPr>
          <p:spPr bwMode="blackWhite">
            <a:xfrm>
              <a:off x="4263230" y="3095625"/>
              <a:ext cx="158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Buffer cache</a:t>
              </a:r>
            </a:p>
          </p:txBody>
        </p:sp>
        <p:sp>
          <p:nvSpPr>
            <p:cNvPr id="18445" name="Text Box 9"/>
            <p:cNvSpPr txBox="1">
              <a:spLocks noChangeArrowheads="1"/>
            </p:cNvSpPr>
            <p:nvPr/>
          </p:nvSpPr>
          <p:spPr bwMode="blackWhite">
            <a:xfrm>
              <a:off x="4377531" y="3956051"/>
              <a:ext cx="1354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Large pool</a:t>
              </a:r>
            </a:p>
          </p:txBody>
        </p:sp>
        <p:sp>
          <p:nvSpPr>
            <p:cNvPr id="18446" name="Text Box 10"/>
            <p:cNvSpPr txBox="1">
              <a:spLocks noChangeArrowheads="1"/>
            </p:cNvSpPr>
            <p:nvPr/>
          </p:nvSpPr>
          <p:spPr bwMode="blackWhite">
            <a:xfrm>
              <a:off x="4302124" y="4567415"/>
              <a:ext cx="1504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Shared pool</a:t>
              </a:r>
            </a:p>
          </p:txBody>
        </p:sp>
        <p:sp>
          <p:nvSpPr>
            <p:cNvPr id="18447" name="Text Box 11"/>
            <p:cNvSpPr txBox="1">
              <a:spLocks noChangeArrowheads="1"/>
            </p:cNvSpPr>
            <p:nvPr/>
          </p:nvSpPr>
          <p:spPr bwMode="blackWhite">
            <a:xfrm>
              <a:off x="4429918" y="5123570"/>
              <a:ext cx="1249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Java pool</a:t>
              </a:r>
            </a:p>
          </p:txBody>
        </p:sp>
        <p:sp>
          <p:nvSpPr>
            <p:cNvPr id="18448" name="Rectangle 25"/>
            <p:cNvSpPr>
              <a:spLocks noChangeArrowheads="1"/>
            </p:cNvSpPr>
            <p:nvPr/>
          </p:nvSpPr>
          <p:spPr bwMode="blackWhite">
            <a:xfrm>
              <a:off x="3960812" y="5481639"/>
              <a:ext cx="2133600" cy="407987"/>
            </a:xfrm>
            <a:prstGeom prst="rect">
              <a:avLst/>
            </a:prstGeom>
            <a:solidFill>
              <a:srgbClr val="FF9933"/>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solidFill>
                  <a:srgbClr val="000000"/>
                </a:solidFill>
              </a:endParaRPr>
            </a:p>
          </p:txBody>
        </p:sp>
        <p:sp>
          <p:nvSpPr>
            <p:cNvPr id="18449" name="Text Box 27"/>
            <p:cNvSpPr txBox="1">
              <a:spLocks noChangeArrowheads="1"/>
            </p:cNvSpPr>
            <p:nvPr/>
          </p:nvSpPr>
          <p:spPr bwMode="gray">
            <a:xfrm>
              <a:off x="4238624" y="5493457"/>
              <a:ext cx="163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Streams pool</a:t>
              </a:r>
            </a:p>
          </p:txBody>
        </p:sp>
        <p:sp>
          <p:nvSpPr>
            <p:cNvPr id="18450" name="Rectangle 12"/>
            <p:cNvSpPr>
              <a:spLocks noChangeArrowheads="1"/>
            </p:cNvSpPr>
            <p:nvPr/>
          </p:nvSpPr>
          <p:spPr bwMode="blackWhite">
            <a:xfrm>
              <a:off x="6983412" y="2743201"/>
              <a:ext cx="2006600" cy="1235075"/>
            </a:xfrm>
            <a:prstGeom prst="rect">
              <a:avLst/>
            </a:prstGeom>
            <a:solidFill>
              <a:srgbClr val="B3EDF5"/>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solidFill>
                  <a:srgbClr val="000000"/>
                </a:solidFill>
              </a:endParaRPr>
            </a:p>
          </p:txBody>
        </p:sp>
        <p:sp>
          <p:nvSpPr>
            <p:cNvPr id="18451" name="Rectangle 13"/>
            <p:cNvSpPr>
              <a:spLocks noChangeArrowheads="1"/>
            </p:cNvSpPr>
            <p:nvPr/>
          </p:nvSpPr>
          <p:spPr bwMode="blackWhite">
            <a:xfrm>
              <a:off x="6986588" y="3390901"/>
              <a:ext cx="2003425" cy="1019175"/>
            </a:xfrm>
            <a:prstGeom prst="rect">
              <a:avLst/>
            </a:prstGeom>
            <a:solidFill>
              <a:srgbClr val="FFE395"/>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solidFill>
                  <a:srgbClr val="000000"/>
                </a:solidFill>
              </a:endParaRPr>
            </a:p>
          </p:txBody>
        </p:sp>
        <p:sp>
          <p:nvSpPr>
            <p:cNvPr id="18452" name="Rectangle 14"/>
            <p:cNvSpPr>
              <a:spLocks noChangeArrowheads="1"/>
            </p:cNvSpPr>
            <p:nvPr/>
          </p:nvSpPr>
          <p:spPr bwMode="blackWhite">
            <a:xfrm>
              <a:off x="6986588" y="4410076"/>
              <a:ext cx="2003425" cy="741363"/>
            </a:xfrm>
            <a:prstGeom prst="rect">
              <a:avLst/>
            </a:prstGeom>
            <a:solidFill>
              <a:srgbClr val="FF99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solidFill>
                  <a:srgbClr val="000000"/>
                </a:solidFill>
              </a:endParaRPr>
            </a:p>
          </p:txBody>
        </p:sp>
        <p:sp>
          <p:nvSpPr>
            <p:cNvPr id="18453" name="Rectangle 15"/>
            <p:cNvSpPr>
              <a:spLocks noChangeArrowheads="1"/>
            </p:cNvSpPr>
            <p:nvPr/>
          </p:nvSpPr>
          <p:spPr bwMode="blackWhite">
            <a:xfrm>
              <a:off x="6983412" y="5151439"/>
              <a:ext cx="2006600" cy="338137"/>
            </a:xfrm>
            <a:prstGeom prst="rect">
              <a:avLst/>
            </a:prstGeom>
            <a:solidFill>
              <a:srgbClr val="99CC99"/>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solidFill>
                  <a:srgbClr val="000000"/>
                </a:solidFill>
              </a:endParaRPr>
            </a:p>
          </p:txBody>
        </p:sp>
        <p:sp>
          <p:nvSpPr>
            <p:cNvPr id="18454" name="Text Box 16"/>
            <p:cNvSpPr txBox="1">
              <a:spLocks noChangeArrowheads="1"/>
            </p:cNvSpPr>
            <p:nvPr/>
          </p:nvSpPr>
          <p:spPr bwMode="blackWhite">
            <a:xfrm>
              <a:off x="7208837" y="2878844"/>
              <a:ext cx="156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Buffer cache</a:t>
              </a:r>
            </a:p>
          </p:txBody>
        </p:sp>
        <p:sp>
          <p:nvSpPr>
            <p:cNvPr id="18455" name="Text Box 17"/>
            <p:cNvSpPr txBox="1">
              <a:spLocks noChangeArrowheads="1"/>
            </p:cNvSpPr>
            <p:nvPr/>
          </p:nvSpPr>
          <p:spPr bwMode="blackWhite">
            <a:xfrm>
              <a:off x="7311231" y="3680178"/>
              <a:ext cx="13636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Large pool</a:t>
              </a:r>
            </a:p>
          </p:txBody>
        </p:sp>
        <p:sp>
          <p:nvSpPr>
            <p:cNvPr id="18456" name="Text Box 18"/>
            <p:cNvSpPr txBox="1">
              <a:spLocks noChangeArrowheads="1"/>
            </p:cNvSpPr>
            <p:nvPr/>
          </p:nvSpPr>
          <p:spPr bwMode="blackWhite">
            <a:xfrm>
              <a:off x="7240587" y="4573765"/>
              <a:ext cx="1504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Shared pool</a:t>
              </a:r>
            </a:p>
          </p:txBody>
        </p:sp>
        <p:sp>
          <p:nvSpPr>
            <p:cNvPr id="18457" name="Text Box 19"/>
            <p:cNvSpPr txBox="1">
              <a:spLocks noChangeArrowheads="1"/>
            </p:cNvSpPr>
            <p:nvPr/>
          </p:nvSpPr>
          <p:spPr bwMode="blackWhite">
            <a:xfrm>
              <a:off x="7373937" y="5131507"/>
              <a:ext cx="1238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Java pool</a:t>
              </a:r>
            </a:p>
          </p:txBody>
        </p:sp>
        <p:sp>
          <p:nvSpPr>
            <p:cNvPr id="18458" name="Rectangle 26"/>
            <p:cNvSpPr>
              <a:spLocks noChangeArrowheads="1"/>
            </p:cNvSpPr>
            <p:nvPr/>
          </p:nvSpPr>
          <p:spPr bwMode="blackWhite">
            <a:xfrm>
              <a:off x="6983412" y="5492751"/>
              <a:ext cx="2006600" cy="396875"/>
            </a:xfrm>
            <a:prstGeom prst="rect">
              <a:avLst/>
            </a:prstGeom>
            <a:solidFill>
              <a:srgbClr val="FF9933"/>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solidFill>
                  <a:srgbClr val="000000"/>
                </a:solidFill>
              </a:endParaRPr>
            </a:p>
          </p:txBody>
        </p:sp>
        <p:sp>
          <p:nvSpPr>
            <p:cNvPr id="18459" name="Text Box 28"/>
            <p:cNvSpPr txBox="1">
              <a:spLocks noChangeArrowheads="1"/>
            </p:cNvSpPr>
            <p:nvPr/>
          </p:nvSpPr>
          <p:spPr bwMode="gray">
            <a:xfrm>
              <a:off x="7177087" y="5498219"/>
              <a:ext cx="163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Streams pool</a:t>
              </a:r>
            </a:p>
          </p:txBody>
        </p:sp>
        <p:sp>
          <p:nvSpPr>
            <p:cNvPr id="18460" name="Text Box 29"/>
            <p:cNvSpPr txBox="1">
              <a:spLocks noChangeArrowheads="1"/>
            </p:cNvSpPr>
            <p:nvPr/>
          </p:nvSpPr>
          <p:spPr bwMode="gray">
            <a:xfrm>
              <a:off x="2506662" y="3733801"/>
              <a:ext cx="120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Example:</a:t>
              </a:r>
            </a:p>
          </p:txBody>
        </p:sp>
      </p:grpSp>
      <p:sp>
        <p:nvSpPr>
          <p:cNvPr id="3" name="Slide Number Placeholder 2"/>
          <p:cNvSpPr>
            <a:spLocks noGrp="1"/>
          </p:cNvSpPr>
          <p:nvPr>
            <p:ph type="sldNum" sz="quarter" idx="12"/>
          </p:nvPr>
        </p:nvSpPr>
        <p:spPr/>
        <p:txBody>
          <a:bodyPr/>
          <a:lstStyle/>
          <a:p>
            <a:fld id="{0D1E9C62-5A59-433B-A292-EC595ABBBF45}" type="slidenum">
              <a:rPr lang="" smtClean="0"/>
              <a:t>457</a:t>
            </a:fld>
            <a:endParaRPr lang=""/>
          </a:p>
        </p:txBody>
      </p:sp>
    </p:spTree>
    <p:custDataLst>
      <p:tags r:id="rId1"/>
    </p:custDataLst>
    <p:extLst>
      <p:ext uri="{BB962C8B-B14F-4D97-AF65-F5344CB8AC3E}">
        <p14:creationId xmlns:p14="http://schemas.microsoft.com/office/powerpoint/2010/main" val="3952243267"/>
      </p:ext>
    </p:extLst>
  </p:cSld>
  <p:clrMapOvr>
    <a:masterClrMapping/>
  </p:clrMapOvr>
  <p:transition spd="slow"/>
</p:sld>
</file>

<file path=ppt/slides/slide4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458</a:t>
            </a:fld>
            <a:endParaRPr lang=""/>
          </a:p>
        </p:txBody>
      </p:sp>
    </p:spTree>
    <p:custDataLst>
      <p:tags r:id="rId1"/>
    </p:custDataLst>
    <p:extLst>
      <p:ext uri="{BB962C8B-B14F-4D97-AF65-F5344CB8AC3E}">
        <p14:creationId xmlns:p14="http://schemas.microsoft.com/office/powerpoint/2010/main" val="3980070778"/>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836613" y="911309"/>
            <a:ext cx="5791200" cy="5108491"/>
            <a:chOff x="830654" y="1268641"/>
            <a:chExt cx="7482693" cy="3021738"/>
          </a:xfrm>
        </p:grpSpPr>
        <p:sp>
          <p:nvSpPr>
            <p:cNvPr id="30" name="Freeform 29"/>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31" name="Rounded Rectangle 30"/>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9458" name="Title 1"/>
          <p:cNvSpPr>
            <a:spLocks noGrp="1"/>
          </p:cNvSpPr>
          <p:nvPr>
            <p:ph type="title"/>
          </p:nvPr>
        </p:nvSpPr>
        <p:spPr/>
        <p:txBody>
          <a:bodyPr>
            <a:normAutofit fontScale="90000"/>
          </a:bodyPr>
          <a:lstStyle/>
          <a:p>
            <a:pPr eaLnBrk="1" hangingPunct="1"/>
            <a:r>
              <a:rPr lang="en-US" altLang="en-US" dirty="0"/>
              <a:t>Managing the SGA for </a:t>
            </a:r>
            <a:r>
              <a:rPr lang="en-US" altLang="en-US" dirty="0" smtClean="0"/>
              <a:t>PDBs</a:t>
            </a:r>
            <a:br>
              <a:rPr lang="en-US" altLang="en-US" dirty="0" smtClean="0"/>
            </a:br>
            <a:r>
              <a:rPr lang="en-US" altLang="en-US" dirty="0"/>
              <a:t/>
            </a:r>
            <a:br>
              <a:rPr lang="en-US" altLang="en-US" dirty="0"/>
            </a:br>
            <a:endParaRPr lang="en-US" altLang="en-US" dirty="0"/>
          </a:p>
        </p:txBody>
      </p:sp>
      <p:sp>
        <p:nvSpPr>
          <p:cNvPr id="26" name="Content Placeholder 32"/>
          <p:cNvSpPr>
            <a:spLocks noGrp="1"/>
          </p:cNvSpPr>
          <p:nvPr>
            <p:ph idx="1"/>
          </p:nvPr>
        </p:nvSpPr>
        <p:spPr>
          <a:xfrm>
            <a:off x="7313612" y="978362"/>
            <a:ext cx="3673475" cy="4871412"/>
          </a:xfrm>
        </p:spPr>
        <p:txBody>
          <a:bodyPr/>
          <a:lstStyle/>
          <a:p>
            <a:pPr lvl="1">
              <a:defRPr/>
            </a:pPr>
            <a:r>
              <a:rPr lang="en-US" sz="2000" b="1" dirty="0">
                <a:solidFill>
                  <a:srgbClr val="7030A0"/>
                </a:solidFill>
                <a:latin typeface="Courier New" pitchFamily="49" charset="0"/>
                <a:cs typeface="Courier New" pitchFamily="49" charset="0"/>
              </a:rPr>
              <a:t>SGA_TARGET</a:t>
            </a:r>
            <a:r>
              <a:rPr lang="en-US" sz="2000" dirty="0">
                <a:solidFill>
                  <a:schemeClr val="tx1"/>
                </a:solidFill>
                <a:cs typeface="Arial" pitchFamily="34" charset="0"/>
              </a:rPr>
              <a:t> </a:t>
            </a:r>
            <a:r>
              <a:rPr lang="en-US" sz="2000" dirty="0">
                <a:cs typeface="Arial" pitchFamily="34" charset="0"/>
              </a:rPr>
              <a:t>set at PDB level enforces a hard limit for the PDB’s SGA.</a:t>
            </a:r>
          </a:p>
          <a:p>
            <a:pPr lvl="1">
              <a:defRPr/>
            </a:pPr>
            <a:r>
              <a:rPr lang="en-US" sz="2000" b="1" dirty="0">
                <a:solidFill>
                  <a:schemeClr val="tx1"/>
                </a:solidFill>
                <a:latin typeface="Courier New" pitchFamily="49" charset="0"/>
                <a:cs typeface="Courier New" pitchFamily="49" charset="0"/>
              </a:rPr>
              <a:t>SGA_TARGET</a:t>
            </a:r>
            <a:r>
              <a:rPr lang="en-US" sz="2000" dirty="0">
                <a:solidFill>
                  <a:schemeClr val="tx1"/>
                </a:solidFill>
                <a:cs typeface="Arial" pitchFamily="34" charset="0"/>
              </a:rPr>
              <a:t> </a:t>
            </a:r>
            <a:r>
              <a:rPr lang="en-US" sz="2000" dirty="0">
                <a:cs typeface="Arial" pitchFamily="34" charset="0"/>
              </a:rPr>
              <a:t>at PDB level  provides more SGA for other containers.</a:t>
            </a:r>
          </a:p>
          <a:p>
            <a:pPr lvl="1">
              <a:defRPr/>
            </a:pPr>
            <a:r>
              <a:rPr lang="en-US" sz="2000" b="1" dirty="0">
                <a:solidFill>
                  <a:schemeClr val="accent1"/>
                </a:solidFill>
                <a:latin typeface="Courier New" pitchFamily="49" charset="0"/>
                <a:cs typeface="Courier New" pitchFamily="49" charset="0"/>
              </a:rPr>
              <a:t>SGA_MIN_SIZE</a:t>
            </a:r>
            <a:r>
              <a:rPr lang="en-US" sz="2000" dirty="0">
                <a:solidFill>
                  <a:schemeClr val="tx1"/>
                </a:solidFill>
                <a:cs typeface="Arial" pitchFamily="34" charset="0"/>
              </a:rPr>
              <a:t> </a:t>
            </a:r>
            <a:r>
              <a:rPr lang="en-US" sz="2000" dirty="0">
                <a:cs typeface="Arial" pitchFamily="34" charset="0"/>
              </a:rPr>
              <a:t>set for a PDB guarantees SGA space for the PDB.</a:t>
            </a:r>
          </a:p>
          <a:p>
            <a:pPr lvl="1">
              <a:defRPr/>
            </a:pPr>
            <a:r>
              <a:rPr lang="fr-FR" sz="2000" dirty="0">
                <a:cs typeface="Arial" pitchFamily="34" charset="0"/>
              </a:rPr>
              <a:t>Parameters at PDB level:</a:t>
            </a:r>
            <a:endParaRPr lang="en-US" sz="2000" dirty="0">
              <a:cs typeface="Arial" pitchFamily="34" charset="0"/>
            </a:endParaRPr>
          </a:p>
          <a:p>
            <a:pPr lvl="2">
              <a:buFont typeface="Courier New" pitchFamily="49" charset="0"/>
              <a:buChar char="−"/>
              <a:defRPr/>
            </a:pPr>
            <a:r>
              <a:rPr lang="en-US" sz="1800" b="1" dirty="0">
                <a:latin typeface="Courier New" pitchFamily="49" charset="0"/>
                <a:cs typeface="Courier New" pitchFamily="49" charset="0"/>
              </a:rPr>
              <a:t>DB_CACHE_SIZE</a:t>
            </a:r>
          </a:p>
          <a:p>
            <a:pPr lvl="2">
              <a:buFont typeface="Courier New" pitchFamily="49" charset="0"/>
              <a:buChar char="−"/>
              <a:defRPr/>
            </a:pPr>
            <a:r>
              <a:rPr lang="fr-FR" sz="1800" b="1" dirty="0">
                <a:latin typeface="Courier New" pitchFamily="49" charset="0"/>
                <a:cs typeface="Courier New" pitchFamily="49" charset="0"/>
              </a:rPr>
              <a:t>SHARED_POOL_SIZE</a:t>
            </a:r>
            <a:endParaRPr lang="en-US" sz="1800" b="1" dirty="0">
              <a:cs typeface="Arial" pitchFamily="34" charset="0"/>
            </a:endParaRPr>
          </a:p>
          <a:p>
            <a:pPr lvl="1">
              <a:defRPr/>
            </a:pPr>
            <a:r>
              <a:rPr lang="en-US" sz="2000" dirty="0">
                <a:latin typeface="+mj-lt"/>
                <a:cs typeface="Courier New" pitchFamily="49" charset="0"/>
              </a:rPr>
              <a:t>PDB minimums cannot be &gt; 50% of memory</a:t>
            </a:r>
            <a:endParaRPr lang="fr-FR" sz="2000" dirty="0">
              <a:latin typeface="+mj-lt"/>
            </a:endParaRPr>
          </a:p>
        </p:txBody>
      </p:sp>
      <p:grpSp>
        <p:nvGrpSpPr>
          <p:cNvPr id="2" name="Group 1"/>
          <p:cNvGrpSpPr/>
          <p:nvPr/>
        </p:nvGrpSpPr>
        <p:grpSpPr>
          <a:xfrm>
            <a:off x="1500188" y="1143000"/>
            <a:ext cx="4464051" cy="4486274"/>
            <a:chOff x="1917700" y="1341439"/>
            <a:chExt cx="4464051" cy="4486274"/>
          </a:xfrm>
        </p:grpSpPr>
        <p:sp>
          <p:nvSpPr>
            <p:cNvPr id="7" name="Rectangle 6"/>
            <p:cNvSpPr/>
            <p:nvPr/>
          </p:nvSpPr>
          <p:spPr>
            <a:xfrm>
              <a:off x="1992312" y="5346700"/>
              <a:ext cx="2014538" cy="457200"/>
            </a:xfrm>
            <a:prstGeom prst="rect">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sz="1400" b="1" dirty="0">
                  <a:solidFill>
                    <a:srgbClr val="000000"/>
                  </a:solidFill>
                </a:rPr>
                <a:t>Sales PDB SGA</a:t>
              </a:r>
            </a:p>
          </p:txBody>
        </p:sp>
        <p:sp>
          <p:nvSpPr>
            <p:cNvPr id="8" name="Rectangle 7"/>
            <p:cNvSpPr/>
            <p:nvPr/>
          </p:nvSpPr>
          <p:spPr>
            <a:xfrm>
              <a:off x="1992312" y="4965700"/>
              <a:ext cx="2014538" cy="381000"/>
            </a:xfrm>
            <a:prstGeom prst="rect">
              <a:avLst/>
            </a:prstGeom>
            <a:solidFill>
              <a:srgbClr val="92D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sz="1400" b="1" dirty="0">
                  <a:solidFill>
                    <a:srgbClr val="000000"/>
                  </a:solidFill>
                </a:rPr>
                <a:t>Marketing PDB SGA</a:t>
              </a:r>
            </a:p>
          </p:txBody>
        </p:sp>
        <p:sp>
          <p:nvSpPr>
            <p:cNvPr id="9" name="Rectangle 8"/>
            <p:cNvSpPr/>
            <p:nvPr/>
          </p:nvSpPr>
          <p:spPr>
            <a:xfrm>
              <a:off x="1992312" y="2386014"/>
              <a:ext cx="2014538" cy="2613025"/>
            </a:xfrm>
            <a:prstGeom prst="rect">
              <a:avLst/>
            </a:prstGeom>
            <a:solidFill>
              <a:srgbClr val="99CCF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sz="1400" b="1" dirty="0">
                  <a:solidFill>
                    <a:srgbClr val="000000"/>
                  </a:solidFill>
                </a:rPr>
                <a:t>Support PDB SGA</a:t>
              </a:r>
            </a:p>
          </p:txBody>
        </p:sp>
        <p:sp>
          <p:nvSpPr>
            <p:cNvPr id="11" name="Rectangle 10"/>
            <p:cNvSpPr/>
            <p:nvPr/>
          </p:nvSpPr>
          <p:spPr>
            <a:xfrm>
              <a:off x="1992312" y="1928813"/>
              <a:ext cx="2014538" cy="4572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sz="1400" b="1" dirty="0">
                  <a:solidFill>
                    <a:schemeClr val="bg1"/>
                  </a:solidFill>
                </a:rPr>
                <a:t>CDB Root SGA</a:t>
              </a:r>
            </a:p>
          </p:txBody>
        </p:sp>
        <p:sp>
          <p:nvSpPr>
            <p:cNvPr id="19463" name="Rectangle 14"/>
            <p:cNvSpPr>
              <a:spLocks noChangeArrowheads="1"/>
            </p:cNvSpPr>
            <p:nvPr/>
          </p:nvSpPr>
          <p:spPr bwMode="auto">
            <a:xfrm>
              <a:off x="1990726" y="1928814"/>
              <a:ext cx="2016125" cy="3887787"/>
            </a:xfrm>
            <a:prstGeom prst="rect">
              <a:avLst/>
            </a:prstGeom>
            <a:noFill/>
            <a:ln w="1905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sp>
          <p:nvSpPr>
            <p:cNvPr id="19464" name="TextBox 16"/>
            <p:cNvSpPr txBox="1">
              <a:spLocks noChangeArrowheads="1"/>
            </p:cNvSpPr>
            <p:nvPr/>
          </p:nvSpPr>
          <p:spPr bwMode="auto">
            <a:xfrm>
              <a:off x="1917700" y="1587501"/>
              <a:ext cx="1795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fr-FR" altLang="en-US" sz="1400" b="1" dirty="0">
                  <a:solidFill>
                    <a:srgbClr val="000000"/>
                  </a:solidFill>
                  <a:latin typeface="Courier New" panose="02070309020205020404" pitchFamily="49" charset="0"/>
                  <a:cs typeface="Courier New" panose="02070309020205020404" pitchFamily="49" charset="0"/>
                </a:rPr>
                <a:t>SGA_TARGET=10TB</a:t>
              </a:r>
              <a:endParaRPr lang="en-US" altLang="en-US" sz="1400" b="1" dirty="0">
                <a:solidFill>
                  <a:srgbClr val="000000"/>
                </a:solidFill>
                <a:latin typeface="Courier New" panose="02070309020205020404" pitchFamily="49" charset="0"/>
                <a:cs typeface="Courier New" panose="02070309020205020404" pitchFamily="49" charset="0"/>
              </a:endParaRPr>
            </a:p>
          </p:txBody>
        </p:sp>
        <p:sp>
          <p:nvSpPr>
            <p:cNvPr id="19465" name="TextBox 98"/>
            <p:cNvSpPr txBox="1">
              <a:spLocks noChangeArrowheads="1"/>
            </p:cNvSpPr>
            <p:nvPr/>
          </p:nvSpPr>
          <p:spPr bwMode="auto">
            <a:xfrm>
              <a:off x="2565400" y="1341439"/>
              <a:ext cx="16573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400" b="1" dirty="0">
                  <a:solidFill>
                    <a:srgbClr val="000000"/>
                  </a:solidFill>
                </a:rPr>
                <a:t>CDB Instance</a:t>
              </a:r>
            </a:p>
          </p:txBody>
        </p:sp>
        <p:sp>
          <p:nvSpPr>
            <p:cNvPr id="19466" name="Rectangle 3"/>
            <p:cNvSpPr>
              <a:spLocks noChangeArrowheads="1"/>
            </p:cNvSpPr>
            <p:nvPr/>
          </p:nvSpPr>
          <p:spPr bwMode="blackGray">
            <a:xfrm>
              <a:off x="2062162" y="1406525"/>
              <a:ext cx="503238" cy="177800"/>
            </a:xfrm>
            <a:prstGeom prst="rect">
              <a:avLst/>
            </a:prstGeom>
            <a:solidFill>
              <a:srgbClr val="FFFF00"/>
            </a:solidFill>
            <a:ln w="12700">
              <a:solidFill>
                <a:schemeClr val="tx1"/>
              </a:solidFill>
              <a:miter lim="800000"/>
              <a:headEnd/>
              <a:tailEnd/>
            </a:ln>
          </p:spPr>
          <p:txBody>
            <a:bodyPr lIns="0" tIns="0" rIns="0" bIns="0" anchor="ctr"/>
            <a:lstStyle>
              <a:lvl1pPr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1pPr>
              <a:lvl2pPr marL="742950" indent="-28575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2pPr>
              <a:lvl3pPr marL="1143000" indent="-22860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3pPr>
              <a:lvl4pPr marL="1600200" indent="-22860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4pPr>
              <a:lvl5pPr marL="2057400" indent="-22860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5pPr>
              <a:lvl6pPr marL="25146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6pPr>
              <a:lvl7pPr marL="29718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7pPr>
              <a:lvl8pPr marL="34290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8pPr>
              <a:lvl9pPr marL="38862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800" i="1" dirty="0">
                  <a:solidFill>
                    <a:srgbClr val="000000"/>
                  </a:solidFill>
                </a:rPr>
                <a:t>12.1</a:t>
              </a:r>
            </a:p>
          </p:txBody>
        </p:sp>
        <p:sp>
          <p:nvSpPr>
            <p:cNvPr id="19467" name="Rectangle 11"/>
            <p:cNvSpPr>
              <a:spLocks noChangeArrowheads="1"/>
            </p:cNvSpPr>
            <p:nvPr/>
          </p:nvSpPr>
          <p:spPr bwMode="blackGray">
            <a:xfrm>
              <a:off x="4365626" y="1406525"/>
              <a:ext cx="395287" cy="179388"/>
            </a:xfrm>
            <a:prstGeom prst="rect">
              <a:avLst/>
            </a:prstGeom>
            <a:solidFill>
              <a:srgbClr val="C0000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1pPr>
              <a:lvl2pPr marL="742950" indent="-28575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2pPr>
              <a:lvl3pPr marL="1143000" indent="-22860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3pPr>
              <a:lvl4pPr marL="1600200" indent="-22860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4pPr>
              <a:lvl5pPr marL="2057400" indent="-22860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5pPr>
              <a:lvl6pPr marL="25146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6pPr>
              <a:lvl7pPr marL="29718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7pPr>
              <a:lvl8pPr marL="34290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8pPr>
              <a:lvl9pPr marL="38862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800" i="1" dirty="0">
                  <a:solidFill>
                    <a:schemeClr val="bg1"/>
                  </a:solidFill>
                </a:rPr>
                <a:t>12.2</a:t>
              </a:r>
            </a:p>
          </p:txBody>
        </p:sp>
        <p:sp>
          <p:nvSpPr>
            <p:cNvPr id="19468" name="Rounded Rectangle 20"/>
            <p:cNvSpPr>
              <a:spLocks noChangeArrowheads="1"/>
            </p:cNvSpPr>
            <p:nvPr/>
          </p:nvSpPr>
          <p:spPr bwMode="auto">
            <a:xfrm>
              <a:off x="2206626" y="2551114"/>
              <a:ext cx="1584325" cy="719137"/>
            </a:xfrm>
            <a:prstGeom prst="roundRect">
              <a:avLst>
                <a:gd name="adj" fmla="val 16667"/>
              </a:avLst>
            </a:prstGeom>
            <a:solidFill>
              <a:srgbClr val="D9E6FF"/>
            </a:solidFill>
            <a:ln w="28575" algn="ctr">
              <a:solidFill>
                <a:schemeClr val="tx1"/>
              </a:solidFill>
              <a:round/>
              <a:headEnd type="none" w="sm" len="sm"/>
              <a:tailEnd type="none" w="lg" len="lg"/>
            </a:ln>
          </p:spPr>
          <p:txBody>
            <a:bodyPr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r>
                <a:rPr lang="fr-FR" altLang="en-US" sz="1200" dirty="0">
                  <a:solidFill>
                    <a:srgbClr val="000000"/>
                  </a:solidFill>
                </a:rPr>
                <a:t>Should the </a:t>
              </a:r>
              <a:r>
                <a:rPr lang="fr-FR" altLang="en-US" sz="1200" dirty="0">
                  <a:solidFill>
                    <a:srgbClr val="000000"/>
                  </a:solidFill>
                  <a:latin typeface="Courier New" panose="02070309020205020404" pitchFamily="49" charset="0"/>
                  <a:cs typeface="Courier New" panose="02070309020205020404" pitchFamily="49" charset="0"/>
                </a:rPr>
                <a:t>SUPPORT</a:t>
              </a:r>
              <a:r>
                <a:rPr lang="fr-FR" altLang="en-US" sz="1200" dirty="0">
                  <a:solidFill>
                    <a:srgbClr val="000000"/>
                  </a:solidFill>
                </a:rPr>
                <a:t> PDB use most of the SGA? </a:t>
              </a:r>
              <a:endParaRPr lang="en-US" altLang="en-US" sz="1200" dirty="0">
                <a:solidFill>
                  <a:srgbClr val="000000"/>
                </a:solidFill>
              </a:endParaRPr>
            </a:p>
          </p:txBody>
        </p:sp>
        <p:sp>
          <p:nvSpPr>
            <p:cNvPr id="22" name="Rectangle 21"/>
            <p:cNvSpPr/>
            <p:nvPr/>
          </p:nvSpPr>
          <p:spPr>
            <a:xfrm>
              <a:off x="4368800" y="4278313"/>
              <a:ext cx="2012950" cy="1549400"/>
            </a:xfrm>
            <a:prstGeom prst="rect">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sz="1400" b="1" dirty="0">
                  <a:solidFill>
                    <a:srgbClr val="000000"/>
                  </a:solidFill>
                </a:rPr>
                <a:t>       Sales </a:t>
              </a:r>
            </a:p>
            <a:p>
              <a:pPr algn="ctr">
                <a:lnSpc>
                  <a:spcPct val="90000"/>
                </a:lnSpc>
                <a:defRPr/>
              </a:pPr>
              <a:r>
                <a:rPr lang="en-US" sz="1400" b="1" dirty="0">
                  <a:solidFill>
                    <a:srgbClr val="000000"/>
                  </a:solidFill>
                </a:rPr>
                <a:t>        PDB SGA</a:t>
              </a:r>
            </a:p>
          </p:txBody>
        </p:sp>
        <p:sp>
          <p:nvSpPr>
            <p:cNvPr id="23" name="Rectangle 22"/>
            <p:cNvSpPr/>
            <p:nvPr/>
          </p:nvSpPr>
          <p:spPr>
            <a:xfrm>
              <a:off x="4368800" y="3990975"/>
              <a:ext cx="2012950" cy="287338"/>
            </a:xfrm>
            <a:prstGeom prst="rect">
              <a:avLst/>
            </a:prstGeom>
            <a:solidFill>
              <a:srgbClr val="92D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sz="1400" b="1" dirty="0">
                  <a:solidFill>
                    <a:srgbClr val="000000"/>
                  </a:solidFill>
                </a:rPr>
                <a:t>Marketing PDB SGA</a:t>
              </a:r>
            </a:p>
          </p:txBody>
        </p:sp>
        <p:sp>
          <p:nvSpPr>
            <p:cNvPr id="24" name="Rectangle 23"/>
            <p:cNvSpPr/>
            <p:nvPr/>
          </p:nvSpPr>
          <p:spPr>
            <a:xfrm>
              <a:off x="4368800" y="2392363"/>
              <a:ext cx="2012950" cy="1598612"/>
            </a:xfrm>
            <a:prstGeom prst="rect">
              <a:avLst/>
            </a:prstGeom>
            <a:solidFill>
              <a:srgbClr val="99CCF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sz="1400" b="1" dirty="0">
                  <a:solidFill>
                    <a:srgbClr val="000000"/>
                  </a:solidFill>
                </a:rPr>
                <a:t>           Support</a:t>
              </a:r>
            </a:p>
            <a:p>
              <a:pPr algn="ctr">
                <a:lnSpc>
                  <a:spcPct val="90000"/>
                </a:lnSpc>
                <a:defRPr/>
              </a:pPr>
              <a:r>
                <a:rPr lang="en-US" sz="1400" b="1" dirty="0">
                  <a:solidFill>
                    <a:srgbClr val="000000"/>
                  </a:solidFill>
                </a:rPr>
                <a:t>           PDB SGA</a:t>
              </a:r>
            </a:p>
          </p:txBody>
        </p:sp>
        <p:sp>
          <p:nvSpPr>
            <p:cNvPr id="25" name="Rectangle 24"/>
            <p:cNvSpPr/>
            <p:nvPr/>
          </p:nvSpPr>
          <p:spPr>
            <a:xfrm>
              <a:off x="4368800" y="1935163"/>
              <a:ext cx="2012950" cy="4572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sz="1400" b="1" dirty="0"/>
                <a:t>CDB Root SGA</a:t>
              </a:r>
            </a:p>
          </p:txBody>
        </p:sp>
        <p:sp>
          <p:nvSpPr>
            <p:cNvPr id="19473" name="Rectangle 25"/>
            <p:cNvSpPr>
              <a:spLocks noChangeArrowheads="1"/>
            </p:cNvSpPr>
            <p:nvPr/>
          </p:nvSpPr>
          <p:spPr bwMode="auto">
            <a:xfrm>
              <a:off x="4365626" y="1935164"/>
              <a:ext cx="2016125" cy="3887787"/>
            </a:xfrm>
            <a:prstGeom prst="rect">
              <a:avLst/>
            </a:prstGeom>
            <a:noFill/>
            <a:ln w="1905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19474" name="TextBox 26"/>
            <p:cNvSpPr txBox="1">
              <a:spLocks noChangeArrowheads="1"/>
            </p:cNvSpPr>
            <p:nvPr/>
          </p:nvSpPr>
          <p:spPr bwMode="auto">
            <a:xfrm>
              <a:off x="4294188" y="1593851"/>
              <a:ext cx="1795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400" b="1" dirty="0">
                  <a:solidFill>
                    <a:srgbClr val="000000"/>
                  </a:solidFill>
                  <a:latin typeface="Courier New" panose="02070309020205020404" pitchFamily="49" charset="0"/>
                  <a:cs typeface="Courier New" panose="02070309020205020404" pitchFamily="49" charset="0"/>
                </a:rPr>
                <a:t>SGA_TARGET=10TB</a:t>
              </a:r>
              <a:endParaRPr lang="en-US" altLang="en-US" sz="1400" b="1" dirty="0">
                <a:solidFill>
                  <a:srgbClr val="000000"/>
                </a:solidFill>
                <a:latin typeface="Courier New" panose="02070309020205020404" pitchFamily="49" charset="0"/>
                <a:cs typeface="Courier New" panose="02070309020205020404" pitchFamily="49" charset="0"/>
              </a:endParaRPr>
            </a:p>
          </p:txBody>
        </p:sp>
        <p:sp>
          <p:nvSpPr>
            <p:cNvPr id="28" name="Up-Down Arrow 27"/>
            <p:cNvSpPr/>
            <p:nvPr/>
          </p:nvSpPr>
          <p:spPr>
            <a:xfrm>
              <a:off x="4396308" y="2369223"/>
              <a:ext cx="612000" cy="1620000"/>
            </a:xfrm>
            <a:prstGeom prst="upDownArrow">
              <a:avLst/>
            </a:prstGeom>
            <a:solidFill>
              <a:schemeClr val="bg1">
                <a:lumMod val="95000"/>
              </a:schemeClr>
            </a:solidFill>
            <a:ln w="28575">
              <a:solidFill>
                <a:schemeClr val="tx1"/>
              </a:solidFill>
              <a:miter lim="800000"/>
              <a:tailEnd w="lg" len="lg"/>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lnSpc>
                  <a:spcPct val="90000"/>
                </a:lnSpc>
                <a:defRPr/>
              </a:pPr>
              <a:r>
                <a:rPr lang="en-US" sz="1400" b="1" dirty="0">
                  <a:solidFill>
                    <a:srgbClr val="7030A0"/>
                  </a:solidFill>
                </a:rPr>
                <a:t>SGA_TARGET</a:t>
              </a:r>
            </a:p>
          </p:txBody>
        </p:sp>
        <p:sp>
          <p:nvSpPr>
            <p:cNvPr id="29" name="Up-Down Arrow 28"/>
            <p:cNvSpPr/>
            <p:nvPr/>
          </p:nvSpPr>
          <p:spPr>
            <a:xfrm>
              <a:off x="4396308" y="4422949"/>
              <a:ext cx="612000" cy="1368152"/>
            </a:xfrm>
            <a:prstGeom prst="upDownArrow">
              <a:avLst/>
            </a:prstGeom>
            <a:solidFill>
              <a:schemeClr val="bg1">
                <a:lumMod val="95000"/>
              </a:schemeClr>
            </a:solidFill>
            <a:ln w="28575">
              <a:solidFill>
                <a:schemeClr val="tx1"/>
              </a:solidFill>
              <a:miter lim="800000"/>
              <a:tailEnd w="lg" len="lg"/>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lnSpc>
                  <a:spcPct val="90000"/>
                </a:lnSpc>
                <a:defRPr/>
              </a:pPr>
              <a:r>
                <a:rPr lang="en-US" sz="1000" b="1" dirty="0">
                  <a:solidFill>
                    <a:srgbClr val="C00000"/>
                  </a:solidFill>
                </a:rPr>
                <a:t>SGA_MIN_SIZE</a:t>
              </a:r>
            </a:p>
          </p:txBody>
        </p:sp>
        <p:cxnSp>
          <p:nvCxnSpPr>
            <p:cNvPr id="19477" name="Straight Connector 31"/>
            <p:cNvCxnSpPr>
              <a:cxnSpLocks noChangeShapeType="1"/>
            </p:cNvCxnSpPr>
            <p:nvPr/>
          </p:nvCxnSpPr>
          <p:spPr bwMode="auto">
            <a:xfrm>
              <a:off x="4365626" y="4422775"/>
              <a:ext cx="2016125" cy="0"/>
            </a:xfrm>
            <a:prstGeom prst="line">
              <a:avLst/>
            </a:prstGeom>
            <a:noFill/>
            <a:ln w="28575" algn="ctr">
              <a:solidFill>
                <a:schemeClr val="tx1"/>
              </a:solidFill>
              <a:prstDash val="sysDash"/>
              <a:round/>
              <a:headEnd type="none" w="sm" len="sm"/>
              <a:tailEnd type="none" w="sm" len="sm"/>
            </a:ln>
            <a:extLst>
              <a:ext uri="{909E8E84-426E-40DD-AFC4-6F175D3DCCD1}">
                <a14:hiddenFill xmlns:a14="http://schemas.microsoft.com/office/drawing/2010/main">
                  <a:noFill/>
                </a14:hiddenFill>
              </a:ext>
            </a:extLst>
          </p:spPr>
        </p:cxnSp>
      </p:grpSp>
      <p:sp>
        <p:nvSpPr>
          <p:cNvPr id="3" name="Slide Number Placeholder 2"/>
          <p:cNvSpPr>
            <a:spLocks noGrp="1"/>
          </p:cNvSpPr>
          <p:nvPr>
            <p:ph type="sldNum" sz="quarter" idx="12"/>
          </p:nvPr>
        </p:nvSpPr>
        <p:spPr/>
        <p:txBody>
          <a:bodyPr/>
          <a:lstStyle/>
          <a:p>
            <a:fld id="{0D1E9C62-5A59-433B-A292-EC595ABBBF45}" type="slidenum">
              <a:rPr lang="" smtClean="0"/>
              <a:t>459</a:t>
            </a:fld>
            <a:endParaRPr lang=""/>
          </a:p>
        </p:txBody>
      </p:sp>
    </p:spTree>
    <p:custDataLst>
      <p:tags r:id="rId1"/>
    </p:custDataLst>
    <p:extLst>
      <p:ext uri="{BB962C8B-B14F-4D97-AF65-F5344CB8AC3E}">
        <p14:creationId xmlns:p14="http://schemas.microsoft.com/office/powerpoint/2010/main" val="428741006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endParaRPr lang="en-US" altLang="en-US" dirty="0"/>
          </a:p>
        </p:txBody>
      </p:sp>
      <p:sp>
        <p:nvSpPr>
          <p:cNvPr id="32771" name="Rectangle 3"/>
          <p:cNvSpPr>
            <a:spLocks noGrp="1" noChangeArrowheads="1"/>
          </p:cNvSpPr>
          <p:nvPr>
            <p:ph idx="1"/>
          </p:nvPr>
        </p:nvSpPr>
        <p:spPr>
          <a:xfrm>
            <a:off x="622138" y="1242485"/>
            <a:ext cx="10944549" cy="357356"/>
          </a:xfrm>
        </p:spPr>
        <p:txBody>
          <a:bodyPr>
            <a:normAutofit fontScale="85000" lnSpcReduction="20000"/>
          </a:bodyPr>
          <a:lstStyle/>
          <a:p>
            <a:pPr eaLnBrk="1" hangingPunct="1"/>
            <a:endParaRPr lang="en-US" alt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46</a:t>
            </a:fld>
            <a:endParaRPr lang=""/>
          </a:p>
        </p:txBody>
      </p:sp>
    </p:spTree>
    <p:custDataLst>
      <p:tags r:id="rId1"/>
    </p:custDataLst>
    <p:extLst>
      <p:ext uri="{BB962C8B-B14F-4D97-AF65-F5344CB8AC3E}">
        <p14:creationId xmlns:p14="http://schemas.microsoft.com/office/powerpoint/2010/main" val="2711691679"/>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674812" y="914400"/>
            <a:ext cx="8610600" cy="4644083"/>
            <a:chOff x="830654" y="1268641"/>
            <a:chExt cx="7482693" cy="3021738"/>
          </a:xfrm>
        </p:grpSpPr>
        <p:sp>
          <p:nvSpPr>
            <p:cNvPr id="40" name="Freeform 39"/>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41" name="Rounded Rectangle 40"/>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20482" name="Rectangle 2"/>
          <p:cNvSpPr>
            <a:spLocks noGrp="1" noChangeArrowheads="1"/>
          </p:cNvSpPr>
          <p:nvPr>
            <p:ph type="title"/>
          </p:nvPr>
        </p:nvSpPr>
        <p:spPr/>
        <p:txBody>
          <a:bodyPr>
            <a:normAutofit fontScale="90000"/>
          </a:bodyPr>
          <a:lstStyle/>
          <a:p>
            <a:pPr eaLnBrk="1" hangingPunct="1"/>
            <a:r>
              <a:rPr lang="en-US" altLang="en-US" dirty="0"/>
              <a:t>Managing the Program Global Area (PGA</a:t>
            </a:r>
            <a:r>
              <a:rPr lang="en-US" altLang="en-US" dirty="0" smtClean="0"/>
              <a:t>)</a:t>
            </a:r>
            <a:br>
              <a:rPr lang="en-US" altLang="en-US" dirty="0" smtClean="0"/>
            </a:br>
            <a:r>
              <a:rPr lang="en-US" altLang="en-US" dirty="0"/>
              <a:t/>
            </a:r>
            <a:br>
              <a:rPr lang="en-US" altLang="en-US" dirty="0"/>
            </a:br>
            <a:endParaRPr lang="en-US" altLang="en-US" dirty="0"/>
          </a:p>
        </p:txBody>
      </p:sp>
      <p:grpSp>
        <p:nvGrpSpPr>
          <p:cNvPr id="2" name="Group 1"/>
          <p:cNvGrpSpPr/>
          <p:nvPr/>
        </p:nvGrpSpPr>
        <p:grpSpPr>
          <a:xfrm>
            <a:off x="2091134" y="1232222"/>
            <a:ext cx="7777956" cy="4008438"/>
            <a:chOff x="2278856" y="1485900"/>
            <a:chExt cx="7777956" cy="4008438"/>
          </a:xfrm>
        </p:grpSpPr>
        <p:sp>
          <p:nvSpPr>
            <p:cNvPr id="20483" name="Rectangle 33"/>
            <p:cNvSpPr>
              <a:spLocks noChangeArrowheads="1"/>
            </p:cNvSpPr>
            <p:nvPr/>
          </p:nvSpPr>
          <p:spPr bwMode="auto">
            <a:xfrm>
              <a:off x="2278856" y="1485900"/>
              <a:ext cx="3200400" cy="1866900"/>
            </a:xfrm>
            <a:prstGeom prst="rect">
              <a:avLst/>
            </a:prstGeom>
            <a:solidFill>
              <a:srgbClr val="CCEC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0484" name="Rectangle 3"/>
            <p:cNvSpPr>
              <a:spLocks noChangeArrowheads="1"/>
            </p:cNvSpPr>
            <p:nvPr/>
          </p:nvSpPr>
          <p:spPr bwMode="auto">
            <a:xfrm>
              <a:off x="7577137" y="2982914"/>
              <a:ext cx="763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FontTx/>
                <a:buChar char=" "/>
              </a:pPr>
              <a:r>
                <a:rPr lang="en-US" altLang="en-US" b="1" dirty="0">
                  <a:solidFill>
                    <a:srgbClr val="000000"/>
                  </a:solidFill>
                </a:rPr>
                <a:t>UGA</a:t>
              </a:r>
            </a:p>
          </p:txBody>
        </p:sp>
        <p:sp>
          <p:nvSpPr>
            <p:cNvPr id="20485" name="Rectangle 4"/>
            <p:cNvSpPr>
              <a:spLocks noChangeArrowheads="1"/>
            </p:cNvSpPr>
            <p:nvPr/>
          </p:nvSpPr>
          <p:spPr bwMode="blackWhite">
            <a:xfrm>
              <a:off x="2584715" y="1685925"/>
              <a:ext cx="950913" cy="661988"/>
            </a:xfrm>
            <a:prstGeom prst="rect">
              <a:avLst/>
            </a:prstGeom>
            <a:solidFill>
              <a:srgbClr val="CCCC99"/>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600" b="1" dirty="0">
                  <a:solidFill>
                    <a:srgbClr val="000000"/>
                  </a:solidFill>
                </a:rPr>
                <a:t>Server</a:t>
              </a:r>
            </a:p>
            <a:p>
              <a:pPr algn="ctr"/>
              <a:r>
                <a:rPr lang="en-US" altLang="en-US" sz="1600" b="1" dirty="0">
                  <a:solidFill>
                    <a:srgbClr val="000000"/>
                  </a:solidFill>
                </a:rPr>
                <a:t>process</a:t>
              </a:r>
            </a:p>
          </p:txBody>
        </p:sp>
        <p:sp>
          <p:nvSpPr>
            <p:cNvPr id="20486" name="Rectangle 5"/>
            <p:cNvSpPr>
              <a:spLocks noChangeArrowheads="1"/>
            </p:cNvSpPr>
            <p:nvPr/>
          </p:nvSpPr>
          <p:spPr bwMode="blackWhite">
            <a:xfrm>
              <a:off x="3921389" y="1693864"/>
              <a:ext cx="1295400" cy="1125537"/>
            </a:xfrm>
            <a:prstGeom prst="rect">
              <a:avLst/>
            </a:prstGeom>
            <a:solidFill>
              <a:srgbClr val="FF9999"/>
            </a:solidFill>
            <a:ln w="28575">
              <a:solidFill>
                <a:srgbClr val="000000"/>
              </a:solidFill>
              <a:miter lim="800000"/>
              <a:headEnd/>
              <a:tailEnd/>
            </a:ln>
          </p:spPr>
          <p:txBody>
            <a:bodyPr wrap="none" lIns="46038" tIns="46038" rIns="46038" bIns="46038"/>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600" b="1" dirty="0">
                  <a:solidFill>
                    <a:srgbClr val="000000"/>
                  </a:solidFill>
                </a:rPr>
                <a:t>PGA</a:t>
              </a:r>
            </a:p>
          </p:txBody>
        </p:sp>
        <p:sp>
          <p:nvSpPr>
            <p:cNvPr id="20487" name="Text Box 9"/>
            <p:cNvSpPr txBox="1">
              <a:spLocks noChangeArrowheads="1"/>
            </p:cNvSpPr>
            <p:nvPr/>
          </p:nvSpPr>
          <p:spPr bwMode="auto">
            <a:xfrm>
              <a:off x="3680089" y="2787650"/>
              <a:ext cx="1530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Dedicated</a:t>
              </a:r>
              <a:br>
                <a:rPr lang="en-US" altLang="en-US" b="1" dirty="0">
                  <a:solidFill>
                    <a:srgbClr val="000000"/>
                  </a:solidFill>
                </a:rPr>
              </a:br>
              <a:r>
                <a:rPr lang="en-US" altLang="en-US" b="1" dirty="0">
                  <a:solidFill>
                    <a:srgbClr val="000000"/>
                  </a:solidFill>
                </a:rPr>
                <a:t>connections</a:t>
              </a:r>
            </a:p>
          </p:txBody>
        </p:sp>
        <p:cxnSp>
          <p:nvCxnSpPr>
            <p:cNvPr id="20488" name="AutoShape 15"/>
            <p:cNvCxnSpPr>
              <a:cxnSpLocks noChangeShapeType="1"/>
            </p:cNvCxnSpPr>
            <p:nvPr/>
          </p:nvCxnSpPr>
          <p:spPr bwMode="blackWhite">
            <a:xfrm flipH="1">
              <a:off x="3540389" y="1981200"/>
              <a:ext cx="381000" cy="0"/>
            </a:xfrm>
            <a:prstGeom prst="straightConnector1">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sp>
          <p:nvSpPr>
            <p:cNvPr id="20489" name="AutoShape 16"/>
            <p:cNvSpPr>
              <a:spLocks noChangeArrowheads="1"/>
            </p:cNvSpPr>
            <p:nvPr/>
          </p:nvSpPr>
          <p:spPr bwMode="blackWhite">
            <a:xfrm>
              <a:off x="6018212" y="1739900"/>
              <a:ext cx="3962400" cy="1143000"/>
            </a:xfrm>
            <a:prstGeom prst="roundRect">
              <a:avLst>
                <a:gd name="adj" fmla="val 12394"/>
              </a:avLst>
            </a:prstGeom>
            <a:solidFill>
              <a:srgbClr val="99CCFF"/>
            </a:solidFill>
            <a:ln w="28575">
              <a:solidFill>
                <a:schemeClr val="bg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0490" name="Rectangle 17"/>
            <p:cNvSpPr>
              <a:spLocks noChangeArrowheads="1"/>
            </p:cNvSpPr>
            <p:nvPr/>
          </p:nvSpPr>
          <p:spPr bwMode="blackWhite">
            <a:xfrm>
              <a:off x="5894387" y="1852614"/>
              <a:ext cx="10668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FontTx/>
                <a:buChar char=" "/>
              </a:pPr>
              <a:r>
                <a:rPr lang="en-US" altLang="en-US" b="1" dirty="0">
                  <a:solidFill>
                    <a:srgbClr val="000000"/>
                  </a:solidFill>
                </a:rPr>
                <a:t>Private</a:t>
              </a:r>
              <a:br>
                <a:rPr lang="en-US" altLang="en-US" b="1" dirty="0">
                  <a:solidFill>
                    <a:srgbClr val="000000"/>
                  </a:solidFill>
                </a:rPr>
              </a:br>
              <a:r>
                <a:rPr lang="en-US" altLang="en-US" b="1" dirty="0">
                  <a:solidFill>
                    <a:srgbClr val="000000"/>
                  </a:solidFill>
                </a:rPr>
                <a:t>SQL</a:t>
              </a:r>
              <a:br>
                <a:rPr lang="en-US" altLang="en-US" b="1" dirty="0">
                  <a:solidFill>
                    <a:srgbClr val="000000"/>
                  </a:solidFill>
                </a:rPr>
              </a:br>
              <a:r>
                <a:rPr lang="en-US" altLang="en-US" b="1" dirty="0">
                  <a:solidFill>
                    <a:srgbClr val="000000"/>
                  </a:solidFill>
                </a:rPr>
                <a:t>areas</a:t>
              </a:r>
            </a:p>
          </p:txBody>
        </p:sp>
        <p:sp>
          <p:nvSpPr>
            <p:cNvPr id="20491" name="Line 18"/>
            <p:cNvSpPr>
              <a:spLocks noChangeShapeType="1"/>
            </p:cNvSpPr>
            <p:nvPr/>
          </p:nvSpPr>
          <p:spPr bwMode="blackWhite">
            <a:xfrm flipH="1">
              <a:off x="6899275" y="1739900"/>
              <a:ext cx="0" cy="1143000"/>
            </a:xfrm>
            <a:prstGeom prst="line">
              <a:avLst/>
            </a:prstGeom>
            <a:noFill/>
            <a:ln w="28575">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20492" name="Rectangle 19"/>
            <p:cNvSpPr>
              <a:spLocks noChangeArrowheads="1"/>
            </p:cNvSpPr>
            <p:nvPr/>
          </p:nvSpPr>
          <p:spPr bwMode="blackWhite">
            <a:xfrm>
              <a:off x="6775450" y="1852614"/>
              <a:ext cx="12954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FontTx/>
                <a:buChar char=" "/>
              </a:pPr>
              <a:r>
                <a:rPr lang="en-US" altLang="en-US" b="1" dirty="0">
                  <a:solidFill>
                    <a:srgbClr val="000000"/>
                  </a:solidFill>
                </a:rPr>
                <a:t>Cursor</a:t>
              </a:r>
            </a:p>
            <a:p>
              <a:pPr algn="ctr">
                <a:buFontTx/>
                <a:buChar char=" "/>
              </a:pPr>
              <a:r>
                <a:rPr lang="en-US" altLang="en-US" b="1" dirty="0">
                  <a:solidFill>
                    <a:srgbClr val="000000"/>
                  </a:solidFill>
                </a:rPr>
                <a:t>and SQL</a:t>
              </a:r>
            </a:p>
            <a:p>
              <a:pPr algn="ctr">
                <a:buFontTx/>
                <a:buChar char=" "/>
              </a:pPr>
              <a:r>
                <a:rPr lang="en-US" altLang="en-US" b="1" dirty="0">
                  <a:solidFill>
                    <a:srgbClr val="000000"/>
                  </a:solidFill>
                </a:rPr>
                <a:t>area</a:t>
              </a:r>
            </a:p>
          </p:txBody>
        </p:sp>
        <p:sp>
          <p:nvSpPr>
            <p:cNvPr id="20493" name="Line 20"/>
            <p:cNvSpPr>
              <a:spLocks noChangeShapeType="1"/>
            </p:cNvSpPr>
            <p:nvPr/>
          </p:nvSpPr>
          <p:spPr bwMode="blackWhite">
            <a:xfrm flipH="1">
              <a:off x="7989887" y="1739900"/>
              <a:ext cx="0" cy="1143000"/>
            </a:xfrm>
            <a:prstGeom prst="line">
              <a:avLst/>
            </a:prstGeom>
            <a:noFill/>
            <a:ln w="28575">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20494" name="Rectangle 21"/>
            <p:cNvSpPr>
              <a:spLocks noChangeArrowheads="1"/>
            </p:cNvSpPr>
            <p:nvPr/>
          </p:nvSpPr>
          <p:spPr bwMode="blackWhite">
            <a:xfrm>
              <a:off x="7885112" y="1990725"/>
              <a:ext cx="1295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FontTx/>
                <a:buChar char=" "/>
              </a:pPr>
              <a:r>
                <a:rPr lang="en-US" altLang="en-US" b="1" dirty="0">
                  <a:solidFill>
                    <a:srgbClr val="000000"/>
                  </a:solidFill>
                </a:rPr>
                <a:t>Session</a:t>
              </a:r>
              <a:br>
                <a:rPr lang="en-US" altLang="en-US" b="1" dirty="0">
                  <a:solidFill>
                    <a:srgbClr val="000000"/>
                  </a:solidFill>
                </a:rPr>
              </a:br>
              <a:r>
                <a:rPr lang="en-US" altLang="en-US" b="1" dirty="0">
                  <a:solidFill>
                    <a:srgbClr val="000000"/>
                  </a:solidFill>
                </a:rPr>
                <a:t>memory</a:t>
              </a:r>
            </a:p>
          </p:txBody>
        </p:sp>
        <p:sp>
          <p:nvSpPr>
            <p:cNvPr id="20495" name="Line 22"/>
            <p:cNvSpPr>
              <a:spLocks noChangeShapeType="1"/>
            </p:cNvSpPr>
            <p:nvPr/>
          </p:nvSpPr>
          <p:spPr bwMode="blackWhite">
            <a:xfrm flipH="1">
              <a:off x="9066212" y="1739900"/>
              <a:ext cx="0" cy="1143000"/>
            </a:xfrm>
            <a:prstGeom prst="line">
              <a:avLst/>
            </a:prstGeom>
            <a:noFill/>
            <a:ln w="28575">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20496" name="Rectangle 23"/>
            <p:cNvSpPr>
              <a:spLocks noChangeArrowheads="1"/>
            </p:cNvSpPr>
            <p:nvPr/>
          </p:nvSpPr>
          <p:spPr bwMode="blackWhite">
            <a:xfrm>
              <a:off x="8990012" y="1990725"/>
              <a:ext cx="1066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FontTx/>
                <a:buChar char=" "/>
              </a:pPr>
              <a:r>
                <a:rPr lang="en-US" altLang="en-US" b="1" dirty="0">
                  <a:solidFill>
                    <a:srgbClr val="000000"/>
                  </a:solidFill>
                </a:rPr>
                <a:t>Work</a:t>
              </a:r>
              <a:br>
                <a:rPr lang="en-US" altLang="en-US" b="1" dirty="0">
                  <a:solidFill>
                    <a:srgbClr val="000000"/>
                  </a:solidFill>
                </a:rPr>
              </a:br>
              <a:r>
                <a:rPr lang="en-US" altLang="en-US" b="1" dirty="0">
                  <a:solidFill>
                    <a:srgbClr val="000000"/>
                  </a:solidFill>
                </a:rPr>
                <a:t>area</a:t>
              </a:r>
            </a:p>
          </p:txBody>
        </p:sp>
        <p:cxnSp>
          <p:nvCxnSpPr>
            <p:cNvPr id="20497" name="AutoShape 24"/>
            <p:cNvCxnSpPr>
              <a:cxnSpLocks noChangeShapeType="1"/>
            </p:cNvCxnSpPr>
            <p:nvPr/>
          </p:nvCxnSpPr>
          <p:spPr bwMode="blackWhite">
            <a:xfrm flipH="1">
              <a:off x="3081602" y="2329497"/>
              <a:ext cx="1587" cy="418367"/>
            </a:xfrm>
            <a:prstGeom prst="straightConnector1">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grpSp>
          <p:nvGrpSpPr>
            <p:cNvPr id="20498" name="Group 25"/>
            <p:cNvGrpSpPr>
              <a:grpSpLocks/>
            </p:cNvGrpSpPr>
            <p:nvPr/>
          </p:nvGrpSpPr>
          <p:grpSpPr bwMode="auto">
            <a:xfrm>
              <a:off x="2638689" y="2715820"/>
              <a:ext cx="844550" cy="540537"/>
              <a:chOff x="960" y="684"/>
              <a:chExt cx="532" cy="412"/>
            </a:xfrm>
          </p:grpSpPr>
          <p:sp>
            <p:nvSpPr>
              <p:cNvPr id="20514" name="Rectangle 26"/>
              <p:cNvSpPr>
                <a:spLocks noChangeArrowheads="1"/>
              </p:cNvSpPr>
              <p:nvPr/>
            </p:nvSpPr>
            <p:spPr bwMode="gray">
              <a:xfrm>
                <a:off x="960" y="768"/>
                <a:ext cx="532" cy="246"/>
              </a:xfrm>
              <a:prstGeom prst="rect">
                <a:avLst/>
              </a:prstGeom>
              <a:solidFill>
                <a:schemeClr val="folHlink"/>
              </a:solidFill>
              <a:ln w="28575">
                <a:solidFill>
                  <a:schemeClr val="folHlink"/>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0515" name="Oval 27"/>
              <p:cNvSpPr>
                <a:spLocks noChangeArrowheads="1"/>
              </p:cNvSpPr>
              <p:nvPr/>
            </p:nvSpPr>
            <p:spPr bwMode="gray">
              <a:xfrm>
                <a:off x="960" y="684"/>
                <a:ext cx="532" cy="158"/>
              </a:xfrm>
              <a:prstGeom prst="ellipse">
                <a:avLst/>
              </a:prstGeom>
              <a:solidFill>
                <a:schemeClr val="accent1"/>
              </a:solidFill>
              <a:ln w="28575">
                <a:solidFill>
                  <a:schemeClr val="folHlink"/>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0516" name="Oval 28"/>
              <p:cNvSpPr>
                <a:spLocks noChangeArrowheads="1"/>
              </p:cNvSpPr>
              <p:nvPr/>
            </p:nvSpPr>
            <p:spPr bwMode="gray">
              <a:xfrm>
                <a:off x="960" y="938"/>
                <a:ext cx="532" cy="158"/>
              </a:xfrm>
              <a:prstGeom prst="ellipse">
                <a:avLst/>
              </a:prstGeom>
              <a:solidFill>
                <a:schemeClr val="folHlink"/>
              </a:solidFill>
              <a:ln w="28575">
                <a:solidFill>
                  <a:schemeClr val="folHlink"/>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grpSp>
        <p:grpSp>
          <p:nvGrpSpPr>
            <p:cNvPr id="20499" name="Group 36"/>
            <p:cNvGrpSpPr>
              <a:grpSpLocks/>
            </p:cNvGrpSpPr>
            <p:nvPr/>
          </p:nvGrpSpPr>
          <p:grpSpPr bwMode="auto">
            <a:xfrm>
              <a:off x="2284413" y="3563938"/>
              <a:ext cx="7696201" cy="1930400"/>
              <a:chOff x="480" y="2551"/>
              <a:chExt cx="4848" cy="1216"/>
            </a:xfrm>
          </p:grpSpPr>
          <p:sp>
            <p:nvSpPr>
              <p:cNvPr id="20510" name="Rectangle 35"/>
              <p:cNvSpPr>
                <a:spLocks noChangeArrowheads="1"/>
              </p:cNvSpPr>
              <p:nvPr/>
            </p:nvSpPr>
            <p:spPr bwMode="auto">
              <a:xfrm>
                <a:off x="480" y="2551"/>
                <a:ext cx="4848" cy="1216"/>
              </a:xfrm>
              <a:prstGeom prst="rect">
                <a:avLst/>
              </a:prstGeom>
              <a:solidFill>
                <a:srgbClr val="FFFFFF"/>
              </a:solidFill>
              <a:ln w="28575">
                <a:solidFill>
                  <a:schemeClr val="tx1"/>
                </a:solidFill>
                <a:miter lim="800000"/>
                <a:headEnd type="none" w="sm" len="sm"/>
                <a:tailEnd type="none" w="sm" len="sm"/>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0501" name="AutoShape 6"/>
              <p:cNvSpPr>
                <a:spLocks noChangeArrowheads="1"/>
              </p:cNvSpPr>
              <p:nvPr/>
            </p:nvSpPr>
            <p:spPr bwMode="blackWhite">
              <a:xfrm>
                <a:off x="3211" y="2722"/>
                <a:ext cx="1920" cy="865"/>
              </a:xfrm>
              <a:prstGeom prst="roundRect">
                <a:avLst>
                  <a:gd name="adj" fmla="val 12394"/>
                </a:avLst>
              </a:prstGeom>
              <a:solidFill>
                <a:srgbClr val="FFFF99"/>
              </a:solidFill>
              <a:ln w="28575">
                <a:solidFill>
                  <a:schemeClr val="bg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0502" name="Rectangle 7"/>
              <p:cNvSpPr>
                <a:spLocks noChangeArrowheads="1"/>
              </p:cNvSpPr>
              <p:nvPr/>
            </p:nvSpPr>
            <p:spPr bwMode="blackWhite">
              <a:xfrm>
                <a:off x="3156" y="2819"/>
                <a:ext cx="110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FontTx/>
                  <a:buChar char=" "/>
                </a:pPr>
                <a:r>
                  <a:rPr lang="en-US" altLang="en-US" b="1" dirty="0">
                    <a:solidFill>
                      <a:srgbClr val="000000"/>
                    </a:solidFill>
                  </a:rPr>
                  <a:t>Shared pool</a:t>
                </a:r>
                <a:br>
                  <a:rPr lang="en-US" altLang="en-US" b="1" dirty="0">
                    <a:solidFill>
                      <a:srgbClr val="000000"/>
                    </a:solidFill>
                  </a:rPr>
                </a:br>
                <a:r>
                  <a:rPr lang="en-US" altLang="en-US" b="1" dirty="0">
                    <a:solidFill>
                      <a:srgbClr val="000000"/>
                    </a:solidFill>
                  </a:rPr>
                  <a:t>or</a:t>
                </a:r>
                <a:br>
                  <a:rPr lang="en-US" altLang="en-US" b="1" dirty="0">
                    <a:solidFill>
                      <a:srgbClr val="000000"/>
                    </a:solidFill>
                  </a:rPr>
                </a:br>
                <a:r>
                  <a:rPr lang="en-US" altLang="en-US" b="1" dirty="0">
                    <a:solidFill>
                      <a:srgbClr val="000000"/>
                    </a:solidFill>
                  </a:rPr>
                  <a:t>large pool</a:t>
                </a:r>
              </a:p>
            </p:txBody>
          </p:sp>
          <p:sp>
            <p:nvSpPr>
              <p:cNvPr id="20503" name="AutoShape 8"/>
              <p:cNvSpPr>
                <a:spLocks noChangeArrowheads="1"/>
              </p:cNvSpPr>
              <p:nvPr/>
            </p:nvSpPr>
            <p:spPr bwMode="blackWhite">
              <a:xfrm>
                <a:off x="4404" y="2915"/>
                <a:ext cx="631" cy="384"/>
              </a:xfrm>
              <a:prstGeom prst="roundRect">
                <a:avLst>
                  <a:gd name="adj" fmla="val 12394"/>
                </a:avLst>
              </a:prstGeom>
              <a:solidFill>
                <a:srgbClr val="99CCFF"/>
              </a:solidFill>
              <a:ln w="28575">
                <a:solidFill>
                  <a:schemeClr val="bg2"/>
                </a:solidFill>
                <a:round/>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solidFill>
                      <a:srgbClr val="000000"/>
                    </a:solidFill>
                  </a:rPr>
                  <a:t>UGA</a:t>
                </a:r>
              </a:p>
            </p:txBody>
          </p:sp>
          <p:sp>
            <p:nvSpPr>
              <p:cNvPr id="20504" name="Rectangle 10"/>
              <p:cNvSpPr>
                <a:spLocks noChangeArrowheads="1"/>
              </p:cNvSpPr>
              <p:nvPr/>
            </p:nvSpPr>
            <p:spPr bwMode="blackWhite">
              <a:xfrm>
                <a:off x="808" y="2672"/>
                <a:ext cx="599" cy="417"/>
              </a:xfrm>
              <a:prstGeom prst="rect">
                <a:avLst/>
              </a:prstGeom>
              <a:solidFill>
                <a:srgbClr val="CCCC99"/>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600" b="1" dirty="0">
                    <a:solidFill>
                      <a:srgbClr val="000000"/>
                    </a:solidFill>
                  </a:rPr>
                  <a:t>Shared</a:t>
                </a:r>
              </a:p>
              <a:p>
                <a:pPr algn="ctr"/>
                <a:r>
                  <a:rPr lang="en-US" altLang="en-US" sz="1600" b="1" dirty="0">
                    <a:solidFill>
                      <a:srgbClr val="000000"/>
                    </a:solidFill>
                  </a:rPr>
                  <a:t>server</a:t>
                </a:r>
              </a:p>
            </p:txBody>
          </p:sp>
          <p:sp>
            <p:nvSpPr>
              <p:cNvPr id="20505" name="Rectangle 11"/>
              <p:cNvSpPr>
                <a:spLocks noChangeArrowheads="1"/>
              </p:cNvSpPr>
              <p:nvPr/>
            </p:nvSpPr>
            <p:spPr bwMode="blackWhite">
              <a:xfrm>
                <a:off x="1686" y="2781"/>
                <a:ext cx="378" cy="199"/>
              </a:xfrm>
              <a:prstGeom prst="rect">
                <a:avLst/>
              </a:prstGeom>
              <a:solidFill>
                <a:srgbClr val="FF9999"/>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600" b="1" dirty="0">
                    <a:solidFill>
                      <a:srgbClr val="000000"/>
                    </a:solidFill>
                  </a:rPr>
                  <a:t>PGA</a:t>
                </a:r>
              </a:p>
            </p:txBody>
          </p:sp>
          <p:sp>
            <p:nvSpPr>
              <p:cNvPr id="20507" name="Text Box 13"/>
              <p:cNvSpPr txBox="1">
                <a:spLocks noChangeArrowheads="1"/>
              </p:cNvSpPr>
              <p:nvPr/>
            </p:nvSpPr>
            <p:spPr bwMode="auto">
              <a:xfrm>
                <a:off x="1612" y="3248"/>
                <a:ext cx="10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Shared server</a:t>
                </a:r>
                <a:br>
                  <a:rPr lang="en-US" altLang="en-US" b="1" dirty="0">
                    <a:solidFill>
                      <a:srgbClr val="000000"/>
                    </a:solidFill>
                  </a:rPr>
                </a:br>
                <a:r>
                  <a:rPr lang="en-US" altLang="en-US" b="1" dirty="0">
                    <a:solidFill>
                      <a:srgbClr val="000000"/>
                    </a:solidFill>
                  </a:rPr>
                  <a:t>connections</a:t>
                </a:r>
              </a:p>
            </p:txBody>
          </p:sp>
          <p:cxnSp>
            <p:nvCxnSpPr>
              <p:cNvPr id="20508" name="AutoShape 14"/>
              <p:cNvCxnSpPr>
                <a:cxnSpLocks noChangeShapeType="1"/>
                <a:stCxn id="20505" idx="1"/>
                <a:endCxn id="20504" idx="3"/>
              </p:cNvCxnSpPr>
              <p:nvPr/>
            </p:nvCxnSpPr>
            <p:spPr bwMode="blackWhite">
              <a:xfrm flipH="1">
                <a:off x="1407" y="2880"/>
                <a:ext cx="279" cy="0"/>
              </a:xfrm>
              <a:prstGeom prst="straightConnector1">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grpSp>
            <p:nvGrpSpPr>
              <p:cNvPr id="20509" name="Group 29"/>
              <p:cNvGrpSpPr>
                <a:grpSpLocks/>
              </p:cNvGrpSpPr>
              <p:nvPr/>
            </p:nvGrpSpPr>
            <p:grpSpPr bwMode="auto">
              <a:xfrm>
                <a:off x="840" y="3300"/>
                <a:ext cx="532" cy="412"/>
                <a:chOff x="960" y="684"/>
                <a:chExt cx="532" cy="412"/>
              </a:xfrm>
            </p:grpSpPr>
            <p:sp>
              <p:nvSpPr>
                <p:cNvPr id="20511" name="Rectangle 30"/>
                <p:cNvSpPr>
                  <a:spLocks noChangeArrowheads="1"/>
                </p:cNvSpPr>
                <p:nvPr/>
              </p:nvSpPr>
              <p:spPr bwMode="gray">
                <a:xfrm>
                  <a:off x="960" y="768"/>
                  <a:ext cx="532" cy="246"/>
                </a:xfrm>
                <a:prstGeom prst="rect">
                  <a:avLst/>
                </a:prstGeom>
                <a:solidFill>
                  <a:schemeClr val="folHlink"/>
                </a:solidFill>
                <a:ln w="28575">
                  <a:solidFill>
                    <a:schemeClr val="folHlink"/>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0512" name="Oval 31"/>
                <p:cNvSpPr>
                  <a:spLocks noChangeArrowheads="1"/>
                </p:cNvSpPr>
                <p:nvPr/>
              </p:nvSpPr>
              <p:spPr bwMode="gray">
                <a:xfrm>
                  <a:off x="960" y="684"/>
                  <a:ext cx="532" cy="158"/>
                </a:xfrm>
                <a:prstGeom prst="ellipse">
                  <a:avLst/>
                </a:prstGeom>
                <a:solidFill>
                  <a:schemeClr val="accent1"/>
                </a:solidFill>
                <a:ln w="28575">
                  <a:solidFill>
                    <a:schemeClr val="folHlink"/>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0513" name="Oval 32"/>
                <p:cNvSpPr>
                  <a:spLocks noChangeArrowheads="1"/>
                </p:cNvSpPr>
                <p:nvPr/>
              </p:nvSpPr>
              <p:spPr bwMode="gray">
                <a:xfrm>
                  <a:off x="960" y="938"/>
                  <a:ext cx="532" cy="158"/>
                </a:xfrm>
                <a:prstGeom prst="ellipse">
                  <a:avLst/>
                </a:prstGeom>
                <a:solidFill>
                  <a:schemeClr val="folHlink"/>
                </a:solidFill>
                <a:ln w="28575">
                  <a:solidFill>
                    <a:schemeClr val="folHlink"/>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grpSp>
          <p:cxnSp>
            <p:nvCxnSpPr>
              <p:cNvPr id="20506" name="AutoShape 12"/>
              <p:cNvCxnSpPr>
                <a:cxnSpLocks noChangeShapeType="1"/>
              </p:cNvCxnSpPr>
              <p:nvPr/>
            </p:nvCxnSpPr>
            <p:spPr bwMode="blackWhite">
              <a:xfrm flipH="1">
                <a:off x="1107" y="3061"/>
                <a:ext cx="1" cy="264"/>
              </a:xfrm>
              <a:prstGeom prst="straightConnector1">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grpSp>
        <p:sp>
          <p:nvSpPr>
            <p:cNvPr id="20500" name="AutoShape 8"/>
            <p:cNvSpPr>
              <a:spLocks noChangeArrowheads="1"/>
            </p:cNvSpPr>
            <p:nvPr/>
          </p:nvSpPr>
          <p:spPr bwMode="blackWhite">
            <a:xfrm>
              <a:off x="4073790" y="2057400"/>
              <a:ext cx="1001713" cy="609600"/>
            </a:xfrm>
            <a:prstGeom prst="roundRect">
              <a:avLst>
                <a:gd name="adj" fmla="val 12394"/>
              </a:avLst>
            </a:prstGeom>
            <a:solidFill>
              <a:srgbClr val="99CCFF"/>
            </a:solidFill>
            <a:ln w="28575">
              <a:solidFill>
                <a:schemeClr val="bg2"/>
              </a:solidFill>
              <a:round/>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solidFill>
                    <a:srgbClr val="000000"/>
                  </a:solidFill>
                </a:rPr>
                <a:t>UGA</a:t>
              </a:r>
            </a:p>
          </p:txBody>
        </p:sp>
      </p:grpSp>
      <p:sp>
        <p:nvSpPr>
          <p:cNvPr id="37" name="Content Placeholder 8"/>
          <p:cNvSpPr txBox="1">
            <a:spLocks/>
          </p:cNvSpPr>
          <p:nvPr/>
        </p:nvSpPr>
        <p:spPr>
          <a:xfrm>
            <a:off x="2356774" y="5773064"/>
            <a:ext cx="7475276" cy="422550"/>
          </a:xfrm>
          <a:prstGeom prst="rect">
            <a:avLst/>
          </a:prstGeom>
        </p:spPr>
        <p:txBody>
          <a:bodyPr anchor="ct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algn="ctr"/>
            <a:r>
              <a:rPr lang="en-US" kern="0" dirty="0"/>
              <a:t>Automatic PGA memory management is enabled by default.</a:t>
            </a:r>
          </a:p>
        </p:txBody>
      </p:sp>
      <p:sp>
        <p:nvSpPr>
          <p:cNvPr id="3" name="Slide Number Placeholder 2"/>
          <p:cNvSpPr>
            <a:spLocks noGrp="1"/>
          </p:cNvSpPr>
          <p:nvPr>
            <p:ph type="sldNum" sz="quarter" idx="12"/>
          </p:nvPr>
        </p:nvSpPr>
        <p:spPr/>
        <p:txBody>
          <a:bodyPr/>
          <a:lstStyle/>
          <a:p>
            <a:fld id="{0D1E9C62-5A59-433B-A292-EC595ABBBF45}" type="slidenum">
              <a:rPr lang="" smtClean="0"/>
              <a:t>460</a:t>
            </a:fld>
            <a:endParaRPr lang=""/>
          </a:p>
        </p:txBody>
      </p:sp>
    </p:spTree>
    <p:custDataLst>
      <p:tags r:id="rId1"/>
    </p:custDataLst>
    <p:extLst>
      <p:ext uri="{BB962C8B-B14F-4D97-AF65-F5344CB8AC3E}">
        <p14:creationId xmlns:p14="http://schemas.microsoft.com/office/powerpoint/2010/main" val="3273383182"/>
      </p:ext>
    </p:extLst>
  </p:cSld>
  <p:clrMapOvr>
    <a:masterClrMapping/>
  </p:clrMapOvr>
  <p:transition spd="slow"/>
</p:sld>
</file>

<file path=ppt/slides/slide4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461</a:t>
            </a:fld>
            <a:endParaRPr lang=""/>
          </a:p>
        </p:txBody>
      </p:sp>
    </p:spTree>
    <p:custDataLst>
      <p:tags r:id="rId1"/>
    </p:custDataLst>
    <p:extLst>
      <p:ext uri="{BB962C8B-B14F-4D97-AF65-F5344CB8AC3E}">
        <p14:creationId xmlns:p14="http://schemas.microsoft.com/office/powerpoint/2010/main" val="2750185395"/>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6429693" y="762000"/>
            <a:ext cx="4693919" cy="5260891"/>
            <a:chOff x="830654" y="1268641"/>
            <a:chExt cx="7482693" cy="3021738"/>
          </a:xfrm>
        </p:grpSpPr>
        <p:sp>
          <p:nvSpPr>
            <p:cNvPr id="17" name="Freeform 16"/>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8" name="Rounded Rectangle 1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21506" name="Title 1"/>
          <p:cNvSpPr>
            <a:spLocks noGrp="1"/>
          </p:cNvSpPr>
          <p:nvPr>
            <p:ph type="title"/>
          </p:nvPr>
        </p:nvSpPr>
        <p:spPr/>
        <p:txBody>
          <a:bodyPr>
            <a:normAutofit fontScale="90000"/>
          </a:bodyPr>
          <a:lstStyle/>
          <a:p>
            <a:r>
              <a:rPr lang="en-US" altLang="en-US" dirty="0"/>
              <a:t>Managing the PGA for </a:t>
            </a:r>
            <a:r>
              <a:rPr lang="en-US" altLang="en-US" dirty="0" smtClean="0"/>
              <a:t>PDBs</a:t>
            </a:r>
            <a:br>
              <a:rPr lang="en-US" altLang="en-US" dirty="0" smtClean="0"/>
            </a:br>
            <a:r>
              <a:rPr lang="en-US" altLang="en-US" dirty="0"/>
              <a:t/>
            </a:r>
            <a:br>
              <a:rPr lang="en-US" altLang="en-US" dirty="0"/>
            </a:br>
            <a:endParaRPr lang="en-US" altLang="en-US" dirty="0"/>
          </a:p>
        </p:txBody>
      </p:sp>
      <p:sp>
        <p:nvSpPr>
          <p:cNvPr id="14" name="Content Placeholder 42"/>
          <p:cNvSpPr>
            <a:spLocks noGrp="1"/>
          </p:cNvSpPr>
          <p:nvPr>
            <p:ph idx="1"/>
          </p:nvPr>
        </p:nvSpPr>
        <p:spPr>
          <a:xfrm>
            <a:off x="622139" y="1242485"/>
            <a:ext cx="5700874" cy="1831606"/>
          </a:xfrm>
        </p:spPr>
        <p:txBody>
          <a:bodyPr>
            <a:normAutofit fontScale="47500" lnSpcReduction="20000"/>
          </a:bodyPr>
          <a:lstStyle/>
          <a:p>
            <a:pPr>
              <a:lnSpc>
                <a:spcPct val="90000"/>
              </a:lnSpc>
              <a:buFont typeface="Arial" charset="0"/>
              <a:buNone/>
              <a:defRPr/>
            </a:pPr>
            <a:r>
              <a:rPr lang="en-US" dirty="0">
                <a:latin typeface="+mj-lt"/>
                <a:cs typeface="Courier New" pitchFamily="49" charset="0"/>
              </a:rPr>
              <a:t>Instance </a:t>
            </a:r>
            <a:r>
              <a:rPr lang="en-US" dirty="0">
                <a:latin typeface="Courier New" pitchFamily="49" charset="0"/>
                <a:cs typeface="Courier New" pitchFamily="49" charset="0"/>
              </a:rPr>
              <a:t>PGA_AGGREGATE_LIMIT</a:t>
            </a:r>
          </a:p>
          <a:p>
            <a:pPr lvl="1">
              <a:lnSpc>
                <a:spcPct val="90000"/>
              </a:lnSpc>
              <a:defRPr/>
            </a:pPr>
            <a:r>
              <a:rPr lang="en-US" dirty="0"/>
              <a:t>No more PGA can be allocated.</a:t>
            </a:r>
          </a:p>
          <a:p>
            <a:pPr lvl="1">
              <a:lnSpc>
                <a:spcPct val="90000"/>
              </a:lnSpc>
              <a:defRPr/>
            </a:pPr>
            <a:r>
              <a:rPr lang="en-US" dirty="0"/>
              <a:t>Calls or sessions of the largest PGA users are terminated.</a:t>
            </a:r>
          </a:p>
          <a:p>
            <a:pPr>
              <a:lnSpc>
                <a:spcPct val="90000"/>
              </a:lnSpc>
              <a:buFont typeface="Arial" charset="0"/>
              <a:buNone/>
              <a:defRPr/>
            </a:pPr>
            <a:r>
              <a:rPr lang="en-US" dirty="0">
                <a:cs typeface="Courier New" pitchFamily="49" charset="0"/>
              </a:rPr>
              <a:t>Instance </a:t>
            </a:r>
            <a:r>
              <a:rPr lang="en-US" dirty="0">
                <a:latin typeface="Courier New" pitchFamily="49" charset="0"/>
                <a:cs typeface="Courier New" pitchFamily="49" charset="0"/>
              </a:rPr>
              <a:t>PGA_AGGREGATE_TARGET</a:t>
            </a:r>
          </a:p>
          <a:p>
            <a:pPr lvl="1">
              <a:defRPr/>
            </a:pPr>
            <a:r>
              <a:rPr lang="en-US" dirty="0"/>
              <a:t>All sessions must use TEMP rather than PGA.</a:t>
            </a:r>
          </a:p>
          <a:p>
            <a:pPr>
              <a:buFont typeface="Arial" charset="0"/>
              <a:buNone/>
              <a:defRPr/>
            </a:pPr>
            <a:r>
              <a:rPr lang="en-US" dirty="0">
                <a:cs typeface="Courier New" pitchFamily="49" charset="0"/>
              </a:rPr>
              <a:t>PDB </a:t>
            </a:r>
            <a:r>
              <a:rPr lang="en-US" dirty="0">
                <a:latin typeface="Courier New" pitchFamily="49" charset="0"/>
                <a:cs typeface="Courier New" pitchFamily="49" charset="0"/>
              </a:rPr>
              <a:t>PGA_AGGREGATE_LIMIT</a:t>
            </a:r>
          </a:p>
          <a:p>
            <a:pPr>
              <a:buFont typeface="Arial" charset="0"/>
              <a:buNone/>
              <a:defRPr/>
            </a:pPr>
            <a:r>
              <a:rPr lang="en-US" dirty="0">
                <a:cs typeface="Courier New" pitchFamily="49" charset="0"/>
              </a:rPr>
              <a:t>PDB </a:t>
            </a:r>
            <a:r>
              <a:rPr lang="en-US" dirty="0">
                <a:latin typeface="Courier New" pitchFamily="49" charset="0"/>
                <a:cs typeface="Courier New" pitchFamily="49" charset="0"/>
              </a:rPr>
              <a:t>PGA_AGGREGATE_TARGET</a:t>
            </a:r>
            <a:endParaRPr lang="en-US" dirty="0"/>
          </a:p>
          <a:p>
            <a:pPr lvl="1">
              <a:defRPr/>
            </a:pPr>
            <a:r>
              <a:rPr lang="en-US" dirty="0"/>
              <a:t>These parameters set the same behavior at the PDB level.</a:t>
            </a:r>
          </a:p>
        </p:txBody>
      </p:sp>
      <p:grpSp>
        <p:nvGrpSpPr>
          <p:cNvPr id="2" name="Group 1"/>
          <p:cNvGrpSpPr/>
          <p:nvPr/>
        </p:nvGrpSpPr>
        <p:grpSpPr>
          <a:xfrm>
            <a:off x="6891813" y="1045327"/>
            <a:ext cx="3769678" cy="4694237"/>
            <a:chOff x="1604009" y="1341439"/>
            <a:chExt cx="3769678" cy="4694237"/>
          </a:xfrm>
        </p:grpSpPr>
        <p:sp>
          <p:nvSpPr>
            <p:cNvPr id="22" name="Rectangle 21"/>
            <p:cNvSpPr/>
            <p:nvPr/>
          </p:nvSpPr>
          <p:spPr>
            <a:xfrm>
              <a:off x="2641600" y="4724401"/>
              <a:ext cx="2660650" cy="1311275"/>
            </a:xfrm>
            <a:prstGeom prst="rect">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ct val="90000"/>
                </a:lnSpc>
                <a:defRPr/>
              </a:pPr>
              <a:r>
                <a:rPr lang="en-US" sz="1400" b="1" dirty="0">
                  <a:solidFill>
                    <a:srgbClr val="000000"/>
                  </a:solidFill>
                </a:rPr>
                <a:t>Sales PDB SGA</a:t>
              </a:r>
            </a:p>
          </p:txBody>
        </p:sp>
        <p:sp>
          <p:nvSpPr>
            <p:cNvPr id="24" name="Rectangle 23"/>
            <p:cNvSpPr/>
            <p:nvPr/>
          </p:nvSpPr>
          <p:spPr>
            <a:xfrm>
              <a:off x="2641600" y="2600326"/>
              <a:ext cx="2660650" cy="2124075"/>
            </a:xfrm>
            <a:prstGeom prst="rect">
              <a:avLst/>
            </a:prstGeom>
            <a:solidFill>
              <a:srgbClr val="99CCF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ct val="90000"/>
                </a:lnSpc>
                <a:defRPr/>
              </a:pPr>
              <a:r>
                <a:rPr lang="en-US" sz="1400" b="1" dirty="0">
                  <a:solidFill>
                    <a:srgbClr val="000000"/>
                  </a:solidFill>
                </a:rPr>
                <a:t>Support PDB SGA</a:t>
              </a:r>
            </a:p>
          </p:txBody>
        </p:sp>
        <p:sp>
          <p:nvSpPr>
            <p:cNvPr id="25" name="Rectangle 24"/>
            <p:cNvSpPr/>
            <p:nvPr/>
          </p:nvSpPr>
          <p:spPr>
            <a:xfrm>
              <a:off x="2641600" y="2143125"/>
              <a:ext cx="2660650" cy="4572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sz="1400" b="1" dirty="0"/>
                <a:t>CDB Root PGA</a:t>
              </a:r>
            </a:p>
          </p:txBody>
        </p:sp>
        <p:sp>
          <p:nvSpPr>
            <p:cNvPr id="21510" name="Rectangle 25"/>
            <p:cNvSpPr>
              <a:spLocks noChangeArrowheads="1"/>
            </p:cNvSpPr>
            <p:nvPr/>
          </p:nvSpPr>
          <p:spPr bwMode="auto">
            <a:xfrm>
              <a:off x="2638426" y="2143125"/>
              <a:ext cx="2663825" cy="3887788"/>
            </a:xfrm>
            <a:prstGeom prst="rect">
              <a:avLst/>
            </a:prstGeom>
            <a:noFill/>
            <a:ln w="1905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21511" name="TextBox 26"/>
            <p:cNvSpPr txBox="1">
              <a:spLocks noChangeArrowheads="1"/>
            </p:cNvSpPr>
            <p:nvPr/>
          </p:nvSpPr>
          <p:spPr bwMode="auto">
            <a:xfrm>
              <a:off x="1680209" y="1593851"/>
              <a:ext cx="2976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400" b="1" dirty="0">
                  <a:solidFill>
                    <a:srgbClr val="000000"/>
                  </a:solidFill>
                  <a:latin typeface="Courier New" panose="02070309020205020404" pitchFamily="49" charset="0"/>
                  <a:cs typeface="Courier New" panose="02070309020205020404" pitchFamily="49" charset="0"/>
                </a:rPr>
                <a:t>PGA_AGGREGATE_LIMIT=1TB</a:t>
              </a:r>
            </a:p>
            <a:p>
              <a:pPr eaLnBrk="1" hangingPunct="1"/>
              <a:r>
                <a:rPr lang="fr-FR" altLang="en-US" sz="1400" b="1" dirty="0">
                  <a:solidFill>
                    <a:srgbClr val="000000"/>
                  </a:solidFill>
                  <a:latin typeface="Courier New" panose="02070309020205020404" pitchFamily="49" charset="0"/>
                  <a:cs typeface="Courier New" panose="02070309020205020404" pitchFamily="49" charset="0"/>
                </a:rPr>
                <a:t>PGA_AGGREGATE_TARGET=500GB</a:t>
              </a:r>
              <a:endParaRPr lang="en-US" altLang="en-US" sz="1400" b="1" dirty="0">
                <a:solidFill>
                  <a:srgbClr val="000000"/>
                </a:solidFill>
                <a:latin typeface="Courier New" panose="02070309020205020404" pitchFamily="49" charset="0"/>
                <a:cs typeface="Courier New" panose="02070309020205020404" pitchFamily="49" charset="0"/>
              </a:endParaRPr>
            </a:p>
          </p:txBody>
        </p:sp>
        <p:cxnSp>
          <p:nvCxnSpPr>
            <p:cNvPr id="21512" name="Straight Connector 31"/>
            <p:cNvCxnSpPr>
              <a:cxnSpLocks noChangeShapeType="1"/>
            </p:cNvCxnSpPr>
            <p:nvPr/>
          </p:nvCxnSpPr>
          <p:spPr bwMode="auto">
            <a:xfrm>
              <a:off x="2638426" y="5443538"/>
              <a:ext cx="2663825" cy="0"/>
            </a:xfrm>
            <a:prstGeom prst="line">
              <a:avLst/>
            </a:prstGeom>
            <a:noFill/>
            <a:ln w="28575" algn="ctr">
              <a:solidFill>
                <a:schemeClr val="tx1"/>
              </a:solidFill>
              <a:prstDash val="sysDash"/>
              <a:round/>
              <a:headEnd type="none" w="sm" len="sm"/>
              <a:tailEnd type="none" w="sm" len="sm"/>
            </a:ln>
            <a:extLst>
              <a:ext uri="{909E8E84-426E-40DD-AFC4-6F175D3DCCD1}">
                <a14:hiddenFill xmlns:a14="http://schemas.microsoft.com/office/drawing/2010/main">
                  <a:noFill/>
                </a14:hiddenFill>
              </a:ext>
            </a:extLst>
          </p:spPr>
        </p:cxnSp>
        <p:sp>
          <p:nvSpPr>
            <p:cNvPr id="21513" name="TextBox 98"/>
            <p:cNvSpPr txBox="1">
              <a:spLocks noChangeArrowheads="1"/>
            </p:cNvSpPr>
            <p:nvPr/>
          </p:nvSpPr>
          <p:spPr bwMode="auto">
            <a:xfrm>
              <a:off x="1680209" y="1341439"/>
              <a:ext cx="16557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400" b="1" dirty="0">
                  <a:solidFill>
                    <a:srgbClr val="000000"/>
                  </a:solidFill>
                </a:rPr>
                <a:t>CDB Instance</a:t>
              </a:r>
            </a:p>
          </p:txBody>
        </p:sp>
        <p:cxnSp>
          <p:nvCxnSpPr>
            <p:cNvPr id="21514" name="Straight Connector 40"/>
            <p:cNvCxnSpPr>
              <a:cxnSpLocks noChangeShapeType="1"/>
            </p:cNvCxnSpPr>
            <p:nvPr/>
          </p:nvCxnSpPr>
          <p:spPr bwMode="auto">
            <a:xfrm>
              <a:off x="2638426" y="3903663"/>
              <a:ext cx="2663825" cy="0"/>
            </a:xfrm>
            <a:prstGeom prst="line">
              <a:avLst/>
            </a:prstGeom>
            <a:noFill/>
            <a:ln w="28575" algn="ctr">
              <a:solidFill>
                <a:schemeClr val="tx1"/>
              </a:solidFill>
              <a:prstDash val="sysDash"/>
              <a:round/>
              <a:headEnd type="none" w="sm" len="sm"/>
              <a:tailEnd type="none" w="sm" len="sm"/>
            </a:ln>
            <a:extLst>
              <a:ext uri="{909E8E84-426E-40DD-AFC4-6F175D3DCCD1}">
                <a14:hiddenFill xmlns:a14="http://schemas.microsoft.com/office/drawing/2010/main">
                  <a:noFill/>
                </a14:hiddenFill>
              </a:ext>
            </a:extLst>
          </p:spPr>
        </p:cxnSp>
        <p:sp>
          <p:nvSpPr>
            <p:cNvPr id="42" name="Up Arrow 41"/>
            <p:cNvSpPr/>
            <p:nvPr/>
          </p:nvSpPr>
          <p:spPr>
            <a:xfrm>
              <a:off x="1604009" y="2132856"/>
              <a:ext cx="801079" cy="3888432"/>
            </a:xfrm>
            <a:prstGeom prst="upArrow">
              <a:avLst/>
            </a:prstGeom>
            <a:solidFill>
              <a:schemeClr val="bg1">
                <a:lumMod val="75000"/>
              </a:schemeClr>
            </a:solidFill>
            <a:ln w="1905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lnSpc>
                  <a:spcPct val="90000"/>
                </a:lnSpc>
                <a:defRPr/>
              </a:pPr>
              <a:r>
                <a:rPr lang="en-US" b="1" dirty="0">
                  <a:solidFill>
                    <a:srgbClr val="000000"/>
                  </a:solidFill>
                </a:rPr>
                <a:t>Actual  PGA  Usage</a:t>
              </a:r>
            </a:p>
          </p:txBody>
        </p:sp>
        <p:sp>
          <p:nvSpPr>
            <p:cNvPr id="21516" name="TextBox 43"/>
            <p:cNvSpPr txBox="1">
              <a:spLocks noChangeArrowheads="1"/>
            </p:cNvSpPr>
            <p:nvPr/>
          </p:nvSpPr>
          <p:spPr bwMode="auto">
            <a:xfrm>
              <a:off x="2613025" y="2636839"/>
              <a:ext cx="276066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sz="1400" b="1" dirty="0">
                <a:latin typeface="Courier New" panose="02070309020205020404" pitchFamily="49" charset="0"/>
                <a:cs typeface="Courier New" panose="02070309020205020404" pitchFamily="49" charset="0"/>
              </a:endParaRPr>
            </a:p>
            <a:p>
              <a:pPr eaLnBrk="1" hangingPunct="1"/>
              <a:r>
                <a:rPr lang="fr-FR" altLang="en-US" sz="1400" b="1" dirty="0">
                  <a:solidFill>
                    <a:srgbClr val="C00000"/>
                  </a:solidFill>
                  <a:latin typeface="Courier New" panose="02070309020205020404" pitchFamily="49" charset="0"/>
                  <a:cs typeface="Courier New" panose="02070309020205020404" pitchFamily="49" charset="0"/>
                </a:rPr>
                <a:t>PGA_AGGREGATE_LIMIT</a:t>
              </a:r>
              <a:r>
                <a:rPr lang="fr-FR" altLang="en-US" sz="1400" b="1" dirty="0">
                  <a:solidFill>
                    <a:srgbClr val="000000"/>
                  </a:solidFill>
                  <a:latin typeface="Courier New" panose="02070309020205020404" pitchFamily="49" charset="0"/>
                  <a:cs typeface="Courier New" panose="02070309020205020404" pitchFamily="49" charset="0"/>
                </a:rPr>
                <a:t>=300M</a:t>
              </a:r>
            </a:p>
            <a:p>
              <a:pPr eaLnBrk="1" hangingPunct="1"/>
              <a:endParaRPr lang="fr-FR" altLang="en-US" sz="1400" b="1" dirty="0">
                <a:latin typeface="Courier New" panose="02070309020205020404" pitchFamily="49" charset="0"/>
                <a:cs typeface="Courier New" panose="02070309020205020404" pitchFamily="49" charset="0"/>
              </a:endParaRPr>
            </a:p>
            <a:p>
              <a:pPr eaLnBrk="1" hangingPunct="1"/>
              <a:endParaRPr lang="fr-FR" altLang="en-US" sz="1400" b="1" dirty="0">
                <a:latin typeface="Courier New" panose="02070309020205020404" pitchFamily="49" charset="0"/>
                <a:cs typeface="Courier New" panose="02070309020205020404" pitchFamily="49" charset="0"/>
              </a:endParaRPr>
            </a:p>
            <a:p>
              <a:pPr eaLnBrk="1" hangingPunct="1"/>
              <a:endParaRPr lang="fr-FR" altLang="en-US" sz="1400" b="1" dirty="0">
                <a:latin typeface="Courier New" panose="02070309020205020404" pitchFamily="49" charset="0"/>
                <a:cs typeface="Courier New" panose="02070309020205020404" pitchFamily="49" charset="0"/>
              </a:endParaRPr>
            </a:p>
            <a:p>
              <a:pPr eaLnBrk="1" hangingPunct="1"/>
              <a:endParaRPr lang="fr-FR" altLang="en-US" sz="1400" b="1" dirty="0">
                <a:latin typeface="Courier New" panose="02070309020205020404" pitchFamily="49" charset="0"/>
                <a:cs typeface="Courier New" panose="02070309020205020404" pitchFamily="49" charset="0"/>
              </a:endParaRPr>
            </a:p>
            <a:p>
              <a:pPr eaLnBrk="1" hangingPunct="1"/>
              <a:r>
                <a:rPr lang="fr-FR" altLang="en-US" sz="1200" b="1" dirty="0">
                  <a:solidFill>
                    <a:srgbClr val="C00000"/>
                  </a:solidFill>
                  <a:latin typeface="Courier New" panose="02070309020205020404" pitchFamily="49" charset="0"/>
                  <a:cs typeface="Courier New" panose="02070309020205020404" pitchFamily="49" charset="0"/>
                </a:rPr>
                <a:t>PGA_AGGREGATE_TARGET</a:t>
              </a:r>
              <a:r>
                <a:rPr lang="fr-FR" altLang="en-US" sz="1200" b="1" dirty="0">
                  <a:solidFill>
                    <a:srgbClr val="000000"/>
                  </a:solidFill>
                  <a:latin typeface="Courier New" panose="02070309020205020404" pitchFamily="49" charset="0"/>
                  <a:cs typeface="Courier New" panose="02070309020205020404" pitchFamily="49" charset="0"/>
                </a:rPr>
                <a:t>=150M</a:t>
              </a:r>
              <a:endParaRPr lang="en-US" altLang="en-US" sz="1200" b="1" dirty="0">
                <a:solidFill>
                  <a:srgbClr val="000000"/>
                </a:solidFill>
                <a:latin typeface="Courier New" panose="02070309020205020404" pitchFamily="49" charset="0"/>
                <a:cs typeface="Courier New" panose="02070309020205020404" pitchFamily="49" charset="0"/>
              </a:endParaRPr>
            </a:p>
          </p:txBody>
        </p:sp>
        <p:sp>
          <p:nvSpPr>
            <p:cNvPr id="21517" name="TextBox 48"/>
            <p:cNvSpPr txBox="1">
              <a:spLocks noChangeArrowheads="1"/>
            </p:cNvSpPr>
            <p:nvPr/>
          </p:nvSpPr>
          <p:spPr bwMode="auto">
            <a:xfrm>
              <a:off x="2609850" y="4940300"/>
              <a:ext cx="27606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400" b="1" dirty="0">
                  <a:solidFill>
                    <a:srgbClr val="C00000"/>
                  </a:solidFill>
                  <a:latin typeface="Courier New" panose="02070309020205020404" pitchFamily="49" charset="0"/>
                  <a:cs typeface="Courier New" panose="02070309020205020404" pitchFamily="49" charset="0"/>
                </a:rPr>
                <a:t>PGA_AGGREGATE_LIMIT</a:t>
              </a:r>
              <a:r>
                <a:rPr lang="fr-FR" altLang="en-US" sz="1400" b="1" dirty="0">
                  <a:solidFill>
                    <a:srgbClr val="000000"/>
                  </a:solidFill>
                  <a:latin typeface="Courier New" panose="02070309020205020404" pitchFamily="49" charset="0"/>
                  <a:cs typeface="Courier New" panose="02070309020205020404" pitchFamily="49" charset="0"/>
                </a:rPr>
                <a:t>=200M</a:t>
              </a:r>
            </a:p>
            <a:p>
              <a:pPr eaLnBrk="1" hangingPunct="1"/>
              <a:endParaRPr lang="fr-FR" altLang="en-US" sz="1400" b="1" dirty="0">
                <a:latin typeface="Courier New" panose="02070309020205020404" pitchFamily="49" charset="0"/>
                <a:cs typeface="Courier New" panose="02070309020205020404" pitchFamily="49" charset="0"/>
              </a:endParaRPr>
            </a:p>
            <a:p>
              <a:pPr eaLnBrk="1" hangingPunct="1"/>
              <a:endParaRPr lang="fr-FR" altLang="en-US" sz="800" b="1" dirty="0">
                <a:latin typeface="Courier New" panose="02070309020205020404" pitchFamily="49" charset="0"/>
                <a:cs typeface="Courier New" panose="02070309020205020404" pitchFamily="49" charset="0"/>
              </a:endParaRPr>
            </a:p>
            <a:p>
              <a:pPr eaLnBrk="1" hangingPunct="1"/>
              <a:r>
                <a:rPr lang="fr-FR" altLang="en-US" sz="1200" b="1" dirty="0">
                  <a:solidFill>
                    <a:srgbClr val="C00000"/>
                  </a:solidFill>
                  <a:latin typeface="Courier New" panose="02070309020205020404" pitchFamily="49" charset="0"/>
                  <a:cs typeface="Courier New" panose="02070309020205020404" pitchFamily="49" charset="0"/>
                </a:rPr>
                <a:t>PGA_AGGREGATE_TARGET</a:t>
              </a:r>
              <a:r>
                <a:rPr lang="fr-FR" altLang="en-US" sz="1200" b="1" dirty="0">
                  <a:solidFill>
                    <a:srgbClr val="000000"/>
                  </a:solidFill>
                  <a:latin typeface="Courier New" panose="02070309020205020404" pitchFamily="49" charset="0"/>
                  <a:cs typeface="Courier New" panose="02070309020205020404" pitchFamily="49" charset="0"/>
                </a:rPr>
                <a:t>=100M</a:t>
              </a:r>
              <a:endParaRPr lang="en-US" altLang="en-US" sz="1200" b="1" dirty="0">
                <a:solidFill>
                  <a:srgbClr val="000000"/>
                </a:solidFill>
                <a:latin typeface="Courier New" panose="02070309020205020404" pitchFamily="49" charset="0"/>
                <a:cs typeface="Courier New" panose="02070309020205020404" pitchFamily="49" charset="0"/>
              </a:endParaRPr>
            </a:p>
          </p:txBody>
        </p:sp>
      </p:grpSp>
      <p:sp>
        <p:nvSpPr>
          <p:cNvPr id="3" name="Slide Number Placeholder 2"/>
          <p:cNvSpPr>
            <a:spLocks noGrp="1"/>
          </p:cNvSpPr>
          <p:nvPr>
            <p:ph type="sldNum" sz="quarter" idx="12"/>
          </p:nvPr>
        </p:nvSpPr>
        <p:spPr/>
        <p:txBody>
          <a:bodyPr/>
          <a:lstStyle/>
          <a:p>
            <a:fld id="{0D1E9C62-5A59-433B-A292-EC595ABBBF45}" type="slidenum">
              <a:rPr lang="" smtClean="0"/>
              <a:t>462</a:t>
            </a:fld>
            <a:endParaRPr lang=""/>
          </a:p>
        </p:txBody>
      </p:sp>
    </p:spTree>
    <p:custDataLst>
      <p:tags r:id="rId1"/>
    </p:custDataLst>
    <p:extLst>
      <p:ext uri="{BB962C8B-B14F-4D97-AF65-F5344CB8AC3E}">
        <p14:creationId xmlns:p14="http://schemas.microsoft.com/office/powerpoint/2010/main" val="1284376032"/>
      </p:ext>
    </p:extLst>
  </p:cSld>
  <p:clrMapOvr>
    <a:masterClrMapping/>
  </p:clrMapOvr>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2550264"/>
          </a:xfrm>
        </p:spPr>
        <p:txBody>
          <a:bodyPr/>
          <a:lstStyle/>
          <a:p>
            <a:r>
              <a:rPr lang="en-US" dirty="0"/>
              <a:t>In this lesson, you should have learned how to:</a:t>
            </a:r>
          </a:p>
          <a:p>
            <a:pPr lvl="1"/>
            <a:r>
              <a:rPr lang="en-US" dirty="0"/>
              <a:t>Describe the activities that you perform to manage database performance</a:t>
            </a:r>
          </a:p>
          <a:p>
            <a:pPr lvl="1"/>
            <a:r>
              <a:rPr lang="en-US" dirty="0"/>
              <a:t>Use performance views and tools to monitor database instance performance</a:t>
            </a:r>
          </a:p>
          <a:p>
            <a:pPr lvl="1"/>
            <a:r>
              <a:rPr lang="en-US" dirty="0"/>
              <a:t>Describe the Oracle performance tuning methodology</a:t>
            </a:r>
          </a:p>
          <a:p>
            <a:pPr lvl="1"/>
            <a:r>
              <a:rPr lang="en-US" dirty="0"/>
              <a:t>Describe statistics and metrics that are collected by the Oracle Database server</a:t>
            </a:r>
          </a:p>
          <a:p>
            <a:pPr lvl="1"/>
            <a:r>
              <a:rPr lang="en-US" dirty="0"/>
              <a:t>Configure and monitor memory components for optimal performance</a:t>
            </a:r>
          </a:p>
        </p:txBody>
      </p:sp>
      <p:sp>
        <p:nvSpPr>
          <p:cNvPr id="6" name="Rectangle 5"/>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463</a:t>
            </a:fld>
            <a:endParaRPr lang=""/>
          </a:p>
        </p:txBody>
      </p:sp>
    </p:spTree>
    <p:custDataLst>
      <p:tags r:id="rId1"/>
    </p:custDataLst>
    <p:extLst>
      <p:ext uri="{BB962C8B-B14F-4D97-AF65-F5344CB8AC3E}">
        <p14:creationId xmlns:p14="http://schemas.microsoft.com/office/powerpoint/2010/main" val="52239369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Grp="1" noChangeArrowheads="1"/>
          </p:cNvSpPr>
          <p:nvPr>
            <p:ph type="title"/>
          </p:nvPr>
        </p:nvSpPr>
        <p:spPr/>
        <p:txBody>
          <a:bodyPr/>
          <a:lstStyle/>
          <a:p>
            <a:pPr eaLnBrk="1" hangingPunct="1"/>
            <a:r>
              <a:rPr lang="en-US" dirty="0"/>
              <a:t>Practice 20: </a:t>
            </a:r>
            <a:r>
              <a:rPr lang="en-US" dirty="0" smtClean="0"/>
              <a:t>Overview</a:t>
            </a:r>
            <a:br>
              <a:rPr lang="en-US" dirty="0" smtClean="0"/>
            </a:br>
            <a:endParaRPr lang="en-US" dirty="0"/>
          </a:p>
        </p:txBody>
      </p:sp>
      <p:sp>
        <p:nvSpPr>
          <p:cNvPr id="28675" name="Rectangle 18"/>
          <p:cNvSpPr>
            <a:spLocks noGrp="1" noChangeArrowheads="1"/>
          </p:cNvSpPr>
          <p:nvPr>
            <p:ph idx="1"/>
          </p:nvPr>
        </p:nvSpPr>
        <p:spPr>
          <a:xfrm>
            <a:off x="622138" y="1242485"/>
            <a:ext cx="10944549" cy="795938"/>
          </a:xfrm>
        </p:spPr>
        <p:txBody>
          <a:bodyPr>
            <a:normAutofit lnSpcReduction="10000"/>
          </a:bodyPr>
          <a:lstStyle/>
          <a:p>
            <a:pPr lvl="1">
              <a:buClr>
                <a:schemeClr val="accent1"/>
              </a:buClr>
            </a:pPr>
            <a:r>
              <a:rPr lang="en-US" dirty="0"/>
              <a:t>20-1: Managing Performance</a:t>
            </a:r>
          </a:p>
          <a:p>
            <a:pPr lvl="1">
              <a:buClr>
                <a:schemeClr val="accent1"/>
              </a:buClr>
            </a:pPr>
            <a:r>
              <a:rPr lang="en-US" dirty="0"/>
              <a:t>20-2: Resolving Lock Conflicts</a:t>
            </a:r>
          </a:p>
        </p:txBody>
      </p:sp>
      <p:sp>
        <p:nvSpPr>
          <p:cNvPr id="2" name="Slide Number Placeholder 1"/>
          <p:cNvSpPr>
            <a:spLocks noGrp="1"/>
          </p:cNvSpPr>
          <p:nvPr>
            <p:ph type="sldNum" sz="quarter" idx="12"/>
          </p:nvPr>
        </p:nvSpPr>
        <p:spPr/>
        <p:txBody>
          <a:bodyPr/>
          <a:lstStyle/>
          <a:p>
            <a:fld id="{0D1E9C62-5A59-433B-A292-EC595ABBBF45}" type="slidenum">
              <a:rPr lang="" smtClean="0"/>
              <a:t>464</a:t>
            </a:fld>
            <a:endParaRPr lang=""/>
          </a:p>
        </p:txBody>
      </p:sp>
    </p:spTree>
    <p:custDataLst>
      <p:tags r:id="rId1"/>
    </p:custDataLst>
    <p:extLst>
      <p:ext uri="{BB962C8B-B14F-4D97-AF65-F5344CB8AC3E}">
        <p14:creationId xmlns:p14="http://schemas.microsoft.com/office/powerpoint/2010/main" val="2784547776"/>
      </p:ext>
    </p:extLst>
  </p:cSld>
  <p:clrMapOvr>
    <a:masterClrMapping/>
  </p:clrMapOvr>
  <p:transition spd="slow"/>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0812" y="2743200"/>
            <a:ext cx="10512862" cy="1325563"/>
          </a:xfrm>
        </p:spPr>
        <p:txBody>
          <a:bodyPr/>
          <a:lstStyle/>
          <a:p>
            <a:r>
              <a:rPr lang="en-US" dirty="0"/>
              <a:t>Tuning SQL</a:t>
            </a:r>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465</a:t>
            </a:fld>
            <a:endParaRPr lang=""/>
          </a:p>
        </p:txBody>
      </p:sp>
    </p:spTree>
    <p:custDataLst>
      <p:tags r:id="rId1"/>
    </p:custDataLst>
    <p:extLst>
      <p:ext uri="{BB962C8B-B14F-4D97-AF65-F5344CB8AC3E}">
        <p14:creationId xmlns:p14="http://schemas.microsoft.com/office/powerpoint/2010/main" val="423140756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s-MX"/>
              <a:t>Objectives</a:t>
            </a:r>
            <a:endParaRPr lang="en-US" altLang="es-MX" dirty="0"/>
          </a:p>
        </p:txBody>
      </p:sp>
      <p:sp>
        <p:nvSpPr>
          <p:cNvPr id="9" name="Content Placeholder 8"/>
          <p:cNvSpPr>
            <a:spLocks noGrp="1"/>
          </p:cNvSpPr>
          <p:nvPr>
            <p:ph idx="1"/>
          </p:nvPr>
        </p:nvSpPr>
        <p:spPr>
          <a:xfrm>
            <a:off x="622138" y="1242485"/>
            <a:ext cx="10944549" cy="2434848"/>
          </a:xfrm>
        </p:spPr>
        <p:txBody>
          <a:bodyPr/>
          <a:lstStyle/>
          <a:p>
            <a:r>
              <a:rPr lang="en-US"/>
              <a:t>After completing this lesson, you should be able to:</a:t>
            </a:r>
          </a:p>
          <a:p>
            <a:pPr lvl="1"/>
            <a:r>
              <a:rPr lang="en-US"/>
              <a:t>Describe the SQL tuning methodology</a:t>
            </a:r>
          </a:p>
          <a:p>
            <a:pPr lvl="1"/>
            <a:r>
              <a:rPr lang="en-US"/>
              <a:t>Manage optimizer statistics</a:t>
            </a:r>
          </a:p>
          <a:p>
            <a:pPr lvl="1"/>
            <a:r>
              <a:rPr lang="en-US"/>
              <a:t>Use SQL Tuning Advisor to identify and tune SQL statements that are using the most resources</a:t>
            </a:r>
          </a:p>
          <a:p>
            <a:pPr lvl="1"/>
            <a:r>
              <a:rPr lang="en-US"/>
              <a:t>Use SQL Access Advisor to tune a workload</a:t>
            </a:r>
            <a:endParaRPr lang="en-US" dirty="0"/>
          </a:p>
        </p:txBody>
      </p:sp>
      <p:sp>
        <p:nvSpPr>
          <p:cNvPr id="7" name="Rectangle 6"/>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466</a:t>
            </a:fld>
            <a:endParaRPr lang=""/>
          </a:p>
        </p:txBody>
      </p:sp>
    </p:spTree>
    <p:custDataLst>
      <p:tags r:id="rId1"/>
    </p:custDataLst>
    <p:extLst>
      <p:ext uri="{BB962C8B-B14F-4D97-AF65-F5344CB8AC3E}">
        <p14:creationId xmlns:p14="http://schemas.microsoft.com/office/powerpoint/2010/main" val="19524020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8724715" y="1219201"/>
            <a:ext cx="2322697" cy="4572000"/>
            <a:chOff x="761209" y="855663"/>
            <a:chExt cx="5485646" cy="3336997"/>
          </a:xfrm>
        </p:grpSpPr>
        <p:sp>
          <p:nvSpPr>
            <p:cNvPr id="18" name="Freeform 17"/>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19" name="Rounded Rectangle 18"/>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grpSp>
        <p:nvGrpSpPr>
          <p:cNvPr id="14" name="Group 13"/>
          <p:cNvGrpSpPr/>
          <p:nvPr/>
        </p:nvGrpSpPr>
        <p:grpSpPr>
          <a:xfrm>
            <a:off x="836613" y="1219201"/>
            <a:ext cx="4114800" cy="4572000"/>
            <a:chOff x="761209" y="855663"/>
            <a:chExt cx="5485646" cy="3336997"/>
          </a:xfrm>
        </p:grpSpPr>
        <p:sp>
          <p:nvSpPr>
            <p:cNvPr id="15" name="Freeform 14"/>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16" name="Rounded Rectangle 15"/>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4098" name="Rectangle 14"/>
          <p:cNvSpPr>
            <a:spLocks noGrp="1" noChangeArrowheads="1"/>
          </p:cNvSpPr>
          <p:nvPr>
            <p:ph type="title"/>
          </p:nvPr>
        </p:nvSpPr>
        <p:spPr>
          <a:noFill/>
        </p:spPr>
        <p:txBody>
          <a:bodyPr/>
          <a:lstStyle/>
          <a:p>
            <a:pPr eaLnBrk="1" hangingPunct="1"/>
            <a:r>
              <a:rPr lang="en-US" altLang="en-US" dirty="0"/>
              <a:t>SQL Tuning </a:t>
            </a:r>
            <a:r>
              <a:rPr lang="en-US" altLang="en-US" dirty="0" smtClean="0"/>
              <a:t>Process</a:t>
            </a:r>
            <a:br>
              <a:rPr lang="en-US" altLang="en-US" dirty="0" smtClean="0"/>
            </a:br>
            <a:endParaRPr lang="en-US" altLang="en-US" dirty="0"/>
          </a:p>
        </p:txBody>
      </p:sp>
      <p:sp>
        <p:nvSpPr>
          <p:cNvPr id="4" name="Rectangle 20"/>
          <p:cNvSpPr>
            <a:spLocks noChangeArrowheads="1"/>
          </p:cNvSpPr>
          <p:nvPr/>
        </p:nvSpPr>
        <p:spPr bwMode="blackWhite">
          <a:xfrm>
            <a:off x="4455797" y="1600200"/>
            <a:ext cx="4534215" cy="609600"/>
          </a:xfrm>
          <a:prstGeom prst="rect">
            <a:avLst/>
          </a:prstGeom>
          <a:solidFill>
            <a:schemeClr val="accent3">
              <a:lumMod val="20000"/>
              <a:lumOff val="80000"/>
            </a:schemeClr>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chemeClr val="accent1"/>
                </a:solidFill>
                <a:latin typeface="Arial" charset="0"/>
                <a:cs typeface="Arial" charset="0"/>
              </a:rPr>
              <a:t>1. </a:t>
            </a:r>
            <a:r>
              <a:rPr lang="en-US" b="1" dirty="0">
                <a:solidFill>
                  <a:srgbClr val="000000"/>
                </a:solidFill>
                <a:latin typeface="Arial" charset="0"/>
                <a:cs typeface="Arial" charset="0"/>
              </a:rPr>
              <a:t>Identify poorly tuned SQL statements. </a:t>
            </a:r>
          </a:p>
        </p:txBody>
      </p:sp>
      <p:sp>
        <p:nvSpPr>
          <p:cNvPr id="5" name="Rectangle 20"/>
          <p:cNvSpPr>
            <a:spLocks noChangeArrowheads="1"/>
          </p:cNvSpPr>
          <p:nvPr/>
        </p:nvSpPr>
        <p:spPr bwMode="blackWhite">
          <a:xfrm>
            <a:off x="4455797" y="3048000"/>
            <a:ext cx="4534215" cy="609600"/>
          </a:xfrm>
          <a:prstGeom prst="rect">
            <a:avLst/>
          </a:prstGeom>
          <a:solidFill>
            <a:schemeClr val="accent3">
              <a:lumMod val="40000"/>
              <a:lumOff val="60000"/>
            </a:schemeClr>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chemeClr val="accent1"/>
                </a:solidFill>
                <a:latin typeface="Arial" charset="0"/>
                <a:cs typeface="Arial" charset="0"/>
              </a:rPr>
              <a:t>2. </a:t>
            </a:r>
            <a:r>
              <a:rPr lang="en-US" b="1" dirty="0">
                <a:solidFill>
                  <a:srgbClr val="000000"/>
                </a:solidFill>
                <a:latin typeface="Arial" charset="0"/>
                <a:cs typeface="Arial" charset="0"/>
              </a:rPr>
              <a:t>Tune the individual SQL statements. </a:t>
            </a:r>
          </a:p>
        </p:txBody>
      </p:sp>
      <p:sp>
        <p:nvSpPr>
          <p:cNvPr id="6" name="Rectangle 20"/>
          <p:cNvSpPr>
            <a:spLocks noChangeArrowheads="1"/>
          </p:cNvSpPr>
          <p:nvPr/>
        </p:nvSpPr>
        <p:spPr bwMode="blackWhite">
          <a:xfrm>
            <a:off x="4455797" y="4495800"/>
            <a:ext cx="4534215" cy="609600"/>
          </a:xfrm>
          <a:prstGeom prst="rect">
            <a:avLst/>
          </a:prstGeom>
          <a:solidFill>
            <a:schemeClr val="accent3">
              <a:lumMod val="60000"/>
              <a:lumOff val="40000"/>
            </a:schemeClr>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chemeClr val="accent1"/>
                </a:solidFill>
                <a:latin typeface="Arial" charset="0"/>
                <a:cs typeface="Arial" charset="0"/>
              </a:rPr>
              <a:t>3. </a:t>
            </a:r>
            <a:r>
              <a:rPr lang="en-US" b="1" dirty="0">
                <a:solidFill>
                  <a:srgbClr val="000000"/>
                </a:solidFill>
                <a:latin typeface="Arial" charset="0"/>
                <a:cs typeface="Arial" charset="0"/>
              </a:rPr>
              <a:t>Tune the application as a whole. </a:t>
            </a:r>
          </a:p>
        </p:txBody>
      </p:sp>
      <p:pic>
        <p:nvPicPr>
          <p:cNvPr id="4102" name="Picture 10" descr="SQL_cnt204676.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62213" y="2616631"/>
            <a:ext cx="64770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065212" y="1888630"/>
            <a:ext cx="2971800" cy="3014663"/>
            <a:chOff x="303212" y="1252537"/>
            <a:chExt cx="2971800" cy="3014663"/>
          </a:xfrm>
        </p:grpSpPr>
        <p:sp>
          <p:nvSpPr>
            <p:cNvPr id="7" name="Text Box 12"/>
            <p:cNvSpPr txBox="1">
              <a:spLocks noChangeArrowheads="1"/>
            </p:cNvSpPr>
            <p:nvPr/>
          </p:nvSpPr>
          <p:spPr bwMode="auto">
            <a:xfrm>
              <a:off x="1370012" y="2224087"/>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ADDM</a:t>
              </a:r>
            </a:p>
          </p:txBody>
        </p:sp>
        <p:pic>
          <p:nvPicPr>
            <p:cNvPr id="8" name="Picture 24"/>
            <p:cNvPicPr>
              <a:picLocks noChangeAspect="1" noChangeArrowheads="1"/>
            </p:cNvPicPr>
            <p:nvPr/>
          </p:nvPicPr>
          <p:blipFill>
            <a:blip r:embed="rId5">
              <a:lum bright="-6000" contrast="12000"/>
              <a:extLst>
                <a:ext uri="{28A0092B-C50C-407E-A947-70E740481C1C}">
                  <a14:useLocalDpi xmlns:a14="http://schemas.microsoft.com/office/drawing/2010/main" val="0"/>
                </a:ext>
              </a:extLst>
            </a:blip>
            <a:srcRect/>
            <a:stretch>
              <a:fillRect/>
            </a:stretch>
          </p:blipFill>
          <p:spPr bwMode="gray">
            <a:xfrm>
              <a:off x="1409700" y="1252537"/>
              <a:ext cx="796925" cy="822325"/>
            </a:xfrm>
            <a:prstGeom prst="rect">
              <a:avLst/>
            </a:prstGeom>
            <a:solidFill>
              <a:srgbClr val="00C2B0"/>
            </a:solidFill>
            <a:ln w="38100">
              <a:solidFill>
                <a:schemeClr val="hlink"/>
              </a:solidFill>
              <a:miter lim="800000"/>
              <a:headEnd/>
              <a:tailEnd/>
            </a:ln>
          </p:spPr>
        </p:pic>
        <p:sp>
          <p:nvSpPr>
            <p:cNvPr id="9" name="Rectangle 9"/>
            <p:cNvSpPr>
              <a:spLocks noChangeArrowheads="1"/>
            </p:cNvSpPr>
            <p:nvPr/>
          </p:nvSpPr>
          <p:spPr bwMode="auto">
            <a:xfrm>
              <a:off x="303212" y="3738594"/>
              <a:ext cx="1500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dirty="0">
                  <a:solidFill>
                    <a:srgbClr val="000000"/>
                  </a:solidFill>
                </a:rPr>
                <a:t>SQL Tuning Advisor</a:t>
              </a:r>
            </a:p>
          </p:txBody>
        </p:sp>
        <p:pic>
          <p:nvPicPr>
            <p:cNvPr id="10" name="Picture 10" descr="docto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836612" y="2671794"/>
              <a:ext cx="428577" cy="1019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AccessAdvis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2307518" y="2671794"/>
              <a:ext cx="434094" cy="1019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9"/>
            <p:cNvSpPr>
              <a:spLocks noChangeArrowheads="1"/>
            </p:cNvSpPr>
            <p:nvPr/>
          </p:nvSpPr>
          <p:spPr bwMode="auto">
            <a:xfrm>
              <a:off x="1774824" y="3738594"/>
              <a:ext cx="1500188" cy="528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dirty="0">
                  <a:solidFill>
                    <a:srgbClr val="000000"/>
                  </a:solidFill>
                </a:rPr>
                <a:t>SQL Access Advisor</a:t>
              </a:r>
            </a:p>
          </p:txBody>
        </p:sp>
      </p:grpSp>
      <p:sp>
        <p:nvSpPr>
          <p:cNvPr id="3" name="Slide Number Placeholder 2"/>
          <p:cNvSpPr>
            <a:spLocks noGrp="1"/>
          </p:cNvSpPr>
          <p:nvPr>
            <p:ph type="sldNum" sz="quarter" idx="12"/>
          </p:nvPr>
        </p:nvSpPr>
        <p:spPr/>
        <p:txBody>
          <a:bodyPr/>
          <a:lstStyle/>
          <a:p>
            <a:fld id="{0D1E9C62-5A59-433B-A292-EC595ABBBF45}" type="slidenum">
              <a:rPr lang="" smtClean="0"/>
              <a:t>467</a:t>
            </a:fld>
            <a:endParaRPr lang=""/>
          </a:p>
        </p:txBody>
      </p:sp>
    </p:spTree>
    <p:custDataLst>
      <p:tags r:id="rId1"/>
    </p:custDataLst>
    <p:extLst>
      <p:ext uri="{BB962C8B-B14F-4D97-AF65-F5344CB8AC3E}">
        <p14:creationId xmlns:p14="http://schemas.microsoft.com/office/powerpoint/2010/main" val="1220837651"/>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4"/>
          <p:cNvSpPr>
            <a:spLocks noGrp="1" noChangeArrowheads="1"/>
          </p:cNvSpPr>
          <p:nvPr>
            <p:ph type="title"/>
          </p:nvPr>
        </p:nvSpPr>
        <p:spPr>
          <a:noFill/>
        </p:spPr>
        <p:txBody>
          <a:bodyPr>
            <a:normAutofit fontScale="90000"/>
          </a:bodyPr>
          <a:lstStyle/>
          <a:p>
            <a:pPr eaLnBrk="1" hangingPunct="1"/>
            <a:r>
              <a:rPr lang="en-US" altLang="en-US" dirty="0"/>
              <a:t>Oracle </a:t>
            </a:r>
            <a:r>
              <a:rPr lang="en-US" altLang="en-US" dirty="0" smtClean="0"/>
              <a:t>Optimizer</a:t>
            </a:r>
            <a:br>
              <a:rPr lang="en-US" altLang="en-US" dirty="0" smtClean="0"/>
            </a:br>
            <a:r>
              <a:rPr lang="en-US" altLang="en-US" dirty="0"/>
              <a:t/>
            </a:r>
            <a:br>
              <a:rPr lang="en-US" altLang="en-US" dirty="0"/>
            </a:br>
            <a:endParaRPr lang="en-US" altLang="en-US" dirty="0"/>
          </a:p>
        </p:txBody>
      </p:sp>
      <p:pic>
        <p:nvPicPr>
          <p:cNvPr id="5123" name="Picture 6" descr="OptimizerComponent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20898" y="922258"/>
            <a:ext cx="5947029" cy="5013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7"/>
          <p:cNvSpPr>
            <a:spLocks noChangeArrowheads="1"/>
          </p:cNvSpPr>
          <p:nvPr/>
        </p:nvSpPr>
        <p:spPr bwMode="auto">
          <a:xfrm>
            <a:off x="3351212" y="1140885"/>
            <a:ext cx="990600" cy="381000"/>
          </a:xfrm>
          <a:prstGeom prst="rect">
            <a:avLst/>
          </a:prstGeom>
          <a:solidFill>
            <a:schemeClr val="bg1"/>
          </a:solidFill>
          <a:ln w="28575" algn="ctr">
            <a:solidFill>
              <a:schemeClr val="bg1"/>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468</a:t>
            </a:fld>
            <a:endParaRPr lang=""/>
          </a:p>
        </p:txBody>
      </p:sp>
    </p:spTree>
    <p:custDataLst>
      <p:tags r:id="rId1"/>
    </p:custDataLst>
    <p:extLst>
      <p:ext uri="{BB962C8B-B14F-4D97-AF65-F5344CB8AC3E}">
        <p14:creationId xmlns:p14="http://schemas.microsoft.com/office/powerpoint/2010/main" val="3778377281"/>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4"/>
          <p:cNvSpPr>
            <a:spLocks noGrp="1" noChangeArrowheads="1"/>
          </p:cNvSpPr>
          <p:nvPr>
            <p:ph type="title"/>
          </p:nvPr>
        </p:nvSpPr>
        <p:spPr>
          <a:noFill/>
        </p:spPr>
        <p:txBody>
          <a:bodyPr/>
          <a:lstStyle/>
          <a:p>
            <a:pPr eaLnBrk="1" hangingPunct="1"/>
            <a:r>
              <a:rPr lang="en-US" altLang="en-US" dirty="0"/>
              <a:t>Optimizer </a:t>
            </a:r>
            <a:r>
              <a:rPr lang="en-US" altLang="en-US" dirty="0" smtClean="0"/>
              <a:t>Statistics</a:t>
            </a:r>
            <a:br>
              <a:rPr lang="en-US" altLang="en-US" dirty="0" smtClean="0"/>
            </a:br>
            <a:endParaRPr lang="en-US" altLang="en-US" dirty="0"/>
          </a:p>
        </p:txBody>
      </p:sp>
      <p:sp>
        <p:nvSpPr>
          <p:cNvPr id="6147" name="Rectangle 7"/>
          <p:cNvSpPr>
            <a:spLocks noChangeArrowheads="1"/>
          </p:cNvSpPr>
          <p:nvPr/>
        </p:nvSpPr>
        <p:spPr bwMode="auto">
          <a:xfrm>
            <a:off x="3808412" y="1447800"/>
            <a:ext cx="838200" cy="381000"/>
          </a:xfrm>
          <a:prstGeom prst="rect">
            <a:avLst/>
          </a:prstGeom>
          <a:solidFill>
            <a:schemeClr val="bg1"/>
          </a:solidFill>
          <a:ln w="28575" algn="ctr">
            <a:solidFill>
              <a:schemeClr val="bg1"/>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pic>
        <p:nvPicPr>
          <p:cNvPr id="6148" name="Picture 4" descr="OptimizerStat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5544" y="914401"/>
            <a:ext cx="4757737" cy="538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Rectangle 5"/>
          <p:cNvSpPr>
            <a:spLocks noChangeArrowheads="1"/>
          </p:cNvSpPr>
          <p:nvPr/>
        </p:nvSpPr>
        <p:spPr bwMode="auto">
          <a:xfrm>
            <a:off x="3895448" y="1020280"/>
            <a:ext cx="1349929" cy="245441"/>
          </a:xfrm>
          <a:prstGeom prst="rect">
            <a:avLst/>
          </a:prstGeom>
          <a:solidFill>
            <a:schemeClr val="bg1"/>
          </a:solidFill>
          <a:ln w="28575" algn="ctr">
            <a:solidFill>
              <a:schemeClr val="bg1"/>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6150" name="Rectangle 8"/>
          <p:cNvSpPr>
            <a:spLocks noChangeArrowheads="1"/>
          </p:cNvSpPr>
          <p:nvPr/>
        </p:nvSpPr>
        <p:spPr bwMode="auto">
          <a:xfrm>
            <a:off x="5027612" y="1066800"/>
            <a:ext cx="1219200" cy="152400"/>
          </a:xfrm>
          <a:prstGeom prst="rect">
            <a:avLst/>
          </a:prstGeom>
          <a:solidFill>
            <a:schemeClr val="bg1"/>
          </a:solidFill>
          <a:ln w="28575" algn="ctr">
            <a:solidFill>
              <a:schemeClr val="bg1"/>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469</a:t>
            </a:fld>
            <a:endParaRPr lang=""/>
          </a:p>
        </p:txBody>
      </p:sp>
    </p:spTree>
    <p:custDataLst>
      <p:tags r:id="rId1"/>
    </p:custDataLst>
    <p:extLst>
      <p:ext uri="{BB962C8B-B14F-4D97-AF65-F5344CB8AC3E}">
        <p14:creationId xmlns:p14="http://schemas.microsoft.com/office/powerpoint/2010/main" val="466000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2486855" y="4341057"/>
            <a:ext cx="7215114" cy="1811388"/>
            <a:chOff x="830654" y="1268641"/>
            <a:chExt cx="7482693" cy="3030071"/>
          </a:xfrm>
        </p:grpSpPr>
        <p:sp>
          <p:nvSpPr>
            <p:cNvPr id="58" name="Freeform 57"/>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9" name="Rounded Rectangle 58"/>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33794" name="Rectangle 36"/>
          <p:cNvSpPr>
            <a:spLocks noGrp="1" noChangeArrowheads="1"/>
          </p:cNvSpPr>
          <p:nvPr>
            <p:ph type="title"/>
          </p:nvPr>
        </p:nvSpPr>
        <p:spPr/>
        <p:txBody>
          <a:bodyPr/>
          <a:lstStyle/>
          <a:p>
            <a:pPr eaLnBrk="1" hangingPunct="1"/>
            <a:r>
              <a:rPr lang="en-US" altLang="en-US" dirty="0"/>
              <a:t>Log Writer Process (LGWR</a:t>
            </a:r>
            <a:r>
              <a:rPr lang="en-US" altLang="en-US" dirty="0" smtClean="0"/>
              <a:t>)</a:t>
            </a:r>
            <a:br>
              <a:rPr lang="en-US" altLang="en-US" dirty="0" smtClean="0"/>
            </a:br>
            <a:endParaRPr lang="en-US" altLang="en-US" dirty="0">
              <a:solidFill>
                <a:srgbClr val="0000FF"/>
              </a:solidFill>
            </a:endParaRPr>
          </a:p>
        </p:txBody>
      </p:sp>
      <p:sp>
        <p:nvSpPr>
          <p:cNvPr id="33795" name="Content Placeholder 58"/>
          <p:cNvSpPr>
            <a:spLocks noGrp="1"/>
          </p:cNvSpPr>
          <p:nvPr>
            <p:ph idx="1"/>
          </p:nvPr>
        </p:nvSpPr>
        <p:spPr>
          <a:xfrm>
            <a:off x="622138" y="1243013"/>
            <a:ext cx="10944549" cy="2978586"/>
          </a:xfrm>
        </p:spPr>
        <p:txBody>
          <a:bodyPr/>
          <a:lstStyle/>
          <a:p>
            <a:pPr lvl="1" eaLnBrk="1" hangingPunct="1"/>
            <a:r>
              <a:rPr lang="en-US" altLang="en-US" dirty="0"/>
              <a:t>Writes the redo log buffer to a redo log file on disk:</a:t>
            </a:r>
          </a:p>
          <a:p>
            <a:pPr lvl="2" eaLnBrk="1" hangingPunct="1"/>
            <a:r>
              <a:rPr lang="en-US" altLang="en-US" dirty="0"/>
              <a:t>When a user process commits a transaction</a:t>
            </a:r>
          </a:p>
          <a:p>
            <a:pPr lvl="2" eaLnBrk="1" hangingPunct="1"/>
            <a:r>
              <a:rPr lang="en-US" altLang="en-US" dirty="0"/>
              <a:t>When an online redo log switch occurs </a:t>
            </a:r>
          </a:p>
          <a:p>
            <a:pPr lvl="2" eaLnBrk="1" hangingPunct="1"/>
            <a:r>
              <a:rPr lang="en-US" altLang="en-US" dirty="0"/>
              <a:t>When the redo log buffer is one-third full or contains 1 MB of buffered data</a:t>
            </a:r>
          </a:p>
          <a:p>
            <a:pPr lvl="2" eaLnBrk="1" hangingPunct="1"/>
            <a:r>
              <a:rPr lang="en-US" altLang="en-US" dirty="0"/>
              <a:t>Before a DBW</a:t>
            </a:r>
            <a:r>
              <a:rPr lang="en-US" altLang="en-US" i="1" dirty="0"/>
              <a:t>n</a:t>
            </a:r>
            <a:r>
              <a:rPr lang="en-US" altLang="en-US" dirty="0"/>
              <a:t> process writes modified buffers to disk</a:t>
            </a:r>
          </a:p>
          <a:p>
            <a:pPr lvl="2" eaLnBrk="1" hangingPunct="1"/>
            <a:r>
              <a:rPr lang="en-US" altLang="en-US" dirty="0"/>
              <a:t>When three seconds have passed since the last write</a:t>
            </a:r>
          </a:p>
          <a:p>
            <a:pPr lvl="1" eaLnBrk="1" hangingPunct="1"/>
            <a:r>
              <a:rPr lang="en-US" altLang="en-US" dirty="0"/>
              <a:t>Serves as coordinator of LG</a:t>
            </a:r>
            <a:r>
              <a:rPr lang="en-US" altLang="en-US" i="1" dirty="0"/>
              <a:t>nn</a:t>
            </a:r>
            <a:r>
              <a:rPr lang="en-US" altLang="en-US" dirty="0"/>
              <a:t> processes and ensures correct order for operations that must be ordered</a:t>
            </a:r>
          </a:p>
        </p:txBody>
      </p:sp>
      <p:grpSp>
        <p:nvGrpSpPr>
          <p:cNvPr id="33796" name="Group 56"/>
          <p:cNvGrpSpPr>
            <a:grpSpLocks/>
          </p:cNvGrpSpPr>
          <p:nvPr/>
        </p:nvGrpSpPr>
        <p:grpSpPr bwMode="auto">
          <a:xfrm>
            <a:off x="3065462" y="4495800"/>
            <a:ext cx="6057900" cy="1484313"/>
            <a:chOff x="1524005" y="4840288"/>
            <a:chExt cx="6057895" cy="1484312"/>
          </a:xfrm>
        </p:grpSpPr>
        <p:sp>
          <p:nvSpPr>
            <p:cNvPr id="33797" name="Rectangle 4"/>
            <p:cNvSpPr>
              <a:spLocks noChangeArrowheads="1"/>
            </p:cNvSpPr>
            <p:nvPr/>
          </p:nvSpPr>
          <p:spPr bwMode="blackWhite">
            <a:xfrm>
              <a:off x="6081713" y="4840288"/>
              <a:ext cx="1325562" cy="1143000"/>
            </a:xfrm>
            <a:prstGeom prst="rect">
              <a:avLst/>
            </a:prstGeom>
            <a:solidFill>
              <a:srgbClr val="99CC00"/>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endParaRPr lang="en-US" altLang="en-US" dirty="0">
                <a:solidFill>
                  <a:srgbClr val="000000"/>
                </a:solidFill>
              </a:endParaRPr>
            </a:p>
          </p:txBody>
        </p:sp>
        <p:sp>
          <p:nvSpPr>
            <p:cNvPr id="33798" name="Line 5"/>
            <p:cNvSpPr>
              <a:spLocks noChangeShapeType="1"/>
            </p:cNvSpPr>
            <p:nvPr/>
          </p:nvSpPr>
          <p:spPr bwMode="auto">
            <a:xfrm>
              <a:off x="2895600" y="5243513"/>
              <a:ext cx="11430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3799" name="Line 6"/>
            <p:cNvSpPr>
              <a:spLocks noChangeShapeType="1"/>
            </p:cNvSpPr>
            <p:nvPr/>
          </p:nvSpPr>
          <p:spPr bwMode="auto">
            <a:xfrm>
              <a:off x="4681538" y="5243513"/>
              <a:ext cx="13716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3800" name="Text Box 9"/>
            <p:cNvSpPr txBox="1">
              <a:spLocks noChangeArrowheads="1"/>
            </p:cNvSpPr>
            <p:nvPr/>
          </p:nvSpPr>
          <p:spPr bwMode="auto">
            <a:xfrm>
              <a:off x="5905500" y="6049963"/>
              <a:ext cx="1676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Redo log files</a:t>
              </a:r>
            </a:p>
          </p:txBody>
        </p:sp>
        <p:sp>
          <p:nvSpPr>
            <p:cNvPr id="33801" name="Oval 10"/>
            <p:cNvSpPr>
              <a:spLocks noChangeArrowheads="1"/>
            </p:cNvSpPr>
            <p:nvPr/>
          </p:nvSpPr>
          <p:spPr bwMode="blackWhite">
            <a:xfrm>
              <a:off x="4064000" y="5105400"/>
              <a:ext cx="593725" cy="27463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 LGWR</a:t>
              </a:r>
            </a:p>
          </p:txBody>
        </p:sp>
        <p:grpSp>
          <p:nvGrpSpPr>
            <p:cNvPr id="33802" name="Group 11"/>
            <p:cNvGrpSpPr>
              <a:grpSpLocks/>
            </p:cNvGrpSpPr>
            <p:nvPr/>
          </p:nvGrpSpPr>
          <p:grpSpPr bwMode="auto">
            <a:xfrm>
              <a:off x="6397628" y="4932363"/>
              <a:ext cx="693738" cy="958850"/>
              <a:chOff x="2593" y="2912"/>
              <a:chExt cx="437" cy="604"/>
            </a:xfrm>
          </p:grpSpPr>
          <p:grpSp>
            <p:nvGrpSpPr>
              <p:cNvPr id="33815" name="Group 12"/>
              <p:cNvGrpSpPr>
                <a:grpSpLocks/>
              </p:cNvGrpSpPr>
              <p:nvPr/>
            </p:nvGrpSpPr>
            <p:grpSpPr bwMode="auto">
              <a:xfrm>
                <a:off x="2593" y="3178"/>
                <a:ext cx="437" cy="338"/>
                <a:chOff x="2128" y="3492"/>
                <a:chExt cx="533" cy="412"/>
              </a:xfrm>
            </p:grpSpPr>
            <p:sp>
              <p:nvSpPr>
                <p:cNvPr id="33820" name="Rectangle 13"/>
                <p:cNvSpPr>
                  <a:spLocks noChangeArrowheads="1"/>
                </p:cNvSpPr>
                <p:nvPr/>
              </p:nvSpPr>
              <p:spPr bwMode="auto">
                <a:xfrm>
                  <a:off x="2129" y="3573"/>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33821" name="Oval 14"/>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33822" name="Oval 15"/>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nvGrpSpPr>
              <p:cNvPr id="33816" name="Group 16"/>
              <p:cNvGrpSpPr>
                <a:grpSpLocks/>
              </p:cNvGrpSpPr>
              <p:nvPr/>
            </p:nvGrpSpPr>
            <p:grpSpPr bwMode="auto">
              <a:xfrm>
                <a:off x="2593" y="2912"/>
                <a:ext cx="436" cy="338"/>
                <a:chOff x="2128" y="2685"/>
                <a:chExt cx="532" cy="412"/>
              </a:xfrm>
            </p:grpSpPr>
            <p:sp>
              <p:nvSpPr>
                <p:cNvPr id="33817" name="Rectangle 17"/>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33818" name="Oval 18"/>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33819" name="Oval 19"/>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grpSp>
          <p:nvGrpSpPr>
            <p:cNvPr id="6" name="Group 129"/>
            <p:cNvGrpSpPr>
              <a:grpSpLocks/>
            </p:cNvGrpSpPr>
            <p:nvPr/>
          </p:nvGrpSpPr>
          <p:grpSpPr bwMode="auto">
            <a:xfrm>
              <a:off x="1524005" y="4933950"/>
              <a:ext cx="1295395" cy="1016000"/>
              <a:chOff x="3168" y="2680"/>
              <a:chExt cx="1283" cy="984"/>
            </a:xfrm>
            <a:solidFill>
              <a:srgbClr val="FFFF99"/>
            </a:solidFill>
          </p:grpSpPr>
          <p:sp>
            <p:nvSpPr>
              <p:cNvPr id="37" name="Oval 82"/>
              <p:cNvSpPr>
                <a:spLocks noChangeArrowheads="1"/>
              </p:cNvSpPr>
              <p:nvPr/>
            </p:nvSpPr>
            <p:spPr bwMode="blackWhite">
              <a:xfrm>
                <a:off x="3251" y="2680"/>
                <a:ext cx="1136" cy="984"/>
              </a:xfrm>
              <a:prstGeom prst="ellipse">
                <a:avLst/>
              </a:prstGeom>
              <a:grpFill/>
              <a:ln w="28575">
                <a:solidFill>
                  <a:schemeClr val="tx1"/>
                </a:solidFill>
                <a:round/>
                <a:headEnd type="none" w="sm" len="sm"/>
                <a:tailEnd type="none" w="sm" len="sm"/>
              </a:ln>
              <a:effectLst/>
            </p:spPr>
            <p:txBody>
              <a:bodyPr wrap="none" anchor="ctr"/>
              <a:lstStyle/>
              <a:p>
                <a:pPr algn="ctr">
                  <a:defRPr/>
                </a:pPr>
                <a:endParaRPr lang="en-US" dirty="0">
                  <a:solidFill>
                    <a:srgbClr val="000000"/>
                  </a:solidFill>
                  <a:latin typeface="Arial" charset="0"/>
                  <a:cs typeface="Arial" charset="0"/>
                </a:endParaRPr>
              </a:p>
            </p:txBody>
          </p:sp>
          <p:sp>
            <p:nvSpPr>
              <p:cNvPr id="38" name="Oval 83"/>
              <p:cNvSpPr>
                <a:spLocks noChangeArrowheads="1"/>
              </p:cNvSpPr>
              <p:nvPr/>
            </p:nvSpPr>
            <p:spPr bwMode="blackWhite">
              <a:xfrm>
                <a:off x="3475" y="2896"/>
                <a:ext cx="680" cy="568"/>
              </a:xfrm>
              <a:prstGeom prst="ellipse">
                <a:avLst/>
              </a:prstGeom>
              <a:grpFill/>
              <a:ln w="28575">
                <a:solidFill>
                  <a:schemeClr val="tx1"/>
                </a:solidFill>
                <a:round/>
                <a:headEnd type="none" w="sm" len="sm"/>
                <a:tailEnd type="none" w="sm" len="sm"/>
              </a:ln>
              <a:effectLst/>
            </p:spPr>
            <p:txBody>
              <a:bodyPr wrap="none" anchor="ctr"/>
              <a:lstStyle/>
              <a:p>
                <a:pPr algn="ctr" defTabSz="228600">
                  <a:defRPr/>
                </a:pPr>
                <a:endParaRPr lang="en-US" b="1" dirty="0">
                  <a:solidFill>
                    <a:srgbClr val="000000"/>
                  </a:solidFill>
                  <a:latin typeface="Arial" charset="0"/>
                  <a:cs typeface="Arial" charset="0"/>
                </a:endParaRPr>
              </a:p>
            </p:txBody>
          </p:sp>
          <p:sp>
            <p:nvSpPr>
              <p:cNvPr id="39" name="Line 84"/>
              <p:cNvSpPr>
                <a:spLocks noChangeShapeType="1"/>
              </p:cNvSpPr>
              <p:nvPr/>
            </p:nvSpPr>
            <p:spPr bwMode="blackWhite">
              <a:xfrm>
                <a:off x="3819" y="2688"/>
                <a:ext cx="0" cy="224"/>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40" name="Line 85"/>
              <p:cNvSpPr>
                <a:spLocks noChangeShapeType="1"/>
              </p:cNvSpPr>
              <p:nvPr/>
            </p:nvSpPr>
            <p:spPr bwMode="blackWhite">
              <a:xfrm>
                <a:off x="3827" y="3464"/>
                <a:ext cx="0" cy="192"/>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41" name="Line 86"/>
              <p:cNvSpPr>
                <a:spLocks noChangeShapeType="1"/>
              </p:cNvSpPr>
              <p:nvPr/>
            </p:nvSpPr>
            <p:spPr bwMode="blackWhite">
              <a:xfrm>
                <a:off x="4155" y="3192"/>
                <a:ext cx="232" cy="0"/>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42" name="Line 87"/>
              <p:cNvSpPr>
                <a:spLocks noChangeShapeType="1"/>
              </p:cNvSpPr>
              <p:nvPr/>
            </p:nvSpPr>
            <p:spPr bwMode="blackWhite">
              <a:xfrm flipH="1">
                <a:off x="3259" y="3192"/>
                <a:ext cx="216" cy="0"/>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43" name="Line 88"/>
              <p:cNvSpPr>
                <a:spLocks noChangeShapeType="1"/>
              </p:cNvSpPr>
              <p:nvPr/>
            </p:nvSpPr>
            <p:spPr bwMode="blackWhite">
              <a:xfrm>
                <a:off x="3403" y="2840"/>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44" name="Line 89"/>
              <p:cNvSpPr>
                <a:spLocks noChangeShapeType="1"/>
              </p:cNvSpPr>
              <p:nvPr/>
            </p:nvSpPr>
            <p:spPr bwMode="blackWhite">
              <a:xfrm>
                <a:off x="4083" y="3360"/>
                <a:ext cx="144" cy="144"/>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45" name="Line 90"/>
              <p:cNvSpPr>
                <a:spLocks noChangeShapeType="1"/>
              </p:cNvSpPr>
              <p:nvPr/>
            </p:nvSpPr>
            <p:spPr bwMode="blackWhite">
              <a:xfrm flipH="1">
                <a:off x="4067" y="2832"/>
                <a:ext cx="160" cy="160"/>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46" name="Line 91"/>
              <p:cNvSpPr>
                <a:spLocks noChangeShapeType="1"/>
              </p:cNvSpPr>
              <p:nvPr/>
            </p:nvSpPr>
            <p:spPr bwMode="blackWhite">
              <a:xfrm flipV="1">
                <a:off x="3427" y="3384"/>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47" name="Line 92"/>
              <p:cNvSpPr>
                <a:spLocks noChangeShapeType="1"/>
              </p:cNvSpPr>
              <p:nvPr/>
            </p:nvSpPr>
            <p:spPr bwMode="blackWhite">
              <a:xfrm>
                <a:off x="3619" y="2720"/>
                <a:ext cx="72" cy="208"/>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48" name="Line 93"/>
              <p:cNvSpPr>
                <a:spLocks noChangeShapeType="1"/>
              </p:cNvSpPr>
              <p:nvPr/>
            </p:nvSpPr>
            <p:spPr bwMode="blackWhite">
              <a:xfrm flipH="1">
                <a:off x="3963" y="2728"/>
                <a:ext cx="80" cy="200"/>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49" name="Line 94"/>
              <p:cNvSpPr>
                <a:spLocks noChangeShapeType="1"/>
              </p:cNvSpPr>
              <p:nvPr/>
            </p:nvSpPr>
            <p:spPr bwMode="blackWhite">
              <a:xfrm flipV="1">
                <a:off x="4139" y="3000"/>
                <a:ext cx="208" cy="80"/>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50" name="Line 95"/>
              <p:cNvSpPr>
                <a:spLocks noChangeShapeType="1"/>
              </p:cNvSpPr>
              <p:nvPr/>
            </p:nvSpPr>
            <p:spPr bwMode="blackWhite">
              <a:xfrm>
                <a:off x="4131" y="3280"/>
                <a:ext cx="200" cy="104"/>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51" name="Line 96"/>
              <p:cNvSpPr>
                <a:spLocks noChangeShapeType="1"/>
              </p:cNvSpPr>
              <p:nvPr/>
            </p:nvSpPr>
            <p:spPr bwMode="blackWhite">
              <a:xfrm>
                <a:off x="3971" y="3424"/>
                <a:ext cx="72" cy="200"/>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52" name="Line 97"/>
              <p:cNvSpPr>
                <a:spLocks noChangeShapeType="1"/>
              </p:cNvSpPr>
              <p:nvPr/>
            </p:nvSpPr>
            <p:spPr bwMode="blackWhite">
              <a:xfrm flipH="1">
                <a:off x="3619" y="3448"/>
                <a:ext cx="72" cy="184"/>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53" name="Line 98"/>
              <p:cNvSpPr>
                <a:spLocks noChangeShapeType="1"/>
              </p:cNvSpPr>
              <p:nvPr/>
            </p:nvSpPr>
            <p:spPr bwMode="blackWhite">
              <a:xfrm flipH="1">
                <a:off x="3299" y="3288"/>
                <a:ext cx="200" cy="96"/>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54" name="Line 99"/>
              <p:cNvSpPr>
                <a:spLocks noChangeShapeType="1"/>
              </p:cNvSpPr>
              <p:nvPr/>
            </p:nvSpPr>
            <p:spPr bwMode="blackWhite">
              <a:xfrm flipH="1" flipV="1">
                <a:off x="3291" y="3000"/>
                <a:ext cx="200" cy="88"/>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55" name="Freeform 101"/>
              <p:cNvSpPr>
                <a:spLocks/>
              </p:cNvSpPr>
              <p:nvPr/>
            </p:nvSpPr>
            <p:spPr bwMode="blackWhite">
              <a:xfrm>
                <a:off x="4259" y="3192"/>
                <a:ext cx="192" cy="376"/>
              </a:xfrm>
              <a:custGeom>
                <a:avLst/>
                <a:gdLst/>
                <a:ahLst/>
                <a:cxnLst>
                  <a:cxn ang="0">
                    <a:pos x="192" y="0"/>
                  </a:cxn>
                  <a:cxn ang="0">
                    <a:pos x="184" y="56"/>
                  </a:cxn>
                  <a:cxn ang="0">
                    <a:pos x="160" y="144"/>
                  </a:cxn>
                  <a:cxn ang="0">
                    <a:pos x="120" y="224"/>
                  </a:cxn>
                  <a:cxn ang="0">
                    <a:pos x="64" y="312"/>
                  </a:cxn>
                  <a:cxn ang="0">
                    <a:pos x="0" y="376"/>
                  </a:cxn>
                </a:cxnLst>
                <a:rect l="0" t="0" r="r" b="b"/>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grpFill/>
              <a:ln w="28575" cap="flat" cmpd="sng">
                <a:solidFill>
                  <a:schemeClr val="tx1"/>
                </a:solidFill>
                <a:prstDash val="sysDot"/>
                <a:round/>
                <a:headEnd type="none" w="med" len="med"/>
                <a:tailEnd type="triangle" w="med" len="med"/>
              </a:ln>
              <a:effectLst/>
            </p:spPr>
            <p:txBody>
              <a:bodyPr/>
              <a:lstStyle/>
              <a:p>
                <a:pPr algn="ctr">
                  <a:defRPr/>
                </a:pPr>
                <a:endParaRPr lang="en-US" dirty="0">
                  <a:solidFill>
                    <a:srgbClr val="000000"/>
                  </a:solidFill>
                  <a:latin typeface="Arial" charset="0"/>
                  <a:cs typeface="Arial" charset="0"/>
                </a:endParaRPr>
              </a:p>
            </p:txBody>
          </p:sp>
          <p:sp>
            <p:nvSpPr>
              <p:cNvPr id="56" name="Freeform 102"/>
              <p:cNvSpPr>
                <a:spLocks/>
              </p:cNvSpPr>
              <p:nvPr/>
            </p:nvSpPr>
            <p:spPr bwMode="blackWhite">
              <a:xfrm>
                <a:off x="3168" y="2856"/>
                <a:ext cx="115" cy="328"/>
              </a:xfrm>
              <a:custGeom>
                <a:avLst/>
                <a:gdLst/>
                <a:ahLst/>
                <a:cxnLst>
                  <a:cxn ang="0">
                    <a:pos x="3" y="328"/>
                  </a:cxn>
                  <a:cxn ang="0">
                    <a:pos x="3" y="248"/>
                  </a:cxn>
                  <a:cxn ang="0">
                    <a:pos x="19" y="168"/>
                  </a:cxn>
                  <a:cxn ang="0">
                    <a:pos x="67" y="72"/>
                  </a:cxn>
                  <a:cxn ang="0">
                    <a:pos x="115" y="0"/>
                  </a:cxn>
                </a:cxnLst>
                <a:rect l="0" t="0" r="r" b="b"/>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grpFill/>
              <a:ln w="28575" cap="flat" cmpd="sng">
                <a:solidFill>
                  <a:schemeClr val="tx1"/>
                </a:solidFill>
                <a:prstDash val="solid"/>
                <a:round/>
                <a:headEnd type="none" w="med" len="med"/>
                <a:tailEnd type="triangle" w="med" len="med"/>
              </a:ln>
              <a:effectLst/>
            </p:spPr>
            <p:txBody>
              <a:bodyPr/>
              <a:lstStyle/>
              <a:p>
                <a:pPr algn="ctr">
                  <a:defRPr/>
                </a:pPr>
                <a:endParaRPr lang="en-US" dirty="0">
                  <a:solidFill>
                    <a:srgbClr val="000000"/>
                  </a:solidFill>
                  <a:latin typeface="Arial" charset="0"/>
                  <a:cs typeface="Arial" charset="0"/>
                </a:endParaRPr>
              </a:p>
            </p:txBody>
          </p:sp>
        </p:grpSp>
        <p:sp>
          <p:nvSpPr>
            <p:cNvPr id="33804" name="Text Box 46"/>
            <p:cNvSpPr txBox="1">
              <a:spLocks noChangeArrowheads="1"/>
            </p:cNvSpPr>
            <p:nvPr/>
          </p:nvSpPr>
          <p:spPr bwMode="gray">
            <a:xfrm>
              <a:off x="1600200" y="526732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Redo log buffer</a:t>
              </a:r>
            </a:p>
          </p:txBody>
        </p:sp>
        <p:sp>
          <p:nvSpPr>
            <p:cNvPr id="33805" name="Oval 10"/>
            <p:cNvSpPr>
              <a:spLocks noChangeArrowheads="1"/>
            </p:cNvSpPr>
            <p:nvPr/>
          </p:nvSpPr>
          <p:spPr bwMode="blackWhite">
            <a:xfrm>
              <a:off x="4064000" y="5745163"/>
              <a:ext cx="593725" cy="274637"/>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 LG</a:t>
              </a:r>
              <a:r>
                <a:rPr lang="en-US" altLang="en-US" sz="1200" i="1" dirty="0">
                  <a:solidFill>
                    <a:srgbClr val="000000"/>
                  </a:solidFill>
                </a:rPr>
                <a:t>nn</a:t>
              </a:r>
            </a:p>
          </p:txBody>
        </p:sp>
        <p:sp>
          <p:nvSpPr>
            <p:cNvPr id="33806" name="Oval 10"/>
            <p:cNvSpPr>
              <a:spLocks noChangeArrowheads="1"/>
            </p:cNvSpPr>
            <p:nvPr/>
          </p:nvSpPr>
          <p:spPr bwMode="blackWhite">
            <a:xfrm>
              <a:off x="4054475" y="6049963"/>
              <a:ext cx="593725" cy="274637"/>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 LG</a:t>
              </a:r>
              <a:r>
                <a:rPr lang="en-US" altLang="en-US" sz="1200" i="1" dirty="0">
                  <a:solidFill>
                    <a:srgbClr val="000000"/>
                  </a:solidFill>
                </a:rPr>
                <a:t>nn</a:t>
              </a:r>
            </a:p>
          </p:txBody>
        </p:sp>
        <p:cxnSp>
          <p:nvCxnSpPr>
            <p:cNvPr id="33807" name="Straight Arrow Connector 62"/>
            <p:cNvCxnSpPr>
              <a:cxnSpLocks noChangeShapeType="1"/>
              <a:stCxn id="33801" idx="4"/>
              <a:endCxn id="33805" idx="0"/>
            </p:cNvCxnSpPr>
            <p:nvPr/>
          </p:nvCxnSpPr>
          <p:spPr bwMode="auto">
            <a:xfrm>
              <a:off x="4360863" y="5380038"/>
              <a:ext cx="0" cy="365125"/>
            </a:xfrm>
            <a:prstGeom prst="straightConnector1">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sp>
          <p:nvSpPr>
            <p:cNvPr id="33808" name="Line 5"/>
            <p:cNvSpPr>
              <a:spLocks noChangeShapeType="1"/>
            </p:cNvSpPr>
            <p:nvPr/>
          </p:nvSpPr>
          <p:spPr bwMode="auto">
            <a:xfrm>
              <a:off x="2895600" y="5562600"/>
              <a:ext cx="762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3809" name="Line 5"/>
            <p:cNvSpPr>
              <a:spLocks noChangeShapeType="1"/>
            </p:cNvSpPr>
            <p:nvPr/>
          </p:nvSpPr>
          <p:spPr bwMode="auto">
            <a:xfrm>
              <a:off x="3657600" y="6172200"/>
              <a:ext cx="3810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cxnSp>
          <p:nvCxnSpPr>
            <p:cNvPr id="33810" name="Straight Arrow Connector 62"/>
            <p:cNvCxnSpPr>
              <a:cxnSpLocks noChangeShapeType="1"/>
            </p:cNvCxnSpPr>
            <p:nvPr/>
          </p:nvCxnSpPr>
          <p:spPr bwMode="auto">
            <a:xfrm>
              <a:off x="3648078" y="5545843"/>
              <a:ext cx="0" cy="620888"/>
            </a:xfrm>
            <a:prstGeom prst="straightConnector1">
              <a:avLst/>
            </a:prstGeom>
            <a:noFill/>
            <a:ln w="28575" algn="ctr">
              <a:solidFill>
                <a:schemeClr val="tx1"/>
              </a:solidFill>
              <a:round/>
              <a:headEnd/>
              <a:tailEnd/>
            </a:ln>
            <a:extLst>
              <a:ext uri="{909E8E84-426E-40DD-AFC4-6F175D3DCCD1}">
                <a14:hiddenFill xmlns:a14="http://schemas.microsoft.com/office/drawing/2010/main">
                  <a:noFill/>
                </a14:hiddenFill>
              </a:ext>
            </a:extLst>
          </p:spPr>
        </p:cxnSp>
        <p:pic>
          <p:nvPicPr>
            <p:cNvPr id="33811" name="Picture 28" descr="sentinel.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876800"/>
              <a:ext cx="769938"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2" name="Line 5"/>
            <p:cNvSpPr>
              <a:spLocks noChangeShapeType="1"/>
            </p:cNvSpPr>
            <p:nvPr/>
          </p:nvSpPr>
          <p:spPr bwMode="auto">
            <a:xfrm>
              <a:off x="4648200" y="5867400"/>
              <a:ext cx="533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3813" name="Line 5"/>
            <p:cNvSpPr>
              <a:spLocks noChangeShapeType="1"/>
            </p:cNvSpPr>
            <p:nvPr/>
          </p:nvSpPr>
          <p:spPr bwMode="auto">
            <a:xfrm>
              <a:off x="4648200" y="6172200"/>
              <a:ext cx="533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cxnSp>
          <p:nvCxnSpPr>
            <p:cNvPr id="33814" name="Straight Arrow Connector 62"/>
            <p:cNvCxnSpPr>
              <a:cxnSpLocks noChangeShapeType="1"/>
            </p:cNvCxnSpPr>
            <p:nvPr/>
          </p:nvCxnSpPr>
          <p:spPr bwMode="auto">
            <a:xfrm>
              <a:off x="5181600" y="5257800"/>
              <a:ext cx="0" cy="901700"/>
            </a:xfrm>
            <a:prstGeom prst="straightConnector1">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2" name="Slide Number Placeholder 1"/>
          <p:cNvSpPr>
            <a:spLocks noGrp="1"/>
          </p:cNvSpPr>
          <p:nvPr>
            <p:ph type="sldNum" sz="quarter" idx="12"/>
          </p:nvPr>
        </p:nvSpPr>
        <p:spPr/>
        <p:txBody>
          <a:bodyPr/>
          <a:lstStyle/>
          <a:p>
            <a:fld id="{0D1E9C62-5A59-433B-A292-EC595ABBBF45}" type="slidenum">
              <a:rPr lang="" smtClean="0"/>
              <a:t>47</a:t>
            </a:fld>
            <a:endParaRPr lang=""/>
          </a:p>
        </p:txBody>
      </p:sp>
    </p:spTree>
    <p:custDataLst>
      <p:tags r:id="rId1"/>
    </p:custDataLst>
    <p:extLst>
      <p:ext uri="{BB962C8B-B14F-4D97-AF65-F5344CB8AC3E}">
        <p14:creationId xmlns:p14="http://schemas.microsoft.com/office/powerpoint/2010/main" val="54390902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4"/>
          <p:cNvSpPr>
            <a:spLocks noGrp="1" noChangeArrowheads="1"/>
          </p:cNvSpPr>
          <p:nvPr>
            <p:ph type="title"/>
          </p:nvPr>
        </p:nvSpPr>
        <p:spPr>
          <a:noFill/>
        </p:spPr>
        <p:txBody>
          <a:bodyPr/>
          <a:lstStyle/>
          <a:p>
            <a:pPr eaLnBrk="1" hangingPunct="1"/>
            <a:r>
              <a:rPr lang="en-US" altLang="en-US" dirty="0"/>
              <a:t>Optimizer Statistics </a:t>
            </a:r>
            <a:r>
              <a:rPr lang="en-US" altLang="en-US" dirty="0" smtClean="0"/>
              <a:t>Collection</a:t>
            </a:r>
            <a:br>
              <a:rPr lang="en-US" altLang="en-US" dirty="0" smtClean="0"/>
            </a:br>
            <a:endParaRPr lang="en-US" altLang="en-US" dirty="0"/>
          </a:p>
        </p:txBody>
      </p:sp>
      <p:sp>
        <p:nvSpPr>
          <p:cNvPr id="7171" name="Rectangle 7"/>
          <p:cNvSpPr>
            <a:spLocks noChangeArrowheads="1"/>
          </p:cNvSpPr>
          <p:nvPr/>
        </p:nvSpPr>
        <p:spPr bwMode="auto">
          <a:xfrm>
            <a:off x="3808412" y="1447800"/>
            <a:ext cx="838200" cy="381000"/>
          </a:xfrm>
          <a:prstGeom prst="rect">
            <a:avLst/>
          </a:prstGeom>
          <a:solidFill>
            <a:schemeClr val="bg1"/>
          </a:solidFill>
          <a:ln w="28575" algn="ctr">
            <a:solidFill>
              <a:schemeClr val="bg1"/>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7172" name="Rectangle 5"/>
          <p:cNvSpPr>
            <a:spLocks noChangeArrowheads="1"/>
          </p:cNvSpPr>
          <p:nvPr/>
        </p:nvSpPr>
        <p:spPr bwMode="auto">
          <a:xfrm>
            <a:off x="4189412" y="1066800"/>
            <a:ext cx="762000" cy="152400"/>
          </a:xfrm>
          <a:prstGeom prst="rect">
            <a:avLst/>
          </a:prstGeom>
          <a:solidFill>
            <a:schemeClr val="bg1"/>
          </a:solidFill>
          <a:ln w="28575" algn="ctr">
            <a:solidFill>
              <a:schemeClr val="bg1"/>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7173" name="Rectangle 8"/>
          <p:cNvSpPr>
            <a:spLocks noChangeArrowheads="1"/>
          </p:cNvSpPr>
          <p:nvPr/>
        </p:nvSpPr>
        <p:spPr bwMode="auto">
          <a:xfrm>
            <a:off x="5027612" y="1066800"/>
            <a:ext cx="1219200" cy="152400"/>
          </a:xfrm>
          <a:prstGeom prst="rect">
            <a:avLst/>
          </a:prstGeom>
          <a:solidFill>
            <a:schemeClr val="bg1"/>
          </a:solidFill>
          <a:ln w="28575" algn="ctr">
            <a:solidFill>
              <a:schemeClr val="bg1"/>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pic>
        <p:nvPicPr>
          <p:cNvPr id="7174" name="Picture 6" descr="DynamicStatistic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03086" y="888207"/>
            <a:ext cx="5982653" cy="508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9"/>
          <p:cNvSpPr>
            <a:spLocks noChangeArrowheads="1"/>
          </p:cNvSpPr>
          <p:nvPr/>
        </p:nvSpPr>
        <p:spPr bwMode="auto">
          <a:xfrm>
            <a:off x="3234028" y="1042856"/>
            <a:ext cx="2479384" cy="304800"/>
          </a:xfrm>
          <a:prstGeom prst="rect">
            <a:avLst/>
          </a:prstGeom>
          <a:solidFill>
            <a:schemeClr val="bg1"/>
          </a:solidFill>
          <a:ln w="28575" algn="ctr">
            <a:solidFill>
              <a:schemeClr val="bg1"/>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470</a:t>
            </a:fld>
            <a:endParaRPr lang=""/>
          </a:p>
        </p:txBody>
      </p:sp>
    </p:spTree>
    <p:custDataLst>
      <p:tags r:id="rId1"/>
    </p:custDataLst>
    <p:extLst>
      <p:ext uri="{BB962C8B-B14F-4D97-AF65-F5344CB8AC3E}">
        <p14:creationId xmlns:p14="http://schemas.microsoft.com/office/powerpoint/2010/main" val="244627014"/>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471</a:t>
            </a:fld>
            <a:endParaRPr lang=""/>
          </a:p>
        </p:txBody>
      </p:sp>
    </p:spTree>
    <p:custDataLst>
      <p:tags r:id="rId1"/>
    </p:custDataLst>
    <p:extLst>
      <p:ext uri="{BB962C8B-B14F-4D97-AF65-F5344CB8AC3E}">
        <p14:creationId xmlns:p14="http://schemas.microsoft.com/office/powerpoint/2010/main" val="3357863772"/>
      </p:ext>
    </p:extLst>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Grp="1" noChangeArrowheads="1"/>
          </p:cNvSpPr>
          <p:nvPr>
            <p:ph type="title"/>
          </p:nvPr>
        </p:nvSpPr>
        <p:spPr>
          <a:noFill/>
        </p:spPr>
        <p:txBody>
          <a:bodyPr/>
          <a:lstStyle/>
          <a:p>
            <a:pPr eaLnBrk="1" hangingPunct="1"/>
            <a:r>
              <a:rPr lang="en-US" altLang="en-US" dirty="0"/>
              <a:t>Setting Optimizer Statistics Preferences</a:t>
            </a:r>
          </a:p>
        </p:txBody>
      </p:sp>
      <p:sp>
        <p:nvSpPr>
          <p:cNvPr id="4" name="Rectangle 20"/>
          <p:cNvSpPr>
            <a:spLocks noChangeArrowheads="1"/>
          </p:cNvSpPr>
          <p:nvPr/>
        </p:nvSpPr>
        <p:spPr bwMode="blackWhite">
          <a:xfrm>
            <a:off x="2055812" y="1600200"/>
            <a:ext cx="8046720" cy="762000"/>
          </a:xfrm>
          <a:prstGeom prst="rect">
            <a:avLst/>
          </a:prstGeom>
          <a:solidFill>
            <a:schemeClr val="accent3">
              <a:lumMod val="40000"/>
              <a:lumOff val="60000"/>
            </a:schemeClr>
          </a:solidFill>
          <a:ln w="28575">
            <a:solidFill>
              <a:srgbClr val="000000"/>
            </a:solidFill>
            <a:miter lim="800000"/>
            <a:headEnd/>
            <a:tailEnd/>
          </a:ln>
        </p:spPr>
        <p:txBody>
          <a:bodyPr lIns="46038" tIns="46038" rIns="46038" bIns="46038" anchor="ctr"/>
          <a:lstStyle/>
          <a:p>
            <a:pPr defTabSz="822325" eaLnBrk="0" hangingPunct="0">
              <a:lnSpc>
                <a:spcPct val="95000"/>
              </a:lnSpc>
              <a:defRPr/>
            </a:pPr>
            <a:r>
              <a:rPr lang="en-US" b="1" dirty="0">
                <a:solidFill>
                  <a:srgbClr val="000000"/>
                </a:solidFill>
                <a:latin typeface="Courier New" pitchFamily="49" charset="0"/>
                <a:cs typeface="Courier New" pitchFamily="49" charset="0"/>
              </a:rPr>
              <a:t>DBMS_STATS.GATHER_*_STATS</a:t>
            </a:r>
            <a:r>
              <a:rPr lang="en-US" b="1" dirty="0">
                <a:solidFill>
                  <a:srgbClr val="000000"/>
                </a:solidFill>
                <a:latin typeface="Arial" charset="0"/>
                <a:cs typeface="Arial" charset="0"/>
              </a:rPr>
              <a:t> procedures: Gather statistics for an entire database or for individual objects using default values </a:t>
            </a:r>
          </a:p>
        </p:txBody>
      </p:sp>
      <p:sp>
        <p:nvSpPr>
          <p:cNvPr id="5" name="Rectangle 20"/>
          <p:cNvSpPr>
            <a:spLocks noChangeArrowheads="1"/>
          </p:cNvSpPr>
          <p:nvPr/>
        </p:nvSpPr>
        <p:spPr bwMode="blackWhite">
          <a:xfrm>
            <a:off x="2055812" y="2514600"/>
            <a:ext cx="8046720" cy="762000"/>
          </a:xfrm>
          <a:prstGeom prst="rect">
            <a:avLst/>
          </a:prstGeom>
          <a:solidFill>
            <a:schemeClr val="accent3">
              <a:lumMod val="20000"/>
              <a:lumOff val="80000"/>
            </a:schemeClr>
          </a:solidFill>
          <a:ln w="28575">
            <a:solidFill>
              <a:srgbClr val="000000"/>
            </a:solidFill>
            <a:miter lim="800000"/>
            <a:headEnd/>
            <a:tailEnd/>
          </a:ln>
        </p:spPr>
        <p:txBody>
          <a:bodyPr lIns="46038" tIns="46038" rIns="46038" bIns="46038" anchor="ctr"/>
          <a:lstStyle/>
          <a:p>
            <a:pPr defTabSz="822325" eaLnBrk="0" hangingPunct="0">
              <a:lnSpc>
                <a:spcPct val="95000"/>
              </a:lnSpc>
              <a:defRPr/>
            </a:pPr>
            <a:r>
              <a:rPr lang="en-US" b="1" dirty="0">
                <a:solidFill>
                  <a:srgbClr val="000000"/>
                </a:solidFill>
                <a:latin typeface="Arial" charset="0"/>
                <a:cs typeface="Arial" charset="0"/>
              </a:rPr>
              <a:t>Use the </a:t>
            </a:r>
            <a:r>
              <a:rPr lang="en-US" b="1" dirty="0">
                <a:solidFill>
                  <a:srgbClr val="000000"/>
                </a:solidFill>
                <a:latin typeface="Courier New" pitchFamily="49" charset="0"/>
                <a:cs typeface="Courier New" pitchFamily="49" charset="0"/>
              </a:rPr>
              <a:t>SET_*_PREFS</a:t>
            </a:r>
            <a:r>
              <a:rPr lang="en-US" b="1" dirty="0">
                <a:solidFill>
                  <a:srgbClr val="000000"/>
                </a:solidFill>
                <a:latin typeface="Arial" charset="0"/>
                <a:cs typeface="Arial" charset="0"/>
              </a:rPr>
              <a:t> procedures to create preference values for any object that is not owned by </a:t>
            </a:r>
            <a:r>
              <a:rPr lang="en-US" b="1" dirty="0">
                <a:solidFill>
                  <a:srgbClr val="000000"/>
                </a:solidFill>
                <a:latin typeface="Courier New" pitchFamily="49" charset="0"/>
                <a:cs typeface="Courier New" pitchFamily="49" charset="0"/>
              </a:rPr>
              <a:t>SYS</a:t>
            </a:r>
            <a:r>
              <a:rPr lang="en-US" b="1" dirty="0">
                <a:solidFill>
                  <a:srgbClr val="000000"/>
                </a:solidFill>
                <a:latin typeface="Arial" charset="0"/>
                <a:cs typeface="Arial" charset="0"/>
              </a:rPr>
              <a:t> or </a:t>
            </a:r>
            <a:r>
              <a:rPr lang="en-US" b="1" dirty="0">
                <a:solidFill>
                  <a:srgbClr val="000000"/>
                </a:solidFill>
                <a:latin typeface="Courier New" pitchFamily="49" charset="0"/>
                <a:cs typeface="Courier New" pitchFamily="49" charset="0"/>
              </a:rPr>
              <a:t>SYSTEM</a:t>
            </a:r>
          </a:p>
        </p:txBody>
      </p:sp>
      <p:sp>
        <p:nvSpPr>
          <p:cNvPr id="6" name="Rectangle 20"/>
          <p:cNvSpPr>
            <a:spLocks noChangeArrowheads="1"/>
          </p:cNvSpPr>
          <p:nvPr/>
        </p:nvSpPr>
        <p:spPr bwMode="blackWhite">
          <a:xfrm>
            <a:off x="2055812" y="3429000"/>
            <a:ext cx="8046720" cy="762000"/>
          </a:xfrm>
          <a:prstGeom prst="rect">
            <a:avLst/>
          </a:prstGeom>
          <a:solidFill>
            <a:schemeClr val="accent3">
              <a:lumMod val="40000"/>
              <a:lumOff val="60000"/>
            </a:schemeClr>
          </a:solidFill>
          <a:ln w="28575">
            <a:solidFill>
              <a:srgbClr val="000000"/>
            </a:solidFill>
            <a:miter lim="800000"/>
            <a:headEnd/>
            <a:tailEnd/>
          </a:ln>
        </p:spPr>
        <p:txBody>
          <a:bodyPr lIns="46038" tIns="46038" rIns="46038" bIns="46038" anchor="ctr"/>
          <a:lstStyle/>
          <a:p>
            <a:pPr defTabSz="822325" eaLnBrk="0" hangingPunct="0">
              <a:lnSpc>
                <a:spcPct val="95000"/>
              </a:lnSpc>
              <a:defRPr/>
            </a:pPr>
            <a:r>
              <a:rPr lang="en-US" b="1" dirty="0">
                <a:solidFill>
                  <a:srgbClr val="000000"/>
                </a:solidFill>
                <a:latin typeface="Arial" charset="0"/>
                <a:cs typeface="Arial" charset="0"/>
              </a:rPr>
              <a:t>Query </a:t>
            </a:r>
            <a:r>
              <a:rPr lang="en-US" b="1" dirty="0">
                <a:solidFill>
                  <a:srgbClr val="000000"/>
                </a:solidFill>
                <a:latin typeface="Courier New" pitchFamily="49" charset="0"/>
                <a:cs typeface="Courier New" pitchFamily="49" charset="0"/>
              </a:rPr>
              <a:t>DBA_TAB_STAT_PREFS</a:t>
            </a:r>
            <a:r>
              <a:rPr lang="en-US" b="1" dirty="0">
                <a:solidFill>
                  <a:srgbClr val="000000"/>
                </a:solidFill>
                <a:latin typeface="Arial" charset="0"/>
                <a:cs typeface="Arial" charset="0"/>
              </a:rPr>
              <a:t> to view object-level preferences</a:t>
            </a:r>
          </a:p>
        </p:txBody>
      </p:sp>
      <p:sp>
        <p:nvSpPr>
          <p:cNvPr id="7" name="Rectangle 20"/>
          <p:cNvSpPr>
            <a:spLocks noChangeArrowheads="1"/>
          </p:cNvSpPr>
          <p:nvPr/>
        </p:nvSpPr>
        <p:spPr bwMode="blackWhite">
          <a:xfrm>
            <a:off x="2086292" y="4343400"/>
            <a:ext cx="8046720" cy="762000"/>
          </a:xfrm>
          <a:prstGeom prst="rect">
            <a:avLst/>
          </a:prstGeom>
          <a:solidFill>
            <a:schemeClr val="accent3">
              <a:lumMod val="20000"/>
              <a:lumOff val="80000"/>
            </a:schemeClr>
          </a:solidFill>
          <a:ln w="28575">
            <a:solidFill>
              <a:srgbClr val="000000"/>
            </a:solidFill>
            <a:miter lim="800000"/>
            <a:headEnd/>
            <a:tailEnd/>
          </a:ln>
        </p:spPr>
        <p:txBody>
          <a:bodyPr lIns="46038" tIns="46038" rIns="46038" bIns="46038" anchor="ctr"/>
          <a:lstStyle/>
          <a:p>
            <a:pPr defTabSz="822325" eaLnBrk="0" hangingPunct="0">
              <a:lnSpc>
                <a:spcPct val="95000"/>
              </a:lnSpc>
              <a:defRPr/>
            </a:pPr>
            <a:r>
              <a:rPr lang="en-US" b="1" dirty="0">
                <a:solidFill>
                  <a:srgbClr val="000000"/>
                </a:solidFill>
                <a:latin typeface="Arial" charset="0"/>
                <a:cs typeface="Arial" charset="0"/>
              </a:rPr>
              <a:t>Execute the </a:t>
            </a:r>
            <a:r>
              <a:rPr lang="en-US" b="1" dirty="0">
                <a:solidFill>
                  <a:srgbClr val="000000"/>
                </a:solidFill>
                <a:latin typeface="Courier New" pitchFamily="49" charset="0"/>
                <a:cs typeface="Courier New" pitchFamily="49" charset="0"/>
              </a:rPr>
              <a:t>DBMS_STATS.GET_PREFS</a:t>
            </a:r>
            <a:r>
              <a:rPr lang="en-US" b="1" dirty="0">
                <a:solidFill>
                  <a:srgbClr val="000000"/>
                </a:solidFill>
              </a:rPr>
              <a:t> procedure for each preference to see the global preferences</a:t>
            </a:r>
            <a:endParaRPr lang="en-US" b="1" dirty="0">
              <a:solidFill>
                <a:srgbClr val="000000"/>
              </a:solidFill>
              <a:latin typeface="Courier New" pitchFamily="49" charset="0"/>
              <a:cs typeface="Courier New" pitchFamily="49"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472</a:t>
            </a:fld>
            <a:endParaRPr lang=""/>
          </a:p>
        </p:txBody>
      </p:sp>
    </p:spTree>
    <p:custDataLst>
      <p:tags r:id="rId1"/>
    </p:custDataLst>
    <p:extLst>
      <p:ext uri="{BB962C8B-B14F-4D97-AF65-F5344CB8AC3E}">
        <p14:creationId xmlns:p14="http://schemas.microsoft.com/office/powerpoint/2010/main" val="1212748049"/>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473</a:t>
            </a:fld>
            <a:endParaRPr lang=""/>
          </a:p>
        </p:txBody>
      </p:sp>
    </p:spTree>
    <p:custDataLst>
      <p:tags r:id="rId1"/>
    </p:custDataLst>
    <p:extLst>
      <p:ext uri="{BB962C8B-B14F-4D97-AF65-F5344CB8AC3E}">
        <p14:creationId xmlns:p14="http://schemas.microsoft.com/office/powerpoint/2010/main" val="110932738"/>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dirty="0"/>
              <a:t>Optimizer Statistics </a:t>
            </a:r>
            <a:r>
              <a:rPr lang="en-US" altLang="en-US" dirty="0" smtClean="0"/>
              <a:t>Advisor</a:t>
            </a:r>
            <a:br>
              <a:rPr lang="en-US" altLang="en-US" dirty="0" smtClean="0"/>
            </a:br>
            <a:endParaRPr lang="en-US" altLang="en-US" dirty="0"/>
          </a:p>
        </p:txBody>
      </p:sp>
      <p:sp>
        <p:nvSpPr>
          <p:cNvPr id="10243" name="Content Placeholder 2"/>
          <p:cNvSpPr>
            <a:spLocks noGrp="1"/>
          </p:cNvSpPr>
          <p:nvPr>
            <p:ph idx="1"/>
          </p:nvPr>
        </p:nvSpPr>
        <p:spPr>
          <a:xfrm>
            <a:off x="622138" y="1243013"/>
            <a:ext cx="10944549" cy="3922435"/>
          </a:xfrm>
        </p:spPr>
        <p:txBody>
          <a:bodyPr/>
          <a:lstStyle/>
          <a:p>
            <a:pPr lvl="1"/>
            <a:r>
              <a:rPr lang="en-US" altLang="en-US"/>
              <a:t>If best practices change in a new release, Optimizer Statistics Advisor encodes these practices in its </a:t>
            </a:r>
            <a:r>
              <a:rPr lang="en-US" altLang="en-US">
                <a:solidFill>
                  <a:srgbClr val="C00000"/>
                </a:solidFill>
              </a:rPr>
              <a:t>rules</a:t>
            </a:r>
            <a:r>
              <a:rPr lang="en-US" altLang="en-US"/>
              <a:t>.</a:t>
            </a:r>
          </a:p>
          <a:p>
            <a:pPr lvl="1"/>
            <a:r>
              <a:rPr lang="en-US" altLang="en-US"/>
              <a:t>The advisor always provides the most up-to-date recommendations.</a:t>
            </a:r>
          </a:p>
          <a:p>
            <a:pPr lvl="1"/>
            <a:r>
              <a:rPr lang="en-US" altLang="en-US"/>
              <a:t>Track and analyze how statistics are collected.</a:t>
            </a:r>
          </a:p>
          <a:p>
            <a:pPr lvl="2"/>
            <a:r>
              <a:rPr lang="en-US" altLang="en-US"/>
              <a:t>Class of findings: System, Operations, Objects</a:t>
            </a:r>
          </a:p>
          <a:p>
            <a:pPr lvl="1"/>
            <a:r>
              <a:rPr lang="en-US" altLang="en-US"/>
              <a:t>Scope of findings</a:t>
            </a:r>
          </a:p>
          <a:p>
            <a:pPr lvl="2"/>
            <a:r>
              <a:rPr lang="en-US" altLang="en-US"/>
              <a:t>Problems with gathering of statistics</a:t>
            </a:r>
          </a:p>
          <a:p>
            <a:pPr lvl="2"/>
            <a:r>
              <a:rPr lang="en-US" altLang="en-US"/>
              <a:t>Status of automatic statistic gathering jobs</a:t>
            </a:r>
          </a:p>
          <a:p>
            <a:pPr lvl="2"/>
            <a:r>
              <a:rPr lang="en-US" altLang="en-US"/>
              <a:t>Quality of current statistics</a:t>
            </a:r>
          </a:p>
          <a:p>
            <a:pPr lvl="1"/>
            <a:r>
              <a:rPr lang="en-US" altLang="en-US"/>
              <a:t>Suggestion for changes to the statistics collection</a:t>
            </a:r>
            <a:endParaRPr lang="en-US" altLang="en-US" dirty="0"/>
          </a:p>
        </p:txBody>
      </p:sp>
      <p:sp>
        <p:nvSpPr>
          <p:cNvPr id="10244" name="TextBox 3"/>
          <p:cNvSpPr txBox="1">
            <a:spLocks noChangeArrowheads="1"/>
          </p:cNvSpPr>
          <p:nvPr/>
        </p:nvSpPr>
        <p:spPr bwMode="auto">
          <a:xfrm>
            <a:off x="2746376" y="5375275"/>
            <a:ext cx="226853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r>
              <a:rPr lang="en-US" altLang="en-US" sz="1100" b="1" dirty="0"/>
              <a:t>V$STATS_ADVISOR_RULES</a:t>
            </a:r>
          </a:p>
          <a:p>
            <a:pPr eaLnBrk="1" hangingPunct="1">
              <a:lnSpc>
                <a:spcPct val="90000"/>
              </a:lnSpc>
              <a:spcBef>
                <a:spcPct val="50000"/>
              </a:spcBef>
              <a:buClr>
                <a:schemeClr val="accent1"/>
              </a:buClr>
            </a:pPr>
            <a:r>
              <a:rPr lang="en-US" altLang="en-US" sz="400" b="1" dirty="0"/>
              <a:t/>
            </a:r>
            <a:br>
              <a:rPr lang="en-US" altLang="en-US" sz="400" b="1" dirty="0"/>
            </a:br>
            <a:r>
              <a:rPr lang="en-US" altLang="en-US" sz="1100" dirty="0"/>
              <a:t>NAME = </a:t>
            </a:r>
            <a:r>
              <a:rPr lang="en-US" altLang="en-US" sz="1100" i="1" dirty="0">
                <a:solidFill>
                  <a:srgbClr val="C00000"/>
                </a:solidFill>
              </a:rPr>
              <a:t>UseAutoJob</a:t>
            </a:r>
          </a:p>
          <a:p>
            <a:pPr eaLnBrk="1" hangingPunct="1">
              <a:lnSpc>
                <a:spcPct val="90000"/>
              </a:lnSpc>
              <a:spcBef>
                <a:spcPct val="50000"/>
              </a:spcBef>
              <a:buClr>
                <a:schemeClr val="accent1"/>
              </a:buClr>
            </a:pPr>
            <a:r>
              <a:rPr lang="en-US" altLang="en-US" sz="1100" i="1" dirty="0">
                <a:solidFill>
                  <a:srgbClr val="C00000"/>
                </a:solidFill>
              </a:rPr>
              <a:t>    </a:t>
            </a:r>
            <a:r>
              <a:rPr lang="en-US" altLang="en-US" sz="1100" dirty="0"/>
              <a:t>RULE_TYPE = </a:t>
            </a:r>
            <a:r>
              <a:rPr lang="en-US" altLang="en-US" sz="1100" i="1" dirty="0">
                <a:solidFill>
                  <a:srgbClr val="C00000"/>
                </a:solidFill>
              </a:rPr>
              <a:t>SYSTEM</a:t>
            </a:r>
            <a:endParaRPr lang="en-US" altLang="en-US" sz="1100" dirty="0"/>
          </a:p>
        </p:txBody>
      </p:sp>
      <p:sp>
        <p:nvSpPr>
          <p:cNvPr id="10245" name="Vertical Scroll 87"/>
          <p:cNvSpPr>
            <a:spLocks noChangeArrowheads="1"/>
          </p:cNvSpPr>
          <p:nvPr/>
        </p:nvSpPr>
        <p:spPr bwMode="auto">
          <a:xfrm>
            <a:off x="2638426" y="5267324"/>
            <a:ext cx="2376487" cy="792162"/>
          </a:xfrm>
          <a:prstGeom prst="verticalScroll">
            <a:avLst>
              <a:gd name="adj" fmla="val 12500"/>
            </a:avLst>
          </a:prstGeom>
          <a:noFill/>
          <a:ln w="28575"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marL="119063" indent="-11906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r>
              <a:rPr lang="en-US" altLang="en-US" sz="1200" b="1" dirty="0"/>
              <a:t>               </a:t>
            </a:r>
          </a:p>
          <a:p>
            <a:pPr eaLnBrk="1" hangingPunct="1">
              <a:lnSpc>
                <a:spcPct val="90000"/>
              </a:lnSpc>
              <a:spcBef>
                <a:spcPct val="50000"/>
              </a:spcBef>
              <a:buClr>
                <a:schemeClr val="accent1"/>
              </a:buClr>
            </a:pPr>
            <a:endParaRPr lang="en-US" altLang="en-US" sz="1200" dirty="0"/>
          </a:p>
        </p:txBody>
      </p:sp>
      <p:sp>
        <p:nvSpPr>
          <p:cNvPr id="10246" name="TextBox 5"/>
          <p:cNvSpPr txBox="1">
            <a:spLocks noChangeArrowheads="1"/>
          </p:cNvSpPr>
          <p:nvPr/>
        </p:nvSpPr>
        <p:spPr bwMode="auto">
          <a:xfrm>
            <a:off x="5265737" y="5340350"/>
            <a:ext cx="2484438"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r>
              <a:rPr lang="en-US" altLang="en-US" sz="1100" b="1" dirty="0"/>
              <a:t>V$STATS_ADVISOR_RULES</a:t>
            </a:r>
          </a:p>
          <a:p>
            <a:pPr eaLnBrk="1" hangingPunct="1">
              <a:lnSpc>
                <a:spcPct val="90000"/>
              </a:lnSpc>
              <a:spcBef>
                <a:spcPct val="50000"/>
              </a:spcBef>
              <a:buClr>
                <a:schemeClr val="accent1"/>
              </a:buClr>
            </a:pPr>
            <a:r>
              <a:rPr lang="en-US" altLang="en-US" sz="400" b="1" dirty="0"/>
              <a:t/>
            </a:r>
            <a:br>
              <a:rPr lang="en-US" altLang="en-US" sz="400" b="1" dirty="0"/>
            </a:br>
            <a:r>
              <a:rPr lang="en-US" altLang="en-US" sz="1100" dirty="0"/>
              <a:t>NAME = </a:t>
            </a:r>
            <a:r>
              <a:rPr lang="en-US" altLang="en-US" sz="1100" i="1" dirty="0">
                <a:solidFill>
                  <a:srgbClr val="C00000"/>
                </a:solidFill>
              </a:rPr>
              <a:t>UseGatherSchemaStats</a:t>
            </a:r>
          </a:p>
          <a:p>
            <a:pPr eaLnBrk="1" hangingPunct="1">
              <a:lnSpc>
                <a:spcPct val="90000"/>
              </a:lnSpc>
              <a:spcBef>
                <a:spcPct val="50000"/>
              </a:spcBef>
              <a:buClr>
                <a:schemeClr val="accent1"/>
              </a:buClr>
            </a:pPr>
            <a:r>
              <a:rPr lang="en-US" altLang="en-US" sz="1100" i="1" dirty="0">
                <a:solidFill>
                  <a:srgbClr val="C00000"/>
                </a:solidFill>
              </a:rPr>
              <a:t>    </a:t>
            </a:r>
            <a:r>
              <a:rPr lang="en-US" altLang="en-US" sz="1100" dirty="0"/>
              <a:t>RULE_TYPE = </a:t>
            </a:r>
            <a:r>
              <a:rPr lang="en-US" altLang="en-US" sz="1100" i="1" dirty="0">
                <a:solidFill>
                  <a:srgbClr val="C00000"/>
                </a:solidFill>
              </a:rPr>
              <a:t>OPERATION</a:t>
            </a:r>
            <a:endParaRPr lang="en-US" altLang="en-US" sz="1100" dirty="0"/>
          </a:p>
        </p:txBody>
      </p:sp>
      <p:sp>
        <p:nvSpPr>
          <p:cNvPr id="10247" name="Vertical Scroll 87"/>
          <p:cNvSpPr>
            <a:spLocks noChangeArrowheads="1"/>
          </p:cNvSpPr>
          <p:nvPr/>
        </p:nvSpPr>
        <p:spPr bwMode="auto">
          <a:xfrm>
            <a:off x="5157787" y="5268912"/>
            <a:ext cx="2592388" cy="792163"/>
          </a:xfrm>
          <a:prstGeom prst="verticalScroll">
            <a:avLst>
              <a:gd name="adj" fmla="val 12500"/>
            </a:avLst>
          </a:prstGeom>
          <a:noFill/>
          <a:ln w="28575"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marL="119063" indent="-11906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r>
              <a:rPr lang="en-US" altLang="en-US" sz="1200" b="1" dirty="0"/>
              <a:t>               </a:t>
            </a:r>
          </a:p>
          <a:p>
            <a:pPr eaLnBrk="1" hangingPunct="1">
              <a:lnSpc>
                <a:spcPct val="90000"/>
              </a:lnSpc>
              <a:spcBef>
                <a:spcPct val="50000"/>
              </a:spcBef>
              <a:buClr>
                <a:schemeClr val="accent1"/>
              </a:buClr>
            </a:pPr>
            <a:endParaRPr lang="en-US" altLang="en-US" sz="1200" dirty="0"/>
          </a:p>
        </p:txBody>
      </p:sp>
      <p:sp>
        <p:nvSpPr>
          <p:cNvPr id="10248" name="TextBox 7"/>
          <p:cNvSpPr txBox="1">
            <a:spLocks noChangeArrowheads="1"/>
          </p:cNvSpPr>
          <p:nvPr/>
        </p:nvSpPr>
        <p:spPr bwMode="auto">
          <a:xfrm>
            <a:off x="7931151" y="5338762"/>
            <a:ext cx="248443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r>
              <a:rPr lang="en-US" altLang="en-US" sz="1100" b="1" dirty="0"/>
              <a:t>V$STATS_ADVISOR_RULES</a:t>
            </a:r>
          </a:p>
          <a:p>
            <a:pPr eaLnBrk="1" hangingPunct="1">
              <a:lnSpc>
                <a:spcPct val="90000"/>
              </a:lnSpc>
              <a:spcBef>
                <a:spcPct val="50000"/>
              </a:spcBef>
              <a:buClr>
                <a:schemeClr val="accent1"/>
              </a:buClr>
            </a:pPr>
            <a:r>
              <a:rPr lang="en-US" altLang="en-US" sz="400" b="1" dirty="0"/>
              <a:t/>
            </a:r>
            <a:br>
              <a:rPr lang="en-US" altLang="en-US" sz="400" b="1" dirty="0"/>
            </a:br>
            <a:r>
              <a:rPr lang="en-US" altLang="en-US" sz="1100" dirty="0"/>
              <a:t>NAME = </a:t>
            </a:r>
            <a:r>
              <a:rPr lang="en-US" altLang="en-US" sz="1100" i="1" dirty="0">
                <a:solidFill>
                  <a:srgbClr val="C00000"/>
                </a:solidFill>
              </a:rPr>
              <a:t>AvoidStaleStats</a:t>
            </a:r>
          </a:p>
          <a:p>
            <a:pPr eaLnBrk="1" hangingPunct="1">
              <a:lnSpc>
                <a:spcPct val="90000"/>
              </a:lnSpc>
              <a:spcBef>
                <a:spcPct val="50000"/>
              </a:spcBef>
              <a:buClr>
                <a:schemeClr val="accent1"/>
              </a:buClr>
            </a:pPr>
            <a:r>
              <a:rPr lang="en-US" altLang="en-US" sz="1100" i="1" dirty="0">
                <a:solidFill>
                  <a:srgbClr val="C00000"/>
                </a:solidFill>
              </a:rPr>
              <a:t>    </a:t>
            </a:r>
            <a:r>
              <a:rPr lang="en-US" altLang="en-US" sz="1100" dirty="0"/>
              <a:t>RULE_TYPE = </a:t>
            </a:r>
            <a:r>
              <a:rPr lang="en-US" altLang="en-US" sz="1100" i="1" dirty="0">
                <a:solidFill>
                  <a:srgbClr val="C00000"/>
                </a:solidFill>
              </a:rPr>
              <a:t>OBJECT</a:t>
            </a:r>
          </a:p>
        </p:txBody>
      </p:sp>
      <p:sp>
        <p:nvSpPr>
          <p:cNvPr id="10249" name="Vertical Scroll 87"/>
          <p:cNvSpPr>
            <a:spLocks noChangeArrowheads="1"/>
          </p:cNvSpPr>
          <p:nvPr/>
        </p:nvSpPr>
        <p:spPr bwMode="auto">
          <a:xfrm>
            <a:off x="7823201" y="5267324"/>
            <a:ext cx="2592387" cy="792162"/>
          </a:xfrm>
          <a:prstGeom prst="verticalScroll">
            <a:avLst>
              <a:gd name="adj" fmla="val 12500"/>
            </a:avLst>
          </a:prstGeom>
          <a:noFill/>
          <a:ln w="28575"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marL="119063" indent="-11906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r>
              <a:rPr lang="en-US" altLang="en-US" sz="1200" b="1" dirty="0"/>
              <a:t>               </a:t>
            </a:r>
          </a:p>
          <a:p>
            <a:pPr eaLnBrk="1" hangingPunct="1">
              <a:lnSpc>
                <a:spcPct val="90000"/>
              </a:lnSpc>
              <a:spcBef>
                <a:spcPct val="50000"/>
              </a:spcBef>
              <a:buClr>
                <a:schemeClr val="accent1"/>
              </a:buClr>
            </a:pPr>
            <a:endParaRPr lang="en-US" altLang="en-US" sz="1200" dirty="0"/>
          </a:p>
        </p:txBody>
      </p:sp>
      <p:sp>
        <p:nvSpPr>
          <p:cNvPr id="2" name="Slide Number Placeholder 1"/>
          <p:cNvSpPr>
            <a:spLocks noGrp="1"/>
          </p:cNvSpPr>
          <p:nvPr>
            <p:ph type="sldNum" sz="quarter" idx="12"/>
          </p:nvPr>
        </p:nvSpPr>
        <p:spPr/>
        <p:txBody>
          <a:bodyPr/>
          <a:lstStyle/>
          <a:p>
            <a:fld id="{0D1E9C62-5A59-433B-A292-EC595ABBBF45}" type="slidenum">
              <a:rPr lang="" smtClean="0"/>
              <a:t>474</a:t>
            </a:fld>
            <a:endParaRPr lang=""/>
          </a:p>
        </p:txBody>
      </p:sp>
    </p:spTree>
    <p:custDataLst>
      <p:tags r:id="rId1"/>
    </p:custDataLst>
    <p:extLst>
      <p:ext uri="{BB962C8B-B14F-4D97-AF65-F5344CB8AC3E}">
        <p14:creationId xmlns:p14="http://schemas.microsoft.com/office/powerpoint/2010/main" val="108796778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dirty="0"/>
              <a:t>Optimizer Statistics Advisor </a:t>
            </a:r>
            <a:r>
              <a:rPr lang="en-US" altLang="en-US" dirty="0" smtClean="0"/>
              <a:t>Report</a:t>
            </a:r>
            <a:br>
              <a:rPr lang="en-US" altLang="en-US" dirty="0" smtClean="0"/>
            </a:br>
            <a:endParaRPr lang="en-US" altLang="en-US" dirty="0"/>
          </a:p>
        </p:txBody>
      </p:sp>
      <p:sp>
        <p:nvSpPr>
          <p:cNvPr id="11267" name="Content Placeholder 2"/>
          <p:cNvSpPr>
            <a:spLocks noGrp="1"/>
          </p:cNvSpPr>
          <p:nvPr>
            <p:ph idx="1"/>
          </p:nvPr>
        </p:nvSpPr>
        <p:spPr>
          <a:xfrm>
            <a:off x="622138" y="1243014"/>
            <a:ext cx="10944549" cy="2111682"/>
          </a:xfrm>
        </p:spPr>
        <p:txBody>
          <a:bodyPr/>
          <a:lstStyle/>
          <a:p>
            <a:pPr eaLnBrk="1" hangingPunct="1"/>
            <a:r>
              <a:rPr lang="en-US" altLang="en-US"/>
              <a:t>Report sections:</a:t>
            </a:r>
          </a:p>
          <a:p>
            <a:pPr lvl="1" eaLnBrk="1" hangingPunct="1"/>
            <a:r>
              <a:rPr lang="en-US" altLang="en-US"/>
              <a:t>Header</a:t>
            </a:r>
          </a:p>
          <a:p>
            <a:pPr lvl="1" eaLnBrk="1" hangingPunct="1"/>
            <a:r>
              <a:rPr lang="en-US" altLang="en-US"/>
              <a:t>Summary</a:t>
            </a:r>
          </a:p>
          <a:p>
            <a:pPr lvl="1" eaLnBrk="1" hangingPunct="1"/>
            <a:r>
              <a:rPr lang="en-US" altLang="en-US"/>
              <a:t>Errors</a:t>
            </a:r>
          </a:p>
          <a:p>
            <a:pPr lvl="1" eaLnBrk="1" hangingPunct="1"/>
            <a:r>
              <a:rPr lang="en-US" altLang="en-US"/>
              <a:t>Findings</a:t>
            </a:r>
            <a:endParaRPr lang="en-US" altLang="en-US" dirty="0"/>
          </a:p>
        </p:txBody>
      </p:sp>
      <p:sp>
        <p:nvSpPr>
          <p:cNvPr id="49156" name="Oval 3"/>
          <p:cNvSpPr>
            <a:spLocks noChangeArrowheads="1"/>
          </p:cNvSpPr>
          <p:nvPr/>
        </p:nvSpPr>
        <p:spPr bwMode="auto">
          <a:xfrm>
            <a:off x="3275012" y="1524000"/>
            <a:ext cx="7848600" cy="2971800"/>
          </a:xfrm>
          <a:prstGeom prst="ellipse">
            <a:avLst/>
          </a:prstGeom>
          <a:solidFill>
            <a:schemeClr val="accent1">
              <a:lumMod val="60000"/>
              <a:lumOff val="40000"/>
            </a:schemeClr>
          </a:solidFill>
          <a:ln w="28575" algn="ctr">
            <a:solidFill>
              <a:schemeClr val="tx1"/>
            </a:solidFill>
            <a:round/>
            <a:headEnd type="none" w="sm" len="sm"/>
            <a:tailEnd type="none" w="sm" len="sm"/>
          </a:ln>
        </p:spPr>
        <p:txBody>
          <a:bodyPr/>
          <a:lstStyle/>
          <a:p>
            <a:pPr algn="ctr" defTabSz="228600">
              <a:spcBef>
                <a:spcPct val="20000"/>
              </a:spcBef>
              <a:buClr>
                <a:srgbClr val="FF0000"/>
              </a:buClr>
              <a:defRPr/>
            </a:pPr>
            <a:endParaRPr lang="en-US" dirty="0">
              <a:solidFill>
                <a:srgbClr val="000000"/>
              </a:solidFill>
              <a:latin typeface="Arial" charset="0"/>
              <a:cs typeface="Arial" charset="0"/>
            </a:endParaRPr>
          </a:p>
        </p:txBody>
      </p:sp>
      <p:sp>
        <p:nvSpPr>
          <p:cNvPr id="11269" name="TextBox 4"/>
          <p:cNvSpPr txBox="1">
            <a:spLocks noChangeArrowheads="1"/>
          </p:cNvSpPr>
          <p:nvPr/>
        </p:nvSpPr>
        <p:spPr bwMode="auto">
          <a:xfrm>
            <a:off x="3503612" y="3200400"/>
            <a:ext cx="77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000000"/>
                </a:solidFill>
              </a:rPr>
              <a:t>Rules</a:t>
            </a:r>
          </a:p>
        </p:txBody>
      </p:sp>
      <p:sp>
        <p:nvSpPr>
          <p:cNvPr id="49158" name="Oval 5"/>
          <p:cNvSpPr>
            <a:spLocks noChangeArrowheads="1"/>
          </p:cNvSpPr>
          <p:nvPr/>
        </p:nvSpPr>
        <p:spPr bwMode="auto">
          <a:xfrm>
            <a:off x="4037012" y="1676400"/>
            <a:ext cx="6934200" cy="2362200"/>
          </a:xfrm>
          <a:prstGeom prst="ellipse">
            <a:avLst/>
          </a:prstGeom>
          <a:solidFill>
            <a:schemeClr val="accent1">
              <a:lumMod val="40000"/>
              <a:lumOff val="60000"/>
            </a:schemeClr>
          </a:solidFill>
          <a:ln w="28575" algn="ctr">
            <a:solidFill>
              <a:schemeClr val="tx1"/>
            </a:solidFill>
            <a:round/>
            <a:headEnd type="none" w="sm" len="sm"/>
            <a:tailEnd type="none" w="sm" len="sm"/>
          </a:ln>
        </p:spPr>
        <p:txBody>
          <a:bodyPr/>
          <a:lstStyle/>
          <a:p>
            <a:pPr algn="ctr" defTabSz="228600">
              <a:spcBef>
                <a:spcPct val="20000"/>
              </a:spcBef>
              <a:buClr>
                <a:srgbClr val="FF0000"/>
              </a:buClr>
              <a:defRPr/>
            </a:pPr>
            <a:endParaRPr lang="en-US" dirty="0">
              <a:solidFill>
                <a:srgbClr val="000000"/>
              </a:solidFill>
              <a:latin typeface="Arial" charset="0"/>
              <a:cs typeface="Arial" charset="0"/>
            </a:endParaRPr>
          </a:p>
        </p:txBody>
      </p:sp>
      <p:sp>
        <p:nvSpPr>
          <p:cNvPr id="11271" name="TextBox 6"/>
          <p:cNvSpPr txBox="1">
            <a:spLocks noChangeArrowheads="1"/>
          </p:cNvSpPr>
          <p:nvPr/>
        </p:nvSpPr>
        <p:spPr bwMode="auto">
          <a:xfrm>
            <a:off x="4570413" y="3124200"/>
            <a:ext cx="1057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000000"/>
                </a:solidFill>
              </a:rPr>
              <a:t>Findings</a:t>
            </a:r>
          </a:p>
        </p:txBody>
      </p:sp>
      <p:sp>
        <p:nvSpPr>
          <p:cNvPr id="49160" name="Oval 7"/>
          <p:cNvSpPr>
            <a:spLocks noChangeArrowheads="1"/>
          </p:cNvSpPr>
          <p:nvPr/>
        </p:nvSpPr>
        <p:spPr bwMode="auto">
          <a:xfrm>
            <a:off x="5027612" y="1752600"/>
            <a:ext cx="5867400" cy="1828800"/>
          </a:xfrm>
          <a:prstGeom prst="ellipse">
            <a:avLst/>
          </a:prstGeom>
          <a:solidFill>
            <a:schemeClr val="accent1">
              <a:lumMod val="20000"/>
              <a:lumOff val="80000"/>
            </a:schemeClr>
          </a:solidFill>
          <a:ln w="28575" algn="ctr">
            <a:solidFill>
              <a:schemeClr val="tx1"/>
            </a:solidFill>
            <a:round/>
            <a:headEnd type="none" w="sm" len="sm"/>
            <a:tailEnd type="none" w="sm" len="sm"/>
          </a:ln>
        </p:spPr>
        <p:txBody>
          <a:bodyPr/>
          <a:lstStyle/>
          <a:p>
            <a:pPr algn="ctr" defTabSz="228600">
              <a:spcBef>
                <a:spcPct val="20000"/>
              </a:spcBef>
              <a:buClr>
                <a:srgbClr val="FF0000"/>
              </a:buClr>
              <a:defRPr/>
            </a:pPr>
            <a:endParaRPr lang="en-US" dirty="0">
              <a:solidFill>
                <a:srgbClr val="000000"/>
              </a:solidFill>
              <a:latin typeface="Arial" charset="0"/>
              <a:cs typeface="Arial" charset="0"/>
            </a:endParaRPr>
          </a:p>
        </p:txBody>
      </p:sp>
      <p:sp>
        <p:nvSpPr>
          <p:cNvPr id="11273" name="TextBox 8"/>
          <p:cNvSpPr txBox="1">
            <a:spLocks noChangeArrowheads="1"/>
          </p:cNvSpPr>
          <p:nvPr/>
        </p:nvSpPr>
        <p:spPr bwMode="auto">
          <a:xfrm>
            <a:off x="6340122" y="2981523"/>
            <a:ext cx="210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000000"/>
                </a:solidFill>
              </a:rPr>
              <a:t>Recommendations</a:t>
            </a:r>
          </a:p>
        </p:txBody>
      </p:sp>
      <p:sp>
        <p:nvSpPr>
          <p:cNvPr id="11274" name="Oval 9"/>
          <p:cNvSpPr>
            <a:spLocks noChangeArrowheads="1"/>
          </p:cNvSpPr>
          <p:nvPr/>
        </p:nvSpPr>
        <p:spPr bwMode="auto">
          <a:xfrm>
            <a:off x="6246812" y="1905000"/>
            <a:ext cx="4343400" cy="1066800"/>
          </a:xfrm>
          <a:prstGeom prst="ellipse">
            <a:avLst/>
          </a:prstGeom>
          <a:solidFill>
            <a:schemeClr val="bg2"/>
          </a:solidFill>
          <a:ln w="28575" algn="ctr">
            <a:solidFill>
              <a:schemeClr val="tx1"/>
            </a:soli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sp>
        <p:nvSpPr>
          <p:cNvPr id="11275" name="TextBox 10"/>
          <p:cNvSpPr txBox="1">
            <a:spLocks noChangeArrowheads="1"/>
          </p:cNvSpPr>
          <p:nvPr/>
        </p:nvSpPr>
        <p:spPr bwMode="auto">
          <a:xfrm>
            <a:off x="8075612" y="2232024"/>
            <a:ext cx="941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000000"/>
                </a:solidFill>
              </a:rPr>
              <a:t>Actions</a:t>
            </a:r>
          </a:p>
        </p:txBody>
      </p:sp>
      <p:sp>
        <p:nvSpPr>
          <p:cNvPr id="2" name="Slide Number Placeholder 1"/>
          <p:cNvSpPr>
            <a:spLocks noGrp="1"/>
          </p:cNvSpPr>
          <p:nvPr>
            <p:ph type="sldNum" sz="quarter" idx="12"/>
          </p:nvPr>
        </p:nvSpPr>
        <p:spPr/>
        <p:txBody>
          <a:bodyPr/>
          <a:lstStyle/>
          <a:p>
            <a:fld id="{0D1E9C62-5A59-433B-A292-EC595ABBBF45}" type="slidenum">
              <a:rPr lang="" smtClean="0"/>
              <a:t>475</a:t>
            </a:fld>
            <a:endParaRPr lang=""/>
          </a:p>
        </p:txBody>
      </p:sp>
    </p:spTree>
    <p:custDataLst>
      <p:tags r:id="rId1"/>
    </p:custDataLst>
    <p:extLst>
      <p:ext uri="{BB962C8B-B14F-4D97-AF65-F5344CB8AC3E}">
        <p14:creationId xmlns:p14="http://schemas.microsoft.com/office/powerpoint/2010/main" val="417993082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altLang="en-US" dirty="0"/>
              <a:t>Executing Optimizer Statistics Advisor </a:t>
            </a:r>
            <a:r>
              <a:rPr lang="en-US" altLang="en-US" dirty="0" smtClean="0"/>
              <a:t>Tasks</a:t>
            </a:r>
            <a:br>
              <a:rPr lang="en-US" altLang="en-US" dirty="0" smtClean="0"/>
            </a:br>
            <a:endParaRPr lang="en-US" altLang="en-US" dirty="0"/>
          </a:p>
        </p:txBody>
      </p:sp>
      <p:grpSp>
        <p:nvGrpSpPr>
          <p:cNvPr id="9219" name="Group 12"/>
          <p:cNvGrpSpPr>
            <a:grpSpLocks/>
          </p:cNvGrpSpPr>
          <p:nvPr/>
        </p:nvGrpSpPr>
        <p:grpSpPr bwMode="auto">
          <a:xfrm>
            <a:off x="2627312" y="1341439"/>
            <a:ext cx="6923088" cy="4257675"/>
            <a:chOff x="755576" y="1341438"/>
            <a:chExt cx="6923884" cy="4257143"/>
          </a:xfrm>
        </p:grpSpPr>
        <p:pic>
          <p:nvPicPr>
            <p:cNvPr id="922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341438"/>
              <a:ext cx="6923810" cy="425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1" name="Group 11"/>
            <p:cNvGrpSpPr>
              <a:grpSpLocks/>
            </p:cNvGrpSpPr>
            <p:nvPr/>
          </p:nvGrpSpPr>
          <p:grpSpPr bwMode="auto">
            <a:xfrm>
              <a:off x="755576" y="1449388"/>
              <a:ext cx="1943100" cy="395287"/>
              <a:chOff x="900113" y="1449388"/>
              <a:chExt cx="1943100" cy="395287"/>
            </a:xfrm>
          </p:grpSpPr>
          <p:sp>
            <p:nvSpPr>
              <p:cNvPr id="9228" name="TextBox 7"/>
              <p:cNvSpPr txBox="1">
                <a:spLocks noChangeArrowheads="1"/>
              </p:cNvSpPr>
              <p:nvPr/>
            </p:nvSpPr>
            <p:spPr bwMode="auto">
              <a:xfrm>
                <a:off x="1008063" y="1565275"/>
                <a:ext cx="183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r>
                  <a:rPr lang="en-US" altLang="en-US" sz="1100" b="1" dirty="0"/>
                  <a:t>DBA_ADVISOR_TASKS</a:t>
                </a:r>
              </a:p>
            </p:txBody>
          </p:sp>
          <p:sp>
            <p:nvSpPr>
              <p:cNvPr id="9229" name="Vertical Scroll 87"/>
              <p:cNvSpPr>
                <a:spLocks noChangeArrowheads="1"/>
              </p:cNvSpPr>
              <p:nvPr/>
            </p:nvSpPr>
            <p:spPr bwMode="auto">
              <a:xfrm>
                <a:off x="900113" y="1449388"/>
                <a:ext cx="1943100" cy="395287"/>
              </a:xfrm>
              <a:prstGeom prst="verticalScroll">
                <a:avLst>
                  <a:gd name="adj" fmla="val 12500"/>
                </a:avLst>
              </a:prstGeom>
              <a:noFill/>
              <a:ln w="28575" algn="ctr">
                <a:solidFill>
                  <a:srgbClr val="C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marL="119063" indent="-1190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r>
                  <a:rPr lang="en-US" altLang="en-US" sz="1200" b="1" dirty="0">
                    <a:solidFill>
                      <a:srgbClr val="C00000"/>
                    </a:solidFill>
                  </a:rPr>
                  <a:t>               </a:t>
                </a:r>
              </a:p>
              <a:p>
                <a:pPr eaLnBrk="1" hangingPunct="1">
                  <a:lnSpc>
                    <a:spcPct val="90000"/>
                  </a:lnSpc>
                  <a:spcBef>
                    <a:spcPct val="50000"/>
                  </a:spcBef>
                  <a:buClr>
                    <a:schemeClr val="accent1"/>
                  </a:buClr>
                </a:pPr>
                <a:endParaRPr lang="en-US" altLang="en-US" sz="1200" dirty="0">
                  <a:solidFill>
                    <a:srgbClr val="C00000"/>
                  </a:solidFill>
                </a:endParaRPr>
              </a:p>
            </p:txBody>
          </p:sp>
        </p:grpSp>
        <p:sp>
          <p:nvSpPr>
            <p:cNvPr id="9222" name="TextBox 9"/>
            <p:cNvSpPr txBox="1">
              <a:spLocks noChangeArrowheads="1"/>
            </p:cNvSpPr>
            <p:nvPr/>
          </p:nvSpPr>
          <p:spPr bwMode="auto">
            <a:xfrm>
              <a:off x="5038725" y="3005138"/>
              <a:ext cx="21971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r>
                <a:rPr lang="en-US" altLang="en-US" sz="1100" b="1" dirty="0"/>
                <a:t>DBA_ADVISOR_EXECUTIONS</a:t>
              </a:r>
            </a:p>
          </p:txBody>
        </p:sp>
        <p:sp>
          <p:nvSpPr>
            <p:cNvPr id="9223" name="Vertical Scroll 87"/>
            <p:cNvSpPr>
              <a:spLocks noChangeArrowheads="1"/>
            </p:cNvSpPr>
            <p:nvPr/>
          </p:nvSpPr>
          <p:spPr bwMode="auto">
            <a:xfrm>
              <a:off x="5003800" y="2852738"/>
              <a:ext cx="2232025" cy="431800"/>
            </a:xfrm>
            <a:prstGeom prst="verticalScroll">
              <a:avLst>
                <a:gd name="adj" fmla="val 12500"/>
              </a:avLst>
            </a:prstGeom>
            <a:noFill/>
            <a:ln w="28575" algn="ctr">
              <a:solidFill>
                <a:srgbClr val="C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marL="119063" indent="-1190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r>
                <a:rPr lang="en-US" altLang="en-US" sz="1200" b="1" dirty="0"/>
                <a:t>               </a:t>
              </a:r>
            </a:p>
            <a:p>
              <a:pPr eaLnBrk="1" hangingPunct="1">
                <a:lnSpc>
                  <a:spcPct val="90000"/>
                </a:lnSpc>
                <a:spcBef>
                  <a:spcPct val="50000"/>
                </a:spcBef>
                <a:buClr>
                  <a:schemeClr val="accent1"/>
                </a:buClr>
              </a:pPr>
              <a:endParaRPr lang="en-US" altLang="en-US" sz="1200" dirty="0"/>
            </a:p>
          </p:txBody>
        </p:sp>
        <p:sp>
          <p:nvSpPr>
            <p:cNvPr id="9224" name="TextBox 11"/>
            <p:cNvSpPr txBox="1">
              <a:spLocks noChangeArrowheads="1"/>
            </p:cNvSpPr>
            <p:nvPr/>
          </p:nvSpPr>
          <p:spPr bwMode="auto">
            <a:xfrm>
              <a:off x="2170113" y="4724499"/>
              <a:ext cx="20526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r>
                <a:rPr lang="en-US" altLang="en-US" sz="1100" b="1" dirty="0"/>
                <a:t>DBA_ADVISOR_FINDINGS</a:t>
              </a:r>
            </a:p>
          </p:txBody>
        </p:sp>
        <p:sp>
          <p:nvSpPr>
            <p:cNvPr id="9225" name="Vertical Scroll 87"/>
            <p:cNvSpPr>
              <a:spLocks noChangeArrowheads="1"/>
            </p:cNvSpPr>
            <p:nvPr/>
          </p:nvSpPr>
          <p:spPr bwMode="auto">
            <a:xfrm>
              <a:off x="2124075" y="4603849"/>
              <a:ext cx="2016125" cy="360363"/>
            </a:xfrm>
            <a:prstGeom prst="verticalScroll">
              <a:avLst>
                <a:gd name="adj" fmla="val 12500"/>
              </a:avLst>
            </a:prstGeom>
            <a:noFill/>
            <a:ln w="28575" algn="ctr">
              <a:solidFill>
                <a:srgbClr val="C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marL="119063" indent="-1190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r>
                <a:rPr lang="en-US" altLang="en-US" sz="1200" b="1" dirty="0"/>
                <a:t>               </a:t>
              </a:r>
            </a:p>
            <a:p>
              <a:pPr eaLnBrk="1" hangingPunct="1">
                <a:lnSpc>
                  <a:spcPct val="90000"/>
                </a:lnSpc>
                <a:spcBef>
                  <a:spcPct val="50000"/>
                </a:spcBef>
                <a:buClr>
                  <a:schemeClr val="accent1"/>
                </a:buClr>
              </a:pPr>
              <a:endParaRPr lang="en-US" altLang="en-US" sz="1200" dirty="0"/>
            </a:p>
          </p:txBody>
        </p:sp>
        <p:sp>
          <p:nvSpPr>
            <p:cNvPr id="9226" name="TextBox 13"/>
            <p:cNvSpPr txBox="1">
              <a:spLocks noChangeArrowheads="1"/>
            </p:cNvSpPr>
            <p:nvPr/>
          </p:nvSpPr>
          <p:spPr bwMode="auto">
            <a:xfrm>
              <a:off x="1403350" y="5156299"/>
              <a:ext cx="2819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r>
                <a:rPr lang="en-US" altLang="en-US" sz="1100" b="1" dirty="0"/>
                <a:t>DBA_ADVISOR_RECOMMENDATIONS</a:t>
              </a:r>
            </a:p>
          </p:txBody>
        </p:sp>
        <p:sp>
          <p:nvSpPr>
            <p:cNvPr id="9227" name="Vertical Scroll 87"/>
            <p:cNvSpPr>
              <a:spLocks noChangeArrowheads="1"/>
            </p:cNvSpPr>
            <p:nvPr/>
          </p:nvSpPr>
          <p:spPr bwMode="auto">
            <a:xfrm>
              <a:off x="1403350" y="5013424"/>
              <a:ext cx="2736850" cy="431800"/>
            </a:xfrm>
            <a:prstGeom prst="verticalScroll">
              <a:avLst>
                <a:gd name="adj" fmla="val 12500"/>
              </a:avLst>
            </a:prstGeom>
            <a:noFill/>
            <a:ln w="28575" algn="ctr">
              <a:solidFill>
                <a:srgbClr val="C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marL="119063" indent="-1190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r>
                <a:rPr lang="en-US" altLang="en-US" sz="1200" b="1" dirty="0"/>
                <a:t>               </a:t>
              </a:r>
            </a:p>
            <a:p>
              <a:pPr eaLnBrk="1" hangingPunct="1">
                <a:lnSpc>
                  <a:spcPct val="90000"/>
                </a:lnSpc>
                <a:spcBef>
                  <a:spcPct val="50000"/>
                </a:spcBef>
                <a:buClr>
                  <a:schemeClr val="accent1"/>
                </a:buClr>
              </a:pPr>
              <a:endParaRPr lang="en-US" altLang="en-US" sz="1200" dirty="0"/>
            </a:p>
          </p:txBody>
        </p:sp>
      </p:grpSp>
      <p:sp>
        <p:nvSpPr>
          <p:cNvPr id="2" name="Slide Number Placeholder 1"/>
          <p:cNvSpPr>
            <a:spLocks noGrp="1"/>
          </p:cNvSpPr>
          <p:nvPr>
            <p:ph type="sldNum" sz="quarter" idx="12"/>
          </p:nvPr>
        </p:nvSpPr>
        <p:spPr/>
        <p:txBody>
          <a:bodyPr/>
          <a:lstStyle/>
          <a:p>
            <a:fld id="{0D1E9C62-5A59-433B-A292-EC595ABBBF45}" type="slidenum">
              <a:rPr lang="" smtClean="0"/>
              <a:t>476</a:t>
            </a:fld>
            <a:endParaRPr lang=""/>
          </a:p>
        </p:txBody>
      </p:sp>
    </p:spTree>
    <p:custDataLst>
      <p:tags r:id="rId1"/>
    </p:custDataLst>
    <p:extLst>
      <p:ext uri="{BB962C8B-B14F-4D97-AF65-F5344CB8AC3E}">
        <p14:creationId xmlns:p14="http://schemas.microsoft.com/office/powerpoint/2010/main" val="357031596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743400" y="1117251"/>
            <a:ext cx="8702025" cy="4687295"/>
            <a:chOff x="761209" y="855663"/>
            <a:chExt cx="5485646" cy="3336997"/>
          </a:xfrm>
        </p:grpSpPr>
        <p:sp>
          <p:nvSpPr>
            <p:cNvPr id="13" name="Freeform 12"/>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14" name="Rounded Rectangle 13"/>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0243" name="Rectangle 14"/>
          <p:cNvSpPr>
            <a:spLocks noGrp="1" noChangeArrowheads="1"/>
          </p:cNvSpPr>
          <p:nvPr>
            <p:ph type="title"/>
          </p:nvPr>
        </p:nvSpPr>
        <p:spPr>
          <a:noFill/>
        </p:spPr>
        <p:txBody>
          <a:bodyPr>
            <a:normAutofit/>
          </a:bodyPr>
          <a:lstStyle/>
          <a:p>
            <a:pPr eaLnBrk="1" hangingPunct="1"/>
            <a:r>
              <a:rPr lang="en-US" altLang="en-US" dirty="0"/>
              <a:t>SQL Plan </a:t>
            </a:r>
            <a:r>
              <a:rPr lang="en-US" altLang="en-US" dirty="0" smtClean="0"/>
              <a:t>Directives</a:t>
            </a:r>
            <a:br>
              <a:rPr lang="en-US" altLang="en-US" dirty="0" smtClean="0"/>
            </a:br>
            <a:endParaRPr lang="en-US" altLang="en-US" dirty="0"/>
          </a:p>
        </p:txBody>
      </p:sp>
      <p:grpSp>
        <p:nvGrpSpPr>
          <p:cNvPr id="2" name="Group 1"/>
          <p:cNvGrpSpPr/>
          <p:nvPr/>
        </p:nvGrpSpPr>
        <p:grpSpPr>
          <a:xfrm>
            <a:off x="2425523" y="1638300"/>
            <a:ext cx="7337778" cy="3581400"/>
            <a:chOff x="2436812" y="2133600"/>
            <a:chExt cx="7337778" cy="3581400"/>
          </a:xfrm>
        </p:grpSpPr>
        <p:sp>
          <p:nvSpPr>
            <p:cNvPr id="7" name="Rectangle 20"/>
            <p:cNvSpPr>
              <a:spLocks noChangeArrowheads="1"/>
            </p:cNvSpPr>
            <p:nvPr/>
          </p:nvSpPr>
          <p:spPr bwMode="blackWhite">
            <a:xfrm>
              <a:off x="2436812" y="2133600"/>
              <a:ext cx="4572000" cy="3200400"/>
            </a:xfrm>
            <a:prstGeom prst="rect">
              <a:avLst/>
            </a:prstGeom>
            <a:solidFill>
              <a:schemeClr val="bg2">
                <a:lumMod val="90000"/>
              </a:schemeClr>
            </a:solidFill>
            <a:ln w="28575">
              <a:solidFill>
                <a:srgbClr val="000000"/>
              </a:solidFill>
              <a:miter lim="800000"/>
              <a:headEnd/>
              <a:tailEnd/>
            </a:ln>
          </p:spPr>
          <p:txBody>
            <a:bodyPr lIns="46038" tIns="46038" rIns="46038" bIns="46038"/>
            <a:lstStyle/>
            <a:p>
              <a:pPr algn="ctr" defTabSz="822325" eaLnBrk="0" hangingPunct="0">
                <a:lnSpc>
                  <a:spcPct val="95000"/>
                </a:lnSpc>
                <a:defRPr/>
              </a:pPr>
              <a:r>
                <a:rPr lang="en-US" b="1" dirty="0">
                  <a:solidFill>
                    <a:srgbClr val="000000"/>
                  </a:solidFill>
                  <a:latin typeface="Arial" charset="0"/>
                  <a:cs typeface="Arial" charset="0"/>
                </a:rPr>
                <a:t>Plan Directive</a:t>
              </a:r>
            </a:p>
          </p:txBody>
        </p:sp>
        <p:sp>
          <p:nvSpPr>
            <p:cNvPr id="4" name="Rectangle 20"/>
            <p:cNvSpPr>
              <a:spLocks noChangeArrowheads="1"/>
            </p:cNvSpPr>
            <p:nvPr/>
          </p:nvSpPr>
          <p:spPr bwMode="blackWhite">
            <a:xfrm>
              <a:off x="2894012" y="2743200"/>
              <a:ext cx="3657600" cy="609600"/>
            </a:xfrm>
            <a:prstGeom prst="rect">
              <a:avLst/>
            </a:prstGeom>
            <a:solidFill>
              <a:schemeClr val="accent3">
                <a:lumMod val="40000"/>
                <a:lumOff val="60000"/>
              </a:schemeClr>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Collect missing statistics.</a:t>
              </a:r>
            </a:p>
          </p:txBody>
        </p:sp>
        <p:sp>
          <p:nvSpPr>
            <p:cNvPr id="5" name="Rectangle 20"/>
            <p:cNvSpPr>
              <a:spLocks noChangeArrowheads="1"/>
            </p:cNvSpPr>
            <p:nvPr/>
          </p:nvSpPr>
          <p:spPr bwMode="blackWhite">
            <a:xfrm>
              <a:off x="2894012" y="3505200"/>
              <a:ext cx="3657600" cy="609600"/>
            </a:xfrm>
            <a:prstGeom prst="rect">
              <a:avLst/>
            </a:prstGeom>
            <a:solidFill>
              <a:schemeClr val="accent3">
                <a:lumMod val="20000"/>
                <a:lumOff val="80000"/>
              </a:schemeClr>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Create column group statistics.</a:t>
              </a:r>
            </a:p>
          </p:txBody>
        </p:sp>
        <p:sp>
          <p:nvSpPr>
            <p:cNvPr id="6" name="Rectangle 20"/>
            <p:cNvSpPr>
              <a:spLocks noChangeArrowheads="1"/>
            </p:cNvSpPr>
            <p:nvPr/>
          </p:nvSpPr>
          <p:spPr bwMode="blackWhite">
            <a:xfrm>
              <a:off x="2894012" y="4267200"/>
              <a:ext cx="3657600" cy="609600"/>
            </a:xfrm>
            <a:prstGeom prst="rect">
              <a:avLst/>
            </a:prstGeom>
            <a:solidFill>
              <a:schemeClr val="accent3">
                <a:lumMod val="40000"/>
                <a:lumOff val="60000"/>
              </a:schemeClr>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Perform dynamic sampling.</a:t>
              </a:r>
            </a:p>
          </p:txBody>
        </p:sp>
        <p:sp>
          <p:nvSpPr>
            <p:cNvPr id="8" name="Line 48"/>
            <p:cNvSpPr>
              <a:spLocks noChangeShapeType="1"/>
            </p:cNvSpPr>
            <p:nvPr/>
          </p:nvSpPr>
          <p:spPr bwMode="auto">
            <a:xfrm>
              <a:off x="7018338" y="3330222"/>
              <a:ext cx="981075" cy="0"/>
            </a:xfrm>
            <a:prstGeom prst="line">
              <a:avLst/>
            </a:prstGeom>
            <a:noFill/>
            <a:ln w="57150" cap="sq">
              <a:solidFill>
                <a:schemeClr val="accent4"/>
              </a:solidFill>
              <a:round/>
              <a:headEnd type="none" w="sm" len="sm"/>
              <a:tailEnd type="triangle" w="med" len="med"/>
            </a:ln>
          </p:spPr>
          <p:txBody>
            <a:bodyPr/>
            <a:lstStyle/>
            <a:p>
              <a:pPr>
                <a:defRPr/>
              </a:pPr>
              <a:endParaRPr lang="en-US" dirty="0">
                <a:latin typeface="Arial" charset="0"/>
                <a:cs typeface="Arial" charset="0"/>
              </a:endParaRPr>
            </a:p>
          </p:txBody>
        </p:sp>
        <p:sp>
          <p:nvSpPr>
            <p:cNvPr id="9" name="Line 49"/>
            <p:cNvSpPr>
              <a:spLocks noChangeShapeType="1"/>
            </p:cNvSpPr>
            <p:nvPr/>
          </p:nvSpPr>
          <p:spPr bwMode="auto">
            <a:xfrm>
              <a:off x="8898290" y="3886200"/>
              <a:ext cx="0" cy="647700"/>
            </a:xfrm>
            <a:prstGeom prst="line">
              <a:avLst/>
            </a:prstGeom>
            <a:noFill/>
            <a:ln w="57150" cap="sq">
              <a:solidFill>
                <a:schemeClr val="accent4"/>
              </a:solidFill>
              <a:round/>
              <a:headEnd type="none" w="sm" len="sm"/>
              <a:tailEnd type="triangle" w="med" len="med"/>
            </a:ln>
          </p:spPr>
          <p:txBody>
            <a:bodyPr/>
            <a:lstStyle/>
            <a:p>
              <a:pPr>
                <a:defRPr/>
              </a:pPr>
              <a:endParaRPr lang="en-US" dirty="0">
                <a:latin typeface="Arial" charset="0"/>
                <a:cs typeface="Arial" charset="0"/>
              </a:endParaRPr>
            </a:p>
          </p:txBody>
        </p:sp>
        <p:sp>
          <p:nvSpPr>
            <p:cNvPr id="10" name="Rectangle 20"/>
            <p:cNvSpPr>
              <a:spLocks noChangeArrowheads="1"/>
            </p:cNvSpPr>
            <p:nvPr/>
          </p:nvSpPr>
          <p:spPr bwMode="blackWhite">
            <a:xfrm>
              <a:off x="8021990" y="2743200"/>
              <a:ext cx="1752600" cy="1143000"/>
            </a:xfrm>
            <a:prstGeom prst="rect">
              <a:avLst/>
            </a:prstGeom>
            <a:solidFill>
              <a:schemeClr val="accent1">
                <a:lumMod val="40000"/>
                <a:lumOff val="60000"/>
              </a:schemeClr>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Optimizer</a:t>
              </a:r>
            </a:p>
          </p:txBody>
        </p:sp>
        <p:sp>
          <p:nvSpPr>
            <p:cNvPr id="11" name="Rectangle 20"/>
            <p:cNvSpPr>
              <a:spLocks noChangeArrowheads="1"/>
            </p:cNvSpPr>
            <p:nvPr/>
          </p:nvSpPr>
          <p:spPr bwMode="blackWhite">
            <a:xfrm>
              <a:off x="8021990" y="4572000"/>
              <a:ext cx="1752600" cy="1143000"/>
            </a:xfrm>
            <a:prstGeom prst="rect">
              <a:avLst/>
            </a:prstGeom>
            <a:solidFill>
              <a:schemeClr val="bg2">
                <a:lumMod val="75000"/>
              </a:schemeClr>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Execution Plan</a:t>
              </a:r>
            </a:p>
          </p:txBody>
        </p:sp>
      </p:grpSp>
      <p:sp>
        <p:nvSpPr>
          <p:cNvPr id="3" name="Slide Number Placeholder 2"/>
          <p:cNvSpPr>
            <a:spLocks noGrp="1"/>
          </p:cNvSpPr>
          <p:nvPr>
            <p:ph type="sldNum" sz="quarter" idx="12"/>
          </p:nvPr>
        </p:nvSpPr>
        <p:spPr/>
        <p:txBody>
          <a:bodyPr/>
          <a:lstStyle/>
          <a:p>
            <a:fld id="{0D1E9C62-5A59-433B-A292-EC595ABBBF45}" type="slidenum">
              <a:rPr lang="" smtClean="0"/>
              <a:t>477</a:t>
            </a:fld>
            <a:endParaRPr lang=""/>
          </a:p>
        </p:txBody>
      </p:sp>
    </p:spTree>
    <p:custDataLst>
      <p:tags r:id="rId1"/>
    </p:custDataLst>
    <p:extLst>
      <p:ext uri="{BB962C8B-B14F-4D97-AF65-F5344CB8AC3E}">
        <p14:creationId xmlns:p14="http://schemas.microsoft.com/office/powerpoint/2010/main" val="3593376011"/>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308298" y="959557"/>
            <a:ext cx="9572228" cy="5105400"/>
            <a:chOff x="761209" y="855663"/>
            <a:chExt cx="5485646" cy="3336997"/>
          </a:xfrm>
        </p:grpSpPr>
        <p:sp>
          <p:nvSpPr>
            <p:cNvPr id="30" name="Freeform 29"/>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31" name="Rounded Rectangle 30"/>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1266" name="Rectangle 14"/>
          <p:cNvSpPr>
            <a:spLocks noGrp="1" noChangeArrowheads="1"/>
          </p:cNvSpPr>
          <p:nvPr>
            <p:ph type="title"/>
          </p:nvPr>
        </p:nvSpPr>
        <p:spPr>
          <a:noFill/>
        </p:spPr>
        <p:txBody>
          <a:bodyPr>
            <a:normAutofit fontScale="90000"/>
          </a:bodyPr>
          <a:lstStyle/>
          <a:p>
            <a:pPr eaLnBrk="1" hangingPunct="1"/>
            <a:r>
              <a:rPr lang="en-US" altLang="en-US" dirty="0"/>
              <a:t>Adaptive Execution </a:t>
            </a:r>
            <a:r>
              <a:rPr lang="en-US" altLang="en-US" dirty="0" smtClean="0"/>
              <a:t>Plans</a:t>
            </a:r>
            <a:br>
              <a:rPr lang="en-US" altLang="en-US" dirty="0" smtClean="0"/>
            </a:br>
            <a:r>
              <a:rPr lang="en-US" altLang="en-US" dirty="0"/>
              <a:t/>
            </a:r>
            <a:br>
              <a:rPr lang="en-US" altLang="en-US" dirty="0"/>
            </a:br>
            <a:endParaRPr lang="en-US" altLang="en-US" dirty="0"/>
          </a:p>
        </p:txBody>
      </p:sp>
      <p:grpSp>
        <p:nvGrpSpPr>
          <p:cNvPr id="2" name="Group 1"/>
          <p:cNvGrpSpPr/>
          <p:nvPr/>
        </p:nvGrpSpPr>
        <p:grpSpPr>
          <a:xfrm>
            <a:off x="1903412" y="1181100"/>
            <a:ext cx="8382000" cy="4495800"/>
            <a:chOff x="2055812" y="1447800"/>
            <a:chExt cx="8382000" cy="4495800"/>
          </a:xfrm>
        </p:grpSpPr>
        <p:sp>
          <p:nvSpPr>
            <p:cNvPr id="8" name="Line 48"/>
            <p:cNvSpPr>
              <a:spLocks noChangeShapeType="1"/>
            </p:cNvSpPr>
            <p:nvPr/>
          </p:nvSpPr>
          <p:spPr bwMode="auto">
            <a:xfrm>
              <a:off x="6856412" y="1981200"/>
              <a:ext cx="1447800" cy="0"/>
            </a:xfrm>
            <a:prstGeom prst="line">
              <a:avLst/>
            </a:prstGeom>
            <a:noFill/>
            <a:ln w="38100" cap="sq">
              <a:solidFill>
                <a:schemeClr val="accent4"/>
              </a:solidFill>
              <a:round/>
              <a:headEnd type="none" w="med" len="med"/>
              <a:tailEnd type="none" w="med" len="med"/>
            </a:ln>
          </p:spPr>
          <p:txBody>
            <a:bodyPr/>
            <a:lstStyle/>
            <a:p>
              <a:pPr>
                <a:defRPr/>
              </a:pPr>
              <a:endParaRPr lang="en-US" dirty="0">
                <a:latin typeface="Arial" charset="0"/>
                <a:cs typeface="Arial" charset="0"/>
              </a:endParaRPr>
            </a:p>
          </p:txBody>
        </p:sp>
        <p:sp>
          <p:nvSpPr>
            <p:cNvPr id="9" name="Line 49"/>
            <p:cNvSpPr>
              <a:spLocks noChangeShapeType="1"/>
            </p:cNvSpPr>
            <p:nvPr/>
          </p:nvSpPr>
          <p:spPr bwMode="auto">
            <a:xfrm>
              <a:off x="3503612" y="3924300"/>
              <a:ext cx="0" cy="571500"/>
            </a:xfrm>
            <a:prstGeom prst="line">
              <a:avLst/>
            </a:prstGeom>
            <a:noFill/>
            <a:ln w="38100" cap="sq">
              <a:solidFill>
                <a:schemeClr val="accent4"/>
              </a:solidFill>
              <a:round/>
              <a:headEnd type="none" w="med" len="med"/>
              <a:tailEnd type="none" w="med" len="med"/>
            </a:ln>
          </p:spPr>
          <p:txBody>
            <a:bodyPr/>
            <a:lstStyle/>
            <a:p>
              <a:pPr>
                <a:defRPr/>
              </a:pPr>
              <a:endParaRPr lang="en-US" dirty="0">
                <a:latin typeface="Arial" charset="0"/>
                <a:cs typeface="Arial" charset="0"/>
              </a:endParaRPr>
            </a:p>
          </p:txBody>
        </p:sp>
        <p:sp>
          <p:nvSpPr>
            <p:cNvPr id="10" name="Rectangle 20"/>
            <p:cNvSpPr>
              <a:spLocks noChangeArrowheads="1"/>
            </p:cNvSpPr>
            <p:nvPr/>
          </p:nvSpPr>
          <p:spPr bwMode="blackWhite">
            <a:xfrm>
              <a:off x="5103812" y="1447800"/>
              <a:ext cx="1752600" cy="1143000"/>
            </a:xfrm>
            <a:prstGeom prst="rect">
              <a:avLst/>
            </a:prstGeom>
            <a:solidFill>
              <a:schemeClr val="accent1">
                <a:lumMod val="40000"/>
                <a:lumOff val="60000"/>
              </a:schemeClr>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Adaptive Query Optimization</a:t>
              </a:r>
            </a:p>
          </p:txBody>
        </p:sp>
        <p:sp>
          <p:nvSpPr>
            <p:cNvPr id="11" name="Rectangle 20"/>
            <p:cNvSpPr>
              <a:spLocks noChangeArrowheads="1"/>
            </p:cNvSpPr>
            <p:nvPr/>
          </p:nvSpPr>
          <p:spPr bwMode="blackWhite">
            <a:xfrm>
              <a:off x="2589212" y="2743200"/>
              <a:ext cx="1752600" cy="1143000"/>
            </a:xfrm>
            <a:prstGeom prst="rect">
              <a:avLst/>
            </a:prstGeom>
            <a:solidFill>
              <a:schemeClr val="bg2">
                <a:lumMod val="75000"/>
              </a:schemeClr>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Adaptive Plans</a:t>
              </a:r>
            </a:p>
          </p:txBody>
        </p:sp>
        <p:sp>
          <p:nvSpPr>
            <p:cNvPr id="12" name="Rectangle 20"/>
            <p:cNvSpPr>
              <a:spLocks noChangeArrowheads="1"/>
            </p:cNvSpPr>
            <p:nvPr/>
          </p:nvSpPr>
          <p:spPr bwMode="blackWhite">
            <a:xfrm>
              <a:off x="7389812" y="2743200"/>
              <a:ext cx="1752600" cy="1143000"/>
            </a:xfrm>
            <a:prstGeom prst="rect">
              <a:avLst/>
            </a:prstGeom>
            <a:solidFill>
              <a:schemeClr val="bg2">
                <a:lumMod val="75000"/>
              </a:schemeClr>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Adaptive Statistics</a:t>
              </a:r>
            </a:p>
          </p:txBody>
        </p:sp>
        <p:sp>
          <p:nvSpPr>
            <p:cNvPr id="13" name="Rectangle 20"/>
            <p:cNvSpPr>
              <a:spLocks noChangeArrowheads="1"/>
            </p:cNvSpPr>
            <p:nvPr/>
          </p:nvSpPr>
          <p:spPr bwMode="blackWhite">
            <a:xfrm>
              <a:off x="2055812" y="5029200"/>
              <a:ext cx="1295400" cy="914400"/>
            </a:xfrm>
            <a:prstGeom prst="rect">
              <a:avLst/>
            </a:prstGeom>
            <a:solidFill>
              <a:schemeClr val="bg1"/>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Join Methods</a:t>
              </a:r>
            </a:p>
          </p:txBody>
        </p:sp>
        <p:sp>
          <p:nvSpPr>
            <p:cNvPr id="20" name="Rectangle 20"/>
            <p:cNvSpPr>
              <a:spLocks noChangeArrowheads="1"/>
            </p:cNvSpPr>
            <p:nvPr/>
          </p:nvSpPr>
          <p:spPr bwMode="blackWhite">
            <a:xfrm>
              <a:off x="3656012" y="5029200"/>
              <a:ext cx="1447800" cy="914400"/>
            </a:xfrm>
            <a:prstGeom prst="rect">
              <a:avLst/>
            </a:prstGeom>
            <a:solidFill>
              <a:schemeClr val="bg1"/>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Parallel Distribution Methods</a:t>
              </a:r>
            </a:p>
          </p:txBody>
        </p:sp>
        <p:sp>
          <p:nvSpPr>
            <p:cNvPr id="21" name="Rectangle 20"/>
            <p:cNvSpPr>
              <a:spLocks noChangeArrowheads="1"/>
            </p:cNvSpPr>
            <p:nvPr/>
          </p:nvSpPr>
          <p:spPr bwMode="blackWhite">
            <a:xfrm>
              <a:off x="7313612" y="5029200"/>
              <a:ext cx="1752600" cy="914400"/>
            </a:xfrm>
            <a:prstGeom prst="rect">
              <a:avLst/>
            </a:prstGeom>
            <a:solidFill>
              <a:schemeClr val="bg1"/>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Automatic Reoptimization</a:t>
              </a:r>
            </a:p>
          </p:txBody>
        </p:sp>
        <p:sp>
          <p:nvSpPr>
            <p:cNvPr id="22" name="Rectangle 20"/>
            <p:cNvSpPr>
              <a:spLocks noChangeArrowheads="1"/>
            </p:cNvSpPr>
            <p:nvPr/>
          </p:nvSpPr>
          <p:spPr bwMode="blackWhite">
            <a:xfrm>
              <a:off x="5942012" y="5029200"/>
              <a:ext cx="1295400" cy="914400"/>
            </a:xfrm>
            <a:prstGeom prst="rect">
              <a:avLst/>
            </a:prstGeom>
            <a:solidFill>
              <a:schemeClr val="bg1"/>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Dynamic Statistics</a:t>
              </a:r>
            </a:p>
          </p:txBody>
        </p:sp>
        <p:sp>
          <p:nvSpPr>
            <p:cNvPr id="23" name="Rectangle 22"/>
            <p:cNvSpPr>
              <a:spLocks noChangeArrowheads="1"/>
            </p:cNvSpPr>
            <p:nvPr/>
          </p:nvSpPr>
          <p:spPr bwMode="blackWhite">
            <a:xfrm>
              <a:off x="9142412" y="5029200"/>
              <a:ext cx="1295400" cy="914400"/>
            </a:xfrm>
            <a:prstGeom prst="rect">
              <a:avLst/>
            </a:prstGeom>
            <a:solidFill>
              <a:schemeClr val="bg1"/>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SQL Plan Directives</a:t>
              </a:r>
            </a:p>
          </p:txBody>
        </p:sp>
        <p:sp>
          <p:nvSpPr>
            <p:cNvPr id="24" name="Line 48"/>
            <p:cNvSpPr>
              <a:spLocks noChangeShapeType="1"/>
            </p:cNvSpPr>
            <p:nvPr/>
          </p:nvSpPr>
          <p:spPr bwMode="auto">
            <a:xfrm>
              <a:off x="2665412" y="4495800"/>
              <a:ext cx="1676400" cy="0"/>
            </a:xfrm>
            <a:prstGeom prst="line">
              <a:avLst/>
            </a:prstGeom>
            <a:noFill/>
            <a:ln w="38100" cap="sq">
              <a:solidFill>
                <a:schemeClr val="accent4"/>
              </a:solidFill>
              <a:round/>
              <a:headEnd type="none" w="med" len="med"/>
              <a:tailEnd type="none" w="med" len="med"/>
            </a:ln>
          </p:spPr>
          <p:txBody>
            <a:bodyPr/>
            <a:lstStyle/>
            <a:p>
              <a:pPr>
                <a:defRPr/>
              </a:pPr>
              <a:endParaRPr lang="en-US" dirty="0">
                <a:latin typeface="Arial" charset="0"/>
                <a:cs typeface="Arial" charset="0"/>
              </a:endParaRPr>
            </a:p>
          </p:txBody>
        </p:sp>
        <p:sp>
          <p:nvSpPr>
            <p:cNvPr id="25" name="Line 49"/>
            <p:cNvSpPr>
              <a:spLocks noChangeShapeType="1"/>
            </p:cNvSpPr>
            <p:nvPr/>
          </p:nvSpPr>
          <p:spPr bwMode="auto">
            <a:xfrm>
              <a:off x="2665412" y="4495800"/>
              <a:ext cx="0" cy="533400"/>
            </a:xfrm>
            <a:prstGeom prst="line">
              <a:avLst/>
            </a:prstGeom>
            <a:noFill/>
            <a:ln w="38100" cap="sq">
              <a:solidFill>
                <a:schemeClr val="accent4"/>
              </a:solidFill>
              <a:round/>
              <a:headEnd type="none" w="sm" len="sm"/>
              <a:tailEnd type="triangle" w="lg" len="lg"/>
            </a:ln>
          </p:spPr>
          <p:txBody>
            <a:bodyPr/>
            <a:lstStyle/>
            <a:p>
              <a:pPr>
                <a:defRPr/>
              </a:pPr>
              <a:endParaRPr lang="en-US" dirty="0">
                <a:latin typeface="Arial" charset="0"/>
                <a:cs typeface="Arial" charset="0"/>
              </a:endParaRPr>
            </a:p>
          </p:txBody>
        </p:sp>
        <p:sp>
          <p:nvSpPr>
            <p:cNvPr id="26" name="Line 49"/>
            <p:cNvSpPr>
              <a:spLocks noChangeShapeType="1"/>
            </p:cNvSpPr>
            <p:nvPr/>
          </p:nvSpPr>
          <p:spPr bwMode="auto">
            <a:xfrm>
              <a:off x="4341812" y="4495800"/>
              <a:ext cx="0" cy="533400"/>
            </a:xfrm>
            <a:prstGeom prst="line">
              <a:avLst/>
            </a:prstGeom>
            <a:noFill/>
            <a:ln w="38100" cap="sq">
              <a:solidFill>
                <a:schemeClr val="accent4"/>
              </a:solidFill>
              <a:round/>
              <a:headEnd type="none" w="sm" len="sm"/>
              <a:tailEnd type="triangle" w="lg" len="lg"/>
            </a:ln>
          </p:spPr>
          <p:txBody>
            <a:bodyPr/>
            <a:lstStyle/>
            <a:p>
              <a:pPr>
                <a:defRPr/>
              </a:pPr>
              <a:endParaRPr lang="en-US" dirty="0">
                <a:latin typeface="Arial" charset="0"/>
                <a:cs typeface="Arial" charset="0"/>
              </a:endParaRPr>
            </a:p>
          </p:txBody>
        </p:sp>
        <p:sp>
          <p:nvSpPr>
            <p:cNvPr id="27" name="Line 49"/>
            <p:cNvSpPr>
              <a:spLocks noChangeShapeType="1"/>
            </p:cNvSpPr>
            <p:nvPr/>
          </p:nvSpPr>
          <p:spPr bwMode="auto">
            <a:xfrm>
              <a:off x="8304212" y="3886200"/>
              <a:ext cx="0" cy="571500"/>
            </a:xfrm>
            <a:prstGeom prst="line">
              <a:avLst/>
            </a:prstGeom>
            <a:noFill/>
            <a:ln w="38100" cap="sq">
              <a:solidFill>
                <a:schemeClr val="accent4"/>
              </a:solidFill>
              <a:round/>
              <a:headEnd type="none" w="med" len="med"/>
              <a:tailEnd type="none" w="med" len="med"/>
            </a:ln>
          </p:spPr>
          <p:txBody>
            <a:bodyPr/>
            <a:lstStyle/>
            <a:p>
              <a:pPr>
                <a:defRPr/>
              </a:pPr>
              <a:endParaRPr lang="en-US" dirty="0">
                <a:latin typeface="Arial" charset="0"/>
                <a:cs typeface="Arial" charset="0"/>
              </a:endParaRPr>
            </a:p>
          </p:txBody>
        </p:sp>
        <p:sp>
          <p:nvSpPr>
            <p:cNvPr id="29" name="Line 49"/>
            <p:cNvSpPr>
              <a:spLocks noChangeShapeType="1"/>
            </p:cNvSpPr>
            <p:nvPr/>
          </p:nvSpPr>
          <p:spPr bwMode="auto">
            <a:xfrm>
              <a:off x="6627812" y="4495800"/>
              <a:ext cx="0" cy="533400"/>
            </a:xfrm>
            <a:prstGeom prst="line">
              <a:avLst/>
            </a:prstGeom>
            <a:noFill/>
            <a:ln w="38100" cap="sq">
              <a:solidFill>
                <a:schemeClr val="accent4"/>
              </a:solidFill>
              <a:round/>
              <a:headEnd type="none" w="sm" len="sm"/>
              <a:tailEnd type="triangle" w="lg" len="lg"/>
            </a:ln>
          </p:spPr>
          <p:txBody>
            <a:bodyPr/>
            <a:lstStyle/>
            <a:p>
              <a:pPr>
                <a:defRPr/>
              </a:pPr>
              <a:endParaRPr lang="en-US" dirty="0">
                <a:latin typeface="Arial" charset="0"/>
                <a:cs typeface="Arial" charset="0"/>
              </a:endParaRPr>
            </a:p>
          </p:txBody>
        </p:sp>
        <p:sp>
          <p:nvSpPr>
            <p:cNvPr id="32" name="Line 48"/>
            <p:cNvSpPr>
              <a:spLocks noChangeShapeType="1"/>
            </p:cNvSpPr>
            <p:nvPr/>
          </p:nvSpPr>
          <p:spPr bwMode="auto">
            <a:xfrm>
              <a:off x="6627812" y="4495800"/>
              <a:ext cx="3124200" cy="0"/>
            </a:xfrm>
            <a:prstGeom prst="line">
              <a:avLst/>
            </a:prstGeom>
            <a:noFill/>
            <a:ln w="38100" cap="sq">
              <a:solidFill>
                <a:schemeClr val="accent4"/>
              </a:solidFill>
              <a:round/>
              <a:headEnd type="none" w="med" len="med"/>
              <a:tailEnd type="none" w="med" len="med"/>
            </a:ln>
          </p:spPr>
          <p:txBody>
            <a:bodyPr/>
            <a:lstStyle/>
            <a:p>
              <a:pPr>
                <a:defRPr/>
              </a:pPr>
              <a:endParaRPr lang="en-US" dirty="0">
                <a:latin typeface="Arial" charset="0"/>
                <a:cs typeface="Arial" charset="0"/>
              </a:endParaRPr>
            </a:p>
          </p:txBody>
        </p:sp>
        <p:sp>
          <p:nvSpPr>
            <p:cNvPr id="33" name="Line 49"/>
            <p:cNvSpPr>
              <a:spLocks noChangeShapeType="1"/>
            </p:cNvSpPr>
            <p:nvPr/>
          </p:nvSpPr>
          <p:spPr bwMode="auto">
            <a:xfrm>
              <a:off x="8151812" y="4495800"/>
              <a:ext cx="0" cy="533400"/>
            </a:xfrm>
            <a:prstGeom prst="line">
              <a:avLst/>
            </a:prstGeom>
            <a:noFill/>
            <a:ln w="38100" cap="sq">
              <a:solidFill>
                <a:schemeClr val="accent4"/>
              </a:solidFill>
              <a:round/>
              <a:headEnd type="none" w="sm" len="sm"/>
              <a:tailEnd type="triangle" w="lg" len="lg"/>
            </a:ln>
          </p:spPr>
          <p:txBody>
            <a:bodyPr/>
            <a:lstStyle/>
            <a:p>
              <a:pPr>
                <a:defRPr/>
              </a:pPr>
              <a:endParaRPr lang="en-US" dirty="0">
                <a:latin typeface="Arial" charset="0"/>
                <a:cs typeface="Arial" charset="0"/>
              </a:endParaRPr>
            </a:p>
          </p:txBody>
        </p:sp>
        <p:sp>
          <p:nvSpPr>
            <p:cNvPr id="34" name="Line 49"/>
            <p:cNvSpPr>
              <a:spLocks noChangeShapeType="1"/>
            </p:cNvSpPr>
            <p:nvPr/>
          </p:nvSpPr>
          <p:spPr bwMode="auto">
            <a:xfrm>
              <a:off x="9752012" y="4495800"/>
              <a:ext cx="0" cy="533400"/>
            </a:xfrm>
            <a:prstGeom prst="line">
              <a:avLst/>
            </a:prstGeom>
            <a:noFill/>
            <a:ln w="38100" cap="sq">
              <a:solidFill>
                <a:schemeClr val="accent4"/>
              </a:solidFill>
              <a:round/>
              <a:headEnd type="none" w="sm" len="sm"/>
              <a:tailEnd type="triangle" w="lg" len="lg"/>
            </a:ln>
          </p:spPr>
          <p:txBody>
            <a:bodyPr/>
            <a:lstStyle/>
            <a:p>
              <a:pPr>
                <a:defRPr/>
              </a:pPr>
              <a:endParaRPr lang="en-US" dirty="0">
                <a:latin typeface="Arial" charset="0"/>
                <a:cs typeface="Arial" charset="0"/>
              </a:endParaRPr>
            </a:p>
          </p:txBody>
        </p:sp>
        <p:sp>
          <p:nvSpPr>
            <p:cNvPr id="35" name="Line 48"/>
            <p:cNvSpPr>
              <a:spLocks noChangeShapeType="1"/>
            </p:cNvSpPr>
            <p:nvPr/>
          </p:nvSpPr>
          <p:spPr bwMode="auto">
            <a:xfrm>
              <a:off x="3427413" y="1981200"/>
              <a:ext cx="1676400" cy="0"/>
            </a:xfrm>
            <a:prstGeom prst="line">
              <a:avLst/>
            </a:prstGeom>
            <a:noFill/>
            <a:ln w="38100" cap="sq">
              <a:solidFill>
                <a:schemeClr val="accent4"/>
              </a:solidFill>
              <a:round/>
              <a:headEnd type="none" w="med" len="med"/>
              <a:tailEnd type="none" w="med" len="med"/>
            </a:ln>
          </p:spPr>
          <p:txBody>
            <a:bodyPr/>
            <a:lstStyle/>
            <a:p>
              <a:pPr>
                <a:defRPr/>
              </a:pPr>
              <a:endParaRPr lang="en-US" dirty="0">
                <a:latin typeface="Arial" charset="0"/>
                <a:cs typeface="Arial" charset="0"/>
              </a:endParaRPr>
            </a:p>
          </p:txBody>
        </p:sp>
        <p:sp>
          <p:nvSpPr>
            <p:cNvPr id="36" name="Line 49"/>
            <p:cNvSpPr>
              <a:spLocks noChangeShapeType="1"/>
            </p:cNvSpPr>
            <p:nvPr/>
          </p:nvSpPr>
          <p:spPr bwMode="auto">
            <a:xfrm>
              <a:off x="8304212" y="1981200"/>
              <a:ext cx="0" cy="762000"/>
            </a:xfrm>
            <a:prstGeom prst="line">
              <a:avLst/>
            </a:prstGeom>
            <a:noFill/>
            <a:ln w="38100" cap="sq">
              <a:solidFill>
                <a:schemeClr val="accent4"/>
              </a:solidFill>
              <a:round/>
              <a:headEnd type="none" w="sm" len="sm"/>
              <a:tailEnd type="triangle" w="lg" len="lg"/>
            </a:ln>
          </p:spPr>
          <p:txBody>
            <a:bodyPr/>
            <a:lstStyle/>
            <a:p>
              <a:pPr>
                <a:defRPr/>
              </a:pPr>
              <a:endParaRPr lang="en-US" dirty="0">
                <a:latin typeface="Arial" charset="0"/>
                <a:cs typeface="Arial" charset="0"/>
              </a:endParaRPr>
            </a:p>
          </p:txBody>
        </p:sp>
        <p:sp>
          <p:nvSpPr>
            <p:cNvPr id="37" name="Line 49"/>
            <p:cNvSpPr>
              <a:spLocks noChangeShapeType="1"/>
            </p:cNvSpPr>
            <p:nvPr/>
          </p:nvSpPr>
          <p:spPr bwMode="auto">
            <a:xfrm>
              <a:off x="3427412" y="1981200"/>
              <a:ext cx="0" cy="762000"/>
            </a:xfrm>
            <a:prstGeom prst="line">
              <a:avLst/>
            </a:prstGeom>
            <a:noFill/>
            <a:ln w="38100" cap="sq">
              <a:solidFill>
                <a:schemeClr val="accent4"/>
              </a:solidFill>
              <a:round/>
              <a:headEnd type="none" w="sm" len="sm"/>
              <a:tailEnd type="triangle" w="lg" len="lg"/>
            </a:ln>
          </p:spPr>
          <p:txBody>
            <a:bodyPr/>
            <a:lstStyle/>
            <a:p>
              <a:pPr>
                <a:defRPr/>
              </a:pPr>
              <a:endParaRPr lang="en-US" dirty="0">
                <a:latin typeface="Arial" charset="0"/>
                <a:cs typeface="Arial" charset="0"/>
              </a:endParaRPr>
            </a:p>
          </p:txBody>
        </p:sp>
      </p:grpSp>
      <p:sp>
        <p:nvSpPr>
          <p:cNvPr id="3" name="Slide Number Placeholder 2"/>
          <p:cNvSpPr>
            <a:spLocks noGrp="1"/>
          </p:cNvSpPr>
          <p:nvPr>
            <p:ph type="sldNum" sz="quarter" idx="12"/>
          </p:nvPr>
        </p:nvSpPr>
        <p:spPr/>
        <p:txBody>
          <a:bodyPr/>
          <a:lstStyle/>
          <a:p>
            <a:fld id="{0D1E9C62-5A59-433B-A292-EC595ABBBF45}" type="slidenum">
              <a:rPr lang="" smtClean="0"/>
              <a:t>478</a:t>
            </a:fld>
            <a:endParaRPr lang=""/>
          </a:p>
        </p:txBody>
      </p:sp>
    </p:spTree>
    <p:custDataLst>
      <p:tags r:id="rId1"/>
    </p:custDataLst>
    <p:extLst>
      <p:ext uri="{BB962C8B-B14F-4D97-AF65-F5344CB8AC3E}">
        <p14:creationId xmlns:p14="http://schemas.microsoft.com/office/powerpoint/2010/main" val="3564723402"/>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479</a:t>
            </a:fld>
            <a:endParaRPr lang=""/>
          </a:p>
        </p:txBody>
      </p:sp>
    </p:spTree>
    <p:custDataLst>
      <p:tags r:id="rId1"/>
    </p:custDataLst>
    <p:extLst>
      <p:ext uri="{BB962C8B-B14F-4D97-AF65-F5344CB8AC3E}">
        <p14:creationId xmlns:p14="http://schemas.microsoft.com/office/powerpoint/2010/main" val="420240736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2814815" y="3117663"/>
            <a:ext cx="6559195" cy="2917259"/>
            <a:chOff x="830654" y="1268641"/>
            <a:chExt cx="7482693" cy="3030071"/>
          </a:xfrm>
        </p:grpSpPr>
        <p:sp>
          <p:nvSpPr>
            <p:cNvPr id="32" name="Freeform 31"/>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34" name="Rounded Rectangle 33"/>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35842" name="Rectangle 30"/>
          <p:cNvSpPr>
            <a:spLocks noGrp="1" noChangeArrowheads="1"/>
          </p:cNvSpPr>
          <p:nvPr>
            <p:ph type="title"/>
          </p:nvPr>
        </p:nvSpPr>
        <p:spPr/>
        <p:txBody>
          <a:bodyPr/>
          <a:lstStyle/>
          <a:p>
            <a:pPr eaLnBrk="1" hangingPunct="1"/>
            <a:r>
              <a:rPr lang="en-US" altLang="en-US" dirty="0"/>
              <a:t>Checkpoint Process (CKPT</a:t>
            </a:r>
            <a:r>
              <a:rPr lang="en-US" altLang="en-US" dirty="0" smtClean="0"/>
              <a:t>)</a:t>
            </a:r>
            <a:br>
              <a:rPr lang="en-US" altLang="en-US" dirty="0" smtClean="0"/>
            </a:br>
            <a:endParaRPr lang="en-US" altLang="en-US" dirty="0">
              <a:solidFill>
                <a:srgbClr val="0000FF"/>
              </a:solidFill>
            </a:endParaRPr>
          </a:p>
        </p:txBody>
      </p:sp>
      <p:sp>
        <p:nvSpPr>
          <p:cNvPr id="35843" name="Content Placeholder 30"/>
          <p:cNvSpPr>
            <a:spLocks noGrp="1"/>
          </p:cNvSpPr>
          <p:nvPr>
            <p:ph idx="1"/>
          </p:nvPr>
        </p:nvSpPr>
        <p:spPr>
          <a:xfrm>
            <a:off x="622138" y="1243013"/>
            <a:ext cx="10944549" cy="1539731"/>
          </a:xfrm>
        </p:spPr>
        <p:txBody>
          <a:bodyPr/>
          <a:lstStyle/>
          <a:p>
            <a:pPr lvl="1" eaLnBrk="1" hangingPunct="1"/>
            <a:r>
              <a:rPr lang="en-US" altLang="en-US" dirty="0"/>
              <a:t>Records checkpoint information in:</a:t>
            </a:r>
          </a:p>
          <a:p>
            <a:pPr lvl="2" eaLnBrk="1" hangingPunct="1"/>
            <a:r>
              <a:rPr lang="en-US" altLang="en-US" dirty="0"/>
              <a:t>The Control file </a:t>
            </a:r>
          </a:p>
          <a:p>
            <a:pPr lvl="2" eaLnBrk="1" hangingPunct="1"/>
            <a:r>
              <a:rPr lang="en-US" altLang="en-US" dirty="0"/>
              <a:t>Each data file header</a:t>
            </a:r>
          </a:p>
          <a:p>
            <a:pPr lvl="1" eaLnBrk="1" hangingPunct="1"/>
            <a:r>
              <a:rPr lang="en-US" altLang="en-US" dirty="0"/>
              <a:t>Signals DBW</a:t>
            </a:r>
            <a:r>
              <a:rPr lang="en-US" altLang="en-US" i="1" dirty="0"/>
              <a:t>n</a:t>
            </a:r>
            <a:r>
              <a:rPr lang="en-US" altLang="en-US" dirty="0"/>
              <a:t> to write blocks to disk</a:t>
            </a:r>
          </a:p>
        </p:txBody>
      </p:sp>
      <p:grpSp>
        <p:nvGrpSpPr>
          <p:cNvPr id="6" name="Group 5"/>
          <p:cNvGrpSpPr/>
          <p:nvPr/>
        </p:nvGrpSpPr>
        <p:grpSpPr>
          <a:xfrm>
            <a:off x="3513282" y="3226249"/>
            <a:ext cx="5162261" cy="2690091"/>
            <a:chOff x="3257551" y="3136900"/>
            <a:chExt cx="5678487" cy="2959100"/>
          </a:xfrm>
        </p:grpSpPr>
        <p:sp>
          <p:nvSpPr>
            <p:cNvPr id="35847" name="Text Box 6"/>
            <p:cNvSpPr txBox="1">
              <a:spLocks noChangeArrowheads="1"/>
            </p:cNvSpPr>
            <p:nvPr/>
          </p:nvSpPr>
          <p:spPr bwMode="auto">
            <a:xfrm>
              <a:off x="5233282" y="4203787"/>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t>Checkpoint process</a:t>
              </a:r>
            </a:p>
          </p:txBody>
        </p:sp>
        <p:sp>
          <p:nvSpPr>
            <p:cNvPr id="35848" name="Text Box 7"/>
            <p:cNvSpPr txBox="1">
              <a:spLocks noChangeArrowheads="1"/>
            </p:cNvSpPr>
            <p:nvPr/>
          </p:nvSpPr>
          <p:spPr bwMode="auto">
            <a:xfrm>
              <a:off x="7739063" y="5821363"/>
              <a:ext cx="1066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t>Data files</a:t>
              </a:r>
            </a:p>
          </p:txBody>
        </p:sp>
        <p:sp>
          <p:nvSpPr>
            <p:cNvPr id="35849" name="Text Box 8"/>
            <p:cNvSpPr txBox="1">
              <a:spLocks noChangeArrowheads="1"/>
            </p:cNvSpPr>
            <p:nvPr/>
          </p:nvSpPr>
          <p:spPr bwMode="auto">
            <a:xfrm>
              <a:off x="7739063" y="4254500"/>
              <a:ext cx="1066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t>Control file</a:t>
              </a:r>
            </a:p>
          </p:txBody>
        </p:sp>
        <p:sp>
          <p:nvSpPr>
            <p:cNvPr id="35850" name="Rectangle 9"/>
            <p:cNvSpPr>
              <a:spLocks noChangeArrowheads="1"/>
            </p:cNvSpPr>
            <p:nvPr/>
          </p:nvSpPr>
          <p:spPr bwMode="blackWhite">
            <a:xfrm>
              <a:off x="7610475" y="3136900"/>
              <a:ext cx="1325563" cy="1143000"/>
            </a:xfrm>
            <a:prstGeom prst="rect">
              <a:avLst/>
            </a:prstGeom>
            <a:solidFill>
              <a:schemeClr val="accent1"/>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endParaRPr lang="en-US" altLang="en-US" dirty="0">
                <a:solidFill>
                  <a:schemeClr val="bg2"/>
                </a:solidFill>
              </a:endParaRPr>
            </a:p>
          </p:txBody>
        </p:sp>
        <p:grpSp>
          <p:nvGrpSpPr>
            <p:cNvPr id="35851" name="Group 10"/>
            <p:cNvGrpSpPr>
              <a:grpSpLocks/>
            </p:cNvGrpSpPr>
            <p:nvPr/>
          </p:nvGrpSpPr>
          <p:grpSpPr bwMode="auto">
            <a:xfrm>
              <a:off x="7926388" y="3228975"/>
              <a:ext cx="692150" cy="958850"/>
              <a:chOff x="2593" y="2912"/>
              <a:chExt cx="436" cy="604"/>
            </a:xfrm>
          </p:grpSpPr>
          <p:grpSp>
            <p:nvGrpSpPr>
              <p:cNvPr id="35863" name="Group 11"/>
              <p:cNvGrpSpPr>
                <a:grpSpLocks/>
              </p:cNvGrpSpPr>
              <p:nvPr/>
            </p:nvGrpSpPr>
            <p:grpSpPr bwMode="auto">
              <a:xfrm>
                <a:off x="2593" y="3178"/>
                <a:ext cx="436" cy="338"/>
                <a:chOff x="2128" y="3492"/>
                <a:chExt cx="532" cy="412"/>
              </a:xfrm>
            </p:grpSpPr>
            <p:sp>
              <p:nvSpPr>
                <p:cNvPr id="35868" name="Rectangle 12"/>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35869" name="Oval 13"/>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35870" name="Oval 14"/>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35864" name="Group 15"/>
              <p:cNvGrpSpPr>
                <a:grpSpLocks/>
              </p:cNvGrpSpPr>
              <p:nvPr/>
            </p:nvGrpSpPr>
            <p:grpSpPr bwMode="auto">
              <a:xfrm>
                <a:off x="2593" y="2912"/>
                <a:ext cx="436" cy="338"/>
                <a:chOff x="2128" y="2685"/>
                <a:chExt cx="532" cy="412"/>
              </a:xfrm>
            </p:grpSpPr>
            <p:sp>
              <p:nvSpPr>
                <p:cNvPr id="35865" name="Rectangle 16"/>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35866" name="Oval 17"/>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35867" name="Oval 18"/>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sp>
          <p:nvSpPr>
            <p:cNvPr id="35852" name="Rectangle 19"/>
            <p:cNvSpPr>
              <a:spLocks noChangeArrowheads="1"/>
            </p:cNvSpPr>
            <p:nvPr/>
          </p:nvSpPr>
          <p:spPr bwMode="blackWhite">
            <a:xfrm>
              <a:off x="7610475" y="4699000"/>
              <a:ext cx="1325563" cy="1143000"/>
            </a:xfrm>
            <a:prstGeom prst="rect">
              <a:avLst/>
            </a:prstGeom>
            <a:solidFill>
              <a:srgbClr val="666699"/>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endParaRPr lang="en-US" altLang="en-US" dirty="0">
                <a:solidFill>
                  <a:schemeClr val="bg2"/>
                </a:solidFill>
              </a:endParaRPr>
            </a:p>
          </p:txBody>
        </p:sp>
        <p:grpSp>
          <p:nvGrpSpPr>
            <p:cNvPr id="35853" name="Group 20"/>
            <p:cNvGrpSpPr>
              <a:grpSpLocks/>
            </p:cNvGrpSpPr>
            <p:nvPr/>
          </p:nvGrpSpPr>
          <p:grpSpPr bwMode="auto">
            <a:xfrm>
              <a:off x="7926388" y="4791075"/>
              <a:ext cx="692150" cy="958850"/>
              <a:chOff x="2593" y="2912"/>
              <a:chExt cx="436" cy="604"/>
            </a:xfrm>
          </p:grpSpPr>
          <p:grpSp>
            <p:nvGrpSpPr>
              <p:cNvPr id="35855" name="Group 21"/>
              <p:cNvGrpSpPr>
                <a:grpSpLocks/>
              </p:cNvGrpSpPr>
              <p:nvPr/>
            </p:nvGrpSpPr>
            <p:grpSpPr bwMode="auto">
              <a:xfrm>
                <a:off x="2593" y="3178"/>
                <a:ext cx="436" cy="338"/>
                <a:chOff x="2128" y="3492"/>
                <a:chExt cx="532" cy="412"/>
              </a:xfrm>
            </p:grpSpPr>
            <p:sp>
              <p:nvSpPr>
                <p:cNvPr id="35860" name="Rectangle 22"/>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35861" name="Oval 23"/>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35862" name="Oval 24"/>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35856" name="Group 25"/>
              <p:cNvGrpSpPr>
                <a:grpSpLocks/>
              </p:cNvGrpSpPr>
              <p:nvPr/>
            </p:nvGrpSpPr>
            <p:grpSpPr bwMode="auto">
              <a:xfrm>
                <a:off x="2593" y="2912"/>
                <a:ext cx="436" cy="338"/>
                <a:chOff x="2128" y="2685"/>
                <a:chExt cx="532" cy="412"/>
              </a:xfrm>
            </p:grpSpPr>
            <p:sp>
              <p:nvSpPr>
                <p:cNvPr id="35857" name="Rectangle 26"/>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35858" name="Oval 27"/>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35859" name="Oval 28"/>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sp>
          <p:nvSpPr>
            <p:cNvPr id="35854" name="Oval 29"/>
            <p:cNvSpPr>
              <a:spLocks noChangeArrowheads="1"/>
            </p:cNvSpPr>
            <p:nvPr/>
          </p:nvSpPr>
          <p:spPr bwMode="blackWhite">
            <a:xfrm>
              <a:off x="3257551" y="3937000"/>
              <a:ext cx="1946275" cy="97948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t>CKPT</a:t>
              </a:r>
            </a:p>
          </p:txBody>
        </p:sp>
        <p:cxnSp>
          <p:nvCxnSpPr>
            <p:cNvPr id="3" name="Elbow Connector 2"/>
            <p:cNvCxnSpPr>
              <a:stCxn id="35854" idx="0"/>
              <a:endCxn id="35850" idx="1"/>
            </p:cNvCxnSpPr>
            <p:nvPr/>
          </p:nvCxnSpPr>
          <p:spPr bwMode="auto">
            <a:xfrm rot="5400000" flipH="1" flipV="1">
              <a:off x="5806282" y="2132807"/>
              <a:ext cx="228600" cy="3379786"/>
            </a:xfrm>
            <a:prstGeom prst="bentConnector2">
              <a:avLst/>
            </a:prstGeom>
            <a:noFill/>
            <a:ln w="28575" cap="flat" cmpd="sng" algn="ctr">
              <a:solidFill>
                <a:schemeClr val="tx1"/>
              </a:solidFill>
              <a:prstDash val="solid"/>
              <a:round/>
              <a:headEnd type="none" w="sm" len="sm"/>
              <a:tailEnd type="triangle" w="lg" len="lg"/>
            </a:ln>
            <a:effectLst/>
          </p:spPr>
        </p:cxnSp>
        <p:cxnSp>
          <p:nvCxnSpPr>
            <p:cNvPr id="33" name="Elbow Connector 32"/>
            <p:cNvCxnSpPr>
              <a:stCxn id="35854" idx="4"/>
              <a:endCxn id="35852" idx="1"/>
            </p:cNvCxnSpPr>
            <p:nvPr/>
          </p:nvCxnSpPr>
          <p:spPr bwMode="auto">
            <a:xfrm rot="16200000" flipH="1">
              <a:off x="5743576" y="3403601"/>
              <a:ext cx="354012" cy="3379786"/>
            </a:xfrm>
            <a:prstGeom prst="bentConnector2">
              <a:avLst/>
            </a:prstGeom>
            <a:noFill/>
            <a:ln w="28575" cap="flat" cmpd="sng" algn="ctr">
              <a:solidFill>
                <a:schemeClr val="tx1"/>
              </a:solidFill>
              <a:prstDash val="solid"/>
              <a:round/>
              <a:headEnd type="none" w="sm" len="sm"/>
              <a:tailEnd type="triangle" w="lg" len="lg"/>
            </a:ln>
            <a:effectLst/>
          </p:spPr>
        </p:cxnSp>
      </p:grpSp>
      <p:sp>
        <p:nvSpPr>
          <p:cNvPr id="2" name="Slide Number Placeholder 1"/>
          <p:cNvSpPr>
            <a:spLocks noGrp="1"/>
          </p:cNvSpPr>
          <p:nvPr>
            <p:ph type="sldNum" sz="quarter" idx="12"/>
          </p:nvPr>
        </p:nvSpPr>
        <p:spPr/>
        <p:txBody>
          <a:bodyPr/>
          <a:lstStyle/>
          <a:p>
            <a:fld id="{0D1E9C62-5A59-433B-A292-EC595ABBBF45}" type="slidenum">
              <a:rPr lang="" smtClean="0"/>
              <a:t>48</a:t>
            </a:fld>
            <a:endParaRPr lang=""/>
          </a:p>
        </p:txBody>
      </p:sp>
    </p:spTree>
    <p:custDataLst>
      <p:tags r:id="rId1"/>
    </p:custDataLst>
    <p:extLst>
      <p:ext uri="{BB962C8B-B14F-4D97-AF65-F5344CB8AC3E}">
        <p14:creationId xmlns:p14="http://schemas.microsoft.com/office/powerpoint/2010/main" val="4282779352"/>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498534" y="1180105"/>
            <a:ext cx="7191756" cy="4687295"/>
            <a:chOff x="761209" y="855663"/>
            <a:chExt cx="5485646" cy="3336997"/>
          </a:xfrm>
        </p:grpSpPr>
        <p:sp>
          <p:nvSpPr>
            <p:cNvPr id="12" name="Freeform 11"/>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13" name="Rounded Rectangle 12"/>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2290" name="Rectangle 2"/>
          <p:cNvSpPr>
            <a:spLocks noChangeArrowheads="1"/>
          </p:cNvSpPr>
          <p:nvPr/>
        </p:nvSpPr>
        <p:spPr bwMode="blackWhite">
          <a:xfrm>
            <a:off x="5032374" y="1928814"/>
            <a:ext cx="2205038" cy="3328987"/>
          </a:xfrm>
          <a:prstGeom prst="rect">
            <a:avLst/>
          </a:prstGeom>
          <a:solidFill>
            <a:srgbClr val="FFCC99"/>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2291" name="Rectangle 3"/>
          <p:cNvSpPr>
            <a:spLocks noGrp="1" noChangeArrowheads="1"/>
          </p:cNvSpPr>
          <p:nvPr>
            <p:ph type="title"/>
          </p:nvPr>
        </p:nvSpPr>
        <p:spPr/>
        <p:txBody>
          <a:bodyPr/>
          <a:lstStyle/>
          <a:p>
            <a:pPr eaLnBrk="1" hangingPunct="1"/>
            <a:r>
              <a:rPr lang="en-US" altLang="en-US" dirty="0"/>
              <a:t>SQL Tuning Advisor: </a:t>
            </a:r>
            <a:r>
              <a:rPr lang="en-US" altLang="en-US" dirty="0" smtClean="0"/>
              <a:t>Overview</a:t>
            </a:r>
            <a:br>
              <a:rPr lang="en-US" altLang="en-US" dirty="0" smtClean="0"/>
            </a:br>
            <a:endParaRPr lang="en-US" altLang="en-US" dirty="0"/>
          </a:p>
        </p:txBody>
      </p:sp>
      <p:sp>
        <p:nvSpPr>
          <p:cNvPr id="12292" name="Text Box 4"/>
          <p:cNvSpPr txBox="1">
            <a:spLocks noChangeArrowheads="1"/>
          </p:cNvSpPr>
          <p:nvPr/>
        </p:nvSpPr>
        <p:spPr bwMode="auto">
          <a:xfrm>
            <a:off x="5218112" y="4064000"/>
            <a:ext cx="1758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rPr>
              <a:t>Add missing index</a:t>
            </a:r>
          </a:p>
        </p:txBody>
      </p:sp>
      <p:sp>
        <p:nvSpPr>
          <p:cNvPr id="12293" name="Text Box 5"/>
          <p:cNvSpPr txBox="1">
            <a:spLocks noChangeArrowheads="1"/>
          </p:cNvSpPr>
          <p:nvPr/>
        </p:nvSpPr>
        <p:spPr bwMode="auto">
          <a:xfrm>
            <a:off x="5300662" y="4760913"/>
            <a:ext cx="1593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rPr>
              <a:t>Restructure SQL</a:t>
            </a:r>
          </a:p>
        </p:txBody>
      </p:sp>
      <p:sp>
        <p:nvSpPr>
          <p:cNvPr id="12294" name="Text Box 6"/>
          <p:cNvSpPr txBox="1">
            <a:spLocks noChangeArrowheads="1"/>
          </p:cNvSpPr>
          <p:nvPr/>
        </p:nvSpPr>
        <p:spPr bwMode="auto">
          <a:xfrm>
            <a:off x="5382776" y="3111500"/>
            <a:ext cx="14296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ea typeface="SimSun" panose="02010600030101010101" pitchFamily="2" charset="-122"/>
              </a:rPr>
              <a:t>Tune SQL plan</a:t>
            </a:r>
            <a:endParaRPr lang="en-US" altLang="en-US" sz="1400" b="1" dirty="0">
              <a:solidFill>
                <a:srgbClr val="000000"/>
              </a:solidFill>
            </a:endParaRPr>
          </a:p>
          <a:p>
            <a:pPr algn="ctr" eaLnBrk="1" hangingPunct="1"/>
            <a:r>
              <a:rPr lang="en-US" altLang="en-US" sz="1400" b="1" dirty="0">
                <a:solidFill>
                  <a:srgbClr val="000000"/>
                </a:solidFill>
              </a:rPr>
              <a:t>(SQL profile)</a:t>
            </a:r>
          </a:p>
        </p:txBody>
      </p:sp>
      <p:sp>
        <p:nvSpPr>
          <p:cNvPr id="12295" name="Rectangle 7"/>
          <p:cNvSpPr>
            <a:spLocks noChangeArrowheads="1"/>
          </p:cNvSpPr>
          <p:nvPr/>
        </p:nvSpPr>
        <p:spPr bwMode="auto">
          <a:xfrm>
            <a:off x="5025819" y="2159000"/>
            <a:ext cx="21435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rPr>
              <a:t>Detect stale or missing</a:t>
            </a:r>
          </a:p>
          <a:p>
            <a:pPr algn="ctr" eaLnBrk="1" hangingPunct="1"/>
            <a:r>
              <a:rPr lang="en-US" altLang="en-US" sz="1400" b="1" dirty="0">
                <a:solidFill>
                  <a:srgbClr val="000000"/>
                </a:solidFill>
              </a:rPr>
              <a:t>statistics</a:t>
            </a:r>
          </a:p>
        </p:txBody>
      </p:sp>
      <p:sp>
        <p:nvSpPr>
          <p:cNvPr id="12296" name="Text Box 8"/>
          <p:cNvSpPr txBox="1">
            <a:spLocks noChangeArrowheads="1"/>
          </p:cNvSpPr>
          <p:nvPr/>
        </p:nvSpPr>
        <p:spPr bwMode="auto">
          <a:xfrm>
            <a:off x="4500562" y="1562101"/>
            <a:ext cx="3194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Comprehensive SQL tuning</a:t>
            </a:r>
          </a:p>
        </p:txBody>
      </p:sp>
      <p:sp>
        <p:nvSpPr>
          <p:cNvPr id="12297" name="Rectangle 9"/>
          <p:cNvSpPr>
            <a:spLocks noChangeArrowheads="1"/>
          </p:cNvSpPr>
          <p:nvPr/>
        </p:nvSpPr>
        <p:spPr bwMode="auto">
          <a:xfrm>
            <a:off x="3046412" y="4087814"/>
            <a:ext cx="1500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b="1" dirty="0">
                <a:solidFill>
                  <a:srgbClr val="000000"/>
                </a:solidFill>
              </a:rPr>
              <a:t>SQL Tuning Advisor</a:t>
            </a:r>
          </a:p>
        </p:txBody>
      </p:sp>
      <p:pic>
        <p:nvPicPr>
          <p:cNvPr id="12298" name="Picture 10" descr="doc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357562" y="2057401"/>
            <a:ext cx="7810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D1E9C62-5A59-433B-A292-EC595ABBBF45}" type="slidenum">
              <a:rPr lang="" smtClean="0"/>
              <a:t>480</a:t>
            </a:fld>
            <a:endParaRPr lang=""/>
          </a:p>
        </p:txBody>
      </p:sp>
    </p:spTree>
    <p:custDataLst>
      <p:tags r:id="rId1"/>
    </p:custDataLst>
    <p:extLst>
      <p:ext uri="{BB962C8B-B14F-4D97-AF65-F5344CB8AC3E}">
        <p14:creationId xmlns:p14="http://schemas.microsoft.com/office/powerpoint/2010/main" val="1519370896"/>
      </p:ext>
    </p:extLst>
  </p:cSld>
  <p:clrMapOvr>
    <a:masterClrMapping/>
  </p:clrMapOvr>
  <p:transition spd="slow"/>
</p:sld>
</file>

<file path=ppt/slides/slide4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481</a:t>
            </a:fld>
            <a:endParaRPr lang=""/>
          </a:p>
        </p:txBody>
      </p:sp>
    </p:spTree>
    <p:custDataLst>
      <p:tags r:id="rId1"/>
    </p:custDataLst>
    <p:extLst>
      <p:ext uri="{BB962C8B-B14F-4D97-AF65-F5344CB8AC3E}">
        <p14:creationId xmlns:p14="http://schemas.microsoft.com/office/powerpoint/2010/main" val="3930333620"/>
      </p:ext>
    </p:extLst>
  </p:cSld>
  <p:clrMapOvr>
    <a:masterClrMapping/>
  </p:clrMapOvr>
  <p:transition/>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743400" y="1460203"/>
            <a:ext cx="8702025" cy="3873797"/>
            <a:chOff x="761209" y="855663"/>
            <a:chExt cx="5485646" cy="3336997"/>
          </a:xfrm>
        </p:grpSpPr>
        <p:sp>
          <p:nvSpPr>
            <p:cNvPr id="11" name="Freeform 10"/>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12" name="Rounded Rectangle 11"/>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3314" name="Rectangle 2"/>
          <p:cNvSpPr>
            <a:spLocks noGrp="1" noChangeArrowheads="1"/>
          </p:cNvSpPr>
          <p:nvPr>
            <p:ph type="title"/>
          </p:nvPr>
        </p:nvSpPr>
        <p:spPr/>
        <p:txBody>
          <a:bodyPr/>
          <a:lstStyle/>
          <a:p>
            <a:pPr eaLnBrk="1" hangingPunct="1"/>
            <a:r>
              <a:rPr lang="en-US" altLang="en-US" dirty="0"/>
              <a:t>SQL Access Advisor: </a:t>
            </a:r>
            <a:r>
              <a:rPr lang="en-US" altLang="en-US" dirty="0" smtClean="0"/>
              <a:t>Overview</a:t>
            </a:r>
            <a:br>
              <a:rPr lang="en-US" altLang="en-US" dirty="0" smtClean="0"/>
            </a:br>
            <a:endParaRPr lang="en-US" altLang="en-US" dirty="0"/>
          </a:p>
        </p:txBody>
      </p:sp>
      <p:grpSp>
        <p:nvGrpSpPr>
          <p:cNvPr id="2" name="Group 1"/>
          <p:cNvGrpSpPr/>
          <p:nvPr/>
        </p:nvGrpSpPr>
        <p:grpSpPr>
          <a:xfrm>
            <a:off x="2267744" y="1862931"/>
            <a:ext cx="7653337" cy="3132138"/>
            <a:chOff x="2289176" y="2314575"/>
            <a:chExt cx="7653337" cy="3132138"/>
          </a:xfrm>
        </p:grpSpPr>
        <p:sp>
          <p:nvSpPr>
            <p:cNvPr id="13315" name="Text Box 3"/>
            <p:cNvSpPr txBox="1">
              <a:spLocks noChangeArrowheads="1"/>
            </p:cNvSpPr>
            <p:nvPr/>
          </p:nvSpPr>
          <p:spPr bwMode="auto">
            <a:xfrm>
              <a:off x="5332412" y="4800600"/>
              <a:ext cx="152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SQL Access</a:t>
              </a:r>
            </a:p>
            <a:p>
              <a:pPr algn="ctr" eaLnBrk="1" hangingPunct="1"/>
              <a:r>
                <a:rPr lang="en-US" altLang="en-US" b="1" dirty="0">
                  <a:solidFill>
                    <a:srgbClr val="000000"/>
                  </a:solidFill>
                </a:rPr>
                <a:t>Advisor</a:t>
              </a:r>
            </a:p>
          </p:txBody>
        </p:sp>
        <p:sp>
          <p:nvSpPr>
            <p:cNvPr id="13316" name="Text Box 4"/>
            <p:cNvSpPr txBox="1">
              <a:spLocks noChangeArrowheads="1"/>
            </p:cNvSpPr>
            <p:nvPr/>
          </p:nvSpPr>
          <p:spPr bwMode="auto">
            <a:xfrm>
              <a:off x="7342188" y="2512218"/>
              <a:ext cx="2600325" cy="1833563"/>
            </a:xfrm>
            <a:prstGeom prst="rect">
              <a:avLst/>
            </a:prstGeom>
            <a:solidFill>
              <a:srgbClr val="FFFF93"/>
            </a:solidFill>
            <a:ln w="28575">
              <a:solidFill>
                <a:schemeClr val="tx1"/>
              </a:solidFill>
              <a:miter lim="800000"/>
              <a:headEnd type="none" w="sm" len="sm"/>
              <a:tailEnd type="none" w="sm" len="sm"/>
            </a:ln>
          </p:spPr>
          <p:txBody>
            <a:bodyPr wrap="none"/>
            <a:lstStyle>
              <a:lvl1pPr defTabSz="228600" eaLnBrk="0" hangingPunct="0">
                <a:defRPr>
                  <a:solidFill>
                    <a:schemeClr val="tx1"/>
                  </a:solidFill>
                  <a:latin typeface="Arial" panose="020B0604020202020204" pitchFamily="34" charset="0"/>
                  <a:cs typeface="Arial" panose="020B0604020202020204" pitchFamily="34" charset="0"/>
                </a:defRPr>
              </a:lvl1pPr>
              <a:lvl2pPr marL="22860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rgbClr val="000000"/>
                  </a:solidFill>
                </a:rPr>
                <a:t>Recommendations</a:t>
              </a:r>
            </a:p>
            <a:p>
              <a:pPr lvl="1" eaLnBrk="1" hangingPunct="1">
                <a:buFontTx/>
                <a:buChar char="-"/>
              </a:pPr>
              <a:r>
                <a:rPr lang="en-US" altLang="en-US" sz="1600" b="1" dirty="0">
                  <a:solidFill>
                    <a:srgbClr val="000000"/>
                  </a:solidFill>
                </a:rPr>
                <a:t> Indexes</a:t>
              </a:r>
            </a:p>
            <a:p>
              <a:pPr lvl="1" eaLnBrk="1" hangingPunct="1">
                <a:buFontTx/>
                <a:buChar char="-"/>
              </a:pPr>
              <a:r>
                <a:rPr lang="en-US" altLang="en-US" sz="1600" b="1" dirty="0">
                  <a:solidFill>
                    <a:srgbClr val="000000"/>
                  </a:solidFill>
                </a:rPr>
                <a:t> Materialized views</a:t>
              </a:r>
            </a:p>
            <a:p>
              <a:pPr lvl="1" eaLnBrk="1" hangingPunct="1">
                <a:buFontTx/>
                <a:buChar char="-"/>
              </a:pPr>
              <a:r>
                <a:rPr lang="en-US" altLang="en-US" sz="1600" b="1" dirty="0">
                  <a:solidFill>
                    <a:srgbClr val="000000"/>
                  </a:solidFill>
                </a:rPr>
                <a:t> Materialized view logs</a:t>
              </a:r>
            </a:p>
            <a:p>
              <a:pPr lvl="1" eaLnBrk="1" hangingPunct="1">
                <a:buFontTx/>
                <a:buChar char="-"/>
              </a:pPr>
              <a:r>
                <a:rPr lang="en-US" altLang="en-US" sz="1600" b="1" dirty="0">
                  <a:solidFill>
                    <a:srgbClr val="000000"/>
                  </a:solidFill>
                </a:rPr>
                <a:t> Partitioning</a:t>
              </a:r>
            </a:p>
          </p:txBody>
        </p:sp>
        <p:sp>
          <p:nvSpPr>
            <p:cNvPr id="13317" name="Line 6"/>
            <p:cNvSpPr>
              <a:spLocks noChangeShapeType="1"/>
            </p:cNvSpPr>
            <p:nvPr/>
          </p:nvSpPr>
          <p:spPr bwMode="auto">
            <a:xfrm>
              <a:off x="4799012" y="3429000"/>
              <a:ext cx="7620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3318" name="Line 7"/>
            <p:cNvSpPr>
              <a:spLocks noChangeShapeType="1"/>
            </p:cNvSpPr>
            <p:nvPr/>
          </p:nvSpPr>
          <p:spPr bwMode="auto">
            <a:xfrm>
              <a:off x="6569076" y="3429000"/>
              <a:ext cx="763586"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3319" name="Text Box 8"/>
            <p:cNvSpPr txBox="1">
              <a:spLocks noChangeArrowheads="1"/>
            </p:cNvSpPr>
            <p:nvPr/>
          </p:nvSpPr>
          <p:spPr bwMode="gray">
            <a:xfrm>
              <a:off x="2289176" y="2512219"/>
              <a:ext cx="2486025" cy="1833563"/>
            </a:xfrm>
            <a:prstGeom prst="rect">
              <a:avLst/>
            </a:prstGeom>
            <a:solidFill>
              <a:srgbClr val="FFFF93"/>
            </a:solidFill>
            <a:ln w="28575">
              <a:solidFill>
                <a:schemeClr val="tx1"/>
              </a:solidFill>
              <a:miter lim="800000"/>
              <a:headEnd type="none" w="sm" len="sm"/>
              <a:tailEnd type="none" w="sm" len="sm"/>
            </a:ln>
          </p:spPr>
          <p:txBody>
            <a:bodyPr wrap="none"/>
            <a:lstStyle>
              <a:lvl1pPr defTabSz="228600" eaLnBrk="0" hangingPunct="0">
                <a:defRPr>
                  <a:solidFill>
                    <a:schemeClr val="tx1"/>
                  </a:solidFill>
                  <a:latin typeface="Arial" panose="020B0604020202020204" pitchFamily="34" charset="0"/>
                  <a:cs typeface="Arial" panose="020B0604020202020204" pitchFamily="34" charset="0"/>
                </a:defRPr>
              </a:lvl1pPr>
              <a:lvl2pPr marL="22860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rgbClr val="000000"/>
                  </a:solidFill>
                </a:rPr>
                <a:t>Workload specification</a:t>
              </a:r>
            </a:p>
            <a:p>
              <a:pPr lvl="1" eaLnBrk="1" hangingPunct="1">
                <a:buFontTx/>
                <a:buChar char="-"/>
              </a:pPr>
              <a:r>
                <a:rPr lang="en-US" altLang="en-US" sz="1600" b="1" dirty="0">
                  <a:solidFill>
                    <a:srgbClr val="000000"/>
                  </a:solidFill>
                </a:rPr>
                <a:t> SQL statement</a:t>
              </a:r>
            </a:p>
            <a:p>
              <a:pPr lvl="1" eaLnBrk="1" hangingPunct="1">
                <a:buFontTx/>
                <a:buChar char="-"/>
              </a:pPr>
              <a:r>
                <a:rPr lang="en-US" altLang="en-US" sz="1600" b="1" dirty="0">
                  <a:solidFill>
                    <a:srgbClr val="000000"/>
                  </a:solidFill>
                </a:rPr>
                <a:t> SQL Tuning Set</a:t>
              </a:r>
            </a:p>
            <a:p>
              <a:pPr lvl="1" eaLnBrk="1" hangingPunct="1">
                <a:buFontTx/>
                <a:buChar char="-"/>
              </a:pPr>
              <a:r>
                <a:rPr lang="en-US" altLang="en-US" sz="1600" b="1" dirty="0">
                  <a:solidFill>
                    <a:srgbClr val="000000"/>
                  </a:solidFill>
                </a:rPr>
                <a:t> SQL cache contents</a:t>
              </a:r>
            </a:p>
            <a:p>
              <a:pPr lvl="1" eaLnBrk="1" hangingPunct="1">
                <a:buFontTx/>
                <a:buChar char="-"/>
              </a:pPr>
              <a:r>
                <a:rPr lang="en-US" altLang="en-US" sz="1600" b="1" dirty="0">
                  <a:solidFill>
                    <a:srgbClr val="000000"/>
                  </a:solidFill>
                </a:rPr>
                <a:t> Statistics</a:t>
              </a:r>
            </a:p>
            <a:p>
              <a:pPr lvl="1" eaLnBrk="1" hangingPunct="1">
                <a:buFontTx/>
                <a:buChar char="-"/>
              </a:pPr>
              <a:r>
                <a:rPr lang="en-US" altLang="en-US" sz="1600" b="1" dirty="0">
                  <a:solidFill>
                    <a:srgbClr val="000000"/>
                  </a:solidFill>
                </a:rPr>
                <a:t> Schema name</a:t>
              </a:r>
            </a:p>
          </p:txBody>
        </p:sp>
        <p:pic>
          <p:nvPicPr>
            <p:cNvPr id="13320" name="Picture 9" descr="AccessAdvis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619751" y="2314575"/>
              <a:ext cx="949325"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Slide Number Placeholder 2"/>
          <p:cNvSpPr>
            <a:spLocks noGrp="1"/>
          </p:cNvSpPr>
          <p:nvPr>
            <p:ph type="sldNum" sz="quarter" idx="12"/>
          </p:nvPr>
        </p:nvSpPr>
        <p:spPr/>
        <p:txBody>
          <a:bodyPr/>
          <a:lstStyle/>
          <a:p>
            <a:fld id="{0D1E9C62-5A59-433B-A292-EC595ABBBF45}" type="slidenum">
              <a:rPr lang="" smtClean="0"/>
              <a:t>482</a:t>
            </a:fld>
            <a:endParaRPr lang=""/>
          </a:p>
        </p:txBody>
      </p:sp>
    </p:spTree>
    <p:custDataLst>
      <p:tags r:id="rId1"/>
    </p:custDataLst>
    <p:extLst>
      <p:ext uri="{BB962C8B-B14F-4D97-AF65-F5344CB8AC3E}">
        <p14:creationId xmlns:p14="http://schemas.microsoft.com/office/powerpoint/2010/main" val="3897357397"/>
      </p:ext>
    </p:extLst>
  </p:cSld>
  <p:clrMapOvr>
    <a:masterClrMapping/>
  </p:clrMapOvr>
  <p:transition spd="slow"/>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498534" y="1180105"/>
            <a:ext cx="7191756" cy="4687295"/>
            <a:chOff x="761209" y="855663"/>
            <a:chExt cx="5485646" cy="3336997"/>
          </a:xfrm>
        </p:grpSpPr>
        <p:sp>
          <p:nvSpPr>
            <p:cNvPr id="13" name="Freeform 12"/>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14" name="Rounded Rectangle 13"/>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4339" name="Rectangle 3"/>
          <p:cNvSpPr>
            <a:spLocks noGrp="1" noChangeArrowheads="1"/>
          </p:cNvSpPr>
          <p:nvPr>
            <p:ph type="title"/>
          </p:nvPr>
        </p:nvSpPr>
        <p:spPr/>
        <p:txBody>
          <a:bodyPr/>
          <a:lstStyle/>
          <a:p>
            <a:pPr eaLnBrk="1" hangingPunct="1"/>
            <a:r>
              <a:rPr lang="en-US" altLang="en-US" dirty="0"/>
              <a:t>SQL Performance Analyzer: </a:t>
            </a:r>
            <a:r>
              <a:rPr lang="en-US" altLang="en-US" dirty="0" smtClean="0"/>
              <a:t>Overview</a:t>
            </a:r>
            <a:br>
              <a:rPr lang="en-US" altLang="en-US" dirty="0" smtClean="0"/>
            </a:br>
            <a:endParaRPr lang="en-US" altLang="en-US" dirty="0"/>
          </a:p>
        </p:txBody>
      </p:sp>
      <p:grpSp>
        <p:nvGrpSpPr>
          <p:cNvPr id="2" name="Group 1"/>
          <p:cNvGrpSpPr/>
          <p:nvPr/>
        </p:nvGrpSpPr>
        <p:grpSpPr>
          <a:xfrm>
            <a:off x="3567509" y="1524000"/>
            <a:ext cx="5463922" cy="3733801"/>
            <a:chOff x="3713956" y="1524000"/>
            <a:chExt cx="5463922" cy="3733801"/>
          </a:xfrm>
        </p:grpSpPr>
        <p:sp>
          <p:nvSpPr>
            <p:cNvPr id="14338" name="Rectangle 2"/>
            <p:cNvSpPr>
              <a:spLocks noChangeArrowheads="1"/>
            </p:cNvSpPr>
            <p:nvPr/>
          </p:nvSpPr>
          <p:spPr bwMode="blackWhite">
            <a:xfrm>
              <a:off x="5630862" y="1928814"/>
              <a:ext cx="2205038" cy="3328987"/>
            </a:xfrm>
            <a:prstGeom prst="rect">
              <a:avLst/>
            </a:prstGeom>
            <a:solidFill>
              <a:srgbClr val="FFCC99"/>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rgbClr val="000000"/>
                </a:solidFill>
              </a:endParaRPr>
            </a:p>
          </p:txBody>
        </p:sp>
        <p:sp>
          <p:nvSpPr>
            <p:cNvPr id="14340" name="Text Box 4"/>
            <p:cNvSpPr txBox="1">
              <a:spLocks noChangeArrowheads="1"/>
            </p:cNvSpPr>
            <p:nvPr/>
          </p:nvSpPr>
          <p:spPr bwMode="auto">
            <a:xfrm>
              <a:off x="5691540" y="3657601"/>
              <a:ext cx="2101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rPr>
                <a:t>Analyzes performance differences</a:t>
              </a:r>
            </a:p>
          </p:txBody>
        </p:sp>
        <p:sp>
          <p:nvSpPr>
            <p:cNvPr id="14341" name="Text Box 5"/>
            <p:cNvSpPr txBox="1">
              <a:spLocks noChangeArrowheads="1"/>
            </p:cNvSpPr>
            <p:nvPr/>
          </p:nvSpPr>
          <p:spPr bwMode="auto">
            <a:xfrm>
              <a:off x="5691540" y="4419600"/>
              <a:ext cx="21018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rPr>
                <a:t>Offers fine-grained performance analysis on individual SQL</a:t>
              </a:r>
            </a:p>
          </p:txBody>
        </p:sp>
        <p:sp>
          <p:nvSpPr>
            <p:cNvPr id="14342" name="Text Box 6"/>
            <p:cNvSpPr txBox="1">
              <a:spLocks noChangeArrowheads="1"/>
            </p:cNvSpPr>
            <p:nvPr/>
          </p:nvSpPr>
          <p:spPr bwMode="auto">
            <a:xfrm>
              <a:off x="5691540" y="3048001"/>
              <a:ext cx="2052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ea typeface="SimSun" panose="02010600030101010101" pitchFamily="2" charset="-122"/>
                </a:rPr>
                <a:t>Executes SQL serially</a:t>
              </a:r>
              <a:endParaRPr lang="en-US" altLang="en-US" sz="1400" b="1" dirty="0">
                <a:solidFill>
                  <a:srgbClr val="000000"/>
                </a:solidFill>
              </a:endParaRPr>
            </a:p>
          </p:txBody>
        </p:sp>
        <p:sp>
          <p:nvSpPr>
            <p:cNvPr id="14343" name="Rectangle 7"/>
            <p:cNvSpPr>
              <a:spLocks noChangeArrowheads="1"/>
            </p:cNvSpPr>
            <p:nvPr/>
          </p:nvSpPr>
          <p:spPr bwMode="auto">
            <a:xfrm>
              <a:off x="5691540" y="2057400"/>
              <a:ext cx="21018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rPr>
                <a:t>Builds different versions of SQL workload performance</a:t>
              </a:r>
            </a:p>
          </p:txBody>
        </p:sp>
        <p:sp>
          <p:nvSpPr>
            <p:cNvPr id="14344" name="Text Box 8"/>
            <p:cNvSpPr txBox="1">
              <a:spLocks noChangeArrowheads="1"/>
            </p:cNvSpPr>
            <p:nvPr/>
          </p:nvSpPr>
          <p:spPr bwMode="auto">
            <a:xfrm>
              <a:off x="4722812" y="1524000"/>
              <a:ext cx="44550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Predicts the impact of system changes</a:t>
              </a:r>
            </a:p>
          </p:txBody>
        </p:sp>
        <p:sp>
          <p:nvSpPr>
            <p:cNvPr id="14345" name="Rectangle 9"/>
            <p:cNvSpPr>
              <a:spLocks noChangeArrowheads="1"/>
            </p:cNvSpPr>
            <p:nvPr/>
          </p:nvSpPr>
          <p:spPr bwMode="auto">
            <a:xfrm>
              <a:off x="3713956" y="4154490"/>
              <a:ext cx="164623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b="1" dirty="0">
                  <a:solidFill>
                    <a:srgbClr val="000000"/>
                  </a:solidFill>
                </a:rPr>
                <a:t>SQL Performance Analyzer</a:t>
              </a:r>
            </a:p>
          </p:txBody>
        </p:sp>
        <p:pic>
          <p:nvPicPr>
            <p:cNvPr id="14346" name="Picture 10" descr="PeopleTech_cnt20538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37012" y="2124076"/>
              <a:ext cx="100012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Slide Number Placeholder 2"/>
          <p:cNvSpPr>
            <a:spLocks noGrp="1"/>
          </p:cNvSpPr>
          <p:nvPr>
            <p:ph type="sldNum" sz="quarter" idx="12"/>
          </p:nvPr>
        </p:nvSpPr>
        <p:spPr/>
        <p:txBody>
          <a:bodyPr/>
          <a:lstStyle/>
          <a:p>
            <a:fld id="{0D1E9C62-5A59-433B-A292-EC595ABBBF45}" type="slidenum">
              <a:rPr lang="" smtClean="0"/>
              <a:t>483</a:t>
            </a:fld>
            <a:endParaRPr lang=""/>
          </a:p>
        </p:txBody>
      </p:sp>
    </p:spTree>
    <p:custDataLst>
      <p:tags r:id="rId1"/>
    </p:custDataLst>
    <p:extLst>
      <p:ext uri="{BB962C8B-B14F-4D97-AF65-F5344CB8AC3E}">
        <p14:creationId xmlns:p14="http://schemas.microsoft.com/office/powerpoint/2010/main" val="2203452386"/>
      </p:ext>
    </p:extLst>
  </p:cSld>
  <p:clrMapOvr>
    <a:masterClrMapping/>
  </p:clrMapOvr>
  <p:transition spd="slow"/>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484</a:t>
            </a:fld>
            <a:endParaRPr lang=""/>
          </a:p>
        </p:txBody>
      </p:sp>
    </p:spTree>
    <p:custDataLst>
      <p:tags r:id="rId1"/>
    </p:custDataLst>
    <p:extLst>
      <p:ext uri="{BB962C8B-B14F-4D97-AF65-F5344CB8AC3E}">
        <p14:creationId xmlns:p14="http://schemas.microsoft.com/office/powerpoint/2010/main" val="455008670"/>
      </p:ext>
    </p:extLst>
  </p:cSld>
  <p:clrMapOvr>
    <a:masterClrMapping/>
  </p:clrMapOvr>
  <p:transition/>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a:t>Summary</a:t>
            </a:r>
            <a:endParaRPr lang="en-US" altLang="es-MX" dirty="0"/>
          </a:p>
        </p:txBody>
      </p:sp>
      <p:sp>
        <p:nvSpPr>
          <p:cNvPr id="8" name="Content Placeholder 7"/>
          <p:cNvSpPr>
            <a:spLocks noGrp="1"/>
          </p:cNvSpPr>
          <p:nvPr>
            <p:ph idx="1"/>
          </p:nvPr>
        </p:nvSpPr>
        <p:spPr>
          <a:xfrm>
            <a:off x="622138" y="1242485"/>
            <a:ext cx="10944549" cy="2434848"/>
          </a:xfrm>
        </p:spPr>
        <p:txBody>
          <a:bodyPr/>
          <a:lstStyle/>
          <a:p>
            <a:r>
              <a:rPr lang="en-US"/>
              <a:t>In this lesson, you should have learned how to:</a:t>
            </a:r>
          </a:p>
          <a:p>
            <a:pPr lvl="1"/>
            <a:r>
              <a:rPr lang="en-US"/>
              <a:t>Describe the SQL tuning methodology</a:t>
            </a:r>
          </a:p>
          <a:p>
            <a:pPr lvl="1"/>
            <a:r>
              <a:rPr lang="en-US"/>
              <a:t>Manage optimizer statistics</a:t>
            </a:r>
          </a:p>
          <a:p>
            <a:pPr lvl="1"/>
            <a:r>
              <a:rPr lang="en-US"/>
              <a:t>Use SQL Tuning Advisor to identify and tune SQL statements that are using the most resources</a:t>
            </a:r>
          </a:p>
          <a:p>
            <a:pPr lvl="1"/>
            <a:r>
              <a:rPr lang="en-US"/>
              <a:t>Use SQL Access Advisor to tune a workload</a:t>
            </a:r>
            <a:endParaRPr lang="en-US" dirty="0"/>
          </a:p>
        </p:txBody>
      </p:sp>
      <p:sp>
        <p:nvSpPr>
          <p:cNvPr id="6" name="Rectangle 5"/>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485</a:t>
            </a:fld>
            <a:endParaRPr lang=""/>
          </a:p>
        </p:txBody>
      </p:sp>
    </p:spTree>
    <p:custDataLst>
      <p:tags r:id="rId1"/>
    </p:custDataLst>
    <p:extLst>
      <p:ext uri="{BB962C8B-B14F-4D97-AF65-F5344CB8AC3E}">
        <p14:creationId xmlns:p14="http://schemas.microsoft.com/office/powerpoint/2010/main" val="1191966928"/>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Grp="1" noChangeArrowheads="1"/>
          </p:cNvSpPr>
          <p:nvPr>
            <p:ph type="title"/>
          </p:nvPr>
        </p:nvSpPr>
        <p:spPr/>
        <p:txBody>
          <a:bodyPr/>
          <a:lstStyle/>
          <a:p>
            <a:pPr eaLnBrk="1" hangingPunct="1"/>
            <a:r>
              <a:rPr lang="en-US" dirty="0"/>
              <a:t>Practice 21: </a:t>
            </a:r>
            <a:r>
              <a:rPr lang="en-US" dirty="0" smtClean="0"/>
              <a:t>Overview</a:t>
            </a:r>
            <a:br>
              <a:rPr lang="en-US" dirty="0" smtClean="0"/>
            </a:br>
            <a:endParaRPr lang="en-US" dirty="0"/>
          </a:p>
        </p:txBody>
      </p:sp>
      <p:sp>
        <p:nvSpPr>
          <p:cNvPr id="28675" name="Rectangle 18"/>
          <p:cNvSpPr>
            <a:spLocks noGrp="1" noChangeArrowheads="1"/>
          </p:cNvSpPr>
          <p:nvPr>
            <p:ph idx="1"/>
          </p:nvPr>
        </p:nvSpPr>
        <p:spPr>
          <a:xfrm>
            <a:off x="622138" y="1242485"/>
            <a:ext cx="10944549" cy="795938"/>
          </a:xfrm>
        </p:spPr>
        <p:txBody>
          <a:bodyPr>
            <a:normAutofit lnSpcReduction="10000"/>
          </a:bodyPr>
          <a:lstStyle/>
          <a:p>
            <a:pPr lvl="1">
              <a:buClr>
                <a:schemeClr val="accent1"/>
              </a:buClr>
            </a:pPr>
            <a:r>
              <a:rPr lang="en-US"/>
              <a:t>21-1: Using SQL Tuning Advisor</a:t>
            </a:r>
          </a:p>
          <a:p>
            <a:pPr lvl="1">
              <a:buClr>
                <a:schemeClr val="accent1"/>
              </a:buClr>
            </a:pPr>
            <a:r>
              <a:rPr lang="en-US"/>
              <a:t>21-2: Using Optimizer Statistics Advisor</a:t>
            </a:r>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486</a:t>
            </a:fld>
            <a:endParaRPr lang=""/>
          </a:p>
        </p:txBody>
      </p:sp>
    </p:spTree>
    <p:custDataLst>
      <p:tags r:id="rId1"/>
    </p:custDataLst>
    <p:extLst>
      <p:ext uri="{BB962C8B-B14F-4D97-AF65-F5344CB8AC3E}">
        <p14:creationId xmlns:p14="http://schemas.microsoft.com/office/powerpoint/2010/main" val="2523801093"/>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486855" y="2253737"/>
            <a:ext cx="7215114" cy="3882872"/>
            <a:chOff x="830654" y="1268641"/>
            <a:chExt cx="7482693" cy="3030071"/>
          </a:xfrm>
        </p:grpSpPr>
        <p:sp>
          <p:nvSpPr>
            <p:cNvPr id="16" name="Freeform 15"/>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8" name="Rounded Rectangle 1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36866" name="Rectangle 14"/>
          <p:cNvSpPr>
            <a:spLocks noGrp="1" noChangeArrowheads="1"/>
          </p:cNvSpPr>
          <p:nvPr>
            <p:ph type="title"/>
          </p:nvPr>
        </p:nvSpPr>
        <p:spPr/>
        <p:txBody>
          <a:bodyPr/>
          <a:lstStyle/>
          <a:p>
            <a:pPr eaLnBrk="1" hangingPunct="1"/>
            <a:r>
              <a:rPr lang="en-US" altLang="en-US" dirty="0"/>
              <a:t>System Monitor Process (SMON</a:t>
            </a:r>
            <a:r>
              <a:rPr lang="en-US" altLang="en-US" dirty="0" smtClean="0"/>
              <a:t>)</a:t>
            </a:r>
            <a:br>
              <a:rPr lang="en-US" altLang="en-US" dirty="0" smtClean="0"/>
            </a:br>
            <a:endParaRPr lang="en-US" altLang="en-US" dirty="0"/>
          </a:p>
        </p:txBody>
      </p:sp>
      <p:sp>
        <p:nvSpPr>
          <p:cNvPr id="36867" name="Rectangle 15"/>
          <p:cNvSpPr>
            <a:spLocks noGrp="1" noChangeArrowheads="1"/>
          </p:cNvSpPr>
          <p:nvPr>
            <p:ph idx="1"/>
          </p:nvPr>
        </p:nvSpPr>
        <p:spPr>
          <a:xfrm>
            <a:off x="622138" y="1242485"/>
            <a:ext cx="10944549" cy="795938"/>
          </a:xfrm>
        </p:spPr>
        <p:txBody>
          <a:bodyPr>
            <a:normAutofit lnSpcReduction="10000"/>
          </a:bodyPr>
          <a:lstStyle/>
          <a:p>
            <a:pPr lvl="1" eaLnBrk="1" hangingPunct="1"/>
            <a:r>
              <a:rPr lang="en-US" altLang="en-US" dirty="0"/>
              <a:t>Performs recovery at instance startup</a:t>
            </a:r>
          </a:p>
          <a:p>
            <a:pPr lvl="1" eaLnBrk="1" hangingPunct="1"/>
            <a:r>
              <a:rPr lang="en-US" altLang="en-US" dirty="0"/>
              <a:t>Cleans up unused temporary segments</a:t>
            </a:r>
          </a:p>
        </p:txBody>
      </p:sp>
      <p:grpSp>
        <p:nvGrpSpPr>
          <p:cNvPr id="6" name="Group 5"/>
          <p:cNvGrpSpPr/>
          <p:nvPr/>
        </p:nvGrpSpPr>
        <p:grpSpPr>
          <a:xfrm>
            <a:off x="2970212" y="2362200"/>
            <a:ext cx="5213581" cy="3501761"/>
            <a:chOff x="3039831" y="2609057"/>
            <a:chExt cx="5213581" cy="3501761"/>
          </a:xfrm>
        </p:grpSpPr>
        <p:pic>
          <p:nvPicPr>
            <p:cNvPr id="36869" name="Picture 4" descr="Cube: Box, Dark 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7042150" y="4502151"/>
              <a:ext cx="1049337" cy="996950"/>
            </a:xfrm>
            <a:prstGeom prst="rect">
              <a:avLst/>
            </a:prstGeom>
            <a:solidFill>
              <a:schemeClr val="accent1"/>
            </a:solidFill>
            <a:ln w="28575">
              <a:solidFill>
                <a:schemeClr val="tx1"/>
              </a:solidFill>
              <a:prstDash val="lgDash"/>
              <a:miter lim="800000"/>
              <a:headEnd/>
              <a:tailEnd/>
            </a:ln>
          </p:spPr>
        </p:pic>
        <p:pic>
          <p:nvPicPr>
            <p:cNvPr id="36871" name="Picture 6" descr="symbo0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8737" y="4743450"/>
              <a:ext cx="4921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7" descr="Insta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9412" y="2917826"/>
              <a:ext cx="1524000"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Picture 9" descr="symbo0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7142" y="3305420"/>
              <a:ext cx="595313" cy="637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5" name="Text Box 10"/>
            <p:cNvSpPr txBox="1">
              <a:spLocks noChangeArrowheads="1"/>
            </p:cNvSpPr>
            <p:nvPr/>
          </p:nvSpPr>
          <p:spPr bwMode="auto">
            <a:xfrm>
              <a:off x="7109618" y="260905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Instance</a:t>
              </a:r>
            </a:p>
          </p:txBody>
        </p:sp>
        <p:sp>
          <p:nvSpPr>
            <p:cNvPr id="36876" name="Text Box 11"/>
            <p:cNvSpPr txBox="1">
              <a:spLocks noChangeArrowheads="1"/>
            </p:cNvSpPr>
            <p:nvPr/>
          </p:nvSpPr>
          <p:spPr bwMode="auto">
            <a:xfrm>
              <a:off x="7034212" y="5653618"/>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Temporary segment</a:t>
              </a:r>
            </a:p>
          </p:txBody>
        </p:sp>
        <p:sp>
          <p:nvSpPr>
            <p:cNvPr id="36877" name="Text Box 12"/>
            <p:cNvSpPr txBox="1">
              <a:spLocks noChangeArrowheads="1"/>
            </p:cNvSpPr>
            <p:nvPr/>
          </p:nvSpPr>
          <p:spPr bwMode="auto">
            <a:xfrm>
              <a:off x="3039831" y="3825352"/>
              <a:ext cx="844781" cy="669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System Monitor process</a:t>
              </a:r>
            </a:p>
          </p:txBody>
        </p:sp>
        <p:sp>
          <p:nvSpPr>
            <p:cNvPr id="36878" name="Oval 13"/>
            <p:cNvSpPr>
              <a:spLocks noChangeArrowheads="1"/>
            </p:cNvSpPr>
            <p:nvPr/>
          </p:nvSpPr>
          <p:spPr bwMode="blackWhite">
            <a:xfrm>
              <a:off x="3936117" y="3908729"/>
              <a:ext cx="1462265" cy="502633"/>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SMON</a:t>
              </a:r>
            </a:p>
          </p:txBody>
        </p:sp>
        <p:cxnSp>
          <p:nvCxnSpPr>
            <p:cNvPr id="3" name="Elbow Connector 2"/>
            <p:cNvCxnSpPr>
              <a:stCxn id="36878" idx="0"/>
              <a:endCxn id="36872" idx="1"/>
            </p:cNvCxnSpPr>
            <p:nvPr/>
          </p:nvCxnSpPr>
          <p:spPr bwMode="auto">
            <a:xfrm rot="5400000" flipH="1" flipV="1">
              <a:off x="5556099" y="2735416"/>
              <a:ext cx="284465" cy="2062162"/>
            </a:xfrm>
            <a:prstGeom prst="bentConnector2">
              <a:avLst/>
            </a:prstGeom>
            <a:noFill/>
            <a:ln w="28575" cap="flat" cmpd="sng" algn="ctr">
              <a:solidFill>
                <a:schemeClr val="tx1"/>
              </a:solidFill>
              <a:prstDash val="solid"/>
              <a:round/>
              <a:headEnd type="triangle" w="lg" len="lg"/>
              <a:tailEnd type="triangle" w="lg" len="lg"/>
            </a:ln>
            <a:effectLst/>
          </p:spPr>
        </p:cxnSp>
        <p:cxnSp>
          <p:nvCxnSpPr>
            <p:cNvPr id="17" name="Elbow Connector 16"/>
            <p:cNvCxnSpPr>
              <a:stCxn id="36878" idx="4"/>
              <a:endCxn id="36869" idx="1"/>
            </p:cNvCxnSpPr>
            <p:nvPr/>
          </p:nvCxnSpPr>
          <p:spPr bwMode="auto">
            <a:xfrm rot="16200000" flipH="1">
              <a:off x="5560068" y="3518544"/>
              <a:ext cx="589264" cy="2374900"/>
            </a:xfrm>
            <a:prstGeom prst="bentConnector2">
              <a:avLst/>
            </a:prstGeom>
            <a:noFill/>
            <a:ln w="28575" cap="flat" cmpd="sng" algn="ctr">
              <a:solidFill>
                <a:schemeClr val="tx1"/>
              </a:solidFill>
              <a:prstDash val="solid"/>
              <a:round/>
              <a:headEnd type="triangle" w="lg" len="lg"/>
              <a:tailEnd type="triangle" w="lg" len="lg"/>
            </a:ln>
            <a:effectLst/>
          </p:spPr>
        </p:cxnSp>
      </p:grpSp>
      <p:sp>
        <p:nvSpPr>
          <p:cNvPr id="2" name="Slide Number Placeholder 1"/>
          <p:cNvSpPr>
            <a:spLocks noGrp="1"/>
          </p:cNvSpPr>
          <p:nvPr>
            <p:ph type="sldNum" sz="quarter" idx="12"/>
          </p:nvPr>
        </p:nvSpPr>
        <p:spPr/>
        <p:txBody>
          <a:bodyPr/>
          <a:lstStyle/>
          <a:p>
            <a:fld id="{0D1E9C62-5A59-433B-A292-EC595ABBBF45}" type="slidenum">
              <a:rPr lang="" smtClean="0"/>
              <a:t>49</a:t>
            </a:fld>
            <a:endParaRPr lang=""/>
          </a:p>
        </p:txBody>
      </p:sp>
    </p:spTree>
    <p:custDataLst>
      <p:tags r:id="rId1"/>
    </p:custDataLst>
    <p:extLst>
      <p:ext uri="{BB962C8B-B14F-4D97-AF65-F5344CB8AC3E}">
        <p14:creationId xmlns:p14="http://schemas.microsoft.com/office/powerpoint/2010/main" val="141316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s-MX" dirty="0"/>
              <a:t>Objectives</a:t>
            </a:r>
          </a:p>
        </p:txBody>
      </p:sp>
      <p:sp>
        <p:nvSpPr>
          <p:cNvPr id="9" name="Content Placeholder 8"/>
          <p:cNvSpPr>
            <a:spLocks noGrp="1"/>
          </p:cNvSpPr>
          <p:nvPr>
            <p:ph idx="1"/>
          </p:nvPr>
        </p:nvSpPr>
        <p:spPr/>
        <p:txBody>
          <a:bodyPr/>
          <a:lstStyle/>
          <a:p>
            <a:r>
              <a:rPr lang="en-US" dirty="0"/>
              <a:t>After completing this lesson, you should be able to:</a:t>
            </a:r>
          </a:p>
          <a:p>
            <a:pPr lvl="1"/>
            <a:r>
              <a:rPr lang="en-US" dirty="0"/>
              <a:t>Describe the differences in Oracle Database editions, options, and packs</a:t>
            </a:r>
          </a:p>
          <a:p>
            <a:pPr lvl="1"/>
            <a:r>
              <a:rPr lang="en-US" dirty="0"/>
              <a:t>List the database offerings in Oracle Cloud</a:t>
            </a:r>
          </a:p>
          <a:p>
            <a:pPr lvl="1"/>
            <a:r>
              <a:rPr lang="en-US" dirty="0"/>
              <a:t>Explain the sample database that will be used in the course practices</a:t>
            </a:r>
          </a:p>
        </p:txBody>
      </p:sp>
      <p:sp>
        <p:nvSpPr>
          <p:cNvPr id="7" name="Rectangle 6"/>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5</a:t>
            </a:fld>
            <a:endParaRPr lang=""/>
          </a:p>
        </p:txBody>
      </p:sp>
    </p:spTree>
    <p:custDataLst>
      <p:tags r:id="rId1"/>
    </p:custDataLst>
    <p:extLst>
      <p:ext uri="{BB962C8B-B14F-4D97-AF65-F5344CB8AC3E}">
        <p14:creationId xmlns:p14="http://schemas.microsoft.com/office/powerpoint/2010/main" val="38954039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2126100" y="3013123"/>
            <a:ext cx="7936625" cy="2917259"/>
            <a:chOff x="830654" y="1268641"/>
            <a:chExt cx="7482693" cy="3030071"/>
          </a:xfrm>
        </p:grpSpPr>
        <p:sp>
          <p:nvSpPr>
            <p:cNvPr id="57" name="Freeform 56"/>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8" name="Rounded Rectangle 5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37890" name="Rectangle 58"/>
          <p:cNvSpPr>
            <a:spLocks noGrp="1" noChangeArrowheads="1"/>
          </p:cNvSpPr>
          <p:nvPr>
            <p:ph type="title"/>
          </p:nvPr>
        </p:nvSpPr>
        <p:spPr/>
        <p:txBody>
          <a:bodyPr/>
          <a:lstStyle/>
          <a:p>
            <a:pPr eaLnBrk="1" hangingPunct="1"/>
            <a:r>
              <a:rPr lang="en-US" altLang="en-US" dirty="0"/>
              <a:t>Process Monitor Process (PMON</a:t>
            </a:r>
            <a:r>
              <a:rPr lang="en-US" altLang="en-US" dirty="0" smtClean="0"/>
              <a:t>)</a:t>
            </a:r>
            <a:br>
              <a:rPr lang="en-US" altLang="en-US" dirty="0" smtClean="0"/>
            </a:br>
            <a:endParaRPr lang="en-US" altLang="en-US" dirty="0"/>
          </a:p>
        </p:txBody>
      </p:sp>
      <p:sp>
        <p:nvSpPr>
          <p:cNvPr id="37891" name="Rectangle 59"/>
          <p:cNvSpPr>
            <a:spLocks noGrp="1" noChangeArrowheads="1"/>
          </p:cNvSpPr>
          <p:nvPr>
            <p:ph idx="1"/>
          </p:nvPr>
        </p:nvSpPr>
        <p:spPr>
          <a:xfrm>
            <a:off x="622138" y="1242485"/>
            <a:ext cx="10944549" cy="1539731"/>
          </a:xfrm>
        </p:spPr>
        <p:txBody>
          <a:bodyPr/>
          <a:lstStyle/>
          <a:p>
            <a:pPr lvl="1" eaLnBrk="1" hangingPunct="1"/>
            <a:r>
              <a:rPr lang="en-US" altLang="en-US" dirty="0"/>
              <a:t>Performs process recovery when a user process fails</a:t>
            </a:r>
          </a:p>
          <a:p>
            <a:pPr lvl="2" eaLnBrk="1" hangingPunct="1"/>
            <a:r>
              <a:rPr lang="en-US" altLang="en-US" dirty="0"/>
              <a:t>Cleans up the database buffer cache</a:t>
            </a:r>
          </a:p>
          <a:p>
            <a:pPr lvl="2" eaLnBrk="1" hangingPunct="1"/>
            <a:r>
              <a:rPr lang="en-US" altLang="en-US" dirty="0"/>
              <a:t>Frees resources that are used by the user process</a:t>
            </a:r>
          </a:p>
          <a:p>
            <a:pPr lvl="1" eaLnBrk="1" hangingPunct="1"/>
            <a:r>
              <a:rPr lang="en-US" altLang="en-US" dirty="0"/>
              <a:t>Monitors sessions for idle session timeout </a:t>
            </a:r>
          </a:p>
        </p:txBody>
      </p:sp>
      <p:grpSp>
        <p:nvGrpSpPr>
          <p:cNvPr id="37892" name="Group 54"/>
          <p:cNvGrpSpPr>
            <a:grpSpLocks/>
          </p:cNvGrpSpPr>
          <p:nvPr/>
        </p:nvGrpSpPr>
        <p:grpSpPr bwMode="auto">
          <a:xfrm>
            <a:off x="2589212" y="3429000"/>
            <a:ext cx="7010400" cy="2209800"/>
            <a:chOff x="914400" y="4038600"/>
            <a:chExt cx="7010400" cy="2209800"/>
          </a:xfrm>
        </p:grpSpPr>
        <p:sp>
          <p:nvSpPr>
            <p:cNvPr id="37893" name="Text Box 4"/>
            <p:cNvSpPr txBox="1">
              <a:spLocks noChangeArrowheads="1"/>
            </p:cNvSpPr>
            <p:nvPr/>
          </p:nvSpPr>
          <p:spPr bwMode="auto">
            <a:xfrm>
              <a:off x="3200400" y="5791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Process Monitor process</a:t>
              </a:r>
            </a:p>
          </p:txBody>
        </p:sp>
        <p:sp>
          <p:nvSpPr>
            <p:cNvPr id="37894" name="Text Box 5"/>
            <p:cNvSpPr txBox="1">
              <a:spLocks noChangeArrowheads="1"/>
            </p:cNvSpPr>
            <p:nvPr/>
          </p:nvSpPr>
          <p:spPr bwMode="auto">
            <a:xfrm>
              <a:off x="6273800" y="5791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Database buffer cache</a:t>
              </a:r>
            </a:p>
          </p:txBody>
        </p:sp>
        <p:sp>
          <p:nvSpPr>
            <p:cNvPr id="37895" name="Line 6"/>
            <p:cNvSpPr>
              <a:spLocks noChangeShapeType="1"/>
            </p:cNvSpPr>
            <p:nvPr/>
          </p:nvSpPr>
          <p:spPr bwMode="auto">
            <a:xfrm>
              <a:off x="4953000" y="5113338"/>
              <a:ext cx="1244600" cy="1587"/>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7896" name="Text Box 7"/>
            <p:cNvSpPr txBox="1">
              <a:spLocks noChangeArrowheads="1"/>
            </p:cNvSpPr>
            <p:nvPr/>
          </p:nvSpPr>
          <p:spPr bwMode="auto">
            <a:xfrm>
              <a:off x="914400" y="5791200"/>
              <a:ext cx="1600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Failed user process</a:t>
              </a:r>
            </a:p>
          </p:txBody>
        </p:sp>
        <p:sp>
          <p:nvSpPr>
            <p:cNvPr id="37897" name="Rectangle 8"/>
            <p:cNvSpPr>
              <a:spLocks noChangeArrowheads="1"/>
            </p:cNvSpPr>
            <p:nvPr/>
          </p:nvSpPr>
          <p:spPr bwMode="blackWhite">
            <a:xfrm>
              <a:off x="6223000" y="4038600"/>
              <a:ext cx="1700213" cy="1681163"/>
            </a:xfrm>
            <a:prstGeom prst="rect">
              <a:avLst/>
            </a:prstGeom>
            <a:solidFill>
              <a:srgbClr val="FFCC99"/>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nvGrpSpPr>
            <p:cNvPr id="37898" name="Group 9"/>
            <p:cNvGrpSpPr>
              <a:grpSpLocks/>
            </p:cNvGrpSpPr>
            <p:nvPr/>
          </p:nvGrpSpPr>
          <p:grpSpPr bwMode="auto">
            <a:xfrm>
              <a:off x="6221413" y="4038600"/>
              <a:ext cx="1703387" cy="1681163"/>
              <a:chOff x="3919" y="2544"/>
              <a:chExt cx="1073" cy="1059"/>
            </a:xfrm>
          </p:grpSpPr>
          <p:sp>
            <p:nvSpPr>
              <p:cNvPr id="37905" name="Line 10"/>
              <p:cNvSpPr>
                <a:spLocks noChangeShapeType="1"/>
              </p:cNvSpPr>
              <p:nvPr/>
            </p:nvSpPr>
            <p:spPr bwMode="blackWhite">
              <a:xfrm>
                <a:off x="3920" y="2544"/>
                <a:ext cx="0" cy="1059"/>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06" name="Line 11"/>
              <p:cNvSpPr>
                <a:spLocks noChangeShapeType="1"/>
              </p:cNvSpPr>
              <p:nvPr/>
            </p:nvSpPr>
            <p:spPr bwMode="blackWhite">
              <a:xfrm>
                <a:off x="4027" y="2544"/>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07" name="Line 12"/>
              <p:cNvSpPr>
                <a:spLocks noChangeShapeType="1"/>
              </p:cNvSpPr>
              <p:nvPr/>
            </p:nvSpPr>
            <p:spPr bwMode="blackWhite">
              <a:xfrm>
                <a:off x="4134" y="2544"/>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08" name="Line 13"/>
              <p:cNvSpPr>
                <a:spLocks noChangeShapeType="1"/>
              </p:cNvSpPr>
              <p:nvPr/>
            </p:nvSpPr>
            <p:spPr bwMode="blackWhite">
              <a:xfrm>
                <a:off x="4241" y="2544"/>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09" name="Line 14"/>
              <p:cNvSpPr>
                <a:spLocks noChangeShapeType="1"/>
              </p:cNvSpPr>
              <p:nvPr/>
            </p:nvSpPr>
            <p:spPr bwMode="blackWhite">
              <a:xfrm>
                <a:off x="4348" y="2544"/>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10" name="Line 15"/>
              <p:cNvSpPr>
                <a:spLocks noChangeShapeType="1"/>
              </p:cNvSpPr>
              <p:nvPr/>
            </p:nvSpPr>
            <p:spPr bwMode="blackWhite">
              <a:xfrm>
                <a:off x="4456" y="2544"/>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11" name="Line 16"/>
              <p:cNvSpPr>
                <a:spLocks noChangeShapeType="1"/>
              </p:cNvSpPr>
              <p:nvPr/>
            </p:nvSpPr>
            <p:spPr bwMode="blackWhite">
              <a:xfrm>
                <a:off x="4563" y="2544"/>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12" name="Line 17"/>
              <p:cNvSpPr>
                <a:spLocks noChangeShapeType="1"/>
              </p:cNvSpPr>
              <p:nvPr/>
            </p:nvSpPr>
            <p:spPr bwMode="blackWhite">
              <a:xfrm>
                <a:off x="4670" y="2544"/>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13" name="Line 18"/>
              <p:cNvSpPr>
                <a:spLocks noChangeShapeType="1"/>
              </p:cNvSpPr>
              <p:nvPr/>
            </p:nvSpPr>
            <p:spPr bwMode="blackWhite">
              <a:xfrm>
                <a:off x="4777" y="2544"/>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14" name="Line 19"/>
              <p:cNvSpPr>
                <a:spLocks noChangeShapeType="1"/>
              </p:cNvSpPr>
              <p:nvPr/>
            </p:nvSpPr>
            <p:spPr bwMode="blackWhite">
              <a:xfrm>
                <a:off x="4884" y="2544"/>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15" name="Line 20"/>
              <p:cNvSpPr>
                <a:spLocks noChangeShapeType="1"/>
              </p:cNvSpPr>
              <p:nvPr/>
            </p:nvSpPr>
            <p:spPr bwMode="blackWhite">
              <a:xfrm>
                <a:off x="4992" y="2544"/>
                <a:ext cx="0" cy="1059"/>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16" name="Line 21"/>
              <p:cNvSpPr>
                <a:spLocks noChangeShapeType="1"/>
              </p:cNvSpPr>
              <p:nvPr/>
            </p:nvSpPr>
            <p:spPr bwMode="blackWhite">
              <a:xfrm>
                <a:off x="3919" y="2721"/>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17" name="Line 22"/>
              <p:cNvSpPr>
                <a:spLocks noChangeShapeType="1"/>
              </p:cNvSpPr>
              <p:nvPr/>
            </p:nvSpPr>
            <p:spPr bwMode="blackWhite">
              <a:xfrm>
                <a:off x="3919" y="2897"/>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18" name="Line 23"/>
              <p:cNvSpPr>
                <a:spLocks noChangeShapeType="1"/>
              </p:cNvSpPr>
              <p:nvPr/>
            </p:nvSpPr>
            <p:spPr bwMode="blackWhite">
              <a:xfrm>
                <a:off x="3919" y="3074"/>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19" name="Line 24"/>
              <p:cNvSpPr>
                <a:spLocks noChangeShapeType="1"/>
              </p:cNvSpPr>
              <p:nvPr/>
            </p:nvSpPr>
            <p:spPr bwMode="blackWhite">
              <a:xfrm>
                <a:off x="3919" y="3250"/>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20" name="Line 25"/>
              <p:cNvSpPr>
                <a:spLocks noChangeShapeType="1"/>
              </p:cNvSpPr>
              <p:nvPr/>
            </p:nvSpPr>
            <p:spPr bwMode="blackWhite">
              <a:xfrm>
                <a:off x="3919" y="3427"/>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21" name="Line 26"/>
              <p:cNvSpPr>
                <a:spLocks noChangeShapeType="1"/>
              </p:cNvSpPr>
              <p:nvPr/>
            </p:nvSpPr>
            <p:spPr bwMode="blackWhite">
              <a:xfrm>
                <a:off x="3919" y="3603"/>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22" name="Line 27"/>
              <p:cNvSpPr>
                <a:spLocks noChangeShapeType="1"/>
              </p:cNvSpPr>
              <p:nvPr/>
            </p:nvSpPr>
            <p:spPr bwMode="blackWhite">
              <a:xfrm>
                <a:off x="3919" y="2632"/>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23" name="Line 28"/>
              <p:cNvSpPr>
                <a:spLocks noChangeShapeType="1"/>
              </p:cNvSpPr>
              <p:nvPr/>
            </p:nvSpPr>
            <p:spPr bwMode="blackWhite">
              <a:xfrm>
                <a:off x="3919" y="2809"/>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24" name="Line 29"/>
              <p:cNvSpPr>
                <a:spLocks noChangeShapeType="1"/>
              </p:cNvSpPr>
              <p:nvPr/>
            </p:nvSpPr>
            <p:spPr bwMode="blackWhite">
              <a:xfrm>
                <a:off x="3919" y="2985"/>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25" name="Line 30"/>
              <p:cNvSpPr>
                <a:spLocks noChangeShapeType="1"/>
              </p:cNvSpPr>
              <p:nvPr/>
            </p:nvSpPr>
            <p:spPr bwMode="blackWhite">
              <a:xfrm>
                <a:off x="3919" y="3162"/>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26" name="Line 31"/>
              <p:cNvSpPr>
                <a:spLocks noChangeShapeType="1"/>
              </p:cNvSpPr>
              <p:nvPr/>
            </p:nvSpPr>
            <p:spPr bwMode="blackWhite">
              <a:xfrm>
                <a:off x="3919" y="3338"/>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27" name="Line 32"/>
              <p:cNvSpPr>
                <a:spLocks noChangeShapeType="1"/>
              </p:cNvSpPr>
              <p:nvPr/>
            </p:nvSpPr>
            <p:spPr bwMode="blackWhite">
              <a:xfrm>
                <a:off x="3919" y="3515"/>
                <a:ext cx="1067"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28" name="Line 33"/>
              <p:cNvSpPr>
                <a:spLocks noChangeShapeType="1"/>
              </p:cNvSpPr>
              <p:nvPr/>
            </p:nvSpPr>
            <p:spPr bwMode="blackWhite">
              <a:xfrm>
                <a:off x="3919" y="2544"/>
                <a:ext cx="1067"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29" name="Rectangle 34"/>
              <p:cNvSpPr>
                <a:spLocks noChangeArrowheads="1"/>
              </p:cNvSpPr>
              <p:nvPr/>
            </p:nvSpPr>
            <p:spPr bwMode="black">
              <a:xfrm>
                <a:off x="3927" y="3074"/>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30" name="Rectangle 35"/>
              <p:cNvSpPr>
                <a:spLocks noChangeArrowheads="1"/>
              </p:cNvSpPr>
              <p:nvPr/>
            </p:nvSpPr>
            <p:spPr bwMode="black">
              <a:xfrm>
                <a:off x="4247" y="2985"/>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31" name="Rectangle 36"/>
              <p:cNvSpPr>
                <a:spLocks noChangeArrowheads="1"/>
              </p:cNvSpPr>
              <p:nvPr/>
            </p:nvSpPr>
            <p:spPr bwMode="black">
              <a:xfrm>
                <a:off x="4250" y="2897"/>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32" name="Rectangle 37"/>
              <p:cNvSpPr>
                <a:spLocks noChangeArrowheads="1"/>
              </p:cNvSpPr>
              <p:nvPr/>
            </p:nvSpPr>
            <p:spPr bwMode="black">
              <a:xfrm>
                <a:off x="4145" y="2897"/>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33" name="Rectangle 38"/>
              <p:cNvSpPr>
                <a:spLocks noChangeArrowheads="1"/>
              </p:cNvSpPr>
              <p:nvPr/>
            </p:nvSpPr>
            <p:spPr bwMode="black">
              <a:xfrm>
                <a:off x="4571" y="2721"/>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34" name="Rectangle 39"/>
              <p:cNvSpPr>
                <a:spLocks noChangeArrowheads="1"/>
              </p:cNvSpPr>
              <p:nvPr/>
            </p:nvSpPr>
            <p:spPr bwMode="black">
              <a:xfrm>
                <a:off x="4571" y="2632"/>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35" name="Rectangle 40"/>
              <p:cNvSpPr>
                <a:spLocks noChangeArrowheads="1"/>
              </p:cNvSpPr>
              <p:nvPr/>
            </p:nvSpPr>
            <p:spPr bwMode="black">
              <a:xfrm>
                <a:off x="4463" y="2632"/>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36" name="Rectangle 41"/>
              <p:cNvSpPr>
                <a:spLocks noChangeArrowheads="1"/>
              </p:cNvSpPr>
              <p:nvPr/>
            </p:nvSpPr>
            <p:spPr bwMode="black">
              <a:xfrm>
                <a:off x="4780" y="2985"/>
                <a:ext cx="93"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37" name="Rectangle 42"/>
              <p:cNvSpPr>
                <a:spLocks noChangeArrowheads="1"/>
              </p:cNvSpPr>
              <p:nvPr/>
            </p:nvSpPr>
            <p:spPr bwMode="black">
              <a:xfrm>
                <a:off x="4890" y="3074"/>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38" name="Rectangle 43"/>
              <p:cNvSpPr>
                <a:spLocks noChangeArrowheads="1"/>
              </p:cNvSpPr>
              <p:nvPr/>
            </p:nvSpPr>
            <p:spPr bwMode="black">
              <a:xfrm>
                <a:off x="4669" y="3159"/>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39" name="Rectangle 44"/>
              <p:cNvSpPr>
                <a:spLocks noChangeArrowheads="1"/>
              </p:cNvSpPr>
              <p:nvPr/>
            </p:nvSpPr>
            <p:spPr bwMode="black">
              <a:xfrm>
                <a:off x="4570" y="3159"/>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40" name="Rectangle 45"/>
              <p:cNvSpPr>
                <a:spLocks noChangeArrowheads="1"/>
              </p:cNvSpPr>
              <p:nvPr/>
            </p:nvSpPr>
            <p:spPr bwMode="black">
              <a:xfrm>
                <a:off x="4244" y="3338"/>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41" name="Rectangle 46"/>
              <p:cNvSpPr>
                <a:spLocks noChangeArrowheads="1"/>
              </p:cNvSpPr>
              <p:nvPr/>
            </p:nvSpPr>
            <p:spPr bwMode="black">
              <a:xfrm>
                <a:off x="4140" y="3338"/>
                <a:ext cx="93"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42" name="Rectangle 47"/>
              <p:cNvSpPr>
                <a:spLocks noChangeArrowheads="1"/>
              </p:cNvSpPr>
              <p:nvPr/>
            </p:nvSpPr>
            <p:spPr bwMode="black">
              <a:xfrm>
                <a:off x="4355" y="3338"/>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43" name="Rectangle 48"/>
              <p:cNvSpPr>
                <a:spLocks noChangeArrowheads="1"/>
              </p:cNvSpPr>
              <p:nvPr/>
            </p:nvSpPr>
            <p:spPr bwMode="black">
              <a:xfrm>
                <a:off x="4672" y="3338"/>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grpSp>
        <p:sp>
          <p:nvSpPr>
            <p:cNvPr id="37899" name="Oval 49"/>
            <p:cNvSpPr>
              <a:spLocks noChangeArrowheads="1"/>
            </p:cNvSpPr>
            <p:nvPr/>
          </p:nvSpPr>
          <p:spPr bwMode="blackWhite">
            <a:xfrm>
              <a:off x="1295400" y="5260975"/>
              <a:ext cx="914400" cy="533400"/>
            </a:xfrm>
            <a:prstGeom prst="ellipse">
              <a:avLst/>
            </a:prstGeom>
            <a:solidFill>
              <a:srgbClr val="CCFFFF"/>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User</a:t>
              </a:r>
            </a:p>
          </p:txBody>
        </p:sp>
        <p:pic>
          <p:nvPicPr>
            <p:cNvPr id="37900" name="Picture 50" descr="symbo0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52990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1" name="Oval 51"/>
            <p:cNvSpPr>
              <a:spLocks noChangeArrowheads="1"/>
            </p:cNvSpPr>
            <p:nvPr/>
          </p:nvSpPr>
          <p:spPr bwMode="blackWhite">
            <a:xfrm>
              <a:off x="3006725" y="4618038"/>
              <a:ext cx="1946275" cy="979487"/>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PMON</a:t>
              </a:r>
            </a:p>
          </p:txBody>
        </p:sp>
        <p:sp>
          <p:nvSpPr>
            <p:cNvPr id="37902" name="Oval 52"/>
            <p:cNvSpPr>
              <a:spLocks noChangeArrowheads="1"/>
            </p:cNvSpPr>
            <p:nvPr/>
          </p:nvSpPr>
          <p:spPr bwMode="blackWhite">
            <a:xfrm>
              <a:off x="1295400" y="4038600"/>
              <a:ext cx="914400" cy="5334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Server</a:t>
              </a:r>
              <a:br>
                <a:rPr lang="en-US" altLang="en-US" sz="1200" dirty="0">
                  <a:solidFill>
                    <a:srgbClr val="000000"/>
                  </a:solidFill>
                </a:rPr>
              </a:br>
              <a:r>
                <a:rPr lang="en-US" altLang="en-US" sz="1200" dirty="0">
                  <a:solidFill>
                    <a:srgbClr val="000000"/>
                  </a:solidFill>
                </a:rPr>
                <a:t>process</a:t>
              </a:r>
            </a:p>
          </p:txBody>
        </p:sp>
        <p:sp>
          <p:nvSpPr>
            <p:cNvPr id="37903" name="Line 53"/>
            <p:cNvSpPr>
              <a:spLocks noChangeShapeType="1"/>
            </p:cNvSpPr>
            <p:nvPr/>
          </p:nvSpPr>
          <p:spPr bwMode="gray">
            <a:xfrm>
              <a:off x="2209800" y="4343400"/>
              <a:ext cx="4038600" cy="0"/>
            </a:xfrm>
            <a:prstGeom prst="line">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cxnSp>
          <p:nvCxnSpPr>
            <p:cNvPr id="37904" name="AutoShape 54"/>
            <p:cNvCxnSpPr>
              <a:cxnSpLocks noChangeShapeType="1"/>
            </p:cNvCxnSpPr>
            <p:nvPr/>
          </p:nvCxnSpPr>
          <p:spPr bwMode="gray">
            <a:xfrm flipV="1">
              <a:off x="1752600" y="4574999"/>
              <a:ext cx="0" cy="712787"/>
            </a:xfrm>
            <a:prstGeom prst="straightConnector1">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grpSp>
      <p:sp>
        <p:nvSpPr>
          <p:cNvPr id="2" name="Slide Number Placeholder 1"/>
          <p:cNvSpPr>
            <a:spLocks noGrp="1"/>
          </p:cNvSpPr>
          <p:nvPr>
            <p:ph type="sldNum" sz="quarter" idx="12"/>
          </p:nvPr>
        </p:nvSpPr>
        <p:spPr/>
        <p:txBody>
          <a:bodyPr/>
          <a:lstStyle/>
          <a:p>
            <a:fld id="{0D1E9C62-5A59-433B-A292-EC595ABBBF45}" type="slidenum">
              <a:rPr lang="" smtClean="0"/>
              <a:t>50</a:t>
            </a:fld>
            <a:endParaRPr lang=""/>
          </a:p>
        </p:txBody>
      </p:sp>
    </p:spTree>
    <p:custDataLst>
      <p:tags r:id="rId1"/>
    </p:custDataLst>
    <p:extLst>
      <p:ext uri="{BB962C8B-B14F-4D97-AF65-F5344CB8AC3E}">
        <p14:creationId xmlns:p14="http://schemas.microsoft.com/office/powerpoint/2010/main" val="31802546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486855" y="3259694"/>
            <a:ext cx="7215114" cy="2652054"/>
            <a:chOff x="830654" y="1268641"/>
            <a:chExt cx="7482693" cy="3030071"/>
          </a:xfrm>
        </p:grpSpPr>
        <p:sp>
          <p:nvSpPr>
            <p:cNvPr id="14" name="Freeform 13"/>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5" name="Rounded Rectangle 14"/>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38914" name="Rectangle 12"/>
          <p:cNvSpPr>
            <a:spLocks noGrp="1" noChangeArrowheads="1"/>
          </p:cNvSpPr>
          <p:nvPr>
            <p:ph type="title"/>
          </p:nvPr>
        </p:nvSpPr>
        <p:spPr/>
        <p:txBody>
          <a:bodyPr/>
          <a:lstStyle/>
          <a:p>
            <a:pPr eaLnBrk="1" hangingPunct="1"/>
            <a:r>
              <a:rPr lang="en-US" altLang="en-US" dirty="0"/>
              <a:t>Recoverer Process (RECO</a:t>
            </a:r>
            <a:r>
              <a:rPr lang="en-US" altLang="en-US" dirty="0" smtClean="0"/>
              <a:t>)</a:t>
            </a:r>
            <a:br>
              <a:rPr lang="en-US" altLang="en-US" dirty="0" smtClean="0"/>
            </a:br>
            <a:endParaRPr lang="en-US" altLang="en-US" dirty="0"/>
          </a:p>
        </p:txBody>
      </p:sp>
      <p:sp>
        <p:nvSpPr>
          <p:cNvPr id="38915" name="Rectangle 13"/>
          <p:cNvSpPr>
            <a:spLocks noGrp="1" noChangeArrowheads="1"/>
          </p:cNvSpPr>
          <p:nvPr>
            <p:ph idx="1"/>
          </p:nvPr>
        </p:nvSpPr>
        <p:spPr>
          <a:xfrm>
            <a:off x="622138" y="1242485"/>
            <a:ext cx="10944549" cy="1673101"/>
          </a:xfrm>
        </p:spPr>
        <p:txBody>
          <a:bodyPr>
            <a:normAutofit fontScale="92500"/>
          </a:bodyPr>
          <a:lstStyle/>
          <a:p>
            <a:pPr lvl="1" eaLnBrk="1" hangingPunct="1"/>
            <a:r>
              <a:rPr lang="en-US" altLang="en-US" dirty="0"/>
              <a:t>Used with the distributed database configuration </a:t>
            </a:r>
          </a:p>
          <a:p>
            <a:pPr lvl="1" eaLnBrk="1" hangingPunct="1"/>
            <a:r>
              <a:rPr lang="en-US" altLang="en-US" dirty="0"/>
              <a:t>Automatically connects to other databases involved in in-doubt distributed transactions</a:t>
            </a:r>
          </a:p>
          <a:p>
            <a:pPr lvl="1" eaLnBrk="1" hangingPunct="1"/>
            <a:r>
              <a:rPr lang="en-US" altLang="en-US" dirty="0"/>
              <a:t>Automatically resolves all in-doubt transactions</a:t>
            </a:r>
          </a:p>
          <a:p>
            <a:pPr lvl="1" eaLnBrk="1" hangingPunct="1"/>
            <a:r>
              <a:rPr lang="en-US" altLang="en-US" dirty="0"/>
              <a:t>Removes any rows that correspond to in-doubt transactions</a:t>
            </a:r>
          </a:p>
        </p:txBody>
      </p:sp>
      <p:grpSp>
        <p:nvGrpSpPr>
          <p:cNvPr id="38916" name="Group 11"/>
          <p:cNvGrpSpPr>
            <a:grpSpLocks/>
          </p:cNvGrpSpPr>
          <p:nvPr/>
        </p:nvGrpSpPr>
        <p:grpSpPr bwMode="auto">
          <a:xfrm>
            <a:off x="3235325" y="3429000"/>
            <a:ext cx="5718175" cy="2266951"/>
            <a:chOff x="1597025" y="3676649"/>
            <a:chExt cx="5718175" cy="2266951"/>
          </a:xfrm>
        </p:grpSpPr>
        <p:pic>
          <p:nvPicPr>
            <p:cNvPr id="38917" name="Picture 2" descr="d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0063" y="3676650"/>
              <a:ext cx="1557337"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5" descr="d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1488" y="3676649"/>
              <a:ext cx="1620837" cy="180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Line 6"/>
            <p:cNvSpPr>
              <a:spLocks noChangeShapeType="1"/>
            </p:cNvSpPr>
            <p:nvPr/>
          </p:nvSpPr>
          <p:spPr bwMode="auto">
            <a:xfrm>
              <a:off x="3302000" y="4648200"/>
              <a:ext cx="22860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pic>
          <p:nvPicPr>
            <p:cNvPr id="38920" name="Picture 7" descr="datatra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7400" y="4473575"/>
              <a:ext cx="990600" cy="73501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8921" name="Text Box 8"/>
            <p:cNvSpPr txBox="1">
              <a:spLocks noChangeArrowheads="1"/>
            </p:cNvSpPr>
            <p:nvPr/>
          </p:nvSpPr>
          <p:spPr bwMode="auto">
            <a:xfrm>
              <a:off x="1597025" y="5486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Recoverer process</a:t>
              </a:r>
              <a:br>
                <a:rPr lang="en-US" altLang="en-US" sz="1200" dirty="0">
                  <a:solidFill>
                    <a:srgbClr val="000000"/>
                  </a:solidFill>
                </a:rPr>
              </a:br>
              <a:r>
                <a:rPr lang="en-US" altLang="en-US" sz="1200" dirty="0">
                  <a:solidFill>
                    <a:srgbClr val="000000"/>
                  </a:solidFill>
                </a:rPr>
                <a:t>in database A</a:t>
              </a:r>
            </a:p>
          </p:txBody>
        </p:sp>
        <p:sp>
          <p:nvSpPr>
            <p:cNvPr id="38922" name="Text Box 9"/>
            <p:cNvSpPr txBox="1">
              <a:spLocks noChangeArrowheads="1"/>
            </p:cNvSpPr>
            <p:nvPr/>
          </p:nvSpPr>
          <p:spPr bwMode="auto">
            <a:xfrm>
              <a:off x="5410200" y="5486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In-doubt transaction</a:t>
              </a:r>
              <a:br>
                <a:rPr lang="en-US" altLang="en-US" sz="1200" dirty="0">
                  <a:solidFill>
                    <a:srgbClr val="000000"/>
                  </a:solidFill>
                </a:rPr>
              </a:br>
              <a:r>
                <a:rPr lang="en-US" altLang="en-US" sz="1200" dirty="0">
                  <a:solidFill>
                    <a:srgbClr val="000000"/>
                  </a:solidFill>
                </a:rPr>
                <a:t>in database B</a:t>
              </a:r>
            </a:p>
          </p:txBody>
        </p:sp>
        <p:pic>
          <p:nvPicPr>
            <p:cNvPr id="38923" name="Picture 10" descr="symbo00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6013" y="4649788"/>
              <a:ext cx="333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4" name="Oval 11"/>
            <p:cNvSpPr>
              <a:spLocks noChangeArrowheads="1"/>
            </p:cNvSpPr>
            <p:nvPr/>
          </p:nvSpPr>
          <p:spPr bwMode="blackWhite">
            <a:xfrm>
              <a:off x="1843088" y="4484688"/>
              <a:ext cx="1412875" cy="7112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RECO</a:t>
              </a:r>
            </a:p>
          </p:txBody>
        </p:sp>
      </p:grpSp>
      <p:sp>
        <p:nvSpPr>
          <p:cNvPr id="2" name="Slide Number Placeholder 1"/>
          <p:cNvSpPr>
            <a:spLocks noGrp="1"/>
          </p:cNvSpPr>
          <p:nvPr>
            <p:ph type="sldNum" sz="quarter" idx="12"/>
          </p:nvPr>
        </p:nvSpPr>
        <p:spPr/>
        <p:txBody>
          <a:bodyPr/>
          <a:lstStyle/>
          <a:p>
            <a:fld id="{0D1E9C62-5A59-433B-A292-EC595ABBBF45}" type="slidenum">
              <a:rPr lang="" smtClean="0"/>
              <a:t>51</a:t>
            </a:fld>
            <a:endParaRPr lang=""/>
          </a:p>
        </p:txBody>
      </p:sp>
    </p:spTree>
    <p:custDataLst>
      <p:tags r:id="rId1"/>
    </p:custDataLst>
    <p:extLst>
      <p:ext uri="{BB962C8B-B14F-4D97-AF65-F5344CB8AC3E}">
        <p14:creationId xmlns:p14="http://schemas.microsoft.com/office/powerpoint/2010/main" val="41160309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340374" y="2057400"/>
            <a:ext cx="7508076" cy="3882872"/>
            <a:chOff x="830654" y="1268641"/>
            <a:chExt cx="7482693" cy="3030071"/>
          </a:xfrm>
        </p:grpSpPr>
        <p:sp>
          <p:nvSpPr>
            <p:cNvPr id="17" name="Freeform 16"/>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8" name="Rounded Rectangle 1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39938" name="Rectangle 25"/>
          <p:cNvSpPr>
            <a:spLocks noGrp="1" noChangeArrowheads="1"/>
          </p:cNvSpPr>
          <p:nvPr>
            <p:ph type="title"/>
          </p:nvPr>
        </p:nvSpPr>
        <p:spPr/>
        <p:txBody>
          <a:bodyPr/>
          <a:lstStyle/>
          <a:p>
            <a:pPr eaLnBrk="1" hangingPunct="1"/>
            <a:r>
              <a:rPr lang="en-US" altLang="en-US" dirty="0"/>
              <a:t>Listener Registration Process (LREG</a:t>
            </a:r>
            <a:r>
              <a:rPr lang="en-US" altLang="en-US" dirty="0" smtClean="0"/>
              <a:t>)</a:t>
            </a:r>
            <a:br>
              <a:rPr lang="en-US" altLang="en-US" dirty="0" smtClean="0"/>
            </a:br>
            <a:endParaRPr lang="en-US" altLang="en-US" dirty="0"/>
          </a:p>
        </p:txBody>
      </p:sp>
      <p:sp>
        <p:nvSpPr>
          <p:cNvPr id="39939" name="Rectangle 26"/>
          <p:cNvSpPr>
            <a:spLocks noGrp="1" noChangeArrowheads="1"/>
          </p:cNvSpPr>
          <p:nvPr>
            <p:ph idx="1"/>
          </p:nvPr>
        </p:nvSpPr>
        <p:spPr>
          <a:xfrm>
            <a:off x="622138" y="1242485"/>
            <a:ext cx="10944549" cy="680521"/>
          </a:xfrm>
        </p:spPr>
        <p:txBody>
          <a:bodyPr>
            <a:normAutofit fontScale="92500" lnSpcReduction="20000"/>
          </a:bodyPr>
          <a:lstStyle/>
          <a:p>
            <a:pPr eaLnBrk="1" hangingPunct="1"/>
            <a:r>
              <a:rPr lang="en-US" altLang="en-US" dirty="0"/>
              <a:t>Registers information about the database instance and dispatcher processes with Oracle Net Listener</a:t>
            </a:r>
          </a:p>
        </p:txBody>
      </p:sp>
      <p:grpSp>
        <p:nvGrpSpPr>
          <p:cNvPr id="39940" name="Group 14"/>
          <p:cNvGrpSpPr>
            <a:grpSpLocks/>
          </p:cNvGrpSpPr>
          <p:nvPr/>
        </p:nvGrpSpPr>
        <p:grpSpPr bwMode="auto">
          <a:xfrm>
            <a:off x="2846006" y="2438400"/>
            <a:ext cx="6496812" cy="3048000"/>
            <a:chOff x="1219200" y="2209800"/>
            <a:chExt cx="6496812" cy="3048000"/>
          </a:xfrm>
        </p:grpSpPr>
        <p:sp>
          <p:nvSpPr>
            <p:cNvPr id="39941" name="Oval 55"/>
            <p:cNvSpPr>
              <a:spLocks noChangeArrowheads="1"/>
            </p:cNvSpPr>
            <p:nvPr/>
          </p:nvSpPr>
          <p:spPr bwMode="blackWhite">
            <a:xfrm>
              <a:off x="6609588" y="4648200"/>
              <a:ext cx="1106424" cy="533400"/>
            </a:xfrm>
            <a:prstGeom prst="ellipse">
              <a:avLst/>
            </a:prstGeom>
            <a:solidFill>
              <a:srgbClr val="CCFFFF"/>
            </a:solidFill>
            <a:ln w="28575">
              <a:solidFill>
                <a:schemeClr val="bg2"/>
              </a:solidFill>
              <a:round/>
              <a:headEnd/>
              <a:tailEnd/>
            </a:ln>
          </p:spPr>
          <p:txBody>
            <a:bodyPr wrap="none" lIns="92075" tIns="46038" rIns="92075" bIns="46038" anchor="ctr"/>
            <a:lstStyle/>
            <a:p>
              <a:pPr algn="ctr" defTabSz="822325">
                <a:defRPr/>
              </a:pPr>
              <a:r>
                <a:rPr lang="en-US" dirty="0">
                  <a:solidFill>
                    <a:schemeClr val="tx1">
                      <a:lumMod val="50000"/>
                    </a:schemeClr>
                  </a:solidFill>
                  <a:latin typeface="Arial" charset="0"/>
                  <a:cs typeface="Arial" charset="0"/>
                </a:rPr>
                <a:t>listener</a:t>
              </a:r>
            </a:p>
          </p:txBody>
        </p:sp>
        <p:sp>
          <p:nvSpPr>
            <p:cNvPr id="39942" name="Rectangle 41"/>
            <p:cNvSpPr>
              <a:spLocks noChangeArrowheads="1"/>
            </p:cNvSpPr>
            <p:nvPr/>
          </p:nvSpPr>
          <p:spPr bwMode="blackWhite">
            <a:xfrm>
              <a:off x="1219200" y="2209800"/>
              <a:ext cx="4343400" cy="3048000"/>
            </a:xfrm>
            <a:prstGeom prst="rect">
              <a:avLst/>
            </a:prstGeom>
            <a:solidFill>
              <a:srgbClr val="99CCFF"/>
            </a:solidFill>
            <a:ln w="28575">
              <a:solidFill>
                <a:srgbClr val="000000"/>
              </a:solidFill>
              <a:miter lim="800000"/>
              <a:headEnd/>
              <a:tailEnd/>
            </a:ln>
          </p:spPr>
          <p:txBody>
            <a:bodyPr wrap="none" lIns="92075" tIns="46038" rIns="92075" bIns="46038" anchor="ctr"/>
            <a:lstStyle/>
            <a:p>
              <a:pPr algn="ctr" eaLnBrk="0" hangingPunct="0">
                <a:defRPr/>
              </a:pPr>
              <a:endParaRPr lang="en-US" sz="1400" dirty="0">
                <a:solidFill>
                  <a:schemeClr val="tx1">
                    <a:lumMod val="50000"/>
                  </a:schemeClr>
                </a:solidFill>
              </a:endParaRPr>
            </a:p>
            <a:p>
              <a:pPr algn="ctr" eaLnBrk="0" hangingPunct="0">
                <a:defRPr/>
              </a:pPr>
              <a:endParaRPr lang="en-US" sz="1400" dirty="0">
                <a:solidFill>
                  <a:schemeClr val="tx1">
                    <a:lumMod val="50000"/>
                  </a:schemeClr>
                </a:solidFill>
              </a:endParaRPr>
            </a:p>
          </p:txBody>
        </p:sp>
        <p:sp>
          <p:nvSpPr>
            <p:cNvPr id="39943" name="Rectangle 42"/>
            <p:cNvSpPr>
              <a:spLocks noChangeArrowheads="1"/>
            </p:cNvSpPr>
            <p:nvPr/>
          </p:nvSpPr>
          <p:spPr bwMode="blackWhite">
            <a:xfrm>
              <a:off x="1524000" y="2667000"/>
              <a:ext cx="3733800" cy="1716088"/>
            </a:xfrm>
            <a:prstGeom prst="rect">
              <a:avLst/>
            </a:prstGeom>
            <a:solidFill>
              <a:srgbClr val="99CC00"/>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endParaRPr lang="en-US" sz="1400" dirty="0">
                <a:solidFill>
                  <a:schemeClr val="tx1">
                    <a:lumMod val="50000"/>
                  </a:schemeClr>
                </a:solidFill>
              </a:endParaRPr>
            </a:p>
            <a:p>
              <a:pPr algn="ctr" defTabSz="822325" eaLnBrk="0" hangingPunct="0">
                <a:spcBef>
                  <a:spcPct val="50000"/>
                </a:spcBef>
                <a:defRPr/>
              </a:pPr>
              <a:endParaRPr lang="en-US" sz="1400" dirty="0">
                <a:solidFill>
                  <a:schemeClr val="tx1">
                    <a:lumMod val="50000"/>
                  </a:schemeClr>
                </a:solidFill>
              </a:endParaRPr>
            </a:p>
            <a:p>
              <a:pPr algn="ctr" defTabSz="822325" eaLnBrk="0" hangingPunct="0">
                <a:spcBef>
                  <a:spcPct val="50000"/>
                </a:spcBef>
                <a:defRPr/>
              </a:pPr>
              <a:endParaRPr lang="en-US" sz="1400" dirty="0">
                <a:solidFill>
                  <a:schemeClr val="tx1">
                    <a:lumMod val="50000"/>
                  </a:schemeClr>
                </a:solidFill>
              </a:endParaRPr>
            </a:p>
          </p:txBody>
        </p:sp>
        <p:sp>
          <p:nvSpPr>
            <p:cNvPr id="39944" name="Text Box 58"/>
            <p:cNvSpPr txBox="1">
              <a:spLocks noChangeArrowheads="1"/>
            </p:cNvSpPr>
            <p:nvPr/>
          </p:nvSpPr>
          <p:spPr bwMode="blackWhite">
            <a:xfrm>
              <a:off x="2743200" y="2286000"/>
              <a:ext cx="1295400" cy="314325"/>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dirty="0">
                  <a:solidFill>
                    <a:schemeClr val="tx1">
                      <a:lumMod val="50000"/>
                    </a:schemeClr>
                  </a:solidFill>
                  <a:latin typeface="Arial" charset="0"/>
                  <a:cs typeface="Arial" charset="0"/>
                </a:rPr>
                <a:t>Instance</a:t>
              </a:r>
            </a:p>
          </p:txBody>
        </p:sp>
        <p:sp>
          <p:nvSpPr>
            <p:cNvPr id="39945" name="Text Box 63"/>
            <p:cNvSpPr txBox="1">
              <a:spLocks noChangeArrowheads="1"/>
            </p:cNvSpPr>
            <p:nvPr/>
          </p:nvSpPr>
          <p:spPr bwMode="blackWhite">
            <a:xfrm>
              <a:off x="1752600" y="3200400"/>
              <a:ext cx="3276600" cy="668338"/>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dirty="0">
                  <a:solidFill>
                    <a:schemeClr val="tx1">
                      <a:lumMod val="50000"/>
                    </a:schemeClr>
                  </a:solidFill>
                  <a:latin typeface="Arial" charset="0"/>
                  <a:cs typeface="Arial" charset="0"/>
                </a:rPr>
                <a:t>Memory Structures</a:t>
              </a:r>
            </a:p>
            <a:p>
              <a:pPr algn="ctr" defTabSz="228600" eaLnBrk="0" hangingPunct="0">
                <a:lnSpc>
                  <a:spcPct val="80000"/>
                </a:lnSpc>
                <a:spcBef>
                  <a:spcPct val="50000"/>
                </a:spcBef>
                <a:defRPr/>
              </a:pPr>
              <a:r>
                <a:rPr lang="en-US" dirty="0">
                  <a:solidFill>
                    <a:schemeClr val="tx1">
                      <a:lumMod val="50000"/>
                    </a:schemeClr>
                  </a:solidFill>
                  <a:latin typeface="Arial" charset="0"/>
                  <a:cs typeface="Arial" charset="0"/>
                </a:rPr>
                <a:t> (System Global Area)</a:t>
              </a:r>
            </a:p>
          </p:txBody>
        </p:sp>
        <p:sp>
          <p:nvSpPr>
            <p:cNvPr id="39946" name="Oval 71"/>
            <p:cNvSpPr>
              <a:spLocks noChangeArrowheads="1"/>
            </p:cNvSpPr>
            <p:nvPr/>
          </p:nvSpPr>
          <p:spPr bwMode="blackWhite">
            <a:xfrm>
              <a:off x="1524000" y="4800600"/>
              <a:ext cx="771525" cy="349250"/>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endParaRPr lang="en-US" sz="1200" i="1" dirty="0">
                <a:solidFill>
                  <a:schemeClr val="tx1">
                    <a:lumMod val="50000"/>
                  </a:schemeClr>
                </a:solidFill>
              </a:endParaRPr>
            </a:p>
          </p:txBody>
        </p:sp>
        <p:sp>
          <p:nvSpPr>
            <p:cNvPr id="39947" name="Oval 74"/>
            <p:cNvSpPr>
              <a:spLocks noChangeArrowheads="1"/>
            </p:cNvSpPr>
            <p:nvPr/>
          </p:nvSpPr>
          <p:spPr bwMode="blackWhite">
            <a:xfrm>
              <a:off x="3352800" y="4800600"/>
              <a:ext cx="815975" cy="349250"/>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r>
                <a:rPr lang="en-US" sz="1200" dirty="0">
                  <a:solidFill>
                    <a:schemeClr val="tx1">
                      <a:lumMod val="50000"/>
                    </a:schemeClr>
                  </a:solidFill>
                </a:rPr>
                <a:t> </a:t>
              </a:r>
            </a:p>
          </p:txBody>
        </p:sp>
        <p:sp>
          <p:nvSpPr>
            <p:cNvPr id="39948" name="Oval 79"/>
            <p:cNvSpPr>
              <a:spLocks noChangeArrowheads="1"/>
            </p:cNvSpPr>
            <p:nvPr/>
          </p:nvSpPr>
          <p:spPr bwMode="blackWhite">
            <a:xfrm>
              <a:off x="2438400" y="4800600"/>
              <a:ext cx="784225" cy="349250"/>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endParaRPr lang="en-US" sz="1200" dirty="0">
                <a:solidFill>
                  <a:schemeClr val="tx1">
                    <a:lumMod val="50000"/>
                  </a:schemeClr>
                </a:solidFill>
              </a:endParaRPr>
            </a:p>
          </p:txBody>
        </p:sp>
        <p:sp>
          <p:nvSpPr>
            <p:cNvPr id="39949" name="Text Box 82"/>
            <p:cNvSpPr txBox="1">
              <a:spLocks noChangeArrowheads="1"/>
            </p:cNvSpPr>
            <p:nvPr/>
          </p:nvSpPr>
          <p:spPr bwMode="blackWhite">
            <a:xfrm>
              <a:off x="2247900" y="4495800"/>
              <a:ext cx="2286000" cy="314325"/>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dirty="0">
                  <a:solidFill>
                    <a:schemeClr val="tx1">
                      <a:lumMod val="50000"/>
                    </a:schemeClr>
                  </a:solidFill>
                  <a:latin typeface="Arial" charset="0"/>
                  <a:cs typeface="Arial" charset="0"/>
                </a:rPr>
                <a:t>Process Structures</a:t>
              </a:r>
            </a:p>
          </p:txBody>
        </p:sp>
        <p:sp>
          <p:nvSpPr>
            <p:cNvPr id="39950" name="Oval 76"/>
            <p:cNvSpPr>
              <a:spLocks noChangeArrowheads="1"/>
            </p:cNvSpPr>
            <p:nvPr/>
          </p:nvSpPr>
          <p:spPr bwMode="blackWhite">
            <a:xfrm>
              <a:off x="4495800" y="4648200"/>
              <a:ext cx="914400" cy="533400"/>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200" b="1" dirty="0">
                  <a:solidFill>
                    <a:schemeClr val="tx1">
                      <a:lumMod val="50000"/>
                    </a:schemeClr>
                  </a:solidFill>
                </a:rPr>
                <a:t>LREG</a:t>
              </a:r>
            </a:p>
          </p:txBody>
        </p:sp>
        <p:sp>
          <p:nvSpPr>
            <p:cNvPr id="39951" name="Line 4"/>
            <p:cNvSpPr>
              <a:spLocks noChangeShapeType="1"/>
            </p:cNvSpPr>
            <p:nvPr/>
          </p:nvSpPr>
          <p:spPr bwMode="auto">
            <a:xfrm>
              <a:off x="5410200" y="4953000"/>
              <a:ext cx="1199388" cy="0"/>
            </a:xfrm>
            <a:prstGeom prst="line">
              <a:avLst/>
            </a:prstGeom>
            <a:noFill/>
            <a:ln w="28575">
              <a:solidFill>
                <a:schemeClr val="tx1"/>
              </a:solidFill>
              <a:round/>
              <a:headEnd type="triangle" w="lg" len="lg"/>
              <a:tailEnd type="triangle" w="lg" len="lg"/>
            </a:ln>
          </p:spPr>
          <p:txBody>
            <a:bodyPr/>
            <a:lstStyle/>
            <a:p>
              <a:pPr>
                <a:defRPr/>
              </a:pPr>
              <a:endParaRPr lang="en-US" dirty="0">
                <a:solidFill>
                  <a:schemeClr val="tx1">
                    <a:lumMod val="50000"/>
                  </a:schemeClr>
                </a:solidFill>
                <a:latin typeface="Arial" charset="0"/>
                <a:cs typeface="Arial" charset="0"/>
              </a:endParaRPr>
            </a:p>
          </p:txBody>
        </p:sp>
      </p:grpSp>
      <p:sp>
        <p:nvSpPr>
          <p:cNvPr id="2" name="Slide Number Placeholder 1"/>
          <p:cNvSpPr>
            <a:spLocks noGrp="1"/>
          </p:cNvSpPr>
          <p:nvPr>
            <p:ph type="sldNum" sz="quarter" idx="12"/>
          </p:nvPr>
        </p:nvSpPr>
        <p:spPr/>
        <p:txBody>
          <a:bodyPr/>
          <a:lstStyle/>
          <a:p>
            <a:fld id="{0D1E9C62-5A59-433B-A292-EC595ABBBF45}" type="slidenum">
              <a:rPr lang="" smtClean="0"/>
              <a:t>52</a:t>
            </a:fld>
            <a:endParaRPr lang=""/>
          </a:p>
        </p:txBody>
      </p:sp>
    </p:spTree>
    <p:custDataLst>
      <p:tags r:id="rId1"/>
    </p:custDataLst>
    <p:extLst>
      <p:ext uri="{BB962C8B-B14F-4D97-AF65-F5344CB8AC3E}">
        <p14:creationId xmlns:p14="http://schemas.microsoft.com/office/powerpoint/2010/main" val="1666677467"/>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2486855" y="2590800"/>
            <a:ext cx="7215114" cy="3208985"/>
            <a:chOff x="830654" y="1268641"/>
            <a:chExt cx="7482693" cy="3030071"/>
          </a:xfrm>
        </p:grpSpPr>
        <p:sp>
          <p:nvSpPr>
            <p:cNvPr id="33" name="Freeform 32"/>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34" name="Rounded Rectangle 33"/>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40962" name="Rectangle 31"/>
          <p:cNvSpPr>
            <a:spLocks noGrp="1" noChangeArrowheads="1"/>
          </p:cNvSpPr>
          <p:nvPr>
            <p:ph type="title"/>
          </p:nvPr>
        </p:nvSpPr>
        <p:spPr/>
        <p:txBody>
          <a:bodyPr/>
          <a:lstStyle/>
          <a:p>
            <a:pPr eaLnBrk="1" hangingPunct="1"/>
            <a:r>
              <a:rPr lang="en-US" altLang="en-US" dirty="0"/>
              <a:t>Archiver Processes (</a:t>
            </a:r>
            <a:r>
              <a:rPr lang="en-US" altLang="en-US" dirty="0" err="1"/>
              <a:t>ARC</a:t>
            </a:r>
            <a:r>
              <a:rPr lang="en-US" altLang="en-US" i="1" dirty="0" err="1"/>
              <a:t>n</a:t>
            </a:r>
            <a:r>
              <a:rPr lang="en-US" altLang="en-US" dirty="0" smtClean="0"/>
              <a:t>)</a:t>
            </a:r>
            <a:br>
              <a:rPr lang="en-US" altLang="en-US" dirty="0" smtClean="0"/>
            </a:br>
            <a:endParaRPr lang="en-US" altLang="en-US" dirty="0"/>
          </a:p>
        </p:txBody>
      </p:sp>
      <p:sp>
        <p:nvSpPr>
          <p:cNvPr id="40963" name="Rectangle 32"/>
          <p:cNvSpPr>
            <a:spLocks noGrp="1" noChangeArrowheads="1"/>
          </p:cNvSpPr>
          <p:nvPr>
            <p:ph idx="1"/>
          </p:nvPr>
        </p:nvSpPr>
        <p:spPr>
          <a:xfrm>
            <a:off x="622138" y="1242485"/>
            <a:ext cx="10944549" cy="795938"/>
          </a:xfrm>
        </p:spPr>
        <p:txBody>
          <a:bodyPr>
            <a:normAutofit lnSpcReduction="10000"/>
          </a:bodyPr>
          <a:lstStyle/>
          <a:p>
            <a:pPr lvl="1" eaLnBrk="1" hangingPunct="1"/>
            <a:r>
              <a:rPr lang="en-US" altLang="en-US" dirty="0"/>
              <a:t>Copy redo log files to a designated storage device after a log switch has occurred</a:t>
            </a:r>
          </a:p>
          <a:p>
            <a:pPr lvl="1" eaLnBrk="1" hangingPunct="1"/>
            <a:r>
              <a:rPr lang="en-US" altLang="en-US" dirty="0"/>
              <a:t>Can collect transaction redo data and transmit that data to standby destinations</a:t>
            </a:r>
          </a:p>
        </p:txBody>
      </p:sp>
      <p:grpSp>
        <p:nvGrpSpPr>
          <p:cNvPr id="2" name="Group 1"/>
          <p:cNvGrpSpPr/>
          <p:nvPr/>
        </p:nvGrpSpPr>
        <p:grpSpPr>
          <a:xfrm>
            <a:off x="2843212" y="3200400"/>
            <a:ext cx="6502400" cy="1851025"/>
            <a:chOff x="3122612" y="3937000"/>
            <a:chExt cx="6502400" cy="1851025"/>
          </a:xfrm>
        </p:grpSpPr>
        <p:sp>
          <p:nvSpPr>
            <p:cNvPr id="40964" name="Line 4"/>
            <p:cNvSpPr>
              <a:spLocks noChangeShapeType="1"/>
            </p:cNvSpPr>
            <p:nvPr/>
          </p:nvSpPr>
          <p:spPr bwMode="auto">
            <a:xfrm>
              <a:off x="4570412" y="4648200"/>
              <a:ext cx="99060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0965" name="Line 5"/>
            <p:cNvSpPr>
              <a:spLocks noChangeShapeType="1"/>
            </p:cNvSpPr>
            <p:nvPr/>
          </p:nvSpPr>
          <p:spPr bwMode="auto">
            <a:xfrm>
              <a:off x="6780212" y="4648200"/>
              <a:ext cx="13716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0966" name="Text Box 6"/>
            <p:cNvSpPr txBox="1">
              <a:spLocks noChangeArrowheads="1"/>
            </p:cNvSpPr>
            <p:nvPr/>
          </p:nvSpPr>
          <p:spPr bwMode="auto">
            <a:xfrm>
              <a:off x="3122612" y="5330825"/>
              <a:ext cx="1905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Archiver process</a:t>
              </a:r>
            </a:p>
          </p:txBody>
        </p:sp>
        <p:sp>
          <p:nvSpPr>
            <p:cNvPr id="40967" name="Text Box 7"/>
            <p:cNvSpPr txBox="1">
              <a:spLocks noChangeArrowheads="1"/>
            </p:cNvSpPr>
            <p:nvPr/>
          </p:nvSpPr>
          <p:spPr bwMode="auto">
            <a:xfrm>
              <a:off x="7720012" y="5330825"/>
              <a:ext cx="1905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Archive destination </a:t>
              </a:r>
            </a:p>
          </p:txBody>
        </p:sp>
        <p:pic>
          <p:nvPicPr>
            <p:cNvPr id="40968" name="Picture 8" descr="Concept: Safe, Security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0700" y="3937000"/>
              <a:ext cx="10652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9" name="Text Box 9"/>
            <p:cNvSpPr txBox="1">
              <a:spLocks noChangeArrowheads="1"/>
            </p:cNvSpPr>
            <p:nvPr/>
          </p:nvSpPr>
          <p:spPr bwMode="auto">
            <a:xfrm>
              <a:off x="5292725" y="533082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Copies of redo log files</a:t>
              </a:r>
            </a:p>
          </p:txBody>
        </p:sp>
        <p:sp>
          <p:nvSpPr>
            <p:cNvPr id="40970" name="Rectangle 10"/>
            <p:cNvSpPr>
              <a:spLocks noChangeArrowheads="1"/>
            </p:cNvSpPr>
            <p:nvPr/>
          </p:nvSpPr>
          <p:spPr bwMode="blackWhite">
            <a:xfrm>
              <a:off x="5467350" y="4038600"/>
              <a:ext cx="1325562" cy="1143000"/>
            </a:xfrm>
            <a:prstGeom prst="rect">
              <a:avLst/>
            </a:prstGeom>
            <a:solidFill>
              <a:srgbClr val="99CC00"/>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endParaRPr lang="en-US" altLang="en-US" dirty="0">
                <a:solidFill>
                  <a:srgbClr val="000000"/>
                </a:solidFill>
              </a:endParaRPr>
            </a:p>
          </p:txBody>
        </p:sp>
        <p:grpSp>
          <p:nvGrpSpPr>
            <p:cNvPr id="40971" name="Group 11"/>
            <p:cNvGrpSpPr>
              <a:grpSpLocks/>
            </p:cNvGrpSpPr>
            <p:nvPr/>
          </p:nvGrpSpPr>
          <p:grpSpPr bwMode="auto">
            <a:xfrm>
              <a:off x="5784850" y="4130675"/>
              <a:ext cx="692150" cy="958850"/>
              <a:chOff x="2593" y="2912"/>
              <a:chExt cx="436" cy="604"/>
            </a:xfrm>
          </p:grpSpPr>
          <p:grpSp>
            <p:nvGrpSpPr>
              <p:cNvPr id="40983" name="Group 12"/>
              <p:cNvGrpSpPr>
                <a:grpSpLocks/>
              </p:cNvGrpSpPr>
              <p:nvPr/>
            </p:nvGrpSpPr>
            <p:grpSpPr bwMode="auto">
              <a:xfrm>
                <a:off x="2593" y="3178"/>
                <a:ext cx="436" cy="338"/>
                <a:chOff x="2128" y="3492"/>
                <a:chExt cx="532" cy="412"/>
              </a:xfrm>
            </p:grpSpPr>
            <p:sp>
              <p:nvSpPr>
                <p:cNvPr id="40988" name="Rectangle 13"/>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0989" name="Oval 14"/>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0990" name="Oval 15"/>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nvGrpSpPr>
              <p:cNvPr id="40984" name="Group 16"/>
              <p:cNvGrpSpPr>
                <a:grpSpLocks/>
              </p:cNvGrpSpPr>
              <p:nvPr/>
            </p:nvGrpSpPr>
            <p:grpSpPr bwMode="auto">
              <a:xfrm>
                <a:off x="2593" y="2912"/>
                <a:ext cx="436" cy="338"/>
                <a:chOff x="2128" y="2685"/>
                <a:chExt cx="532" cy="412"/>
              </a:xfrm>
            </p:grpSpPr>
            <p:sp>
              <p:nvSpPr>
                <p:cNvPr id="40985" name="Rectangle 17"/>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0986" name="Oval 18"/>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0987" name="Oval 19"/>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sp>
          <p:nvSpPr>
            <p:cNvPr id="40972" name="Rectangle 20"/>
            <p:cNvSpPr>
              <a:spLocks noChangeArrowheads="1"/>
            </p:cNvSpPr>
            <p:nvPr/>
          </p:nvSpPr>
          <p:spPr bwMode="auto">
            <a:xfrm>
              <a:off x="5381625" y="3962400"/>
              <a:ext cx="1498600" cy="1295400"/>
            </a:xfrm>
            <a:prstGeom prst="rect">
              <a:avLst/>
            </a:prstGeom>
            <a:noFill/>
            <a:ln w="28575">
              <a:solidFill>
                <a:schemeClr val="tx1"/>
              </a:solidFill>
              <a:prstDash val="dash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0973" name="Oval 21"/>
            <p:cNvSpPr>
              <a:spLocks noChangeArrowheads="1"/>
            </p:cNvSpPr>
            <p:nvPr/>
          </p:nvSpPr>
          <p:spPr bwMode="blackWhite">
            <a:xfrm>
              <a:off x="3368676" y="4292600"/>
              <a:ext cx="1412875" cy="7112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ARC</a:t>
              </a:r>
              <a:r>
                <a:rPr lang="en-US" altLang="en-US" i="1" dirty="0">
                  <a:solidFill>
                    <a:srgbClr val="000000"/>
                  </a:solidFill>
                </a:rPr>
                <a:t>n</a:t>
              </a:r>
            </a:p>
          </p:txBody>
        </p:sp>
        <p:grpSp>
          <p:nvGrpSpPr>
            <p:cNvPr id="40974" name="Group 22"/>
            <p:cNvGrpSpPr>
              <a:grpSpLocks/>
            </p:cNvGrpSpPr>
            <p:nvPr/>
          </p:nvGrpSpPr>
          <p:grpSpPr bwMode="auto">
            <a:xfrm>
              <a:off x="8380412" y="4495800"/>
              <a:ext cx="361950" cy="501650"/>
              <a:chOff x="2593" y="2912"/>
              <a:chExt cx="436" cy="604"/>
            </a:xfrm>
          </p:grpSpPr>
          <p:grpSp>
            <p:nvGrpSpPr>
              <p:cNvPr id="40975" name="Group 23"/>
              <p:cNvGrpSpPr>
                <a:grpSpLocks/>
              </p:cNvGrpSpPr>
              <p:nvPr/>
            </p:nvGrpSpPr>
            <p:grpSpPr bwMode="auto">
              <a:xfrm>
                <a:off x="2593" y="3178"/>
                <a:ext cx="436" cy="338"/>
                <a:chOff x="2128" y="3492"/>
                <a:chExt cx="532" cy="412"/>
              </a:xfrm>
            </p:grpSpPr>
            <p:sp>
              <p:nvSpPr>
                <p:cNvPr id="40980" name="Rectangle 24"/>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0981" name="Oval 25"/>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0982" name="Oval 26"/>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nvGrpSpPr>
              <p:cNvPr id="40976" name="Group 27"/>
              <p:cNvGrpSpPr>
                <a:grpSpLocks/>
              </p:cNvGrpSpPr>
              <p:nvPr/>
            </p:nvGrpSpPr>
            <p:grpSpPr bwMode="auto">
              <a:xfrm>
                <a:off x="2593" y="2912"/>
                <a:ext cx="436" cy="338"/>
                <a:chOff x="2128" y="2685"/>
                <a:chExt cx="532" cy="412"/>
              </a:xfrm>
            </p:grpSpPr>
            <p:sp>
              <p:nvSpPr>
                <p:cNvPr id="40977" name="Rectangle 28"/>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0978" name="Oval 29"/>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0979" name="Oval 30"/>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grpSp>
      <p:sp>
        <p:nvSpPr>
          <p:cNvPr id="3" name="Slide Number Placeholder 2"/>
          <p:cNvSpPr>
            <a:spLocks noGrp="1"/>
          </p:cNvSpPr>
          <p:nvPr>
            <p:ph type="sldNum" sz="quarter" idx="12"/>
          </p:nvPr>
        </p:nvSpPr>
        <p:spPr/>
        <p:txBody>
          <a:bodyPr/>
          <a:lstStyle/>
          <a:p>
            <a:fld id="{0D1E9C62-5A59-433B-A292-EC595ABBBF45}" type="slidenum">
              <a:rPr lang="" smtClean="0"/>
              <a:t>53</a:t>
            </a:fld>
            <a:endParaRPr lang=""/>
          </a:p>
        </p:txBody>
      </p:sp>
    </p:spTree>
    <p:custDataLst>
      <p:tags r:id="rId1"/>
    </p:custDataLst>
    <p:extLst>
      <p:ext uri="{BB962C8B-B14F-4D97-AF65-F5344CB8AC3E}">
        <p14:creationId xmlns:p14="http://schemas.microsoft.com/office/powerpoint/2010/main" val="8843183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1729269" y="872067"/>
            <a:ext cx="8730287" cy="5271982"/>
            <a:chOff x="830654" y="1268641"/>
            <a:chExt cx="7482693" cy="3030071"/>
          </a:xfrm>
        </p:grpSpPr>
        <p:sp>
          <p:nvSpPr>
            <p:cNvPr id="78" name="Freeform 77"/>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79" name="Rounded Rectangle 78"/>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41987" name="Rectangle 3"/>
          <p:cNvSpPr>
            <a:spLocks noGrp="1" noChangeArrowheads="1"/>
          </p:cNvSpPr>
          <p:nvPr>
            <p:ph type="title"/>
          </p:nvPr>
        </p:nvSpPr>
        <p:spPr>
          <a:xfrm>
            <a:off x="836612" y="155183"/>
            <a:ext cx="10285630" cy="629846"/>
          </a:xfrm>
          <a:noFill/>
        </p:spPr>
        <p:txBody>
          <a:bodyPr>
            <a:normAutofit fontScale="90000"/>
          </a:bodyPr>
          <a:lstStyle/>
          <a:p>
            <a:pPr eaLnBrk="1" hangingPunct="1"/>
            <a:r>
              <a:rPr lang="en-US" altLang="en-US" dirty="0"/>
              <a:t>Database Storage Architecture</a:t>
            </a:r>
            <a:endParaRPr lang="en-US" altLang="en-US" dirty="0">
              <a:solidFill>
                <a:srgbClr val="0000FF"/>
              </a:solidFill>
            </a:endParaRPr>
          </a:p>
        </p:txBody>
      </p:sp>
      <p:grpSp>
        <p:nvGrpSpPr>
          <p:cNvPr id="2" name="Group 1"/>
          <p:cNvGrpSpPr/>
          <p:nvPr/>
        </p:nvGrpSpPr>
        <p:grpSpPr>
          <a:xfrm>
            <a:off x="2255837" y="1143000"/>
            <a:ext cx="7677150" cy="4851610"/>
            <a:chOff x="2227262" y="1470025"/>
            <a:chExt cx="7677150" cy="4851610"/>
          </a:xfrm>
        </p:grpSpPr>
        <p:pic>
          <p:nvPicPr>
            <p:cNvPr id="41986" name="Picture 2" descr="Concept: Safe, Security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7375" y="3060700"/>
              <a:ext cx="10652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4"/>
            <p:cNvSpPr>
              <a:spLocks noChangeArrowheads="1"/>
            </p:cNvSpPr>
            <p:nvPr/>
          </p:nvSpPr>
          <p:spPr bwMode="auto">
            <a:xfrm>
              <a:off x="7573962" y="2651125"/>
              <a:ext cx="23304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r>
                <a:rPr lang="en-US" altLang="en-US" dirty="0">
                  <a:solidFill>
                    <a:srgbClr val="000000"/>
                  </a:solidFill>
                </a:rPr>
                <a:t>Online redo log files</a:t>
              </a:r>
            </a:p>
          </p:txBody>
        </p:sp>
        <p:sp>
          <p:nvSpPr>
            <p:cNvPr id="41989" name="Rectangle 5"/>
            <p:cNvSpPr>
              <a:spLocks noChangeArrowheads="1"/>
            </p:cNvSpPr>
            <p:nvPr/>
          </p:nvSpPr>
          <p:spPr bwMode="auto">
            <a:xfrm>
              <a:off x="3714750" y="5741989"/>
              <a:ext cx="1617662"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r>
                <a:rPr lang="en-US" altLang="en-US" dirty="0">
                  <a:solidFill>
                    <a:srgbClr val="000000"/>
                  </a:solidFill>
                </a:rPr>
                <a:t>Password file</a:t>
              </a:r>
            </a:p>
          </p:txBody>
        </p:sp>
        <p:sp>
          <p:nvSpPr>
            <p:cNvPr id="41990" name="Rectangle 6"/>
            <p:cNvSpPr>
              <a:spLocks noChangeArrowheads="1"/>
            </p:cNvSpPr>
            <p:nvPr/>
          </p:nvSpPr>
          <p:spPr bwMode="auto">
            <a:xfrm>
              <a:off x="2227262" y="4214814"/>
              <a:ext cx="1981200" cy="57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r>
                <a:rPr lang="en-US" altLang="en-US" dirty="0">
                  <a:solidFill>
                    <a:srgbClr val="000000"/>
                  </a:solidFill>
                </a:rPr>
                <a:t>Initialization parameter file</a:t>
              </a:r>
            </a:p>
          </p:txBody>
        </p:sp>
        <p:sp>
          <p:nvSpPr>
            <p:cNvPr id="41991" name="Rectangle 7"/>
            <p:cNvSpPr>
              <a:spLocks noChangeArrowheads="1"/>
            </p:cNvSpPr>
            <p:nvPr/>
          </p:nvSpPr>
          <p:spPr bwMode="auto">
            <a:xfrm>
              <a:off x="7984526" y="4214814"/>
              <a:ext cx="150932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r>
                <a:rPr lang="en-US" altLang="en-US" dirty="0">
                  <a:solidFill>
                    <a:srgbClr val="000000"/>
                  </a:solidFill>
                </a:rPr>
                <a:t>Archived redo log files</a:t>
              </a:r>
            </a:p>
          </p:txBody>
        </p:sp>
        <p:sp>
          <p:nvSpPr>
            <p:cNvPr id="41992" name="Rectangle 8"/>
            <p:cNvSpPr>
              <a:spLocks noChangeArrowheads="1"/>
            </p:cNvSpPr>
            <p:nvPr/>
          </p:nvSpPr>
          <p:spPr bwMode="auto">
            <a:xfrm>
              <a:off x="2476501" y="2660650"/>
              <a:ext cx="148272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dirty="0">
                  <a:solidFill>
                    <a:srgbClr val="000000"/>
                  </a:solidFill>
                </a:rPr>
                <a:t>Control files</a:t>
              </a:r>
            </a:p>
          </p:txBody>
        </p:sp>
        <p:sp>
          <p:nvSpPr>
            <p:cNvPr id="41993" name="Rectangle 9"/>
            <p:cNvSpPr>
              <a:spLocks noChangeArrowheads="1"/>
            </p:cNvSpPr>
            <p:nvPr/>
          </p:nvSpPr>
          <p:spPr bwMode="auto">
            <a:xfrm>
              <a:off x="5205412" y="2651125"/>
              <a:ext cx="13716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r>
                <a:rPr lang="en-US" altLang="en-US" dirty="0">
                  <a:solidFill>
                    <a:srgbClr val="000000"/>
                  </a:solidFill>
                </a:rPr>
                <a:t>Data files</a:t>
              </a:r>
            </a:p>
          </p:txBody>
        </p:sp>
        <p:sp>
          <p:nvSpPr>
            <p:cNvPr id="41994" name="Rectangle 10"/>
            <p:cNvSpPr>
              <a:spLocks noChangeArrowheads="1"/>
            </p:cNvSpPr>
            <p:nvPr/>
          </p:nvSpPr>
          <p:spPr bwMode="auto">
            <a:xfrm>
              <a:off x="6429993" y="5741989"/>
              <a:ext cx="1462439" cy="57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r>
                <a:rPr lang="en-US" altLang="en-US" dirty="0">
                  <a:solidFill>
                    <a:srgbClr val="000000"/>
                  </a:solidFill>
                </a:rPr>
                <a:t>Alert log and trace files</a:t>
              </a:r>
            </a:p>
          </p:txBody>
        </p:sp>
        <p:sp>
          <p:nvSpPr>
            <p:cNvPr id="41995" name="Rectangle 11"/>
            <p:cNvSpPr>
              <a:spLocks noChangeArrowheads="1"/>
            </p:cNvSpPr>
            <p:nvPr/>
          </p:nvSpPr>
          <p:spPr bwMode="auto">
            <a:xfrm>
              <a:off x="5119687" y="4214814"/>
              <a:ext cx="154305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r>
                <a:rPr lang="en-US" altLang="en-US" dirty="0">
                  <a:solidFill>
                    <a:srgbClr val="000000"/>
                  </a:solidFill>
                </a:rPr>
                <a:t>Backup files</a:t>
              </a:r>
            </a:p>
          </p:txBody>
        </p:sp>
        <p:pic>
          <p:nvPicPr>
            <p:cNvPr id="41996" name="Picture 12" descr="Concept: Safe, Security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7813" y="3060700"/>
              <a:ext cx="10652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13" descr="Documents: F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037" y="3159125"/>
              <a:ext cx="50165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8" name="Group 14"/>
            <p:cNvGrpSpPr>
              <a:grpSpLocks/>
            </p:cNvGrpSpPr>
            <p:nvPr/>
          </p:nvGrpSpPr>
          <p:grpSpPr bwMode="auto">
            <a:xfrm>
              <a:off x="4217987" y="4732338"/>
              <a:ext cx="609600" cy="1003300"/>
              <a:chOff x="1680" y="3264"/>
              <a:chExt cx="384" cy="632"/>
            </a:xfrm>
          </p:grpSpPr>
          <p:pic>
            <p:nvPicPr>
              <p:cNvPr id="42058" name="Picture 15" descr="Documents: F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0" y="3264"/>
                <a:ext cx="316"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9" name="Picture 16" descr="Concept: User Identification, Authentication, I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2" y="3478"/>
                <a:ext cx="282"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999" name="Rectangle 17"/>
            <p:cNvSpPr>
              <a:spLocks noChangeArrowheads="1"/>
            </p:cNvSpPr>
            <p:nvPr/>
          </p:nvSpPr>
          <p:spPr bwMode="blackWhite">
            <a:xfrm>
              <a:off x="2554288" y="1470025"/>
              <a:ext cx="1325563" cy="1143000"/>
            </a:xfrm>
            <a:prstGeom prst="rect">
              <a:avLst/>
            </a:prstGeom>
            <a:solidFill>
              <a:schemeClr val="accent1"/>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dirty="0">
                <a:solidFill>
                  <a:srgbClr val="000000"/>
                </a:solidFill>
              </a:endParaRPr>
            </a:p>
          </p:txBody>
        </p:sp>
        <p:grpSp>
          <p:nvGrpSpPr>
            <p:cNvPr id="42000" name="Group 18"/>
            <p:cNvGrpSpPr>
              <a:grpSpLocks/>
            </p:cNvGrpSpPr>
            <p:nvPr/>
          </p:nvGrpSpPr>
          <p:grpSpPr bwMode="auto">
            <a:xfrm>
              <a:off x="2871787" y="1562100"/>
              <a:ext cx="692150" cy="958850"/>
              <a:chOff x="2593" y="2912"/>
              <a:chExt cx="436" cy="604"/>
            </a:xfrm>
          </p:grpSpPr>
          <p:grpSp>
            <p:nvGrpSpPr>
              <p:cNvPr id="42050" name="Group 19"/>
              <p:cNvGrpSpPr>
                <a:grpSpLocks/>
              </p:cNvGrpSpPr>
              <p:nvPr/>
            </p:nvGrpSpPr>
            <p:grpSpPr bwMode="auto">
              <a:xfrm>
                <a:off x="2593" y="3178"/>
                <a:ext cx="436" cy="338"/>
                <a:chOff x="2128" y="3492"/>
                <a:chExt cx="532" cy="412"/>
              </a:xfrm>
            </p:grpSpPr>
            <p:sp>
              <p:nvSpPr>
                <p:cNvPr id="42055" name="Rectangle 20"/>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56" name="Oval 21"/>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57" name="Oval 22"/>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grpSp>
          <p:grpSp>
            <p:nvGrpSpPr>
              <p:cNvPr id="42051" name="Group 23"/>
              <p:cNvGrpSpPr>
                <a:grpSpLocks/>
              </p:cNvGrpSpPr>
              <p:nvPr/>
            </p:nvGrpSpPr>
            <p:grpSpPr bwMode="auto">
              <a:xfrm>
                <a:off x="2593" y="2912"/>
                <a:ext cx="436" cy="338"/>
                <a:chOff x="2128" y="2685"/>
                <a:chExt cx="532" cy="412"/>
              </a:xfrm>
            </p:grpSpPr>
            <p:sp>
              <p:nvSpPr>
                <p:cNvPr id="42052" name="Rectangle 24"/>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53" name="Oval 25"/>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54" name="Oval 26"/>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grpSp>
        </p:grpSp>
        <p:sp>
          <p:nvSpPr>
            <p:cNvPr id="42001" name="Rectangle 27"/>
            <p:cNvSpPr>
              <a:spLocks noChangeArrowheads="1"/>
            </p:cNvSpPr>
            <p:nvPr/>
          </p:nvSpPr>
          <p:spPr bwMode="blackWhite">
            <a:xfrm>
              <a:off x="5227638" y="1470025"/>
              <a:ext cx="1325563" cy="1143000"/>
            </a:xfrm>
            <a:prstGeom prst="rect">
              <a:avLst/>
            </a:prstGeom>
            <a:solidFill>
              <a:srgbClr val="666699"/>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dirty="0">
                <a:solidFill>
                  <a:srgbClr val="000000"/>
                </a:solidFill>
              </a:endParaRPr>
            </a:p>
          </p:txBody>
        </p:sp>
        <p:grpSp>
          <p:nvGrpSpPr>
            <p:cNvPr id="42002" name="Group 28"/>
            <p:cNvGrpSpPr>
              <a:grpSpLocks/>
            </p:cNvGrpSpPr>
            <p:nvPr/>
          </p:nvGrpSpPr>
          <p:grpSpPr bwMode="auto">
            <a:xfrm>
              <a:off x="5545137" y="1562100"/>
              <a:ext cx="692150" cy="958850"/>
              <a:chOff x="2593" y="2912"/>
              <a:chExt cx="436" cy="604"/>
            </a:xfrm>
          </p:grpSpPr>
          <p:grpSp>
            <p:nvGrpSpPr>
              <p:cNvPr id="42042" name="Group 29"/>
              <p:cNvGrpSpPr>
                <a:grpSpLocks/>
              </p:cNvGrpSpPr>
              <p:nvPr/>
            </p:nvGrpSpPr>
            <p:grpSpPr bwMode="auto">
              <a:xfrm>
                <a:off x="2593" y="3178"/>
                <a:ext cx="436" cy="338"/>
                <a:chOff x="2128" y="3492"/>
                <a:chExt cx="532" cy="412"/>
              </a:xfrm>
            </p:grpSpPr>
            <p:sp>
              <p:nvSpPr>
                <p:cNvPr id="42047" name="Rectangle 30"/>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48" name="Oval 31"/>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49" name="Oval 32"/>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grpSp>
          <p:grpSp>
            <p:nvGrpSpPr>
              <p:cNvPr id="42043" name="Group 33"/>
              <p:cNvGrpSpPr>
                <a:grpSpLocks/>
              </p:cNvGrpSpPr>
              <p:nvPr/>
            </p:nvGrpSpPr>
            <p:grpSpPr bwMode="auto">
              <a:xfrm>
                <a:off x="2593" y="2912"/>
                <a:ext cx="436" cy="338"/>
                <a:chOff x="2128" y="2685"/>
                <a:chExt cx="532" cy="412"/>
              </a:xfrm>
            </p:grpSpPr>
            <p:sp>
              <p:nvSpPr>
                <p:cNvPr id="42044" name="Rectangle 34"/>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45" name="Oval 35"/>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46" name="Oval 36"/>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grpSp>
        </p:grpSp>
        <p:sp>
          <p:nvSpPr>
            <p:cNvPr id="42003" name="Rectangle 37"/>
            <p:cNvSpPr>
              <a:spLocks noChangeArrowheads="1"/>
            </p:cNvSpPr>
            <p:nvPr/>
          </p:nvSpPr>
          <p:spPr bwMode="blackWhite">
            <a:xfrm>
              <a:off x="8075613" y="1470025"/>
              <a:ext cx="1325563" cy="1143000"/>
            </a:xfrm>
            <a:prstGeom prst="rect">
              <a:avLst/>
            </a:prstGeom>
            <a:solidFill>
              <a:srgbClr val="99CC00"/>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dirty="0">
                <a:solidFill>
                  <a:srgbClr val="000000"/>
                </a:solidFill>
              </a:endParaRPr>
            </a:p>
          </p:txBody>
        </p:sp>
        <p:grpSp>
          <p:nvGrpSpPr>
            <p:cNvPr id="42004" name="Group 38"/>
            <p:cNvGrpSpPr>
              <a:grpSpLocks/>
            </p:cNvGrpSpPr>
            <p:nvPr/>
          </p:nvGrpSpPr>
          <p:grpSpPr bwMode="auto">
            <a:xfrm>
              <a:off x="8393112" y="1562100"/>
              <a:ext cx="692150" cy="958850"/>
              <a:chOff x="2593" y="2912"/>
              <a:chExt cx="436" cy="604"/>
            </a:xfrm>
          </p:grpSpPr>
          <p:grpSp>
            <p:nvGrpSpPr>
              <p:cNvPr id="42034" name="Group 39"/>
              <p:cNvGrpSpPr>
                <a:grpSpLocks/>
              </p:cNvGrpSpPr>
              <p:nvPr/>
            </p:nvGrpSpPr>
            <p:grpSpPr bwMode="auto">
              <a:xfrm>
                <a:off x="2593" y="3178"/>
                <a:ext cx="436" cy="338"/>
                <a:chOff x="2128" y="3492"/>
                <a:chExt cx="532" cy="412"/>
              </a:xfrm>
            </p:grpSpPr>
            <p:sp>
              <p:nvSpPr>
                <p:cNvPr id="42039" name="Rectangle 40"/>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40" name="Oval 41"/>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41" name="Oval 42"/>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grpSp>
          <p:grpSp>
            <p:nvGrpSpPr>
              <p:cNvPr id="42035" name="Group 43"/>
              <p:cNvGrpSpPr>
                <a:grpSpLocks/>
              </p:cNvGrpSpPr>
              <p:nvPr/>
            </p:nvGrpSpPr>
            <p:grpSpPr bwMode="auto">
              <a:xfrm>
                <a:off x="2593" y="2912"/>
                <a:ext cx="436" cy="338"/>
                <a:chOff x="2128" y="2685"/>
                <a:chExt cx="532" cy="412"/>
              </a:xfrm>
            </p:grpSpPr>
            <p:sp>
              <p:nvSpPr>
                <p:cNvPr id="42036" name="Rectangle 44"/>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37" name="Oval 45"/>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38" name="Oval 46"/>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grpSp>
        </p:grpSp>
        <p:grpSp>
          <p:nvGrpSpPr>
            <p:cNvPr id="42005" name="Group 47"/>
            <p:cNvGrpSpPr>
              <a:grpSpLocks/>
            </p:cNvGrpSpPr>
            <p:nvPr/>
          </p:nvGrpSpPr>
          <p:grpSpPr bwMode="auto">
            <a:xfrm>
              <a:off x="5627687" y="3295650"/>
              <a:ext cx="527050" cy="730250"/>
              <a:chOff x="2593" y="2912"/>
              <a:chExt cx="436" cy="604"/>
            </a:xfrm>
          </p:grpSpPr>
          <p:grpSp>
            <p:nvGrpSpPr>
              <p:cNvPr id="42026" name="Group 48"/>
              <p:cNvGrpSpPr>
                <a:grpSpLocks/>
              </p:cNvGrpSpPr>
              <p:nvPr/>
            </p:nvGrpSpPr>
            <p:grpSpPr bwMode="auto">
              <a:xfrm>
                <a:off x="2593" y="3178"/>
                <a:ext cx="436" cy="338"/>
                <a:chOff x="2128" y="3492"/>
                <a:chExt cx="532" cy="412"/>
              </a:xfrm>
            </p:grpSpPr>
            <p:sp>
              <p:nvSpPr>
                <p:cNvPr id="42031" name="Rectangle 49"/>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32" name="Oval 50"/>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33" name="Oval 51"/>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nvGrpSpPr>
              <p:cNvPr id="42027" name="Group 52"/>
              <p:cNvGrpSpPr>
                <a:grpSpLocks/>
              </p:cNvGrpSpPr>
              <p:nvPr/>
            </p:nvGrpSpPr>
            <p:grpSpPr bwMode="auto">
              <a:xfrm>
                <a:off x="2593" y="2912"/>
                <a:ext cx="436" cy="338"/>
                <a:chOff x="2128" y="2685"/>
                <a:chExt cx="532" cy="412"/>
              </a:xfrm>
            </p:grpSpPr>
            <p:sp>
              <p:nvSpPr>
                <p:cNvPr id="42028" name="Rectangle 53"/>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29" name="Oval 54"/>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30" name="Oval 55"/>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grpSp>
          <p:nvGrpSpPr>
            <p:cNvPr id="42006" name="Group 56"/>
            <p:cNvGrpSpPr>
              <a:grpSpLocks/>
            </p:cNvGrpSpPr>
            <p:nvPr/>
          </p:nvGrpSpPr>
          <p:grpSpPr bwMode="auto">
            <a:xfrm>
              <a:off x="8475662" y="3295650"/>
              <a:ext cx="527050" cy="730250"/>
              <a:chOff x="2593" y="2912"/>
              <a:chExt cx="436" cy="604"/>
            </a:xfrm>
          </p:grpSpPr>
          <p:grpSp>
            <p:nvGrpSpPr>
              <p:cNvPr id="42018" name="Group 57"/>
              <p:cNvGrpSpPr>
                <a:grpSpLocks/>
              </p:cNvGrpSpPr>
              <p:nvPr/>
            </p:nvGrpSpPr>
            <p:grpSpPr bwMode="auto">
              <a:xfrm>
                <a:off x="2593" y="3178"/>
                <a:ext cx="436" cy="338"/>
                <a:chOff x="2128" y="3492"/>
                <a:chExt cx="532" cy="412"/>
              </a:xfrm>
            </p:grpSpPr>
            <p:sp>
              <p:nvSpPr>
                <p:cNvPr id="42023" name="Rectangle 58"/>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24" name="Oval 59"/>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25" name="Oval 60"/>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nvGrpSpPr>
              <p:cNvPr id="42019" name="Group 61"/>
              <p:cNvGrpSpPr>
                <a:grpSpLocks/>
              </p:cNvGrpSpPr>
              <p:nvPr/>
            </p:nvGrpSpPr>
            <p:grpSpPr bwMode="auto">
              <a:xfrm>
                <a:off x="2593" y="2912"/>
                <a:ext cx="436" cy="338"/>
                <a:chOff x="2128" y="2685"/>
                <a:chExt cx="532" cy="412"/>
              </a:xfrm>
            </p:grpSpPr>
            <p:sp>
              <p:nvSpPr>
                <p:cNvPr id="42020" name="Rectangle 62"/>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21" name="Oval 63"/>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22" name="Oval 64"/>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sp>
          <p:nvSpPr>
            <p:cNvPr id="42007" name="Rectangle 65"/>
            <p:cNvSpPr>
              <a:spLocks noChangeArrowheads="1"/>
            </p:cNvSpPr>
            <p:nvPr/>
          </p:nvSpPr>
          <p:spPr bwMode="blackWhite">
            <a:xfrm>
              <a:off x="6497638" y="4592638"/>
              <a:ext cx="1325563" cy="1143000"/>
            </a:xfrm>
            <a:prstGeom prst="rect">
              <a:avLst/>
            </a:prstGeom>
            <a:solidFill>
              <a:srgbClr val="FFCCCC"/>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endParaRPr lang="en-US" altLang="en-US" dirty="0">
                <a:solidFill>
                  <a:srgbClr val="000000"/>
                </a:solidFill>
              </a:endParaRPr>
            </a:p>
          </p:txBody>
        </p:sp>
        <p:grpSp>
          <p:nvGrpSpPr>
            <p:cNvPr id="42008" name="Group 66"/>
            <p:cNvGrpSpPr>
              <a:grpSpLocks/>
            </p:cNvGrpSpPr>
            <p:nvPr/>
          </p:nvGrpSpPr>
          <p:grpSpPr bwMode="auto">
            <a:xfrm>
              <a:off x="6815137" y="4684713"/>
              <a:ext cx="692150" cy="958850"/>
              <a:chOff x="2593" y="2912"/>
              <a:chExt cx="436" cy="604"/>
            </a:xfrm>
          </p:grpSpPr>
          <p:grpSp>
            <p:nvGrpSpPr>
              <p:cNvPr id="42010" name="Group 67"/>
              <p:cNvGrpSpPr>
                <a:grpSpLocks/>
              </p:cNvGrpSpPr>
              <p:nvPr/>
            </p:nvGrpSpPr>
            <p:grpSpPr bwMode="auto">
              <a:xfrm>
                <a:off x="2593" y="3178"/>
                <a:ext cx="436" cy="338"/>
                <a:chOff x="2128" y="3492"/>
                <a:chExt cx="532" cy="412"/>
              </a:xfrm>
            </p:grpSpPr>
            <p:sp>
              <p:nvSpPr>
                <p:cNvPr id="42015" name="Rectangle 68"/>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16" name="Oval 69"/>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17" name="Oval 70"/>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nvGrpSpPr>
              <p:cNvPr id="42011" name="Group 71"/>
              <p:cNvGrpSpPr>
                <a:grpSpLocks/>
              </p:cNvGrpSpPr>
              <p:nvPr/>
            </p:nvGrpSpPr>
            <p:grpSpPr bwMode="auto">
              <a:xfrm>
                <a:off x="2593" y="2912"/>
                <a:ext cx="436" cy="338"/>
                <a:chOff x="2128" y="2685"/>
                <a:chExt cx="532" cy="412"/>
              </a:xfrm>
            </p:grpSpPr>
            <p:sp>
              <p:nvSpPr>
                <p:cNvPr id="42012" name="Rectangle 72"/>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13" name="Oval 73"/>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14" name="Oval 74"/>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pic>
          <p:nvPicPr>
            <p:cNvPr id="42009" name="Picture 75" descr="Symbols: Alert "/>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73887" y="4760913"/>
              <a:ext cx="374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Slide Number Placeholder 2"/>
          <p:cNvSpPr>
            <a:spLocks noGrp="1"/>
          </p:cNvSpPr>
          <p:nvPr>
            <p:ph type="sldNum" sz="quarter" idx="12"/>
          </p:nvPr>
        </p:nvSpPr>
        <p:spPr/>
        <p:txBody>
          <a:bodyPr/>
          <a:lstStyle/>
          <a:p>
            <a:fld id="{0D1E9C62-5A59-433B-A292-EC595ABBBF45}" type="slidenum">
              <a:rPr lang="" smtClean="0"/>
              <a:t>54</a:t>
            </a:fld>
            <a:endParaRPr lang=""/>
          </a:p>
        </p:txBody>
      </p:sp>
    </p:spTree>
    <p:custDataLst>
      <p:tags r:id="rId1"/>
    </p:custDataLst>
    <p:extLst>
      <p:ext uri="{BB962C8B-B14F-4D97-AF65-F5344CB8AC3E}">
        <p14:creationId xmlns:p14="http://schemas.microsoft.com/office/powerpoint/2010/main" val="2451804001"/>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1026"/>
          <p:cNvSpPr>
            <a:spLocks noGrp="1" noChangeArrowheads="1"/>
          </p:cNvSpPr>
          <p:nvPr>
            <p:ph type="title"/>
          </p:nvPr>
        </p:nvSpPr>
        <p:spPr/>
        <p:txBody>
          <a:bodyPr/>
          <a:lstStyle/>
          <a:p>
            <a:pPr eaLnBrk="1" hangingPunct="1"/>
            <a:endParaRPr lang="en-US" altLang="en-US" dirty="0"/>
          </a:p>
        </p:txBody>
      </p:sp>
      <p:sp>
        <p:nvSpPr>
          <p:cNvPr id="43011" name="Rectangle 1027"/>
          <p:cNvSpPr>
            <a:spLocks noGrp="1" noChangeArrowheads="1"/>
          </p:cNvSpPr>
          <p:nvPr>
            <p:ph idx="1"/>
          </p:nvPr>
        </p:nvSpPr>
        <p:spPr>
          <a:xfrm>
            <a:off x="622138" y="1242485"/>
            <a:ext cx="10944549" cy="357356"/>
          </a:xfrm>
        </p:spPr>
        <p:txBody>
          <a:bodyPr>
            <a:normAutofit fontScale="85000" lnSpcReduction="20000"/>
          </a:bodyPr>
          <a:lstStyle/>
          <a:p>
            <a:pPr eaLnBrk="1" hangingPunct="1"/>
            <a:endParaRPr lang="en-US" alt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55</a:t>
            </a:fld>
            <a:endParaRPr lang=""/>
          </a:p>
        </p:txBody>
      </p:sp>
    </p:spTree>
    <p:custDataLst>
      <p:tags r:id="rId1"/>
    </p:custDataLst>
    <p:extLst>
      <p:ext uri="{BB962C8B-B14F-4D97-AF65-F5344CB8AC3E}">
        <p14:creationId xmlns:p14="http://schemas.microsoft.com/office/powerpoint/2010/main" val="178120327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760412" y="157978"/>
            <a:ext cx="10209430" cy="584198"/>
          </a:xfrm>
        </p:spPr>
        <p:txBody>
          <a:bodyPr>
            <a:normAutofit fontScale="90000"/>
          </a:bodyPr>
          <a:lstStyle/>
          <a:p>
            <a:pPr eaLnBrk="1" hangingPunct="1"/>
            <a:r>
              <a:rPr lang="en-US" altLang="en-US" dirty="0"/>
              <a:t>Logical and Physical Database Structures</a:t>
            </a:r>
          </a:p>
        </p:txBody>
      </p:sp>
      <p:grpSp>
        <p:nvGrpSpPr>
          <p:cNvPr id="3" name="Group 2"/>
          <p:cNvGrpSpPr/>
          <p:nvPr/>
        </p:nvGrpSpPr>
        <p:grpSpPr>
          <a:xfrm>
            <a:off x="3084512" y="914400"/>
            <a:ext cx="6019800" cy="5029200"/>
            <a:chOff x="2894012" y="1143000"/>
            <a:chExt cx="6019800" cy="5029200"/>
          </a:xfrm>
        </p:grpSpPr>
        <p:sp>
          <p:nvSpPr>
            <p:cNvPr id="44034" name="Rounded Rectangle 25"/>
            <p:cNvSpPr>
              <a:spLocks noChangeArrowheads="1"/>
            </p:cNvSpPr>
            <p:nvPr/>
          </p:nvSpPr>
          <p:spPr bwMode="auto">
            <a:xfrm flipH="1">
              <a:off x="5942012" y="1143000"/>
              <a:ext cx="2971800" cy="5029200"/>
            </a:xfrm>
            <a:prstGeom prst="roundRect">
              <a:avLst>
                <a:gd name="adj" fmla="val 6412"/>
              </a:avLst>
            </a:prstGeom>
            <a:solidFill>
              <a:srgbClr val="FFFFCC"/>
            </a:solidFill>
            <a:ln>
              <a:noFill/>
            </a:ln>
            <a:extLst>
              <a:ext uri="{91240B29-F687-4F45-9708-019B960494DF}">
                <a14:hiddenLine xmlns:a14="http://schemas.microsoft.com/office/drawing/2010/main" w="28575" algn="ctr">
                  <a:solidFill>
                    <a:srgbClr val="000000"/>
                  </a:solidFill>
                  <a:round/>
                  <a:headEnd type="none" w="sm" len="sm"/>
                  <a:tailEnd type="none" w="sm" len="sm"/>
                </a14:hiddenLine>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44035" name="Rounded Rectangle 24"/>
            <p:cNvSpPr>
              <a:spLocks noChangeArrowheads="1"/>
            </p:cNvSpPr>
            <p:nvPr/>
          </p:nvSpPr>
          <p:spPr bwMode="auto">
            <a:xfrm>
              <a:off x="2894012" y="1143000"/>
              <a:ext cx="2971800" cy="5029200"/>
            </a:xfrm>
            <a:prstGeom prst="roundRect">
              <a:avLst>
                <a:gd name="adj" fmla="val 6412"/>
              </a:avLst>
            </a:prstGeom>
            <a:solidFill>
              <a:srgbClr val="FFFFCC"/>
            </a:solidFill>
            <a:ln>
              <a:noFill/>
            </a:ln>
            <a:extLst>
              <a:ext uri="{91240B29-F687-4F45-9708-019B960494DF}">
                <a14:hiddenLine xmlns:a14="http://schemas.microsoft.com/office/drawing/2010/main" w="28575" algn="ctr">
                  <a:solidFill>
                    <a:srgbClr val="000000"/>
                  </a:solidFill>
                  <a:round/>
                  <a:headEnd type="none" w="sm" len="sm"/>
                  <a:tailEnd type="none" w="sm" len="sm"/>
                </a14:hiddenLine>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44037" name="Freeform 3"/>
            <p:cNvSpPr>
              <a:spLocks/>
            </p:cNvSpPr>
            <p:nvPr/>
          </p:nvSpPr>
          <p:spPr bwMode="blackWhite">
            <a:xfrm>
              <a:off x="4150519" y="5114925"/>
              <a:ext cx="458787" cy="228600"/>
            </a:xfrm>
            <a:custGeom>
              <a:avLst/>
              <a:gdLst>
                <a:gd name="T0" fmla="*/ 0 w 97"/>
                <a:gd name="T1" fmla="*/ 2147483647 h 74"/>
                <a:gd name="T2" fmla="*/ 2147483647 w 97"/>
                <a:gd name="T3" fmla="*/ 0 h 74"/>
                <a:gd name="T4" fmla="*/ 2147483647 w 97"/>
                <a:gd name="T5" fmla="*/ 2147483647 h 74"/>
                <a:gd name="T6" fmla="*/ 0 60000 65536"/>
                <a:gd name="T7" fmla="*/ 0 60000 65536"/>
                <a:gd name="T8" fmla="*/ 0 60000 65536"/>
                <a:gd name="T9" fmla="*/ 0 w 97"/>
                <a:gd name="T10" fmla="*/ 0 h 74"/>
                <a:gd name="T11" fmla="*/ 97 w 97"/>
                <a:gd name="T12" fmla="*/ 74 h 74"/>
              </a:gdLst>
              <a:ahLst/>
              <a:cxnLst>
                <a:cxn ang="T6">
                  <a:pos x="T0" y="T1"/>
                </a:cxn>
                <a:cxn ang="T7">
                  <a:pos x="T2" y="T3"/>
                </a:cxn>
                <a:cxn ang="T8">
                  <a:pos x="T4" y="T5"/>
                </a:cxn>
              </a:cxnLst>
              <a:rect l="T9" t="T10" r="T11" b="T12"/>
              <a:pathLst>
                <a:path w="97" h="74">
                  <a:moveTo>
                    <a:pt x="0" y="73"/>
                  </a:moveTo>
                  <a:lnTo>
                    <a:pt x="47" y="0"/>
                  </a:lnTo>
                  <a:lnTo>
                    <a:pt x="96" y="73"/>
                  </a:lnTo>
                </a:path>
              </a:pathLst>
            </a:custGeom>
            <a:noFill/>
            <a:ln w="28575" cap="rnd" cmpd="sng">
              <a:solidFill>
                <a:schemeClr val="tx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4038" name="Freeform 6"/>
            <p:cNvSpPr>
              <a:spLocks/>
            </p:cNvSpPr>
            <p:nvPr/>
          </p:nvSpPr>
          <p:spPr bwMode="blackWhite">
            <a:xfrm>
              <a:off x="4150519" y="3290887"/>
              <a:ext cx="458787" cy="228600"/>
            </a:xfrm>
            <a:custGeom>
              <a:avLst/>
              <a:gdLst>
                <a:gd name="T0" fmla="*/ 0 w 97"/>
                <a:gd name="T1" fmla="*/ 2147483647 h 74"/>
                <a:gd name="T2" fmla="*/ 2147483647 w 97"/>
                <a:gd name="T3" fmla="*/ 0 h 74"/>
                <a:gd name="T4" fmla="*/ 2147483647 w 97"/>
                <a:gd name="T5" fmla="*/ 2147483647 h 74"/>
                <a:gd name="T6" fmla="*/ 0 60000 65536"/>
                <a:gd name="T7" fmla="*/ 0 60000 65536"/>
                <a:gd name="T8" fmla="*/ 0 60000 65536"/>
                <a:gd name="T9" fmla="*/ 0 w 97"/>
                <a:gd name="T10" fmla="*/ 0 h 74"/>
                <a:gd name="T11" fmla="*/ 97 w 97"/>
                <a:gd name="T12" fmla="*/ 74 h 74"/>
              </a:gdLst>
              <a:ahLst/>
              <a:cxnLst>
                <a:cxn ang="T6">
                  <a:pos x="T0" y="T1"/>
                </a:cxn>
                <a:cxn ang="T7">
                  <a:pos x="T2" y="T3"/>
                </a:cxn>
                <a:cxn ang="T8">
                  <a:pos x="T4" y="T5"/>
                </a:cxn>
              </a:cxnLst>
              <a:rect l="T9" t="T10" r="T11" b="T12"/>
              <a:pathLst>
                <a:path w="97" h="74">
                  <a:moveTo>
                    <a:pt x="0" y="73"/>
                  </a:moveTo>
                  <a:lnTo>
                    <a:pt x="47" y="0"/>
                  </a:lnTo>
                  <a:lnTo>
                    <a:pt x="96" y="73"/>
                  </a:lnTo>
                </a:path>
              </a:pathLst>
            </a:custGeom>
            <a:noFill/>
            <a:ln w="28575" cap="rnd" cmpd="sng">
              <a:solidFill>
                <a:schemeClr val="tx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4039" name="Freeform 7"/>
            <p:cNvSpPr>
              <a:spLocks/>
            </p:cNvSpPr>
            <p:nvPr/>
          </p:nvSpPr>
          <p:spPr bwMode="blackWhite">
            <a:xfrm>
              <a:off x="4150518" y="4205287"/>
              <a:ext cx="458788" cy="228600"/>
            </a:xfrm>
            <a:custGeom>
              <a:avLst/>
              <a:gdLst>
                <a:gd name="T0" fmla="*/ 0 w 97"/>
                <a:gd name="T1" fmla="*/ 2147483647 h 74"/>
                <a:gd name="T2" fmla="*/ 2147483647 w 97"/>
                <a:gd name="T3" fmla="*/ 0 h 74"/>
                <a:gd name="T4" fmla="*/ 2147483647 w 97"/>
                <a:gd name="T5" fmla="*/ 2147483647 h 74"/>
                <a:gd name="T6" fmla="*/ 0 60000 65536"/>
                <a:gd name="T7" fmla="*/ 0 60000 65536"/>
                <a:gd name="T8" fmla="*/ 0 60000 65536"/>
                <a:gd name="T9" fmla="*/ 0 w 97"/>
                <a:gd name="T10" fmla="*/ 0 h 74"/>
                <a:gd name="T11" fmla="*/ 97 w 97"/>
                <a:gd name="T12" fmla="*/ 74 h 74"/>
              </a:gdLst>
              <a:ahLst/>
              <a:cxnLst>
                <a:cxn ang="T6">
                  <a:pos x="T0" y="T1"/>
                </a:cxn>
                <a:cxn ang="T7">
                  <a:pos x="T2" y="T3"/>
                </a:cxn>
                <a:cxn ang="T8">
                  <a:pos x="T4" y="T5"/>
                </a:cxn>
              </a:cxnLst>
              <a:rect l="T9" t="T10" r="T11" b="T12"/>
              <a:pathLst>
                <a:path w="97" h="74">
                  <a:moveTo>
                    <a:pt x="0" y="73"/>
                  </a:moveTo>
                  <a:lnTo>
                    <a:pt x="47" y="0"/>
                  </a:lnTo>
                  <a:lnTo>
                    <a:pt x="96" y="73"/>
                  </a:lnTo>
                </a:path>
              </a:pathLst>
            </a:custGeom>
            <a:noFill/>
            <a:ln w="28575" cap="rnd" cmpd="sng">
              <a:solidFill>
                <a:schemeClr val="tx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4040" name="Freeform 8"/>
            <p:cNvSpPr>
              <a:spLocks/>
            </p:cNvSpPr>
            <p:nvPr/>
          </p:nvSpPr>
          <p:spPr bwMode="blackWhite">
            <a:xfrm>
              <a:off x="4150518" y="2452687"/>
              <a:ext cx="458788" cy="228600"/>
            </a:xfrm>
            <a:custGeom>
              <a:avLst/>
              <a:gdLst>
                <a:gd name="T0" fmla="*/ 0 w 97"/>
                <a:gd name="T1" fmla="*/ 2147483647 h 74"/>
                <a:gd name="T2" fmla="*/ 2147483647 w 97"/>
                <a:gd name="T3" fmla="*/ 0 h 74"/>
                <a:gd name="T4" fmla="*/ 2147483647 w 97"/>
                <a:gd name="T5" fmla="*/ 2147483647 h 74"/>
                <a:gd name="T6" fmla="*/ 0 60000 65536"/>
                <a:gd name="T7" fmla="*/ 0 60000 65536"/>
                <a:gd name="T8" fmla="*/ 0 60000 65536"/>
                <a:gd name="T9" fmla="*/ 0 w 97"/>
                <a:gd name="T10" fmla="*/ 0 h 74"/>
                <a:gd name="T11" fmla="*/ 97 w 97"/>
                <a:gd name="T12" fmla="*/ 74 h 74"/>
              </a:gdLst>
              <a:ahLst/>
              <a:cxnLst>
                <a:cxn ang="T6">
                  <a:pos x="T0" y="T1"/>
                </a:cxn>
                <a:cxn ang="T7">
                  <a:pos x="T2" y="T3"/>
                </a:cxn>
                <a:cxn ang="T8">
                  <a:pos x="T4" y="T5"/>
                </a:cxn>
              </a:cxnLst>
              <a:rect l="T9" t="T10" r="T11" b="T12"/>
              <a:pathLst>
                <a:path w="97" h="74">
                  <a:moveTo>
                    <a:pt x="0" y="73"/>
                  </a:moveTo>
                  <a:lnTo>
                    <a:pt x="47" y="0"/>
                  </a:lnTo>
                  <a:lnTo>
                    <a:pt x="96" y="73"/>
                  </a:lnTo>
                </a:path>
              </a:pathLst>
            </a:custGeom>
            <a:noFill/>
            <a:ln w="28575" cap="rnd" cmpd="sng">
              <a:solidFill>
                <a:schemeClr val="tx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4041" name="Line 9"/>
            <p:cNvSpPr>
              <a:spLocks noChangeShapeType="1"/>
            </p:cNvSpPr>
            <p:nvPr/>
          </p:nvSpPr>
          <p:spPr bwMode="auto">
            <a:xfrm>
              <a:off x="4379912" y="1738312"/>
              <a:ext cx="0" cy="38862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44042" name="Freeform 11"/>
            <p:cNvSpPr>
              <a:spLocks/>
            </p:cNvSpPr>
            <p:nvPr/>
          </p:nvSpPr>
          <p:spPr bwMode="blackWhite">
            <a:xfrm>
              <a:off x="4333875" y="4500563"/>
              <a:ext cx="92075" cy="180975"/>
            </a:xfrm>
            <a:custGeom>
              <a:avLst/>
              <a:gdLst>
                <a:gd name="T0" fmla="*/ 0 w 58"/>
                <a:gd name="T1" fmla="*/ 0 h 114"/>
                <a:gd name="T2" fmla="*/ 2147483647 w 58"/>
                <a:gd name="T3" fmla="*/ 2147483647 h 114"/>
                <a:gd name="T4" fmla="*/ 0 w 58"/>
                <a:gd name="T5" fmla="*/ 2147483647 h 114"/>
                <a:gd name="T6" fmla="*/ 0 60000 65536"/>
                <a:gd name="T7" fmla="*/ 0 60000 65536"/>
                <a:gd name="T8" fmla="*/ 0 60000 65536"/>
                <a:gd name="T9" fmla="*/ 0 w 58"/>
                <a:gd name="T10" fmla="*/ 0 h 114"/>
                <a:gd name="T11" fmla="*/ 58 w 58"/>
                <a:gd name="T12" fmla="*/ 114 h 114"/>
              </a:gdLst>
              <a:ahLst/>
              <a:cxnLst>
                <a:cxn ang="T6">
                  <a:pos x="T0" y="T1"/>
                </a:cxn>
                <a:cxn ang="T7">
                  <a:pos x="T2" y="T3"/>
                </a:cxn>
                <a:cxn ang="T8">
                  <a:pos x="T4" y="T5"/>
                </a:cxn>
              </a:cxnLst>
              <a:rect l="T9" t="T10" r="T11" b="T12"/>
              <a:pathLst>
                <a:path w="58" h="114">
                  <a:moveTo>
                    <a:pt x="0" y="0"/>
                  </a:moveTo>
                  <a:lnTo>
                    <a:pt x="57" y="56"/>
                  </a:lnTo>
                  <a:lnTo>
                    <a:pt x="0" y="113"/>
                  </a:lnTo>
                </a:path>
              </a:pathLst>
            </a:custGeom>
            <a:noFill/>
            <a:ln w="28575" cap="rnd" cmpd="sng">
              <a:solidFill>
                <a:schemeClr val="tx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4043" name="Freeform 12"/>
            <p:cNvSpPr>
              <a:spLocks/>
            </p:cNvSpPr>
            <p:nvPr/>
          </p:nvSpPr>
          <p:spPr bwMode="auto">
            <a:xfrm>
              <a:off x="6548789" y="2778301"/>
              <a:ext cx="152400" cy="228600"/>
            </a:xfrm>
            <a:custGeom>
              <a:avLst/>
              <a:gdLst>
                <a:gd name="T0" fmla="*/ 2147483647 w 97"/>
                <a:gd name="T1" fmla="*/ 0 h 97"/>
                <a:gd name="T2" fmla="*/ 0 w 97"/>
                <a:gd name="T3" fmla="*/ 2147483647 h 97"/>
                <a:gd name="T4" fmla="*/ 2147483647 w 97"/>
                <a:gd name="T5" fmla="*/ 2147483647 h 97"/>
                <a:gd name="T6" fmla="*/ 0 60000 65536"/>
                <a:gd name="T7" fmla="*/ 0 60000 65536"/>
                <a:gd name="T8" fmla="*/ 0 60000 65536"/>
                <a:gd name="T9" fmla="*/ 0 w 97"/>
                <a:gd name="T10" fmla="*/ 0 h 97"/>
                <a:gd name="T11" fmla="*/ 97 w 97"/>
                <a:gd name="T12" fmla="*/ 97 h 97"/>
              </a:gdLst>
              <a:ahLst/>
              <a:cxnLst>
                <a:cxn ang="T6">
                  <a:pos x="T0" y="T1"/>
                </a:cxn>
                <a:cxn ang="T7">
                  <a:pos x="T2" y="T3"/>
                </a:cxn>
                <a:cxn ang="T8">
                  <a:pos x="T4" y="T5"/>
                </a:cxn>
              </a:cxnLst>
              <a:rect l="T9" t="T10" r="T11" b="T12"/>
              <a:pathLst>
                <a:path w="97" h="97">
                  <a:moveTo>
                    <a:pt x="96" y="0"/>
                  </a:moveTo>
                  <a:lnTo>
                    <a:pt x="0" y="48"/>
                  </a:lnTo>
                  <a:lnTo>
                    <a:pt x="96" y="96"/>
                  </a:lnTo>
                </a:path>
              </a:pathLst>
            </a:custGeom>
            <a:noFill/>
            <a:ln w="28575" cap="rnd" cmpd="sng">
              <a:solidFill>
                <a:schemeClr val="tx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4044" name="Line 14"/>
            <p:cNvSpPr>
              <a:spLocks noChangeShapeType="1"/>
            </p:cNvSpPr>
            <p:nvPr/>
          </p:nvSpPr>
          <p:spPr bwMode="auto">
            <a:xfrm>
              <a:off x="3960812" y="2887134"/>
              <a:ext cx="2971800" cy="0"/>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44045" name="AutoShape 16"/>
            <p:cNvSpPr>
              <a:spLocks noChangeArrowheads="1"/>
            </p:cNvSpPr>
            <p:nvPr/>
          </p:nvSpPr>
          <p:spPr bwMode="blackWhite">
            <a:xfrm>
              <a:off x="3476625" y="1676400"/>
              <a:ext cx="1806575" cy="588962"/>
            </a:xfrm>
            <a:prstGeom prst="roundRect">
              <a:avLst>
                <a:gd name="adj" fmla="val 12495"/>
              </a:avLst>
            </a:prstGeom>
            <a:solidFill>
              <a:srgbClr val="CCCCFF"/>
            </a:solidFill>
            <a:ln w="28575">
              <a:solidFill>
                <a:srgbClr val="000000"/>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dirty="0">
                  <a:solidFill>
                    <a:srgbClr val="000000"/>
                  </a:solidFill>
                </a:rPr>
                <a:t>Database</a:t>
              </a:r>
            </a:p>
          </p:txBody>
        </p:sp>
        <p:sp>
          <p:nvSpPr>
            <p:cNvPr id="44046" name="Rectangle 18"/>
            <p:cNvSpPr>
              <a:spLocks noChangeArrowheads="1"/>
            </p:cNvSpPr>
            <p:nvPr/>
          </p:nvSpPr>
          <p:spPr bwMode="auto">
            <a:xfrm>
              <a:off x="3976688" y="1237015"/>
              <a:ext cx="917575"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346075" eaLnBrk="0" hangingPunct="0">
                <a:tabLst>
                  <a:tab pos="571500" algn="l"/>
                </a:tabLst>
                <a:defRPr>
                  <a:solidFill>
                    <a:schemeClr val="tx1"/>
                  </a:solidFill>
                  <a:latin typeface="Arial" panose="020B0604020202020204" pitchFamily="34" charset="0"/>
                  <a:cs typeface="Arial" panose="020B0604020202020204" pitchFamily="34" charset="0"/>
                </a:defRPr>
              </a:lvl1pPr>
              <a:lvl2pPr marL="742950" indent="-285750" defTabSz="346075" eaLnBrk="0" hangingPunct="0">
                <a:tabLst>
                  <a:tab pos="571500" algn="l"/>
                </a:tabLst>
                <a:defRPr>
                  <a:solidFill>
                    <a:schemeClr val="tx1"/>
                  </a:solidFill>
                  <a:latin typeface="Arial" panose="020B0604020202020204" pitchFamily="34" charset="0"/>
                  <a:cs typeface="Arial" panose="020B0604020202020204" pitchFamily="34" charset="0"/>
                </a:defRPr>
              </a:lvl2pPr>
              <a:lvl3pPr marL="1143000" indent="-228600" defTabSz="346075" eaLnBrk="0" hangingPunct="0">
                <a:tabLst>
                  <a:tab pos="571500" algn="l"/>
                </a:tabLst>
                <a:defRPr>
                  <a:solidFill>
                    <a:schemeClr val="tx1"/>
                  </a:solidFill>
                  <a:latin typeface="Arial" panose="020B0604020202020204" pitchFamily="34" charset="0"/>
                  <a:cs typeface="Arial" panose="020B0604020202020204" pitchFamily="34" charset="0"/>
                </a:defRPr>
              </a:lvl3pPr>
              <a:lvl4pPr marL="1600200" indent="-228600" defTabSz="346075" eaLnBrk="0" hangingPunct="0">
                <a:tabLst>
                  <a:tab pos="571500" algn="l"/>
                </a:tabLst>
                <a:defRPr>
                  <a:solidFill>
                    <a:schemeClr val="tx1"/>
                  </a:solidFill>
                  <a:latin typeface="Arial" panose="020B0604020202020204" pitchFamily="34" charset="0"/>
                  <a:cs typeface="Arial" panose="020B0604020202020204" pitchFamily="34" charset="0"/>
                </a:defRPr>
              </a:lvl4pPr>
              <a:lvl5pPr marL="2057400" indent="-228600" defTabSz="346075" eaLnBrk="0" hangingPunct="0">
                <a:tabLst>
                  <a:tab pos="571500" algn="l"/>
                </a:tabLst>
                <a:defRPr>
                  <a:solidFill>
                    <a:schemeClr val="tx1"/>
                  </a:solidFill>
                  <a:latin typeface="Arial" panose="020B0604020202020204" pitchFamily="34" charset="0"/>
                  <a:cs typeface="Arial" panose="020B0604020202020204" pitchFamily="34" charset="0"/>
                </a:defRPr>
              </a:lvl5pPr>
              <a:lvl6pPr marL="25146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6pPr>
              <a:lvl7pPr marL="29718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7pPr>
              <a:lvl8pPr marL="34290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8pPr>
              <a:lvl9pPr marL="38862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35000"/>
                </a:spcBef>
              </a:pPr>
              <a:r>
                <a:rPr lang="en-US" altLang="en-US" dirty="0">
                  <a:solidFill>
                    <a:srgbClr val="FF0066"/>
                  </a:solidFill>
                  <a:cs typeface="Times New Roman" panose="02020603050405020304" pitchFamily="18" charset="0"/>
                </a:rPr>
                <a:t>Logical</a:t>
              </a:r>
            </a:p>
          </p:txBody>
        </p:sp>
        <p:sp>
          <p:nvSpPr>
            <p:cNvPr id="44047" name="Rectangle 19"/>
            <p:cNvSpPr>
              <a:spLocks noChangeArrowheads="1"/>
            </p:cNvSpPr>
            <p:nvPr/>
          </p:nvSpPr>
          <p:spPr bwMode="auto">
            <a:xfrm>
              <a:off x="6948488" y="1237015"/>
              <a:ext cx="1044575"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346075" eaLnBrk="0" hangingPunct="0">
                <a:tabLst>
                  <a:tab pos="571500" algn="l"/>
                </a:tabLst>
                <a:defRPr>
                  <a:solidFill>
                    <a:schemeClr val="tx1"/>
                  </a:solidFill>
                  <a:latin typeface="Arial" panose="020B0604020202020204" pitchFamily="34" charset="0"/>
                  <a:cs typeface="Arial" panose="020B0604020202020204" pitchFamily="34" charset="0"/>
                </a:defRPr>
              </a:lvl1pPr>
              <a:lvl2pPr marL="742950" indent="-285750" defTabSz="346075" eaLnBrk="0" hangingPunct="0">
                <a:tabLst>
                  <a:tab pos="571500" algn="l"/>
                </a:tabLst>
                <a:defRPr>
                  <a:solidFill>
                    <a:schemeClr val="tx1"/>
                  </a:solidFill>
                  <a:latin typeface="Arial" panose="020B0604020202020204" pitchFamily="34" charset="0"/>
                  <a:cs typeface="Arial" panose="020B0604020202020204" pitchFamily="34" charset="0"/>
                </a:defRPr>
              </a:lvl2pPr>
              <a:lvl3pPr marL="1143000" indent="-228600" defTabSz="346075" eaLnBrk="0" hangingPunct="0">
                <a:tabLst>
                  <a:tab pos="571500" algn="l"/>
                </a:tabLst>
                <a:defRPr>
                  <a:solidFill>
                    <a:schemeClr val="tx1"/>
                  </a:solidFill>
                  <a:latin typeface="Arial" panose="020B0604020202020204" pitchFamily="34" charset="0"/>
                  <a:cs typeface="Arial" panose="020B0604020202020204" pitchFamily="34" charset="0"/>
                </a:defRPr>
              </a:lvl3pPr>
              <a:lvl4pPr marL="1600200" indent="-228600" defTabSz="346075" eaLnBrk="0" hangingPunct="0">
                <a:tabLst>
                  <a:tab pos="571500" algn="l"/>
                </a:tabLst>
                <a:defRPr>
                  <a:solidFill>
                    <a:schemeClr val="tx1"/>
                  </a:solidFill>
                  <a:latin typeface="Arial" panose="020B0604020202020204" pitchFamily="34" charset="0"/>
                  <a:cs typeface="Arial" panose="020B0604020202020204" pitchFamily="34" charset="0"/>
                </a:defRPr>
              </a:lvl4pPr>
              <a:lvl5pPr marL="2057400" indent="-228600" defTabSz="346075" eaLnBrk="0" hangingPunct="0">
                <a:tabLst>
                  <a:tab pos="571500" algn="l"/>
                </a:tabLst>
                <a:defRPr>
                  <a:solidFill>
                    <a:schemeClr val="tx1"/>
                  </a:solidFill>
                  <a:latin typeface="Arial" panose="020B0604020202020204" pitchFamily="34" charset="0"/>
                  <a:cs typeface="Arial" panose="020B0604020202020204" pitchFamily="34" charset="0"/>
                </a:defRPr>
              </a:lvl5pPr>
              <a:lvl6pPr marL="25146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6pPr>
              <a:lvl7pPr marL="29718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7pPr>
              <a:lvl8pPr marL="34290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8pPr>
              <a:lvl9pPr marL="38862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35000"/>
                </a:spcBef>
              </a:pPr>
              <a:r>
                <a:rPr lang="en-US" altLang="en-US" dirty="0">
                  <a:solidFill>
                    <a:srgbClr val="FF0066"/>
                  </a:solidFill>
                  <a:cs typeface="Times New Roman" panose="02020603050405020304" pitchFamily="18" charset="0"/>
                </a:rPr>
                <a:t>Physical</a:t>
              </a:r>
            </a:p>
          </p:txBody>
        </p:sp>
        <p:sp>
          <p:nvSpPr>
            <p:cNvPr id="44048" name="AutoShape 20"/>
            <p:cNvSpPr>
              <a:spLocks noChangeArrowheads="1"/>
            </p:cNvSpPr>
            <p:nvPr/>
          </p:nvSpPr>
          <p:spPr bwMode="blackWhite">
            <a:xfrm>
              <a:off x="3490119" y="2582862"/>
              <a:ext cx="1779587" cy="596900"/>
            </a:xfrm>
            <a:prstGeom prst="roundRect">
              <a:avLst>
                <a:gd name="adj" fmla="val 12495"/>
              </a:avLst>
            </a:prstGeom>
            <a:solidFill>
              <a:srgbClr val="CCCCFF"/>
            </a:solidFill>
            <a:ln w="28575">
              <a:solidFill>
                <a:srgbClr val="000000"/>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dirty="0">
                  <a:solidFill>
                    <a:srgbClr val="000000"/>
                  </a:solidFill>
                </a:rPr>
                <a:t>Tablespace</a:t>
              </a:r>
            </a:p>
          </p:txBody>
        </p:sp>
        <p:sp>
          <p:nvSpPr>
            <p:cNvPr id="44049" name="AutoShape 23"/>
            <p:cNvSpPr>
              <a:spLocks noChangeArrowheads="1"/>
            </p:cNvSpPr>
            <p:nvPr/>
          </p:nvSpPr>
          <p:spPr bwMode="blackWhite">
            <a:xfrm>
              <a:off x="3480594" y="3421062"/>
              <a:ext cx="1798637" cy="596900"/>
            </a:xfrm>
            <a:prstGeom prst="roundRect">
              <a:avLst>
                <a:gd name="adj" fmla="val 12495"/>
              </a:avLst>
            </a:prstGeom>
            <a:solidFill>
              <a:srgbClr val="CCCCFF"/>
            </a:solidFill>
            <a:ln w="28575">
              <a:solidFill>
                <a:srgbClr val="000000"/>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dirty="0">
                  <a:solidFill>
                    <a:srgbClr val="000000"/>
                  </a:solidFill>
                </a:rPr>
                <a:t>Segment</a:t>
              </a:r>
            </a:p>
          </p:txBody>
        </p:sp>
        <p:sp>
          <p:nvSpPr>
            <p:cNvPr id="44050" name="AutoShape 24"/>
            <p:cNvSpPr>
              <a:spLocks noChangeArrowheads="1"/>
            </p:cNvSpPr>
            <p:nvPr/>
          </p:nvSpPr>
          <p:spPr bwMode="blackWhite">
            <a:xfrm>
              <a:off x="3480594" y="4340226"/>
              <a:ext cx="1798637" cy="592137"/>
            </a:xfrm>
            <a:prstGeom prst="roundRect">
              <a:avLst>
                <a:gd name="adj" fmla="val 12495"/>
              </a:avLst>
            </a:prstGeom>
            <a:solidFill>
              <a:srgbClr val="CCCCFF"/>
            </a:solidFill>
            <a:ln w="28575">
              <a:solidFill>
                <a:srgbClr val="000000"/>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dirty="0">
                  <a:solidFill>
                    <a:srgbClr val="000000"/>
                  </a:solidFill>
                </a:rPr>
                <a:t>Extent</a:t>
              </a:r>
            </a:p>
          </p:txBody>
        </p:sp>
        <p:sp>
          <p:nvSpPr>
            <p:cNvPr id="44051" name="AutoShape 25"/>
            <p:cNvSpPr>
              <a:spLocks noChangeArrowheads="1"/>
            </p:cNvSpPr>
            <p:nvPr/>
          </p:nvSpPr>
          <p:spPr bwMode="blackWhite">
            <a:xfrm>
              <a:off x="3471862" y="5254626"/>
              <a:ext cx="1816100" cy="744537"/>
            </a:xfrm>
            <a:prstGeom prst="roundRect">
              <a:avLst>
                <a:gd name="adj" fmla="val 12495"/>
              </a:avLst>
            </a:prstGeom>
            <a:solidFill>
              <a:srgbClr val="CCCCFF"/>
            </a:solidFill>
            <a:ln w="28575">
              <a:solidFill>
                <a:srgbClr val="000000"/>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dirty="0">
                  <a:solidFill>
                    <a:srgbClr val="000000"/>
                  </a:solidFill>
                </a:rPr>
                <a:t>Oracle data</a:t>
              </a:r>
              <a:br>
                <a:rPr lang="en-US" altLang="en-US" dirty="0">
                  <a:solidFill>
                    <a:srgbClr val="000000"/>
                  </a:solidFill>
                </a:rPr>
              </a:br>
              <a:r>
                <a:rPr lang="en-US" altLang="en-US" dirty="0">
                  <a:solidFill>
                    <a:srgbClr val="000000"/>
                  </a:solidFill>
                </a:rPr>
                <a:t>block</a:t>
              </a:r>
            </a:p>
          </p:txBody>
        </p:sp>
        <p:sp>
          <p:nvSpPr>
            <p:cNvPr id="44052" name="Line 31"/>
            <p:cNvSpPr>
              <a:spLocks noChangeShapeType="1"/>
            </p:cNvSpPr>
            <p:nvPr/>
          </p:nvSpPr>
          <p:spPr bwMode="gray">
            <a:xfrm>
              <a:off x="7427912" y="3200401"/>
              <a:ext cx="0" cy="6508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grpSp>
          <p:nvGrpSpPr>
            <p:cNvPr id="44053" name="Group 23"/>
            <p:cNvGrpSpPr>
              <a:grpSpLocks/>
            </p:cNvGrpSpPr>
            <p:nvPr/>
          </p:nvGrpSpPr>
          <p:grpSpPr bwMode="auto">
            <a:xfrm>
              <a:off x="6208712" y="3852333"/>
              <a:ext cx="2438400" cy="2133600"/>
              <a:chOff x="4783138" y="3927475"/>
              <a:chExt cx="2438400" cy="2133600"/>
            </a:xfrm>
          </p:grpSpPr>
          <p:sp>
            <p:nvSpPr>
              <p:cNvPr id="44055" name="Rectangle 29"/>
              <p:cNvSpPr>
                <a:spLocks noChangeArrowheads="1"/>
              </p:cNvSpPr>
              <p:nvPr/>
            </p:nvSpPr>
            <p:spPr bwMode="gray">
              <a:xfrm>
                <a:off x="4783138" y="3927475"/>
                <a:ext cx="2438400" cy="2133600"/>
              </a:xfrm>
              <a:prstGeom prst="rect">
                <a:avLst/>
              </a:prstGeom>
              <a:solidFill>
                <a:srgbClr val="00FFFF"/>
              </a:solidFill>
              <a:ln w="28575" algn="ctr">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a:p>
                <a:pPr eaLnBrk="1" hangingPunct="1"/>
                <a:endParaRPr lang="en-US" altLang="en-US" dirty="0">
                  <a:solidFill>
                    <a:srgbClr val="000000"/>
                  </a:solidFill>
                </a:endParaRPr>
              </a:p>
            </p:txBody>
          </p:sp>
          <p:sp>
            <p:nvSpPr>
              <p:cNvPr id="44056" name="Text Box 30"/>
              <p:cNvSpPr txBox="1">
                <a:spLocks noChangeArrowheads="1"/>
              </p:cNvSpPr>
              <p:nvPr/>
            </p:nvSpPr>
            <p:spPr bwMode="gray">
              <a:xfrm>
                <a:off x="4935538" y="3927475"/>
                <a:ext cx="2209800"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dirty="0">
                    <a:solidFill>
                      <a:srgbClr val="000000"/>
                    </a:solidFill>
                  </a:rPr>
                  <a:t>Storage System</a:t>
                </a:r>
              </a:p>
              <a:p>
                <a:pPr eaLnBrk="1" hangingPunct="1">
                  <a:spcBef>
                    <a:spcPct val="50000"/>
                  </a:spcBef>
                  <a:buClr>
                    <a:schemeClr val="accent1"/>
                  </a:buClr>
                  <a:buFont typeface="Arial" panose="020B0604020202020204" pitchFamily="34" charset="0"/>
                  <a:buChar char="•"/>
                </a:pPr>
                <a:r>
                  <a:rPr lang="en-US" altLang="en-US" dirty="0">
                    <a:solidFill>
                      <a:srgbClr val="000000"/>
                    </a:solidFill>
                  </a:rPr>
                  <a:t> SAN</a:t>
                </a:r>
              </a:p>
              <a:p>
                <a:pPr eaLnBrk="1" hangingPunct="1">
                  <a:spcBef>
                    <a:spcPct val="50000"/>
                  </a:spcBef>
                  <a:buClr>
                    <a:schemeClr val="accent1"/>
                  </a:buClr>
                  <a:buFont typeface="Arial" panose="020B0604020202020204" pitchFamily="34" charset="0"/>
                  <a:buChar char="•"/>
                </a:pPr>
                <a:r>
                  <a:rPr lang="en-US" altLang="en-US" dirty="0">
                    <a:solidFill>
                      <a:srgbClr val="000000"/>
                    </a:solidFill>
                  </a:rPr>
                  <a:t> NAS</a:t>
                </a:r>
              </a:p>
              <a:p>
                <a:pPr eaLnBrk="1" hangingPunct="1">
                  <a:spcBef>
                    <a:spcPct val="50000"/>
                  </a:spcBef>
                  <a:buClr>
                    <a:schemeClr val="accent1"/>
                  </a:buClr>
                  <a:buFont typeface="Arial" panose="020B0604020202020204" pitchFamily="34" charset="0"/>
                  <a:buChar char="•"/>
                </a:pPr>
                <a:r>
                  <a:rPr lang="en-US" altLang="en-US" dirty="0">
                    <a:solidFill>
                      <a:srgbClr val="000000"/>
                    </a:solidFill>
                  </a:rPr>
                  <a:t> Exadata</a:t>
                </a:r>
              </a:p>
              <a:p>
                <a:pPr eaLnBrk="1" hangingPunct="1">
                  <a:spcBef>
                    <a:spcPct val="50000"/>
                  </a:spcBef>
                  <a:buClr>
                    <a:schemeClr val="accent1"/>
                  </a:buClr>
                  <a:buFont typeface="Arial" panose="020B0604020202020204" pitchFamily="34" charset="0"/>
                  <a:buChar char="•"/>
                </a:pPr>
                <a:r>
                  <a:rPr lang="en-US" altLang="en-US" dirty="0">
                    <a:solidFill>
                      <a:srgbClr val="000000"/>
                    </a:solidFill>
                  </a:rPr>
                  <a:t> File System</a:t>
                </a:r>
              </a:p>
            </p:txBody>
          </p:sp>
          <p:sp>
            <p:nvSpPr>
              <p:cNvPr id="44057" name="Text Box 32"/>
              <p:cNvSpPr txBox="1">
                <a:spLocks noChangeArrowheads="1"/>
              </p:cNvSpPr>
              <p:nvPr/>
            </p:nvSpPr>
            <p:spPr bwMode="gray">
              <a:xfrm>
                <a:off x="6154738" y="4308475"/>
                <a:ext cx="10668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buClr>
                    <a:schemeClr val="accent1"/>
                  </a:buClr>
                  <a:buFont typeface="Arial" panose="020B0604020202020204" pitchFamily="34" charset="0"/>
                  <a:buChar char="•"/>
                </a:pPr>
                <a:r>
                  <a:rPr lang="en-US" altLang="en-US" dirty="0">
                    <a:solidFill>
                      <a:srgbClr val="000000"/>
                    </a:solidFill>
                  </a:rPr>
                  <a:t> NFS</a:t>
                </a:r>
              </a:p>
              <a:p>
                <a:pPr eaLnBrk="1" hangingPunct="1">
                  <a:spcBef>
                    <a:spcPct val="50000"/>
                  </a:spcBef>
                  <a:buClr>
                    <a:schemeClr val="accent1"/>
                  </a:buClr>
                  <a:buFont typeface="Arial" panose="020B0604020202020204" pitchFamily="34" charset="0"/>
                  <a:buChar char="•"/>
                </a:pPr>
                <a:r>
                  <a:rPr lang="en-US" altLang="en-US" dirty="0">
                    <a:solidFill>
                      <a:srgbClr val="000000"/>
                    </a:solidFill>
                  </a:rPr>
                  <a:t> ASM</a:t>
                </a:r>
              </a:p>
            </p:txBody>
          </p:sp>
        </p:grpSp>
        <p:sp>
          <p:nvSpPr>
            <p:cNvPr id="2" name="AutoShape 21"/>
            <p:cNvSpPr>
              <a:spLocks noChangeArrowheads="1"/>
            </p:cNvSpPr>
            <p:nvPr/>
          </p:nvSpPr>
          <p:spPr bwMode="blackWhite">
            <a:xfrm>
              <a:off x="6710362" y="2582862"/>
              <a:ext cx="1435100" cy="612775"/>
            </a:xfrm>
            <a:prstGeom prst="roundRect">
              <a:avLst>
                <a:gd name="adj" fmla="val 12495"/>
              </a:avLst>
            </a:prstGeom>
            <a:solidFill>
              <a:schemeClr val="accent6">
                <a:lumMod val="20000"/>
                <a:lumOff val="80000"/>
              </a:schemeClr>
            </a:solidFill>
            <a:ln w="28575">
              <a:solidFill>
                <a:srgbClr val="000000"/>
              </a:solidFill>
              <a:round/>
              <a:headEnd/>
              <a:tailEnd/>
            </a:ln>
          </p:spPr>
          <p:txBody>
            <a:bodyPr wrap="none" lIns="46038" tIns="46038" rIns="46038" bIns="46038" anchor="ctr"/>
            <a:lstStyle/>
            <a:p>
              <a:pPr algn="ctr" defTabSz="822325" eaLnBrk="0" hangingPunct="0">
                <a:lnSpc>
                  <a:spcPct val="95000"/>
                </a:lnSpc>
                <a:defRPr/>
              </a:pPr>
              <a:r>
                <a:rPr lang="en-US" dirty="0">
                  <a:solidFill>
                    <a:srgbClr val="000000"/>
                  </a:solidFill>
                  <a:latin typeface="Arial" charset="0"/>
                  <a:cs typeface="Arial" charset="0"/>
                </a:rPr>
                <a:t>Data file</a:t>
              </a:r>
            </a:p>
          </p:txBody>
        </p:sp>
      </p:grpSp>
      <p:sp>
        <p:nvSpPr>
          <p:cNvPr id="4" name="Slide Number Placeholder 3"/>
          <p:cNvSpPr>
            <a:spLocks noGrp="1"/>
          </p:cNvSpPr>
          <p:nvPr>
            <p:ph type="sldNum" sz="quarter" idx="12"/>
          </p:nvPr>
        </p:nvSpPr>
        <p:spPr/>
        <p:txBody>
          <a:bodyPr/>
          <a:lstStyle/>
          <a:p>
            <a:fld id="{0D1E9C62-5A59-433B-A292-EC595ABBBF45}" type="slidenum">
              <a:rPr lang="" smtClean="0"/>
              <a:t>56</a:t>
            </a:fld>
            <a:endParaRPr lang=""/>
          </a:p>
        </p:txBody>
      </p:sp>
    </p:spTree>
    <p:custDataLst>
      <p:tags r:id="rId1"/>
    </p:custDataLst>
    <p:extLst>
      <p:ext uri="{BB962C8B-B14F-4D97-AF65-F5344CB8AC3E}">
        <p14:creationId xmlns:p14="http://schemas.microsoft.com/office/powerpoint/2010/main" val="113520098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1026"/>
          <p:cNvSpPr>
            <a:spLocks noGrp="1" noChangeArrowheads="1"/>
          </p:cNvSpPr>
          <p:nvPr>
            <p:ph type="title"/>
          </p:nvPr>
        </p:nvSpPr>
        <p:spPr/>
        <p:txBody>
          <a:bodyPr/>
          <a:lstStyle/>
          <a:p>
            <a:pPr eaLnBrk="1" hangingPunct="1"/>
            <a:endParaRPr lang="en-US" altLang="en-US" dirty="0"/>
          </a:p>
        </p:txBody>
      </p:sp>
      <p:sp>
        <p:nvSpPr>
          <p:cNvPr id="45059" name="Rectangle 1027"/>
          <p:cNvSpPr>
            <a:spLocks noGrp="1" noChangeArrowheads="1"/>
          </p:cNvSpPr>
          <p:nvPr>
            <p:ph idx="1"/>
          </p:nvPr>
        </p:nvSpPr>
        <p:spPr>
          <a:xfrm>
            <a:off x="622138" y="1242485"/>
            <a:ext cx="10944549" cy="357356"/>
          </a:xfrm>
        </p:spPr>
        <p:txBody>
          <a:bodyPr>
            <a:normAutofit fontScale="85000" lnSpcReduction="20000"/>
          </a:bodyPr>
          <a:lstStyle/>
          <a:p>
            <a:pPr eaLnBrk="1" hangingPunct="1"/>
            <a:endParaRPr lang="en-US" alt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57</a:t>
            </a:fld>
            <a:endParaRPr lang=""/>
          </a:p>
        </p:txBody>
      </p:sp>
    </p:spTree>
    <p:custDataLst>
      <p:tags r:id="rId1"/>
    </p:custDataLst>
    <p:extLst>
      <p:ext uri="{BB962C8B-B14F-4D97-AF65-F5344CB8AC3E}">
        <p14:creationId xmlns:p14="http://schemas.microsoft.com/office/powerpoint/2010/main" val="316753360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729269" y="3102541"/>
            <a:ext cx="8730287" cy="2917259"/>
            <a:chOff x="830654" y="1268641"/>
            <a:chExt cx="7482693" cy="3030071"/>
          </a:xfrm>
        </p:grpSpPr>
        <p:sp>
          <p:nvSpPr>
            <p:cNvPr id="21" name="Freeform 20"/>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2" name="Rounded Rectangle 21"/>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46082" name="Rectangle 19"/>
          <p:cNvSpPr>
            <a:spLocks noGrp="1" noChangeArrowheads="1"/>
          </p:cNvSpPr>
          <p:nvPr>
            <p:ph type="title"/>
          </p:nvPr>
        </p:nvSpPr>
        <p:spPr/>
        <p:txBody>
          <a:bodyPr/>
          <a:lstStyle/>
          <a:p>
            <a:pPr eaLnBrk="1" hangingPunct="1"/>
            <a:r>
              <a:rPr lang="en-US" altLang="en-US" dirty="0"/>
              <a:t>Segments, Extents, and </a:t>
            </a:r>
            <a:r>
              <a:rPr lang="en-US" altLang="en-US" dirty="0" smtClean="0"/>
              <a:t>Blocks</a:t>
            </a:r>
            <a:br>
              <a:rPr lang="en-US" altLang="en-US" dirty="0" smtClean="0"/>
            </a:br>
            <a:endParaRPr lang="en-US" altLang="en-US" dirty="0"/>
          </a:p>
        </p:txBody>
      </p:sp>
      <p:sp>
        <p:nvSpPr>
          <p:cNvPr id="46083" name="Rectangle 20"/>
          <p:cNvSpPr>
            <a:spLocks noGrp="1" noChangeArrowheads="1"/>
          </p:cNvSpPr>
          <p:nvPr>
            <p:ph idx="1"/>
          </p:nvPr>
        </p:nvSpPr>
        <p:spPr>
          <a:xfrm>
            <a:off x="622138" y="1242485"/>
            <a:ext cx="10944549" cy="1673101"/>
          </a:xfrm>
        </p:spPr>
        <p:txBody>
          <a:bodyPr/>
          <a:lstStyle/>
          <a:p>
            <a:pPr lvl="1" eaLnBrk="1" hangingPunct="1"/>
            <a:r>
              <a:rPr lang="en-US" altLang="en-US" dirty="0"/>
              <a:t>Segments exist in a tablespace.</a:t>
            </a:r>
          </a:p>
          <a:p>
            <a:pPr lvl="1" eaLnBrk="1" hangingPunct="1"/>
            <a:r>
              <a:rPr lang="en-US" altLang="en-US" dirty="0"/>
              <a:t>Segments are collections of extents.</a:t>
            </a:r>
          </a:p>
          <a:p>
            <a:pPr lvl="1" eaLnBrk="1" hangingPunct="1"/>
            <a:r>
              <a:rPr lang="en-US" altLang="en-US" dirty="0"/>
              <a:t>Extents are collections of data blocks.</a:t>
            </a:r>
          </a:p>
          <a:p>
            <a:pPr lvl="1" eaLnBrk="1" hangingPunct="1"/>
            <a:r>
              <a:rPr lang="en-US" altLang="en-US" dirty="0"/>
              <a:t>Data blocks are mapped to disk blocks.</a:t>
            </a:r>
          </a:p>
        </p:txBody>
      </p:sp>
      <p:grpSp>
        <p:nvGrpSpPr>
          <p:cNvPr id="2" name="Group 1"/>
          <p:cNvGrpSpPr/>
          <p:nvPr/>
        </p:nvGrpSpPr>
        <p:grpSpPr>
          <a:xfrm>
            <a:off x="2590967" y="3318933"/>
            <a:ext cx="7006891" cy="2433638"/>
            <a:chOff x="2665412" y="3657600"/>
            <a:chExt cx="7006891" cy="2433638"/>
          </a:xfrm>
        </p:grpSpPr>
        <p:pic>
          <p:nvPicPr>
            <p:cNvPr id="46084" name="Picture 4" descr="Cube: Box, Dark 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2665412" y="3657600"/>
              <a:ext cx="15176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5"/>
            <p:cNvSpPr>
              <a:spLocks noChangeArrowheads="1"/>
            </p:cNvSpPr>
            <p:nvPr/>
          </p:nvSpPr>
          <p:spPr bwMode="gray">
            <a:xfrm>
              <a:off x="2776537" y="5334001"/>
              <a:ext cx="12954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dirty="0">
                  <a:solidFill>
                    <a:srgbClr val="000000"/>
                  </a:solidFill>
                </a:rPr>
                <a:t>Segment</a:t>
              </a:r>
            </a:p>
          </p:txBody>
        </p:sp>
        <p:grpSp>
          <p:nvGrpSpPr>
            <p:cNvPr id="46086" name="Group 6"/>
            <p:cNvGrpSpPr>
              <a:grpSpLocks/>
            </p:cNvGrpSpPr>
            <p:nvPr/>
          </p:nvGrpSpPr>
          <p:grpSpPr bwMode="auto">
            <a:xfrm>
              <a:off x="4870450" y="3657600"/>
              <a:ext cx="939800" cy="1600200"/>
              <a:chOff x="2136" y="2448"/>
              <a:chExt cx="592" cy="1008"/>
            </a:xfrm>
          </p:grpSpPr>
          <p:pic>
            <p:nvPicPr>
              <p:cNvPr id="46097" name="Picture 7" descr="Cube: Box, Yell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136" y="2832"/>
                <a:ext cx="59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8" name="Picture 8" descr="Cube: Box, Yell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136" y="2448"/>
                <a:ext cx="59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087" name="Rectangle 9"/>
            <p:cNvSpPr>
              <a:spLocks noChangeArrowheads="1"/>
            </p:cNvSpPr>
            <p:nvPr/>
          </p:nvSpPr>
          <p:spPr bwMode="gray">
            <a:xfrm>
              <a:off x="4692650" y="5334001"/>
              <a:ext cx="12954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dirty="0">
                  <a:solidFill>
                    <a:srgbClr val="000000"/>
                  </a:solidFill>
                </a:rPr>
                <a:t>Extents</a:t>
              </a:r>
            </a:p>
          </p:txBody>
        </p:sp>
        <p:pic>
          <p:nvPicPr>
            <p:cNvPr id="46088" name="Picture 10" descr="Cube: Box, Dark G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819901" y="4648200"/>
              <a:ext cx="6508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9" name="Picture 11" descr="Cube: Box, Dark G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819901" y="4181475"/>
              <a:ext cx="6508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0" name="Picture 12" descr="Cube: Box, Dark G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819901" y="3657600"/>
              <a:ext cx="6508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1" name="Rectangle 13"/>
            <p:cNvSpPr>
              <a:spLocks noChangeArrowheads="1"/>
            </p:cNvSpPr>
            <p:nvPr/>
          </p:nvSpPr>
          <p:spPr bwMode="gray">
            <a:xfrm>
              <a:off x="6497637" y="5362576"/>
              <a:ext cx="129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dirty="0">
                  <a:solidFill>
                    <a:srgbClr val="000000"/>
                  </a:solidFill>
                </a:rPr>
                <a:t>Data blocks</a:t>
              </a:r>
            </a:p>
          </p:txBody>
        </p:sp>
        <p:pic>
          <p:nvPicPr>
            <p:cNvPr id="46092" name="Picture 14" descr="Cube: Box, Gre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8734426" y="4686300"/>
              <a:ext cx="433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3" name="Picture 15" descr="Cube: Box, Gre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8734426" y="4343400"/>
              <a:ext cx="433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4" name="Picture 16" descr="Cube: Box, Gre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8734426" y="4000500"/>
              <a:ext cx="433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5" name="Picture 17" descr="Cube: Box, Gre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8734426" y="3657600"/>
              <a:ext cx="433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6" name="Rectangle 18"/>
            <p:cNvSpPr>
              <a:spLocks noChangeArrowheads="1"/>
            </p:cNvSpPr>
            <p:nvPr/>
          </p:nvSpPr>
          <p:spPr bwMode="gray">
            <a:xfrm>
              <a:off x="8241048" y="5334000"/>
              <a:ext cx="143125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dirty="0">
                  <a:solidFill>
                    <a:srgbClr val="000000"/>
                  </a:solidFill>
                </a:rPr>
                <a:t>Disk blocks</a:t>
              </a:r>
            </a:p>
            <a:p>
              <a:pPr algn="ctr">
                <a:lnSpc>
                  <a:spcPct val="85000"/>
                </a:lnSpc>
              </a:pPr>
              <a:r>
                <a:rPr lang="en-US" altLang="en-US" dirty="0">
                  <a:solidFill>
                    <a:srgbClr val="000000"/>
                  </a:solidFill>
                </a:rPr>
                <a:t>(File System Storage)</a:t>
              </a:r>
            </a:p>
          </p:txBody>
        </p:sp>
      </p:grpSp>
      <p:sp>
        <p:nvSpPr>
          <p:cNvPr id="3" name="Slide Number Placeholder 2"/>
          <p:cNvSpPr>
            <a:spLocks noGrp="1"/>
          </p:cNvSpPr>
          <p:nvPr>
            <p:ph type="sldNum" sz="quarter" idx="12"/>
          </p:nvPr>
        </p:nvSpPr>
        <p:spPr/>
        <p:txBody>
          <a:bodyPr/>
          <a:lstStyle/>
          <a:p>
            <a:fld id="{0D1E9C62-5A59-433B-A292-EC595ABBBF45}" type="slidenum">
              <a:rPr lang="" smtClean="0"/>
              <a:t>58</a:t>
            </a:fld>
            <a:endParaRPr lang=""/>
          </a:p>
        </p:txBody>
      </p:sp>
    </p:spTree>
    <p:custDataLst>
      <p:tags r:id="rId1"/>
    </p:custDataLst>
    <p:extLst>
      <p:ext uri="{BB962C8B-B14F-4D97-AF65-F5344CB8AC3E}">
        <p14:creationId xmlns:p14="http://schemas.microsoft.com/office/powerpoint/2010/main" val="4138441716"/>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2126100" y="1003549"/>
            <a:ext cx="7936625" cy="5005846"/>
            <a:chOff x="1170777" y="1268641"/>
            <a:chExt cx="6802448" cy="3023871"/>
          </a:xfrm>
        </p:grpSpPr>
        <p:sp>
          <p:nvSpPr>
            <p:cNvPr id="50" name="Freeform 49"/>
            <p:cNvSpPr/>
            <p:nvPr/>
          </p:nvSpPr>
          <p:spPr bwMode="auto">
            <a:xfrm>
              <a:off x="1330135" y="4246793"/>
              <a:ext cx="6483731"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1" name="Rounded Rectangle 50"/>
            <p:cNvSpPr/>
            <p:nvPr/>
          </p:nvSpPr>
          <p:spPr bwMode="auto">
            <a:xfrm>
              <a:off x="1170777" y="1268641"/>
              <a:ext cx="6802448" cy="3000214"/>
            </a:xfrm>
            <a:prstGeom prst="roundRect">
              <a:avLst>
                <a:gd name="adj" fmla="val 7767"/>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47108" name="Rectangle 3"/>
          <p:cNvSpPr>
            <a:spLocks noGrp="1" noChangeArrowheads="1"/>
          </p:cNvSpPr>
          <p:nvPr>
            <p:ph type="title"/>
          </p:nvPr>
        </p:nvSpPr>
        <p:spPr>
          <a:xfrm>
            <a:off x="769469" y="126844"/>
            <a:ext cx="10057030" cy="638423"/>
          </a:xfrm>
        </p:spPr>
        <p:txBody>
          <a:bodyPr>
            <a:normAutofit fontScale="90000"/>
          </a:bodyPr>
          <a:lstStyle/>
          <a:p>
            <a:pPr eaLnBrk="1" hangingPunct="1"/>
            <a:r>
              <a:rPr lang="en-US" altLang="en-US" dirty="0"/>
              <a:t>Tablespaces and Data Files</a:t>
            </a:r>
            <a:endParaRPr lang="en-US" altLang="en-US" dirty="0">
              <a:solidFill>
                <a:srgbClr val="0000FF"/>
              </a:solidFill>
            </a:endParaRPr>
          </a:p>
        </p:txBody>
      </p:sp>
      <p:grpSp>
        <p:nvGrpSpPr>
          <p:cNvPr id="2" name="Group 1"/>
          <p:cNvGrpSpPr/>
          <p:nvPr/>
        </p:nvGrpSpPr>
        <p:grpSpPr>
          <a:xfrm>
            <a:off x="2488767" y="1246781"/>
            <a:ext cx="7135091" cy="4502727"/>
            <a:chOff x="2132012" y="1066800"/>
            <a:chExt cx="7848600" cy="4953000"/>
          </a:xfrm>
        </p:grpSpPr>
        <p:sp>
          <p:nvSpPr>
            <p:cNvPr id="47106" name="Rectangle 52"/>
            <p:cNvSpPr>
              <a:spLocks noChangeArrowheads="1"/>
            </p:cNvSpPr>
            <p:nvPr/>
          </p:nvSpPr>
          <p:spPr bwMode="gray">
            <a:xfrm>
              <a:off x="2132012" y="1066800"/>
              <a:ext cx="4953000" cy="2971800"/>
            </a:xfrm>
            <a:prstGeom prst="rect">
              <a:avLst/>
            </a:prstGeom>
            <a:solidFill>
              <a:srgbClr val="00FFFF"/>
            </a:solidFill>
            <a:ln w="2857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pic>
          <p:nvPicPr>
            <p:cNvPr id="47107" name="Picture 51" descr="datab0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9338" y="1447800"/>
              <a:ext cx="225107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28" descr="datab0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6613" y="1447800"/>
              <a:ext cx="225107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10" name="Group 49"/>
            <p:cNvGrpSpPr>
              <a:grpSpLocks/>
            </p:cNvGrpSpPr>
            <p:nvPr/>
          </p:nvGrpSpPr>
          <p:grpSpPr bwMode="auto">
            <a:xfrm>
              <a:off x="2798762" y="2438401"/>
              <a:ext cx="960438" cy="1192213"/>
              <a:chOff x="3374" y="2016"/>
              <a:chExt cx="605" cy="751"/>
            </a:xfrm>
          </p:grpSpPr>
          <p:sp>
            <p:nvSpPr>
              <p:cNvPr id="47145" name="Text Box 29"/>
              <p:cNvSpPr txBox="1">
                <a:spLocks noChangeArrowheads="1"/>
              </p:cNvSpPr>
              <p:nvPr/>
            </p:nvSpPr>
            <p:spPr bwMode="gray">
              <a:xfrm>
                <a:off x="3374" y="2209"/>
                <a:ext cx="288" cy="174"/>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8Kb</a:t>
                </a:r>
              </a:p>
            </p:txBody>
          </p:sp>
          <p:sp>
            <p:nvSpPr>
              <p:cNvPr id="47146" name="Text Box 30"/>
              <p:cNvSpPr txBox="1">
                <a:spLocks noChangeArrowheads="1"/>
              </p:cNvSpPr>
              <p:nvPr/>
            </p:nvSpPr>
            <p:spPr bwMode="gray">
              <a:xfrm>
                <a:off x="3690" y="2208"/>
                <a:ext cx="288" cy="174"/>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8Kb</a:t>
                </a:r>
              </a:p>
            </p:txBody>
          </p:sp>
          <p:sp>
            <p:nvSpPr>
              <p:cNvPr id="47147" name="Text Box 31"/>
              <p:cNvSpPr txBox="1">
                <a:spLocks noChangeArrowheads="1"/>
              </p:cNvSpPr>
              <p:nvPr/>
            </p:nvSpPr>
            <p:spPr bwMode="gray">
              <a:xfrm>
                <a:off x="3374" y="2016"/>
                <a:ext cx="288" cy="174"/>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8Kb</a:t>
                </a:r>
              </a:p>
            </p:txBody>
          </p:sp>
          <p:sp>
            <p:nvSpPr>
              <p:cNvPr id="47148" name="Text Box 32"/>
              <p:cNvSpPr txBox="1">
                <a:spLocks noChangeArrowheads="1"/>
              </p:cNvSpPr>
              <p:nvPr/>
            </p:nvSpPr>
            <p:spPr bwMode="gray">
              <a:xfrm>
                <a:off x="3689" y="2016"/>
                <a:ext cx="288" cy="174"/>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8Kb</a:t>
                </a:r>
              </a:p>
            </p:txBody>
          </p:sp>
          <p:sp>
            <p:nvSpPr>
              <p:cNvPr id="47149" name="Text Box 33"/>
              <p:cNvSpPr txBox="1">
                <a:spLocks noChangeArrowheads="1"/>
              </p:cNvSpPr>
              <p:nvPr/>
            </p:nvSpPr>
            <p:spPr bwMode="gray">
              <a:xfrm>
                <a:off x="3374" y="2593"/>
                <a:ext cx="288" cy="174"/>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8Kb</a:t>
                </a:r>
              </a:p>
            </p:txBody>
          </p:sp>
          <p:sp>
            <p:nvSpPr>
              <p:cNvPr id="47150" name="Text Box 34"/>
              <p:cNvSpPr txBox="1">
                <a:spLocks noChangeArrowheads="1"/>
              </p:cNvSpPr>
              <p:nvPr/>
            </p:nvSpPr>
            <p:spPr bwMode="gray">
              <a:xfrm>
                <a:off x="3691" y="2592"/>
                <a:ext cx="288" cy="174"/>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8Kb</a:t>
                </a:r>
              </a:p>
            </p:txBody>
          </p:sp>
          <p:sp>
            <p:nvSpPr>
              <p:cNvPr id="47151" name="Text Box 35"/>
              <p:cNvSpPr txBox="1">
                <a:spLocks noChangeArrowheads="1"/>
              </p:cNvSpPr>
              <p:nvPr/>
            </p:nvSpPr>
            <p:spPr bwMode="gray">
              <a:xfrm>
                <a:off x="3374" y="2400"/>
                <a:ext cx="288" cy="174"/>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8Kb</a:t>
                </a:r>
              </a:p>
            </p:txBody>
          </p:sp>
          <p:sp>
            <p:nvSpPr>
              <p:cNvPr id="47152" name="Text Box 36"/>
              <p:cNvSpPr txBox="1">
                <a:spLocks noChangeArrowheads="1"/>
              </p:cNvSpPr>
              <p:nvPr/>
            </p:nvSpPr>
            <p:spPr bwMode="gray">
              <a:xfrm>
                <a:off x="3690" y="2400"/>
                <a:ext cx="288" cy="174"/>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8Kb</a:t>
                </a:r>
              </a:p>
            </p:txBody>
          </p:sp>
        </p:grpSp>
        <p:grpSp>
          <p:nvGrpSpPr>
            <p:cNvPr id="47111" name="Group 50"/>
            <p:cNvGrpSpPr>
              <a:grpSpLocks/>
            </p:cNvGrpSpPr>
            <p:nvPr/>
          </p:nvGrpSpPr>
          <p:grpSpPr bwMode="auto">
            <a:xfrm>
              <a:off x="5202237" y="2438401"/>
              <a:ext cx="960438" cy="1192213"/>
              <a:chOff x="4182" y="2016"/>
              <a:chExt cx="605" cy="751"/>
            </a:xfrm>
          </p:grpSpPr>
          <p:sp>
            <p:nvSpPr>
              <p:cNvPr id="47137" name="Text Box 37"/>
              <p:cNvSpPr txBox="1">
                <a:spLocks noChangeArrowheads="1"/>
              </p:cNvSpPr>
              <p:nvPr/>
            </p:nvSpPr>
            <p:spPr bwMode="gray">
              <a:xfrm>
                <a:off x="4182" y="2209"/>
                <a:ext cx="288" cy="174"/>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8Kb</a:t>
                </a:r>
              </a:p>
            </p:txBody>
          </p:sp>
          <p:sp>
            <p:nvSpPr>
              <p:cNvPr id="47138" name="Text Box 38"/>
              <p:cNvSpPr txBox="1">
                <a:spLocks noChangeArrowheads="1"/>
              </p:cNvSpPr>
              <p:nvPr/>
            </p:nvSpPr>
            <p:spPr bwMode="gray">
              <a:xfrm>
                <a:off x="4498" y="2208"/>
                <a:ext cx="288" cy="174"/>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8Kb</a:t>
                </a:r>
              </a:p>
            </p:txBody>
          </p:sp>
          <p:sp>
            <p:nvSpPr>
              <p:cNvPr id="47139" name="Text Box 39"/>
              <p:cNvSpPr txBox="1">
                <a:spLocks noChangeArrowheads="1"/>
              </p:cNvSpPr>
              <p:nvPr/>
            </p:nvSpPr>
            <p:spPr bwMode="gray">
              <a:xfrm>
                <a:off x="4182" y="2016"/>
                <a:ext cx="288" cy="174"/>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8Kb</a:t>
                </a:r>
              </a:p>
            </p:txBody>
          </p:sp>
          <p:sp>
            <p:nvSpPr>
              <p:cNvPr id="47140" name="Text Box 40"/>
              <p:cNvSpPr txBox="1">
                <a:spLocks noChangeArrowheads="1"/>
              </p:cNvSpPr>
              <p:nvPr/>
            </p:nvSpPr>
            <p:spPr bwMode="gray">
              <a:xfrm>
                <a:off x="4497" y="2016"/>
                <a:ext cx="288" cy="174"/>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8Kb</a:t>
                </a:r>
              </a:p>
            </p:txBody>
          </p:sp>
          <p:sp>
            <p:nvSpPr>
              <p:cNvPr id="47141" name="Text Box 41"/>
              <p:cNvSpPr txBox="1">
                <a:spLocks noChangeArrowheads="1"/>
              </p:cNvSpPr>
              <p:nvPr/>
            </p:nvSpPr>
            <p:spPr bwMode="gray">
              <a:xfrm>
                <a:off x="4182" y="2593"/>
                <a:ext cx="288" cy="174"/>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8Kb</a:t>
                </a:r>
              </a:p>
            </p:txBody>
          </p:sp>
          <p:sp>
            <p:nvSpPr>
              <p:cNvPr id="47142" name="Text Box 42"/>
              <p:cNvSpPr txBox="1">
                <a:spLocks noChangeArrowheads="1"/>
              </p:cNvSpPr>
              <p:nvPr/>
            </p:nvSpPr>
            <p:spPr bwMode="gray">
              <a:xfrm>
                <a:off x="4499" y="2592"/>
                <a:ext cx="288" cy="174"/>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8Kb</a:t>
                </a:r>
              </a:p>
            </p:txBody>
          </p:sp>
          <p:sp>
            <p:nvSpPr>
              <p:cNvPr id="47143" name="Text Box 43"/>
              <p:cNvSpPr txBox="1">
                <a:spLocks noChangeArrowheads="1"/>
              </p:cNvSpPr>
              <p:nvPr/>
            </p:nvSpPr>
            <p:spPr bwMode="gray">
              <a:xfrm>
                <a:off x="4182" y="2400"/>
                <a:ext cx="288" cy="174"/>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8Kb</a:t>
                </a:r>
              </a:p>
            </p:txBody>
          </p:sp>
          <p:sp>
            <p:nvSpPr>
              <p:cNvPr id="47144" name="Text Box 44"/>
              <p:cNvSpPr txBox="1">
                <a:spLocks noChangeArrowheads="1"/>
              </p:cNvSpPr>
              <p:nvPr/>
            </p:nvSpPr>
            <p:spPr bwMode="gray">
              <a:xfrm>
                <a:off x="4498" y="2400"/>
                <a:ext cx="288" cy="174"/>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8Kb</a:t>
                </a:r>
              </a:p>
            </p:txBody>
          </p:sp>
        </p:grpSp>
        <p:sp>
          <p:nvSpPr>
            <p:cNvPr id="47112" name="Text Box 53"/>
            <p:cNvSpPr txBox="1">
              <a:spLocks noChangeArrowheads="1"/>
            </p:cNvSpPr>
            <p:nvPr/>
          </p:nvSpPr>
          <p:spPr bwMode="gray">
            <a:xfrm>
              <a:off x="2151062" y="1066800"/>
              <a:ext cx="1543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Tablespace 1</a:t>
              </a:r>
            </a:p>
          </p:txBody>
        </p:sp>
        <p:sp>
          <p:nvSpPr>
            <p:cNvPr id="47113" name="Text Box 54"/>
            <p:cNvSpPr txBox="1">
              <a:spLocks noChangeArrowheads="1"/>
            </p:cNvSpPr>
            <p:nvPr/>
          </p:nvSpPr>
          <p:spPr bwMode="gray">
            <a:xfrm>
              <a:off x="2806701" y="1752600"/>
              <a:ext cx="1222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Data file 1</a:t>
              </a:r>
            </a:p>
          </p:txBody>
        </p:sp>
        <p:sp>
          <p:nvSpPr>
            <p:cNvPr id="47114" name="Text Box 55"/>
            <p:cNvSpPr txBox="1">
              <a:spLocks noChangeArrowheads="1"/>
            </p:cNvSpPr>
            <p:nvPr/>
          </p:nvSpPr>
          <p:spPr bwMode="gray">
            <a:xfrm>
              <a:off x="5092701" y="1752600"/>
              <a:ext cx="1222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Data file 2</a:t>
              </a:r>
            </a:p>
          </p:txBody>
        </p:sp>
        <p:sp>
          <p:nvSpPr>
            <p:cNvPr id="47115" name="Rectangle 56"/>
            <p:cNvSpPr>
              <a:spLocks noChangeArrowheads="1"/>
            </p:cNvSpPr>
            <p:nvPr/>
          </p:nvSpPr>
          <p:spPr bwMode="gray">
            <a:xfrm>
              <a:off x="3394075" y="3733800"/>
              <a:ext cx="1066800" cy="1219200"/>
            </a:xfrm>
            <a:prstGeom prst="rect">
              <a:avLst/>
            </a:prstGeom>
            <a:solidFill>
              <a:srgbClr val="FFFF99"/>
            </a:solidFill>
            <a:ln w="28575" algn="ctr">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Extent</a:t>
              </a:r>
            </a:p>
            <a:p>
              <a:pPr algn="ctr" eaLnBrk="1" hangingPunct="1"/>
              <a:r>
                <a:rPr lang="en-US" altLang="en-US" sz="1600" dirty="0">
                  <a:solidFill>
                    <a:srgbClr val="000000"/>
                  </a:solidFill>
                </a:rPr>
                <a:t>64 KB</a:t>
              </a:r>
            </a:p>
          </p:txBody>
        </p:sp>
        <p:sp>
          <p:nvSpPr>
            <p:cNvPr id="47116" name="Rectangle 57"/>
            <p:cNvSpPr>
              <a:spLocks noChangeArrowheads="1"/>
            </p:cNvSpPr>
            <p:nvPr/>
          </p:nvSpPr>
          <p:spPr bwMode="gray">
            <a:xfrm>
              <a:off x="5561012" y="3733800"/>
              <a:ext cx="1143000" cy="1219200"/>
            </a:xfrm>
            <a:prstGeom prst="rect">
              <a:avLst/>
            </a:prstGeom>
            <a:solidFill>
              <a:srgbClr val="FFFF99"/>
            </a:solidFill>
            <a:ln w="28575" algn="ctr">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Extent</a:t>
              </a:r>
            </a:p>
            <a:p>
              <a:pPr algn="ctr" eaLnBrk="1" hangingPunct="1"/>
              <a:r>
                <a:rPr lang="en-US" altLang="en-US" sz="1600" dirty="0">
                  <a:solidFill>
                    <a:srgbClr val="000000"/>
                  </a:solidFill>
                </a:rPr>
                <a:t>64 KB</a:t>
              </a:r>
            </a:p>
          </p:txBody>
        </p:sp>
        <p:sp>
          <p:nvSpPr>
            <p:cNvPr id="47117" name="Line 61"/>
            <p:cNvSpPr>
              <a:spLocks noChangeShapeType="1"/>
            </p:cNvSpPr>
            <p:nvPr/>
          </p:nvSpPr>
          <p:spPr bwMode="gray">
            <a:xfrm>
              <a:off x="2770187" y="3581400"/>
              <a:ext cx="609600" cy="13716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18" name="Line 62"/>
            <p:cNvSpPr>
              <a:spLocks noChangeShapeType="1"/>
            </p:cNvSpPr>
            <p:nvPr/>
          </p:nvSpPr>
          <p:spPr bwMode="gray">
            <a:xfrm>
              <a:off x="3732212" y="2438400"/>
              <a:ext cx="685800" cy="12954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19" name="Line 64"/>
            <p:cNvSpPr>
              <a:spLocks noChangeShapeType="1"/>
            </p:cNvSpPr>
            <p:nvPr/>
          </p:nvSpPr>
          <p:spPr bwMode="gray">
            <a:xfrm>
              <a:off x="3808412" y="3581400"/>
              <a:ext cx="76200" cy="1524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20" name="Line 65"/>
            <p:cNvSpPr>
              <a:spLocks noChangeShapeType="1"/>
            </p:cNvSpPr>
            <p:nvPr/>
          </p:nvSpPr>
          <p:spPr bwMode="gray">
            <a:xfrm>
              <a:off x="2817813" y="2438400"/>
              <a:ext cx="561975" cy="12954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21" name="Rectangle 58"/>
            <p:cNvSpPr>
              <a:spLocks noChangeArrowheads="1"/>
            </p:cNvSpPr>
            <p:nvPr/>
          </p:nvSpPr>
          <p:spPr bwMode="gray">
            <a:xfrm>
              <a:off x="3656012" y="4800600"/>
              <a:ext cx="2743200" cy="1219200"/>
            </a:xfrm>
            <a:prstGeom prst="rect">
              <a:avLst/>
            </a:prstGeom>
            <a:solidFill>
              <a:srgbClr val="FFCC99"/>
            </a:solidFill>
            <a:ln w="28575" algn="ctr">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Segment</a:t>
              </a:r>
            </a:p>
            <a:p>
              <a:pPr algn="ctr" eaLnBrk="1" hangingPunct="1"/>
              <a:r>
                <a:rPr lang="en-US" altLang="en-US" sz="1600" dirty="0">
                  <a:solidFill>
                    <a:srgbClr val="000000"/>
                  </a:solidFill>
                </a:rPr>
                <a:t>128 KB</a:t>
              </a:r>
            </a:p>
          </p:txBody>
        </p:sp>
        <p:sp>
          <p:nvSpPr>
            <p:cNvPr id="47122" name="Line 68"/>
            <p:cNvSpPr>
              <a:spLocks noChangeShapeType="1"/>
            </p:cNvSpPr>
            <p:nvPr/>
          </p:nvSpPr>
          <p:spPr bwMode="gray">
            <a:xfrm>
              <a:off x="3427412" y="4953000"/>
              <a:ext cx="228600" cy="9906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23" name="Line 70"/>
            <p:cNvSpPr>
              <a:spLocks noChangeShapeType="1"/>
            </p:cNvSpPr>
            <p:nvPr/>
          </p:nvSpPr>
          <p:spPr bwMode="gray">
            <a:xfrm>
              <a:off x="3427412" y="3733800"/>
              <a:ext cx="228600" cy="10668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24" name="Line 71"/>
            <p:cNvSpPr>
              <a:spLocks noChangeShapeType="1"/>
            </p:cNvSpPr>
            <p:nvPr/>
          </p:nvSpPr>
          <p:spPr bwMode="gray">
            <a:xfrm>
              <a:off x="6246812" y="2438400"/>
              <a:ext cx="457200" cy="12954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25" name="Line 72"/>
            <p:cNvSpPr>
              <a:spLocks noChangeShapeType="1"/>
            </p:cNvSpPr>
            <p:nvPr/>
          </p:nvSpPr>
          <p:spPr bwMode="gray">
            <a:xfrm>
              <a:off x="5180012" y="3657600"/>
              <a:ext cx="381000" cy="1143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26" name="Line 73"/>
            <p:cNvSpPr>
              <a:spLocks noChangeShapeType="1"/>
            </p:cNvSpPr>
            <p:nvPr/>
          </p:nvSpPr>
          <p:spPr bwMode="gray">
            <a:xfrm>
              <a:off x="5180012" y="2438400"/>
              <a:ext cx="381000" cy="12954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27" name="Line 74"/>
            <p:cNvSpPr>
              <a:spLocks noChangeShapeType="1"/>
            </p:cNvSpPr>
            <p:nvPr/>
          </p:nvSpPr>
          <p:spPr bwMode="gray">
            <a:xfrm>
              <a:off x="6246812" y="3657600"/>
              <a:ext cx="76200" cy="762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28" name="Line 75"/>
            <p:cNvSpPr>
              <a:spLocks noChangeShapeType="1"/>
            </p:cNvSpPr>
            <p:nvPr/>
          </p:nvSpPr>
          <p:spPr bwMode="gray">
            <a:xfrm flipH="1">
              <a:off x="6399212" y="4953000"/>
              <a:ext cx="304800" cy="10668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29" name="Line 76"/>
            <p:cNvSpPr>
              <a:spLocks noChangeShapeType="1"/>
            </p:cNvSpPr>
            <p:nvPr/>
          </p:nvSpPr>
          <p:spPr bwMode="gray">
            <a:xfrm flipH="1">
              <a:off x="6399212" y="3733800"/>
              <a:ext cx="304800" cy="10668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30" name="Rectangle 78"/>
            <p:cNvSpPr>
              <a:spLocks noChangeArrowheads="1"/>
            </p:cNvSpPr>
            <p:nvPr/>
          </p:nvSpPr>
          <p:spPr bwMode="gray">
            <a:xfrm>
              <a:off x="7466012" y="1066800"/>
              <a:ext cx="2514600" cy="2971800"/>
            </a:xfrm>
            <a:prstGeom prst="rect">
              <a:avLst/>
            </a:prstGeom>
            <a:solidFill>
              <a:srgbClr val="00FFFF"/>
            </a:solidFill>
            <a:ln w="2857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7131" name="Text Box 79"/>
            <p:cNvSpPr txBox="1">
              <a:spLocks noChangeArrowheads="1"/>
            </p:cNvSpPr>
            <p:nvPr/>
          </p:nvSpPr>
          <p:spPr bwMode="gray">
            <a:xfrm>
              <a:off x="7537451" y="1066800"/>
              <a:ext cx="2390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Tablespace 2 (Bigfile)</a:t>
              </a:r>
            </a:p>
          </p:txBody>
        </p:sp>
        <p:pic>
          <p:nvPicPr>
            <p:cNvPr id="47132" name="Picture 80" descr="datab0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8413" y="1447800"/>
              <a:ext cx="225107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3" name="Text Box 82"/>
            <p:cNvSpPr txBox="1">
              <a:spLocks noChangeArrowheads="1"/>
            </p:cNvSpPr>
            <p:nvPr/>
          </p:nvSpPr>
          <p:spPr bwMode="gray">
            <a:xfrm>
              <a:off x="8140701" y="1676400"/>
              <a:ext cx="1222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Data file 3</a:t>
              </a:r>
            </a:p>
          </p:txBody>
        </p:sp>
        <p:sp>
          <p:nvSpPr>
            <p:cNvPr id="47134" name="Text Box 84"/>
            <p:cNvSpPr txBox="1">
              <a:spLocks noChangeArrowheads="1"/>
            </p:cNvSpPr>
            <p:nvPr/>
          </p:nvSpPr>
          <p:spPr bwMode="gray">
            <a:xfrm>
              <a:off x="7870826" y="2590801"/>
              <a:ext cx="17240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Only 1 data file</a:t>
              </a:r>
            </a:p>
            <a:p>
              <a:pPr algn="ctr" eaLnBrk="1" hangingPunct="1"/>
              <a:r>
                <a:rPr lang="en-US" altLang="en-US" dirty="0">
                  <a:solidFill>
                    <a:srgbClr val="000000"/>
                  </a:solidFill>
                </a:rPr>
                <a:t>allowed</a:t>
              </a:r>
            </a:p>
            <a:p>
              <a:pPr algn="ctr" eaLnBrk="1" hangingPunct="1"/>
              <a:r>
                <a:rPr lang="en-US" altLang="en-US" dirty="0">
                  <a:solidFill>
                    <a:srgbClr val="000000"/>
                  </a:solidFill>
                </a:rPr>
                <a:t>&lt;= 128 TB</a:t>
              </a:r>
            </a:p>
          </p:txBody>
        </p:sp>
        <p:sp>
          <p:nvSpPr>
            <p:cNvPr id="47135" name="Line 76"/>
            <p:cNvSpPr>
              <a:spLocks noChangeShapeType="1"/>
            </p:cNvSpPr>
            <p:nvPr/>
          </p:nvSpPr>
          <p:spPr bwMode="gray">
            <a:xfrm flipH="1">
              <a:off x="5256212" y="3733800"/>
              <a:ext cx="304800" cy="10668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36" name="Line 70"/>
            <p:cNvSpPr>
              <a:spLocks noChangeShapeType="1"/>
            </p:cNvSpPr>
            <p:nvPr/>
          </p:nvSpPr>
          <p:spPr bwMode="gray">
            <a:xfrm>
              <a:off x="4418012" y="3733800"/>
              <a:ext cx="304800" cy="10668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grpSp>
      <p:sp>
        <p:nvSpPr>
          <p:cNvPr id="3" name="Slide Number Placeholder 2"/>
          <p:cNvSpPr>
            <a:spLocks noGrp="1"/>
          </p:cNvSpPr>
          <p:nvPr>
            <p:ph type="sldNum" sz="quarter" idx="12"/>
          </p:nvPr>
        </p:nvSpPr>
        <p:spPr/>
        <p:txBody>
          <a:bodyPr/>
          <a:lstStyle/>
          <a:p>
            <a:fld id="{0D1E9C62-5A59-433B-A292-EC595ABBBF45}" type="slidenum">
              <a:rPr lang="" smtClean="0"/>
              <a:t>59</a:t>
            </a:fld>
            <a:endParaRPr lang=""/>
          </a:p>
        </p:txBody>
      </p:sp>
    </p:spTree>
    <p:custDataLst>
      <p:tags r:id="rId1"/>
    </p:custDataLst>
    <p:extLst>
      <p:ext uri="{BB962C8B-B14F-4D97-AF65-F5344CB8AC3E}">
        <p14:creationId xmlns:p14="http://schemas.microsoft.com/office/powerpoint/2010/main" val="3695519630"/>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s-MX" dirty="0"/>
              <a:t>Course </a:t>
            </a:r>
            <a:r>
              <a:rPr lang="en-US" altLang="es-MX" dirty="0" smtClean="0"/>
              <a:t>Objectives</a:t>
            </a:r>
            <a:br>
              <a:rPr lang="en-US" altLang="es-MX" dirty="0" smtClean="0"/>
            </a:br>
            <a:endParaRPr lang="en-US" altLang="es-MX" dirty="0"/>
          </a:p>
        </p:txBody>
      </p:sp>
      <p:sp>
        <p:nvSpPr>
          <p:cNvPr id="9" name="Content Placeholder 8"/>
          <p:cNvSpPr>
            <a:spLocks noGrp="1"/>
          </p:cNvSpPr>
          <p:nvPr>
            <p:ph idx="1"/>
          </p:nvPr>
        </p:nvSpPr>
        <p:spPr>
          <a:xfrm>
            <a:off x="622138" y="1242485"/>
            <a:ext cx="10944549" cy="3866009"/>
          </a:xfrm>
        </p:spPr>
        <p:txBody>
          <a:bodyPr>
            <a:normAutofit lnSpcReduction="10000"/>
          </a:bodyPr>
          <a:lstStyle/>
          <a:p>
            <a:r>
              <a:rPr lang="en-US" dirty="0"/>
              <a:t>After completing this course, you should be able to</a:t>
            </a:r>
            <a:r>
              <a:rPr lang="en-US" dirty="0" smtClean="0"/>
              <a:t>:</a:t>
            </a:r>
          </a:p>
          <a:p>
            <a:pPr marL="0" indent="0">
              <a:buNone/>
            </a:pPr>
            <a:endParaRPr lang="en-US" dirty="0"/>
          </a:p>
          <a:p>
            <a:pPr lvl="1"/>
            <a:r>
              <a:rPr lang="en-US" dirty="0"/>
              <a:t>Describe Oracle Database architecture</a:t>
            </a:r>
          </a:p>
          <a:p>
            <a:pPr lvl="1"/>
            <a:r>
              <a:rPr lang="en-US" dirty="0"/>
              <a:t>Explain Oracle Database Cloud Service (DBCS) architecture and features</a:t>
            </a:r>
          </a:p>
          <a:p>
            <a:pPr lvl="1"/>
            <a:r>
              <a:rPr lang="en-US" dirty="0"/>
              <a:t>Create and manage DBCS database deployments</a:t>
            </a:r>
          </a:p>
          <a:p>
            <a:pPr lvl="1"/>
            <a:r>
              <a:rPr lang="en-US" dirty="0"/>
              <a:t>Configure the database to support your applications</a:t>
            </a:r>
          </a:p>
          <a:p>
            <a:pPr lvl="1"/>
            <a:r>
              <a:rPr lang="en-US" dirty="0"/>
              <a:t>Manage database security and implement auditing</a:t>
            </a:r>
          </a:p>
          <a:p>
            <a:pPr lvl="1"/>
            <a:r>
              <a:rPr lang="en-US" dirty="0"/>
              <a:t>Implement basic backup and recovery procedures</a:t>
            </a:r>
          </a:p>
          <a:p>
            <a:pPr lvl="1"/>
            <a:r>
              <a:rPr lang="en-US" dirty="0"/>
              <a:t>Move data between databases and files</a:t>
            </a:r>
          </a:p>
          <a:p>
            <a:pPr lvl="1"/>
            <a:r>
              <a:rPr lang="en-US" dirty="0"/>
              <a:t>Employ basic monitoring procedures and manage performance</a:t>
            </a:r>
          </a:p>
        </p:txBody>
      </p:sp>
      <p:sp>
        <p:nvSpPr>
          <p:cNvPr id="2" name="Slide Number Placeholder 1"/>
          <p:cNvSpPr>
            <a:spLocks noGrp="1"/>
          </p:cNvSpPr>
          <p:nvPr>
            <p:ph type="sldNum" sz="quarter" idx="12"/>
          </p:nvPr>
        </p:nvSpPr>
        <p:spPr/>
        <p:txBody>
          <a:bodyPr/>
          <a:lstStyle/>
          <a:p>
            <a:fld id="{0D1E9C62-5A59-433B-A292-EC595ABBBF45}" type="slidenum">
              <a:rPr lang="" smtClean="0"/>
              <a:t>6</a:t>
            </a:fld>
            <a:endParaRPr lang=""/>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t>Default Tablespaces</a:t>
            </a:r>
          </a:p>
        </p:txBody>
      </p:sp>
      <p:graphicFrame>
        <p:nvGraphicFramePr>
          <p:cNvPr id="163281" name="Group 465"/>
          <p:cNvGraphicFramePr>
            <a:graphicFrameLocks noGrp="1"/>
          </p:cNvGraphicFramePr>
          <p:nvPr>
            <p:extLst/>
          </p:nvPr>
        </p:nvGraphicFramePr>
        <p:xfrm>
          <a:off x="842214" y="1623377"/>
          <a:ext cx="10586198" cy="3101023"/>
        </p:xfrm>
        <a:graphic>
          <a:graphicData uri="http://schemas.openxmlformats.org/drawingml/2006/table">
            <a:tbl>
              <a:tblPr firstRow="1" firstCol="1" bandRow="1">
                <a:tableStyleId>{5FD0F851-EC5A-4D38-B0AD-8093EC10F338}</a:tableStyleId>
              </a:tblPr>
              <a:tblGrid>
                <a:gridCol w="1785556">
                  <a:extLst>
                    <a:ext uri="{9D8B030D-6E8A-4147-A177-3AD203B41FA5}">
                      <a16:colId xmlns="" xmlns:a16="http://schemas.microsoft.com/office/drawing/2014/main" val="20000"/>
                    </a:ext>
                  </a:extLst>
                </a:gridCol>
                <a:gridCol w="8800642">
                  <a:extLst>
                    <a:ext uri="{9D8B030D-6E8A-4147-A177-3AD203B41FA5}">
                      <a16:colId xmlns="" xmlns:a16="http://schemas.microsoft.com/office/drawing/2014/main"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Tablespace</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Description</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 xmlns:a16="http://schemas.microsoft.com/office/drawing/2014/main"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SYSTEM</a:t>
                      </a:r>
                      <a:endPar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The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SYSTEM</a:t>
                      </a:r>
                      <a:r>
                        <a:rPr kumimoji="0" lang="en-US" sz="1600" u="none" strike="noStrike" cap="none" normalizeH="0" baseline="0" dirty="0">
                          <a:ln>
                            <a:noFill/>
                          </a:ln>
                          <a:solidFill>
                            <a:srgbClr val="000000"/>
                          </a:solidFill>
                          <a:effectLst/>
                        </a:rPr>
                        <a:t> tablespace is used for core functionality.</a:t>
                      </a: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SYSAUX</a:t>
                      </a: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The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SYSAUX</a:t>
                      </a:r>
                      <a:r>
                        <a:rPr kumimoji="0" lang="en-US" sz="1600" u="none" strike="noStrike" cap="none" normalizeH="0" baseline="0" dirty="0">
                          <a:ln>
                            <a:noFill/>
                          </a:ln>
                          <a:solidFill>
                            <a:srgbClr val="000000"/>
                          </a:solidFill>
                          <a:effectLst/>
                        </a:rPr>
                        <a:t> tablespace is an auxiliary tablespace to the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SYSTEM</a:t>
                      </a:r>
                      <a:r>
                        <a:rPr kumimoji="0" lang="en-US" sz="1600" u="none" strike="noStrike" cap="none" normalizeH="0" baseline="0" dirty="0">
                          <a:ln>
                            <a:noFill/>
                          </a:ln>
                          <a:solidFill>
                            <a:srgbClr val="000000"/>
                          </a:solidFill>
                          <a:effectLst/>
                        </a:rPr>
                        <a:t> tablespace and helps reduce the load on the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SYSTEM</a:t>
                      </a:r>
                      <a:r>
                        <a:rPr kumimoji="0" lang="en-US" sz="1600" u="none" strike="noStrike" cap="none" normalizeH="0" baseline="0" dirty="0">
                          <a:ln>
                            <a:noFill/>
                          </a:ln>
                          <a:solidFill>
                            <a:srgbClr val="000000"/>
                          </a:solidFill>
                          <a:effectLst/>
                        </a:rPr>
                        <a:t> tablespace.</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 xmlns:a16="http://schemas.microsoft.com/office/drawing/2014/main"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TEMP</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The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TEMP</a:t>
                      </a:r>
                      <a:r>
                        <a:rPr kumimoji="0" lang="en-US" sz="1600" u="none" strike="noStrike" cap="none" normalizeH="0" baseline="0" dirty="0">
                          <a:ln>
                            <a:noFill/>
                          </a:ln>
                          <a:solidFill>
                            <a:srgbClr val="000000"/>
                          </a:solidFill>
                          <a:effectLst/>
                        </a:rPr>
                        <a:t> tablespace contains schema objects only for a session's duration. </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UNDO</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The </a:t>
                      </a: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UNDO</a:t>
                      </a:r>
                      <a:r>
                        <a:rPr kumimoji="0" lang="en-US" sz="1600" b="0" i="0" u="none" strike="noStrike" cap="none" normalizeH="0" baseline="0" dirty="0">
                          <a:ln>
                            <a:noFill/>
                          </a:ln>
                          <a:solidFill>
                            <a:srgbClr val="000000"/>
                          </a:solidFill>
                          <a:effectLst/>
                          <a:latin typeface="Arial" pitchFamily="34" charset="0"/>
                        </a:rPr>
                        <a:t> tablespace stores the data needed to roll back, or undo, changes to the database.</a:t>
                      </a: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207886318"/>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USERS</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The </a:t>
                      </a: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USERS</a:t>
                      </a:r>
                      <a:r>
                        <a:rPr kumimoji="0" lang="en-US" sz="1600" b="0" i="0" u="none" strike="noStrike" cap="none" normalizeH="0" baseline="0" dirty="0">
                          <a:ln>
                            <a:noFill/>
                          </a:ln>
                          <a:solidFill>
                            <a:srgbClr val="000000"/>
                          </a:solidFill>
                          <a:effectLst/>
                          <a:latin typeface="Arial" pitchFamily="34" charset="0"/>
                        </a:rPr>
                        <a:t> tablespace stores user objects and data. </a:t>
                      </a: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3232211846"/>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60</a:t>
            </a:fld>
            <a:endParaRPr lang=""/>
          </a:p>
        </p:txBody>
      </p:sp>
    </p:spTree>
    <p:custDataLst>
      <p:tags r:id="rId1"/>
    </p:custDataLst>
    <p:extLst>
      <p:ext uri="{BB962C8B-B14F-4D97-AF65-F5344CB8AC3E}">
        <p14:creationId xmlns:p14="http://schemas.microsoft.com/office/powerpoint/2010/main" val="3765638677"/>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en-US" dirty="0">
                <a:latin typeface="Courier New" panose="02070309020205020404" pitchFamily="49" charset="0"/>
              </a:rPr>
              <a:t>SYSTEM</a:t>
            </a:r>
            <a:r>
              <a:rPr lang="en-US" altLang="en-US" dirty="0"/>
              <a:t> and </a:t>
            </a:r>
            <a:r>
              <a:rPr lang="en-US" altLang="en-US" dirty="0">
                <a:latin typeface="Courier New" panose="02070309020205020404" pitchFamily="49" charset="0"/>
              </a:rPr>
              <a:t>SYSAUX</a:t>
            </a:r>
            <a:r>
              <a:rPr lang="en-US" altLang="en-US" dirty="0"/>
              <a:t> Tablespaces </a:t>
            </a:r>
          </a:p>
        </p:txBody>
      </p:sp>
      <p:sp>
        <p:nvSpPr>
          <p:cNvPr id="48131" name="Content Placeholder 3"/>
          <p:cNvSpPr>
            <a:spLocks noGrp="1"/>
          </p:cNvSpPr>
          <p:nvPr>
            <p:ph idx="1"/>
          </p:nvPr>
        </p:nvSpPr>
        <p:spPr>
          <a:xfrm>
            <a:off x="622138" y="1243013"/>
            <a:ext cx="10944549" cy="3275012"/>
          </a:xfrm>
        </p:spPr>
        <p:txBody>
          <a:bodyPr/>
          <a:lstStyle/>
          <a:p>
            <a:pPr lvl="1" eaLnBrk="1" hangingPunct="1"/>
            <a:r>
              <a:rPr lang="en-US" altLang="en-US" dirty="0"/>
              <a:t>The </a:t>
            </a:r>
            <a:r>
              <a:rPr lang="en-US" altLang="en-US" dirty="0">
                <a:latin typeface="Courier New" panose="02070309020205020404" pitchFamily="49" charset="0"/>
              </a:rPr>
              <a:t>SYSTEM</a:t>
            </a:r>
            <a:r>
              <a:rPr lang="en-US" altLang="en-US" dirty="0"/>
              <a:t> and </a:t>
            </a:r>
            <a:r>
              <a:rPr lang="en-US" altLang="en-US" dirty="0">
                <a:latin typeface="Courier New" panose="02070309020205020404" pitchFamily="49" charset="0"/>
              </a:rPr>
              <a:t>SYSAUX</a:t>
            </a:r>
            <a:r>
              <a:rPr lang="en-US" altLang="en-US" dirty="0"/>
              <a:t> tablespaces are mandatory tablespaces that are created at the time of database creation. They must be online.</a:t>
            </a:r>
          </a:p>
          <a:p>
            <a:pPr lvl="1" eaLnBrk="1" hangingPunct="1"/>
            <a:r>
              <a:rPr lang="en-US" altLang="en-US" dirty="0"/>
              <a:t>The </a:t>
            </a:r>
            <a:r>
              <a:rPr lang="en-US" altLang="en-US" dirty="0">
                <a:latin typeface="Courier New" panose="02070309020205020404" pitchFamily="49" charset="0"/>
              </a:rPr>
              <a:t>SYSTEM</a:t>
            </a:r>
            <a:r>
              <a:rPr lang="en-US" altLang="en-US" dirty="0"/>
              <a:t> tablespace is used for core functionality (for example, data dictionary tables).</a:t>
            </a:r>
          </a:p>
          <a:p>
            <a:pPr lvl="1" eaLnBrk="1" hangingPunct="1"/>
            <a:r>
              <a:rPr lang="en-US" altLang="en-US" dirty="0"/>
              <a:t>The auxiliary </a:t>
            </a:r>
            <a:r>
              <a:rPr lang="en-US" altLang="en-US" dirty="0">
                <a:latin typeface="Courier New" panose="02070309020205020404" pitchFamily="49" charset="0"/>
              </a:rPr>
              <a:t>SYSAUX</a:t>
            </a:r>
            <a:r>
              <a:rPr lang="en-US" altLang="en-US" dirty="0"/>
              <a:t> tablespace is used for additional database components.</a:t>
            </a:r>
          </a:p>
          <a:p>
            <a:pPr lvl="1" eaLnBrk="1" hangingPunct="1"/>
            <a:r>
              <a:rPr lang="en-US" altLang="en-US" dirty="0"/>
              <a:t>The </a:t>
            </a:r>
            <a:r>
              <a:rPr lang="en-US" altLang="en-US" dirty="0">
                <a:latin typeface="Courier New" panose="02070309020205020404" pitchFamily="49" charset="0"/>
              </a:rPr>
              <a:t>SYSTEM</a:t>
            </a:r>
            <a:r>
              <a:rPr lang="en-US" altLang="en-US" dirty="0"/>
              <a:t> and </a:t>
            </a:r>
            <a:r>
              <a:rPr lang="en-US" altLang="en-US" dirty="0">
                <a:latin typeface="Courier New" panose="02070309020205020404" pitchFamily="49" charset="0"/>
              </a:rPr>
              <a:t>SYSAUX</a:t>
            </a:r>
            <a:r>
              <a:rPr lang="en-US" altLang="en-US" dirty="0"/>
              <a:t> tablespaces should not be used for application data.</a:t>
            </a:r>
          </a:p>
        </p:txBody>
      </p:sp>
      <p:sp>
        <p:nvSpPr>
          <p:cNvPr id="2" name="Slide Number Placeholder 1"/>
          <p:cNvSpPr>
            <a:spLocks noGrp="1"/>
          </p:cNvSpPr>
          <p:nvPr>
            <p:ph type="sldNum" sz="quarter" idx="12"/>
          </p:nvPr>
        </p:nvSpPr>
        <p:spPr/>
        <p:txBody>
          <a:bodyPr/>
          <a:lstStyle/>
          <a:p>
            <a:fld id="{0D1E9C62-5A59-433B-A292-EC595ABBBF45}" type="slidenum">
              <a:rPr lang="" smtClean="0"/>
              <a:t>61</a:t>
            </a:fld>
            <a:endParaRPr lang=""/>
          </a:p>
        </p:txBody>
      </p:sp>
    </p:spTree>
    <p:custDataLst>
      <p:tags r:id="rId1"/>
    </p:custDataLst>
    <p:extLst>
      <p:ext uri="{BB962C8B-B14F-4D97-AF65-F5344CB8AC3E}">
        <p14:creationId xmlns:p14="http://schemas.microsoft.com/office/powerpoint/2010/main" val="21627094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Implementing Oracle Managed Files (OMF</a:t>
            </a:r>
            <a:r>
              <a:rPr lang="en-US" dirty="0" smtClean="0"/>
              <a:t>)</a:t>
            </a:r>
            <a:br>
              <a:rPr lang="en-US" dirty="0" smtClean="0"/>
            </a:br>
            <a:endParaRPr lang="en-US" altLang="es-MX" dirty="0"/>
          </a:p>
        </p:txBody>
      </p:sp>
      <p:sp>
        <p:nvSpPr>
          <p:cNvPr id="9219" name="Content Placeholder 9"/>
          <p:cNvSpPr>
            <a:spLocks noGrp="1"/>
          </p:cNvSpPr>
          <p:nvPr>
            <p:ph idx="1"/>
          </p:nvPr>
        </p:nvSpPr>
        <p:spPr>
          <a:xfrm>
            <a:off x="622138" y="1242485"/>
            <a:ext cx="10944549" cy="2988846"/>
          </a:xfrm>
        </p:spPr>
        <p:txBody>
          <a:bodyPr/>
          <a:lstStyle/>
          <a:p>
            <a:pPr lvl="1">
              <a:buClr>
                <a:schemeClr val="accent1"/>
              </a:buClr>
              <a:defRPr/>
            </a:pPr>
            <a:r>
              <a:rPr lang="en-US" dirty="0"/>
              <a:t>Specify file operations in terms of database objects rather than file names.</a:t>
            </a:r>
          </a:p>
          <a:p>
            <a:pPr lvl="1">
              <a:buClr>
                <a:schemeClr val="accent1"/>
              </a:buClr>
              <a:defRPr/>
            </a:pPr>
            <a:endParaRPr lang="en-US" dirty="0"/>
          </a:p>
          <a:p>
            <a:pPr lvl="1">
              <a:buClr>
                <a:schemeClr val="accent1"/>
              </a:buClr>
              <a:defRPr/>
            </a:pPr>
            <a:endParaRPr lang="en-US" dirty="0"/>
          </a:p>
          <a:p>
            <a:pPr lvl="1">
              <a:buClr>
                <a:schemeClr val="accent1"/>
              </a:buClr>
              <a:defRPr/>
            </a:pPr>
            <a:endParaRPr lang="en-US" dirty="0"/>
          </a:p>
          <a:p>
            <a:pPr lvl="1">
              <a:buClr>
                <a:schemeClr val="accent1"/>
              </a:buClr>
              <a:defRPr/>
            </a:pPr>
            <a:endParaRPr lang="en-US" dirty="0"/>
          </a:p>
          <a:p>
            <a:pPr lvl="1">
              <a:buClr>
                <a:schemeClr val="accent1"/>
              </a:buClr>
              <a:defRPr/>
            </a:pPr>
            <a:endParaRPr lang="en-US" dirty="0"/>
          </a:p>
          <a:p>
            <a:pPr lvl="1">
              <a:buClr>
                <a:schemeClr val="accent1"/>
              </a:buClr>
              <a:defRPr/>
            </a:pPr>
            <a:r>
              <a:rPr lang="en-US" dirty="0"/>
              <a:t>Example:</a:t>
            </a:r>
          </a:p>
        </p:txBody>
      </p:sp>
      <p:graphicFrame>
        <p:nvGraphicFramePr>
          <p:cNvPr id="4" name="Group 465"/>
          <p:cNvGraphicFramePr>
            <a:graphicFrameLocks noGrp="1"/>
          </p:cNvGraphicFramePr>
          <p:nvPr>
            <p:extLst/>
          </p:nvPr>
        </p:nvGraphicFramePr>
        <p:xfrm>
          <a:off x="842214" y="1706562"/>
          <a:ext cx="10052798" cy="2140585"/>
        </p:xfrm>
        <a:graphic>
          <a:graphicData uri="http://schemas.openxmlformats.org/drawingml/2006/table">
            <a:tbl>
              <a:tblPr firstRow="1" firstCol="1" bandRow="1">
                <a:tableStyleId>{5FD0F851-EC5A-4D38-B0AD-8093EC10F338}</a:tableStyleId>
              </a:tblPr>
              <a:tblGrid>
                <a:gridCol w="4261598">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Parameter</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Description</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 xmlns:a16="http://schemas.microsoft.com/office/drawing/2014/main"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DB_CREATE_FILE_DEST</a:t>
                      </a:r>
                      <a:endPar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Defines the location of the default file system directory for data files and temporary files</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DB_CREATE_ONLINE_LOG_DEST_n</a:t>
                      </a:r>
                      <a:endPar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Defines the location for redo log files and control file creation</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 xmlns:a16="http://schemas.microsoft.com/office/drawing/2014/main"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DB_RECOVERY_FILE_DEST</a:t>
                      </a:r>
                      <a:endPar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Gives the default location for the fast recovery area</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10003"/>
                  </a:ext>
                </a:extLst>
              </a:tr>
            </a:tbl>
          </a:graphicData>
        </a:graphic>
      </p:graphicFrame>
      <p:sp>
        <p:nvSpPr>
          <p:cNvPr id="5" name="Content Placeholder 2"/>
          <p:cNvSpPr txBox="1">
            <a:spLocks/>
          </p:cNvSpPr>
          <p:nvPr/>
        </p:nvSpPr>
        <p:spPr bwMode="gray">
          <a:xfrm>
            <a:off x="731520" y="4287679"/>
            <a:ext cx="10750394"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ALTER SYSTEM SET DB_CREATE_FILE_DEST='/u01/app/oracle/oradata';</a:t>
            </a:r>
          </a:p>
          <a:p>
            <a:pPr marL="609493" indent="-609493" defTabSz="533307">
              <a:tabLst>
                <a:tab pos="533307" algn="r"/>
                <a:tab pos="897310" algn="l"/>
              </a:tabLst>
              <a:defRPr/>
            </a:pPr>
            <a:r>
              <a:rPr lang="en-US" b="1" dirty="0">
                <a:latin typeface="Courier New" pitchFamily="49" charset="0"/>
              </a:rPr>
              <a:t>SQL&gt; CREATE TABLESPACE tbs_1; </a:t>
            </a:r>
          </a:p>
        </p:txBody>
      </p:sp>
      <p:sp>
        <p:nvSpPr>
          <p:cNvPr id="2" name="Slide Number Placeholder 1"/>
          <p:cNvSpPr>
            <a:spLocks noGrp="1"/>
          </p:cNvSpPr>
          <p:nvPr>
            <p:ph type="sldNum" sz="quarter" idx="12"/>
          </p:nvPr>
        </p:nvSpPr>
        <p:spPr/>
        <p:txBody>
          <a:bodyPr/>
          <a:lstStyle/>
          <a:p>
            <a:fld id="{0D1E9C62-5A59-433B-A292-EC595ABBBF45}" type="slidenum">
              <a:rPr lang="" smtClean="0"/>
              <a:t>62</a:t>
            </a:fld>
            <a:endParaRPr lang=""/>
          </a:p>
        </p:txBody>
      </p:sp>
    </p:spTree>
    <p:custDataLst>
      <p:tags r:id="rId1"/>
    </p:custDataLst>
    <p:extLst>
      <p:ext uri="{BB962C8B-B14F-4D97-AF65-F5344CB8AC3E}">
        <p14:creationId xmlns:p14="http://schemas.microsoft.com/office/powerpoint/2010/main" val="10268015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63</a:t>
            </a:fld>
            <a:endParaRPr lang=""/>
          </a:p>
        </p:txBody>
      </p:sp>
    </p:spTree>
    <p:custDataLst>
      <p:tags r:id="rId1"/>
    </p:custDataLst>
    <p:extLst>
      <p:ext uri="{BB962C8B-B14F-4D97-AF65-F5344CB8AC3E}">
        <p14:creationId xmlns:p14="http://schemas.microsoft.com/office/powerpoint/2010/main" val="4183516115"/>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0"/>
          <p:cNvSpPr>
            <a:spLocks noGrp="1" noChangeArrowheads="1"/>
          </p:cNvSpPr>
          <p:nvPr>
            <p:ph type="title"/>
          </p:nvPr>
        </p:nvSpPr>
        <p:spPr/>
        <p:txBody>
          <a:bodyPr/>
          <a:lstStyle/>
          <a:p>
            <a:pPr eaLnBrk="1" hangingPunct="1"/>
            <a:r>
              <a:rPr lang="en-US" altLang="en-US" dirty="0"/>
              <a:t>Oracle Container Database: </a:t>
            </a:r>
            <a:r>
              <a:rPr lang="en-US" altLang="en-US" dirty="0" smtClean="0"/>
              <a:t>Introduction</a:t>
            </a:r>
            <a:br>
              <a:rPr lang="en-US" altLang="en-US" dirty="0" smtClean="0"/>
            </a:br>
            <a:r>
              <a:rPr lang="en-US" altLang="en-US" dirty="0" smtClean="0"/>
              <a:t> </a:t>
            </a:r>
            <a:endParaRPr lang="en-US" altLang="en-US" dirty="0"/>
          </a:p>
        </p:txBody>
      </p:sp>
      <p:sp>
        <p:nvSpPr>
          <p:cNvPr id="49155" name="Content Placeholder 3"/>
          <p:cNvSpPr>
            <a:spLocks noGrp="1"/>
          </p:cNvSpPr>
          <p:nvPr>
            <p:ph idx="1"/>
          </p:nvPr>
        </p:nvSpPr>
        <p:spPr>
          <a:xfrm>
            <a:off x="622138" y="1243013"/>
            <a:ext cx="10944549" cy="2996540"/>
          </a:xfrm>
        </p:spPr>
        <p:txBody>
          <a:bodyPr/>
          <a:lstStyle/>
          <a:p>
            <a:pPr lvl="1" eaLnBrk="1" hangingPunct="1"/>
            <a:r>
              <a:rPr lang="en-US" altLang="en-US" i="1" dirty="0"/>
              <a:t>Pluggable database</a:t>
            </a:r>
            <a:r>
              <a:rPr lang="en-US" altLang="en-US" dirty="0"/>
              <a:t>: Is a set of database schemas that appears logically to users and applications as a separate database </a:t>
            </a:r>
          </a:p>
          <a:p>
            <a:pPr lvl="1" eaLnBrk="1" hangingPunct="1"/>
            <a:r>
              <a:rPr lang="en-US" altLang="en-US" i="1" dirty="0"/>
              <a:t>Multitenant container database</a:t>
            </a:r>
            <a:r>
              <a:rPr lang="en-US" altLang="en-US" dirty="0"/>
              <a:t>: Has a database instance and database files at the physical level</a:t>
            </a:r>
          </a:p>
          <a:p>
            <a:pPr lvl="1" eaLnBrk="1" hangingPunct="1"/>
            <a:r>
              <a:rPr lang="en-US" altLang="en-US" dirty="0"/>
              <a:t>All pluggable databases share:</a:t>
            </a:r>
          </a:p>
          <a:p>
            <a:pPr lvl="2" eaLnBrk="1" hangingPunct="1"/>
            <a:r>
              <a:rPr lang="en-US" altLang="en-US" dirty="0"/>
              <a:t>Background processes</a:t>
            </a:r>
          </a:p>
          <a:p>
            <a:pPr lvl="2" eaLnBrk="1" hangingPunct="1"/>
            <a:r>
              <a:rPr lang="en-US" altLang="en-US" dirty="0"/>
              <a:t>Shared/process memory</a:t>
            </a:r>
          </a:p>
          <a:p>
            <a:pPr lvl="2" eaLnBrk="1" hangingPunct="1"/>
            <a:r>
              <a:rPr lang="en-US" altLang="en-US" dirty="0"/>
              <a:t>Oracle metadata</a:t>
            </a:r>
          </a:p>
        </p:txBody>
      </p:sp>
      <p:sp>
        <p:nvSpPr>
          <p:cNvPr id="2" name="Slide Number Placeholder 1"/>
          <p:cNvSpPr>
            <a:spLocks noGrp="1"/>
          </p:cNvSpPr>
          <p:nvPr>
            <p:ph type="sldNum" sz="quarter" idx="12"/>
          </p:nvPr>
        </p:nvSpPr>
        <p:spPr/>
        <p:txBody>
          <a:bodyPr/>
          <a:lstStyle/>
          <a:p>
            <a:fld id="{0D1E9C62-5A59-433B-A292-EC595ABBBF45}" type="slidenum">
              <a:rPr lang="" smtClean="0"/>
              <a:t>64</a:t>
            </a:fld>
            <a:endParaRPr lang=""/>
          </a:p>
        </p:txBody>
      </p:sp>
    </p:spTree>
    <p:custDataLst>
      <p:tags r:id="rId1"/>
    </p:custDataLst>
    <p:extLst>
      <p:ext uri="{BB962C8B-B14F-4D97-AF65-F5344CB8AC3E}">
        <p14:creationId xmlns:p14="http://schemas.microsoft.com/office/powerpoint/2010/main" val="19188880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608012" y="-184678"/>
            <a:ext cx="10512862" cy="1325563"/>
          </a:xfrm>
        </p:spPr>
        <p:txBody>
          <a:bodyPr/>
          <a:lstStyle/>
          <a:p>
            <a:pPr eaLnBrk="1" hangingPunct="1"/>
            <a:r>
              <a:rPr lang="en-US" dirty="0"/>
              <a:t>Multitenant Database</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07223" y="1140885"/>
            <a:ext cx="5574379" cy="5001477"/>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65</a:t>
            </a:fld>
            <a:endParaRPr lang=""/>
          </a:p>
        </p:txBody>
      </p:sp>
    </p:spTree>
    <p:custDataLst>
      <p:tags r:id="rId1"/>
    </p:custDataLst>
    <p:extLst>
      <p:ext uri="{BB962C8B-B14F-4D97-AF65-F5344CB8AC3E}">
        <p14:creationId xmlns:p14="http://schemas.microsoft.com/office/powerpoint/2010/main" val="211123425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p:cNvGrpSpPr/>
          <p:nvPr/>
        </p:nvGrpSpPr>
        <p:grpSpPr>
          <a:xfrm>
            <a:off x="4373073" y="762000"/>
            <a:ext cx="7360139" cy="5431728"/>
            <a:chOff x="830654" y="1268641"/>
            <a:chExt cx="7482693" cy="3030071"/>
          </a:xfrm>
        </p:grpSpPr>
        <p:sp>
          <p:nvSpPr>
            <p:cNvPr id="76" name="Freeform 75"/>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77" name="Rounded Rectangle 76"/>
            <p:cNvSpPr/>
            <p:nvPr/>
          </p:nvSpPr>
          <p:spPr bwMode="auto">
            <a:xfrm>
              <a:off x="830654" y="1268641"/>
              <a:ext cx="7482693" cy="3000214"/>
            </a:xfrm>
            <a:prstGeom prst="roundRect">
              <a:avLst>
                <a:gd name="adj" fmla="val 6481"/>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50179" name="Rectangle 40"/>
          <p:cNvSpPr>
            <a:spLocks noGrp="1" noChangeArrowheads="1"/>
          </p:cNvSpPr>
          <p:nvPr>
            <p:ph type="title"/>
          </p:nvPr>
        </p:nvSpPr>
        <p:spPr>
          <a:xfrm>
            <a:off x="759919" y="113518"/>
            <a:ext cx="10285630" cy="552249"/>
          </a:xfrm>
        </p:spPr>
        <p:txBody>
          <a:bodyPr>
            <a:normAutofit fontScale="90000"/>
          </a:bodyPr>
          <a:lstStyle/>
          <a:p>
            <a:r>
              <a:rPr lang="en-US" altLang="en-US" dirty="0"/>
              <a:t>Multitenant Architecture</a:t>
            </a:r>
          </a:p>
        </p:txBody>
      </p:sp>
      <p:sp>
        <p:nvSpPr>
          <p:cNvPr id="50180" name="Content Placeholder 72"/>
          <p:cNvSpPr>
            <a:spLocks noGrp="1"/>
          </p:cNvSpPr>
          <p:nvPr>
            <p:ph idx="1"/>
          </p:nvPr>
        </p:nvSpPr>
        <p:spPr/>
        <p:txBody>
          <a:bodyPr/>
          <a:lstStyle/>
          <a:p>
            <a:r>
              <a:rPr lang="en-US" altLang="en-US" dirty="0"/>
              <a:t>All PDBs share:</a:t>
            </a:r>
          </a:p>
          <a:p>
            <a:pPr lvl="1"/>
            <a:r>
              <a:rPr lang="en-US" altLang="en-US" dirty="0"/>
              <a:t>Background processes</a:t>
            </a:r>
          </a:p>
          <a:p>
            <a:pPr lvl="1"/>
            <a:r>
              <a:rPr lang="en-US" altLang="en-US" dirty="0"/>
              <a:t>Shared/process memory</a:t>
            </a:r>
          </a:p>
          <a:p>
            <a:pPr lvl="1"/>
            <a:r>
              <a:rPr lang="en-US" altLang="en-US" dirty="0"/>
              <a:t>Oracle metadata</a:t>
            </a:r>
          </a:p>
          <a:p>
            <a:pPr lvl="1"/>
            <a:r>
              <a:rPr lang="en-US" altLang="en-US" dirty="0"/>
              <a:t>Redo log files</a:t>
            </a:r>
          </a:p>
          <a:p>
            <a:pPr lvl="1"/>
            <a:r>
              <a:rPr lang="en-US" altLang="en-US" dirty="0"/>
              <a:t>Control files</a:t>
            </a:r>
          </a:p>
          <a:p>
            <a:pPr lvl="1"/>
            <a:r>
              <a:rPr lang="fr-FR" altLang="en-US" dirty="0"/>
              <a:t>Undo tablespace</a:t>
            </a:r>
          </a:p>
          <a:p>
            <a:endParaRPr lang="en-US" altLang="en-US" dirty="0"/>
          </a:p>
        </p:txBody>
      </p:sp>
      <p:sp>
        <p:nvSpPr>
          <p:cNvPr id="80" name="Rectangle 31"/>
          <p:cNvSpPr txBox="1">
            <a:spLocks noChangeArrowheads="1"/>
          </p:cNvSpPr>
          <p:nvPr/>
        </p:nvSpPr>
        <p:spPr>
          <a:xfrm>
            <a:off x="2055812" y="3352800"/>
            <a:ext cx="2362200" cy="338138"/>
          </a:xfrm>
          <a:prstGeom prst="rect">
            <a:avLst/>
          </a:prstGeom>
        </p:spPr>
        <p:txBody>
          <a:bodyPr>
            <a:spAutoFit/>
          </a:bodyPr>
          <a:lstStyle/>
          <a:p>
            <a:pPr marL="117475" lvl="1" indent="-460375" defTabSz="228600">
              <a:defRPr/>
            </a:pPr>
            <a:endParaRPr lang="fr-FR" sz="1600" dirty="0">
              <a:latin typeface="+mj-lt"/>
              <a:cs typeface="Courier New" pitchFamily="49" charset="0"/>
            </a:endParaRPr>
          </a:p>
        </p:txBody>
      </p:sp>
      <p:grpSp>
        <p:nvGrpSpPr>
          <p:cNvPr id="3" name="Group 2"/>
          <p:cNvGrpSpPr/>
          <p:nvPr/>
        </p:nvGrpSpPr>
        <p:grpSpPr>
          <a:xfrm>
            <a:off x="4603186" y="1021926"/>
            <a:ext cx="6858000" cy="4710545"/>
            <a:chOff x="2360612" y="914400"/>
            <a:chExt cx="7543800" cy="5181600"/>
          </a:xfrm>
        </p:grpSpPr>
        <p:sp>
          <p:nvSpPr>
            <p:cNvPr id="82" name="Rectangle 81"/>
            <p:cNvSpPr/>
            <p:nvPr/>
          </p:nvSpPr>
          <p:spPr bwMode="auto">
            <a:xfrm>
              <a:off x="4570412" y="2438400"/>
              <a:ext cx="5334000" cy="3657600"/>
            </a:xfrm>
            <a:prstGeom prst="rect">
              <a:avLst/>
            </a:prstGeom>
            <a:gradFill>
              <a:gsLst>
                <a:gs pos="60000">
                  <a:srgbClr val="E6DCAC"/>
                </a:gs>
                <a:gs pos="93000">
                  <a:schemeClr val="accent1">
                    <a:shade val="67500"/>
                    <a:satMod val="115000"/>
                  </a:schemeClr>
                </a:gs>
                <a:gs pos="100000">
                  <a:schemeClr val="accent1">
                    <a:shade val="100000"/>
                    <a:satMod val="115000"/>
                  </a:schemeClr>
                </a:gs>
              </a:gsLst>
              <a:lin ang="5400000" scaled="0"/>
            </a:gradFill>
            <a:ln w="28575" cap="flat" cmpd="sng" algn="ctr">
              <a:solidFill>
                <a:schemeClr val="tx1"/>
              </a:solidFill>
              <a:prstDash val="solid"/>
              <a:round/>
              <a:headEnd type="none" w="sm" len="sm"/>
              <a:tailEnd type="none" w="sm" len="sm"/>
            </a:ln>
            <a:effectLst/>
          </p:spPr>
          <p:txBody>
            <a:bodyPr/>
            <a:lstStyle/>
            <a:p>
              <a:pPr algn="ctr" defTabSz="228600">
                <a:defRPr/>
              </a:pPr>
              <a:endParaRPr lang="en-US" dirty="0">
                <a:latin typeface="Arial" charset="0"/>
                <a:cs typeface="Arial" charset="0"/>
              </a:endParaRPr>
            </a:p>
          </p:txBody>
        </p:sp>
        <p:sp>
          <p:nvSpPr>
            <p:cNvPr id="50181" name="Rectangle 41"/>
            <p:cNvSpPr>
              <a:spLocks noChangeArrowheads="1"/>
            </p:cNvSpPr>
            <p:nvPr/>
          </p:nvSpPr>
          <p:spPr bwMode="blackWhite">
            <a:xfrm>
              <a:off x="4581525" y="990600"/>
              <a:ext cx="5322887" cy="1371600"/>
            </a:xfrm>
            <a:prstGeom prst="rect">
              <a:avLst/>
            </a:prstGeom>
            <a:solidFill>
              <a:srgbClr val="99CCFF"/>
            </a:solidFill>
            <a:ln w="28575">
              <a:solidFill>
                <a:srgbClr val="000000"/>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a:p>
              <a:pPr algn="ctr"/>
              <a:endParaRPr lang="en-US" altLang="en-US" sz="1400" dirty="0"/>
            </a:p>
          </p:txBody>
        </p:sp>
        <p:sp>
          <p:nvSpPr>
            <p:cNvPr id="50182" name="Rectangle 42"/>
            <p:cNvSpPr>
              <a:spLocks noChangeArrowheads="1"/>
            </p:cNvSpPr>
            <p:nvPr/>
          </p:nvSpPr>
          <p:spPr bwMode="blackWhite">
            <a:xfrm>
              <a:off x="4875212" y="1219200"/>
              <a:ext cx="4800600" cy="533400"/>
            </a:xfrm>
            <a:prstGeom prst="rect">
              <a:avLst/>
            </a:prstGeom>
            <a:solidFill>
              <a:srgbClr val="99CC00"/>
            </a:solidFill>
            <a:ln w="28575">
              <a:solidFill>
                <a:schemeClr val="tx1"/>
              </a:solidFill>
              <a:miter lim="800000"/>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1400" dirty="0">
                <a:solidFill>
                  <a:schemeClr val="bg2"/>
                </a:solidFill>
              </a:endParaRPr>
            </a:p>
            <a:p>
              <a:pPr algn="ctr">
                <a:spcBef>
                  <a:spcPct val="50000"/>
                </a:spcBef>
              </a:pPr>
              <a:endParaRPr lang="en-US" altLang="en-US" sz="1400" dirty="0">
                <a:solidFill>
                  <a:schemeClr val="bg2"/>
                </a:solidFill>
              </a:endParaRPr>
            </a:p>
            <a:p>
              <a:pPr algn="ctr">
                <a:spcBef>
                  <a:spcPct val="50000"/>
                </a:spcBef>
              </a:pPr>
              <a:endParaRPr lang="en-US" altLang="en-US" sz="1400" dirty="0">
                <a:solidFill>
                  <a:schemeClr val="bg2"/>
                </a:solidFill>
              </a:endParaRPr>
            </a:p>
          </p:txBody>
        </p:sp>
        <p:sp>
          <p:nvSpPr>
            <p:cNvPr id="50183" name="Text Box 58"/>
            <p:cNvSpPr txBox="1">
              <a:spLocks noChangeArrowheads="1"/>
            </p:cNvSpPr>
            <p:nvPr/>
          </p:nvSpPr>
          <p:spPr bwMode="blackWhite">
            <a:xfrm>
              <a:off x="6627812" y="990601"/>
              <a:ext cx="1295400" cy="265113"/>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sz="1400" dirty="0">
                  <a:solidFill>
                    <a:schemeClr val="tx1">
                      <a:lumMod val="50000"/>
                    </a:schemeClr>
                  </a:solidFill>
                </a:rPr>
                <a:t>Instance</a:t>
              </a:r>
            </a:p>
          </p:txBody>
        </p:sp>
        <p:sp>
          <p:nvSpPr>
            <p:cNvPr id="50185" name="Text Box 63"/>
            <p:cNvSpPr txBox="1">
              <a:spLocks noChangeArrowheads="1"/>
            </p:cNvSpPr>
            <p:nvPr/>
          </p:nvSpPr>
          <p:spPr bwMode="blackWhite">
            <a:xfrm>
              <a:off x="6434805" y="1238955"/>
              <a:ext cx="1681414" cy="241300"/>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sz="1200" dirty="0">
                  <a:solidFill>
                    <a:schemeClr val="tx1">
                      <a:lumMod val="50000"/>
                    </a:schemeClr>
                  </a:solidFill>
                </a:rPr>
                <a:t>System Global Area</a:t>
              </a:r>
            </a:p>
          </p:txBody>
        </p:sp>
        <p:sp>
          <p:nvSpPr>
            <p:cNvPr id="50189" name="Text Box 82"/>
            <p:cNvSpPr txBox="1">
              <a:spLocks noChangeArrowheads="1"/>
            </p:cNvSpPr>
            <p:nvPr/>
          </p:nvSpPr>
          <p:spPr bwMode="blackWhite">
            <a:xfrm>
              <a:off x="4341812" y="1828800"/>
              <a:ext cx="2286000" cy="241300"/>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sz="1200" dirty="0">
                  <a:solidFill>
                    <a:schemeClr val="tx1">
                      <a:lumMod val="50000"/>
                    </a:schemeClr>
                  </a:solidFill>
                </a:rPr>
                <a:t>Process Structures</a:t>
              </a:r>
            </a:p>
          </p:txBody>
        </p:sp>
        <p:pic>
          <p:nvPicPr>
            <p:cNvPr id="50190" name="Picture 83" descr="compu015"/>
            <p:cNvPicPr>
              <a:picLocks noChangeAspect="1" noChangeArrowheads="1"/>
            </p:cNvPicPr>
            <p:nvPr>
              <p:custDataLst>
                <p:tags r:id="rId2"/>
              </p:custDataLst>
            </p:nvPr>
          </p:nvPicPr>
          <p:blipFill>
            <a:blip r:embed="rId17">
              <a:extLst>
                <a:ext uri="{28A0092B-C50C-407E-A947-70E740481C1C}">
                  <a14:useLocalDpi xmlns:a14="http://schemas.microsoft.com/office/drawing/2010/main" val="0"/>
                </a:ext>
              </a:extLst>
            </a:blip>
            <a:srcRect/>
            <a:stretch>
              <a:fillRect/>
            </a:stretch>
          </p:blipFill>
          <p:spPr bwMode="gray">
            <a:xfrm>
              <a:off x="2436813" y="1219200"/>
              <a:ext cx="14970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1" name="Text Box 87"/>
            <p:cNvSpPr txBox="1">
              <a:spLocks noChangeArrowheads="1"/>
            </p:cNvSpPr>
            <p:nvPr/>
          </p:nvSpPr>
          <p:spPr bwMode="auto">
            <a:xfrm>
              <a:off x="2497138" y="914400"/>
              <a:ext cx="1082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t>Server</a:t>
              </a:r>
            </a:p>
          </p:txBody>
        </p:sp>
        <p:sp>
          <p:nvSpPr>
            <p:cNvPr id="50192" name="Rectangle 100"/>
            <p:cNvSpPr>
              <a:spLocks noChangeArrowheads="1"/>
            </p:cNvSpPr>
            <p:nvPr/>
          </p:nvSpPr>
          <p:spPr bwMode="blackWhite">
            <a:xfrm>
              <a:off x="2436812" y="1524000"/>
              <a:ext cx="1295400" cy="304800"/>
            </a:xfrm>
            <a:prstGeom prst="rect">
              <a:avLst/>
            </a:prstGeom>
            <a:solidFill>
              <a:srgbClr val="99CCFF"/>
            </a:solidFill>
            <a:ln w="28575">
              <a:solidFill>
                <a:srgbClr val="000000"/>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a:p>
              <a:pPr algn="ctr"/>
              <a:endParaRPr lang="en-US" altLang="en-US" sz="1400" dirty="0"/>
            </a:p>
          </p:txBody>
        </p:sp>
        <p:sp>
          <p:nvSpPr>
            <p:cNvPr id="50193" name="Rectangle 101"/>
            <p:cNvSpPr>
              <a:spLocks noChangeArrowheads="1"/>
            </p:cNvSpPr>
            <p:nvPr/>
          </p:nvSpPr>
          <p:spPr bwMode="blackWhite">
            <a:xfrm>
              <a:off x="2436812" y="2475899"/>
              <a:ext cx="1295400" cy="687003"/>
            </a:xfrm>
            <a:prstGeom prst="rect">
              <a:avLst/>
            </a:prstGeom>
            <a:gradFill rotWithShape="0">
              <a:gsLst>
                <a:gs pos="0">
                  <a:srgbClr val="E6DCAC"/>
                </a:gs>
                <a:gs pos="12000">
                  <a:srgbClr val="E6D78A"/>
                </a:gs>
                <a:gs pos="30000">
                  <a:srgbClr val="C7AC4C"/>
                </a:gs>
                <a:gs pos="45000">
                  <a:srgbClr val="E6D78A"/>
                </a:gs>
                <a:gs pos="77000">
                  <a:srgbClr val="C7AC4C"/>
                </a:gs>
                <a:gs pos="100000">
                  <a:srgbClr val="E6DCAC"/>
                </a:gs>
              </a:gsLst>
              <a:lin ang="5400000"/>
            </a:gradFill>
            <a:ln w="28575">
              <a:solidFill>
                <a:schemeClr val="tx1"/>
              </a:solidFill>
              <a:miter lim="800000"/>
              <a:headEnd/>
              <a:tailEnd/>
            </a:ln>
          </p:spPr>
          <p:txBody>
            <a:bodyPr wrap="none" lIns="92075" tIns="46038" rIns="92075" bIns="46038" anchor="b"/>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endParaRPr lang="en-US" altLang="en-US" sz="1400" dirty="0">
                <a:solidFill>
                  <a:schemeClr val="bg2"/>
                </a:solidFill>
              </a:endParaRPr>
            </a:p>
            <a:p>
              <a:pPr algn="ctr">
                <a:lnSpc>
                  <a:spcPct val="85000"/>
                </a:lnSpc>
                <a:spcBef>
                  <a:spcPct val="50000"/>
                </a:spcBef>
              </a:pPr>
              <a:endParaRPr lang="en-US" altLang="en-US" sz="1400" dirty="0">
                <a:solidFill>
                  <a:schemeClr val="bg2"/>
                </a:solidFill>
              </a:endParaRPr>
            </a:p>
            <a:p>
              <a:pPr algn="ctr">
                <a:lnSpc>
                  <a:spcPct val="85000"/>
                </a:lnSpc>
                <a:spcBef>
                  <a:spcPct val="50000"/>
                </a:spcBef>
              </a:pPr>
              <a:endParaRPr lang="en-US" altLang="en-US" sz="1400" dirty="0">
                <a:solidFill>
                  <a:schemeClr val="bg2"/>
                </a:solidFill>
              </a:endParaRPr>
            </a:p>
            <a:p>
              <a:pPr algn="ctr">
                <a:lnSpc>
                  <a:spcPct val="85000"/>
                </a:lnSpc>
                <a:spcBef>
                  <a:spcPct val="50000"/>
                </a:spcBef>
              </a:pPr>
              <a:endParaRPr lang="en-US" altLang="en-US" dirty="0">
                <a:solidFill>
                  <a:schemeClr val="bg2"/>
                </a:solidFill>
              </a:endParaRPr>
            </a:p>
          </p:txBody>
        </p:sp>
        <p:sp>
          <p:nvSpPr>
            <p:cNvPr id="50194" name="PPTShape_0"/>
            <p:cNvSpPr txBox="1">
              <a:spLocks noChangeArrowheads="1"/>
            </p:cNvSpPr>
            <p:nvPr/>
          </p:nvSpPr>
          <p:spPr bwMode="blackWhite">
            <a:xfrm>
              <a:off x="2360612" y="1563688"/>
              <a:ext cx="1447800" cy="265112"/>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sz="1400" dirty="0">
                  <a:solidFill>
                    <a:schemeClr val="tx1">
                      <a:lumMod val="50000"/>
                    </a:schemeClr>
                  </a:solidFill>
                </a:rPr>
                <a:t>Instance</a:t>
              </a:r>
            </a:p>
          </p:txBody>
        </p:sp>
        <p:sp>
          <p:nvSpPr>
            <p:cNvPr id="50195" name="PPTShape_1"/>
            <p:cNvSpPr txBox="1">
              <a:spLocks noChangeArrowheads="1"/>
            </p:cNvSpPr>
            <p:nvPr/>
          </p:nvSpPr>
          <p:spPr bwMode="blackWhite">
            <a:xfrm>
              <a:off x="2360612" y="2514600"/>
              <a:ext cx="1447800" cy="609600"/>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defRPr/>
              </a:pPr>
              <a:r>
                <a:rPr lang="en-US" sz="1400" b="1" dirty="0">
                  <a:solidFill>
                    <a:schemeClr val="tx1">
                      <a:lumMod val="50000"/>
                    </a:schemeClr>
                  </a:solidFill>
                </a:rPr>
                <a:t>Multitenant container database</a:t>
              </a:r>
            </a:p>
          </p:txBody>
        </p:sp>
        <p:sp>
          <p:nvSpPr>
            <p:cNvPr id="50196" name="Rectangle 2"/>
            <p:cNvSpPr>
              <a:spLocks noChangeArrowheads="1"/>
            </p:cNvSpPr>
            <p:nvPr/>
          </p:nvSpPr>
          <p:spPr bwMode="blackWhite">
            <a:xfrm>
              <a:off x="4646612" y="2590800"/>
              <a:ext cx="5105400" cy="1676400"/>
            </a:xfrm>
            <a:prstGeom prst="rect">
              <a:avLst/>
            </a:prstGeom>
            <a:solidFill>
              <a:srgbClr val="CC9900"/>
            </a:solidFill>
            <a:ln w="28575">
              <a:solidFill>
                <a:schemeClr val="tx1"/>
              </a:solidFill>
              <a:miter lim="800000"/>
              <a:headEnd/>
              <a:tailEnd/>
            </a:ln>
          </p:spPr>
          <p:txBody>
            <a:bodyPr wrap="none" lIns="92075" tIns="46038" rIns="92075" bIns="46038" anchor="b"/>
            <a:lstStyle/>
            <a:p>
              <a:pPr algn="ctr" defTabSz="1041400" eaLnBrk="0" hangingPunct="0">
                <a:lnSpc>
                  <a:spcPct val="85000"/>
                </a:lnSpc>
                <a:spcBef>
                  <a:spcPct val="50000"/>
                </a:spcBef>
                <a:defRPr/>
              </a:pPr>
              <a:r>
                <a:rPr lang="en-US" b="1" dirty="0">
                  <a:solidFill>
                    <a:schemeClr val="tx1">
                      <a:lumMod val="50000"/>
                    </a:schemeClr>
                  </a:solidFill>
                  <a:latin typeface="Arial" charset="0"/>
                  <a:cs typeface="Arial" charset="0"/>
                </a:rPr>
                <a:t>root container</a:t>
              </a:r>
            </a:p>
          </p:txBody>
        </p:sp>
        <p:pic>
          <p:nvPicPr>
            <p:cNvPr id="50197" name="Picture 107" descr="datab018"/>
            <p:cNvPicPr>
              <a:picLocks noChangeAspect="1" noChangeArrowheads="1"/>
            </p:cNvPicPr>
            <p:nvPr>
              <p:custDataLst>
                <p:tags r:id="rId3"/>
              </p:custDataLst>
            </p:nvPr>
          </p:nvPicPr>
          <p:blipFill>
            <a:blip r:embed="rId18">
              <a:extLst>
                <a:ext uri="{28A0092B-C50C-407E-A947-70E740481C1C}">
                  <a14:useLocalDpi xmlns:a14="http://schemas.microsoft.com/office/drawing/2010/main" val="0"/>
                </a:ext>
              </a:extLst>
            </a:blip>
            <a:srcRect/>
            <a:stretch>
              <a:fillRect/>
            </a:stretch>
          </p:blipFill>
          <p:spPr bwMode="gray">
            <a:xfrm>
              <a:off x="5247481" y="2971800"/>
              <a:ext cx="5508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8" name="PPTShape_2"/>
            <p:cNvSpPr txBox="1">
              <a:spLocks noChangeArrowheads="1"/>
            </p:cNvSpPr>
            <p:nvPr/>
          </p:nvSpPr>
          <p:spPr bwMode="blackWhite">
            <a:xfrm>
              <a:off x="4646612" y="2590801"/>
              <a:ext cx="2057400" cy="307975"/>
            </a:xfrm>
            <a:prstGeom prst="rect">
              <a:avLst/>
            </a:prstGeom>
            <a:noFill/>
            <a:ln w="28575">
              <a:noFill/>
              <a:miter lim="800000"/>
              <a:headEnd/>
              <a:tailEnd/>
            </a:ln>
          </p:spPr>
          <p:txBody>
            <a:bodyPr lIns="92075" tIns="46038" rIns="92075" bIns="46038">
              <a:spAutoFit/>
            </a:bodyPr>
            <a:lstStyle/>
            <a:p>
              <a:pPr algn="ctr" defTabSz="228600" eaLnBrk="0" hangingPunct="0">
                <a:defRPr/>
              </a:pPr>
              <a:r>
                <a:rPr lang="en-US" sz="1400" b="1" dirty="0">
                  <a:solidFill>
                    <a:schemeClr val="tx1">
                      <a:lumMod val="50000"/>
                    </a:schemeClr>
                  </a:solidFill>
                </a:rPr>
                <a:t>Data files</a:t>
              </a:r>
            </a:p>
          </p:txBody>
        </p:sp>
        <p:sp>
          <p:nvSpPr>
            <p:cNvPr id="50199" name="AutoShape 9"/>
            <p:cNvSpPr>
              <a:spLocks noChangeArrowheads="1"/>
            </p:cNvSpPr>
            <p:nvPr/>
          </p:nvSpPr>
          <p:spPr bwMode="auto">
            <a:xfrm>
              <a:off x="8685212" y="3124200"/>
              <a:ext cx="457200" cy="4572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fr-FR" altLang="en-US" dirty="0"/>
            </a:p>
          </p:txBody>
        </p:sp>
        <p:sp>
          <p:nvSpPr>
            <p:cNvPr id="50200" name="PPTShape_3"/>
            <p:cNvSpPr txBox="1">
              <a:spLocks noChangeArrowheads="1"/>
            </p:cNvSpPr>
            <p:nvPr/>
          </p:nvSpPr>
          <p:spPr bwMode="blackWhite">
            <a:xfrm>
              <a:off x="8380412" y="2590801"/>
              <a:ext cx="1447800" cy="307975"/>
            </a:xfrm>
            <a:prstGeom prst="rect">
              <a:avLst/>
            </a:prstGeom>
            <a:noFill/>
            <a:ln w="28575">
              <a:noFill/>
              <a:miter lim="800000"/>
              <a:headEnd/>
              <a:tailEnd/>
            </a:ln>
          </p:spPr>
          <p:txBody>
            <a:bodyPr lIns="92075" tIns="46038" rIns="92075" bIns="46038">
              <a:spAutoFit/>
            </a:bodyPr>
            <a:lstStyle/>
            <a:p>
              <a:pPr algn="ctr" defTabSz="228600" eaLnBrk="0" hangingPunct="0">
                <a:defRPr/>
              </a:pPr>
              <a:r>
                <a:rPr lang="en-US" sz="1400" b="1" dirty="0">
                  <a:solidFill>
                    <a:schemeClr val="tx1">
                      <a:lumMod val="50000"/>
                    </a:schemeClr>
                  </a:solidFill>
                </a:rPr>
                <a:t>Redo Log files</a:t>
              </a:r>
            </a:p>
          </p:txBody>
        </p:sp>
        <p:sp>
          <p:nvSpPr>
            <p:cNvPr id="50201" name="PPTShape_4"/>
            <p:cNvSpPr>
              <a:spLocks noChangeArrowheads="1"/>
            </p:cNvSpPr>
            <p:nvPr/>
          </p:nvSpPr>
          <p:spPr bwMode="auto">
            <a:xfrm>
              <a:off x="8837612" y="3276600"/>
              <a:ext cx="457200" cy="4572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fr-FR" altLang="en-US" dirty="0"/>
            </a:p>
          </p:txBody>
        </p:sp>
        <p:sp>
          <p:nvSpPr>
            <p:cNvPr id="50202" name="PPTShape_5"/>
            <p:cNvSpPr>
              <a:spLocks noChangeArrowheads="1"/>
            </p:cNvSpPr>
            <p:nvPr/>
          </p:nvSpPr>
          <p:spPr bwMode="auto">
            <a:xfrm>
              <a:off x="8990012" y="3429000"/>
              <a:ext cx="457200" cy="4572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fr-FR" altLang="en-US" dirty="0"/>
            </a:p>
          </p:txBody>
        </p:sp>
        <p:sp>
          <p:nvSpPr>
            <p:cNvPr id="50203" name="PPTShape_6"/>
            <p:cNvSpPr>
              <a:spLocks noChangeArrowheads="1"/>
            </p:cNvSpPr>
            <p:nvPr/>
          </p:nvSpPr>
          <p:spPr bwMode="auto">
            <a:xfrm>
              <a:off x="7618412" y="3124200"/>
              <a:ext cx="381000" cy="3810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fr-FR" altLang="en-US" dirty="0"/>
            </a:p>
          </p:txBody>
        </p:sp>
        <p:sp>
          <p:nvSpPr>
            <p:cNvPr id="50204" name="PPTShape_7"/>
            <p:cNvSpPr>
              <a:spLocks noChangeArrowheads="1"/>
            </p:cNvSpPr>
            <p:nvPr/>
          </p:nvSpPr>
          <p:spPr bwMode="auto">
            <a:xfrm>
              <a:off x="7770812" y="3276600"/>
              <a:ext cx="381000" cy="3810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fr-FR" altLang="en-US" dirty="0"/>
            </a:p>
          </p:txBody>
        </p:sp>
        <p:sp>
          <p:nvSpPr>
            <p:cNvPr id="50205" name="PPTShape_8"/>
            <p:cNvSpPr txBox="1">
              <a:spLocks noChangeArrowheads="1"/>
            </p:cNvSpPr>
            <p:nvPr/>
          </p:nvSpPr>
          <p:spPr bwMode="blackWhite">
            <a:xfrm>
              <a:off x="7085012" y="2590801"/>
              <a:ext cx="1447800" cy="307975"/>
            </a:xfrm>
            <a:prstGeom prst="rect">
              <a:avLst/>
            </a:prstGeom>
            <a:noFill/>
            <a:ln w="28575">
              <a:noFill/>
              <a:miter lim="800000"/>
              <a:headEnd/>
              <a:tailEnd/>
            </a:ln>
          </p:spPr>
          <p:txBody>
            <a:bodyPr lIns="92075" tIns="46038" rIns="92075" bIns="46038">
              <a:spAutoFit/>
            </a:bodyPr>
            <a:lstStyle/>
            <a:p>
              <a:pPr algn="ctr" defTabSz="228600" eaLnBrk="0" hangingPunct="0">
                <a:defRPr/>
              </a:pPr>
              <a:r>
                <a:rPr lang="en-US" sz="1400" b="1" dirty="0">
                  <a:solidFill>
                    <a:schemeClr val="tx1">
                      <a:lumMod val="50000"/>
                    </a:schemeClr>
                  </a:solidFill>
                </a:rPr>
                <a:t>Control files</a:t>
              </a:r>
            </a:p>
          </p:txBody>
        </p:sp>
        <p:sp>
          <p:nvSpPr>
            <p:cNvPr id="50206" name="PPTShape_9"/>
            <p:cNvSpPr>
              <a:spLocks noChangeArrowheads="1"/>
            </p:cNvSpPr>
            <p:nvPr/>
          </p:nvSpPr>
          <p:spPr bwMode="auto">
            <a:xfrm>
              <a:off x="6467475" y="2819400"/>
              <a:ext cx="549275" cy="5334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fr-FR" altLang="en-US" dirty="0"/>
            </a:p>
          </p:txBody>
        </p:sp>
        <p:sp>
          <p:nvSpPr>
            <p:cNvPr id="50207" name="PPTShape_10"/>
            <p:cNvSpPr>
              <a:spLocks noChangeArrowheads="1"/>
            </p:cNvSpPr>
            <p:nvPr/>
          </p:nvSpPr>
          <p:spPr bwMode="auto">
            <a:xfrm>
              <a:off x="6467475" y="3352800"/>
              <a:ext cx="549275" cy="5334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fr-FR" altLang="en-US" dirty="0"/>
            </a:p>
          </p:txBody>
        </p:sp>
        <p:pic>
          <p:nvPicPr>
            <p:cNvPr id="50208" name="PPTShape_11" descr="datab018"/>
            <p:cNvPicPr>
              <a:picLocks noChangeAspect="1" noChangeArrowheads="1"/>
            </p:cNvPicPr>
            <p:nvPr>
              <p:custDataLst>
                <p:tags r:id="rId4"/>
              </p:custDataLst>
            </p:nvPr>
          </p:nvPicPr>
          <p:blipFill>
            <a:blip r:embed="rId18">
              <a:extLst>
                <a:ext uri="{28A0092B-C50C-407E-A947-70E740481C1C}">
                  <a14:useLocalDpi xmlns:a14="http://schemas.microsoft.com/office/drawing/2010/main" val="0"/>
                </a:ext>
              </a:extLst>
            </a:blip>
            <a:srcRect/>
            <a:stretch>
              <a:fillRect/>
            </a:stretch>
          </p:blipFill>
          <p:spPr bwMode="gray">
            <a:xfrm>
              <a:off x="5247481" y="3505200"/>
              <a:ext cx="5508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09" name="PPTShape_12"/>
            <p:cNvSpPr txBox="1">
              <a:spLocks noChangeArrowheads="1"/>
            </p:cNvSpPr>
            <p:nvPr/>
          </p:nvSpPr>
          <p:spPr bwMode="blackWhite">
            <a:xfrm>
              <a:off x="6370638" y="3013782"/>
              <a:ext cx="742950" cy="277813"/>
            </a:xfrm>
            <a:prstGeom prst="rect">
              <a:avLst/>
            </a:prstGeom>
            <a:noFill/>
            <a:ln w="28575">
              <a:noFill/>
              <a:miter lim="800000"/>
              <a:headEnd/>
              <a:tailEnd/>
            </a:ln>
          </p:spPr>
          <p:txBody>
            <a:bodyPr lIns="92075" tIns="46038" rIns="92075" bIns="46038">
              <a:spAutoFit/>
            </a:bodyPr>
            <a:lstStyle/>
            <a:p>
              <a:pPr algn="ctr" defTabSz="228600" eaLnBrk="0" hangingPunct="0">
                <a:defRPr/>
              </a:pPr>
              <a:r>
                <a:rPr lang="en-US" sz="1200" dirty="0">
                  <a:solidFill>
                    <a:schemeClr val="tx1">
                      <a:lumMod val="50000"/>
                    </a:schemeClr>
                  </a:solidFill>
                </a:rPr>
                <a:t>UNDO </a:t>
              </a:r>
            </a:p>
          </p:txBody>
        </p:sp>
        <p:sp>
          <p:nvSpPr>
            <p:cNvPr id="50210" name="PPTShape_13"/>
            <p:cNvSpPr txBox="1">
              <a:spLocks noChangeArrowheads="1"/>
            </p:cNvSpPr>
            <p:nvPr/>
          </p:nvSpPr>
          <p:spPr bwMode="blackWhite">
            <a:xfrm>
              <a:off x="6404407" y="3558471"/>
              <a:ext cx="675409" cy="277813"/>
            </a:xfrm>
            <a:prstGeom prst="rect">
              <a:avLst/>
            </a:prstGeom>
            <a:noFill/>
            <a:ln w="28575">
              <a:noFill/>
              <a:miter lim="800000"/>
              <a:headEnd/>
              <a:tailEnd/>
            </a:ln>
          </p:spPr>
          <p:txBody>
            <a:bodyPr lIns="92075" tIns="46038" rIns="92075" bIns="46038">
              <a:spAutoFit/>
            </a:bodyPr>
            <a:lstStyle/>
            <a:p>
              <a:pPr algn="ctr" defTabSz="228600" eaLnBrk="0" hangingPunct="0">
                <a:defRPr/>
              </a:pPr>
              <a:r>
                <a:rPr lang="en-US" sz="1200" dirty="0">
                  <a:solidFill>
                    <a:schemeClr val="tx1">
                      <a:lumMod val="50000"/>
                    </a:schemeClr>
                  </a:solidFill>
                </a:rPr>
                <a:t>TEMP </a:t>
              </a:r>
            </a:p>
          </p:txBody>
        </p:sp>
        <p:sp>
          <p:nvSpPr>
            <p:cNvPr id="50211" name="PPTShape_14"/>
            <p:cNvSpPr txBox="1">
              <a:spLocks noChangeArrowheads="1"/>
            </p:cNvSpPr>
            <p:nvPr/>
          </p:nvSpPr>
          <p:spPr bwMode="blackWhite">
            <a:xfrm>
              <a:off x="5114289" y="3242350"/>
              <a:ext cx="817245" cy="168611"/>
            </a:xfrm>
            <a:prstGeom prst="rect">
              <a:avLst/>
            </a:prstGeom>
            <a:solidFill>
              <a:schemeClr val="bg1"/>
            </a:solidFill>
            <a:ln w="28575">
              <a:noFill/>
              <a:miter lim="800000"/>
              <a:headEnd/>
              <a:tailEnd/>
            </a:ln>
          </p:spPr>
          <p:txBody>
            <a:bodyPr lIns="92075" tIns="46038" rIns="92075" bIns="46038" anchor="ctr">
              <a:spAutoFit/>
            </a:bodyPr>
            <a:lstStyle/>
            <a:p>
              <a:pPr algn="ctr" defTabSz="228600" eaLnBrk="0" hangingPunct="0">
                <a:defRPr/>
              </a:pPr>
              <a:r>
                <a:rPr lang="en-US" sz="1000" dirty="0">
                  <a:solidFill>
                    <a:srgbClr val="000000"/>
                  </a:solidFill>
                </a:rPr>
                <a:t>SYSTEM </a:t>
              </a:r>
            </a:p>
          </p:txBody>
        </p:sp>
        <p:sp>
          <p:nvSpPr>
            <p:cNvPr id="50212" name="PPTShape_15"/>
            <p:cNvSpPr txBox="1">
              <a:spLocks noChangeArrowheads="1"/>
            </p:cNvSpPr>
            <p:nvPr/>
          </p:nvSpPr>
          <p:spPr bwMode="blackWhite">
            <a:xfrm>
              <a:off x="5114289" y="3772575"/>
              <a:ext cx="817245" cy="168611"/>
            </a:xfrm>
            <a:prstGeom prst="rect">
              <a:avLst/>
            </a:prstGeom>
            <a:solidFill>
              <a:schemeClr val="bg1"/>
            </a:solidFill>
            <a:ln w="28575">
              <a:noFill/>
              <a:miter lim="800000"/>
              <a:headEnd/>
              <a:tailEnd/>
            </a:ln>
          </p:spPr>
          <p:txBody>
            <a:bodyPr lIns="92075" tIns="46038" rIns="92075" bIns="46038" anchor="ctr">
              <a:spAutoFit/>
            </a:bodyPr>
            <a:lstStyle/>
            <a:p>
              <a:pPr algn="ctr" defTabSz="228600" eaLnBrk="0" hangingPunct="0">
                <a:defRPr/>
              </a:pPr>
              <a:r>
                <a:rPr lang="en-US" sz="1000" dirty="0">
                  <a:solidFill>
                    <a:srgbClr val="000000"/>
                  </a:solidFill>
                </a:rPr>
                <a:t>SYSAUX </a:t>
              </a:r>
            </a:p>
          </p:txBody>
        </p:sp>
        <p:sp>
          <p:nvSpPr>
            <p:cNvPr id="50213" name="PPTShape_18"/>
            <p:cNvSpPr>
              <a:spLocks noChangeArrowheads="1"/>
            </p:cNvSpPr>
            <p:nvPr/>
          </p:nvSpPr>
          <p:spPr bwMode="blackWhite">
            <a:xfrm>
              <a:off x="4646612" y="4465638"/>
              <a:ext cx="1828800" cy="1554162"/>
            </a:xfrm>
            <a:prstGeom prst="rect">
              <a:avLst/>
            </a:prstGeom>
            <a:solidFill>
              <a:srgbClr val="FFCC99"/>
            </a:solidFill>
            <a:ln w="28575">
              <a:solidFill>
                <a:schemeClr val="tx1"/>
              </a:solidFill>
              <a:miter lim="800000"/>
              <a:headEnd/>
              <a:tailEnd/>
            </a:ln>
          </p:spPr>
          <p:txBody>
            <a:bodyPr wrap="none" lIns="92075" tIns="46038" rIns="92075" bIns="46038" anchor="b"/>
            <a:lstStyle/>
            <a:p>
              <a:pPr algn="ctr" defTabSz="1041400" eaLnBrk="0" hangingPunct="0">
                <a:lnSpc>
                  <a:spcPct val="85000"/>
                </a:lnSpc>
                <a:spcBef>
                  <a:spcPct val="50000"/>
                </a:spcBef>
                <a:defRPr/>
              </a:pPr>
              <a:endParaRPr lang="en-US" sz="1400" dirty="0">
                <a:solidFill>
                  <a:schemeClr val="tx1">
                    <a:lumMod val="50000"/>
                  </a:schemeClr>
                </a:solidFill>
              </a:endParaRPr>
            </a:p>
            <a:p>
              <a:pPr algn="ctr" defTabSz="1041400" eaLnBrk="0" hangingPunct="0">
                <a:lnSpc>
                  <a:spcPct val="85000"/>
                </a:lnSpc>
                <a:spcBef>
                  <a:spcPct val="50000"/>
                </a:spcBef>
                <a:defRPr/>
              </a:pPr>
              <a:endParaRPr lang="en-US" sz="1400" dirty="0">
                <a:solidFill>
                  <a:schemeClr val="tx1">
                    <a:lumMod val="50000"/>
                  </a:schemeClr>
                </a:solidFill>
              </a:endParaRPr>
            </a:p>
            <a:p>
              <a:pPr algn="ctr" defTabSz="1041400" eaLnBrk="0" hangingPunct="0">
                <a:lnSpc>
                  <a:spcPct val="85000"/>
                </a:lnSpc>
                <a:spcBef>
                  <a:spcPct val="50000"/>
                </a:spcBef>
                <a:defRPr/>
              </a:pPr>
              <a:endParaRPr lang="en-US" sz="1400" dirty="0">
                <a:solidFill>
                  <a:schemeClr val="tx1">
                    <a:lumMod val="50000"/>
                  </a:schemeClr>
                </a:solidFill>
              </a:endParaRPr>
            </a:p>
            <a:p>
              <a:pPr algn="ctr" defTabSz="1041400" eaLnBrk="0" hangingPunct="0">
                <a:defRPr/>
              </a:pPr>
              <a:r>
                <a:rPr lang="en-US" sz="1600" b="1" dirty="0">
                  <a:solidFill>
                    <a:schemeClr val="tx1">
                      <a:lumMod val="50000"/>
                    </a:schemeClr>
                  </a:solidFill>
                </a:rPr>
                <a:t>Seed</a:t>
              </a:r>
              <a:r>
                <a:rPr lang="en-US" sz="1400" b="1" dirty="0">
                  <a:solidFill>
                    <a:schemeClr val="tx1">
                      <a:lumMod val="50000"/>
                    </a:schemeClr>
                  </a:solidFill>
                </a:rPr>
                <a:t> PDB</a:t>
              </a:r>
            </a:p>
          </p:txBody>
        </p:sp>
        <p:pic>
          <p:nvPicPr>
            <p:cNvPr id="50214" name="PPTShape_19" descr="datab018"/>
            <p:cNvPicPr>
              <a:picLocks noChangeAspect="1" noChangeArrowheads="1"/>
            </p:cNvPicPr>
            <p:nvPr>
              <p:custDataLst>
                <p:tags r:id="rId5"/>
              </p:custDataLst>
            </p:nvPr>
          </p:nvPicPr>
          <p:blipFill>
            <a:blip r:embed="rId18">
              <a:extLst>
                <a:ext uri="{28A0092B-C50C-407E-A947-70E740481C1C}">
                  <a14:useLocalDpi xmlns:a14="http://schemas.microsoft.com/office/drawing/2010/main" val="0"/>
                </a:ext>
              </a:extLst>
            </a:blip>
            <a:srcRect/>
            <a:stretch>
              <a:fillRect/>
            </a:stretch>
          </p:blipFill>
          <p:spPr bwMode="gray">
            <a:xfrm>
              <a:off x="4799013" y="4694238"/>
              <a:ext cx="5508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15" name="PPTShape_20"/>
            <p:cNvSpPr txBox="1">
              <a:spLocks noChangeArrowheads="1"/>
            </p:cNvSpPr>
            <p:nvPr/>
          </p:nvSpPr>
          <p:spPr bwMode="blackWhite">
            <a:xfrm>
              <a:off x="4646612" y="4465639"/>
              <a:ext cx="2286000" cy="307975"/>
            </a:xfrm>
            <a:prstGeom prst="rect">
              <a:avLst/>
            </a:prstGeom>
            <a:noFill/>
            <a:ln w="28575">
              <a:noFill/>
              <a:miter lim="800000"/>
              <a:headEnd/>
              <a:tailEnd/>
            </a:ln>
          </p:spPr>
          <p:txBody>
            <a:bodyPr lIns="92075" tIns="46038" rIns="92075" bIns="46038">
              <a:spAutoFit/>
            </a:bodyPr>
            <a:lstStyle/>
            <a:p>
              <a:pPr algn="ctr" defTabSz="228600" eaLnBrk="0" hangingPunct="0">
                <a:defRPr/>
              </a:pPr>
              <a:r>
                <a:rPr lang="en-US" sz="1400" b="1" dirty="0">
                  <a:solidFill>
                    <a:schemeClr val="tx1">
                      <a:lumMod val="50000"/>
                    </a:schemeClr>
                  </a:solidFill>
                </a:rPr>
                <a:t>Data files</a:t>
              </a:r>
            </a:p>
          </p:txBody>
        </p:sp>
        <p:sp>
          <p:nvSpPr>
            <p:cNvPr id="50216" name="PPTShape_22"/>
            <p:cNvSpPr txBox="1">
              <a:spLocks noChangeArrowheads="1"/>
            </p:cNvSpPr>
            <p:nvPr/>
          </p:nvSpPr>
          <p:spPr bwMode="blackWhite">
            <a:xfrm>
              <a:off x="4657089" y="4953498"/>
              <a:ext cx="817245" cy="168611"/>
            </a:xfrm>
            <a:prstGeom prst="rect">
              <a:avLst/>
            </a:prstGeom>
            <a:solidFill>
              <a:schemeClr val="bg1"/>
            </a:solidFill>
            <a:ln w="28575">
              <a:noFill/>
              <a:miter lim="800000"/>
              <a:headEnd/>
              <a:tailEnd/>
            </a:ln>
          </p:spPr>
          <p:txBody>
            <a:bodyPr lIns="92075" tIns="46038" rIns="92075" bIns="46038" anchor="ctr">
              <a:spAutoFit/>
            </a:bodyPr>
            <a:lstStyle>
              <a:defPPr>
                <a:defRPr lang="en-US"/>
              </a:defPPr>
              <a:lvl1pPr algn="ctr" defTabSz="228600" eaLnBrk="0" hangingPunct="0">
                <a:defRPr sz="1000">
                  <a:solidFill>
                    <a:srgbClr val="000000"/>
                  </a:solidFill>
                </a:defRPr>
              </a:lvl1pPr>
            </a:lstStyle>
            <a:p>
              <a:r>
                <a:rPr lang="en-US" dirty="0"/>
                <a:t>SYSTEM </a:t>
              </a:r>
            </a:p>
          </p:txBody>
        </p:sp>
        <p:pic>
          <p:nvPicPr>
            <p:cNvPr id="50217" name="PPTShape_24" descr="datab018"/>
            <p:cNvPicPr>
              <a:picLocks noChangeAspect="1" noChangeArrowheads="1"/>
            </p:cNvPicPr>
            <p:nvPr>
              <p:custDataLst>
                <p:tags r:id="rId6"/>
              </p:custDataLst>
            </p:nvPr>
          </p:nvPicPr>
          <p:blipFill>
            <a:blip r:embed="rId18">
              <a:extLst>
                <a:ext uri="{28A0092B-C50C-407E-A947-70E740481C1C}">
                  <a14:useLocalDpi xmlns:a14="http://schemas.microsoft.com/office/drawing/2010/main" val="0"/>
                </a:ext>
              </a:extLst>
            </a:blip>
            <a:srcRect/>
            <a:stretch>
              <a:fillRect/>
            </a:stretch>
          </p:blipFill>
          <p:spPr bwMode="gray">
            <a:xfrm>
              <a:off x="4799013" y="5227638"/>
              <a:ext cx="5508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18" name="PPTShape_26"/>
            <p:cNvSpPr txBox="1">
              <a:spLocks noChangeArrowheads="1"/>
            </p:cNvSpPr>
            <p:nvPr/>
          </p:nvSpPr>
          <p:spPr bwMode="blackWhite">
            <a:xfrm>
              <a:off x="4657089" y="5470189"/>
              <a:ext cx="817245" cy="168611"/>
            </a:xfrm>
            <a:prstGeom prst="rect">
              <a:avLst/>
            </a:prstGeom>
            <a:solidFill>
              <a:schemeClr val="bg1"/>
            </a:solidFill>
            <a:ln w="28575">
              <a:noFill/>
              <a:miter lim="800000"/>
              <a:headEnd/>
              <a:tailEnd/>
            </a:ln>
          </p:spPr>
          <p:txBody>
            <a:bodyPr lIns="92075" tIns="46038" rIns="92075" bIns="46038" anchor="ctr">
              <a:spAutoFit/>
            </a:bodyPr>
            <a:lstStyle>
              <a:defPPr>
                <a:defRPr lang="en-US"/>
              </a:defPPr>
              <a:lvl1pPr algn="ctr" defTabSz="228600" eaLnBrk="0" hangingPunct="0">
                <a:defRPr sz="1000">
                  <a:solidFill>
                    <a:srgbClr val="000000"/>
                  </a:solidFill>
                </a:defRPr>
              </a:lvl1pPr>
            </a:lstStyle>
            <a:p>
              <a:r>
                <a:rPr lang="en-US" dirty="0"/>
                <a:t>SYSAUX </a:t>
              </a:r>
            </a:p>
          </p:txBody>
        </p:sp>
        <p:sp>
          <p:nvSpPr>
            <p:cNvPr id="50219" name="PPTShape_28"/>
            <p:cNvSpPr>
              <a:spLocks noChangeArrowheads="1"/>
            </p:cNvSpPr>
            <p:nvPr/>
          </p:nvSpPr>
          <p:spPr bwMode="blackWhite">
            <a:xfrm>
              <a:off x="6627812" y="4465638"/>
              <a:ext cx="2133600" cy="1554162"/>
            </a:xfrm>
            <a:prstGeom prst="rect">
              <a:avLst/>
            </a:prstGeom>
            <a:solidFill>
              <a:srgbClr val="FFCC99"/>
            </a:solidFill>
            <a:ln w="28575">
              <a:solidFill>
                <a:schemeClr val="tx1"/>
              </a:solidFill>
              <a:miter lim="800000"/>
              <a:headEnd/>
              <a:tailEnd/>
            </a:ln>
          </p:spPr>
          <p:txBody>
            <a:bodyPr wrap="none" lIns="92075" tIns="46038" rIns="92075" bIns="46038" anchor="b"/>
            <a:lstStyle/>
            <a:p>
              <a:pPr algn="ctr" defTabSz="1041400" eaLnBrk="0" hangingPunct="0">
                <a:lnSpc>
                  <a:spcPct val="85000"/>
                </a:lnSpc>
                <a:spcBef>
                  <a:spcPct val="50000"/>
                </a:spcBef>
                <a:defRPr/>
              </a:pPr>
              <a:endParaRPr lang="en-US" sz="1400" dirty="0">
                <a:solidFill>
                  <a:schemeClr val="tx1">
                    <a:lumMod val="50000"/>
                  </a:schemeClr>
                </a:solidFill>
              </a:endParaRPr>
            </a:p>
            <a:p>
              <a:pPr algn="ctr" defTabSz="1041400" eaLnBrk="0" hangingPunct="0">
                <a:lnSpc>
                  <a:spcPct val="85000"/>
                </a:lnSpc>
                <a:spcBef>
                  <a:spcPct val="50000"/>
                </a:spcBef>
                <a:defRPr/>
              </a:pPr>
              <a:endParaRPr lang="en-US" sz="1400" dirty="0">
                <a:solidFill>
                  <a:schemeClr val="tx1">
                    <a:lumMod val="50000"/>
                  </a:schemeClr>
                </a:solidFill>
              </a:endParaRPr>
            </a:p>
            <a:p>
              <a:pPr algn="ctr" defTabSz="1041400" eaLnBrk="0" hangingPunct="0">
                <a:lnSpc>
                  <a:spcPct val="85000"/>
                </a:lnSpc>
                <a:spcBef>
                  <a:spcPct val="50000"/>
                </a:spcBef>
                <a:defRPr/>
              </a:pPr>
              <a:endParaRPr lang="en-US" sz="1400" dirty="0">
                <a:solidFill>
                  <a:schemeClr val="tx1">
                    <a:lumMod val="50000"/>
                  </a:schemeClr>
                </a:solidFill>
              </a:endParaRPr>
            </a:p>
            <a:p>
              <a:pPr algn="ctr" defTabSz="1041400" eaLnBrk="0" hangingPunct="0">
                <a:defRPr/>
              </a:pPr>
              <a:r>
                <a:rPr lang="en-US" sz="1400" b="1" dirty="0">
                  <a:solidFill>
                    <a:schemeClr val="tx1">
                      <a:lumMod val="50000"/>
                    </a:schemeClr>
                  </a:solidFill>
                </a:rPr>
                <a:t>SALES PDB</a:t>
              </a:r>
            </a:p>
          </p:txBody>
        </p:sp>
        <p:pic>
          <p:nvPicPr>
            <p:cNvPr id="50220" name="PPTShape_29" descr="datab018"/>
            <p:cNvPicPr>
              <a:picLocks noChangeAspect="1" noChangeArrowheads="1"/>
            </p:cNvPicPr>
            <p:nvPr>
              <p:custDataLst>
                <p:tags r:id="rId7"/>
              </p:custDataLst>
            </p:nvPr>
          </p:nvPicPr>
          <p:blipFill>
            <a:blip r:embed="rId18">
              <a:extLst>
                <a:ext uri="{28A0092B-C50C-407E-A947-70E740481C1C}">
                  <a14:useLocalDpi xmlns:a14="http://schemas.microsoft.com/office/drawing/2010/main" val="0"/>
                </a:ext>
              </a:extLst>
            </a:blip>
            <a:srcRect/>
            <a:stretch>
              <a:fillRect/>
            </a:stretch>
          </p:blipFill>
          <p:spPr bwMode="gray">
            <a:xfrm>
              <a:off x="6838950" y="4694238"/>
              <a:ext cx="5508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21" name="PPTShape_31"/>
            <p:cNvSpPr txBox="1">
              <a:spLocks noChangeArrowheads="1"/>
            </p:cNvSpPr>
            <p:nvPr/>
          </p:nvSpPr>
          <p:spPr bwMode="blackWhite">
            <a:xfrm>
              <a:off x="6714489" y="4930919"/>
              <a:ext cx="817245" cy="168611"/>
            </a:xfrm>
            <a:prstGeom prst="rect">
              <a:avLst/>
            </a:prstGeom>
            <a:solidFill>
              <a:schemeClr val="bg1"/>
            </a:solidFill>
            <a:ln w="28575">
              <a:noFill/>
              <a:miter lim="800000"/>
              <a:headEnd/>
              <a:tailEnd/>
            </a:ln>
          </p:spPr>
          <p:txBody>
            <a:bodyPr lIns="92075" tIns="46038" rIns="92075" bIns="46038" anchor="ctr">
              <a:spAutoFit/>
            </a:bodyPr>
            <a:lstStyle>
              <a:defPPr>
                <a:defRPr lang="en-US"/>
              </a:defPPr>
              <a:lvl1pPr algn="ctr" defTabSz="228600" eaLnBrk="0" hangingPunct="0">
                <a:defRPr sz="1000">
                  <a:solidFill>
                    <a:srgbClr val="000000"/>
                  </a:solidFill>
                </a:defRPr>
              </a:lvl1pPr>
            </a:lstStyle>
            <a:p>
              <a:r>
                <a:rPr lang="en-US" dirty="0"/>
                <a:t>SYSTEM </a:t>
              </a:r>
            </a:p>
          </p:txBody>
        </p:sp>
        <p:pic>
          <p:nvPicPr>
            <p:cNvPr id="50222" name="PPTShape_33" descr="datab018"/>
            <p:cNvPicPr>
              <a:picLocks noChangeAspect="1" noChangeArrowheads="1"/>
            </p:cNvPicPr>
            <p:nvPr>
              <p:custDataLst>
                <p:tags r:id="rId8"/>
              </p:custDataLst>
            </p:nvPr>
          </p:nvPicPr>
          <p:blipFill>
            <a:blip r:embed="rId18">
              <a:extLst>
                <a:ext uri="{28A0092B-C50C-407E-A947-70E740481C1C}">
                  <a14:useLocalDpi xmlns:a14="http://schemas.microsoft.com/office/drawing/2010/main" val="0"/>
                </a:ext>
              </a:extLst>
            </a:blip>
            <a:srcRect/>
            <a:stretch>
              <a:fillRect/>
            </a:stretch>
          </p:blipFill>
          <p:spPr bwMode="gray">
            <a:xfrm>
              <a:off x="6856413" y="5227638"/>
              <a:ext cx="5508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23" name="PPTShape_34" descr="datab018"/>
            <p:cNvPicPr>
              <a:picLocks noChangeAspect="1" noChangeArrowheads="1"/>
            </p:cNvPicPr>
            <p:nvPr>
              <p:custDataLst>
                <p:tags r:id="rId9"/>
              </p:custDataLst>
            </p:nvPr>
          </p:nvPicPr>
          <p:blipFill>
            <a:blip r:embed="rId18">
              <a:extLst>
                <a:ext uri="{28A0092B-C50C-407E-A947-70E740481C1C}">
                  <a14:useLocalDpi xmlns:a14="http://schemas.microsoft.com/office/drawing/2010/main" val="0"/>
                </a:ext>
              </a:extLst>
            </a:blip>
            <a:srcRect/>
            <a:stretch>
              <a:fillRect/>
            </a:stretch>
          </p:blipFill>
          <p:spPr bwMode="gray">
            <a:xfrm>
              <a:off x="7542213" y="5227638"/>
              <a:ext cx="5508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24" name="PPTShape_35"/>
            <p:cNvSpPr txBox="1">
              <a:spLocks noChangeArrowheads="1"/>
            </p:cNvSpPr>
            <p:nvPr/>
          </p:nvSpPr>
          <p:spPr bwMode="blackWhite">
            <a:xfrm>
              <a:off x="6714489" y="5472434"/>
              <a:ext cx="817245" cy="168611"/>
            </a:xfrm>
            <a:prstGeom prst="rect">
              <a:avLst/>
            </a:prstGeom>
            <a:solidFill>
              <a:schemeClr val="bg1"/>
            </a:solidFill>
            <a:ln w="28575">
              <a:noFill/>
              <a:miter lim="800000"/>
              <a:headEnd/>
              <a:tailEnd/>
            </a:ln>
          </p:spPr>
          <p:txBody>
            <a:bodyPr lIns="92075" tIns="46038" rIns="92075" bIns="46038" anchor="ctr">
              <a:spAutoFit/>
            </a:bodyPr>
            <a:lstStyle>
              <a:defPPr>
                <a:defRPr lang="en-US"/>
              </a:defPPr>
              <a:lvl1pPr algn="ctr" defTabSz="228600" eaLnBrk="0" hangingPunct="0">
                <a:defRPr sz="1000">
                  <a:solidFill>
                    <a:srgbClr val="000000"/>
                  </a:solidFill>
                </a:defRPr>
              </a:lvl1pPr>
            </a:lstStyle>
            <a:p>
              <a:r>
                <a:rPr lang="en-US" dirty="0"/>
                <a:t>SYSAUX </a:t>
              </a:r>
            </a:p>
          </p:txBody>
        </p:sp>
        <p:sp>
          <p:nvSpPr>
            <p:cNvPr id="50225" name="PPTShape_36"/>
            <p:cNvSpPr txBox="1">
              <a:spLocks noChangeArrowheads="1"/>
            </p:cNvSpPr>
            <p:nvPr/>
          </p:nvSpPr>
          <p:spPr bwMode="blackWhite">
            <a:xfrm>
              <a:off x="7529819" y="5470189"/>
              <a:ext cx="558190" cy="168611"/>
            </a:xfrm>
            <a:prstGeom prst="rect">
              <a:avLst/>
            </a:prstGeom>
            <a:solidFill>
              <a:schemeClr val="bg1"/>
            </a:solidFill>
            <a:ln w="28575">
              <a:noFill/>
              <a:miter lim="800000"/>
              <a:headEnd/>
              <a:tailEnd/>
            </a:ln>
          </p:spPr>
          <p:txBody>
            <a:bodyPr lIns="92075" tIns="46038" rIns="92075" bIns="46038" anchor="ctr">
              <a:spAutoFit/>
            </a:bodyPr>
            <a:lstStyle>
              <a:defPPr>
                <a:defRPr lang="en-US"/>
              </a:defPPr>
              <a:lvl1pPr algn="ctr" defTabSz="228600" eaLnBrk="0" hangingPunct="0">
                <a:defRPr sz="1000">
                  <a:solidFill>
                    <a:srgbClr val="000000"/>
                  </a:solidFill>
                </a:defRPr>
              </a:lvl1pPr>
            </a:lstStyle>
            <a:p>
              <a:r>
                <a:rPr lang="en-US" dirty="0"/>
                <a:t>TBS2</a:t>
              </a:r>
            </a:p>
          </p:txBody>
        </p:sp>
        <p:cxnSp>
          <p:nvCxnSpPr>
            <p:cNvPr id="50226" name="Straight Arrow Connector 95"/>
            <p:cNvCxnSpPr>
              <a:cxnSpLocks noChangeShapeType="1"/>
            </p:cNvCxnSpPr>
            <p:nvPr/>
          </p:nvCxnSpPr>
          <p:spPr bwMode="auto">
            <a:xfrm flipV="1">
              <a:off x="7694612" y="4267201"/>
              <a:ext cx="0" cy="182563"/>
            </a:xfrm>
            <a:prstGeom prst="straightConnector1">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50227" name="Straight Arrow Connector 111"/>
            <p:cNvCxnSpPr>
              <a:cxnSpLocks noChangeShapeType="1"/>
              <a:stCxn id="50192" idx="3"/>
              <a:endCxn id="50181" idx="1"/>
            </p:cNvCxnSpPr>
            <p:nvPr/>
          </p:nvCxnSpPr>
          <p:spPr bwMode="auto">
            <a:xfrm>
              <a:off x="3732212" y="1676400"/>
              <a:ext cx="849313" cy="0"/>
            </a:xfrm>
            <a:prstGeom prst="straightConnector1">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sp>
          <p:nvSpPr>
            <p:cNvPr id="50228" name="PPTShape_37"/>
            <p:cNvSpPr>
              <a:spLocks noChangeArrowheads="1"/>
            </p:cNvSpPr>
            <p:nvPr/>
          </p:nvSpPr>
          <p:spPr bwMode="blackWhite">
            <a:xfrm>
              <a:off x="8837613" y="4465638"/>
              <a:ext cx="974725" cy="1554162"/>
            </a:xfrm>
            <a:prstGeom prst="rect">
              <a:avLst/>
            </a:prstGeom>
            <a:solidFill>
              <a:srgbClr val="FFCC99"/>
            </a:solidFill>
            <a:ln w="28575">
              <a:solidFill>
                <a:schemeClr val="tx1"/>
              </a:solidFill>
              <a:miter lim="800000"/>
              <a:headEnd/>
              <a:tailEnd/>
            </a:ln>
          </p:spPr>
          <p:txBody>
            <a:bodyPr wrap="none" lIns="92075" tIns="46038" rIns="92075" bIns="46038" anchor="b"/>
            <a:lstStyle/>
            <a:p>
              <a:pPr algn="ctr" defTabSz="1041400" eaLnBrk="0" hangingPunct="0">
                <a:lnSpc>
                  <a:spcPct val="85000"/>
                </a:lnSpc>
                <a:spcBef>
                  <a:spcPct val="50000"/>
                </a:spcBef>
                <a:defRPr/>
              </a:pPr>
              <a:endParaRPr lang="en-US" sz="1400" dirty="0">
                <a:solidFill>
                  <a:schemeClr val="tx1">
                    <a:lumMod val="50000"/>
                  </a:schemeClr>
                </a:solidFill>
              </a:endParaRPr>
            </a:p>
            <a:p>
              <a:pPr algn="ctr" defTabSz="1041400" eaLnBrk="0" hangingPunct="0">
                <a:lnSpc>
                  <a:spcPct val="85000"/>
                </a:lnSpc>
                <a:spcBef>
                  <a:spcPct val="50000"/>
                </a:spcBef>
                <a:defRPr/>
              </a:pPr>
              <a:endParaRPr lang="en-US" sz="1400" dirty="0">
                <a:solidFill>
                  <a:schemeClr val="tx1">
                    <a:lumMod val="50000"/>
                  </a:schemeClr>
                </a:solidFill>
              </a:endParaRPr>
            </a:p>
            <a:p>
              <a:pPr algn="ctr" defTabSz="1041400" eaLnBrk="0" hangingPunct="0">
                <a:lnSpc>
                  <a:spcPct val="85000"/>
                </a:lnSpc>
                <a:spcBef>
                  <a:spcPct val="50000"/>
                </a:spcBef>
                <a:defRPr/>
              </a:pPr>
              <a:endParaRPr lang="en-US" sz="1400" dirty="0">
                <a:solidFill>
                  <a:schemeClr val="tx1">
                    <a:lumMod val="50000"/>
                  </a:schemeClr>
                </a:solidFill>
              </a:endParaRPr>
            </a:p>
            <a:p>
              <a:pPr algn="ctr" defTabSz="1041400" eaLnBrk="0" hangingPunct="0">
                <a:defRPr/>
              </a:pPr>
              <a:r>
                <a:rPr lang="en-US" sz="1400" b="1" dirty="0">
                  <a:solidFill>
                    <a:schemeClr val="tx1">
                      <a:lumMod val="50000"/>
                    </a:schemeClr>
                  </a:solidFill>
                </a:rPr>
                <a:t>HR PDB</a:t>
              </a:r>
              <a:endParaRPr lang="en-US" sz="1400" b="1" i="1" dirty="0">
                <a:solidFill>
                  <a:schemeClr val="tx1">
                    <a:lumMod val="50000"/>
                  </a:schemeClr>
                </a:solidFill>
              </a:endParaRPr>
            </a:p>
          </p:txBody>
        </p:sp>
        <p:sp>
          <p:nvSpPr>
            <p:cNvPr id="50229" name="PPTShape_38"/>
            <p:cNvSpPr txBox="1">
              <a:spLocks noChangeArrowheads="1"/>
            </p:cNvSpPr>
            <p:nvPr/>
          </p:nvSpPr>
          <p:spPr bwMode="blackWhite">
            <a:xfrm>
              <a:off x="8789036" y="4492626"/>
              <a:ext cx="1087754" cy="307975"/>
            </a:xfrm>
            <a:prstGeom prst="rect">
              <a:avLst/>
            </a:prstGeom>
            <a:noFill/>
            <a:ln w="28575">
              <a:noFill/>
              <a:miter lim="800000"/>
              <a:headEnd/>
              <a:tailEnd/>
            </a:ln>
          </p:spPr>
          <p:txBody>
            <a:bodyPr lIns="92075" tIns="46038" rIns="92075" bIns="46038">
              <a:spAutoFit/>
            </a:bodyPr>
            <a:lstStyle/>
            <a:p>
              <a:pPr algn="ctr" defTabSz="228600" eaLnBrk="0" hangingPunct="0">
                <a:defRPr/>
              </a:pPr>
              <a:r>
                <a:rPr lang="en-US" sz="1400" b="1" dirty="0">
                  <a:solidFill>
                    <a:schemeClr val="tx1">
                      <a:lumMod val="50000"/>
                    </a:schemeClr>
                  </a:solidFill>
                </a:rPr>
                <a:t>Data files</a:t>
              </a:r>
            </a:p>
          </p:txBody>
        </p:sp>
        <p:pic>
          <p:nvPicPr>
            <p:cNvPr id="50230" name="PPTShape_39" descr="datab018"/>
            <p:cNvPicPr preferRelativeResize="0">
              <a:picLocks noChangeAspect="1" noChangeArrowheads="1"/>
            </p:cNvPicPr>
            <p:nvPr>
              <p:custDataLst>
                <p:tags r:id="rId10"/>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9142412" y="4816473"/>
              <a:ext cx="3048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31" name="PPTShape_40" descr="datab018"/>
            <p:cNvPicPr preferRelativeResize="0">
              <a:picLocks noChangeAspect="1" noChangeArrowheads="1"/>
            </p:cNvPicPr>
            <p:nvPr>
              <p:custDataLst>
                <p:tags r:id="rId11"/>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9371012" y="5072064"/>
              <a:ext cx="3048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32" name="PPTShape_41" descr="datab018"/>
            <p:cNvPicPr preferRelativeResize="0">
              <a:picLocks noChangeAspect="1" noChangeArrowheads="1"/>
            </p:cNvPicPr>
            <p:nvPr>
              <p:custDataLst>
                <p:tags r:id="rId12"/>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9142412" y="5334001"/>
              <a:ext cx="3048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233" name="PPTShape_42"/>
            <p:cNvCxnSpPr>
              <a:cxnSpLocks noChangeShapeType="1"/>
            </p:cNvCxnSpPr>
            <p:nvPr/>
          </p:nvCxnSpPr>
          <p:spPr bwMode="auto">
            <a:xfrm flipV="1">
              <a:off x="9447212" y="4267201"/>
              <a:ext cx="0" cy="182563"/>
            </a:xfrm>
            <a:prstGeom prst="straightConnector1">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pic>
          <p:nvPicPr>
            <p:cNvPr id="50234" name="PPTShape_43" descr="datab018"/>
            <p:cNvPicPr>
              <a:picLocks noChangeAspect="1" noChangeArrowheads="1"/>
            </p:cNvPicPr>
            <p:nvPr>
              <p:custDataLst>
                <p:tags r:id="rId13"/>
              </p:custDataLst>
            </p:nvPr>
          </p:nvPicPr>
          <p:blipFill>
            <a:blip r:embed="rId18">
              <a:extLst>
                <a:ext uri="{28A0092B-C50C-407E-A947-70E740481C1C}">
                  <a14:useLocalDpi xmlns:a14="http://schemas.microsoft.com/office/drawing/2010/main" val="0"/>
                </a:ext>
              </a:extLst>
            </a:blip>
            <a:srcRect/>
            <a:stretch>
              <a:fillRect/>
            </a:stretch>
          </p:blipFill>
          <p:spPr bwMode="gray">
            <a:xfrm>
              <a:off x="5772150" y="4999038"/>
              <a:ext cx="5508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35" name="PPTShape_44"/>
            <p:cNvSpPr txBox="1">
              <a:spLocks noChangeArrowheads="1"/>
            </p:cNvSpPr>
            <p:nvPr/>
          </p:nvSpPr>
          <p:spPr bwMode="blackWhite">
            <a:xfrm>
              <a:off x="5684838" y="5238579"/>
              <a:ext cx="742950" cy="185472"/>
            </a:xfrm>
            <a:prstGeom prst="rect">
              <a:avLst/>
            </a:prstGeom>
            <a:solidFill>
              <a:schemeClr val="bg1"/>
            </a:solidFill>
            <a:ln w="28575">
              <a:noFill/>
              <a:miter lim="800000"/>
              <a:headEnd/>
              <a:tailEnd/>
            </a:ln>
          </p:spPr>
          <p:txBody>
            <a:bodyPr lIns="92075" tIns="46038" rIns="92075" bIns="46038" anchor="ctr">
              <a:spAutoFit/>
            </a:bodyPr>
            <a:lstStyle>
              <a:defPPr>
                <a:defRPr lang="en-US"/>
              </a:defPPr>
              <a:lvl1pPr algn="ctr" defTabSz="228600" eaLnBrk="0" hangingPunct="0">
                <a:defRPr sz="1000">
                  <a:solidFill>
                    <a:srgbClr val="000000"/>
                  </a:solidFill>
                </a:defRPr>
              </a:lvl1pPr>
            </a:lstStyle>
            <a:p>
              <a:r>
                <a:rPr lang="en-US" dirty="0"/>
                <a:t>TEMPO</a:t>
              </a:r>
            </a:p>
          </p:txBody>
        </p:sp>
        <p:sp>
          <p:nvSpPr>
            <p:cNvPr id="50236" name="PPTShape_45"/>
            <p:cNvSpPr txBox="1">
              <a:spLocks noChangeArrowheads="1"/>
            </p:cNvSpPr>
            <p:nvPr/>
          </p:nvSpPr>
          <p:spPr bwMode="blackWhite">
            <a:xfrm>
              <a:off x="6627812" y="4465639"/>
              <a:ext cx="2286000" cy="307975"/>
            </a:xfrm>
            <a:prstGeom prst="rect">
              <a:avLst/>
            </a:prstGeom>
            <a:noFill/>
            <a:ln w="28575">
              <a:noFill/>
              <a:miter lim="800000"/>
              <a:headEnd/>
              <a:tailEnd/>
            </a:ln>
          </p:spPr>
          <p:txBody>
            <a:bodyPr lIns="92075" tIns="46038" rIns="92075" bIns="46038">
              <a:spAutoFit/>
            </a:bodyPr>
            <a:lstStyle/>
            <a:p>
              <a:pPr algn="ctr" defTabSz="228600" eaLnBrk="0" hangingPunct="0">
                <a:defRPr/>
              </a:pPr>
              <a:r>
                <a:rPr lang="en-US" sz="1400" b="1" dirty="0">
                  <a:solidFill>
                    <a:schemeClr val="tx1">
                      <a:lumMod val="50000"/>
                    </a:schemeClr>
                  </a:solidFill>
                </a:rPr>
                <a:t>Data files</a:t>
              </a:r>
            </a:p>
          </p:txBody>
        </p:sp>
        <p:pic>
          <p:nvPicPr>
            <p:cNvPr id="50237" name="PPTShape_46" descr="datab018"/>
            <p:cNvPicPr>
              <a:picLocks noChangeAspect="1" noChangeArrowheads="1"/>
            </p:cNvPicPr>
            <p:nvPr>
              <p:custDataLst>
                <p:tags r:id="rId14"/>
              </p:custDataLst>
            </p:nvPr>
          </p:nvPicPr>
          <p:blipFill>
            <a:blip r:embed="rId18">
              <a:extLst>
                <a:ext uri="{28A0092B-C50C-407E-A947-70E740481C1C}">
                  <a14:useLocalDpi xmlns:a14="http://schemas.microsoft.com/office/drawing/2010/main" val="0"/>
                </a:ext>
              </a:extLst>
            </a:blip>
            <a:srcRect/>
            <a:stretch>
              <a:fillRect/>
            </a:stretch>
          </p:blipFill>
          <p:spPr bwMode="gray">
            <a:xfrm>
              <a:off x="8134350" y="4999038"/>
              <a:ext cx="5508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38" name="PPTShape_47"/>
            <p:cNvSpPr txBox="1">
              <a:spLocks noChangeArrowheads="1"/>
            </p:cNvSpPr>
            <p:nvPr/>
          </p:nvSpPr>
          <p:spPr bwMode="blackWhite">
            <a:xfrm>
              <a:off x="8080807" y="5220726"/>
              <a:ext cx="675409" cy="168611"/>
            </a:xfrm>
            <a:prstGeom prst="rect">
              <a:avLst/>
            </a:prstGeom>
            <a:solidFill>
              <a:schemeClr val="bg1"/>
            </a:solidFill>
            <a:ln w="28575">
              <a:noFill/>
              <a:miter lim="800000"/>
              <a:headEnd/>
              <a:tailEnd/>
            </a:ln>
          </p:spPr>
          <p:txBody>
            <a:bodyPr lIns="92075" tIns="46038" rIns="92075" bIns="46038" anchor="ctr">
              <a:spAutoFit/>
            </a:bodyPr>
            <a:lstStyle>
              <a:defPPr>
                <a:defRPr lang="en-US"/>
              </a:defPPr>
              <a:lvl1pPr algn="ctr" defTabSz="228600" eaLnBrk="0" hangingPunct="0">
                <a:defRPr sz="1000">
                  <a:solidFill>
                    <a:srgbClr val="000000"/>
                  </a:solidFill>
                </a:defRPr>
              </a:lvl1pPr>
            </a:lstStyle>
            <a:p>
              <a:r>
                <a:rPr lang="en-US" dirty="0"/>
                <a:t>TEMP2</a:t>
              </a:r>
            </a:p>
          </p:txBody>
        </p:sp>
        <p:sp>
          <p:nvSpPr>
            <p:cNvPr id="50239" name="PPTShape_48"/>
            <p:cNvSpPr txBox="1">
              <a:spLocks noChangeArrowheads="1"/>
            </p:cNvSpPr>
            <p:nvPr/>
          </p:nvSpPr>
          <p:spPr bwMode="blackWhite">
            <a:xfrm>
              <a:off x="5099756" y="1530350"/>
              <a:ext cx="762000" cy="215900"/>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sz="1000" dirty="0">
                  <a:solidFill>
                    <a:schemeClr val="tx1">
                      <a:lumMod val="50000"/>
                    </a:schemeClr>
                  </a:solidFill>
                </a:rPr>
                <a:t>PDBid2</a:t>
              </a:r>
            </a:p>
          </p:txBody>
        </p:sp>
        <p:sp>
          <p:nvSpPr>
            <p:cNvPr id="50240" name="PPTShape_49"/>
            <p:cNvSpPr txBox="1">
              <a:spLocks noChangeArrowheads="1"/>
            </p:cNvSpPr>
            <p:nvPr/>
          </p:nvSpPr>
          <p:spPr bwMode="blackWhite">
            <a:xfrm>
              <a:off x="5978084" y="1517650"/>
              <a:ext cx="762000" cy="215900"/>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sz="1000" dirty="0">
                  <a:solidFill>
                    <a:schemeClr val="tx1">
                      <a:lumMod val="50000"/>
                    </a:schemeClr>
                  </a:solidFill>
                </a:rPr>
                <a:t>PDBid3</a:t>
              </a:r>
            </a:p>
          </p:txBody>
        </p:sp>
        <p:sp>
          <p:nvSpPr>
            <p:cNvPr id="50241" name="PPTShape_50"/>
            <p:cNvSpPr txBox="1">
              <a:spLocks noChangeArrowheads="1"/>
            </p:cNvSpPr>
            <p:nvPr/>
          </p:nvSpPr>
          <p:spPr bwMode="blackWhite">
            <a:xfrm>
              <a:off x="6856412" y="1517650"/>
              <a:ext cx="762000" cy="215900"/>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sz="1000" dirty="0">
                  <a:solidFill>
                    <a:schemeClr val="tx1">
                      <a:lumMod val="50000"/>
                    </a:schemeClr>
                  </a:solidFill>
                </a:rPr>
                <a:t>PDBid4</a:t>
              </a:r>
            </a:p>
          </p:txBody>
        </p:sp>
        <p:sp>
          <p:nvSpPr>
            <p:cNvPr id="50242" name="PPTShape_51"/>
            <p:cNvSpPr txBox="1">
              <a:spLocks noChangeArrowheads="1"/>
            </p:cNvSpPr>
            <p:nvPr/>
          </p:nvSpPr>
          <p:spPr bwMode="blackWhite">
            <a:xfrm>
              <a:off x="7734740" y="1517650"/>
              <a:ext cx="762000" cy="215900"/>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sz="1000" dirty="0">
                  <a:solidFill>
                    <a:schemeClr val="tx1">
                      <a:lumMod val="50000"/>
                    </a:schemeClr>
                  </a:solidFill>
                </a:rPr>
                <a:t>PDBid2</a:t>
              </a:r>
            </a:p>
          </p:txBody>
        </p:sp>
        <p:sp>
          <p:nvSpPr>
            <p:cNvPr id="50243" name="PPTShape_52"/>
            <p:cNvSpPr txBox="1">
              <a:spLocks noChangeArrowheads="1"/>
            </p:cNvSpPr>
            <p:nvPr/>
          </p:nvSpPr>
          <p:spPr bwMode="blackWhite">
            <a:xfrm>
              <a:off x="8613068" y="1517650"/>
              <a:ext cx="762000" cy="215900"/>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sz="1000" dirty="0">
                  <a:solidFill>
                    <a:schemeClr val="tx1">
                      <a:lumMod val="50000"/>
                    </a:schemeClr>
                  </a:solidFill>
                </a:rPr>
                <a:t>PDBid4</a:t>
              </a:r>
            </a:p>
          </p:txBody>
        </p:sp>
        <p:cxnSp>
          <p:nvCxnSpPr>
            <p:cNvPr id="50244" name="PPTShape_53"/>
            <p:cNvCxnSpPr>
              <a:cxnSpLocks noChangeShapeType="1"/>
            </p:cNvCxnSpPr>
            <p:nvPr/>
          </p:nvCxnSpPr>
          <p:spPr bwMode="auto">
            <a:xfrm>
              <a:off x="3732213" y="2819400"/>
              <a:ext cx="822325" cy="0"/>
            </a:xfrm>
            <a:prstGeom prst="straightConnector1">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50245" name="PPTShape_54"/>
            <p:cNvCxnSpPr>
              <a:cxnSpLocks noChangeShapeType="1"/>
            </p:cNvCxnSpPr>
            <p:nvPr/>
          </p:nvCxnSpPr>
          <p:spPr bwMode="auto">
            <a:xfrm flipV="1">
              <a:off x="5529791" y="4267201"/>
              <a:ext cx="0" cy="182563"/>
            </a:xfrm>
            <a:prstGeom prst="straightConnector1">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grpSp>
          <p:nvGrpSpPr>
            <p:cNvPr id="2" name="Group 1"/>
            <p:cNvGrpSpPr/>
            <p:nvPr/>
          </p:nvGrpSpPr>
          <p:grpSpPr>
            <a:xfrm>
              <a:off x="5196357" y="2057401"/>
              <a:ext cx="4158310" cy="201613"/>
              <a:chOff x="4951412" y="2057401"/>
              <a:chExt cx="3124200" cy="201613"/>
            </a:xfrm>
          </p:grpSpPr>
          <p:sp>
            <p:nvSpPr>
              <p:cNvPr id="50184" name="Oval 60"/>
              <p:cNvSpPr>
                <a:spLocks noChangeArrowheads="1"/>
              </p:cNvSpPr>
              <p:nvPr/>
            </p:nvSpPr>
            <p:spPr bwMode="blackWhite">
              <a:xfrm>
                <a:off x="7008812" y="2057401"/>
                <a:ext cx="457200" cy="201613"/>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fr-FR" altLang="en-US" sz="1200" i="1" dirty="0"/>
              </a:p>
            </p:txBody>
          </p:sp>
          <p:sp>
            <p:nvSpPr>
              <p:cNvPr id="50186" name="Oval 71"/>
              <p:cNvSpPr>
                <a:spLocks noChangeArrowheads="1"/>
              </p:cNvSpPr>
              <p:nvPr/>
            </p:nvSpPr>
            <p:spPr bwMode="blackWhite">
              <a:xfrm>
                <a:off x="4951412" y="2057401"/>
                <a:ext cx="465138" cy="201613"/>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fr-FR" altLang="en-US" sz="1200" i="1" dirty="0"/>
              </a:p>
            </p:txBody>
          </p:sp>
          <p:sp>
            <p:nvSpPr>
              <p:cNvPr id="50187" name="Oval 74"/>
              <p:cNvSpPr>
                <a:spLocks noChangeArrowheads="1"/>
              </p:cNvSpPr>
              <p:nvPr/>
            </p:nvSpPr>
            <p:spPr bwMode="blackWhite">
              <a:xfrm>
                <a:off x="6323013" y="2057401"/>
                <a:ext cx="492125" cy="201613"/>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t> </a:t>
                </a:r>
              </a:p>
            </p:txBody>
          </p:sp>
          <p:sp>
            <p:nvSpPr>
              <p:cNvPr id="50188" name="Oval 79"/>
              <p:cNvSpPr>
                <a:spLocks noChangeArrowheads="1"/>
              </p:cNvSpPr>
              <p:nvPr/>
            </p:nvSpPr>
            <p:spPr bwMode="blackWhite">
              <a:xfrm>
                <a:off x="5637213" y="2057401"/>
                <a:ext cx="473075" cy="201613"/>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fr-FR" altLang="en-US" sz="1200" dirty="0"/>
              </a:p>
            </p:txBody>
          </p:sp>
          <p:sp>
            <p:nvSpPr>
              <p:cNvPr id="50246" name="PPTShape_55"/>
              <p:cNvSpPr>
                <a:spLocks noChangeArrowheads="1"/>
              </p:cNvSpPr>
              <p:nvPr/>
            </p:nvSpPr>
            <p:spPr bwMode="blackWhite">
              <a:xfrm>
                <a:off x="7618412" y="2057401"/>
                <a:ext cx="457200" cy="201613"/>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fr-FR" altLang="en-US" sz="1200" i="1" dirty="0"/>
              </a:p>
            </p:txBody>
          </p:sp>
        </p:grpSp>
        <p:cxnSp>
          <p:nvCxnSpPr>
            <p:cNvPr id="50248" name="Straight Arrow Connector 83"/>
            <p:cNvCxnSpPr>
              <a:cxnSpLocks noChangeShapeType="1"/>
              <a:stCxn id="50194" idx="2"/>
              <a:endCxn id="50193" idx="0"/>
            </p:cNvCxnSpPr>
            <p:nvPr/>
          </p:nvCxnSpPr>
          <p:spPr bwMode="auto">
            <a:xfrm>
              <a:off x="3084512" y="1828800"/>
              <a:ext cx="0" cy="647099"/>
            </a:xfrm>
            <a:prstGeom prst="straightConnector1">
              <a:avLst/>
            </a:prstGeom>
            <a:noFill/>
            <a:ln w="28575" algn="ctr">
              <a:solidFill>
                <a:schemeClr val="bg1"/>
              </a:solidFill>
              <a:round/>
              <a:headEnd type="triangle" w="lg" len="lg"/>
              <a:tailEnd type="triangle" w="lg" len="lg"/>
            </a:ln>
            <a:extLst>
              <a:ext uri="{909E8E84-426E-40DD-AFC4-6F175D3DCCD1}">
                <a14:hiddenFill xmlns:a14="http://schemas.microsoft.com/office/drawing/2010/main">
                  <a:noFill/>
                </a14:hiddenFill>
              </a:ext>
            </a:extLst>
          </p:spPr>
        </p:cxnSp>
      </p:grpSp>
      <p:sp>
        <p:nvSpPr>
          <p:cNvPr id="4" name="Slide Number Placeholder 3"/>
          <p:cNvSpPr>
            <a:spLocks noGrp="1"/>
          </p:cNvSpPr>
          <p:nvPr>
            <p:ph type="sldNum" sz="quarter" idx="12"/>
          </p:nvPr>
        </p:nvSpPr>
        <p:spPr/>
        <p:txBody>
          <a:bodyPr/>
          <a:lstStyle/>
          <a:p>
            <a:fld id="{0D1E9C62-5A59-433B-A292-EC595ABBBF45}" type="slidenum">
              <a:rPr lang="" smtClean="0"/>
              <a:t>66</a:t>
            </a:fld>
            <a:endParaRPr lang=""/>
          </a:p>
        </p:txBody>
      </p:sp>
    </p:spTree>
    <p:custDataLst>
      <p:tags r:id="rId1"/>
    </p:custDataLst>
    <p:extLst>
      <p:ext uri="{BB962C8B-B14F-4D97-AF65-F5344CB8AC3E}">
        <p14:creationId xmlns:p14="http://schemas.microsoft.com/office/powerpoint/2010/main" val="34492335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760412" y="304800"/>
            <a:ext cx="10285630" cy="777874"/>
          </a:xfrm>
        </p:spPr>
        <p:txBody>
          <a:bodyPr>
            <a:normAutofit fontScale="90000"/>
          </a:bodyPr>
          <a:lstStyle/>
          <a:p>
            <a:pPr eaLnBrk="1" hangingPunct="1"/>
            <a:r>
              <a:rPr lang="en-US" dirty="0"/>
              <a:t>Default Tablespaces in the Multitenant Architecture </a:t>
            </a:r>
          </a:p>
        </p:txBody>
      </p:sp>
      <p:graphicFrame>
        <p:nvGraphicFramePr>
          <p:cNvPr id="163281" name="Group 465"/>
          <p:cNvGraphicFramePr>
            <a:graphicFrameLocks noGrp="1"/>
          </p:cNvGraphicFramePr>
          <p:nvPr>
            <p:extLst/>
          </p:nvPr>
        </p:nvGraphicFramePr>
        <p:xfrm>
          <a:off x="801313" y="1688148"/>
          <a:ext cx="10586198" cy="3292158"/>
        </p:xfrm>
        <a:graphic>
          <a:graphicData uri="http://schemas.openxmlformats.org/drawingml/2006/table">
            <a:tbl>
              <a:tblPr firstRow="1" firstCol="1" bandRow="1">
                <a:tableStyleId>{5FD0F851-EC5A-4D38-B0AD-8093EC10F338}</a:tableStyleId>
              </a:tblPr>
              <a:tblGrid>
                <a:gridCol w="1785556">
                  <a:extLst>
                    <a:ext uri="{9D8B030D-6E8A-4147-A177-3AD203B41FA5}">
                      <a16:colId xmlns="" xmlns:a16="http://schemas.microsoft.com/office/drawing/2014/main" val="20000"/>
                    </a:ext>
                  </a:extLst>
                </a:gridCol>
                <a:gridCol w="8800642">
                  <a:extLst>
                    <a:ext uri="{9D8B030D-6E8A-4147-A177-3AD203B41FA5}">
                      <a16:colId xmlns="" xmlns:a16="http://schemas.microsoft.com/office/drawing/2014/main"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Tablespace</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Description</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 xmlns:a16="http://schemas.microsoft.com/office/drawing/2014/main"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SYSTEM</a:t>
                      </a:r>
                      <a:endPar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In the root container, it contains Oracle-supplied metadata. In a PDB, it contains user metadata.</a:t>
                      </a: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SYSAUX</a:t>
                      </a: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It exists in the root container and in each PDB.</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 xmlns:a16="http://schemas.microsoft.com/office/drawing/2014/main"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TEMP</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By default, the root container has a single default temporary tablespace that every PDB uses. You can create separate temporary tablespaces in PDBs.</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UNDO</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One active undo tablespace exists in the root container. It is recommended that you have a local undo tablespace in each PDB.</a:t>
                      </a: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207886318"/>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USERS</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The root container and each PDB have a USERS tablespace.</a:t>
                      </a: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3232211846"/>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67</a:t>
            </a:fld>
            <a:endParaRPr lang=""/>
          </a:p>
        </p:txBody>
      </p:sp>
    </p:spTree>
    <p:custDataLst>
      <p:tags r:id="rId1"/>
    </p:custDataLst>
    <p:extLst>
      <p:ext uri="{BB962C8B-B14F-4D97-AF65-F5344CB8AC3E}">
        <p14:creationId xmlns:p14="http://schemas.microsoft.com/office/powerpoint/2010/main" val="2627677374"/>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760412" y="228600"/>
            <a:ext cx="10285630" cy="930274"/>
          </a:xfrm>
        </p:spPr>
        <p:txBody>
          <a:bodyPr/>
          <a:lstStyle/>
          <a:p>
            <a:pPr eaLnBrk="1" hangingPunct="1"/>
            <a:r>
              <a:rPr lang="en-US" dirty="0"/>
              <a:t>Application Containers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0716" y="1193701"/>
            <a:ext cx="8247393" cy="4470598"/>
          </a:xfrm>
          <a:prstGeom prst="rect">
            <a:avLst/>
          </a:prstGeom>
        </p:spPr>
      </p:pic>
      <p:sp>
        <p:nvSpPr>
          <p:cNvPr id="3" name="Slide Number Placeholder 2"/>
          <p:cNvSpPr>
            <a:spLocks noGrp="1"/>
          </p:cNvSpPr>
          <p:nvPr>
            <p:ph type="sldNum" sz="quarter" idx="12"/>
          </p:nvPr>
        </p:nvSpPr>
        <p:spPr/>
        <p:txBody>
          <a:bodyPr/>
          <a:lstStyle/>
          <a:p>
            <a:fld id="{0D1E9C62-5A59-433B-A292-EC595ABBBF45}" type="slidenum">
              <a:rPr lang="" smtClean="0"/>
              <a:t>68</a:t>
            </a:fld>
            <a:endParaRPr lang=""/>
          </a:p>
        </p:txBody>
      </p:sp>
    </p:spTree>
    <p:custDataLst>
      <p:tags r:id="rId1"/>
    </p:custDataLst>
    <p:extLst>
      <p:ext uri="{BB962C8B-B14F-4D97-AF65-F5344CB8AC3E}">
        <p14:creationId xmlns:p14="http://schemas.microsoft.com/office/powerpoint/2010/main" val="12162877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7954517" y="1081842"/>
            <a:ext cx="3702495" cy="4698275"/>
            <a:chOff x="830654" y="1268641"/>
            <a:chExt cx="7482693" cy="3030071"/>
          </a:xfrm>
        </p:grpSpPr>
        <p:sp>
          <p:nvSpPr>
            <p:cNvPr id="22" name="Freeform 21"/>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3" name="Rounded Rectangle 22"/>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50180" name="Rectangle 25"/>
          <p:cNvSpPr>
            <a:spLocks noGrp="1" noChangeArrowheads="1"/>
          </p:cNvSpPr>
          <p:nvPr>
            <p:ph type="title"/>
          </p:nvPr>
        </p:nvSpPr>
        <p:spPr>
          <a:xfrm>
            <a:off x="760412" y="141075"/>
            <a:ext cx="9676030" cy="871009"/>
          </a:xfrm>
        </p:spPr>
        <p:txBody>
          <a:bodyPr/>
          <a:lstStyle/>
          <a:p>
            <a:pPr eaLnBrk="1" hangingPunct="1"/>
            <a:r>
              <a:rPr lang="en-US" altLang="en-US" dirty="0"/>
              <a:t>Automatic Storage Management</a:t>
            </a:r>
          </a:p>
        </p:txBody>
      </p:sp>
      <p:sp>
        <p:nvSpPr>
          <p:cNvPr id="50181" name="Rectangle 26"/>
          <p:cNvSpPr>
            <a:spLocks noGrp="1" noChangeArrowheads="1"/>
          </p:cNvSpPr>
          <p:nvPr>
            <p:ph idx="1"/>
          </p:nvPr>
        </p:nvSpPr>
        <p:spPr>
          <a:xfrm>
            <a:off x="622139" y="1242485"/>
            <a:ext cx="7419116" cy="1831606"/>
          </a:xfrm>
        </p:spPr>
        <p:txBody>
          <a:bodyPr>
            <a:normAutofit fontScale="85000" lnSpcReduction="20000"/>
          </a:bodyPr>
          <a:lstStyle/>
          <a:p>
            <a:pPr lvl="1" eaLnBrk="1" hangingPunct="1"/>
            <a:r>
              <a:rPr lang="en-US" altLang="en-US" dirty="0"/>
              <a:t>Is a portable and high-performance cluster file system</a:t>
            </a:r>
          </a:p>
          <a:p>
            <a:pPr lvl="1" eaLnBrk="1" hangingPunct="1"/>
            <a:r>
              <a:rPr lang="en-US" altLang="en-US" dirty="0"/>
              <a:t>Manages Oracle database files</a:t>
            </a:r>
          </a:p>
          <a:p>
            <a:pPr lvl="1" eaLnBrk="1" hangingPunct="1"/>
            <a:r>
              <a:rPr lang="en-US" altLang="en-US" dirty="0"/>
              <a:t>Manages application files with ASM Cluster File System (ACFS)</a:t>
            </a:r>
          </a:p>
          <a:p>
            <a:pPr lvl="1" eaLnBrk="1" hangingPunct="1"/>
            <a:r>
              <a:rPr lang="en-US" altLang="en-US" dirty="0"/>
              <a:t>Spreads data across disks to balance load</a:t>
            </a:r>
          </a:p>
          <a:p>
            <a:pPr lvl="1" eaLnBrk="1" hangingPunct="1"/>
            <a:r>
              <a:rPr lang="en-US" altLang="en-US" dirty="0"/>
              <a:t>Mirrors data in case of failures</a:t>
            </a:r>
          </a:p>
          <a:p>
            <a:pPr lvl="1" eaLnBrk="1" hangingPunct="1"/>
            <a:r>
              <a:rPr lang="en-US" altLang="en-US" dirty="0"/>
              <a:t>Solves storage management challenges</a:t>
            </a:r>
          </a:p>
        </p:txBody>
      </p:sp>
      <p:grpSp>
        <p:nvGrpSpPr>
          <p:cNvPr id="2" name="Group 1"/>
          <p:cNvGrpSpPr/>
          <p:nvPr/>
        </p:nvGrpSpPr>
        <p:grpSpPr>
          <a:xfrm>
            <a:off x="8304212" y="1371600"/>
            <a:ext cx="3048000" cy="4000500"/>
            <a:chOff x="7974012" y="1524000"/>
            <a:chExt cx="3048000" cy="4000500"/>
          </a:xfrm>
        </p:grpSpPr>
        <p:sp>
          <p:nvSpPr>
            <p:cNvPr id="50178" name="Rectangle 19"/>
            <p:cNvSpPr>
              <a:spLocks noChangeArrowheads="1"/>
            </p:cNvSpPr>
            <p:nvPr/>
          </p:nvSpPr>
          <p:spPr bwMode="blackWhite">
            <a:xfrm>
              <a:off x="7974012" y="2705100"/>
              <a:ext cx="3048000" cy="2286000"/>
            </a:xfrm>
            <a:prstGeom prst="rect">
              <a:avLst/>
            </a:prstGeom>
            <a:solidFill>
              <a:srgbClr val="C0C0C0"/>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dirty="0"/>
            </a:p>
          </p:txBody>
        </p:sp>
        <p:sp>
          <p:nvSpPr>
            <p:cNvPr id="50179" name="Rectangle 17"/>
            <p:cNvSpPr>
              <a:spLocks noChangeArrowheads="1"/>
            </p:cNvSpPr>
            <p:nvPr/>
          </p:nvSpPr>
          <p:spPr bwMode="blackWhite">
            <a:xfrm>
              <a:off x="9799284" y="2857500"/>
              <a:ext cx="1066800" cy="1752600"/>
            </a:xfrm>
            <a:prstGeom prst="rect">
              <a:avLst/>
            </a:prstGeom>
            <a:solidFill>
              <a:srgbClr val="FFFFCC"/>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dirty="0"/>
            </a:p>
          </p:txBody>
        </p:sp>
        <p:sp>
          <p:nvSpPr>
            <p:cNvPr id="50182" name="Rectangle 4"/>
            <p:cNvSpPr>
              <a:spLocks noChangeArrowheads="1"/>
            </p:cNvSpPr>
            <p:nvPr/>
          </p:nvSpPr>
          <p:spPr bwMode="blackWhite">
            <a:xfrm>
              <a:off x="7974012" y="5143500"/>
              <a:ext cx="3048000" cy="381000"/>
            </a:xfrm>
            <a:prstGeom prst="rect">
              <a:avLst/>
            </a:prstGeom>
            <a:solidFill>
              <a:srgbClr val="CCCC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dirty="0"/>
            </a:p>
          </p:txBody>
        </p:sp>
        <p:sp>
          <p:nvSpPr>
            <p:cNvPr id="50183" name="Rectangle 5"/>
            <p:cNvSpPr>
              <a:spLocks noChangeArrowheads="1"/>
            </p:cNvSpPr>
            <p:nvPr/>
          </p:nvSpPr>
          <p:spPr bwMode="blackWhite">
            <a:xfrm>
              <a:off x="8129234" y="3764139"/>
              <a:ext cx="1524000" cy="838200"/>
            </a:xfrm>
            <a:prstGeom prst="rect">
              <a:avLst/>
            </a:prstGeom>
            <a:solidFill>
              <a:srgbClr val="FFFF99"/>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dirty="0"/>
            </a:p>
          </p:txBody>
        </p:sp>
        <p:sp>
          <p:nvSpPr>
            <p:cNvPr id="50184" name="Rectangle 6"/>
            <p:cNvSpPr>
              <a:spLocks noChangeArrowheads="1"/>
            </p:cNvSpPr>
            <p:nvPr/>
          </p:nvSpPr>
          <p:spPr bwMode="blackWhite">
            <a:xfrm>
              <a:off x="8126412" y="2857500"/>
              <a:ext cx="1524000" cy="838200"/>
            </a:xfrm>
            <a:prstGeom prst="rect">
              <a:avLst/>
            </a:prstGeom>
            <a:solidFill>
              <a:srgbClr val="FFFFCC"/>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dirty="0"/>
            </a:p>
          </p:txBody>
        </p:sp>
        <p:sp>
          <p:nvSpPr>
            <p:cNvPr id="50185" name="Text Box 8"/>
            <p:cNvSpPr txBox="1">
              <a:spLocks noChangeArrowheads="1"/>
            </p:cNvSpPr>
            <p:nvPr/>
          </p:nvSpPr>
          <p:spPr bwMode="blackWhite">
            <a:xfrm>
              <a:off x="8202612" y="2863850"/>
              <a:ext cx="13716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r>
                <a:rPr lang="en-US" altLang="en-US" sz="1600" dirty="0">
                  <a:solidFill>
                    <a:srgbClr val="000000"/>
                  </a:solidFill>
                </a:rPr>
                <a:t>ASM Cluster File</a:t>
              </a:r>
              <a:br>
                <a:rPr lang="en-US" altLang="en-US" sz="1600" dirty="0">
                  <a:solidFill>
                    <a:srgbClr val="000000"/>
                  </a:solidFill>
                </a:rPr>
              </a:br>
              <a:r>
                <a:rPr lang="en-US" altLang="en-US" sz="1600" dirty="0">
                  <a:solidFill>
                    <a:srgbClr val="000000"/>
                  </a:solidFill>
                </a:rPr>
                <a:t>System</a:t>
              </a:r>
            </a:p>
          </p:txBody>
        </p:sp>
        <p:sp>
          <p:nvSpPr>
            <p:cNvPr id="50186" name="Text Box 9"/>
            <p:cNvSpPr txBox="1">
              <a:spLocks noChangeArrowheads="1"/>
            </p:cNvSpPr>
            <p:nvPr/>
          </p:nvSpPr>
          <p:spPr bwMode="blackWhite">
            <a:xfrm>
              <a:off x="8151645" y="3770489"/>
              <a:ext cx="1479179"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r>
                <a:rPr lang="en-US" altLang="en-US" sz="1600" dirty="0">
                  <a:solidFill>
                    <a:srgbClr val="000000"/>
                  </a:solidFill>
                </a:rPr>
                <a:t>ASM Dynamic Volume</a:t>
              </a:r>
              <a:br>
                <a:rPr lang="en-US" altLang="en-US" sz="1600" dirty="0">
                  <a:solidFill>
                    <a:srgbClr val="000000"/>
                  </a:solidFill>
                </a:rPr>
              </a:br>
              <a:r>
                <a:rPr lang="en-US" altLang="en-US" sz="1600" dirty="0">
                  <a:solidFill>
                    <a:srgbClr val="000000"/>
                  </a:solidFill>
                </a:rPr>
                <a:t>Manager</a:t>
              </a:r>
            </a:p>
          </p:txBody>
        </p:sp>
        <p:sp>
          <p:nvSpPr>
            <p:cNvPr id="50187" name="Rectangle 10"/>
            <p:cNvSpPr>
              <a:spLocks noChangeArrowheads="1"/>
            </p:cNvSpPr>
            <p:nvPr/>
          </p:nvSpPr>
          <p:spPr bwMode="blackWhite">
            <a:xfrm>
              <a:off x="7974012" y="1524000"/>
              <a:ext cx="1676400" cy="990600"/>
            </a:xfrm>
            <a:prstGeom prst="rect">
              <a:avLst/>
            </a:prstGeom>
            <a:solidFill>
              <a:srgbClr val="99CC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dirty="0"/>
            </a:p>
          </p:txBody>
        </p:sp>
        <p:sp>
          <p:nvSpPr>
            <p:cNvPr id="50188" name="Text Box 11"/>
            <p:cNvSpPr txBox="1">
              <a:spLocks noChangeArrowheads="1"/>
            </p:cNvSpPr>
            <p:nvPr/>
          </p:nvSpPr>
          <p:spPr bwMode="blackWhite">
            <a:xfrm>
              <a:off x="8219742" y="1850023"/>
              <a:ext cx="11849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r>
                <a:rPr lang="en-US" altLang="en-US" sz="1600" dirty="0">
                  <a:solidFill>
                    <a:srgbClr val="000000"/>
                  </a:solidFill>
                </a:rPr>
                <a:t>Application</a:t>
              </a:r>
            </a:p>
          </p:txBody>
        </p:sp>
        <p:sp>
          <p:nvSpPr>
            <p:cNvPr id="50189" name="Rectangle 12"/>
            <p:cNvSpPr>
              <a:spLocks noChangeArrowheads="1"/>
            </p:cNvSpPr>
            <p:nvPr/>
          </p:nvSpPr>
          <p:spPr bwMode="blackWhite">
            <a:xfrm>
              <a:off x="9780587" y="1524000"/>
              <a:ext cx="1212850" cy="990600"/>
            </a:xfrm>
            <a:prstGeom prst="rect">
              <a:avLst/>
            </a:prstGeom>
            <a:solidFill>
              <a:srgbClr val="3399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dirty="0"/>
            </a:p>
          </p:txBody>
        </p:sp>
        <p:sp>
          <p:nvSpPr>
            <p:cNvPr id="50190" name="Text Box 13"/>
            <p:cNvSpPr txBox="1">
              <a:spLocks noChangeArrowheads="1"/>
            </p:cNvSpPr>
            <p:nvPr/>
          </p:nvSpPr>
          <p:spPr bwMode="blackWhite">
            <a:xfrm>
              <a:off x="9833594" y="1728788"/>
              <a:ext cx="11068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r>
                <a:rPr lang="en-US" altLang="en-US" sz="1600" dirty="0">
                  <a:solidFill>
                    <a:srgbClr val="000000"/>
                  </a:solidFill>
                </a:rPr>
                <a:t>Oracle Database</a:t>
              </a:r>
            </a:p>
          </p:txBody>
        </p:sp>
        <p:sp>
          <p:nvSpPr>
            <p:cNvPr id="50191" name="Text Box 14"/>
            <p:cNvSpPr txBox="1">
              <a:spLocks noChangeArrowheads="1"/>
            </p:cNvSpPr>
            <p:nvPr/>
          </p:nvSpPr>
          <p:spPr bwMode="blackWhite">
            <a:xfrm>
              <a:off x="8609014" y="5154789"/>
              <a:ext cx="17940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r>
                <a:rPr lang="en-US" altLang="en-US" sz="1600" dirty="0">
                  <a:solidFill>
                    <a:srgbClr val="000000"/>
                  </a:solidFill>
                </a:rPr>
                <a:t>Operating system</a:t>
              </a:r>
            </a:p>
          </p:txBody>
        </p:sp>
        <p:sp>
          <p:nvSpPr>
            <p:cNvPr id="50192" name="Text Box 16"/>
            <p:cNvSpPr txBox="1">
              <a:spLocks noChangeArrowheads="1"/>
            </p:cNvSpPr>
            <p:nvPr/>
          </p:nvSpPr>
          <p:spPr bwMode="gray">
            <a:xfrm>
              <a:off x="9761184" y="3318302"/>
              <a:ext cx="1143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spcBef>
                  <a:spcPct val="50000"/>
                </a:spcBef>
              </a:pPr>
              <a:r>
                <a:rPr lang="en-US" altLang="en-US" sz="1600" dirty="0">
                  <a:solidFill>
                    <a:srgbClr val="000000"/>
                  </a:solidFill>
                </a:rPr>
                <a:t>ASM Files for Oracle Database</a:t>
              </a:r>
            </a:p>
          </p:txBody>
        </p:sp>
        <p:sp>
          <p:nvSpPr>
            <p:cNvPr id="50193" name="Text Box 18"/>
            <p:cNvSpPr txBox="1">
              <a:spLocks noChangeArrowheads="1"/>
            </p:cNvSpPr>
            <p:nvPr/>
          </p:nvSpPr>
          <p:spPr bwMode="blackWhite">
            <a:xfrm>
              <a:off x="8121651" y="4643968"/>
              <a:ext cx="27510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r>
                <a:rPr lang="en-US" altLang="en-US" sz="1400" dirty="0">
                  <a:solidFill>
                    <a:srgbClr val="000000"/>
                  </a:solidFill>
                </a:rPr>
                <a:t>Automatic Storage Management</a:t>
              </a:r>
            </a:p>
          </p:txBody>
        </p:sp>
        <p:sp>
          <p:nvSpPr>
            <p:cNvPr id="50194" name="Line 20"/>
            <p:cNvSpPr>
              <a:spLocks noChangeShapeType="1"/>
            </p:cNvSpPr>
            <p:nvPr/>
          </p:nvSpPr>
          <p:spPr bwMode="gray">
            <a:xfrm>
              <a:off x="10361612" y="2514600"/>
              <a:ext cx="0" cy="36512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50195" name="Line 21"/>
            <p:cNvSpPr>
              <a:spLocks noChangeShapeType="1"/>
            </p:cNvSpPr>
            <p:nvPr/>
          </p:nvSpPr>
          <p:spPr bwMode="gray">
            <a:xfrm>
              <a:off x="8837612" y="2514600"/>
              <a:ext cx="0" cy="36512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3" name="Slide Number Placeholder 2"/>
          <p:cNvSpPr>
            <a:spLocks noGrp="1"/>
          </p:cNvSpPr>
          <p:nvPr>
            <p:ph type="sldNum" sz="quarter" idx="12"/>
          </p:nvPr>
        </p:nvSpPr>
        <p:spPr/>
        <p:txBody>
          <a:bodyPr/>
          <a:lstStyle/>
          <a:p>
            <a:fld id="{0D1E9C62-5A59-433B-A292-EC595ABBBF45}" type="slidenum">
              <a:rPr lang="" smtClean="0"/>
              <a:t>69</a:t>
            </a:fld>
            <a:endParaRPr lang=""/>
          </a:p>
        </p:txBody>
      </p:sp>
    </p:spTree>
    <p:custDataLst>
      <p:tags r:id="rId1"/>
    </p:custDataLst>
    <p:extLst>
      <p:ext uri="{BB962C8B-B14F-4D97-AF65-F5344CB8AC3E}">
        <p14:creationId xmlns:p14="http://schemas.microsoft.com/office/powerpoint/2010/main" val="82924308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Introducing Oracle </a:t>
            </a:r>
            <a:r>
              <a:rPr lang="en-US" dirty="0" smtClean="0"/>
              <a:t>Database</a:t>
            </a:r>
            <a:br>
              <a:rPr lang="en-US" dirty="0" smtClean="0"/>
            </a:br>
            <a:endParaRPr lang="en-US" altLang="es-MX" dirty="0"/>
          </a:p>
        </p:txBody>
      </p:sp>
      <p:sp>
        <p:nvSpPr>
          <p:cNvPr id="9219" name="Content Placeholder 9"/>
          <p:cNvSpPr>
            <a:spLocks noGrp="1"/>
          </p:cNvSpPr>
          <p:nvPr>
            <p:ph idx="1"/>
          </p:nvPr>
        </p:nvSpPr>
        <p:spPr>
          <a:xfrm>
            <a:off x="622138" y="1242485"/>
            <a:ext cx="10944549" cy="1880850"/>
          </a:xfrm>
        </p:spPr>
        <p:txBody>
          <a:bodyPr/>
          <a:lstStyle/>
          <a:p>
            <a:pPr lvl="1">
              <a:buClr>
                <a:schemeClr val="accent1"/>
              </a:buClr>
              <a:defRPr/>
            </a:pPr>
            <a:r>
              <a:rPr lang="en-US" dirty="0"/>
              <a:t>Oracle provides cloud and on-premises offerings.</a:t>
            </a:r>
          </a:p>
          <a:p>
            <a:pPr lvl="1">
              <a:buClr>
                <a:schemeClr val="accent1"/>
              </a:buClr>
              <a:defRPr/>
            </a:pPr>
            <a:r>
              <a:rPr lang="en-US" dirty="0"/>
              <a:t>The purpose of Oracle Database is to store, organize, and retrieve data for your applications.</a:t>
            </a:r>
          </a:p>
          <a:p>
            <a:pPr lvl="1">
              <a:buClr>
                <a:schemeClr val="accent1"/>
              </a:buClr>
              <a:defRPr/>
            </a:pPr>
            <a:r>
              <a:rPr lang="en-US" dirty="0"/>
              <a:t>You can install Oracle Database in your environment (on-premises) or use Oracle Database in Oracle's environment (cloud).</a:t>
            </a:r>
          </a:p>
        </p:txBody>
      </p:sp>
      <p:sp>
        <p:nvSpPr>
          <p:cNvPr id="2" name="Slide Number Placeholder 1"/>
          <p:cNvSpPr>
            <a:spLocks noGrp="1"/>
          </p:cNvSpPr>
          <p:nvPr>
            <p:ph type="sldNum" sz="quarter" idx="12"/>
          </p:nvPr>
        </p:nvSpPr>
        <p:spPr/>
        <p:txBody>
          <a:bodyPr/>
          <a:lstStyle/>
          <a:p>
            <a:fld id="{0D1E9C62-5A59-433B-A292-EC595ABBBF45}" type="slidenum">
              <a:rPr lang="" smtClean="0"/>
              <a:t>7</a:t>
            </a:fld>
            <a:endParaRPr lang=""/>
          </a:p>
        </p:txBody>
      </p:sp>
    </p:spTree>
    <p:custDataLst>
      <p:tags r:id="rId1"/>
    </p:custDataLst>
    <p:extLst>
      <p:ext uri="{BB962C8B-B14F-4D97-AF65-F5344CB8AC3E}">
        <p14:creationId xmlns:p14="http://schemas.microsoft.com/office/powerpoint/2010/main" val="40032124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126100" y="914400"/>
            <a:ext cx="7936625" cy="5168103"/>
            <a:chOff x="830654" y="1268641"/>
            <a:chExt cx="7482693" cy="3030071"/>
          </a:xfrm>
        </p:grpSpPr>
        <p:sp>
          <p:nvSpPr>
            <p:cNvPr id="28" name="Freeform 27"/>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9" name="Rounded Rectangle 28"/>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51202" name="Rectangle 2"/>
          <p:cNvSpPr>
            <a:spLocks noGrp="1" noChangeArrowheads="1"/>
          </p:cNvSpPr>
          <p:nvPr>
            <p:ph type="title"/>
          </p:nvPr>
        </p:nvSpPr>
        <p:spPr>
          <a:xfrm>
            <a:off x="837981" y="-92076"/>
            <a:ext cx="10512862" cy="1325563"/>
          </a:xfrm>
        </p:spPr>
        <p:txBody>
          <a:bodyPr/>
          <a:lstStyle/>
          <a:p>
            <a:pPr eaLnBrk="1" hangingPunct="1"/>
            <a:r>
              <a:rPr lang="en-US" altLang="en-US" dirty="0"/>
              <a:t>ASM Storage Components</a:t>
            </a:r>
          </a:p>
        </p:txBody>
      </p:sp>
      <p:grpSp>
        <p:nvGrpSpPr>
          <p:cNvPr id="2" name="Group 1"/>
          <p:cNvGrpSpPr/>
          <p:nvPr/>
        </p:nvGrpSpPr>
        <p:grpSpPr>
          <a:xfrm>
            <a:off x="2505075" y="1305719"/>
            <a:ext cx="7178675" cy="4246563"/>
            <a:chOff x="2446337" y="1447801"/>
            <a:chExt cx="7178675" cy="4246563"/>
          </a:xfrm>
        </p:grpSpPr>
        <p:sp>
          <p:nvSpPr>
            <p:cNvPr id="51203" name="Rectangle 3"/>
            <p:cNvSpPr>
              <a:spLocks noChangeArrowheads="1"/>
            </p:cNvSpPr>
            <p:nvPr/>
          </p:nvSpPr>
          <p:spPr bwMode="blackWhite">
            <a:xfrm>
              <a:off x="4875212" y="1447801"/>
              <a:ext cx="4749800" cy="4246563"/>
            </a:xfrm>
            <a:prstGeom prst="rect">
              <a:avLst/>
            </a:prstGeom>
            <a:solidFill>
              <a:srgbClr val="FFFFDD"/>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dirty="0"/>
            </a:p>
          </p:txBody>
        </p:sp>
        <p:sp>
          <p:nvSpPr>
            <p:cNvPr id="51204" name="Line 12"/>
            <p:cNvSpPr>
              <a:spLocks noChangeShapeType="1"/>
            </p:cNvSpPr>
            <p:nvPr/>
          </p:nvSpPr>
          <p:spPr bwMode="auto">
            <a:xfrm flipV="1">
              <a:off x="4289426" y="2506663"/>
              <a:ext cx="38417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51205" name="AutoShape 28"/>
            <p:cNvSpPr>
              <a:spLocks noChangeArrowheads="1"/>
            </p:cNvSpPr>
            <p:nvPr/>
          </p:nvSpPr>
          <p:spPr bwMode="blackWhite">
            <a:xfrm>
              <a:off x="2522537" y="2008189"/>
              <a:ext cx="1435100" cy="998537"/>
            </a:xfrm>
            <a:prstGeom prst="roundRect">
              <a:avLst>
                <a:gd name="adj" fmla="val 12495"/>
              </a:avLst>
            </a:prstGeom>
            <a:solidFill>
              <a:srgbClr val="99CCFF"/>
            </a:solidFill>
            <a:ln w="28575">
              <a:solidFill>
                <a:srgbClr val="000000"/>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rPr>
                <a:t>Oracle</a:t>
              </a:r>
            </a:p>
            <a:p>
              <a:pPr algn="ctr">
                <a:lnSpc>
                  <a:spcPct val="95000"/>
                </a:lnSpc>
                <a:spcBef>
                  <a:spcPct val="0"/>
                </a:spcBef>
                <a:buClrTx/>
                <a:buFontTx/>
                <a:buNone/>
              </a:pPr>
              <a:r>
                <a:rPr lang="en-US" altLang="en-US" dirty="0">
                  <a:solidFill>
                    <a:srgbClr val="000000"/>
                  </a:solidFill>
                </a:rPr>
                <a:t>Database</a:t>
              </a:r>
            </a:p>
            <a:p>
              <a:pPr algn="ctr">
                <a:lnSpc>
                  <a:spcPct val="95000"/>
                </a:lnSpc>
                <a:spcBef>
                  <a:spcPct val="0"/>
                </a:spcBef>
                <a:buClrTx/>
                <a:buFontTx/>
                <a:buNone/>
              </a:pPr>
              <a:r>
                <a:rPr lang="en-US" altLang="en-US" dirty="0">
                  <a:solidFill>
                    <a:srgbClr val="000000"/>
                  </a:solidFill>
                </a:rPr>
                <a:t>data file</a:t>
              </a:r>
            </a:p>
          </p:txBody>
        </p:sp>
        <p:sp>
          <p:nvSpPr>
            <p:cNvPr id="51206" name="AutoShape 29"/>
            <p:cNvSpPr>
              <a:spLocks noChangeArrowheads="1"/>
            </p:cNvSpPr>
            <p:nvPr/>
          </p:nvSpPr>
          <p:spPr bwMode="blackWhite">
            <a:xfrm>
              <a:off x="5103813" y="4584700"/>
              <a:ext cx="1819275" cy="749300"/>
            </a:xfrm>
            <a:prstGeom prst="roundRect">
              <a:avLst>
                <a:gd name="adj" fmla="val 12495"/>
              </a:avLst>
            </a:prstGeom>
            <a:solidFill>
              <a:srgbClr val="99CCFF"/>
            </a:solidFill>
            <a:ln w="28575">
              <a:solidFill>
                <a:srgbClr val="000000"/>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rPr>
                <a:t>ASM allocation</a:t>
              </a:r>
            </a:p>
            <a:p>
              <a:pPr algn="ctr">
                <a:lnSpc>
                  <a:spcPct val="95000"/>
                </a:lnSpc>
                <a:spcBef>
                  <a:spcPct val="0"/>
                </a:spcBef>
                <a:buClrTx/>
                <a:buFontTx/>
                <a:buNone/>
              </a:pPr>
              <a:r>
                <a:rPr lang="en-US" altLang="en-US" dirty="0">
                  <a:solidFill>
                    <a:srgbClr val="000000"/>
                  </a:solidFill>
                </a:rPr>
                <a:t>unit</a:t>
              </a:r>
            </a:p>
          </p:txBody>
        </p:sp>
        <p:sp>
          <p:nvSpPr>
            <p:cNvPr id="51207" name="AutoShape 32"/>
            <p:cNvSpPr>
              <a:spLocks noChangeArrowheads="1"/>
            </p:cNvSpPr>
            <p:nvPr/>
          </p:nvSpPr>
          <p:spPr bwMode="blackWhite">
            <a:xfrm>
              <a:off x="7564438" y="2135188"/>
              <a:ext cx="1806575" cy="760412"/>
            </a:xfrm>
            <a:prstGeom prst="roundRect">
              <a:avLst>
                <a:gd name="adj" fmla="val 12495"/>
              </a:avLst>
            </a:prstGeom>
            <a:solidFill>
              <a:srgbClr val="99CCFF"/>
            </a:solidFill>
            <a:ln w="28575">
              <a:solidFill>
                <a:srgbClr val="000000"/>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rPr>
                <a:t>ASM</a:t>
              </a:r>
              <a:br>
                <a:rPr lang="en-US" altLang="en-US" dirty="0">
                  <a:solidFill>
                    <a:srgbClr val="000000"/>
                  </a:solidFill>
                </a:rPr>
              </a:br>
              <a:r>
                <a:rPr lang="en-US" altLang="en-US" dirty="0">
                  <a:solidFill>
                    <a:srgbClr val="000000"/>
                  </a:solidFill>
                </a:rPr>
                <a:t>disk group</a:t>
              </a:r>
            </a:p>
          </p:txBody>
        </p:sp>
        <p:sp>
          <p:nvSpPr>
            <p:cNvPr id="51208" name="AutoShape 33"/>
            <p:cNvSpPr>
              <a:spLocks noChangeArrowheads="1"/>
            </p:cNvSpPr>
            <p:nvPr/>
          </p:nvSpPr>
          <p:spPr bwMode="blackWhite">
            <a:xfrm>
              <a:off x="7564438" y="4578350"/>
              <a:ext cx="1806575" cy="762000"/>
            </a:xfrm>
            <a:prstGeom prst="roundRect">
              <a:avLst>
                <a:gd name="adj" fmla="val 12495"/>
              </a:avLst>
            </a:prstGeom>
            <a:solidFill>
              <a:srgbClr val="99CCFF"/>
            </a:solidFill>
            <a:ln w="28575">
              <a:solidFill>
                <a:srgbClr val="000000"/>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rPr>
                <a:t>ASM disk</a:t>
              </a:r>
            </a:p>
          </p:txBody>
        </p:sp>
        <p:sp>
          <p:nvSpPr>
            <p:cNvPr id="51209" name="AutoShape 34"/>
            <p:cNvSpPr>
              <a:spLocks noChangeArrowheads="1"/>
            </p:cNvSpPr>
            <p:nvPr/>
          </p:nvSpPr>
          <p:spPr bwMode="blackWhite">
            <a:xfrm>
              <a:off x="5103813" y="2133600"/>
              <a:ext cx="1806575" cy="762000"/>
            </a:xfrm>
            <a:prstGeom prst="roundRect">
              <a:avLst>
                <a:gd name="adj" fmla="val 12495"/>
              </a:avLst>
            </a:prstGeom>
            <a:solidFill>
              <a:srgbClr val="99CCFF"/>
            </a:solidFill>
            <a:ln w="28575">
              <a:solidFill>
                <a:srgbClr val="000000"/>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rPr>
                <a:t>ASM file</a:t>
              </a:r>
            </a:p>
          </p:txBody>
        </p:sp>
        <p:sp>
          <p:nvSpPr>
            <p:cNvPr id="51210" name="AutoShape 39"/>
            <p:cNvSpPr>
              <a:spLocks noChangeArrowheads="1"/>
            </p:cNvSpPr>
            <p:nvPr/>
          </p:nvSpPr>
          <p:spPr bwMode="blackWhite">
            <a:xfrm>
              <a:off x="5103813" y="3352801"/>
              <a:ext cx="1806575" cy="741363"/>
            </a:xfrm>
            <a:prstGeom prst="roundRect">
              <a:avLst>
                <a:gd name="adj" fmla="val 12495"/>
              </a:avLst>
            </a:prstGeom>
            <a:solidFill>
              <a:srgbClr val="99CCFF"/>
            </a:solidFill>
            <a:ln w="28575">
              <a:solidFill>
                <a:srgbClr val="000000"/>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rPr>
                <a:t>ASM</a:t>
              </a:r>
            </a:p>
            <a:p>
              <a:pPr algn="ctr">
                <a:lnSpc>
                  <a:spcPct val="95000"/>
                </a:lnSpc>
                <a:spcBef>
                  <a:spcPct val="0"/>
                </a:spcBef>
                <a:buClrTx/>
                <a:buFontTx/>
                <a:buNone/>
              </a:pPr>
              <a:r>
                <a:rPr lang="en-US" altLang="en-US" dirty="0">
                  <a:solidFill>
                    <a:srgbClr val="000000"/>
                  </a:solidFill>
                </a:rPr>
                <a:t>extent</a:t>
              </a:r>
            </a:p>
          </p:txBody>
        </p:sp>
        <p:sp>
          <p:nvSpPr>
            <p:cNvPr id="51211" name="AutoShape 40"/>
            <p:cNvSpPr>
              <a:spLocks noChangeArrowheads="1"/>
            </p:cNvSpPr>
            <p:nvPr/>
          </p:nvSpPr>
          <p:spPr bwMode="blackWhite">
            <a:xfrm>
              <a:off x="2446337" y="4197351"/>
              <a:ext cx="1576388" cy="1096963"/>
            </a:xfrm>
            <a:prstGeom prst="roundRect">
              <a:avLst>
                <a:gd name="adj" fmla="val 12495"/>
              </a:avLst>
            </a:prstGeom>
            <a:solidFill>
              <a:srgbClr val="99CCFF"/>
            </a:solidFill>
            <a:ln w="28575">
              <a:solidFill>
                <a:srgbClr val="000000"/>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rPr>
                <a:t>File system</a:t>
              </a:r>
            </a:p>
          </p:txBody>
        </p:sp>
        <p:sp>
          <p:nvSpPr>
            <p:cNvPr id="51212" name="Line 42"/>
            <p:cNvSpPr>
              <a:spLocks noChangeShapeType="1"/>
            </p:cNvSpPr>
            <p:nvPr/>
          </p:nvSpPr>
          <p:spPr bwMode="auto">
            <a:xfrm>
              <a:off x="3243262" y="3313113"/>
              <a:ext cx="0" cy="4445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51213" name="Freeform 45"/>
            <p:cNvSpPr>
              <a:spLocks/>
            </p:cNvSpPr>
            <p:nvPr/>
          </p:nvSpPr>
          <p:spPr bwMode="auto">
            <a:xfrm>
              <a:off x="6900863" y="4830763"/>
              <a:ext cx="214313" cy="277812"/>
            </a:xfrm>
            <a:custGeom>
              <a:avLst/>
              <a:gdLst>
                <a:gd name="T0" fmla="*/ 2147483647 w 135"/>
                <a:gd name="T1" fmla="*/ 2147483647 h 175"/>
                <a:gd name="T2" fmla="*/ 2147483647 w 135"/>
                <a:gd name="T3" fmla="*/ 2147483647 h 175"/>
                <a:gd name="T4" fmla="*/ 0 w 135"/>
                <a:gd name="T5" fmla="*/ 0 h 175"/>
                <a:gd name="T6" fmla="*/ 0 60000 65536"/>
                <a:gd name="T7" fmla="*/ 0 60000 65536"/>
                <a:gd name="T8" fmla="*/ 0 60000 65536"/>
                <a:gd name="T9" fmla="*/ 0 w 135"/>
                <a:gd name="T10" fmla="*/ 0 h 175"/>
                <a:gd name="T11" fmla="*/ 135 w 135"/>
                <a:gd name="T12" fmla="*/ 175 h 175"/>
              </a:gdLst>
              <a:ahLst/>
              <a:cxnLst>
                <a:cxn ang="T6">
                  <a:pos x="T0" y="T1"/>
                </a:cxn>
                <a:cxn ang="T7">
                  <a:pos x="T2" y="T3"/>
                </a:cxn>
                <a:cxn ang="T8">
                  <a:pos x="T4" y="T5"/>
                </a:cxn>
              </a:cxnLst>
              <a:rect l="T9" t="T10" r="T11" b="T12"/>
              <a:pathLst>
                <a:path w="135" h="175">
                  <a:moveTo>
                    <a:pt x="3" y="175"/>
                  </a:moveTo>
                  <a:lnTo>
                    <a:pt x="135" y="78"/>
                  </a:lnTo>
                  <a:lnTo>
                    <a:pt x="0" y="0"/>
                  </a:lnTo>
                </a:path>
              </a:pathLst>
            </a:custGeom>
            <a:noFill/>
            <a:ln w="28575" cap="rnd" cmpd="sng">
              <a:solidFill>
                <a:schemeClr val="tx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51214" name="AutoShape 46"/>
            <p:cNvCxnSpPr>
              <a:cxnSpLocks noChangeShapeType="1"/>
              <a:stCxn id="51209" idx="2"/>
              <a:endCxn id="51210" idx="0"/>
            </p:cNvCxnSpPr>
            <p:nvPr/>
          </p:nvCxnSpPr>
          <p:spPr bwMode="gray">
            <a:xfrm>
              <a:off x="6007100" y="2909889"/>
              <a:ext cx="0" cy="428625"/>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51215" name="AutoShape 47"/>
            <p:cNvCxnSpPr>
              <a:cxnSpLocks noChangeShapeType="1"/>
              <a:stCxn id="51209" idx="3"/>
              <a:endCxn id="51207" idx="1"/>
            </p:cNvCxnSpPr>
            <p:nvPr/>
          </p:nvCxnSpPr>
          <p:spPr bwMode="gray">
            <a:xfrm>
              <a:off x="6924676" y="2514600"/>
              <a:ext cx="625475" cy="1588"/>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51216" name="AutoShape 48"/>
            <p:cNvCxnSpPr>
              <a:cxnSpLocks noChangeShapeType="1"/>
              <a:stCxn id="51210" idx="2"/>
              <a:endCxn id="51206" idx="0"/>
            </p:cNvCxnSpPr>
            <p:nvPr/>
          </p:nvCxnSpPr>
          <p:spPr bwMode="gray">
            <a:xfrm>
              <a:off x="6007100" y="4108451"/>
              <a:ext cx="6350" cy="461963"/>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51217" name="AutoShape 50"/>
            <p:cNvCxnSpPr>
              <a:cxnSpLocks noChangeShapeType="1"/>
              <a:stCxn id="51207" idx="2"/>
              <a:endCxn id="51208" idx="0"/>
            </p:cNvCxnSpPr>
            <p:nvPr/>
          </p:nvCxnSpPr>
          <p:spPr bwMode="gray">
            <a:xfrm>
              <a:off x="8467725" y="2909889"/>
              <a:ext cx="0" cy="1654175"/>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51218" name="Freeform 53"/>
            <p:cNvSpPr>
              <a:spLocks/>
            </p:cNvSpPr>
            <p:nvPr/>
          </p:nvSpPr>
          <p:spPr bwMode="blackWhite">
            <a:xfrm>
              <a:off x="8312151" y="4324351"/>
              <a:ext cx="306387" cy="257175"/>
            </a:xfrm>
            <a:custGeom>
              <a:avLst/>
              <a:gdLst>
                <a:gd name="T0" fmla="*/ 0 w 193"/>
                <a:gd name="T1" fmla="*/ 2147483647 h 162"/>
                <a:gd name="T2" fmla="*/ 2147483647 w 193"/>
                <a:gd name="T3" fmla="*/ 0 h 162"/>
                <a:gd name="T4" fmla="*/ 2147483647 w 193"/>
                <a:gd name="T5" fmla="*/ 2147483647 h 162"/>
                <a:gd name="T6" fmla="*/ 0 60000 65536"/>
                <a:gd name="T7" fmla="*/ 0 60000 65536"/>
                <a:gd name="T8" fmla="*/ 0 60000 65536"/>
                <a:gd name="T9" fmla="*/ 0 w 193"/>
                <a:gd name="T10" fmla="*/ 0 h 162"/>
                <a:gd name="T11" fmla="*/ 193 w 193"/>
                <a:gd name="T12" fmla="*/ 162 h 162"/>
              </a:gdLst>
              <a:ahLst/>
              <a:cxnLst>
                <a:cxn ang="T6">
                  <a:pos x="T0" y="T1"/>
                </a:cxn>
                <a:cxn ang="T7">
                  <a:pos x="T2" y="T3"/>
                </a:cxn>
                <a:cxn ang="T8">
                  <a:pos x="T4" y="T5"/>
                </a:cxn>
              </a:cxnLst>
              <a:rect l="T9" t="T10" r="T11" b="T12"/>
              <a:pathLst>
                <a:path w="193" h="162">
                  <a:moveTo>
                    <a:pt x="0" y="159"/>
                  </a:moveTo>
                  <a:lnTo>
                    <a:pt x="99" y="0"/>
                  </a:lnTo>
                  <a:lnTo>
                    <a:pt x="193" y="162"/>
                  </a:lnTo>
                </a:path>
              </a:pathLst>
            </a:custGeom>
            <a:noFill/>
            <a:ln w="28575" cap="rnd" cmpd="sng">
              <a:solidFill>
                <a:schemeClr val="tx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1219" name="Freeform 54"/>
            <p:cNvSpPr>
              <a:spLocks/>
            </p:cNvSpPr>
            <p:nvPr/>
          </p:nvSpPr>
          <p:spPr bwMode="blackWhite">
            <a:xfrm>
              <a:off x="5849937" y="3082926"/>
              <a:ext cx="306388" cy="257175"/>
            </a:xfrm>
            <a:custGeom>
              <a:avLst/>
              <a:gdLst>
                <a:gd name="T0" fmla="*/ 0 w 193"/>
                <a:gd name="T1" fmla="*/ 2147483647 h 162"/>
                <a:gd name="T2" fmla="*/ 2147483647 w 193"/>
                <a:gd name="T3" fmla="*/ 0 h 162"/>
                <a:gd name="T4" fmla="*/ 2147483647 w 193"/>
                <a:gd name="T5" fmla="*/ 2147483647 h 162"/>
                <a:gd name="T6" fmla="*/ 0 60000 65536"/>
                <a:gd name="T7" fmla="*/ 0 60000 65536"/>
                <a:gd name="T8" fmla="*/ 0 60000 65536"/>
                <a:gd name="T9" fmla="*/ 0 w 193"/>
                <a:gd name="T10" fmla="*/ 0 h 162"/>
                <a:gd name="T11" fmla="*/ 193 w 193"/>
                <a:gd name="T12" fmla="*/ 162 h 162"/>
              </a:gdLst>
              <a:ahLst/>
              <a:cxnLst>
                <a:cxn ang="T6">
                  <a:pos x="T0" y="T1"/>
                </a:cxn>
                <a:cxn ang="T7">
                  <a:pos x="T2" y="T3"/>
                </a:cxn>
                <a:cxn ang="T8">
                  <a:pos x="T4" y="T5"/>
                </a:cxn>
              </a:cxnLst>
              <a:rect l="T9" t="T10" r="T11" b="T12"/>
              <a:pathLst>
                <a:path w="193" h="162">
                  <a:moveTo>
                    <a:pt x="0" y="159"/>
                  </a:moveTo>
                  <a:lnTo>
                    <a:pt x="99" y="0"/>
                  </a:lnTo>
                  <a:lnTo>
                    <a:pt x="193" y="162"/>
                  </a:lnTo>
                </a:path>
              </a:pathLst>
            </a:custGeom>
            <a:noFill/>
            <a:ln w="28575" cap="rnd" cmpd="sng">
              <a:solidFill>
                <a:schemeClr val="tx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1220" name="Freeform 55"/>
            <p:cNvSpPr>
              <a:spLocks/>
            </p:cNvSpPr>
            <p:nvPr/>
          </p:nvSpPr>
          <p:spPr bwMode="auto">
            <a:xfrm>
              <a:off x="6900863" y="2392363"/>
              <a:ext cx="214313" cy="277812"/>
            </a:xfrm>
            <a:custGeom>
              <a:avLst/>
              <a:gdLst>
                <a:gd name="T0" fmla="*/ 2147483647 w 135"/>
                <a:gd name="T1" fmla="*/ 2147483647 h 175"/>
                <a:gd name="T2" fmla="*/ 2147483647 w 135"/>
                <a:gd name="T3" fmla="*/ 2147483647 h 175"/>
                <a:gd name="T4" fmla="*/ 0 w 135"/>
                <a:gd name="T5" fmla="*/ 0 h 175"/>
                <a:gd name="T6" fmla="*/ 0 60000 65536"/>
                <a:gd name="T7" fmla="*/ 0 60000 65536"/>
                <a:gd name="T8" fmla="*/ 0 60000 65536"/>
                <a:gd name="T9" fmla="*/ 0 w 135"/>
                <a:gd name="T10" fmla="*/ 0 h 175"/>
                <a:gd name="T11" fmla="*/ 135 w 135"/>
                <a:gd name="T12" fmla="*/ 175 h 175"/>
              </a:gdLst>
              <a:ahLst/>
              <a:cxnLst>
                <a:cxn ang="T6">
                  <a:pos x="T0" y="T1"/>
                </a:cxn>
                <a:cxn ang="T7">
                  <a:pos x="T2" y="T3"/>
                </a:cxn>
                <a:cxn ang="T8">
                  <a:pos x="T4" y="T5"/>
                </a:cxn>
              </a:cxnLst>
              <a:rect l="T9" t="T10" r="T11" b="T12"/>
              <a:pathLst>
                <a:path w="135" h="175">
                  <a:moveTo>
                    <a:pt x="3" y="175"/>
                  </a:moveTo>
                  <a:lnTo>
                    <a:pt x="135" y="78"/>
                  </a:lnTo>
                  <a:lnTo>
                    <a:pt x="0" y="0"/>
                  </a:lnTo>
                </a:path>
              </a:pathLst>
            </a:custGeom>
            <a:noFill/>
            <a:ln w="28575" cap="rnd" cmpd="sng">
              <a:solidFill>
                <a:schemeClr val="tx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51221" name="AutoShape 56"/>
            <p:cNvCxnSpPr>
              <a:cxnSpLocks noChangeShapeType="1"/>
              <a:stCxn id="51205" idx="3"/>
              <a:endCxn id="51209" idx="1"/>
            </p:cNvCxnSpPr>
            <p:nvPr/>
          </p:nvCxnSpPr>
          <p:spPr bwMode="gray">
            <a:xfrm>
              <a:off x="3971925" y="2508250"/>
              <a:ext cx="1117600" cy="6350"/>
            </a:xfrm>
            <a:prstGeom prst="straightConnector1">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cxnSp>
        <p:cxnSp>
          <p:nvCxnSpPr>
            <p:cNvPr id="51222" name="AutoShape 57"/>
            <p:cNvCxnSpPr>
              <a:cxnSpLocks noChangeShapeType="1"/>
              <a:stCxn id="51205" idx="2"/>
              <a:endCxn id="51211" idx="0"/>
            </p:cNvCxnSpPr>
            <p:nvPr/>
          </p:nvCxnSpPr>
          <p:spPr bwMode="gray">
            <a:xfrm flipH="1">
              <a:off x="3235325" y="3021013"/>
              <a:ext cx="4762" cy="1162050"/>
            </a:xfrm>
            <a:prstGeom prst="straightConnector1">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cxnSp>
        <p:sp>
          <p:nvSpPr>
            <p:cNvPr id="51223" name="Text Box 58"/>
            <p:cNvSpPr txBox="1">
              <a:spLocks noChangeArrowheads="1"/>
            </p:cNvSpPr>
            <p:nvPr/>
          </p:nvSpPr>
          <p:spPr bwMode="gray">
            <a:xfrm>
              <a:off x="4941887" y="1508126"/>
              <a:ext cx="846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spcBef>
                  <a:spcPct val="50000"/>
                </a:spcBef>
              </a:pPr>
              <a:r>
                <a:rPr lang="en-US" altLang="en-US" dirty="0">
                  <a:solidFill>
                    <a:srgbClr val="000000"/>
                  </a:solidFill>
                </a:rPr>
                <a:t>ASM</a:t>
              </a:r>
            </a:p>
          </p:txBody>
        </p:sp>
        <p:sp>
          <p:nvSpPr>
            <p:cNvPr id="51224" name="Freeform 59"/>
            <p:cNvSpPr>
              <a:spLocks/>
            </p:cNvSpPr>
            <p:nvPr/>
          </p:nvSpPr>
          <p:spPr bwMode="blackWhite">
            <a:xfrm>
              <a:off x="5854701" y="4321176"/>
              <a:ext cx="306387" cy="257175"/>
            </a:xfrm>
            <a:custGeom>
              <a:avLst/>
              <a:gdLst>
                <a:gd name="T0" fmla="*/ 0 w 193"/>
                <a:gd name="T1" fmla="*/ 2147483647 h 162"/>
                <a:gd name="T2" fmla="*/ 2147483647 w 193"/>
                <a:gd name="T3" fmla="*/ 0 h 162"/>
                <a:gd name="T4" fmla="*/ 2147483647 w 193"/>
                <a:gd name="T5" fmla="*/ 2147483647 h 162"/>
                <a:gd name="T6" fmla="*/ 0 60000 65536"/>
                <a:gd name="T7" fmla="*/ 0 60000 65536"/>
                <a:gd name="T8" fmla="*/ 0 60000 65536"/>
                <a:gd name="T9" fmla="*/ 0 w 193"/>
                <a:gd name="T10" fmla="*/ 0 h 162"/>
                <a:gd name="T11" fmla="*/ 193 w 193"/>
                <a:gd name="T12" fmla="*/ 162 h 162"/>
              </a:gdLst>
              <a:ahLst/>
              <a:cxnLst>
                <a:cxn ang="T6">
                  <a:pos x="T0" y="T1"/>
                </a:cxn>
                <a:cxn ang="T7">
                  <a:pos x="T2" y="T3"/>
                </a:cxn>
                <a:cxn ang="T8">
                  <a:pos x="T4" y="T5"/>
                </a:cxn>
              </a:cxnLst>
              <a:rect l="T9" t="T10" r="T11" b="T12"/>
              <a:pathLst>
                <a:path w="193" h="162">
                  <a:moveTo>
                    <a:pt x="0" y="159"/>
                  </a:moveTo>
                  <a:lnTo>
                    <a:pt x="99" y="0"/>
                  </a:lnTo>
                  <a:lnTo>
                    <a:pt x="193" y="162"/>
                  </a:lnTo>
                </a:path>
              </a:pathLst>
            </a:custGeom>
            <a:noFill/>
            <a:ln w="28575" cap="rnd" cmpd="sng">
              <a:solidFill>
                <a:schemeClr val="tx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dirty="0"/>
            </a:p>
          </p:txBody>
        </p:sp>
        <p:cxnSp>
          <p:nvCxnSpPr>
            <p:cNvPr id="51225" name="AutoShape 60"/>
            <p:cNvCxnSpPr>
              <a:cxnSpLocks noChangeShapeType="1"/>
              <a:stCxn id="51206" idx="3"/>
              <a:endCxn id="51208" idx="1"/>
            </p:cNvCxnSpPr>
            <p:nvPr/>
          </p:nvCxnSpPr>
          <p:spPr bwMode="gray">
            <a:xfrm>
              <a:off x="6937376" y="4959350"/>
              <a:ext cx="612775" cy="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grpSp>
      <p:sp>
        <p:nvSpPr>
          <p:cNvPr id="3" name="Slide Number Placeholder 2"/>
          <p:cNvSpPr>
            <a:spLocks noGrp="1"/>
          </p:cNvSpPr>
          <p:nvPr>
            <p:ph type="sldNum" sz="quarter" idx="12"/>
          </p:nvPr>
        </p:nvSpPr>
        <p:spPr/>
        <p:txBody>
          <a:bodyPr/>
          <a:lstStyle/>
          <a:p>
            <a:fld id="{0D1E9C62-5A59-433B-A292-EC595ABBBF45}" type="slidenum">
              <a:rPr lang="" smtClean="0"/>
              <a:t>70</a:t>
            </a:fld>
            <a:endParaRPr lang=""/>
          </a:p>
        </p:txBody>
      </p:sp>
    </p:spTree>
    <p:custDataLst>
      <p:tags r:id="rId1"/>
    </p:custDataLst>
    <p:extLst>
      <p:ext uri="{BB962C8B-B14F-4D97-AF65-F5344CB8AC3E}">
        <p14:creationId xmlns:p14="http://schemas.microsoft.com/office/powerpoint/2010/main" val="502390328"/>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2127542" y="1218818"/>
            <a:ext cx="7936625" cy="5016110"/>
            <a:chOff x="830654" y="1268641"/>
            <a:chExt cx="7482693" cy="3030071"/>
          </a:xfrm>
        </p:grpSpPr>
        <p:sp>
          <p:nvSpPr>
            <p:cNvPr id="66" name="Freeform 65"/>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67" name="Rounded Rectangle 66"/>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53250" name="Rectangle 4"/>
          <p:cNvSpPr>
            <a:spLocks noGrp="1" noChangeArrowheads="1"/>
          </p:cNvSpPr>
          <p:nvPr>
            <p:ph type="title"/>
          </p:nvPr>
        </p:nvSpPr>
        <p:spPr>
          <a:xfrm>
            <a:off x="837982" y="365127"/>
            <a:ext cx="8858612" cy="330737"/>
          </a:xfrm>
        </p:spPr>
        <p:txBody>
          <a:bodyPr>
            <a:normAutofit fontScale="90000"/>
          </a:bodyPr>
          <a:lstStyle/>
          <a:p>
            <a:pPr eaLnBrk="1" hangingPunct="1"/>
            <a:r>
              <a:rPr lang="en-US" altLang="en-US" dirty="0"/>
              <a:t>Interacting with an Oracle Database: Memory, Processes, and </a:t>
            </a:r>
            <a:r>
              <a:rPr lang="en-US" altLang="en-US" dirty="0" smtClean="0"/>
              <a:t>Storage</a:t>
            </a:r>
            <a:endParaRPr lang="en-US" altLang="en-US" dirty="0"/>
          </a:p>
        </p:txBody>
      </p:sp>
      <p:grpSp>
        <p:nvGrpSpPr>
          <p:cNvPr id="4" name="Group 3"/>
          <p:cNvGrpSpPr/>
          <p:nvPr/>
        </p:nvGrpSpPr>
        <p:grpSpPr>
          <a:xfrm>
            <a:off x="2492230" y="1371600"/>
            <a:ext cx="7204364" cy="4394488"/>
            <a:chOff x="2132012" y="1338263"/>
            <a:chExt cx="7924800" cy="4833937"/>
          </a:xfrm>
        </p:grpSpPr>
        <p:pic>
          <p:nvPicPr>
            <p:cNvPr id="53252" name="Picture 6" descr="datab0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356349" y="4164013"/>
              <a:ext cx="1685925"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8" descr="SQ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198813" y="3962401"/>
              <a:ext cx="669925"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Text Box 10"/>
            <p:cNvSpPr txBox="1">
              <a:spLocks noChangeArrowheads="1"/>
            </p:cNvSpPr>
            <p:nvPr/>
          </p:nvSpPr>
          <p:spPr bwMode="auto">
            <a:xfrm>
              <a:off x="4418012" y="58674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t>User</a:t>
              </a:r>
            </a:p>
          </p:txBody>
        </p:sp>
        <p:sp>
          <p:nvSpPr>
            <p:cNvPr id="53255" name="Rectangle 42"/>
            <p:cNvSpPr>
              <a:spLocks noChangeArrowheads="1"/>
            </p:cNvSpPr>
            <p:nvPr/>
          </p:nvSpPr>
          <p:spPr bwMode="blackWhite">
            <a:xfrm>
              <a:off x="3656013" y="2133600"/>
              <a:ext cx="587375" cy="311150"/>
            </a:xfrm>
            <a:prstGeom prst="rect">
              <a:avLst/>
            </a:prstGeom>
            <a:solidFill>
              <a:srgbClr val="99CC00"/>
            </a:solidFill>
            <a:ln w="28575">
              <a:solidFill>
                <a:schemeClr val="bg2"/>
              </a:solidFill>
              <a:miter lim="800000"/>
              <a:headEnd/>
              <a:tailEnd/>
            </a:ln>
          </p:spPr>
          <p:txBody>
            <a:bodyPr wrap="none" lIns="92075" tIns="46038" rIns="92075" bIns="46038" anchor="ctr"/>
            <a:lstStyle/>
            <a:p>
              <a:pPr algn="ctr" defTabSz="822325" eaLnBrk="0" hangingPunct="0">
                <a:spcBef>
                  <a:spcPct val="50000"/>
                </a:spcBef>
                <a:defRPr/>
              </a:pPr>
              <a:r>
                <a:rPr lang="en-US" sz="1400" b="1" dirty="0">
                  <a:solidFill>
                    <a:schemeClr val="tx1">
                      <a:lumMod val="50000"/>
                    </a:schemeClr>
                  </a:solidFill>
                </a:rPr>
                <a:t>PGA</a:t>
              </a:r>
            </a:p>
          </p:txBody>
        </p:sp>
        <p:sp>
          <p:nvSpPr>
            <p:cNvPr id="53256" name="Oval 43"/>
            <p:cNvSpPr>
              <a:spLocks noChangeArrowheads="1"/>
            </p:cNvSpPr>
            <p:nvPr/>
          </p:nvSpPr>
          <p:spPr bwMode="blackWhite">
            <a:xfrm>
              <a:off x="2132012" y="4800600"/>
              <a:ext cx="914400" cy="533400"/>
            </a:xfrm>
            <a:prstGeom prst="ellipse">
              <a:avLst/>
            </a:prstGeom>
            <a:solidFill>
              <a:srgbClr val="CCFFFF"/>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200" dirty="0">
                  <a:solidFill>
                    <a:schemeClr val="tx1">
                      <a:lumMod val="50000"/>
                    </a:schemeClr>
                  </a:solidFill>
                </a:rPr>
                <a:t>User</a:t>
              </a:r>
              <a:br>
                <a:rPr lang="en-US" sz="1200" dirty="0">
                  <a:solidFill>
                    <a:schemeClr val="tx1">
                      <a:lumMod val="50000"/>
                    </a:schemeClr>
                  </a:solidFill>
                </a:rPr>
              </a:br>
              <a:r>
                <a:rPr lang="en-US" sz="1200" dirty="0">
                  <a:solidFill>
                    <a:schemeClr val="tx1">
                      <a:lumMod val="50000"/>
                    </a:schemeClr>
                  </a:solidFill>
                </a:rPr>
                <a:t>process</a:t>
              </a:r>
            </a:p>
          </p:txBody>
        </p:sp>
        <p:sp>
          <p:nvSpPr>
            <p:cNvPr id="53257" name="Oval 45"/>
            <p:cNvSpPr>
              <a:spLocks noChangeArrowheads="1"/>
            </p:cNvSpPr>
            <p:nvPr/>
          </p:nvSpPr>
          <p:spPr bwMode="blackWhite">
            <a:xfrm>
              <a:off x="3122612" y="2438400"/>
              <a:ext cx="914400" cy="5334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Server</a:t>
              </a:r>
              <a:br>
                <a:rPr lang="en-US" altLang="en-US" sz="1200" dirty="0">
                  <a:solidFill>
                    <a:srgbClr val="000000"/>
                  </a:solidFill>
                </a:rPr>
              </a:br>
              <a:r>
                <a:rPr lang="en-US" altLang="en-US" sz="1200" dirty="0">
                  <a:solidFill>
                    <a:srgbClr val="000000"/>
                  </a:solidFill>
                </a:rPr>
                <a:t>process</a:t>
              </a:r>
            </a:p>
          </p:txBody>
        </p:sp>
        <p:sp>
          <p:nvSpPr>
            <p:cNvPr id="53258" name="Oval 52"/>
            <p:cNvSpPr>
              <a:spLocks noChangeArrowheads="1"/>
            </p:cNvSpPr>
            <p:nvPr/>
          </p:nvSpPr>
          <p:spPr bwMode="blackWhite">
            <a:xfrm>
              <a:off x="2132012" y="3124200"/>
              <a:ext cx="914400" cy="533400"/>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200" dirty="0">
                  <a:solidFill>
                    <a:srgbClr val="000000"/>
                  </a:solidFill>
                </a:rPr>
                <a:t>Listener</a:t>
              </a:r>
            </a:p>
          </p:txBody>
        </p:sp>
        <p:sp>
          <p:nvSpPr>
            <p:cNvPr id="53259" name="Line 53"/>
            <p:cNvSpPr>
              <a:spLocks noChangeShapeType="1"/>
            </p:cNvSpPr>
            <p:nvPr/>
          </p:nvSpPr>
          <p:spPr bwMode="gray">
            <a:xfrm flipH="1">
              <a:off x="2703512" y="3657600"/>
              <a:ext cx="0" cy="1143000"/>
            </a:xfrm>
            <a:prstGeom prst="line">
              <a:avLst/>
            </a:prstGeom>
            <a:noFill/>
            <a:ln w="28575">
              <a:solidFill>
                <a:schemeClr val="tx1"/>
              </a:solidFill>
              <a:prstDash val="dash"/>
              <a:round/>
              <a:headEnd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53260" name="Line 54"/>
            <p:cNvSpPr>
              <a:spLocks noChangeShapeType="1"/>
            </p:cNvSpPr>
            <p:nvPr/>
          </p:nvSpPr>
          <p:spPr bwMode="gray">
            <a:xfrm>
              <a:off x="2436812" y="3632200"/>
              <a:ext cx="0" cy="1219200"/>
            </a:xfrm>
            <a:prstGeom prst="line">
              <a:avLst/>
            </a:prstGeom>
            <a:noFill/>
            <a:ln w="28575">
              <a:solidFill>
                <a:schemeClr val="tx1"/>
              </a:solidFill>
              <a:prstDash val="dash"/>
              <a:round/>
              <a:headEnd type="triangle" w="lg" len="lg"/>
              <a:tailEnd w="lg" len="lg"/>
            </a:ln>
            <a:extLst>
              <a:ext uri="{909E8E84-426E-40DD-AFC4-6F175D3DCCD1}">
                <a14:hiddenFill xmlns:a14="http://schemas.microsoft.com/office/drawing/2010/main">
                  <a:noFill/>
                </a14:hiddenFill>
              </a:ext>
            </a:extLst>
          </p:spPr>
          <p:txBody>
            <a:bodyPr wrap="none" anchor="ctr"/>
            <a:lstStyle/>
            <a:p>
              <a:endParaRPr lang="en-US" dirty="0"/>
            </a:p>
          </p:txBody>
        </p:sp>
        <p:grpSp>
          <p:nvGrpSpPr>
            <p:cNvPr id="53261" name="Group 73"/>
            <p:cNvGrpSpPr>
              <a:grpSpLocks/>
            </p:cNvGrpSpPr>
            <p:nvPr/>
          </p:nvGrpSpPr>
          <p:grpSpPr bwMode="auto">
            <a:xfrm>
              <a:off x="4341812" y="1338263"/>
              <a:ext cx="5715000" cy="2590800"/>
              <a:chOff x="1776" y="768"/>
              <a:chExt cx="3600" cy="1632"/>
            </a:xfrm>
          </p:grpSpPr>
          <p:sp>
            <p:nvSpPr>
              <p:cNvPr id="53272" name="Rectangle 32"/>
              <p:cNvSpPr>
                <a:spLocks noChangeArrowheads="1"/>
              </p:cNvSpPr>
              <p:nvPr/>
            </p:nvSpPr>
            <p:spPr bwMode="blackWhite">
              <a:xfrm>
                <a:off x="1776" y="768"/>
                <a:ext cx="3600" cy="1632"/>
              </a:xfrm>
              <a:prstGeom prst="rect">
                <a:avLst/>
              </a:prstGeom>
              <a:solidFill>
                <a:srgbClr val="99CCFF"/>
              </a:solidFill>
              <a:ln w="28575">
                <a:solidFill>
                  <a:srgbClr val="000000"/>
                </a:solidFill>
                <a:miter lim="800000"/>
                <a:headEnd/>
                <a:tailEnd/>
              </a:ln>
            </p:spPr>
            <p:txBody>
              <a:bodyPr wrap="none" lIns="92075" tIns="46038" rIns="92075" bIns="46038" anchor="ctr"/>
              <a:lstStyle/>
              <a:p>
                <a:pPr algn="ctr" eaLnBrk="0" hangingPunct="0">
                  <a:defRPr/>
                </a:pPr>
                <a:endParaRPr lang="en-US" sz="1400" dirty="0">
                  <a:solidFill>
                    <a:schemeClr val="tx1">
                      <a:lumMod val="50000"/>
                    </a:schemeClr>
                  </a:solidFill>
                </a:endParaRPr>
              </a:p>
              <a:p>
                <a:pPr algn="ctr" eaLnBrk="0" hangingPunct="0">
                  <a:defRPr/>
                </a:pPr>
                <a:endParaRPr lang="en-US" sz="1400" dirty="0">
                  <a:solidFill>
                    <a:schemeClr val="tx1">
                      <a:lumMod val="50000"/>
                    </a:schemeClr>
                  </a:solidFill>
                </a:endParaRPr>
              </a:p>
            </p:txBody>
          </p:sp>
          <p:sp>
            <p:nvSpPr>
              <p:cNvPr id="53273" name="Oval 33"/>
              <p:cNvSpPr>
                <a:spLocks noChangeArrowheads="1"/>
              </p:cNvSpPr>
              <p:nvPr/>
            </p:nvSpPr>
            <p:spPr bwMode="blackWhite">
              <a:xfrm>
                <a:off x="3524" y="2131"/>
                <a:ext cx="374" cy="173"/>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r>
                  <a:rPr lang="en-US" sz="1200" dirty="0">
                    <a:solidFill>
                      <a:schemeClr val="tx1">
                        <a:lumMod val="50000"/>
                      </a:schemeClr>
                    </a:solidFill>
                  </a:rPr>
                  <a:t> PMON</a:t>
                </a:r>
              </a:p>
            </p:txBody>
          </p:sp>
          <p:sp>
            <p:nvSpPr>
              <p:cNvPr id="53274" name="Oval 34"/>
              <p:cNvSpPr>
                <a:spLocks noChangeArrowheads="1"/>
              </p:cNvSpPr>
              <p:nvPr/>
            </p:nvSpPr>
            <p:spPr bwMode="blackWhite">
              <a:xfrm>
                <a:off x="3124" y="2131"/>
                <a:ext cx="374" cy="173"/>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r>
                  <a:rPr lang="en-US" sz="1200" dirty="0">
                    <a:solidFill>
                      <a:schemeClr val="tx1">
                        <a:lumMod val="50000"/>
                      </a:schemeClr>
                    </a:solidFill>
                  </a:rPr>
                  <a:t>SMON</a:t>
                </a:r>
              </a:p>
            </p:txBody>
          </p:sp>
          <p:sp>
            <p:nvSpPr>
              <p:cNvPr id="53275" name="Oval 35"/>
              <p:cNvSpPr>
                <a:spLocks noChangeArrowheads="1"/>
              </p:cNvSpPr>
              <p:nvPr/>
            </p:nvSpPr>
            <p:spPr bwMode="blackWhite">
              <a:xfrm>
                <a:off x="4762" y="2131"/>
                <a:ext cx="374" cy="173"/>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r>
                  <a:rPr lang="en-US" sz="1200" dirty="0">
                    <a:solidFill>
                      <a:schemeClr val="tx1">
                        <a:lumMod val="50000"/>
                      </a:schemeClr>
                    </a:solidFill>
                  </a:rPr>
                  <a:t>Others</a:t>
                </a:r>
              </a:p>
            </p:txBody>
          </p:sp>
          <p:sp>
            <p:nvSpPr>
              <p:cNvPr id="53276" name="Text Box 36"/>
              <p:cNvSpPr txBox="1">
                <a:spLocks noChangeArrowheads="1"/>
              </p:cNvSpPr>
              <p:nvPr/>
            </p:nvSpPr>
            <p:spPr bwMode="blackWhite">
              <a:xfrm>
                <a:off x="3360" y="768"/>
                <a:ext cx="624" cy="167"/>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sz="1400" dirty="0">
                    <a:solidFill>
                      <a:schemeClr val="tx1">
                        <a:lumMod val="50000"/>
                      </a:schemeClr>
                    </a:solidFill>
                  </a:rPr>
                  <a:t>Instance</a:t>
                </a:r>
              </a:p>
            </p:txBody>
          </p:sp>
          <p:sp>
            <p:nvSpPr>
              <p:cNvPr id="53277" name="Oval 37"/>
              <p:cNvSpPr>
                <a:spLocks noChangeArrowheads="1"/>
              </p:cNvSpPr>
              <p:nvPr/>
            </p:nvSpPr>
            <p:spPr bwMode="blackWhite">
              <a:xfrm>
                <a:off x="3946" y="2131"/>
                <a:ext cx="374" cy="173"/>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r>
                  <a:rPr lang="en-US" sz="1200" dirty="0">
                    <a:solidFill>
                      <a:schemeClr val="tx1">
                        <a:lumMod val="50000"/>
                      </a:schemeClr>
                    </a:solidFill>
                  </a:rPr>
                  <a:t> RECO</a:t>
                </a:r>
              </a:p>
            </p:txBody>
          </p:sp>
          <p:sp>
            <p:nvSpPr>
              <p:cNvPr id="53278" name="Oval 39"/>
              <p:cNvSpPr>
                <a:spLocks noChangeArrowheads="1"/>
              </p:cNvSpPr>
              <p:nvPr/>
            </p:nvSpPr>
            <p:spPr bwMode="blackWhite">
              <a:xfrm>
                <a:off x="1912" y="2131"/>
                <a:ext cx="374" cy="173"/>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r>
                  <a:rPr lang="en-US" sz="1200" dirty="0">
                    <a:solidFill>
                      <a:schemeClr val="tx1">
                        <a:lumMod val="50000"/>
                      </a:schemeClr>
                    </a:solidFill>
                  </a:rPr>
                  <a:t> DBW</a:t>
                </a:r>
                <a:r>
                  <a:rPr lang="en-US" sz="1200" i="1" dirty="0">
                    <a:solidFill>
                      <a:schemeClr val="tx1">
                        <a:lumMod val="50000"/>
                      </a:schemeClr>
                    </a:solidFill>
                  </a:rPr>
                  <a:t>n</a:t>
                </a:r>
              </a:p>
            </p:txBody>
          </p:sp>
          <p:sp>
            <p:nvSpPr>
              <p:cNvPr id="53279" name="Oval 40"/>
              <p:cNvSpPr>
                <a:spLocks noChangeArrowheads="1"/>
              </p:cNvSpPr>
              <p:nvPr/>
            </p:nvSpPr>
            <p:spPr bwMode="blackWhite">
              <a:xfrm>
                <a:off x="2712" y="2131"/>
                <a:ext cx="374" cy="173"/>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r>
                  <a:rPr lang="en-US" sz="1200" dirty="0">
                    <a:solidFill>
                      <a:schemeClr val="tx1">
                        <a:lumMod val="50000"/>
                      </a:schemeClr>
                    </a:solidFill>
                  </a:rPr>
                  <a:t> LGWR</a:t>
                </a:r>
              </a:p>
            </p:txBody>
          </p:sp>
          <p:sp>
            <p:nvSpPr>
              <p:cNvPr id="53280" name="Oval 41"/>
              <p:cNvSpPr>
                <a:spLocks noChangeArrowheads="1"/>
              </p:cNvSpPr>
              <p:nvPr/>
            </p:nvSpPr>
            <p:spPr bwMode="blackWhite">
              <a:xfrm>
                <a:off x="2312" y="2131"/>
                <a:ext cx="374" cy="173"/>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r>
                  <a:rPr lang="en-US" sz="1200" dirty="0">
                    <a:solidFill>
                      <a:schemeClr val="tx1">
                        <a:lumMod val="50000"/>
                      </a:schemeClr>
                    </a:solidFill>
                  </a:rPr>
                  <a:t>CKPT</a:t>
                </a:r>
              </a:p>
            </p:txBody>
          </p:sp>
          <p:sp>
            <p:nvSpPr>
              <p:cNvPr id="53281" name="AutoShape 58"/>
              <p:cNvSpPr>
                <a:spLocks noChangeArrowheads="1"/>
              </p:cNvSpPr>
              <p:nvPr/>
            </p:nvSpPr>
            <p:spPr bwMode="blackWhite">
              <a:xfrm>
                <a:off x="1920" y="925"/>
                <a:ext cx="3312" cy="1169"/>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p>
                <a:pPr algn="ctr" eaLnBrk="0" hangingPunct="0">
                  <a:defRPr/>
                </a:pPr>
                <a:endParaRPr lang="en-US" sz="1400" dirty="0">
                  <a:solidFill>
                    <a:schemeClr val="tx1">
                      <a:lumMod val="50000"/>
                    </a:schemeClr>
                  </a:solidFill>
                </a:endParaRPr>
              </a:p>
            </p:txBody>
          </p:sp>
          <p:sp>
            <p:nvSpPr>
              <p:cNvPr id="53282" name="Rectangle 59"/>
              <p:cNvSpPr>
                <a:spLocks noChangeArrowheads="1"/>
              </p:cNvSpPr>
              <p:nvPr/>
            </p:nvSpPr>
            <p:spPr bwMode="blackWhite">
              <a:xfrm>
                <a:off x="2008" y="1636"/>
                <a:ext cx="935" cy="392"/>
              </a:xfrm>
              <a:prstGeom prst="rect">
                <a:avLst/>
              </a:prstGeom>
              <a:solidFill>
                <a:schemeClr val="accent1"/>
              </a:solidFill>
              <a:ln w="28575">
                <a:solidFill>
                  <a:schemeClr val="tx1"/>
                </a:solidFill>
                <a:miter lim="800000"/>
                <a:headEnd/>
                <a:tailEnd/>
              </a:ln>
            </p:spPr>
            <p:txBody>
              <a:bodyPr wrap="none" lIns="92075" tIns="46038" rIns="92075" bIns="46038" anchor="ctr"/>
              <a:lstStyle/>
              <a:p>
                <a:pPr algn="ctr">
                  <a:defRPr/>
                </a:pPr>
                <a:endParaRPr lang="en-US" dirty="0">
                  <a:solidFill>
                    <a:schemeClr val="tx1">
                      <a:lumMod val="50000"/>
                    </a:schemeClr>
                  </a:solidFill>
                  <a:latin typeface="Arial" charset="0"/>
                  <a:cs typeface="Arial" charset="0"/>
                </a:endParaRPr>
              </a:p>
            </p:txBody>
          </p:sp>
          <p:sp>
            <p:nvSpPr>
              <p:cNvPr id="53283" name="Rectangle 60"/>
              <p:cNvSpPr>
                <a:spLocks noChangeArrowheads="1"/>
              </p:cNvSpPr>
              <p:nvPr/>
            </p:nvSpPr>
            <p:spPr bwMode="blackWhite">
              <a:xfrm>
                <a:off x="3031" y="1636"/>
                <a:ext cx="596" cy="392"/>
              </a:xfrm>
              <a:prstGeom prst="rect">
                <a:avLst/>
              </a:prstGeom>
              <a:solidFill>
                <a:srgbClr val="FFCCCC"/>
              </a:solidFill>
              <a:ln w="28575">
                <a:solidFill>
                  <a:schemeClr val="tx1"/>
                </a:solidFill>
                <a:miter lim="800000"/>
                <a:headEnd/>
                <a:tailEnd/>
              </a:ln>
            </p:spPr>
            <p:txBody>
              <a:bodyPr wrap="none" lIns="92075" tIns="46038" rIns="92075" bIns="46038" anchor="ctr"/>
              <a:lstStyle/>
              <a:p>
                <a:pPr algn="ctr">
                  <a:defRPr/>
                </a:pPr>
                <a:endParaRPr lang="en-US" dirty="0">
                  <a:solidFill>
                    <a:schemeClr val="tx1">
                      <a:lumMod val="50000"/>
                    </a:schemeClr>
                  </a:solidFill>
                  <a:latin typeface="Arial" charset="0"/>
                  <a:cs typeface="Arial" charset="0"/>
                </a:endParaRPr>
              </a:p>
            </p:txBody>
          </p:sp>
          <p:sp>
            <p:nvSpPr>
              <p:cNvPr id="53284" name="Rectangle 61"/>
              <p:cNvSpPr>
                <a:spLocks noChangeArrowheads="1"/>
              </p:cNvSpPr>
              <p:nvPr/>
            </p:nvSpPr>
            <p:spPr bwMode="blackWhite">
              <a:xfrm>
                <a:off x="2008" y="998"/>
                <a:ext cx="920" cy="596"/>
              </a:xfrm>
              <a:prstGeom prst="rect">
                <a:avLst/>
              </a:prstGeom>
              <a:solidFill>
                <a:srgbClr val="CC99FF"/>
              </a:solidFill>
              <a:ln w="28575">
                <a:solidFill>
                  <a:schemeClr val="tx1"/>
                </a:solidFill>
                <a:miter lim="800000"/>
                <a:headEnd/>
                <a:tailEnd/>
              </a:ln>
            </p:spPr>
            <p:txBody>
              <a:bodyPr wrap="none" lIns="92075" tIns="46038" rIns="92075" bIns="46038" anchor="ctr"/>
              <a:lstStyle/>
              <a:p>
                <a:pPr algn="ctr">
                  <a:defRPr/>
                </a:pPr>
                <a:endParaRPr lang="en-US" dirty="0">
                  <a:solidFill>
                    <a:schemeClr val="tx1">
                      <a:lumMod val="50000"/>
                    </a:schemeClr>
                  </a:solidFill>
                  <a:latin typeface="Arial" charset="0"/>
                  <a:cs typeface="Arial" charset="0"/>
                </a:endParaRPr>
              </a:p>
            </p:txBody>
          </p:sp>
          <p:sp>
            <p:nvSpPr>
              <p:cNvPr id="53285" name="Text Box 62"/>
              <p:cNvSpPr txBox="1">
                <a:spLocks noChangeArrowheads="1"/>
              </p:cNvSpPr>
              <p:nvPr/>
            </p:nvSpPr>
            <p:spPr bwMode="gray">
              <a:xfrm>
                <a:off x="2055" y="1199"/>
                <a:ext cx="826" cy="194"/>
              </a:xfrm>
              <a:prstGeom prst="rect">
                <a:avLst/>
              </a:prstGeom>
              <a:noFill/>
              <a:ln w="28575">
                <a:noFill/>
                <a:miter lim="800000"/>
                <a:headEnd type="none" w="sm" len="sm"/>
                <a:tailEnd type="none" w="sm" len="sm"/>
              </a:ln>
            </p:spPr>
            <p:txBody>
              <a:bodyPr>
                <a:spAutoFit/>
              </a:bodyPr>
              <a:lstStyle/>
              <a:p>
                <a:pPr algn="ctr" defTabSz="228600">
                  <a:defRPr/>
                </a:pPr>
                <a:r>
                  <a:rPr lang="en-US" sz="1400" dirty="0">
                    <a:solidFill>
                      <a:schemeClr val="tx1">
                        <a:lumMod val="50000"/>
                      </a:schemeClr>
                    </a:solidFill>
                  </a:rPr>
                  <a:t>Shared pool</a:t>
                </a:r>
              </a:p>
            </p:txBody>
          </p:sp>
          <p:sp>
            <p:nvSpPr>
              <p:cNvPr id="53286" name="Rectangle 63"/>
              <p:cNvSpPr>
                <a:spLocks noChangeArrowheads="1"/>
              </p:cNvSpPr>
              <p:nvPr/>
            </p:nvSpPr>
            <p:spPr bwMode="blackWhite">
              <a:xfrm>
                <a:off x="3038" y="990"/>
                <a:ext cx="1282" cy="597"/>
              </a:xfrm>
              <a:prstGeom prst="rect">
                <a:avLst/>
              </a:prstGeom>
              <a:solidFill>
                <a:srgbClr val="FFCC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chemeClr val="tx1">
                        <a:lumMod val="50000"/>
                      </a:schemeClr>
                    </a:solidFill>
                  </a:rPr>
                  <a:t>Database</a:t>
                </a:r>
                <a:br>
                  <a:rPr lang="en-US" sz="1400" dirty="0">
                    <a:solidFill>
                      <a:schemeClr val="tx1">
                        <a:lumMod val="50000"/>
                      </a:schemeClr>
                    </a:solidFill>
                  </a:rPr>
                </a:br>
                <a:r>
                  <a:rPr lang="en-US" sz="1400" dirty="0">
                    <a:solidFill>
                      <a:schemeClr val="tx1">
                        <a:lumMod val="50000"/>
                      </a:schemeClr>
                    </a:solidFill>
                  </a:rPr>
                  <a:t>buffer</a:t>
                </a:r>
                <a:br>
                  <a:rPr lang="en-US" sz="1400" dirty="0">
                    <a:solidFill>
                      <a:schemeClr val="tx1">
                        <a:lumMod val="50000"/>
                      </a:schemeClr>
                    </a:solidFill>
                  </a:rPr>
                </a:br>
                <a:r>
                  <a:rPr lang="en-US" sz="1400" dirty="0">
                    <a:solidFill>
                      <a:schemeClr val="tx1">
                        <a:lumMod val="50000"/>
                      </a:schemeClr>
                    </a:solidFill>
                  </a:rPr>
                  <a:t>cache</a:t>
                </a:r>
              </a:p>
            </p:txBody>
          </p:sp>
          <p:sp>
            <p:nvSpPr>
              <p:cNvPr id="53287" name="Rectangle 65"/>
              <p:cNvSpPr>
                <a:spLocks noChangeArrowheads="1"/>
              </p:cNvSpPr>
              <p:nvPr/>
            </p:nvSpPr>
            <p:spPr bwMode="blackWhite">
              <a:xfrm>
                <a:off x="3690" y="1629"/>
                <a:ext cx="611" cy="392"/>
              </a:xfrm>
              <a:prstGeom prst="rect">
                <a:avLst/>
              </a:prstGeom>
              <a:solidFill>
                <a:srgbClr val="FFCCCC"/>
              </a:solidFill>
              <a:ln w="28575">
                <a:solidFill>
                  <a:schemeClr val="tx1"/>
                </a:solidFill>
                <a:miter lim="800000"/>
                <a:headEnd/>
                <a:tailEnd/>
              </a:ln>
            </p:spPr>
            <p:txBody>
              <a:bodyPr wrap="none" lIns="92075" tIns="46038" rIns="92075" bIns="46038" anchor="ctr"/>
              <a:lstStyle/>
              <a:p>
                <a:pPr algn="ctr" defTabSz="228600" eaLnBrk="0" hangingPunct="0">
                  <a:lnSpc>
                    <a:spcPct val="80000"/>
                  </a:lnSpc>
                  <a:spcBef>
                    <a:spcPct val="40000"/>
                  </a:spcBef>
                  <a:defRPr/>
                </a:pPr>
                <a:endParaRPr lang="en-US" sz="1400" dirty="0">
                  <a:solidFill>
                    <a:schemeClr val="tx1">
                      <a:lumMod val="50000"/>
                    </a:schemeClr>
                  </a:solidFill>
                  <a:sym typeface="Wingdings" pitchFamily="2" charset="2"/>
                </a:endParaRPr>
              </a:p>
            </p:txBody>
          </p:sp>
          <p:sp>
            <p:nvSpPr>
              <p:cNvPr id="53288" name="Text Box 66"/>
              <p:cNvSpPr txBox="1">
                <a:spLocks noChangeArrowheads="1"/>
              </p:cNvSpPr>
              <p:nvPr/>
            </p:nvSpPr>
            <p:spPr bwMode="gray">
              <a:xfrm>
                <a:off x="3694" y="1660"/>
                <a:ext cx="603" cy="330"/>
              </a:xfrm>
              <a:prstGeom prst="rect">
                <a:avLst/>
              </a:prstGeom>
              <a:noFill/>
              <a:ln w="28575">
                <a:noFill/>
                <a:miter lim="800000"/>
                <a:headEnd type="none" w="sm" len="sm"/>
                <a:tailEnd type="none" w="sm" len="sm"/>
              </a:ln>
            </p:spPr>
            <p:txBody>
              <a:bodyPr>
                <a:spAutoFit/>
              </a:bodyPr>
              <a:lstStyle/>
              <a:p>
                <a:pPr algn="ctr" defTabSz="228600">
                  <a:defRPr/>
                </a:pPr>
                <a:r>
                  <a:rPr lang="en-US" sz="1400" dirty="0">
                    <a:solidFill>
                      <a:schemeClr val="tx1">
                        <a:lumMod val="50000"/>
                      </a:schemeClr>
                    </a:solidFill>
                  </a:rPr>
                  <a:t>Streams pool</a:t>
                </a:r>
              </a:p>
            </p:txBody>
          </p:sp>
          <p:sp>
            <p:nvSpPr>
              <p:cNvPr id="53289" name="Text Box 67"/>
              <p:cNvSpPr txBox="1">
                <a:spLocks noChangeArrowheads="1"/>
              </p:cNvSpPr>
              <p:nvPr/>
            </p:nvSpPr>
            <p:spPr bwMode="gray">
              <a:xfrm>
                <a:off x="2100" y="1736"/>
                <a:ext cx="751" cy="192"/>
              </a:xfrm>
              <a:prstGeom prst="rect">
                <a:avLst/>
              </a:prstGeom>
              <a:noFill/>
              <a:ln w="28575">
                <a:noFill/>
                <a:miter lim="800000"/>
                <a:headEnd type="none" w="sm" len="sm"/>
                <a:tailEnd type="none" w="sm" len="sm"/>
              </a:ln>
            </p:spPr>
            <p:txBody>
              <a:bodyPr>
                <a:spAutoFit/>
              </a:bodyPr>
              <a:lstStyle/>
              <a:p>
                <a:pPr algn="ctr" defTabSz="228600">
                  <a:defRPr/>
                </a:pPr>
                <a:r>
                  <a:rPr lang="en-US" sz="1400" dirty="0">
                    <a:solidFill>
                      <a:schemeClr val="bg1"/>
                    </a:solidFill>
                  </a:rPr>
                  <a:t>Large pool</a:t>
                </a:r>
              </a:p>
            </p:txBody>
          </p:sp>
          <p:sp>
            <p:nvSpPr>
              <p:cNvPr id="53290" name="Text Box 68"/>
              <p:cNvSpPr txBox="1">
                <a:spLocks noChangeArrowheads="1"/>
              </p:cNvSpPr>
              <p:nvPr/>
            </p:nvSpPr>
            <p:spPr bwMode="gray">
              <a:xfrm>
                <a:off x="2987" y="1735"/>
                <a:ext cx="683" cy="194"/>
              </a:xfrm>
              <a:prstGeom prst="rect">
                <a:avLst/>
              </a:prstGeom>
              <a:noFill/>
              <a:ln w="28575">
                <a:noFill/>
                <a:miter lim="800000"/>
                <a:headEnd type="none" w="sm" len="sm"/>
                <a:tailEnd type="none" w="sm" len="sm"/>
              </a:ln>
            </p:spPr>
            <p:txBody>
              <a:bodyPr>
                <a:spAutoFit/>
              </a:bodyPr>
              <a:lstStyle/>
              <a:p>
                <a:pPr algn="ctr" defTabSz="228600">
                  <a:defRPr/>
                </a:pPr>
                <a:r>
                  <a:rPr lang="en-US" sz="1400" dirty="0">
                    <a:solidFill>
                      <a:schemeClr val="tx1">
                        <a:lumMod val="50000"/>
                      </a:schemeClr>
                    </a:solidFill>
                  </a:rPr>
                  <a:t>Java pool</a:t>
                </a:r>
              </a:p>
            </p:txBody>
          </p:sp>
          <p:sp>
            <p:nvSpPr>
              <p:cNvPr id="53291" name="Oval 72"/>
              <p:cNvSpPr>
                <a:spLocks noChangeArrowheads="1"/>
              </p:cNvSpPr>
              <p:nvPr/>
            </p:nvSpPr>
            <p:spPr bwMode="blackWhite">
              <a:xfrm>
                <a:off x="4359" y="2130"/>
                <a:ext cx="374" cy="173"/>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r>
                  <a:rPr lang="en-US" sz="1200" dirty="0">
                    <a:solidFill>
                      <a:schemeClr val="tx1">
                        <a:lumMod val="50000"/>
                      </a:schemeClr>
                    </a:solidFill>
                  </a:rPr>
                  <a:t>ARCn</a:t>
                </a:r>
              </a:p>
            </p:txBody>
          </p:sp>
        </p:grpSp>
        <p:sp>
          <p:nvSpPr>
            <p:cNvPr id="53262" name="Freeform 76"/>
            <p:cNvSpPr>
              <a:spLocks/>
            </p:cNvSpPr>
            <p:nvPr/>
          </p:nvSpPr>
          <p:spPr bwMode="auto">
            <a:xfrm>
              <a:off x="2894012" y="2971800"/>
              <a:ext cx="685800" cy="1905000"/>
            </a:xfrm>
            <a:custGeom>
              <a:avLst/>
              <a:gdLst>
                <a:gd name="T0" fmla="*/ 0 w 432"/>
                <a:gd name="T1" fmla="*/ 2147483647 h 1200"/>
                <a:gd name="T2" fmla="*/ 0 w 432"/>
                <a:gd name="T3" fmla="*/ 2147483647 h 1200"/>
                <a:gd name="T4" fmla="*/ 2147483647 w 432"/>
                <a:gd name="T5" fmla="*/ 2147483647 h 1200"/>
                <a:gd name="T6" fmla="*/ 2147483647 w 432"/>
                <a:gd name="T7" fmla="*/ 0 h 1200"/>
                <a:gd name="T8" fmla="*/ 0 60000 65536"/>
                <a:gd name="T9" fmla="*/ 0 60000 65536"/>
                <a:gd name="T10" fmla="*/ 0 60000 65536"/>
                <a:gd name="T11" fmla="*/ 0 60000 65536"/>
                <a:gd name="T12" fmla="*/ 0 w 432"/>
                <a:gd name="T13" fmla="*/ 0 h 1200"/>
                <a:gd name="T14" fmla="*/ 432 w 432"/>
                <a:gd name="T15" fmla="*/ 1200 h 1200"/>
              </a:gdLst>
              <a:ahLst/>
              <a:cxnLst>
                <a:cxn ang="T8">
                  <a:pos x="T0" y="T1"/>
                </a:cxn>
                <a:cxn ang="T9">
                  <a:pos x="T2" y="T3"/>
                </a:cxn>
                <a:cxn ang="T10">
                  <a:pos x="T4" y="T5"/>
                </a:cxn>
                <a:cxn ang="T11">
                  <a:pos x="T6" y="T7"/>
                </a:cxn>
              </a:cxnLst>
              <a:rect l="T12" t="T13" r="T14" b="T15"/>
              <a:pathLst>
                <a:path w="432" h="1200">
                  <a:moveTo>
                    <a:pt x="0" y="1200"/>
                  </a:moveTo>
                  <a:lnTo>
                    <a:pt x="0" y="576"/>
                  </a:lnTo>
                  <a:lnTo>
                    <a:pt x="432" y="576"/>
                  </a:lnTo>
                  <a:lnTo>
                    <a:pt x="432" y="0"/>
                  </a:lnTo>
                </a:path>
              </a:pathLst>
            </a:custGeom>
            <a:noFill/>
            <a:ln w="28575" cap="flat" cmpd="sng">
              <a:solidFill>
                <a:schemeClr val="tx1"/>
              </a:solidFill>
              <a:prstDash val="solid"/>
              <a:round/>
              <a:headEnd type="triangle" w="lg" len="lg"/>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53263" name="Freeform 77"/>
            <p:cNvSpPr>
              <a:spLocks/>
            </p:cNvSpPr>
            <p:nvPr/>
          </p:nvSpPr>
          <p:spPr bwMode="gray">
            <a:xfrm>
              <a:off x="2360612" y="2590800"/>
              <a:ext cx="762000" cy="533400"/>
            </a:xfrm>
            <a:custGeom>
              <a:avLst/>
              <a:gdLst>
                <a:gd name="T0" fmla="*/ 0 w 480"/>
                <a:gd name="T1" fmla="*/ 2147483647 h 336"/>
                <a:gd name="T2" fmla="*/ 0 w 480"/>
                <a:gd name="T3" fmla="*/ 0 h 336"/>
                <a:gd name="T4" fmla="*/ 2147483647 w 480"/>
                <a:gd name="T5" fmla="*/ 0 h 336"/>
                <a:gd name="T6" fmla="*/ 0 60000 65536"/>
                <a:gd name="T7" fmla="*/ 0 60000 65536"/>
                <a:gd name="T8" fmla="*/ 0 60000 65536"/>
                <a:gd name="T9" fmla="*/ 0 w 480"/>
                <a:gd name="T10" fmla="*/ 0 h 336"/>
                <a:gd name="T11" fmla="*/ 480 w 480"/>
                <a:gd name="T12" fmla="*/ 336 h 336"/>
              </a:gdLst>
              <a:ahLst/>
              <a:cxnLst>
                <a:cxn ang="T6">
                  <a:pos x="T0" y="T1"/>
                </a:cxn>
                <a:cxn ang="T7">
                  <a:pos x="T2" y="T3"/>
                </a:cxn>
                <a:cxn ang="T8">
                  <a:pos x="T4" y="T5"/>
                </a:cxn>
              </a:cxnLst>
              <a:rect l="T9" t="T10" r="T11" b="T12"/>
              <a:pathLst>
                <a:path w="480" h="336">
                  <a:moveTo>
                    <a:pt x="0" y="336"/>
                  </a:moveTo>
                  <a:lnTo>
                    <a:pt x="0" y="0"/>
                  </a:lnTo>
                  <a:lnTo>
                    <a:pt x="480" y="0"/>
                  </a:lnTo>
                </a:path>
              </a:pathLst>
            </a:custGeom>
            <a:noFill/>
            <a:ln w="28575" cap="flat" cmpd="sng">
              <a:solidFill>
                <a:schemeClr val="tx1"/>
              </a:solidFill>
              <a:prstDash val="dash"/>
              <a:round/>
              <a:headEnd type="none" w="lg" len="lg"/>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53264" name="Freeform 78"/>
            <p:cNvSpPr>
              <a:spLocks/>
            </p:cNvSpPr>
            <p:nvPr/>
          </p:nvSpPr>
          <p:spPr bwMode="gray">
            <a:xfrm>
              <a:off x="2741612" y="2819400"/>
              <a:ext cx="381000" cy="304800"/>
            </a:xfrm>
            <a:custGeom>
              <a:avLst/>
              <a:gdLst>
                <a:gd name="T0" fmla="*/ 2147483647 w 240"/>
                <a:gd name="T1" fmla="*/ 0 h 192"/>
                <a:gd name="T2" fmla="*/ 0 w 240"/>
                <a:gd name="T3" fmla="*/ 0 h 192"/>
                <a:gd name="T4" fmla="*/ 0 w 240"/>
                <a:gd name="T5" fmla="*/ 2147483647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240" y="0"/>
                  </a:moveTo>
                  <a:lnTo>
                    <a:pt x="0" y="0"/>
                  </a:lnTo>
                  <a:lnTo>
                    <a:pt x="0" y="192"/>
                  </a:lnTo>
                </a:path>
              </a:pathLst>
            </a:custGeom>
            <a:noFill/>
            <a:ln w="28575" cap="flat" cmpd="sng">
              <a:solidFill>
                <a:schemeClr val="tx1"/>
              </a:solidFill>
              <a:prstDash val="dash"/>
              <a:round/>
              <a:headEnd type="none" w="lg" len="lg"/>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53265" name="Freeform 79"/>
            <p:cNvSpPr>
              <a:spLocks/>
            </p:cNvSpPr>
            <p:nvPr/>
          </p:nvSpPr>
          <p:spPr bwMode="auto">
            <a:xfrm>
              <a:off x="5408612" y="3945731"/>
              <a:ext cx="954087" cy="638175"/>
            </a:xfrm>
            <a:custGeom>
              <a:avLst/>
              <a:gdLst>
                <a:gd name="T0" fmla="*/ 2147483647 w 338"/>
                <a:gd name="T1" fmla="*/ 0 h 384"/>
                <a:gd name="T2" fmla="*/ 0 w 338"/>
                <a:gd name="T3" fmla="*/ 2147483647 h 384"/>
                <a:gd name="T4" fmla="*/ 2147483647 w 338"/>
                <a:gd name="T5" fmla="*/ 2147483647 h 384"/>
                <a:gd name="T6" fmla="*/ 0 60000 65536"/>
                <a:gd name="T7" fmla="*/ 0 60000 65536"/>
                <a:gd name="T8" fmla="*/ 0 60000 65536"/>
                <a:gd name="T9" fmla="*/ 0 w 338"/>
                <a:gd name="T10" fmla="*/ 0 h 384"/>
                <a:gd name="T11" fmla="*/ 338 w 338"/>
                <a:gd name="T12" fmla="*/ 384 h 384"/>
              </a:gdLst>
              <a:ahLst/>
              <a:cxnLst>
                <a:cxn ang="T6">
                  <a:pos x="T0" y="T1"/>
                </a:cxn>
                <a:cxn ang="T7">
                  <a:pos x="T2" y="T3"/>
                </a:cxn>
                <a:cxn ang="T8">
                  <a:pos x="T4" y="T5"/>
                </a:cxn>
              </a:cxnLst>
              <a:rect l="T9" t="T10" r="T11" b="T12"/>
              <a:pathLst>
                <a:path w="338" h="384">
                  <a:moveTo>
                    <a:pt x="2" y="0"/>
                  </a:moveTo>
                  <a:lnTo>
                    <a:pt x="0" y="384"/>
                  </a:lnTo>
                  <a:lnTo>
                    <a:pt x="338" y="384"/>
                  </a:lnTo>
                </a:path>
              </a:pathLst>
            </a:custGeom>
            <a:noFill/>
            <a:ln w="28575" cap="flat" cmpd="sng">
              <a:solidFill>
                <a:schemeClr val="tx1"/>
              </a:solidFill>
              <a:prstDash val="dash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3266" name="Freeform 80"/>
            <p:cNvSpPr>
              <a:spLocks/>
            </p:cNvSpPr>
            <p:nvPr/>
          </p:nvSpPr>
          <p:spPr bwMode="auto">
            <a:xfrm>
              <a:off x="8042274" y="3929064"/>
              <a:ext cx="942392" cy="671512"/>
            </a:xfrm>
            <a:custGeom>
              <a:avLst/>
              <a:gdLst>
                <a:gd name="T0" fmla="*/ 0 w 528"/>
                <a:gd name="T1" fmla="*/ 2147483647 h 432"/>
                <a:gd name="T2" fmla="*/ 2147483647 w 528"/>
                <a:gd name="T3" fmla="*/ 2147483647 h 432"/>
                <a:gd name="T4" fmla="*/ 2147483647 w 528"/>
                <a:gd name="T5" fmla="*/ 0 h 432"/>
                <a:gd name="T6" fmla="*/ 0 60000 65536"/>
                <a:gd name="T7" fmla="*/ 0 60000 65536"/>
                <a:gd name="T8" fmla="*/ 0 60000 65536"/>
                <a:gd name="T9" fmla="*/ 0 w 528"/>
                <a:gd name="T10" fmla="*/ 0 h 432"/>
                <a:gd name="T11" fmla="*/ 528 w 528"/>
                <a:gd name="T12" fmla="*/ 432 h 432"/>
              </a:gdLst>
              <a:ahLst/>
              <a:cxnLst>
                <a:cxn ang="T6">
                  <a:pos x="T0" y="T1"/>
                </a:cxn>
                <a:cxn ang="T7">
                  <a:pos x="T2" y="T3"/>
                </a:cxn>
                <a:cxn ang="T8">
                  <a:pos x="T4" y="T5"/>
                </a:cxn>
              </a:cxnLst>
              <a:rect l="T9" t="T10" r="T11" b="T12"/>
              <a:pathLst>
                <a:path w="528" h="432">
                  <a:moveTo>
                    <a:pt x="0" y="432"/>
                  </a:moveTo>
                  <a:lnTo>
                    <a:pt x="528" y="432"/>
                  </a:lnTo>
                  <a:lnTo>
                    <a:pt x="528" y="0"/>
                  </a:lnTo>
                </a:path>
              </a:pathLst>
            </a:custGeom>
            <a:noFill/>
            <a:ln w="28575" cap="flat" cmpd="sng">
              <a:solidFill>
                <a:schemeClr val="tx1"/>
              </a:solidFill>
              <a:prstDash val="dash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3" name="Group 129"/>
            <p:cNvGrpSpPr>
              <a:grpSpLocks/>
            </p:cNvGrpSpPr>
            <p:nvPr/>
          </p:nvGrpSpPr>
          <p:grpSpPr bwMode="auto">
            <a:xfrm>
              <a:off x="8456613" y="1676400"/>
              <a:ext cx="1295395" cy="1033553"/>
              <a:chOff x="3168" y="2680"/>
              <a:chExt cx="1283" cy="1001"/>
            </a:xfrm>
            <a:solidFill>
              <a:srgbClr val="FFFF99"/>
            </a:solidFill>
          </p:grpSpPr>
          <p:sp>
            <p:nvSpPr>
              <p:cNvPr id="45" name="Oval 82"/>
              <p:cNvSpPr>
                <a:spLocks noChangeArrowheads="1"/>
              </p:cNvSpPr>
              <p:nvPr/>
            </p:nvSpPr>
            <p:spPr bwMode="blackWhite">
              <a:xfrm>
                <a:off x="3251" y="2680"/>
                <a:ext cx="1136" cy="984"/>
              </a:xfrm>
              <a:prstGeom prst="ellipse">
                <a:avLst/>
              </a:prstGeom>
              <a:grpFill/>
              <a:ln w="28575">
                <a:solidFill>
                  <a:schemeClr val="tx1"/>
                </a:solidFill>
                <a:round/>
                <a:headEnd type="none" w="sm" len="sm"/>
                <a:tailEnd type="none" w="sm" len="sm"/>
              </a:ln>
              <a:effectLst/>
            </p:spPr>
            <p:txBody>
              <a:bodyPr wrap="none" anchor="ctr"/>
              <a:lstStyle/>
              <a:p>
                <a:pPr algn="ctr">
                  <a:defRPr/>
                </a:pPr>
                <a:endParaRPr lang="en-US" dirty="0">
                  <a:latin typeface="Arial" charset="0"/>
                  <a:cs typeface="Arial" charset="0"/>
                </a:endParaRPr>
              </a:p>
            </p:txBody>
          </p:sp>
          <p:sp>
            <p:nvSpPr>
              <p:cNvPr id="46" name="Oval 83"/>
              <p:cNvSpPr>
                <a:spLocks noChangeArrowheads="1"/>
              </p:cNvSpPr>
              <p:nvPr/>
            </p:nvSpPr>
            <p:spPr bwMode="blackWhite">
              <a:xfrm>
                <a:off x="3475" y="2896"/>
                <a:ext cx="680" cy="568"/>
              </a:xfrm>
              <a:prstGeom prst="ellipse">
                <a:avLst/>
              </a:prstGeom>
              <a:grpFill/>
              <a:ln w="28575">
                <a:solidFill>
                  <a:schemeClr val="tx1"/>
                </a:solidFill>
                <a:round/>
                <a:headEnd type="none" w="sm" len="sm"/>
                <a:tailEnd type="none" w="sm" len="sm"/>
              </a:ln>
              <a:effectLst/>
            </p:spPr>
            <p:txBody>
              <a:bodyPr wrap="none" anchor="ctr"/>
              <a:lstStyle/>
              <a:p>
                <a:pPr algn="ctr" defTabSz="228600">
                  <a:defRPr/>
                </a:pPr>
                <a:endParaRPr lang="en-US" b="1" dirty="0">
                  <a:latin typeface="Arial" charset="0"/>
                  <a:cs typeface="Arial" charset="0"/>
                </a:endParaRPr>
              </a:p>
            </p:txBody>
          </p:sp>
          <p:sp>
            <p:nvSpPr>
              <p:cNvPr id="47" name="Line 84"/>
              <p:cNvSpPr>
                <a:spLocks noChangeShapeType="1"/>
              </p:cNvSpPr>
              <p:nvPr/>
            </p:nvSpPr>
            <p:spPr bwMode="blackWhite">
              <a:xfrm>
                <a:off x="3819" y="2688"/>
                <a:ext cx="0" cy="22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8" name="Line 85"/>
              <p:cNvSpPr>
                <a:spLocks noChangeShapeType="1"/>
              </p:cNvSpPr>
              <p:nvPr/>
            </p:nvSpPr>
            <p:spPr bwMode="blackWhite">
              <a:xfrm>
                <a:off x="3827" y="3464"/>
                <a:ext cx="0" cy="19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9" name="Line 86"/>
              <p:cNvSpPr>
                <a:spLocks noChangeShapeType="1"/>
              </p:cNvSpPr>
              <p:nvPr/>
            </p:nvSpPr>
            <p:spPr bwMode="blackWhite">
              <a:xfrm>
                <a:off x="4155" y="3192"/>
                <a:ext cx="232"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0" name="Line 87"/>
              <p:cNvSpPr>
                <a:spLocks noChangeShapeType="1"/>
              </p:cNvSpPr>
              <p:nvPr/>
            </p:nvSpPr>
            <p:spPr bwMode="blackWhite">
              <a:xfrm flipH="1">
                <a:off x="3259" y="3192"/>
                <a:ext cx="216"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1" name="Line 88"/>
              <p:cNvSpPr>
                <a:spLocks noChangeShapeType="1"/>
              </p:cNvSpPr>
              <p:nvPr/>
            </p:nvSpPr>
            <p:spPr bwMode="blackWhite">
              <a:xfrm>
                <a:off x="3403" y="2840"/>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2" name="Line 89"/>
              <p:cNvSpPr>
                <a:spLocks noChangeShapeType="1"/>
              </p:cNvSpPr>
              <p:nvPr/>
            </p:nvSpPr>
            <p:spPr bwMode="blackWhite">
              <a:xfrm>
                <a:off x="4083" y="3360"/>
                <a:ext cx="144" cy="14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3" name="Line 90"/>
              <p:cNvSpPr>
                <a:spLocks noChangeShapeType="1"/>
              </p:cNvSpPr>
              <p:nvPr/>
            </p:nvSpPr>
            <p:spPr bwMode="blackWhite">
              <a:xfrm flipH="1">
                <a:off x="4067" y="2832"/>
                <a:ext cx="160" cy="16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4" name="Line 91"/>
              <p:cNvSpPr>
                <a:spLocks noChangeShapeType="1"/>
              </p:cNvSpPr>
              <p:nvPr/>
            </p:nvSpPr>
            <p:spPr bwMode="blackWhite">
              <a:xfrm flipV="1">
                <a:off x="3427" y="3384"/>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5" name="Line 92"/>
              <p:cNvSpPr>
                <a:spLocks noChangeShapeType="1"/>
              </p:cNvSpPr>
              <p:nvPr/>
            </p:nvSpPr>
            <p:spPr bwMode="blackWhite">
              <a:xfrm>
                <a:off x="3619" y="2720"/>
                <a:ext cx="72" cy="20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6" name="Line 93"/>
              <p:cNvSpPr>
                <a:spLocks noChangeShapeType="1"/>
              </p:cNvSpPr>
              <p:nvPr/>
            </p:nvSpPr>
            <p:spPr bwMode="blackWhite">
              <a:xfrm flipH="1">
                <a:off x="3963" y="2728"/>
                <a:ext cx="80"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7" name="Line 94"/>
              <p:cNvSpPr>
                <a:spLocks noChangeShapeType="1"/>
              </p:cNvSpPr>
              <p:nvPr/>
            </p:nvSpPr>
            <p:spPr bwMode="blackWhite">
              <a:xfrm flipV="1">
                <a:off x="4139" y="3000"/>
                <a:ext cx="208" cy="8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8" name="Line 95"/>
              <p:cNvSpPr>
                <a:spLocks noChangeShapeType="1"/>
              </p:cNvSpPr>
              <p:nvPr/>
            </p:nvSpPr>
            <p:spPr bwMode="blackWhite">
              <a:xfrm>
                <a:off x="4131" y="3280"/>
                <a:ext cx="200" cy="10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9" name="Line 96"/>
              <p:cNvSpPr>
                <a:spLocks noChangeShapeType="1"/>
              </p:cNvSpPr>
              <p:nvPr/>
            </p:nvSpPr>
            <p:spPr bwMode="blackWhite">
              <a:xfrm>
                <a:off x="3971" y="3424"/>
                <a:ext cx="72"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0" name="Line 97"/>
              <p:cNvSpPr>
                <a:spLocks noChangeShapeType="1"/>
              </p:cNvSpPr>
              <p:nvPr/>
            </p:nvSpPr>
            <p:spPr bwMode="blackWhite">
              <a:xfrm flipH="1">
                <a:off x="3619" y="3448"/>
                <a:ext cx="72" cy="18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1" name="Line 98"/>
              <p:cNvSpPr>
                <a:spLocks noChangeShapeType="1"/>
              </p:cNvSpPr>
              <p:nvPr/>
            </p:nvSpPr>
            <p:spPr bwMode="blackWhite">
              <a:xfrm flipH="1">
                <a:off x="3299" y="3288"/>
                <a:ext cx="200" cy="96"/>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2" name="Line 99"/>
              <p:cNvSpPr>
                <a:spLocks noChangeShapeType="1"/>
              </p:cNvSpPr>
              <p:nvPr/>
            </p:nvSpPr>
            <p:spPr bwMode="blackWhite">
              <a:xfrm flipH="1" flipV="1">
                <a:off x="3291" y="3000"/>
                <a:ext cx="200" cy="8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3" name="Freeform 101"/>
              <p:cNvSpPr>
                <a:spLocks/>
              </p:cNvSpPr>
              <p:nvPr/>
            </p:nvSpPr>
            <p:spPr bwMode="blackWhite">
              <a:xfrm>
                <a:off x="4259" y="3305"/>
                <a:ext cx="192" cy="376"/>
              </a:xfrm>
              <a:custGeom>
                <a:avLst/>
                <a:gdLst/>
                <a:ahLst/>
                <a:cxnLst>
                  <a:cxn ang="0">
                    <a:pos x="192" y="0"/>
                  </a:cxn>
                  <a:cxn ang="0">
                    <a:pos x="184" y="56"/>
                  </a:cxn>
                  <a:cxn ang="0">
                    <a:pos x="160" y="144"/>
                  </a:cxn>
                  <a:cxn ang="0">
                    <a:pos x="120" y="224"/>
                  </a:cxn>
                  <a:cxn ang="0">
                    <a:pos x="64" y="312"/>
                  </a:cxn>
                  <a:cxn ang="0">
                    <a:pos x="0" y="376"/>
                  </a:cxn>
                </a:cxnLst>
                <a:rect l="0" t="0" r="r" b="b"/>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grpFill/>
              <a:ln w="28575" cap="flat" cmpd="sng">
                <a:solidFill>
                  <a:schemeClr val="tx1"/>
                </a:solidFill>
                <a:prstDash val="sysDot"/>
                <a:round/>
                <a:headEnd type="none" w="sm" len="sm"/>
                <a:tailEnd type="triangle" w="lg" len="lg"/>
              </a:ln>
              <a:effectLst/>
            </p:spPr>
            <p:txBody>
              <a:bodyPr/>
              <a:lstStyle/>
              <a:p>
                <a:pPr algn="ctr">
                  <a:defRPr/>
                </a:pPr>
                <a:endParaRPr lang="en-US" dirty="0">
                  <a:latin typeface="Arial" charset="0"/>
                  <a:cs typeface="Arial" charset="0"/>
                </a:endParaRPr>
              </a:p>
            </p:txBody>
          </p:sp>
          <p:sp>
            <p:nvSpPr>
              <p:cNvPr id="64" name="Freeform 102"/>
              <p:cNvSpPr>
                <a:spLocks/>
              </p:cNvSpPr>
              <p:nvPr/>
            </p:nvSpPr>
            <p:spPr bwMode="blackWhite">
              <a:xfrm>
                <a:off x="3168" y="2722"/>
                <a:ext cx="115" cy="328"/>
              </a:xfrm>
              <a:custGeom>
                <a:avLst/>
                <a:gdLst/>
                <a:ahLst/>
                <a:cxnLst>
                  <a:cxn ang="0">
                    <a:pos x="3" y="328"/>
                  </a:cxn>
                  <a:cxn ang="0">
                    <a:pos x="3" y="248"/>
                  </a:cxn>
                  <a:cxn ang="0">
                    <a:pos x="19" y="168"/>
                  </a:cxn>
                  <a:cxn ang="0">
                    <a:pos x="67" y="72"/>
                  </a:cxn>
                  <a:cxn ang="0">
                    <a:pos x="115" y="0"/>
                  </a:cxn>
                </a:cxnLst>
                <a:rect l="0" t="0" r="r" b="b"/>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grpFill/>
              <a:ln w="28575" cap="flat" cmpd="sng">
                <a:solidFill>
                  <a:schemeClr val="tx1"/>
                </a:solidFill>
                <a:prstDash val="solid"/>
                <a:round/>
                <a:headEnd type="none" w="sm" len="sm"/>
                <a:tailEnd type="triangle" w="lg" len="lg"/>
              </a:ln>
              <a:effectLst/>
            </p:spPr>
            <p:txBody>
              <a:bodyPr/>
              <a:lstStyle/>
              <a:p>
                <a:pPr algn="ctr">
                  <a:defRPr/>
                </a:pPr>
                <a:endParaRPr lang="en-US" dirty="0">
                  <a:latin typeface="Arial" charset="0"/>
                  <a:cs typeface="Arial" charset="0"/>
                </a:endParaRPr>
              </a:p>
            </p:txBody>
          </p:sp>
        </p:grpSp>
        <p:sp>
          <p:nvSpPr>
            <p:cNvPr id="53268" name="Text Box 46"/>
            <p:cNvSpPr txBox="1">
              <a:spLocks noChangeArrowheads="1"/>
            </p:cNvSpPr>
            <p:nvPr/>
          </p:nvSpPr>
          <p:spPr bwMode="gray">
            <a:xfrm>
              <a:off x="8643111" y="1980691"/>
              <a:ext cx="944629" cy="440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00" b="1" dirty="0">
                  <a:solidFill>
                    <a:srgbClr val="000000"/>
                  </a:solidFill>
                </a:rPr>
                <a:t>Redo log buffer</a:t>
              </a:r>
            </a:p>
          </p:txBody>
        </p:sp>
        <p:sp>
          <p:nvSpPr>
            <p:cNvPr id="53269" name="Rectangle 110"/>
            <p:cNvSpPr>
              <a:spLocks noChangeArrowheads="1"/>
            </p:cNvSpPr>
            <p:nvPr/>
          </p:nvSpPr>
          <p:spPr bwMode="blackWhite">
            <a:xfrm>
              <a:off x="8647112" y="2743200"/>
              <a:ext cx="1028700" cy="609600"/>
            </a:xfrm>
            <a:prstGeom prst="rect">
              <a:avLst/>
            </a:prstGeom>
            <a:solidFill>
              <a:srgbClr val="99CC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53270" name="Text Box 118"/>
            <p:cNvSpPr txBox="1">
              <a:spLocks noChangeArrowheads="1"/>
            </p:cNvSpPr>
            <p:nvPr/>
          </p:nvSpPr>
          <p:spPr bwMode="gray">
            <a:xfrm>
              <a:off x="8575507" y="2895600"/>
              <a:ext cx="117871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Fixed SGA</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7011" y="4557890"/>
              <a:ext cx="1181100" cy="1495425"/>
            </a:xfrm>
            <a:prstGeom prst="rect">
              <a:avLst/>
            </a:prstGeom>
          </p:spPr>
        </p:pic>
      </p:grpSp>
      <p:sp>
        <p:nvSpPr>
          <p:cNvPr id="5" name="Slide Number Placeholder 4"/>
          <p:cNvSpPr>
            <a:spLocks noGrp="1"/>
          </p:cNvSpPr>
          <p:nvPr>
            <p:ph type="sldNum" sz="quarter" idx="12"/>
          </p:nvPr>
        </p:nvSpPr>
        <p:spPr/>
        <p:txBody>
          <a:bodyPr/>
          <a:lstStyle/>
          <a:p>
            <a:fld id="{0D1E9C62-5A59-433B-A292-EC595ABBBF45}" type="slidenum">
              <a:rPr lang="" smtClean="0"/>
              <a:t>71</a:t>
            </a:fld>
            <a:endParaRPr lang=""/>
          </a:p>
        </p:txBody>
      </p:sp>
    </p:spTree>
    <p:custDataLst>
      <p:tags r:id="rId1"/>
    </p:custDataLst>
    <p:extLst>
      <p:ext uri="{BB962C8B-B14F-4D97-AF65-F5344CB8AC3E}">
        <p14:creationId xmlns:p14="http://schemas.microsoft.com/office/powerpoint/2010/main" val="252764073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endParaRPr lang="en-US" altLang="en-US" dirty="0"/>
          </a:p>
        </p:txBody>
      </p:sp>
      <p:sp>
        <p:nvSpPr>
          <p:cNvPr id="54275" name="Rectangle 3"/>
          <p:cNvSpPr>
            <a:spLocks noGrp="1" noChangeArrowheads="1"/>
          </p:cNvSpPr>
          <p:nvPr>
            <p:ph idx="1"/>
          </p:nvPr>
        </p:nvSpPr>
        <p:spPr>
          <a:xfrm>
            <a:off x="622138" y="1242485"/>
            <a:ext cx="10944549" cy="357356"/>
          </a:xfrm>
        </p:spPr>
        <p:txBody>
          <a:bodyPr>
            <a:normAutofit fontScale="85000" lnSpcReduction="20000"/>
          </a:bodyPr>
          <a:lstStyle/>
          <a:p>
            <a:pPr eaLnBrk="1" hangingPunct="1"/>
            <a:endParaRPr lang="en-US" alt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72</a:t>
            </a:fld>
            <a:endParaRPr lang=""/>
          </a:p>
        </p:txBody>
      </p:sp>
    </p:spTree>
    <p:custDataLst>
      <p:tags r:id="rId1"/>
    </p:custDataLst>
    <p:extLst>
      <p:ext uri="{BB962C8B-B14F-4D97-AF65-F5344CB8AC3E}">
        <p14:creationId xmlns:p14="http://schemas.microsoft.com/office/powerpoint/2010/main" val="83436303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smtClean="0"/>
              <a:t>Summary</a:t>
            </a:r>
            <a:br>
              <a:rPr lang="en-US" altLang="es-MX" dirty="0" smtClean="0"/>
            </a:br>
            <a:endParaRPr lang="en-US" altLang="es-MX" dirty="0"/>
          </a:p>
        </p:txBody>
      </p:sp>
      <p:sp>
        <p:nvSpPr>
          <p:cNvPr id="8" name="Content Placeholder 7"/>
          <p:cNvSpPr>
            <a:spLocks noGrp="1"/>
          </p:cNvSpPr>
          <p:nvPr>
            <p:ph idx="1"/>
          </p:nvPr>
        </p:nvSpPr>
        <p:spPr>
          <a:xfrm>
            <a:off x="622138" y="1259736"/>
            <a:ext cx="10944549" cy="2550264"/>
          </a:xfrm>
        </p:spPr>
        <p:txBody>
          <a:bodyPr/>
          <a:lstStyle/>
          <a:p>
            <a:r>
              <a:rPr lang="en-US" dirty="0"/>
              <a:t>In this lesson, you should have learned how to:</a:t>
            </a:r>
          </a:p>
          <a:p>
            <a:pPr lvl="1"/>
            <a:r>
              <a:rPr lang="en-US" dirty="0"/>
              <a:t>List the major architectural components of Oracle Database</a:t>
            </a:r>
          </a:p>
          <a:p>
            <a:pPr lvl="1"/>
            <a:r>
              <a:rPr lang="en-US" dirty="0"/>
              <a:t>Explain memory structures</a:t>
            </a:r>
          </a:p>
          <a:p>
            <a:pPr lvl="1"/>
            <a:r>
              <a:rPr lang="en-US" dirty="0"/>
              <a:t>Describe background processes </a:t>
            </a:r>
          </a:p>
          <a:p>
            <a:pPr lvl="1"/>
            <a:r>
              <a:rPr lang="en-US" dirty="0"/>
              <a:t>Correlate logical and physical storage structures</a:t>
            </a:r>
          </a:p>
          <a:p>
            <a:pPr lvl="1"/>
            <a:r>
              <a:rPr lang="en-US" dirty="0"/>
              <a:t>Describe multitenant architecture</a:t>
            </a:r>
          </a:p>
        </p:txBody>
      </p:sp>
      <p:sp>
        <p:nvSpPr>
          <p:cNvPr id="6" name="Rectangle 5"/>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73</a:t>
            </a:fld>
            <a:endParaRPr lang=""/>
          </a:p>
        </p:txBody>
      </p:sp>
    </p:spTree>
    <p:custDataLst>
      <p:tags r:id="rId1"/>
    </p:custDataLst>
    <p:extLst>
      <p:ext uri="{BB962C8B-B14F-4D97-AF65-F5344CB8AC3E}">
        <p14:creationId xmlns:p14="http://schemas.microsoft.com/office/powerpoint/2010/main" val="27452814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989012" y="2286000"/>
            <a:ext cx="9140825" cy="2387600"/>
          </a:xfrm>
        </p:spPr>
        <p:txBody>
          <a:bodyPr/>
          <a:lstStyle/>
          <a:p>
            <a:r>
              <a:rPr lang="en-US" dirty="0"/>
              <a:t>Introduction to Oracle Database Cloud Service</a:t>
            </a:r>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74</a:t>
            </a:fld>
            <a:endParaRPr lang=""/>
          </a:p>
        </p:txBody>
      </p:sp>
    </p:spTree>
    <p:custDataLst>
      <p:tags r:id="rId1"/>
    </p:custDataLst>
    <p:extLst>
      <p:ext uri="{BB962C8B-B14F-4D97-AF65-F5344CB8AC3E}">
        <p14:creationId xmlns:p14="http://schemas.microsoft.com/office/powerpoint/2010/main" val="312077914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1812" y="2362200"/>
            <a:ext cx="10512862" cy="1325563"/>
          </a:xfrm>
        </p:spPr>
        <p:txBody>
          <a:bodyPr/>
          <a:lstStyle/>
          <a:p>
            <a:r>
              <a:rPr lang="en-US" dirty="0"/>
              <a:t>Creating DBCS Database Deployments</a:t>
            </a:r>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75</a:t>
            </a:fld>
            <a:endParaRPr lang=""/>
          </a:p>
        </p:txBody>
      </p:sp>
    </p:spTree>
    <p:custDataLst>
      <p:tags r:id="rId1"/>
    </p:custDataLst>
    <p:extLst>
      <p:ext uri="{BB962C8B-B14F-4D97-AF65-F5344CB8AC3E}">
        <p14:creationId xmlns:p14="http://schemas.microsoft.com/office/powerpoint/2010/main" val="11319169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a:xfrm>
            <a:off x="622138" y="1242485"/>
            <a:ext cx="10944549" cy="1673101"/>
          </a:xfrm>
        </p:spPr>
        <p:txBody>
          <a:bodyPr/>
          <a:lstStyle/>
          <a:p>
            <a:r>
              <a:rPr lang="en-US" dirty="0"/>
              <a:t>After completing this lesson, you should be able to:</a:t>
            </a:r>
          </a:p>
          <a:p>
            <a:pPr lvl="1"/>
            <a:r>
              <a:rPr lang="en-US" dirty="0"/>
              <a:t>Create a DBCS database deployment</a:t>
            </a:r>
          </a:p>
          <a:p>
            <a:pPr lvl="1"/>
            <a:r>
              <a:rPr lang="en-US" dirty="0"/>
              <a:t>Describe how an SSH key pair is used in authentication</a:t>
            </a:r>
          </a:p>
          <a:p>
            <a:pPr lvl="1"/>
            <a:r>
              <a:rPr lang="en-US" dirty="0"/>
              <a:t>Explain how storage volumes are allocated for a DBCS database deployment</a:t>
            </a:r>
          </a:p>
        </p:txBody>
      </p:sp>
      <p:sp>
        <p:nvSpPr>
          <p:cNvPr id="7" name="Rectangle 6"/>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76</a:t>
            </a:fld>
            <a:endParaRPr lang=""/>
          </a:p>
        </p:txBody>
      </p:sp>
    </p:spTree>
    <p:custDataLst>
      <p:tags r:id="rId1"/>
    </p:custDataLst>
    <p:extLst>
      <p:ext uri="{BB962C8B-B14F-4D97-AF65-F5344CB8AC3E}">
        <p14:creationId xmlns:p14="http://schemas.microsoft.com/office/powerpoint/2010/main" val="71027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Database Provisioning</a:t>
            </a:r>
          </a:p>
        </p:txBody>
      </p:sp>
      <p:grpSp>
        <p:nvGrpSpPr>
          <p:cNvPr id="36" name="Group 35"/>
          <p:cNvGrpSpPr/>
          <p:nvPr/>
        </p:nvGrpSpPr>
        <p:grpSpPr>
          <a:xfrm>
            <a:off x="309382" y="1680983"/>
            <a:ext cx="11576827" cy="1683473"/>
            <a:chOff x="286769" y="1197249"/>
            <a:chExt cx="8684882" cy="1389227"/>
          </a:xfrm>
        </p:grpSpPr>
        <p:cxnSp>
          <p:nvCxnSpPr>
            <p:cNvPr id="35" name=" 1"/>
            <p:cNvCxnSpPr/>
            <p:nvPr/>
          </p:nvCxnSpPr>
          <p:spPr>
            <a:xfrm>
              <a:off x="963443" y="1744382"/>
              <a:ext cx="7134822"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3" name=" 2"/>
            <p:cNvSpPr>
              <a:spLocks noChangeArrowheads="1"/>
            </p:cNvSpPr>
            <p:nvPr/>
          </p:nvSpPr>
          <p:spPr bwMode="auto">
            <a:xfrm>
              <a:off x="286769" y="1200713"/>
              <a:ext cx="1114689" cy="1376577"/>
            </a:xfrm>
            <a:prstGeom prst="rect">
              <a:avLst/>
            </a:prstGeom>
            <a:solidFill>
              <a:schemeClr val="accent1"/>
            </a:solidFill>
            <a:ln>
              <a:noFill/>
              <a:headEnd/>
              <a:tailEnd/>
            </a:ln>
          </p:spPr>
          <p:style>
            <a:lnRef idx="2">
              <a:schemeClr val="accent3">
                <a:shade val="50000"/>
              </a:schemeClr>
            </a:lnRef>
            <a:fillRef idx="1">
              <a:schemeClr val="accent3"/>
            </a:fillRef>
            <a:effectRef idx="0">
              <a:schemeClr val="accent3"/>
            </a:effectRef>
            <a:fontRef idx="minor">
              <a:schemeClr val="lt1"/>
            </a:fontRef>
          </p:style>
          <p:txBody>
            <a:bodyPr lIns="121723" tIns="60861" rIns="121723" bIns="60861" anchor="ctr"/>
            <a:lstStyle/>
            <a:p>
              <a:pPr algn="ctr">
                <a:defRPr/>
              </a:pPr>
              <a:r>
                <a:rPr lang="en-US" sz="1066" dirty="0">
                  <a:solidFill>
                    <a:prstClr val="white"/>
                  </a:solidFill>
                  <a:latin typeface="Arial"/>
                </a:rPr>
                <a:t> </a:t>
              </a:r>
            </a:p>
          </p:txBody>
        </p:sp>
        <p:sp>
          <p:nvSpPr>
            <p:cNvPr id="4" name=" 3"/>
            <p:cNvSpPr>
              <a:spLocks noChangeArrowheads="1"/>
            </p:cNvSpPr>
            <p:nvPr/>
          </p:nvSpPr>
          <p:spPr bwMode="auto">
            <a:xfrm>
              <a:off x="1477208" y="1197249"/>
              <a:ext cx="6175393" cy="1376577"/>
            </a:xfrm>
            <a:prstGeom prst="rect">
              <a:avLst/>
            </a:prstGeom>
            <a:solidFill>
              <a:schemeClr val="bg1">
                <a:lumMod val="85000"/>
              </a:schemeClr>
            </a:solidFill>
            <a:ln>
              <a:noFill/>
              <a:headEnd/>
              <a:tailEnd/>
            </a:ln>
          </p:spPr>
          <p:style>
            <a:lnRef idx="2">
              <a:schemeClr val="accent3">
                <a:shade val="50000"/>
              </a:schemeClr>
            </a:lnRef>
            <a:fillRef idx="1">
              <a:schemeClr val="accent3"/>
            </a:fillRef>
            <a:effectRef idx="0">
              <a:schemeClr val="accent3"/>
            </a:effectRef>
            <a:fontRef idx="minor">
              <a:schemeClr val="lt1"/>
            </a:fontRef>
          </p:style>
          <p:txBody>
            <a:bodyPr lIns="121723" tIns="60861" rIns="121723" bIns="60861" anchor="ctr"/>
            <a:lstStyle/>
            <a:p>
              <a:pPr algn="ctr">
                <a:defRPr/>
              </a:pPr>
              <a:r>
                <a:rPr lang="en-US" sz="1066" dirty="0">
                  <a:solidFill>
                    <a:prstClr val="white"/>
                  </a:solidFill>
                  <a:latin typeface="Arial"/>
                </a:rPr>
                <a:t> </a:t>
              </a:r>
            </a:p>
          </p:txBody>
        </p:sp>
        <p:sp>
          <p:nvSpPr>
            <p:cNvPr id="5" name=" 4"/>
            <p:cNvSpPr/>
            <p:nvPr/>
          </p:nvSpPr>
          <p:spPr>
            <a:xfrm>
              <a:off x="7734136" y="1198667"/>
              <a:ext cx="1237515" cy="1359477"/>
            </a:xfrm>
            <a:prstGeom prst="rect">
              <a:avLst/>
            </a:prstGeom>
            <a:solidFill>
              <a:srgbClr val="008000"/>
            </a:solidFill>
            <a:ln>
              <a:noFill/>
            </a:ln>
            <a:effectLst/>
          </p:spPr>
          <p:style>
            <a:lnRef idx="1">
              <a:schemeClr val="accent3"/>
            </a:lnRef>
            <a:fillRef idx="3">
              <a:schemeClr val="accent3"/>
            </a:fillRef>
            <a:effectRef idx="2">
              <a:schemeClr val="accent3"/>
            </a:effectRef>
            <a:fontRef idx="minor">
              <a:schemeClr val="lt1"/>
            </a:fontRef>
          </p:style>
          <p:txBody>
            <a:bodyPr lIns="121723" tIns="60861" rIns="121723" bIns="60861" rtlCol="0" anchor="ctr"/>
            <a:lstStyle/>
            <a:p>
              <a:pPr algn="ctr"/>
              <a:r>
                <a:rPr lang="en-US" sz="2133" dirty="0">
                  <a:solidFill>
                    <a:prstClr val="white"/>
                  </a:solidFill>
                  <a:latin typeface="Arial"/>
                </a:rPr>
                <a:t>Database</a:t>
              </a:r>
            </a:p>
            <a:p>
              <a:pPr algn="ctr"/>
              <a:r>
                <a:rPr lang="en-US" sz="2133" dirty="0">
                  <a:solidFill>
                    <a:prstClr val="white"/>
                  </a:solidFill>
                  <a:latin typeface="Arial"/>
                </a:rPr>
                <a:t>Ready for Use</a:t>
              </a:r>
            </a:p>
          </p:txBody>
        </p:sp>
        <p:sp>
          <p:nvSpPr>
            <p:cNvPr id="6" name=" 5"/>
            <p:cNvSpPr/>
            <p:nvPr/>
          </p:nvSpPr>
          <p:spPr>
            <a:xfrm>
              <a:off x="1477696" y="2039431"/>
              <a:ext cx="827434" cy="400089"/>
            </a:xfrm>
            <a:prstGeom prst="rect">
              <a:avLst/>
            </a:prstGeom>
          </p:spPr>
          <p:txBody>
            <a:bodyPr wrap="square" lIns="121883" tIns="60941" rIns="121883" bIns="60941">
              <a:spAutoFit/>
            </a:bodyPr>
            <a:lstStyle/>
            <a:p>
              <a:pPr algn="ctr"/>
              <a:r>
                <a:rPr lang="en-US" sz="1333" b="1" dirty="0">
                  <a:solidFill>
                    <a:schemeClr val="bg2">
                      <a:lumMod val="10000"/>
                    </a:schemeClr>
                  </a:solidFill>
                </a:rPr>
                <a:t>Allocate Compute</a:t>
              </a:r>
            </a:p>
          </p:txBody>
        </p:sp>
        <p:sp>
          <p:nvSpPr>
            <p:cNvPr id="7" name=" 6"/>
            <p:cNvSpPr/>
            <p:nvPr/>
          </p:nvSpPr>
          <p:spPr>
            <a:xfrm>
              <a:off x="2244270" y="2041162"/>
              <a:ext cx="749227" cy="400089"/>
            </a:xfrm>
            <a:prstGeom prst="rect">
              <a:avLst/>
            </a:prstGeom>
          </p:spPr>
          <p:txBody>
            <a:bodyPr wrap="square" lIns="121883" tIns="60941" rIns="121883" bIns="60941">
              <a:spAutoFit/>
            </a:bodyPr>
            <a:lstStyle/>
            <a:p>
              <a:pPr algn="ctr"/>
              <a:r>
                <a:rPr lang="en-US" sz="1333" b="1" dirty="0">
                  <a:solidFill>
                    <a:schemeClr val="bg2">
                      <a:lumMod val="10000"/>
                    </a:schemeClr>
                  </a:solidFill>
                </a:rPr>
                <a:t>Allocate Storage</a:t>
              </a:r>
            </a:p>
          </p:txBody>
        </p:sp>
        <p:sp>
          <p:nvSpPr>
            <p:cNvPr id="8" name=" 7"/>
            <p:cNvSpPr/>
            <p:nvPr/>
          </p:nvSpPr>
          <p:spPr>
            <a:xfrm>
              <a:off x="3761326" y="2022115"/>
              <a:ext cx="884351" cy="553970"/>
            </a:xfrm>
            <a:prstGeom prst="rect">
              <a:avLst/>
            </a:prstGeom>
          </p:spPr>
          <p:txBody>
            <a:bodyPr wrap="square" lIns="121883" tIns="60941" rIns="121883" bIns="60941">
              <a:spAutoFit/>
            </a:bodyPr>
            <a:lstStyle/>
            <a:p>
              <a:pPr algn="ctr"/>
              <a:r>
                <a:rPr lang="en-US" sz="1333" b="1" dirty="0">
                  <a:solidFill>
                    <a:schemeClr val="bg2">
                      <a:lumMod val="10000"/>
                    </a:schemeClr>
                  </a:solidFill>
                </a:rPr>
                <a:t>Set Keys &amp;</a:t>
              </a:r>
            </a:p>
            <a:p>
              <a:pPr algn="ctr"/>
              <a:r>
                <a:rPr lang="en-US" sz="1333" b="1" dirty="0">
                  <a:solidFill>
                    <a:schemeClr val="bg2">
                      <a:lumMod val="10000"/>
                    </a:schemeClr>
                  </a:solidFill>
                </a:rPr>
                <a:t>Privileges</a:t>
              </a:r>
            </a:p>
          </p:txBody>
        </p:sp>
        <p:sp>
          <p:nvSpPr>
            <p:cNvPr id="9" name=" 8"/>
            <p:cNvSpPr/>
            <p:nvPr/>
          </p:nvSpPr>
          <p:spPr>
            <a:xfrm>
              <a:off x="394379" y="1536419"/>
              <a:ext cx="902147" cy="807972"/>
            </a:xfrm>
            <a:prstGeom prst="rect">
              <a:avLst/>
            </a:prstGeom>
            <a:solidFill>
              <a:schemeClr val="accent1"/>
            </a:solidFill>
          </p:spPr>
          <p:txBody>
            <a:bodyPr wrap="none" lIns="91428" tIns="45715" rIns="91428" bIns="45715">
              <a:spAutoFit/>
            </a:bodyPr>
            <a:lstStyle/>
            <a:p>
              <a:pPr algn="ctr"/>
              <a:r>
                <a:rPr lang="en-US" sz="2133" dirty="0">
                  <a:solidFill>
                    <a:schemeClr val="bg1"/>
                  </a:solidFill>
                </a:rPr>
                <a:t>Request</a:t>
              </a:r>
            </a:p>
            <a:p>
              <a:pPr algn="ctr"/>
              <a:r>
                <a:rPr lang="en-US" sz="2133" dirty="0">
                  <a:solidFill>
                    <a:schemeClr val="bg1"/>
                  </a:solidFill>
                </a:rPr>
                <a:t>for</a:t>
              </a:r>
            </a:p>
            <a:p>
              <a:pPr algn="ctr"/>
              <a:r>
                <a:rPr lang="en-US" sz="2133" dirty="0">
                  <a:solidFill>
                    <a:schemeClr val="bg1"/>
                  </a:solidFill>
                </a:rPr>
                <a:t>Service</a:t>
              </a:r>
            </a:p>
          </p:txBody>
        </p:sp>
        <p:pic>
          <p:nvPicPr>
            <p:cNvPr id="10" name=" 9" descr="downloa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68563" y="1425039"/>
              <a:ext cx="493695" cy="493567"/>
            </a:xfrm>
            <a:prstGeom prst="rect">
              <a:avLst/>
            </a:prstGeom>
          </p:spPr>
        </p:pic>
        <p:pic>
          <p:nvPicPr>
            <p:cNvPr id="11" name=" 10" descr="downloa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94033" y="1520303"/>
              <a:ext cx="450379" cy="450262"/>
            </a:xfrm>
            <a:prstGeom prst="rect">
              <a:avLst/>
            </a:prstGeom>
          </p:spPr>
        </p:pic>
        <p:grpSp>
          <p:nvGrpSpPr>
            <p:cNvPr id="12" name=" 11"/>
            <p:cNvGrpSpPr/>
            <p:nvPr/>
          </p:nvGrpSpPr>
          <p:grpSpPr>
            <a:xfrm>
              <a:off x="4031873" y="1380627"/>
              <a:ext cx="190542" cy="399430"/>
              <a:chOff x="11268097" y="2817091"/>
              <a:chExt cx="357900" cy="750454"/>
            </a:xfrm>
          </p:grpSpPr>
          <p:sp>
            <p:nvSpPr>
              <p:cNvPr id="13" name="Rectangle 12"/>
              <p:cNvSpPr/>
              <p:nvPr/>
            </p:nvSpPr>
            <p:spPr>
              <a:xfrm>
                <a:off x="11268097" y="3059545"/>
                <a:ext cx="357900" cy="508000"/>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a:lnSpc>
                    <a:spcPct val="90000"/>
                  </a:lnSpc>
                </a:pPr>
                <a:endParaRPr lang="en-US" dirty="0"/>
              </a:p>
            </p:txBody>
          </p:sp>
          <p:pic>
            <p:nvPicPr>
              <p:cNvPr id="14" name="Picture 13" descr="downloa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271933" y="2817091"/>
                <a:ext cx="327783" cy="729672"/>
              </a:xfrm>
              <a:prstGeom prst="rect">
                <a:avLst/>
              </a:prstGeom>
            </p:spPr>
          </p:pic>
        </p:grpSp>
        <p:pic>
          <p:nvPicPr>
            <p:cNvPr id="15" name=" 12" descr="downloa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10603" y="1499517"/>
              <a:ext cx="502347" cy="502216"/>
            </a:xfrm>
            <a:prstGeom prst="rect">
              <a:avLst/>
            </a:prstGeom>
          </p:spPr>
        </p:pic>
        <p:pic>
          <p:nvPicPr>
            <p:cNvPr id="16" name=" 13" descr="download.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22592" y="1200150"/>
              <a:ext cx="311808" cy="311727"/>
            </a:xfrm>
            <a:prstGeom prst="rect">
              <a:avLst/>
            </a:prstGeom>
          </p:spPr>
        </p:pic>
        <p:pic>
          <p:nvPicPr>
            <p:cNvPr id="17" name=" 14" descr="download.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67774" y="1710786"/>
              <a:ext cx="320470" cy="320387"/>
            </a:xfrm>
            <a:prstGeom prst="rect">
              <a:avLst/>
            </a:prstGeom>
          </p:spPr>
        </p:pic>
        <p:pic>
          <p:nvPicPr>
            <p:cNvPr id="18" name=" 15" descr="download.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914707" y="1646715"/>
              <a:ext cx="485023" cy="484897"/>
            </a:xfrm>
            <a:prstGeom prst="rect">
              <a:avLst/>
            </a:prstGeom>
          </p:spPr>
        </p:pic>
        <p:sp>
          <p:nvSpPr>
            <p:cNvPr id="19" name=" 16"/>
            <p:cNvSpPr/>
            <p:nvPr/>
          </p:nvSpPr>
          <p:spPr>
            <a:xfrm>
              <a:off x="2793928" y="2042893"/>
              <a:ext cx="1204628" cy="400089"/>
            </a:xfrm>
            <a:prstGeom prst="rect">
              <a:avLst/>
            </a:prstGeom>
          </p:spPr>
          <p:txBody>
            <a:bodyPr wrap="square" lIns="121883" tIns="60941" rIns="121883" bIns="60941">
              <a:spAutoFit/>
            </a:bodyPr>
            <a:lstStyle/>
            <a:p>
              <a:pPr algn="ctr"/>
              <a:r>
                <a:rPr lang="en-US" sz="1333" b="1" dirty="0">
                  <a:solidFill>
                    <a:schemeClr val="bg2">
                      <a:lumMod val="10000"/>
                    </a:schemeClr>
                  </a:solidFill>
                </a:rPr>
                <a:t>Provision</a:t>
              </a:r>
            </a:p>
            <a:p>
              <a:pPr algn="ctr"/>
              <a:r>
                <a:rPr lang="en-US" sz="1333" b="1" dirty="0">
                  <a:solidFill>
                    <a:schemeClr val="bg2">
                      <a:lumMod val="10000"/>
                    </a:schemeClr>
                  </a:solidFill>
                </a:rPr>
                <a:t>OS</a:t>
              </a:r>
            </a:p>
          </p:txBody>
        </p:sp>
        <p:sp>
          <p:nvSpPr>
            <p:cNvPr id="20" name=" 17"/>
            <p:cNvSpPr/>
            <p:nvPr/>
          </p:nvSpPr>
          <p:spPr>
            <a:xfrm>
              <a:off x="4517115" y="2032506"/>
              <a:ext cx="885557" cy="553970"/>
            </a:xfrm>
            <a:prstGeom prst="rect">
              <a:avLst/>
            </a:prstGeom>
          </p:spPr>
          <p:txBody>
            <a:bodyPr wrap="square" lIns="121883" tIns="60941" rIns="121883" bIns="60941">
              <a:spAutoFit/>
            </a:bodyPr>
            <a:lstStyle/>
            <a:p>
              <a:pPr algn="ctr"/>
              <a:r>
                <a:rPr lang="en-US" sz="1333" b="1" dirty="0">
                  <a:solidFill>
                    <a:schemeClr val="bg2">
                      <a:lumMod val="10000"/>
                    </a:schemeClr>
                  </a:solidFill>
                </a:rPr>
                <a:t>Install &amp;</a:t>
              </a:r>
            </a:p>
            <a:p>
              <a:pPr algn="ctr"/>
              <a:r>
                <a:rPr lang="en-US" sz="1333" b="1" dirty="0">
                  <a:solidFill>
                    <a:schemeClr val="bg2">
                      <a:lumMod val="10000"/>
                    </a:schemeClr>
                  </a:solidFill>
                </a:rPr>
                <a:t>Configure</a:t>
              </a:r>
            </a:p>
            <a:p>
              <a:pPr algn="ctr"/>
              <a:r>
                <a:rPr lang="en-US" sz="1333" b="1" dirty="0">
                  <a:solidFill>
                    <a:schemeClr val="bg2">
                      <a:lumMod val="10000"/>
                    </a:schemeClr>
                  </a:solidFill>
                </a:rPr>
                <a:t>Database</a:t>
              </a:r>
            </a:p>
          </p:txBody>
        </p:sp>
        <p:sp>
          <p:nvSpPr>
            <p:cNvPr id="21" name=" 18"/>
            <p:cNvSpPr/>
            <p:nvPr/>
          </p:nvSpPr>
          <p:spPr>
            <a:xfrm>
              <a:off x="6082966" y="2027315"/>
              <a:ext cx="911964" cy="400089"/>
            </a:xfrm>
            <a:prstGeom prst="rect">
              <a:avLst/>
            </a:prstGeom>
          </p:spPr>
          <p:txBody>
            <a:bodyPr wrap="square" lIns="121883" tIns="60941" rIns="121883" bIns="60941">
              <a:spAutoFit/>
            </a:bodyPr>
            <a:lstStyle/>
            <a:p>
              <a:pPr algn="ctr"/>
              <a:r>
                <a:rPr lang="en-US" sz="1333" b="1" dirty="0">
                  <a:solidFill>
                    <a:schemeClr val="bg2">
                      <a:lumMod val="10000"/>
                    </a:schemeClr>
                  </a:solidFill>
                </a:rPr>
                <a:t>Configure</a:t>
              </a:r>
            </a:p>
            <a:p>
              <a:pPr algn="ctr"/>
              <a:r>
                <a:rPr lang="en-US" sz="1333" b="1" dirty="0">
                  <a:solidFill>
                    <a:schemeClr val="bg2">
                      <a:lumMod val="10000"/>
                    </a:schemeClr>
                  </a:solidFill>
                </a:rPr>
                <a:t>Tools</a:t>
              </a:r>
            </a:p>
          </p:txBody>
        </p:sp>
        <p:pic>
          <p:nvPicPr>
            <p:cNvPr id="22" name=" 1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702832" y="1520287"/>
              <a:ext cx="472909" cy="472786"/>
            </a:xfrm>
            <a:prstGeom prst="rect">
              <a:avLst/>
            </a:prstGeom>
          </p:spPr>
        </p:pic>
        <p:sp>
          <p:nvSpPr>
            <p:cNvPr id="23" name=" 20"/>
            <p:cNvSpPr/>
            <p:nvPr/>
          </p:nvSpPr>
          <p:spPr>
            <a:xfrm>
              <a:off x="6816888" y="2037707"/>
              <a:ext cx="904497" cy="400089"/>
            </a:xfrm>
            <a:prstGeom prst="rect">
              <a:avLst/>
            </a:prstGeom>
          </p:spPr>
          <p:txBody>
            <a:bodyPr wrap="square" lIns="121883" tIns="60941" rIns="121883" bIns="60941">
              <a:spAutoFit/>
            </a:bodyPr>
            <a:lstStyle/>
            <a:p>
              <a:pPr algn="ctr"/>
              <a:r>
                <a:rPr lang="en-US" sz="1333" b="1" dirty="0">
                  <a:solidFill>
                    <a:schemeClr val="bg2">
                      <a:lumMod val="10000"/>
                    </a:schemeClr>
                  </a:solidFill>
                </a:rPr>
                <a:t>Configure</a:t>
              </a:r>
            </a:p>
            <a:p>
              <a:pPr algn="ctr"/>
              <a:r>
                <a:rPr lang="en-US" sz="1333" b="1" dirty="0">
                  <a:solidFill>
                    <a:schemeClr val="bg2">
                      <a:lumMod val="10000"/>
                    </a:schemeClr>
                  </a:solidFill>
                </a:rPr>
                <a:t>Access</a:t>
              </a:r>
            </a:p>
          </p:txBody>
        </p:sp>
        <p:sp>
          <p:nvSpPr>
            <p:cNvPr id="24" name=" 21"/>
            <p:cNvSpPr/>
            <p:nvPr/>
          </p:nvSpPr>
          <p:spPr>
            <a:xfrm>
              <a:off x="5356768" y="2035979"/>
              <a:ext cx="884035" cy="400089"/>
            </a:xfrm>
            <a:prstGeom prst="rect">
              <a:avLst/>
            </a:prstGeom>
          </p:spPr>
          <p:txBody>
            <a:bodyPr wrap="square" lIns="121883" tIns="60941" rIns="121883" bIns="60941">
              <a:spAutoFit/>
            </a:bodyPr>
            <a:lstStyle/>
            <a:p>
              <a:pPr algn="ctr"/>
              <a:r>
                <a:rPr lang="en-US" sz="1333" b="1" dirty="0">
                  <a:solidFill>
                    <a:schemeClr val="bg2">
                      <a:lumMod val="10000"/>
                    </a:schemeClr>
                  </a:solidFill>
                </a:rPr>
                <a:t>Configure </a:t>
              </a:r>
            </a:p>
            <a:p>
              <a:pPr algn="ctr"/>
              <a:r>
                <a:rPr lang="en-US" sz="1333" b="1" dirty="0">
                  <a:solidFill>
                    <a:schemeClr val="bg2">
                      <a:lumMod val="10000"/>
                    </a:schemeClr>
                  </a:solidFill>
                </a:rPr>
                <a:t>Backups</a:t>
              </a:r>
            </a:p>
          </p:txBody>
        </p:sp>
        <p:pic>
          <p:nvPicPr>
            <p:cNvPr id="25" name=" 2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625263" y="1485706"/>
              <a:ext cx="513016" cy="512882"/>
            </a:xfrm>
            <a:prstGeom prst="rect">
              <a:avLst/>
            </a:prstGeom>
          </p:spPr>
        </p:pic>
        <p:pic>
          <p:nvPicPr>
            <p:cNvPr id="26" name=" 23" descr="doc-java-512.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003611" y="1439363"/>
              <a:ext cx="560995" cy="560849"/>
            </a:xfrm>
            <a:prstGeom prst="rect">
              <a:avLst/>
            </a:prstGeom>
          </p:spPr>
        </p:pic>
        <p:pic>
          <p:nvPicPr>
            <p:cNvPr id="27" name=" 2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118638" y="1440754"/>
              <a:ext cx="466757" cy="550631"/>
            </a:xfrm>
            <a:prstGeom prst="rect">
              <a:avLst/>
            </a:prstGeom>
          </p:spPr>
        </p:pic>
        <p:sp>
          <p:nvSpPr>
            <p:cNvPr id="28" name=" 25"/>
            <p:cNvSpPr/>
            <p:nvPr/>
          </p:nvSpPr>
          <p:spPr>
            <a:xfrm rot="5400000">
              <a:off x="2220914" y="1659119"/>
              <a:ext cx="190070" cy="163896"/>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a:lnSpc>
                  <a:spcPct val="90000"/>
                </a:lnSpc>
              </a:pPr>
              <a:endParaRPr lang="en-US" dirty="0"/>
            </a:p>
          </p:txBody>
        </p:sp>
        <p:sp>
          <p:nvSpPr>
            <p:cNvPr id="29" name=" 26"/>
            <p:cNvSpPr/>
            <p:nvPr/>
          </p:nvSpPr>
          <p:spPr>
            <a:xfrm rot="5400000">
              <a:off x="2886547" y="1655700"/>
              <a:ext cx="190070" cy="163896"/>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a:lnSpc>
                  <a:spcPct val="90000"/>
                </a:lnSpc>
              </a:pPr>
              <a:endParaRPr lang="en-US" dirty="0"/>
            </a:p>
          </p:txBody>
        </p:sp>
        <p:sp>
          <p:nvSpPr>
            <p:cNvPr id="30" name=" 27"/>
            <p:cNvSpPr/>
            <p:nvPr/>
          </p:nvSpPr>
          <p:spPr>
            <a:xfrm rot="5400000">
              <a:off x="3680638" y="1657633"/>
              <a:ext cx="190070" cy="163896"/>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a:lnSpc>
                  <a:spcPct val="90000"/>
                </a:lnSpc>
              </a:pPr>
              <a:endParaRPr lang="en-US" dirty="0"/>
            </a:p>
          </p:txBody>
        </p:sp>
        <p:sp>
          <p:nvSpPr>
            <p:cNvPr id="31" name=" 28"/>
            <p:cNvSpPr/>
            <p:nvPr/>
          </p:nvSpPr>
          <p:spPr>
            <a:xfrm rot="5400000">
              <a:off x="4469377" y="1648865"/>
              <a:ext cx="190070" cy="163896"/>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a:lnSpc>
                  <a:spcPct val="90000"/>
                </a:lnSpc>
              </a:pPr>
              <a:endParaRPr lang="en-US" dirty="0"/>
            </a:p>
          </p:txBody>
        </p:sp>
        <p:sp>
          <p:nvSpPr>
            <p:cNvPr id="32" name=" 29"/>
            <p:cNvSpPr/>
            <p:nvPr/>
          </p:nvSpPr>
          <p:spPr>
            <a:xfrm rot="5400000">
              <a:off x="5258116" y="1650798"/>
              <a:ext cx="190070" cy="163896"/>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a:lnSpc>
                  <a:spcPct val="90000"/>
                </a:lnSpc>
              </a:pPr>
              <a:endParaRPr lang="en-US" dirty="0"/>
            </a:p>
          </p:txBody>
        </p:sp>
        <p:sp>
          <p:nvSpPr>
            <p:cNvPr id="33" name=" 30"/>
            <p:cNvSpPr/>
            <p:nvPr/>
          </p:nvSpPr>
          <p:spPr>
            <a:xfrm rot="5400000">
              <a:off x="6020092" y="1642029"/>
              <a:ext cx="190070" cy="163896"/>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a:lnSpc>
                  <a:spcPct val="90000"/>
                </a:lnSpc>
              </a:pPr>
              <a:endParaRPr lang="en-US" dirty="0"/>
            </a:p>
          </p:txBody>
        </p:sp>
        <p:sp>
          <p:nvSpPr>
            <p:cNvPr id="34" name=" 31"/>
            <p:cNvSpPr/>
            <p:nvPr/>
          </p:nvSpPr>
          <p:spPr>
            <a:xfrm rot="5400000">
              <a:off x="6851651" y="1638611"/>
              <a:ext cx="190070" cy="163896"/>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a:lnSpc>
                  <a:spcPct val="90000"/>
                </a:lnSpc>
              </a:pPr>
              <a:endParaRPr lang="en-US" dirty="0"/>
            </a:p>
          </p:txBody>
        </p:sp>
      </p:grpSp>
      <p:grpSp>
        <p:nvGrpSpPr>
          <p:cNvPr id="38" name="Group 37"/>
          <p:cNvGrpSpPr/>
          <p:nvPr/>
        </p:nvGrpSpPr>
        <p:grpSpPr>
          <a:xfrm>
            <a:off x="1533426" y="3886200"/>
            <a:ext cx="9121972" cy="1361478"/>
            <a:chOff x="1948061" y="1488497"/>
            <a:chExt cx="8292702" cy="3884458"/>
          </a:xfrm>
        </p:grpSpPr>
        <p:sp>
          <p:nvSpPr>
            <p:cNvPr id="39" name="Freeform 38"/>
            <p:cNvSpPr/>
            <p:nvPr/>
          </p:nvSpPr>
          <p:spPr bwMode="auto">
            <a:xfrm>
              <a:off x="2447551" y="5322711"/>
              <a:ext cx="7274628" cy="50244"/>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99" tIns="60949" rIns="121899" bIns="60949" numCol="1" rtlCol="0" anchor="t" anchorCtr="0" compatLnSpc="1">
              <a:prstTxWarp prst="textNoShape">
                <a:avLst/>
              </a:prstTxWarp>
            </a:bodyPr>
            <a:lstStyle/>
            <a:p>
              <a:pPr algn="ctr" defTabSz="304747">
                <a:spcBef>
                  <a:spcPct val="20000"/>
                </a:spcBef>
                <a:buClr>
                  <a:srgbClr val="FF0000"/>
                </a:buClr>
                <a:defRPr/>
              </a:pPr>
              <a:endParaRPr lang="en-US" sz="2400" kern="0" dirty="0">
                <a:latin typeface="Arial" pitchFamily="34" charset="0"/>
              </a:endParaRPr>
            </a:p>
          </p:txBody>
        </p:sp>
        <p:sp>
          <p:nvSpPr>
            <p:cNvPr id="40" name="Rounded Rectangle 39"/>
            <p:cNvSpPr/>
            <p:nvPr/>
          </p:nvSpPr>
          <p:spPr bwMode="auto">
            <a:xfrm>
              <a:off x="1948061" y="1488497"/>
              <a:ext cx="8292702" cy="3847139"/>
            </a:xfrm>
            <a:prstGeom prst="roundRect">
              <a:avLst>
                <a:gd name="adj" fmla="val 1037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99" tIns="60949" rIns="121899" bIns="60949" numCol="1" rtlCol="0" anchor="t" anchorCtr="0" compatLnSpc="1">
              <a:prstTxWarp prst="textNoShape">
                <a:avLst/>
              </a:prstTxWarp>
            </a:bodyPr>
            <a:lstStyle/>
            <a:p>
              <a:pPr algn="ctr" defTabSz="304747">
                <a:spcBef>
                  <a:spcPct val="20000"/>
                </a:spcBef>
                <a:buClr>
                  <a:srgbClr val="FF0000"/>
                </a:buClr>
                <a:defRPr/>
              </a:pPr>
              <a:endParaRPr lang="en-US" sz="2400" kern="0" dirty="0">
                <a:latin typeface="Arial" pitchFamily="34" charset="0"/>
              </a:endParaRPr>
            </a:p>
          </p:txBody>
        </p:sp>
      </p:grpSp>
      <p:sp>
        <p:nvSpPr>
          <p:cNvPr id="41" name=" 32"/>
          <p:cNvSpPr/>
          <p:nvPr/>
        </p:nvSpPr>
        <p:spPr>
          <a:xfrm>
            <a:off x="1915679" y="4196714"/>
            <a:ext cx="8357471" cy="725242"/>
          </a:xfrm>
          <a:prstGeom prst="rect">
            <a:avLst/>
          </a:prstGeom>
        </p:spPr>
        <p:txBody>
          <a:bodyPr wrap="square" lIns="91436" tIns="45719" rIns="91436" bIns="45719">
            <a:spAutoFit/>
          </a:bodyPr>
          <a:lstStyle/>
          <a:p>
            <a:pPr algn="ctr"/>
            <a:r>
              <a:rPr lang="en-US" sz="2100" dirty="0">
                <a:solidFill>
                  <a:srgbClr val="000000"/>
                </a:solidFill>
              </a:rPr>
              <a:t>Automated provisioning based on input to the Create Oracle Database Cloud Service Instance wizard or through REST APIs</a:t>
            </a:r>
          </a:p>
        </p:txBody>
      </p:sp>
      <p:sp>
        <p:nvSpPr>
          <p:cNvPr id="37" name="Slide Number Placeholder 36"/>
          <p:cNvSpPr>
            <a:spLocks noGrp="1"/>
          </p:cNvSpPr>
          <p:nvPr>
            <p:ph type="sldNum" sz="quarter" idx="12"/>
          </p:nvPr>
        </p:nvSpPr>
        <p:spPr/>
        <p:txBody>
          <a:bodyPr/>
          <a:lstStyle/>
          <a:p>
            <a:fld id="{0D1E9C62-5A59-433B-A292-EC595ABBBF45}" type="slidenum">
              <a:rPr lang="" smtClean="0"/>
              <a:t>77</a:t>
            </a:fld>
            <a:endParaRPr lang=""/>
          </a:p>
        </p:txBody>
      </p:sp>
    </p:spTree>
    <p:custDataLst>
      <p:tags r:id="rId1"/>
    </p:custDataLst>
    <p:extLst>
      <p:ext uri="{BB962C8B-B14F-4D97-AF65-F5344CB8AC3E}">
        <p14:creationId xmlns:p14="http://schemas.microsoft.com/office/powerpoint/2010/main" val="15421971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Creating a Database </a:t>
            </a:r>
            <a:r>
              <a:rPr lang="en-US" dirty="0" smtClean="0"/>
              <a:t>Deployment</a:t>
            </a:r>
            <a:br>
              <a:rPr lang="en-US" dirty="0" smtClean="0"/>
            </a:br>
            <a:endParaRPr lang="en-US" altLang="es-MX" dirty="0"/>
          </a:p>
        </p:txBody>
      </p:sp>
      <p:sp>
        <p:nvSpPr>
          <p:cNvPr id="9219" name="Content Placeholder 9"/>
          <p:cNvSpPr>
            <a:spLocks noGrp="1"/>
          </p:cNvSpPr>
          <p:nvPr>
            <p:ph idx="1"/>
          </p:nvPr>
        </p:nvSpPr>
        <p:spPr>
          <a:xfrm>
            <a:off x="622138" y="1242485"/>
            <a:ext cx="10944549" cy="3635176"/>
          </a:xfrm>
        </p:spPr>
        <p:txBody>
          <a:bodyPr>
            <a:normAutofit lnSpcReduction="10000"/>
          </a:bodyPr>
          <a:lstStyle/>
          <a:p>
            <a:pPr>
              <a:defRPr/>
            </a:pPr>
            <a:r>
              <a:rPr lang="en-US" dirty="0">
                <a:latin typeface="+mn-lt"/>
              </a:rPr>
              <a:t>The wizard takes you through the database deployment creation, prompting for the following information: </a:t>
            </a:r>
          </a:p>
          <a:p>
            <a:pPr lvl="1">
              <a:buClr>
                <a:schemeClr val="accent1"/>
              </a:buClr>
              <a:defRPr/>
            </a:pPr>
            <a:r>
              <a:rPr lang="en-US" dirty="0"/>
              <a:t>Subscription: Service level, billing frequency, software release, and software edition</a:t>
            </a:r>
          </a:p>
          <a:p>
            <a:pPr lvl="1">
              <a:buClr>
                <a:schemeClr val="accent1"/>
              </a:buClr>
              <a:defRPr/>
            </a:pPr>
            <a:r>
              <a:rPr lang="en-US" dirty="0"/>
              <a:t>Service: Service name, compute shape, time zone, and SSH key</a:t>
            </a:r>
          </a:p>
          <a:p>
            <a:pPr lvl="1">
              <a:buClr>
                <a:schemeClr val="accent1"/>
              </a:buClr>
              <a:defRPr/>
            </a:pPr>
            <a:r>
              <a:rPr lang="en-US" dirty="0"/>
              <a:t>Database Configuration: Storage, database name (SID), PDB name, character set, and password for administrative accounts</a:t>
            </a:r>
          </a:p>
          <a:p>
            <a:pPr lvl="1">
              <a:buClr>
                <a:schemeClr val="accent1"/>
              </a:buClr>
              <a:defRPr/>
            </a:pPr>
            <a:r>
              <a:rPr lang="en-US" dirty="0"/>
              <a:t>Backup and Recovery Configuration: Backup destination and cloud storage information, if applicable</a:t>
            </a:r>
          </a:p>
          <a:p>
            <a:pPr lvl="1">
              <a:buClr>
                <a:schemeClr val="accent1"/>
              </a:buClr>
              <a:defRPr/>
            </a:pPr>
            <a:r>
              <a:rPr lang="en-US" dirty="0"/>
              <a:t>Additional Options: Real Application Clusters (RAC), Data Guard, and GoldenGate</a:t>
            </a:r>
          </a:p>
        </p:txBody>
      </p:sp>
      <p:sp>
        <p:nvSpPr>
          <p:cNvPr id="2" name="Slide Number Placeholder 1"/>
          <p:cNvSpPr>
            <a:spLocks noGrp="1"/>
          </p:cNvSpPr>
          <p:nvPr>
            <p:ph type="sldNum" sz="quarter" idx="12"/>
          </p:nvPr>
        </p:nvSpPr>
        <p:spPr/>
        <p:txBody>
          <a:bodyPr/>
          <a:lstStyle/>
          <a:p>
            <a:fld id="{0D1E9C62-5A59-433B-A292-EC595ABBBF45}" type="slidenum">
              <a:rPr lang="" smtClean="0"/>
              <a:t>78</a:t>
            </a:fld>
            <a:endParaRPr lang=""/>
          </a:p>
        </p:txBody>
      </p:sp>
    </p:spTree>
    <p:custDataLst>
      <p:tags r:id="rId1"/>
    </p:custDataLst>
    <p:extLst>
      <p:ext uri="{BB962C8B-B14F-4D97-AF65-F5344CB8AC3E}">
        <p14:creationId xmlns:p14="http://schemas.microsoft.com/office/powerpoint/2010/main" val="6129151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dirty="0"/>
              <a:t>How SSH Key Pairs Are Used</a:t>
            </a:r>
          </a:p>
        </p:txBody>
      </p:sp>
      <p:sp>
        <p:nvSpPr>
          <p:cNvPr id="41" name="Rounded Rectangle 40"/>
          <p:cNvSpPr/>
          <p:nvPr/>
        </p:nvSpPr>
        <p:spPr bwMode="auto">
          <a:xfrm>
            <a:off x="8876554" y="1524000"/>
            <a:ext cx="2091434" cy="3667671"/>
          </a:xfrm>
          <a:prstGeom prst="roundRect">
            <a:avLst/>
          </a:prstGeom>
          <a:gradFill flip="none" rotWithShape="1">
            <a:gsLst>
              <a:gs pos="51000">
                <a:schemeClr val="bg1"/>
              </a:gs>
              <a:gs pos="100000">
                <a:schemeClr val="accent6">
                  <a:lumMod val="45000"/>
                  <a:lumOff val="55000"/>
                </a:schemeClr>
              </a:gs>
            </a:gsLst>
            <a:path path="circle">
              <a:fillToRect l="50000" t="50000" r="50000" b="50000"/>
            </a:path>
            <a:tileRect/>
          </a:gradFill>
          <a:ln w="28575" cap="flat" cmpd="sng" algn="ctr">
            <a:solidFill>
              <a:schemeClr val="accent6"/>
            </a:solidFill>
            <a:prstDash val="solid"/>
            <a:round/>
            <a:headEnd type="none" w="sm" len="sm"/>
            <a:tailEnd type="none" w="sm" len="sm"/>
          </a:ln>
          <a:effectLst/>
        </p:spPr>
        <p:txBody>
          <a:bodyPr vert="horz" wrap="square" lIns="91428" tIns="45715" rIns="91428" bIns="45715" numCol="1" rtlCol="0" anchor="t" anchorCtr="0" compatLnSpc="1">
            <a:prstTxWarp prst="textNoShape">
              <a:avLst/>
            </a:prstTxWarp>
          </a:bodyPr>
          <a:lstStyle/>
          <a:p>
            <a:pPr algn="ctr" defTabSz="228574">
              <a:spcBef>
                <a:spcPct val="20000"/>
              </a:spcBef>
              <a:buClr>
                <a:srgbClr val="FF0000"/>
              </a:buClr>
            </a:pPr>
            <a:endParaRPr lang="en-US" sz="1866" dirty="0">
              <a:latin typeface="Arial" pitchFamily="34" charset="0"/>
            </a:endParaRPr>
          </a:p>
        </p:txBody>
      </p:sp>
      <p:sp>
        <p:nvSpPr>
          <p:cNvPr id="35" name="Rounded Rectangle 34"/>
          <p:cNvSpPr/>
          <p:nvPr/>
        </p:nvSpPr>
        <p:spPr bwMode="auto">
          <a:xfrm>
            <a:off x="1220836" y="1524000"/>
            <a:ext cx="2091434" cy="3667671"/>
          </a:xfrm>
          <a:prstGeom prst="roundRect">
            <a:avLst/>
          </a:prstGeom>
          <a:gradFill flip="none" rotWithShape="1">
            <a:gsLst>
              <a:gs pos="51000">
                <a:schemeClr val="bg1"/>
              </a:gs>
              <a:gs pos="100000">
                <a:schemeClr val="accent6">
                  <a:lumMod val="45000"/>
                  <a:lumOff val="55000"/>
                </a:schemeClr>
              </a:gs>
            </a:gsLst>
            <a:path path="circle">
              <a:fillToRect l="50000" t="50000" r="50000" b="50000"/>
            </a:path>
            <a:tileRect/>
          </a:gradFill>
          <a:ln w="28575" cap="flat" cmpd="sng" algn="ctr">
            <a:solidFill>
              <a:schemeClr val="accent6"/>
            </a:solidFill>
            <a:prstDash val="solid"/>
            <a:round/>
            <a:headEnd type="none" w="sm" len="sm"/>
            <a:tailEnd type="none" w="sm" len="sm"/>
          </a:ln>
          <a:effectLst/>
        </p:spPr>
        <p:txBody>
          <a:bodyPr vert="horz" wrap="square" lIns="91428" tIns="45715" rIns="91428" bIns="45715" numCol="1" rtlCol="0" anchor="t" anchorCtr="0" compatLnSpc="1">
            <a:prstTxWarp prst="textNoShape">
              <a:avLst/>
            </a:prstTxWarp>
          </a:bodyPr>
          <a:lstStyle/>
          <a:p>
            <a:pPr algn="ctr" defTabSz="228574">
              <a:spcBef>
                <a:spcPct val="20000"/>
              </a:spcBef>
              <a:buClr>
                <a:srgbClr val="FF0000"/>
              </a:buClr>
            </a:pPr>
            <a:endParaRPr lang="en-US" sz="1866" dirty="0">
              <a:latin typeface="Arial" pitchFamily="34" charset="0"/>
            </a:endParaRPr>
          </a:p>
        </p:txBody>
      </p:sp>
      <p:sp>
        <p:nvSpPr>
          <p:cNvPr id="6" name="TextBox 14"/>
          <p:cNvSpPr txBox="1">
            <a:spLocks noChangeArrowheads="1"/>
          </p:cNvSpPr>
          <p:nvPr/>
        </p:nvSpPr>
        <p:spPr bwMode="auto">
          <a:xfrm>
            <a:off x="1588692" y="4510539"/>
            <a:ext cx="1355411" cy="400099"/>
          </a:xfrm>
          <a:prstGeom prst="rect">
            <a:avLst/>
          </a:prstGeom>
          <a:noFill/>
          <a:ln w="9525">
            <a:noFill/>
            <a:miter lim="800000"/>
            <a:headEnd/>
            <a:tailEnd/>
          </a:ln>
        </p:spPr>
        <p:txBody>
          <a:bodyPr wrap="none" lIns="91428" tIns="45715" rIns="91428" bIns="45715">
            <a:spAutoFit/>
          </a:bodyPr>
          <a:lstStyle/>
          <a:p>
            <a:r>
              <a:rPr lang="en-US" sz="2000" b="1" dirty="0">
                <a:solidFill>
                  <a:srgbClr val="FF0000"/>
                </a:solidFill>
                <a:latin typeface="Calibri" pitchFamily="34" charset="0"/>
              </a:rPr>
              <a:t>Private</a:t>
            </a:r>
            <a:r>
              <a:rPr lang="en-US" sz="2000" b="1" dirty="0">
                <a:solidFill>
                  <a:srgbClr val="00B050"/>
                </a:solidFill>
                <a:latin typeface="Calibri" pitchFamily="34" charset="0"/>
              </a:rPr>
              <a:t> </a:t>
            </a:r>
            <a:r>
              <a:rPr lang="en-US" sz="2000" b="1" dirty="0">
                <a:latin typeface="Calibri" pitchFamily="34" charset="0"/>
              </a:rPr>
              <a:t>key</a:t>
            </a:r>
          </a:p>
        </p:txBody>
      </p:sp>
      <p:sp>
        <p:nvSpPr>
          <p:cNvPr id="7" name="TextBox 19"/>
          <p:cNvSpPr txBox="1">
            <a:spLocks noChangeArrowheads="1"/>
          </p:cNvSpPr>
          <p:nvPr/>
        </p:nvSpPr>
        <p:spPr bwMode="auto">
          <a:xfrm>
            <a:off x="9296002" y="4487004"/>
            <a:ext cx="1252498" cy="400099"/>
          </a:xfrm>
          <a:prstGeom prst="rect">
            <a:avLst/>
          </a:prstGeom>
          <a:noFill/>
          <a:ln w="9525">
            <a:noFill/>
            <a:miter lim="800000"/>
            <a:headEnd/>
            <a:tailEnd/>
          </a:ln>
        </p:spPr>
        <p:txBody>
          <a:bodyPr wrap="none" lIns="91428" tIns="45715" rIns="91428" bIns="45715">
            <a:spAutoFit/>
          </a:bodyPr>
          <a:lstStyle/>
          <a:p>
            <a:r>
              <a:rPr lang="en-US" sz="2000" b="1" dirty="0">
                <a:solidFill>
                  <a:srgbClr val="00B050"/>
                </a:solidFill>
                <a:latin typeface="Calibri" pitchFamily="34" charset="0"/>
              </a:rPr>
              <a:t>Public</a:t>
            </a:r>
            <a:r>
              <a:rPr lang="en-US" sz="2000" b="1" dirty="0">
                <a:latin typeface="Calibri" pitchFamily="34" charset="0"/>
              </a:rPr>
              <a:t> key</a:t>
            </a:r>
          </a:p>
        </p:txBody>
      </p:sp>
      <p:cxnSp>
        <p:nvCxnSpPr>
          <p:cNvPr id="8" name="Straight Arrow Connector 7"/>
          <p:cNvCxnSpPr/>
          <p:nvPr/>
        </p:nvCxnSpPr>
        <p:spPr bwMode="auto">
          <a:xfrm>
            <a:off x="3320383" y="2247658"/>
            <a:ext cx="5541390" cy="0"/>
          </a:xfrm>
          <a:prstGeom prst="straightConnector1">
            <a:avLst/>
          </a:prstGeom>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9" name="TextBox 28"/>
          <p:cNvSpPr txBox="1">
            <a:spLocks noChangeArrowheads="1"/>
          </p:cNvSpPr>
          <p:nvPr/>
        </p:nvSpPr>
        <p:spPr bwMode="auto">
          <a:xfrm>
            <a:off x="4050109" y="1817557"/>
            <a:ext cx="2921000" cy="400099"/>
          </a:xfrm>
          <a:prstGeom prst="rect">
            <a:avLst/>
          </a:prstGeom>
          <a:noFill/>
          <a:ln w="9525">
            <a:noFill/>
            <a:miter lim="800000"/>
            <a:headEnd/>
            <a:tailEnd/>
          </a:ln>
        </p:spPr>
        <p:txBody>
          <a:bodyPr lIns="91428" tIns="45715" rIns="91428" bIns="45715">
            <a:spAutoFit/>
          </a:bodyPr>
          <a:lstStyle/>
          <a:p>
            <a:r>
              <a:rPr lang="en-US" sz="2000" dirty="0">
                <a:latin typeface="Calibri" pitchFamily="34" charset="0"/>
              </a:rPr>
              <a:t>Initiate SSH connection.</a:t>
            </a:r>
          </a:p>
        </p:txBody>
      </p:sp>
      <p:pic>
        <p:nvPicPr>
          <p:cNvPr id="4" name="Picture 46"/>
          <p:cNvPicPr>
            <a:picLocks noChangeAspect="1"/>
          </p:cNvPicPr>
          <p:nvPr/>
        </p:nvPicPr>
        <p:blipFill rotWithShape="1">
          <a:blip r:embed="rId4" cstate="print"/>
          <a:srcRect l="11838" r="5133"/>
          <a:stretch/>
        </p:blipFill>
        <p:spPr bwMode="auto">
          <a:xfrm>
            <a:off x="9042667" y="2523063"/>
            <a:ext cx="1759208" cy="1051798"/>
          </a:xfrm>
          <a:prstGeom prst="rect">
            <a:avLst/>
          </a:prstGeom>
          <a:noFill/>
          <a:ln w="9525">
            <a:noFill/>
            <a:miter lim="800000"/>
            <a:headEnd/>
            <a:tailEnd/>
          </a:ln>
        </p:spPr>
      </p:pic>
      <p:pic>
        <p:nvPicPr>
          <p:cNvPr id="10" name="Picture 32" descr="exadata machine 2.jpg"/>
          <p:cNvPicPr>
            <a:picLocks noChangeAspect="1"/>
          </p:cNvPicPr>
          <p:nvPr/>
        </p:nvPicPr>
        <p:blipFill>
          <a:blip r:embed="rId5" cstate="print"/>
          <a:srcRect l="27692" t="3496" r="26923"/>
          <a:stretch>
            <a:fillRect/>
          </a:stretch>
        </p:blipFill>
        <p:spPr bwMode="auto">
          <a:xfrm>
            <a:off x="9459702" y="2411460"/>
            <a:ext cx="608012" cy="1423617"/>
          </a:xfrm>
          <a:prstGeom prst="rect">
            <a:avLst/>
          </a:prstGeom>
          <a:noFill/>
          <a:ln w="9525">
            <a:noFill/>
            <a:miter lim="800000"/>
            <a:headEnd/>
            <a:tailEnd/>
          </a:ln>
        </p:spPr>
      </p:pic>
      <p:sp>
        <p:nvSpPr>
          <p:cNvPr id="16" name="Oval 145"/>
          <p:cNvSpPr>
            <a:spLocks noChangeArrowheads="1"/>
          </p:cNvSpPr>
          <p:nvPr/>
        </p:nvSpPr>
        <p:spPr bwMode="blackWhite">
          <a:xfrm>
            <a:off x="3594023" y="2452848"/>
            <a:ext cx="411162" cy="414229"/>
          </a:xfrm>
          <a:prstGeom prst="ellipse">
            <a:avLst/>
          </a:prstGeom>
          <a:gradFill>
            <a:gsLst>
              <a:gs pos="0">
                <a:srgbClr val="80BE88"/>
              </a:gs>
              <a:gs pos="36000">
                <a:srgbClr val="5B5B5B"/>
              </a:gs>
              <a:gs pos="85000">
                <a:srgbClr val="73916A"/>
              </a:gs>
            </a:gsLst>
            <a:lin ang="5400000" scaled="0"/>
          </a:gradFill>
          <a:ln w="28575">
            <a:gradFill>
              <a:gsLst>
                <a:gs pos="0">
                  <a:srgbClr val="5B5B5B"/>
                </a:gs>
                <a:gs pos="50000">
                  <a:srgbClr val="73916A"/>
                </a:gs>
                <a:gs pos="100000">
                  <a:srgbClr val="80BE88"/>
                </a:gs>
              </a:gsLst>
              <a:lin ang="5400000" scaled="0"/>
            </a:gradFill>
            <a:round/>
            <a:headEnd/>
            <a:tailEnd/>
          </a:ln>
        </p:spPr>
        <p:txBody>
          <a:bodyPr wrap="none" lIns="61368" tIns="61368" rIns="61368" bIns="61368" anchor="ctr"/>
          <a:lstStyle/>
          <a:p>
            <a:pPr algn="ctr" defTabSz="1096159" eaLnBrk="0" hangingPunct="0">
              <a:lnSpc>
                <a:spcPct val="95000"/>
              </a:lnSpc>
            </a:pPr>
            <a:r>
              <a:rPr lang="en-US" sz="2133" b="1" dirty="0">
                <a:solidFill>
                  <a:schemeClr val="bg1"/>
                </a:solidFill>
              </a:rPr>
              <a:t>2</a:t>
            </a:r>
          </a:p>
        </p:txBody>
      </p:sp>
      <p:sp>
        <p:nvSpPr>
          <p:cNvPr id="17" name="TextBox 45"/>
          <p:cNvSpPr txBox="1">
            <a:spLocks noChangeArrowheads="1"/>
          </p:cNvSpPr>
          <p:nvPr/>
        </p:nvSpPr>
        <p:spPr bwMode="auto">
          <a:xfrm>
            <a:off x="9161065" y="1744518"/>
            <a:ext cx="1521418" cy="400099"/>
          </a:xfrm>
          <a:prstGeom prst="rect">
            <a:avLst/>
          </a:prstGeom>
          <a:noFill/>
          <a:ln w="9525">
            <a:noFill/>
            <a:miter lim="800000"/>
            <a:headEnd/>
            <a:tailEnd/>
          </a:ln>
        </p:spPr>
        <p:txBody>
          <a:bodyPr wrap="none" lIns="91428" tIns="45715" rIns="91428" bIns="45715">
            <a:spAutoFit/>
          </a:bodyPr>
          <a:lstStyle/>
          <a:p>
            <a:r>
              <a:rPr lang="en-US" sz="2000" b="1" dirty="0">
                <a:solidFill>
                  <a:srgbClr val="0070C0"/>
                </a:solidFill>
                <a:latin typeface="Calibri" pitchFamily="34" charset="0"/>
              </a:rPr>
              <a:t>Cloud server</a:t>
            </a:r>
          </a:p>
        </p:txBody>
      </p:sp>
      <p:sp>
        <p:nvSpPr>
          <p:cNvPr id="18" name="Oval 145"/>
          <p:cNvSpPr>
            <a:spLocks noChangeArrowheads="1"/>
          </p:cNvSpPr>
          <p:nvPr/>
        </p:nvSpPr>
        <p:spPr bwMode="blackWhite">
          <a:xfrm>
            <a:off x="3591323" y="1767351"/>
            <a:ext cx="411162" cy="414229"/>
          </a:xfrm>
          <a:prstGeom prst="ellipse">
            <a:avLst/>
          </a:prstGeom>
          <a:gradFill>
            <a:gsLst>
              <a:gs pos="0">
                <a:srgbClr val="80BE88"/>
              </a:gs>
              <a:gs pos="36000">
                <a:srgbClr val="5B5B5B"/>
              </a:gs>
              <a:gs pos="85000">
                <a:srgbClr val="73916A"/>
              </a:gs>
            </a:gsLst>
            <a:lin ang="5400000" scaled="0"/>
          </a:gradFill>
          <a:ln w="28575">
            <a:gradFill>
              <a:gsLst>
                <a:gs pos="0">
                  <a:srgbClr val="5B5B5B"/>
                </a:gs>
                <a:gs pos="50000">
                  <a:srgbClr val="73916A"/>
                </a:gs>
                <a:gs pos="100000">
                  <a:srgbClr val="80BE88"/>
                </a:gs>
              </a:gsLst>
              <a:lin ang="5400000" scaled="0"/>
            </a:gradFill>
            <a:round/>
            <a:headEnd/>
            <a:tailEnd/>
          </a:ln>
        </p:spPr>
        <p:txBody>
          <a:bodyPr wrap="none" lIns="61368" tIns="61368" rIns="61368" bIns="61368" anchor="ctr"/>
          <a:lstStyle/>
          <a:p>
            <a:pPr algn="ctr" defTabSz="1096159" eaLnBrk="0" hangingPunct="0">
              <a:lnSpc>
                <a:spcPct val="95000"/>
              </a:lnSpc>
            </a:pPr>
            <a:r>
              <a:rPr lang="fr-FR" sz="2133" b="1" dirty="0">
                <a:solidFill>
                  <a:schemeClr val="bg1"/>
                </a:solidFill>
              </a:rPr>
              <a:t>1</a:t>
            </a:r>
            <a:endParaRPr lang="en-US" sz="2133" b="1" dirty="0">
              <a:solidFill>
                <a:schemeClr val="bg1"/>
              </a:solidFill>
            </a:endParaRPr>
          </a:p>
        </p:txBody>
      </p:sp>
      <p:sp>
        <p:nvSpPr>
          <p:cNvPr id="22" name="TextBox 18"/>
          <p:cNvSpPr txBox="1">
            <a:spLocks noChangeArrowheads="1"/>
          </p:cNvSpPr>
          <p:nvPr/>
        </p:nvSpPr>
        <p:spPr bwMode="auto">
          <a:xfrm>
            <a:off x="1866503" y="1744518"/>
            <a:ext cx="799425" cy="400099"/>
          </a:xfrm>
          <a:prstGeom prst="rect">
            <a:avLst/>
          </a:prstGeom>
          <a:noFill/>
          <a:ln w="9525">
            <a:noFill/>
            <a:miter lim="800000"/>
            <a:headEnd/>
            <a:tailEnd/>
          </a:ln>
        </p:spPr>
        <p:txBody>
          <a:bodyPr wrap="none" lIns="91428" tIns="45715" rIns="91428" bIns="45715">
            <a:spAutoFit/>
          </a:bodyPr>
          <a:lstStyle/>
          <a:p>
            <a:r>
              <a:rPr lang="en-US" sz="2000" b="1" dirty="0">
                <a:solidFill>
                  <a:srgbClr val="0070C0"/>
                </a:solidFill>
                <a:latin typeface="Calibri" pitchFamily="34" charset="0"/>
              </a:rPr>
              <a:t>Client</a:t>
            </a:r>
          </a:p>
        </p:txBody>
      </p:sp>
      <p:cxnSp>
        <p:nvCxnSpPr>
          <p:cNvPr id="23" name="Straight Arrow Connector 22"/>
          <p:cNvCxnSpPr/>
          <p:nvPr/>
        </p:nvCxnSpPr>
        <p:spPr bwMode="auto">
          <a:xfrm>
            <a:off x="3321970" y="2931692"/>
            <a:ext cx="5539802" cy="0"/>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4" name="TextBox 23"/>
          <p:cNvSpPr txBox="1">
            <a:spLocks noChangeArrowheads="1"/>
          </p:cNvSpPr>
          <p:nvPr/>
        </p:nvSpPr>
        <p:spPr bwMode="auto">
          <a:xfrm>
            <a:off x="4050109" y="2488894"/>
            <a:ext cx="3821113" cy="400099"/>
          </a:xfrm>
          <a:prstGeom prst="rect">
            <a:avLst/>
          </a:prstGeom>
          <a:noFill/>
          <a:ln w="9525">
            <a:noFill/>
            <a:miter lim="800000"/>
            <a:headEnd/>
            <a:tailEnd/>
          </a:ln>
        </p:spPr>
        <p:txBody>
          <a:bodyPr lIns="91428" tIns="45715" rIns="91428" bIns="45715">
            <a:spAutoFit/>
          </a:bodyPr>
          <a:lstStyle/>
          <a:p>
            <a:r>
              <a:rPr lang="en-US" sz="2000" dirty="0">
                <a:latin typeface="Calibri" pitchFamily="34" charset="0"/>
              </a:rPr>
              <a:t>Send random challenge message.</a:t>
            </a:r>
          </a:p>
        </p:txBody>
      </p:sp>
      <p:cxnSp>
        <p:nvCxnSpPr>
          <p:cNvPr id="26" name="Straight Arrow Connector 25"/>
          <p:cNvCxnSpPr/>
          <p:nvPr/>
        </p:nvCxnSpPr>
        <p:spPr bwMode="auto">
          <a:xfrm>
            <a:off x="3321970" y="3628422"/>
            <a:ext cx="5539802"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8"/>
          <p:cNvSpPr txBox="1">
            <a:spLocks noChangeArrowheads="1"/>
          </p:cNvSpPr>
          <p:nvPr/>
        </p:nvSpPr>
        <p:spPr bwMode="auto">
          <a:xfrm>
            <a:off x="4050109" y="3198323"/>
            <a:ext cx="3817937" cy="400099"/>
          </a:xfrm>
          <a:prstGeom prst="rect">
            <a:avLst/>
          </a:prstGeom>
          <a:noFill/>
          <a:ln w="9525">
            <a:noFill/>
            <a:miter lim="800000"/>
            <a:headEnd/>
            <a:tailEnd/>
          </a:ln>
        </p:spPr>
        <p:txBody>
          <a:bodyPr lIns="91428" tIns="45715" rIns="91428" bIns="45715">
            <a:spAutoFit/>
          </a:bodyPr>
          <a:lstStyle/>
          <a:p>
            <a:r>
              <a:rPr lang="en-US" sz="2000" dirty="0">
                <a:latin typeface="Calibri" pitchFamily="34" charset="0"/>
              </a:rPr>
              <a:t>Encrypt message with </a:t>
            </a:r>
            <a:r>
              <a:rPr lang="en-US" sz="2000" dirty="0">
                <a:solidFill>
                  <a:srgbClr val="FF0000"/>
                </a:solidFill>
                <a:latin typeface="Calibri" pitchFamily="34" charset="0"/>
              </a:rPr>
              <a:t>private</a:t>
            </a:r>
            <a:r>
              <a:rPr lang="en-US" sz="2000" dirty="0">
                <a:latin typeface="Calibri" pitchFamily="34" charset="0"/>
              </a:rPr>
              <a:t> key. </a:t>
            </a:r>
          </a:p>
        </p:txBody>
      </p:sp>
      <p:sp>
        <p:nvSpPr>
          <p:cNvPr id="28" name="Oval 145"/>
          <p:cNvSpPr>
            <a:spLocks noChangeArrowheads="1"/>
          </p:cNvSpPr>
          <p:nvPr/>
        </p:nvSpPr>
        <p:spPr bwMode="blackWhite">
          <a:xfrm>
            <a:off x="3591322" y="3134543"/>
            <a:ext cx="411164" cy="414231"/>
          </a:xfrm>
          <a:prstGeom prst="ellipse">
            <a:avLst/>
          </a:prstGeom>
          <a:gradFill>
            <a:gsLst>
              <a:gs pos="0">
                <a:srgbClr val="80BE88"/>
              </a:gs>
              <a:gs pos="36000">
                <a:srgbClr val="5B5B5B"/>
              </a:gs>
              <a:gs pos="85000">
                <a:srgbClr val="73916A"/>
              </a:gs>
            </a:gsLst>
            <a:lin ang="5400000" scaled="0"/>
          </a:gradFill>
          <a:ln w="28575">
            <a:gradFill>
              <a:gsLst>
                <a:gs pos="0">
                  <a:srgbClr val="5B5B5B"/>
                </a:gs>
                <a:gs pos="50000">
                  <a:srgbClr val="73916A"/>
                </a:gs>
                <a:gs pos="100000">
                  <a:srgbClr val="80BE88"/>
                </a:gs>
              </a:gsLst>
              <a:lin ang="5400000" scaled="0"/>
            </a:gradFill>
            <a:round/>
            <a:headEnd/>
            <a:tailEnd/>
          </a:ln>
        </p:spPr>
        <p:txBody>
          <a:bodyPr wrap="none" lIns="61368" tIns="61368" rIns="61368" bIns="61368" anchor="ctr"/>
          <a:lstStyle/>
          <a:p>
            <a:pPr algn="ctr" defTabSz="1096159" eaLnBrk="0" hangingPunct="0">
              <a:lnSpc>
                <a:spcPct val="95000"/>
              </a:lnSpc>
            </a:pPr>
            <a:r>
              <a:rPr lang="fr-FR" sz="2133" b="1" dirty="0">
                <a:solidFill>
                  <a:schemeClr val="bg1"/>
                </a:solidFill>
              </a:rPr>
              <a:t>3</a:t>
            </a:r>
            <a:endParaRPr lang="en-US" sz="2133" b="1" dirty="0">
              <a:solidFill>
                <a:schemeClr val="bg1"/>
              </a:solidFill>
            </a:endParaRPr>
          </a:p>
        </p:txBody>
      </p:sp>
      <p:sp>
        <p:nvSpPr>
          <p:cNvPr id="29" name="Oval 145"/>
          <p:cNvSpPr>
            <a:spLocks noChangeArrowheads="1"/>
          </p:cNvSpPr>
          <p:nvPr/>
        </p:nvSpPr>
        <p:spPr bwMode="blackWhite">
          <a:xfrm>
            <a:off x="3580971" y="3858552"/>
            <a:ext cx="411164" cy="414229"/>
          </a:xfrm>
          <a:prstGeom prst="ellipse">
            <a:avLst/>
          </a:prstGeom>
          <a:gradFill>
            <a:gsLst>
              <a:gs pos="0">
                <a:srgbClr val="80BE88"/>
              </a:gs>
              <a:gs pos="36000">
                <a:srgbClr val="5B5B5B"/>
              </a:gs>
              <a:gs pos="85000">
                <a:srgbClr val="73916A"/>
              </a:gs>
            </a:gsLst>
            <a:lin ang="5400000" scaled="0"/>
          </a:gradFill>
          <a:ln w="28575">
            <a:gradFill>
              <a:gsLst>
                <a:gs pos="0">
                  <a:srgbClr val="5B5B5B"/>
                </a:gs>
                <a:gs pos="50000">
                  <a:srgbClr val="73916A"/>
                </a:gs>
                <a:gs pos="100000">
                  <a:srgbClr val="80BE88"/>
                </a:gs>
              </a:gsLst>
              <a:lin ang="5400000" scaled="0"/>
            </a:gradFill>
            <a:round/>
            <a:headEnd/>
            <a:tailEnd/>
          </a:ln>
        </p:spPr>
        <p:txBody>
          <a:bodyPr wrap="none" lIns="61368" tIns="61368" rIns="61368" bIns="61368" anchor="ctr"/>
          <a:lstStyle/>
          <a:p>
            <a:pPr algn="ctr" defTabSz="1096159" eaLnBrk="0" hangingPunct="0">
              <a:lnSpc>
                <a:spcPct val="95000"/>
              </a:lnSpc>
            </a:pPr>
            <a:r>
              <a:rPr lang="en-US" sz="2133" b="1" dirty="0">
                <a:solidFill>
                  <a:schemeClr val="bg1"/>
                </a:solidFill>
              </a:rPr>
              <a:t>4</a:t>
            </a:r>
          </a:p>
        </p:txBody>
      </p:sp>
      <p:cxnSp>
        <p:nvCxnSpPr>
          <p:cNvPr id="30" name="Straight Arrow Connector 29"/>
          <p:cNvCxnSpPr/>
          <p:nvPr/>
        </p:nvCxnSpPr>
        <p:spPr bwMode="auto">
          <a:xfrm>
            <a:off x="3325145" y="4502908"/>
            <a:ext cx="5536627" cy="0"/>
          </a:xfrm>
          <a:prstGeom prst="straightConnector1">
            <a:avLst/>
          </a:prstGeom>
          <a:ln w="28575">
            <a:solidFill>
              <a:schemeClr val="tx1"/>
            </a:solidFill>
            <a:headEnd type="triangle" w="lg" len="lg"/>
            <a:tailEnd type="none" w="lg" len="med"/>
          </a:ln>
        </p:spPr>
        <p:style>
          <a:lnRef idx="1">
            <a:schemeClr val="accent1"/>
          </a:lnRef>
          <a:fillRef idx="0">
            <a:schemeClr val="accent1"/>
          </a:fillRef>
          <a:effectRef idx="0">
            <a:schemeClr val="accent1"/>
          </a:effectRef>
          <a:fontRef idx="minor">
            <a:schemeClr val="tx1"/>
          </a:fontRef>
        </p:style>
      </p:cxnSp>
      <p:sp>
        <p:nvSpPr>
          <p:cNvPr id="34" name="TextBox 33"/>
          <p:cNvSpPr txBox="1">
            <a:spLocks noChangeArrowheads="1"/>
          </p:cNvSpPr>
          <p:nvPr/>
        </p:nvSpPr>
        <p:spPr bwMode="auto">
          <a:xfrm>
            <a:off x="4050109" y="3801416"/>
            <a:ext cx="5213350" cy="707876"/>
          </a:xfrm>
          <a:prstGeom prst="rect">
            <a:avLst/>
          </a:prstGeom>
          <a:noFill/>
          <a:ln w="9525">
            <a:noFill/>
            <a:miter lim="800000"/>
            <a:headEnd/>
            <a:tailEnd/>
          </a:ln>
        </p:spPr>
        <p:txBody>
          <a:bodyPr lIns="91428" tIns="45715" rIns="91428" bIns="45715">
            <a:spAutoFit/>
          </a:bodyPr>
          <a:lstStyle/>
          <a:p>
            <a:r>
              <a:rPr lang="en-US" sz="2000" dirty="0">
                <a:latin typeface="Calibri" pitchFamily="34" charset="0"/>
              </a:rPr>
              <a:t>Decrypt message with </a:t>
            </a:r>
            <a:r>
              <a:rPr lang="en-US" sz="2000" dirty="0">
                <a:solidFill>
                  <a:srgbClr val="00B050"/>
                </a:solidFill>
                <a:latin typeface="Calibri" pitchFamily="34" charset="0"/>
              </a:rPr>
              <a:t>public</a:t>
            </a:r>
            <a:r>
              <a:rPr lang="en-US" sz="2000" dirty="0">
                <a:latin typeface="Calibri" pitchFamily="34" charset="0"/>
              </a:rPr>
              <a:t> key.</a:t>
            </a:r>
            <a:br>
              <a:rPr lang="en-US" sz="2000" dirty="0">
                <a:latin typeface="Calibri" pitchFamily="34" charset="0"/>
              </a:rPr>
            </a:br>
            <a:r>
              <a:rPr lang="en-US" sz="2000" dirty="0">
                <a:latin typeface="Calibri" pitchFamily="34" charset="0"/>
              </a:rPr>
              <a:t>If messages match, client is authenticated. </a:t>
            </a:r>
          </a:p>
        </p:txBody>
      </p:sp>
      <p:grpSp>
        <p:nvGrpSpPr>
          <p:cNvPr id="2" name="Group 1"/>
          <p:cNvGrpSpPr/>
          <p:nvPr/>
        </p:nvGrpSpPr>
        <p:grpSpPr>
          <a:xfrm flipH="1">
            <a:off x="1480406" y="2617134"/>
            <a:ext cx="1572296" cy="1162376"/>
            <a:chOff x="2742053" y="2034504"/>
            <a:chExt cx="2667000" cy="1971674"/>
          </a:xfrm>
        </p:grpSpPr>
        <p:pic>
          <p:nvPicPr>
            <p:cNvPr id="37" name="Picture 1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42053" y="2034504"/>
              <a:ext cx="1238250" cy="190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5"/>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00903" y="2240879"/>
              <a:ext cx="1708150" cy="1765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9900000">
            <a:off x="1900888" y="3906961"/>
            <a:ext cx="731330" cy="731330"/>
          </a:xfrm>
          <a:prstGeom prst="rect">
            <a:avLst/>
          </a:prstGeom>
        </p:spPr>
      </p:pic>
      <p:pic>
        <p:nvPicPr>
          <p:cNvPr id="31" name="Picture 30"/>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rot="9900000">
            <a:off x="9556606" y="3906961"/>
            <a:ext cx="731330" cy="731330"/>
          </a:xfrm>
          <a:prstGeom prst="rect">
            <a:avLst/>
          </a:prstGeom>
        </p:spPr>
      </p:pic>
      <p:grpSp>
        <p:nvGrpSpPr>
          <p:cNvPr id="33" name="Group 32"/>
          <p:cNvGrpSpPr/>
          <p:nvPr/>
        </p:nvGrpSpPr>
        <p:grpSpPr>
          <a:xfrm>
            <a:off x="9775614" y="2684439"/>
            <a:ext cx="750887" cy="780847"/>
            <a:chOff x="7333621" y="2066572"/>
            <a:chExt cx="563312" cy="585788"/>
          </a:xfrm>
        </p:grpSpPr>
        <p:sp>
          <p:nvSpPr>
            <p:cNvPr id="12" name="Rounded Rectangle 11"/>
            <p:cNvSpPr/>
            <p:nvPr/>
          </p:nvSpPr>
          <p:spPr bwMode="auto">
            <a:xfrm>
              <a:off x="7333621" y="2098719"/>
              <a:ext cx="563312" cy="55364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TextBox 35"/>
            <p:cNvSpPr txBox="1">
              <a:spLocks noChangeArrowheads="1"/>
            </p:cNvSpPr>
            <p:nvPr/>
          </p:nvSpPr>
          <p:spPr bwMode="auto">
            <a:xfrm>
              <a:off x="7409932" y="2066572"/>
              <a:ext cx="364617" cy="253982"/>
            </a:xfrm>
            <a:prstGeom prst="rect">
              <a:avLst/>
            </a:prstGeom>
            <a:noFill/>
            <a:ln w="9525">
              <a:noFill/>
              <a:miter lim="800000"/>
              <a:headEnd/>
              <a:tailEnd/>
            </a:ln>
          </p:spPr>
          <p:txBody>
            <a:bodyPr wrap="none">
              <a:spAutoFit/>
            </a:bodyPr>
            <a:lstStyle/>
            <a:p>
              <a:r>
                <a:rPr lang="en-US" sz="1600" b="1" dirty="0">
                  <a:latin typeface="Calibri" pitchFamily="34" charset="0"/>
                </a:rPr>
                <a:t>VM</a:t>
              </a:r>
            </a:p>
          </p:txBody>
        </p:sp>
        <p:pic>
          <p:nvPicPr>
            <p:cNvPr id="42" name="Picture 11"/>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99673" y="2301105"/>
              <a:ext cx="231208" cy="312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Slide Number Placeholder 2"/>
          <p:cNvSpPr>
            <a:spLocks noGrp="1"/>
          </p:cNvSpPr>
          <p:nvPr>
            <p:ph type="sldNum" sz="quarter" idx="12"/>
          </p:nvPr>
        </p:nvSpPr>
        <p:spPr/>
        <p:txBody>
          <a:bodyPr/>
          <a:lstStyle/>
          <a:p>
            <a:fld id="{0D1E9C62-5A59-433B-A292-EC595ABBBF45}" type="slidenum">
              <a:rPr lang="" smtClean="0"/>
              <a:t>79</a:t>
            </a:fld>
            <a:endParaRPr lang=""/>
          </a:p>
        </p:txBody>
      </p:sp>
    </p:spTree>
    <p:custDataLst>
      <p:tags r:id="rId1"/>
    </p:custDataLst>
    <p:extLst>
      <p:ext uri="{BB962C8B-B14F-4D97-AF65-F5344CB8AC3E}">
        <p14:creationId xmlns:p14="http://schemas.microsoft.com/office/powerpoint/2010/main" val="3356816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Database </a:t>
            </a:r>
            <a:r>
              <a:rPr lang="en-US" dirty="0" smtClean="0"/>
              <a:t>19c</a:t>
            </a:r>
            <a:endParaRPr lang="en-US" dirty="0"/>
          </a:p>
        </p:txBody>
      </p:sp>
      <p:sp>
        <p:nvSpPr>
          <p:cNvPr id="3" name="Content Placeholder 2"/>
          <p:cNvSpPr>
            <a:spLocks noGrp="1"/>
          </p:cNvSpPr>
          <p:nvPr>
            <p:ph idx="1"/>
          </p:nvPr>
        </p:nvSpPr>
        <p:spPr/>
        <p:txBody>
          <a:bodyPr/>
          <a:lstStyle/>
          <a:p>
            <a:pPr lvl="1"/>
            <a:r>
              <a:rPr lang="en-US" dirty="0"/>
              <a:t>First annual release of Oracle Database</a:t>
            </a:r>
          </a:p>
          <a:p>
            <a:pPr lvl="1"/>
            <a:r>
              <a:rPr lang="en-US" dirty="0"/>
              <a:t>Will be released first on Oracle Cloud and Engineered Systems, with on-premises releases following</a:t>
            </a:r>
          </a:p>
          <a:p>
            <a:pPr lvl="1"/>
            <a:r>
              <a:rPr lang="en-US" dirty="0"/>
              <a:t>Quarterly Release Updates (RUs) and Release Update Revisions (RURs) will be delivered</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0D1E9C62-5A59-433B-A292-EC595ABBBF45}" type="slidenum">
              <a:rPr lang="" smtClean="0"/>
              <a:t>8</a:t>
            </a:fld>
            <a:endParaRPr lang=""/>
          </a:p>
        </p:txBody>
      </p:sp>
    </p:spTree>
    <p:custDataLst>
      <p:tags r:id="rId1"/>
    </p:custDataLst>
    <p:extLst>
      <p:ext uri="{BB962C8B-B14F-4D97-AF65-F5344CB8AC3E}">
        <p14:creationId xmlns:p14="http://schemas.microsoft.com/office/powerpoint/2010/main" val="31975479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bwMode="auto">
          <a:xfrm>
            <a:off x="6263479" y="2905278"/>
            <a:ext cx="5389545" cy="2961487"/>
          </a:xfrm>
          <a:prstGeom prst="roundRect">
            <a:avLst/>
          </a:prstGeom>
          <a:gradFill flip="none" rotWithShape="1">
            <a:gsLst>
              <a:gs pos="57000">
                <a:schemeClr val="bg1"/>
              </a:gs>
              <a:gs pos="100000">
                <a:schemeClr val="accent6">
                  <a:lumMod val="45000"/>
                  <a:lumOff val="55000"/>
                </a:schemeClr>
              </a:gs>
            </a:gsLst>
            <a:lin ang="2700000" scaled="1"/>
            <a:tileRect/>
          </a:gradFill>
          <a:ln w="28575" cap="flat" cmpd="sng" algn="ctr">
            <a:solidFill>
              <a:schemeClr val="accent6"/>
            </a:solidFill>
            <a:prstDash val="solid"/>
            <a:round/>
            <a:headEnd type="none" w="sm" len="sm"/>
            <a:tailEnd type="none" w="sm" len="sm"/>
          </a:ln>
          <a:effectLst/>
        </p:spPr>
        <p:txBody>
          <a:bodyPr vert="horz" wrap="square" lIns="91428" tIns="45715" rIns="91428" bIns="45715" numCol="1" rtlCol="0" anchor="t" anchorCtr="0" compatLnSpc="1">
            <a:prstTxWarp prst="textNoShape">
              <a:avLst/>
            </a:prstTxWarp>
          </a:bodyPr>
          <a:lstStyle/>
          <a:p>
            <a:pPr algn="ctr" defTabSz="228574">
              <a:spcBef>
                <a:spcPct val="20000"/>
              </a:spcBef>
              <a:buClr>
                <a:srgbClr val="FF0000"/>
              </a:buClr>
            </a:pPr>
            <a:endParaRPr lang="en-US" dirty="0">
              <a:latin typeface="Arial" pitchFamily="34" charset="0"/>
            </a:endParaRPr>
          </a:p>
        </p:txBody>
      </p:sp>
      <p:sp>
        <p:nvSpPr>
          <p:cNvPr id="27" name="Rounded Rectangle 26"/>
          <p:cNvSpPr/>
          <p:nvPr/>
        </p:nvSpPr>
        <p:spPr bwMode="auto">
          <a:xfrm>
            <a:off x="620016" y="2905278"/>
            <a:ext cx="5389545" cy="2961487"/>
          </a:xfrm>
          <a:prstGeom prst="roundRect">
            <a:avLst/>
          </a:prstGeom>
          <a:gradFill flip="none" rotWithShape="1">
            <a:gsLst>
              <a:gs pos="57000">
                <a:schemeClr val="bg1"/>
              </a:gs>
              <a:gs pos="100000">
                <a:schemeClr val="accent6">
                  <a:lumMod val="45000"/>
                  <a:lumOff val="55000"/>
                </a:schemeClr>
              </a:gs>
            </a:gsLst>
            <a:lin ang="2700000" scaled="1"/>
            <a:tileRect/>
          </a:gradFill>
          <a:ln w="28575" cap="flat" cmpd="sng" algn="ctr">
            <a:solidFill>
              <a:schemeClr val="accent6"/>
            </a:solidFill>
            <a:prstDash val="solid"/>
            <a:round/>
            <a:headEnd type="none" w="sm" len="sm"/>
            <a:tailEnd type="none" w="sm" len="sm"/>
          </a:ln>
          <a:effectLst/>
        </p:spPr>
        <p:txBody>
          <a:bodyPr vert="horz" wrap="square" lIns="91428" tIns="45715" rIns="91428" bIns="45715" numCol="1" rtlCol="0" anchor="t" anchorCtr="0" compatLnSpc="1">
            <a:prstTxWarp prst="textNoShape">
              <a:avLst/>
            </a:prstTxWarp>
          </a:bodyPr>
          <a:lstStyle/>
          <a:p>
            <a:pPr algn="ctr" defTabSz="228574">
              <a:spcBef>
                <a:spcPct val="20000"/>
              </a:spcBef>
              <a:buClr>
                <a:srgbClr val="FF0000"/>
              </a:buClr>
            </a:pPr>
            <a:endParaRPr lang="en-US" dirty="0">
              <a:latin typeface="Arial" pitchFamily="34" charset="0"/>
            </a:endParaRPr>
          </a:p>
        </p:txBody>
      </p:sp>
      <p:sp>
        <p:nvSpPr>
          <p:cNvPr id="15362" name="Title 1"/>
          <p:cNvSpPr>
            <a:spLocks noGrp="1"/>
          </p:cNvSpPr>
          <p:nvPr>
            <p:ph type="title"/>
          </p:nvPr>
        </p:nvSpPr>
        <p:spPr/>
        <p:txBody>
          <a:bodyPr/>
          <a:lstStyle/>
          <a:p>
            <a:r>
              <a:rPr lang="en-US" dirty="0"/>
              <a:t>Creating an SSH Key </a:t>
            </a:r>
            <a:r>
              <a:rPr lang="en-US" dirty="0" smtClean="0"/>
              <a:t>Pair</a:t>
            </a:r>
            <a:br>
              <a:rPr lang="en-US" dirty="0" smtClean="0"/>
            </a:br>
            <a:endParaRPr lang="en-US" altLang="es-MX" dirty="0"/>
          </a:p>
        </p:txBody>
      </p:sp>
      <p:sp>
        <p:nvSpPr>
          <p:cNvPr id="9219" name="Content Placeholder 9"/>
          <p:cNvSpPr>
            <a:spLocks noGrp="1"/>
          </p:cNvSpPr>
          <p:nvPr>
            <p:ph idx="1"/>
          </p:nvPr>
        </p:nvSpPr>
        <p:spPr>
          <a:xfrm>
            <a:off x="622138" y="1242485"/>
            <a:ext cx="10944549" cy="1234519"/>
          </a:xfrm>
        </p:spPr>
        <p:txBody>
          <a:bodyPr>
            <a:normAutofit lnSpcReduction="10000"/>
          </a:bodyPr>
          <a:lstStyle/>
          <a:p>
            <a:r>
              <a:rPr lang="en-US" dirty="0"/>
              <a:t>Perform one of the following:</a:t>
            </a:r>
          </a:p>
          <a:p>
            <a:pPr lvl="1"/>
            <a:r>
              <a:rPr lang="en-US" dirty="0"/>
              <a:t>Generate an SSH key pair as part of the database deployment creation.</a:t>
            </a:r>
          </a:p>
          <a:p>
            <a:pPr lvl="1"/>
            <a:r>
              <a:rPr lang="en-US" dirty="0"/>
              <a:t>Create an SSH key pair before creating your database deployment.</a:t>
            </a:r>
          </a:p>
        </p:txBody>
      </p:sp>
      <p:sp>
        <p:nvSpPr>
          <p:cNvPr id="13" name="TextBox 14"/>
          <p:cNvSpPr txBox="1">
            <a:spLocks noChangeArrowheads="1"/>
          </p:cNvSpPr>
          <p:nvPr/>
        </p:nvSpPr>
        <p:spPr bwMode="auto">
          <a:xfrm>
            <a:off x="2837085" y="3570626"/>
            <a:ext cx="3015312" cy="1631206"/>
          </a:xfrm>
          <a:prstGeom prst="rect">
            <a:avLst/>
          </a:prstGeom>
          <a:noFill/>
          <a:ln w="9525">
            <a:noFill/>
            <a:miter lim="800000"/>
            <a:headEnd/>
            <a:tailEnd/>
          </a:ln>
        </p:spPr>
        <p:txBody>
          <a:bodyPr wrap="square" lIns="91428" tIns="45715" rIns="91428" bIns="45715">
            <a:spAutoFit/>
          </a:bodyPr>
          <a:lstStyle/>
          <a:p>
            <a:r>
              <a:rPr lang="en-US" sz="2000" b="1" dirty="0">
                <a:latin typeface="Calibri" pitchFamily="34" charset="0"/>
              </a:rPr>
              <a:t>OPTIONAL: Generate and store a </a:t>
            </a:r>
            <a:r>
              <a:rPr lang="en-US" sz="2000" b="1" dirty="0">
                <a:solidFill>
                  <a:srgbClr val="FF0000"/>
                </a:solidFill>
                <a:latin typeface="Calibri" pitchFamily="34" charset="0"/>
              </a:rPr>
              <a:t>private</a:t>
            </a:r>
            <a:r>
              <a:rPr lang="en-US" sz="2000" b="1" dirty="0">
                <a:latin typeface="Calibri" pitchFamily="34" charset="0"/>
              </a:rPr>
              <a:t> and </a:t>
            </a:r>
            <a:r>
              <a:rPr lang="en-US" sz="2000" b="1" dirty="0">
                <a:solidFill>
                  <a:srgbClr val="00B050"/>
                </a:solidFill>
                <a:latin typeface="Calibri" pitchFamily="34" charset="0"/>
              </a:rPr>
              <a:t>public</a:t>
            </a:r>
            <a:r>
              <a:rPr lang="en-US" sz="2000" b="1" dirty="0">
                <a:latin typeface="Calibri" pitchFamily="34" charset="0"/>
              </a:rPr>
              <a:t> key pair on a local PC by using the PuTTY keygen utility  or on Linux.</a:t>
            </a:r>
          </a:p>
        </p:txBody>
      </p:sp>
      <p:sp>
        <p:nvSpPr>
          <p:cNvPr id="14" name="TextBox 19"/>
          <p:cNvSpPr txBox="1">
            <a:spLocks noChangeArrowheads="1"/>
          </p:cNvSpPr>
          <p:nvPr/>
        </p:nvSpPr>
        <p:spPr bwMode="auto">
          <a:xfrm>
            <a:off x="8575358" y="3262930"/>
            <a:ext cx="2903052" cy="2246759"/>
          </a:xfrm>
          <a:prstGeom prst="rect">
            <a:avLst/>
          </a:prstGeom>
          <a:noFill/>
          <a:ln w="9525">
            <a:noFill/>
            <a:miter lim="800000"/>
            <a:headEnd/>
            <a:tailEnd/>
          </a:ln>
        </p:spPr>
        <p:txBody>
          <a:bodyPr wrap="square" lIns="91428" tIns="45715" rIns="91428" bIns="45715">
            <a:spAutoFit/>
          </a:bodyPr>
          <a:lstStyle/>
          <a:p>
            <a:r>
              <a:rPr lang="en-US" sz="2000" b="1" dirty="0">
                <a:latin typeface="Calibri" pitchFamily="34" charset="0"/>
              </a:rPr>
              <a:t>Create the Database Cloud Service Database deployment, developing the keys as part of the deployment creation, or provide the pre-created </a:t>
            </a:r>
            <a:r>
              <a:rPr lang="en-US" sz="2000" b="1" dirty="0">
                <a:solidFill>
                  <a:srgbClr val="00B050"/>
                </a:solidFill>
                <a:latin typeface="Calibri" pitchFamily="34" charset="0"/>
              </a:rPr>
              <a:t>public</a:t>
            </a:r>
            <a:r>
              <a:rPr lang="en-US" sz="2000" b="1" dirty="0">
                <a:latin typeface="Calibri" pitchFamily="34" charset="0"/>
              </a:rPr>
              <a:t> key.</a:t>
            </a:r>
          </a:p>
        </p:txBody>
      </p:sp>
      <p:sp>
        <p:nvSpPr>
          <p:cNvPr id="15" name="Oval 144"/>
          <p:cNvSpPr>
            <a:spLocks noChangeArrowheads="1"/>
          </p:cNvSpPr>
          <p:nvPr/>
        </p:nvSpPr>
        <p:spPr bwMode="blackWhite">
          <a:xfrm>
            <a:off x="567708" y="2869011"/>
            <a:ext cx="414337" cy="414229"/>
          </a:xfrm>
          <a:prstGeom prst="ellipse">
            <a:avLst/>
          </a:prstGeom>
          <a:gradFill>
            <a:gsLst>
              <a:gs pos="0">
                <a:srgbClr val="80BE88"/>
              </a:gs>
              <a:gs pos="36000">
                <a:srgbClr val="5B5B5B"/>
              </a:gs>
              <a:gs pos="85000">
                <a:srgbClr val="73916A"/>
              </a:gs>
            </a:gsLst>
            <a:lin ang="5400000" scaled="0"/>
          </a:gradFill>
          <a:ln w="28575">
            <a:gradFill>
              <a:gsLst>
                <a:gs pos="0">
                  <a:srgbClr val="5B5B5B"/>
                </a:gs>
                <a:gs pos="50000">
                  <a:srgbClr val="73916A"/>
                </a:gs>
                <a:gs pos="100000">
                  <a:srgbClr val="80BE88"/>
                </a:gs>
              </a:gsLst>
              <a:lin ang="5400000" scaled="0"/>
            </a:gradFill>
            <a:round/>
            <a:headEnd/>
            <a:tailEnd/>
          </a:ln>
        </p:spPr>
        <p:txBody>
          <a:bodyPr wrap="none" lIns="61368" tIns="61368" rIns="61368" bIns="61368" anchor="ctr"/>
          <a:lstStyle/>
          <a:p>
            <a:pPr algn="ctr" defTabSz="1096159" eaLnBrk="0" hangingPunct="0">
              <a:lnSpc>
                <a:spcPct val="95000"/>
              </a:lnSpc>
            </a:pPr>
            <a:r>
              <a:rPr lang="en-US" sz="2133" b="1" dirty="0">
                <a:solidFill>
                  <a:schemeClr val="bg1"/>
                </a:solidFill>
              </a:rPr>
              <a:t>1</a:t>
            </a:r>
          </a:p>
        </p:txBody>
      </p:sp>
      <p:sp>
        <p:nvSpPr>
          <p:cNvPr id="16" name="Oval 145"/>
          <p:cNvSpPr>
            <a:spLocks noChangeArrowheads="1"/>
          </p:cNvSpPr>
          <p:nvPr/>
        </p:nvSpPr>
        <p:spPr bwMode="blackWhite">
          <a:xfrm>
            <a:off x="6148386" y="2869011"/>
            <a:ext cx="411162" cy="414229"/>
          </a:xfrm>
          <a:prstGeom prst="ellipse">
            <a:avLst/>
          </a:prstGeom>
          <a:gradFill>
            <a:gsLst>
              <a:gs pos="0">
                <a:srgbClr val="80BE88"/>
              </a:gs>
              <a:gs pos="36000">
                <a:srgbClr val="5B5B5B"/>
              </a:gs>
              <a:gs pos="85000">
                <a:srgbClr val="73916A"/>
              </a:gs>
            </a:gsLst>
            <a:lin ang="5400000" scaled="0"/>
          </a:gradFill>
          <a:ln w="28575">
            <a:gradFill>
              <a:gsLst>
                <a:gs pos="0">
                  <a:srgbClr val="5B5B5B"/>
                </a:gs>
                <a:gs pos="50000">
                  <a:srgbClr val="73916A"/>
                </a:gs>
                <a:gs pos="100000">
                  <a:srgbClr val="80BE88"/>
                </a:gs>
              </a:gsLst>
              <a:lin ang="5400000" scaled="0"/>
            </a:gradFill>
            <a:round/>
            <a:headEnd/>
            <a:tailEnd/>
          </a:ln>
        </p:spPr>
        <p:txBody>
          <a:bodyPr wrap="none" lIns="61368" tIns="61368" rIns="61368" bIns="61368" anchor="ctr"/>
          <a:lstStyle/>
          <a:p>
            <a:pPr algn="ctr" defTabSz="1096159" eaLnBrk="0" hangingPunct="0">
              <a:lnSpc>
                <a:spcPct val="95000"/>
              </a:lnSpc>
            </a:pPr>
            <a:r>
              <a:rPr lang="en-US" sz="2133" b="1" dirty="0">
                <a:solidFill>
                  <a:schemeClr val="bg1"/>
                </a:solidFill>
              </a:rPr>
              <a:t>2</a:t>
            </a:r>
          </a:p>
        </p:txBody>
      </p:sp>
      <p:sp>
        <p:nvSpPr>
          <p:cNvPr id="21" name="TextBox 18"/>
          <p:cNvSpPr txBox="1">
            <a:spLocks noChangeArrowheads="1"/>
          </p:cNvSpPr>
          <p:nvPr/>
        </p:nvSpPr>
        <p:spPr bwMode="auto">
          <a:xfrm>
            <a:off x="1250105" y="3162975"/>
            <a:ext cx="1056828" cy="400110"/>
          </a:xfrm>
          <a:prstGeom prst="rect">
            <a:avLst/>
          </a:prstGeom>
          <a:noFill/>
          <a:ln w="9525">
            <a:noFill/>
            <a:miter lim="800000"/>
            <a:headEnd/>
            <a:tailEnd/>
          </a:ln>
        </p:spPr>
        <p:txBody>
          <a:bodyPr wrap="none">
            <a:spAutoFit/>
          </a:bodyPr>
          <a:lstStyle/>
          <a:p>
            <a:r>
              <a:rPr lang="en-US" sz="2000" b="1" dirty="0">
                <a:solidFill>
                  <a:srgbClr val="0070C0"/>
                </a:solidFill>
                <a:latin typeface="Calibri" pitchFamily="34" charset="0"/>
              </a:rPr>
              <a:t>Local PC</a:t>
            </a:r>
          </a:p>
        </p:txBody>
      </p:sp>
      <p:sp>
        <p:nvSpPr>
          <p:cNvPr id="17" name="TextBox 45"/>
          <p:cNvSpPr txBox="1">
            <a:spLocks noChangeArrowheads="1"/>
          </p:cNvSpPr>
          <p:nvPr/>
        </p:nvSpPr>
        <p:spPr bwMode="auto">
          <a:xfrm>
            <a:off x="6817260" y="3162975"/>
            <a:ext cx="1521442" cy="400110"/>
          </a:xfrm>
          <a:prstGeom prst="rect">
            <a:avLst/>
          </a:prstGeom>
          <a:noFill/>
          <a:ln w="9525">
            <a:noFill/>
            <a:miter lim="800000"/>
            <a:headEnd/>
            <a:tailEnd/>
          </a:ln>
        </p:spPr>
        <p:txBody>
          <a:bodyPr wrap="none">
            <a:spAutoFit/>
          </a:bodyPr>
          <a:lstStyle/>
          <a:p>
            <a:pPr algn="ctr"/>
            <a:r>
              <a:rPr lang="en-US" sz="2000" b="1" dirty="0">
                <a:solidFill>
                  <a:srgbClr val="0070C0"/>
                </a:solidFill>
                <a:latin typeface="Calibri" pitchFamily="34" charset="0"/>
              </a:rPr>
              <a:t>Cloud server</a:t>
            </a:r>
          </a:p>
        </p:txBody>
      </p:sp>
      <p:grpSp>
        <p:nvGrpSpPr>
          <p:cNvPr id="29" name="Group 28"/>
          <p:cNvGrpSpPr/>
          <p:nvPr/>
        </p:nvGrpSpPr>
        <p:grpSpPr>
          <a:xfrm>
            <a:off x="6698376" y="3562921"/>
            <a:ext cx="1759208" cy="1423617"/>
            <a:chOff x="8429753" y="2770727"/>
            <a:chExt cx="1759209" cy="1423988"/>
          </a:xfrm>
        </p:grpSpPr>
        <p:pic>
          <p:nvPicPr>
            <p:cNvPr id="30" name="Picture 46"/>
            <p:cNvPicPr>
              <a:picLocks noChangeAspect="1"/>
            </p:cNvPicPr>
            <p:nvPr/>
          </p:nvPicPr>
          <p:blipFill rotWithShape="1">
            <a:blip r:embed="rId4" cstate="print"/>
            <a:srcRect l="11838" r="5133"/>
            <a:stretch/>
          </p:blipFill>
          <p:spPr bwMode="auto">
            <a:xfrm>
              <a:off x="8429753" y="2882360"/>
              <a:ext cx="1759209" cy="1052072"/>
            </a:xfrm>
            <a:prstGeom prst="rect">
              <a:avLst/>
            </a:prstGeom>
            <a:noFill/>
            <a:ln w="9525">
              <a:noFill/>
              <a:miter lim="800000"/>
              <a:headEnd/>
              <a:tailEnd/>
            </a:ln>
          </p:spPr>
        </p:pic>
        <p:pic>
          <p:nvPicPr>
            <p:cNvPr id="31" name="Picture 32" descr="exadata machine 2.jpg"/>
            <p:cNvPicPr>
              <a:picLocks noChangeAspect="1"/>
            </p:cNvPicPr>
            <p:nvPr/>
          </p:nvPicPr>
          <p:blipFill>
            <a:blip r:embed="rId5" cstate="print"/>
            <a:srcRect l="27692" t="3496" r="26923"/>
            <a:stretch>
              <a:fillRect/>
            </a:stretch>
          </p:blipFill>
          <p:spPr bwMode="auto">
            <a:xfrm>
              <a:off x="8846788" y="2770727"/>
              <a:ext cx="608013" cy="1423988"/>
            </a:xfrm>
            <a:prstGeom prst="rect">
              <a:avLst/>
            </a:prstGeom>
            <a:noFill/>
            <a:ln w="9525">
              <a:noFill/>
              <a:miter lim="800000"/>
              <a:headEnd/>
              <a:tailEnd/>
            </a:ln>
          </p:spPr>
        </p:pic>
      </p:grpSp>
      <p:grpSp>
        <p:nvGrpSpPr>
          <p:cNvPr id="4" name="Group 3"/>
          <p:cNvGrpSpPr/>
          <p:nvPr/>
        </p:nvGrpSpPr>
        <p:grpSpPr>
          <a:xfrm>
            <a:off x="986692" y="3688654"/>
            <a:ext cx="1572296" cy="1162376"/>
            <a:chOff x="1076049" y="2462401"/>
            <a:chExt cx="1179529" cy="872009"/>
          </a:xfrm>
        </p:grpSpPr>
        <p:pic>
          <p:nvPicPr>
            <p:cNvPr id="36" name="Picture 1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1707940" y="2462401"/>
              <a:ext cx="547638" cy="84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5"/>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076049" y="2553674"/>
              <a:ext cx="755460" cy="780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7442470" y="3840553"/>
            <a:ext cx="750887" cy="780847"/>
            <a:chOff x="7333621" y="2066572"/>
            <a:chExt cx="563312" cy="585788"/>
          </a:xfrm>
        </p:grpSpPr>
        <p:sp>
          <p:nvSpPr>
            <p:cNvPr id="42" name="Rounded Rectangle 41"/>
            <p:cNvSpPr/>
            <p:nvPr/>
          </p:nvSpPr>
          <p:spPr bwMode="auto">
            <a:xfrm>
              <a:off x="7333621" y="2098719"/>
              <a:ext cx="563312" cy="55364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3" name="TextBox 35"/>
            <p:cNvSpPr txBox="1">
              <a:spLocks noChangeArrowheads="1"/>
            </p:cNvSpPr>
            <p:nvPr/>
          </p:nvSpPr>
          <p:spPr bwMode="auto">
            <a:xfrm>
              <a:off x="7409932" y="2066572"/>
              <a:ext cx="364617" cy="253982"/>
            </a:xfrm>
            <a:prstGeom prst="rect">
              <a:avLst/>
            </a:prstGeom>
            <a:noFill/>
            <a:ln w="9525">
              <a:noFill/>
              <a:miter lim="800000"/>
              <a:headEnd/>
              <a:tailEnd/>
            </a:ln>
          </p:spPr>
          <p:txBody>
            <a:bodyPr wrap="none">
              <a:spAutoFit/>
            </a:bodyPr>
            <a:lstStyle/>
            <a:p>
              <a:r>
                <a:rPr lang="en-US" sz="1600" b="1" dirty="0">
                  <a:latin typeface="Calibri" pitchFamily="34" charset="0"/>
                </a:rPr>
                <a:t>VM</a:t>
              </a:r>
            </a:p>
          </p:txBody>
        </p:sp>
        <p:pic>
          <p:nvPicPr>
            <p:cNvPr id="44" name="Picture 1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99673" y="2301105"/>
              <a:ext cx="231208" cy="312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9900000">
            <a:off x="999339" y="4959016"/>
            <a:ext cx="731330" cy="731330"/>
          </a:xfrm>
          <a:prstGeom prst="rect">
            <a:avLst/>
          </a:prstGeom>
        </p:spPr>
      </p:pic>
      <p:pic>
        <p:nvPicPr>
          <p:cNvPr id="46" name="Picture 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9900000">
            <a:off x="1737215" y="4959016"/>
            <a:ext cx="731330" cy="731330"/>
          </a:xfrm>
          <a:prstGeom prst="rect">
            <a:avLst/>
          </a:prstGeom>
        </p:spPr>
      </p:pic>
      <p:pic>
        <p:nvPicPr>
          <p:cNvPr id="47" name="Picture 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9900000">
            <a:off x="7178527" y="4959017"/>
            <a:ext cx="731330" cy="731330"/>
          </a:xfrm>
          <a:prstGeom prst="rect">
            <a:avLst/>
          </a:prstGeom>
        </p:spPr>
      </p:pic>
      <p:sp>
        <p:nvSpPr>
          <p:cNvPr id="2" name="Slide Number Placeholder 1"/>
          <p:cNvSpPr>
            <a:spLocks noGrp="1"/>
          </p:cNvSpPr>
          <p:nvPr>
            <p:ph type="sldNum" sz="quarter" idx="12"/>
          </p:nvPr>
        </p:nvSpPr>
        <p:spPr/>
        <p:txBody>
          <a:bodyPr/>
          <a:lstStyle/>
          <a:p>
            <a:fld id="{0D1E9C62-5A59-433B-A292-EC595ABBBF45}" type="slidenum">
              <a:rPr lang="" smtClean="0"/>
              <a:t>80</a:t>
            </a:fld>
            <a:endParaRPr lang=""/>
          </a:p>
        </p:txBody>
      </p:sp>
    </p:spTree>
    <p:custDataLst>
      <p:tags r:id="rId1"/>
    </p:custDataLst>
    <p:extLst>
      <p:ext uri="{BB962C8B-B14F-4D97-AF65-F5344CB8AC3E}">
        <p14:creationId xmlns:p14="http://schemas.microsoft.com/office/powerpoint/2010/main" val="16598621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0462074" y="584941"/>
            <a:ext cx="1422030" cy="711015"/>
          </a:xfrm>
          <a:prstGeom prst="rect">
            <a:avLst/>
          </a:prstGeom>
          <a:solidFill>
            <a:schemeClr val="bg1"/>
          </a:solidFill>
          <a:ln w="28575" cap="flat" cmpd="sng" algn="ctr">
            <a:solidFill>
              <a:schemeClr val="bg1"/>
            </a:solid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9218" name="Title 20"/>
          <p:cNvSpPr>
            <a:spLocks noGrp="1"/>
          </p:cNvSpPr>
          <p:nvPr>
            <p:ph type="title"/>
          </p:nvPr>
        </p:nvSpPr>
        <p:spPr>
          <a:xfrm>
            <a:off x="989012" y="188067"/>
            <a:ext cx="10057030" cy="396874"/>
          </a:xfrm>
        </p:spPr>
        <p:txBody>
          <a:bodyPr>
            <a:normAutofit fontScale="90000"/>
          </a:bodyPr>
          <a:lstStyle/>
          <a:p>
            <a:pPr eaLnBrk="1" hangingPunct="1"/>
            <a:r>
              <a:rPr lang="en-US" altLang="en-US" dirty="0"/>
              <a:t>Storage Used for Database Files</a:t>
            </a:r>
          </a:p>
        </p:txBody>
      </p:sp>
      <p:graphicFrame>
        <p:nvGraphicFramePr>
          <p:cNvPr id="5" name=" 1"/>
          <p:cNvGraphicFramePr>
            <a:graphicFrameLocks noGrp="1"/>
          </p:cNvGraphicFramePr>
          <p:nvPr>
            <p:extLst/>
          </p:nvPr>
        </p:nvGraphicFramePr>
        <p:xfrm>
          <a:off x="1065966" y="929159"/>
          <a:ext cx="10056892" cy="4790416"/>
        </p:xfrm>
        <a:graphic>
          <a:graphicData uri="http://schemas.openxmlformats.org/drawingml/2006/table">
            <a:tbl>
              <a:tblPr firstRow="1" firstCol="1" bandRow="1">
                <a:tableStyleId>{5FD0F851-EC5A-4D38-B0AD-8093EC10F338}</a:tableStyleId>
              </a:tblPr>
              <a:tblGrid>
                <a:gridCol w="1980446">
                  <a:extLst>
                    <a:ext uri="{9D8B030D-6E8A-4147-A177-3AD203B41FA5}">
                      <a16:colId xmlns:a16="http://schemas.microsoft.com/office/drawing/2014/main" xmlns="" val="20000"/>
                    </a:ext>
                  </a:extLst>
                </a:gridCol>
                <a:gridCol w="8076446">
                  <a:extLst>
                    <a:ext uri="{9D8B030D-6E8A-4147-A177-3AD203B41FA5}">
                      <a16:colId xmlns:a16="http://schemas.microsoft.com/office/drawing/2014/main" xmlns="" val="20001"/>
                    </a:ext>
                  </a:extLst>
                </a:gridCol>
              </a:tblGrid>
              <a:tr h="500401">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558CCD"/>
                          </a:solidFill>
                          <a:effectLst/>
                        </a:rPr>
                        <a:t>Storage Volume</a:t>
                      </a:r>
                      <a:endParaRPr kumimoji="0" lang="en-US" sz="1800" b="1" i="0" u="none" strike="noStrike" cap="none" normalizeH="0" baseline="0" dirty="0">
                        <a:ln>
                          <a:noFill/>
                        </a:ln>
                        <a:solidFill>
                          <a:srgbClr val="558CCD"/>
                        </a:solidFill>
                        <a:effectLst/>
                        <a:latin typeface="Arial" pitchFamily="34" charset="0"/>
                      </a:endParaRPr>
                    </a:p>
                  </a:txBody>
                  <a:tcPr marL="121888" marR="121888" marT="121888" marB="121888"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558CCD"/>
                          </a:solidFill>
                          <a:effectLst/>
                        </a:rPr>
                        <a:t>Description</a:t>
                      </a:r>
                      <a:endParaRPr kumimoji="0" lang="en-US" sz="1800" b="1" i="0" u="none" strike="noStrike" cap="none" normalizeH="0" baseline="0" dirty="0">
                        <a:ln>
                          <a:noFill/>
                        </a:ln>
                        <a:solidFill>
                          <a:srgbClr val="558CCD"/>
                        </a:solidFill>
                        <a:effectLst/>
                        <a:latin typeface="Arial" pitchFamily="34" charset="0"/>
                      </a:endParaRPr>
                    </a:p>
                  </a:txBody>
                  <a:tcPr marL="121888" marR="121888" marT="121888" marB="121888"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0"/>
                  </a:ext>
                </a:extLst>
              </a:tr>
              <a:tr h="46919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effectLst/>
                          <a:latin typeface="Courier New" pitchFamily="49" charset="0"/>
                          <a:cs typeface="Courier New" pitchFamily="49" charset="0"/>
                        </a:rPr>
                        <a:t>bits</a:t>
                      </a:r>
                      <a:endParaRPr kumimoji="0" lang="en-US" sz="1800" b="0" i="0" u="none" strike="noStrike" cap="none" normalizeH="0" baseline="0" dirty="0">
                        <a:ln>
                          <a:noFill/>
                        </a:ln>
                        <a:solidFill>
                          <a:schemeClr val="tx1"/>
                        </a:solidFill>
                        <a:effectLst/>
                        <a:latin typeface="Courier New" pitchFamily="49" charset="0"/>
                        <a:cs typeface="Courier New" pitchFamily="49" charset="0"/>
                      </a:endParaRPr>
                    </a:p>
                  </a:txBody>
                  <a:tcPr marL="121888" marR="121888" marT="121888" marB="121888"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chemeClr val="tx1"/>
                          </a:solidFill>
                          <a:effectLst/>
                          <a:latin typeface="Arial" pitchFamily="34" charset="0"/>
                        </a:rPr>
                        <a:t>30 GB volume completely allocated to </a:t>
                      </a:r>
                      <a:r>
                        <a:rPr kumimoji="0" lang="en-US" sz="1800" b="0" i="0" u="none" strike="noStrike" cap="none" normalizeH="0" baseline="0" dirty="0">
                          <a:ln>
                            <a:noFill/>
                          </a:ln>
                          <a:solidFill>
                            <a:schemeClr val="tx1"/>
                          </a:solidFill>
                          <a:effectLst/>
                          <a:latin typeface="Courier New" pitchFamily="49" charset="0"/>
                          <a:cs typeface="Courier New" pitchFamily="49" charset="0"/>
                        </a:rPr>
                        <a:t>/u01</a:t>
                      </a:r>
                      <a:r>
                        <a:rPr kumimoji="0" lang="en-US" sz="1800" b="0" i="0" u="none" strike="noStrike" cap="none" normalizeH="0" baseline="0" dirty="0">
                          <a:ln>
                            <a:noFill/>
                          </a:ln>
                          <a:solidFill>
                            <a:schemeClr val="tx1"/>
                          </a:solidFill>
                          <a:effectLst/>
                          <a:latin typeface="Arial" pitchFamily="34" charset="0"/>
                        </a:rPr>
                        <a:t> on the compute node.</a:t>
                      </a:r>
                    </a:p>
                  </a:txBody>
                  <a:tcPr marL="121888" marR="121888" marT="121888" marB="121888"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72392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chemeClr val="tx1"/>
                          </a:solidFill>
                          <a:effectLst/>
                          <a:latin typeface="Courier New" pitchFamily="49" charset="0"/>
                          <a:cs typeface="Courier New" pitchFamily="49" charset="0"/>
                        </a:rPr>
                        <a:t>boot</a:t>
                      </a:r>
                      <a:endParaRPr kumimoji="0" lang="en-US" sz="1800" b="0" i="0" u="none" strike="noStrike" cap="none" normalizeH="0" baseline="0" dirty="0">
                        <a:ln>
                          <a:noFill/>
                        </a:ln>
                        <a:solidFill>
                          <a:schemeClr val="tx1"/>
                        </a:solidFill>
                        <a:effectLst/>
                        <a:latin typeface="Courier New" pitchFamily="49" charset="0"/>
                        <a:cs typeface="Courier New" pitchFamily="49" charset="0"/>
                      </a:endParaRPr>
                    </a:p>
                  </a:txBody>
                  <a:tcPr marL="121888" marR="121888" marT="121888" marB="121888"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chemeClr val="tx1"/>
                          </a:solidFill>
                          <a:effectLst/>
                          <a:latin typeface="Arial" pitchFamily="34" charset="0"/>
                        </a:rPr>
                        <a:t>21 GB volume allocated to the following file system mounts on the virtual machine: </a:t>
                      </a:r>
                      <a:r>
                        <a:rPr kumimoji="0" lang="en-US" sz="1800" b="0" i="0" u="none" strike="noStrike" cap="none" normalizeH="0" baseline="0" dirty="0">
                          <a:ln>
                            <a:noFill/>
                          </a:ln>
                          <a:solidFill>
                            <a:schemeClr val="tx1"/>
                          </a:solidFill>
                          <a:effectLst/>
                          <a:latin typeface="Courier New" pitchFamily="49" charset="0"/>
                          <a:cs typeface="Courier New" pitchFamily="49" charset="0"/>
                        </a:rPr>
                        <a:t>/ </a:t>
                      </a:r>
                      <a:r>
                        <a:rPr kumimoji="0" lang="en-US" sz="1800" b="0" i="0" u="none" strike="noStrike" cap="none" normalizeH="0" baseline="0" dirty="0">
                          <a:ln>
                            <a:noFill/>
                          </a:ln>
                          <a:solidFill>
                            <a:schemeClr val="tx1"/>
                          </a:solidFill>
                          <a:effectLst/>
                          <a:latin typeface="Arial" pitchFamily="34" charset="0"/>
                        </a:rPr>
                        <a:t>(root), </a:t>
                      </a:r>
                      <a:r>
                        <a:rPr kumimoji="0" lang="en-US" sz="1800" b="0" i="0" u="none" strike="noStrike" cap="none" normalizeH="0" baseline="0" dirty="0">
                          <a:ln>
                            <a:noFill/>
                          </a:ln>
                          <a:solidFill>
                            <a:schemeClr val="tx1"/>
                          </a:solidFill>
                          <a:effectLst/>
                          <a:latin typeface="Courier New" pitchFamily="49" charset="0"/>
                          <a:cs typeface="Courier New" pitchFamily="49" charset="0"/>
                        </a:rPr>
                        <a:t>/boot</a:t>
                      </a:r>
                      <a:r>
                        <a:rPr kumimoji="0" lang="en-US" sz="1800" b="0" i="0" u="none" strike="noStrike" cap="none" normalizeH="0" baseline="0" dirty="0">
                          <a:ln>
                            <a:noFill/>
                          </a:ln>
                          <a:solidFill>
                            <a:schemeClr val="tx1"/>
                          </a:solidFill>
                          <a:effectLst/>
                          <a:latin typeface="Arial" pitchFamily="34" charset="0"/>
                        </a:rPr>
                        <a:t>, and swap space.</a:t>
                      </a:r>
                    </a:p>
                  </a:txBody>
                  <a:tcPr marL="121888" marR="121888" marT="121888" marB="121888"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2"/>
                  </a:ext>
                </a:extLst>
              </a:tr>
              <a:tr h="97866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chemeClr val="tx1"/>
                          </a:solidFill>
                          <a:effectLst/>
                          <a:latin typeface="Courier New" pitchFamily="49" charset="0"/>
                          <a:cs typeface="Courier New" pitchFamily="49" charset="0"/>
                        </a:rPr>
                        <a:t>data</a:t>
                      </a:r>
                    </a:p>
                  </a:txBody>
                  <a:tcPr marL="121888" marR="121888" marT="121888" marB="121888"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chemeClr val="tx1"/>
                          </a:solidFill>
                          <a:effectLst/>
                          <a:latin typeface="Arial" pitchFamily="34" charset="0"/>
                        </a:rPr>
                        <a:t>GB size equal to the value provided in the Usable Data Storage field during the database deployment creation process, with a minimum of 11 GB. This volume is completely allocated to </a:t>
                      </a:r>
                      <a:r>
                        <a:rPr kumimoji="0" lang="en-US" sz="1800" b="0" i="0" u="none" strike="noStrike" cap="none" normalizeH="0" baseline="0" dirty="0">
                          <a:ln>
                            <a:noFill/>
                          </a:ln>
                          <a:solidFill>
                            <a:schemeClr val="tx1"/>
                          </a:solidFill>
                          <a:effectLst/>
                          <a:latin typeface="Courier New" pitchFamily="49" charset="0"/>
                          <a:cs typeface="Courier New" pitchFamily="49" charset="0"/>
                        </a:rPr>
                        <a:t>/u02</a:t>
                      </a:r>
                      <a:r>
                        <a:rPr kumimoji="0" lang="en-US" sz="1800" b="0" i="0" u="none" strike="noStrike" cap="none" normalizeH="0" baseline="0" dirty="0">
                          <a:ln>
                            <a:noFill/>
                          </a:ln>
                          <a:solidFill>
                            <a:schemeClr val="tx1"/>
                          </a:solidFill>
                          <a:effectLst/>
                          <a:latin typeface="Arial" pitchFamily="34" charset="0"/>
                          <a:cs typeface="Arial" pitchFamily="34" charset="0"/>
                        </a:rPr>
                        <a:t> </a:t>
                      </a:r>
                      <a:r>
                        <a:rPr kumimoji="0" lang="en-US" sz="1800" b="0" i="0" u="none" strike="noStrike" cap="none" normalizeH="0" baseline="0" dirty="0">
                          <a:ln>
                            <a:noFill/>
                          </a:ln>
                          <a:solidFill>
                            <a:schemeClr val="tx1"/>
                          </a:solidFill>
                          <a:effectLst/>
                          <a:latin typeface="Arial" pitchFamily="34" charset="0"/>
                        </a:rPr>
                        <a:t>on the compute node.</a:t>
                      </a:r>
                    </a:p>
                  </a:txBody>
                  <a:tcPr marL="121888" marR="121888" marT="121888" marB="121888"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3"/>
                  </a:ext>
                </a:extLst>
              </a:tr>
              <a:tr h="123339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chemeClr val="tx1"/>
                          </a:solidFill>
                          <a:effectLst/>
                          <a:latin typeface="Courier New" pitchFamily="49" charset="0"/>
                          <a:cs typeface="Courier New" pitchFamily="49" charset="0"/>
                        </a:rPr>
                        <a:t>fra</a:t>
                      </a:r>
                    </a:p>
                  </a:txBody>
                  <a:tcPr marL="121888" marR="121888" marT="121888" marB="121888"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chemeClr val="tx1"/>
                          </a:solidFill>
                          <a:effectLst/>
                          <a:latin typeface="Arial" pitchFamily="34" charset="0"/>
                        </a:rPr>
                        <a:t>If backups are configured, GB size equal to 1.7 times the size of the </a:t>
                      </a:r>
                      <a:r>
                        <a:rPr kumimoji="0" lang="en-US" sz="1800" b="0" i="0" u="none" strike="noStrike" cap="none" normalizeH="0" baseline="0" dirty="0">
                          <a:ln>
                            <a:noFill/>
                          </a:ln>
                          <a:solidFill>
                            <a:schemeClr val="tx1"/>
                          </a:solidFill>
                          <a:effectLst/>
                          <a:latin typeface="Courier New" pitchFamily="49" charset="0"/>
                          <a:cs typeface="Courier New" pitchFamily="49" charset="0"/>
                        </a:rPr>
                        <a:t>data</a:t>
                      </a:r>
                      <a:r>
                        <a:rPr kumimoji="0" lang="en-US" sz="1800" b="0" i="0" u="none" strike="noStrike" cap="none" normalizeH="0" baseline="0" dirty="0">
                          <a:ln>
                            <a:noFill/>
                          </a:ln>
                          <a:solidFill>
                            <a:schemeClr val="tx1"/>
                          </a:solidFill>
                          <a:effectLst/>
                          <a:latin typeface="Arial" pitchFamily="34" charset="0"/>
                        </a:rPr>
                        <a:t> volume. If backups are not configured, GB size equal to 0.1 times the size of the </a:t>
                      </a:r>
                      <a:r>
                        <a:rPr kumimoji="0" lang="en-US" sz="1800" b="0" i="0" u="none" strike="noStrike" cap="none" normalizeH="0" baseline="0" dirty="0">
                          <a:ln>
                            <a:noFill/>
                          </a:ln>
                          <a:solidFill>
                            <a:schemeClr val="tx1"/>
                          </a:solidFill>
                          <a:effectLst/>
                          <a:latin typeface="Courier New" pitchFamily="49" charset="0"/>
                          <a:cs typeface="Courier New" pitchFamily="49" charset="0"/>
                        </a:rPr>
                        <a:t>data</a:t>
                      </a:r>
                      <a:r>
                        <a:rPr kumimoji="0" lang="en-US" sz="1800" b="0" i="0" u="none" strike="noStrike" cap="none" normalizeH="0" baseline="0" dirty="0">
                          <a:ln>
                            <a:noFill/>
                          </a:ln>
                          <a:solidFill>
                            <a:schemeClr val="tx1"/>
                          </a:solidFill>
                          <a:effectLst/>
                          <a:latin typeface="Arial" pitchFamily="34" charset="0"/>
                        </a:rPr>
                        <a:t> volume, with a minimum of 7 GB. This volume is completely allocated to </a:t>
                      </a:r>
                      <a:r>
                        <a:rPr kumimoji="0" lang="en-US" sz="1800" b="0" i="0" u="none" strike="noStrike" cap="none" normalizeH="0" baseline="0" dirty="0">
                          <a:ln>
                            <a:noFill/>
                          </a:ln>
                          <a:solidFill>
                            <a:schemeClr val="tx1"/>
                          </a:solidFill>
                          <a:effectLst/>
                          <a:latin typeface="Courier New" pitchFamily="49" charset="0"/>
                          <a:cs typeface="Courier New" pitchFamily="49" charset="0"/>
                        </a:rPr>
                        <a:t>/u03</a:t>
                      </a:r>
                      <a:r>
                        <a:rPr kumimoji="0" lang="en-US" sz="1800" b="0" i="0" u="none" strike="noStrike" cap="none" normalizeH="0" baseline="0" dirty="0">
                          <a:ln>
                            <a:noFill/>
                          </a:ln>
                          <a:solidFill>
                            <a:schemeClr val="tx1"/>
                          </a:solidFill>
                          <a:effectLst/>
                          <a:latin typeface="Arial" pitchFamily="34" charset="0"/>
                          <a:cs typeface="Arial" pitchFamily="34" charset="0"/>
                        </a:rPr>
                        <a:t> </a:t>
                      </a:r>
                      <a:r>
                        <a:rPr kumimoji="0" lang="en-US" sz="1800" b="0" i="0" u="none" strike="noStrike" cap="none" normalizeH="0" baseline="0" dirty="0">
                          <a:ln>
                            <a:noFill/>
                          </a:ln>
                          <a:solidFill>
                            <a:schemeClr val="tx1"/>
                          </a:solidFill>
                          <a:effectLst/>
                          <a:latin typeface="Arial" pitchFamily="34" charset="0"/>
                        </a:rPr>
                        <a:t>on the compute node.</a:t>
                      </a:r>
                    </a:p>
                  </a:txBody>
                  <a:tcPr marL="121888" marR="121888" marT="121888" marB="121888"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4"/>
                  </a:ext>
                </a:extLst>
              </a:tr>
              <a:tr h="55401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chemeClr val="tx1"/>
                          </a:solidFill>
                          <a:effectLst/>
                          <a:latin typeface="Courier New" pitchFamily="49" charset="0"/>
                          <a:cs typeface="Courier New" pitchFamily="49" charset="0"/>
                        </a:rPr>
                        <a:t>redo</a:t>
                      </a:r>
                    </a:p>
                  </a:txBody>
                  <a:tcPr marL="121888" marR="121888" marT="121888" marB="121888"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2"/>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chemeClr val="tx1"/>
                          </a:solidFill>
                          <a:effectLst/>
                          <a:latin typeface="Arial" pitchFamily="34" charset="0"/>
                        </a:rPr>
                        <a:t>10 GB volume completely allocated to </a:t>
                      </a:r>
                      <a:r>
                        <a:rPr kumimoji="0" lang="en-US" sz="1800" b="0" i="0" u="none" strike="noStrike" cap="none" normalizeH="0" baseline="0" dirty="0">
                          <a:ln>
                            <a:noFill/>
                          </a:ln>
                          <a:solidFill>
                            <a:schemeClr val="tx1"/>
                          </a:solidFill>
                          <a:effectLst/>
                          <a:latin typeface="Courier New" pitchFamily="49" charset="0"/>
                          <a:cs typeface="Courier New" pitchFamily="49" charset="0"/>
                        </a:rPr>
                        <a:t>/u04</a:t>
                      </a:r>
                      <a:r>
                        <a:rPr kumimoji="0" lang="en-US" sz="1800" b="0" i="0" u="none" strike="noStrike" cap="none" normalizeH="0" baseline="0" dirty="0">
                          <a:ln>
                            <a:noFill/>
                          </a:ln>
                          <a:solidFill>
                            <a:schemeClr val="tx1"/>
                          </a:solidFill>
                          <a:effectLst/>
                          <a:latin typeface="Arial" pitchFamily="34" charset="0"/>
                          <a:cs typeface="Arial" pitchFamily="34" charset="0"/>
                        </a:rPr>
                        <a:t> </a:t>
                      </a:r>
                      <a:r>
                        <a:rPr kumimoji="0" lang="en-US" sz="1800" b="0" i="0" u="none" strike="noStrike" cap="none" normalizeH="0" baseline="0" dirty="0">
                          <a:ln>
                            <a:noFill/>
                          </a:ln>
                          <a:solidFill>
                            <a:schemeClr val="tx1"/>
                          </a:solidFill>
                          <a:effectLst/>
                          <a:latin typeface="Arial" pitchFamily="34" charset="0"/>
                        </a:rPr>
                        <a:t>on the compute node.</a:t>
                      </a:r>
                    </a:p>
                  </a:txBody>
                  <a:tcPr marL="121888" marR="121888" marT="121888" marB="121888"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2"/>
                    </a:solidFill>
                  </a:tcPr>
                </a:tc>
                <a:extLst>
                  <a:ext uri="{0D108BD9-81ED-4DB2-BD59-A6C34878D82A}">
                    <a16:rowId xmlns:a16="http://schemas.microsoft.com/office/drawing/2014/main" xmlns="" val="10005"/>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81</a:t>
            </a:fld>
            <a:endParaRPr lang=""/>
          </a:p>
        </p:txBody>
      </p:sp>
    </p:spTree>
    <p:custDataLst>
      <p:tags r:id="rId1"/>
    </p:custDataLst>
    <p:extLst>
      <p:ext uri="{BB962C8B-B14F-4D97-AF65-F5344CB8AC3E}">
        <p14:creationId xmlns:p14="http://schemas.microsoft.com/office/powerpoint/2010/main" val="18915685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smtClean="0"/>
              <a:t>Summary</a:t>
            </a:r>
            <a:br>
              <a:rPr lang="en-US" altLang="es-MX" dirty="0" smtClean="0"/>
            </a:br>
            <a:endParaRPr lang="en-US" altLang="es-MX" dirty="0"/>
          </a:p>
        </p:txBody>
      </p:sp>
      <p:sp>
        <p:nvSpPr>
          <p:cNvPr id="8" name="Content Placeholder 7"/>
          <p:cNvSpPr>
            <a:spLocks noGrp="1"/>
          </p:cNvSpPr>
          <p:nvPr>
            <p:ph idx="1"/>
          </p:nvPr>
        </p:nvSpPr>
        <p:spPr>
          <a:xfrm>
            <a:off x="622138" y="1242485"/>
            <a:ext cx="10944549" cy="1673101"/>
          </a:xfrm>
        </p:spPr>
        <p:txBody>
          <a:bodyPr/>
          <a:lstStyle/>
          <a:p>
            <a:r>
              <a:rPr lang="en-US" dirty="0"/>
              <a:t>In this lesson, you should have learned how to:</a:t>
            </a:r>
          </a:p>
          <a:p>
            <a:pPr lvl="1"/>
            <a:r>
              <a:rPr lang="en-US" dirty="0"/>
              <a:t>Create a DBCS database deployment</a:t>
            </a:r>
          </a:p>
          <a:p>
            <a:pPr lvl="1"/>
            <a:r>
              <a:rPr lang="en-US" dirty="0"/>
              <a:t>Describe how an SSH key pair is used in authentication</a:t>
            </a:r>
          </a:p>
          <a:p>
            <a:pPr lvl="1"/>
            <a:r>
              <a:rPr lang="en-US" dirty="0"/>
              <a:t>Explain how storage volumes are allocated for a DBCS database deployment</a:t>
            </a:r>
          </a:p>
        </p:txBody>
      </p:sp>
      <p:sp>
        <p:nvSpPr>
          <p:cNvPr id="6" name="Rectangle 5"/>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82</a:t>
            </a:fld>
            <a:endParaRPr lang=""/>
          </a:p>
        </p:txBody>
      </p:sp>
    </p:spTree>
    <p:custDataLst>
      <p:tags r:id="rId1"/>
    </p:custDataLst>
    <p:extLst>
      <p:ext uri="{BB962C8B-B14F-4D97-AF65-F5344CB8AC3E}">
        <p14:creationId xmlns:p14="http://schemas.microsoft.com/office/powerpoint/2010/main" val="23810207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Grp="1" noChangeArrowheads="1"/>
          </p:cNvSpPr>
          <p:nvPr>
            <p:ph type="title"/>
          </p:nvPr>
        </p:nvSpPr>
        <p:spPr/>
        <p:txBody>
          <a:bodyPr/>
          <a:lstStyle/>
          <a:p>
            <a:pPr eaLnBrk="1" hangingPunct="1"/>
            <a:r>
              <a:rPr lang="en-US" dirty="0"/>
              <a:t>Practice 4: </a:t>
            </a:r>
            <a:r>
              <a:rPr lang="en-US" dirty="0" smtClean="0"/>
              <a:t>Overview</a:t>
            </a:r>
            <a:br>
              <a:rPr lang="en-US" dirty="0" smtClean="0"/>
            </a:br>
            <a:endParaRPr lang="en-US" dirty="0"/>
          </a:p>
        </p:txBody>
      </p:sp>
      <p:sp>
        <p:nvSpPr>
          <p:cNvPr id="28675" name="Rectangle 18"/>
          <p:cNvSpPr>
            <a:spLocks noGrp="1" noChangeArrowheads="1"/>
          </p:cNvSpPr>
          <p:nvPr>
            <p:ph idx="1"/>
          </p:nvPr>
        </p:nvSpPr>
        <p:spPr>
          <a:xfrm>
            <a:off x="622138" y="1242485"/>
            <a:ext cx="10944549" cy="357356"/>
          </a:xfrm>
        </p:spPr>
        <p:txBody>
          <a:bodyPr>
            <a:normAutofit fontScale="92500" lnSpcReduction="20000"/>
          </a:bodyPr>
          <a:lstStyle/>
          <a:p>
            <a:pPr lvl="1">
              <a:buClr>
                <a:schemeClr val="accent1"/>
              </a:buClr>
            </a:pPr>
            <a:r>
              <a:rPr lang="en-US" dirty="0"/>
              <a:t>4-1: Creating a Database Deployment</a:t>
            </a:r>
          </a:p>
        </p:txBody>
      </p:sp>
      <p:sp>
        <p:nvSpPr>
          <p:cNvPr id="2" name="Slide Number Placeholder 1"/>
          <p:cNvSpPr>
            <a:spLocks noGrp="1"/>
          </p:cNvSpPr>
          <p:nvPr>
            <p:ph type="sldNum" sz="quarter" idx="12"/>
          </p:nvPr>
        </p:nvSpPr>
        <p:spPr/>
        <p:txBody>
          <a:bodyPr/>
          <a:lstStyle/>
          <a:p>
            <a:fld id="{0D1E9C62-5A59-433B-A292-EC595ABBBF45}" type="slidenum">
              <a:rPr lang="" smtClean="0"/>
              <a:t>83</a:t>
            </a:fld>
            <a:endParaRPr lang=""/>
          </a:p>
        </p:txBody>
      </p:sp>
    </p:spTree>
    <p:custDataLst>
      <p:tags r:id="rId1"/>
    </p:custDataLst>
    <p:extLst>
      <p:ext uri="{BB962C8B-B14F-4D97-AF65-F5344CB8AC3E}">
        <p14:creationId xmlns:p14="http://schemas.microsoft.com/office/powerpoint/2010/main" val="3334125476"/>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546789" y="533400"/>
            <a:ext cx="10512862" cy="1325563"/>
          </a:xfrm>
        </p:spPr>
        <p:txBody>
          <a:bodyPr/>
          <a:lstStyle/>
          <a:p>
            <a:pPr eaLnBrk="1" hangingPunct="1"/>
            <a:r>
              <a:rPr lang="en-US" altLang="es-MX" dirty="0" smtClean="0"/>
              <a:t>Objectives</a:t>
            </a:r>
            <a:br>
              <a:rPr lang="en-US" altLang="es-MX" dirty="0" smtClean="0"/>
            </a:br>
            <a:endParaRPr lang="en-US" altLang="es-MX" dirty="0"/>
          </a:p>
        </p:txBody>
      </p:sp>
      <p:sp>
        <p:nvSpPr>
          <p:cNvPr id="9" name="Content Placeholder 8"/>
          <p:cNvSpPr>
            <a:spLocks noGrp="1"/>
          </p:cNvSpPr>
          <p:nvPr>
            <p:ph idx="1"/>
          </p:nvPr>
        </p:nvSpPr>
        <p:spPr>
          <a:xfrm>
            <a:off x="531812" y="1524000"/>
            <a:ext cx="10944549" cy="1234519"/>
          </a:xfrm>
        </p:spPr>
        <p:txBody>
          <a:bodyPr>
            <a:normAutofit lnSpcReduction="10000"/>
          </a:bodyPr>
          <a:lstStyle/>
          <a:p>
            <a:r>
              <a:rPr lang="en-US"/>
              <a:t>After completing this lesson, you should be able to:</a:t>
            </a:r>
          </a:p>
          <a:p>
            <a:pPr lvl="1"/>
            <a:r>
              <a:rPr lang="en-US"/>
              <a:t>Explain the Oracle Cloud and Database Cloud offerings</a:t>
            </a:r>
          </a:p>
          <a:p>
            <a:pPr lvl="1"/>
            <a:r>
              <a:rPr lang="en-US"/>
              <a:t>Describe the architecture and features of Oracle Database Cloud Service</a:t>
            </a:r>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84</a:t>
            </a:fld>
            <a:endParaRPr lang=""/>
          </a:p>
        </p:txBody>
      </p:sp>
    </p:spTree>
    <p:custDataLst>
      <p:tags r:id="rId1"/>
    </p:custDataLst>
    <p:extLst>
      <p:ext uri="{BB962C8B-B14F-4D97-AF65-F5344CB8AC3E}">
        <p14:creationId xmlns:p14="http://schemas.microsoft.com/office/powerpoint/2010/main" val="3277220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Oracle Cloud: </a:t>
            </a:r>
            <a:r>
              <a:rPr lang="en-US" dirty="0" smtClean="0"/>
              <a:t>Overview</a:t>
            </a:r>
            <a:br>
              <a:rPr lang="en-US" dirty="0" smtClean="0"/>
            </a:br>
            <a:endParaRPr lang="en-US" altLang="es-MX" dirty="0"/>
          </a:p>
        </p:txBody>
      </p:sp>
      <p:sp>
        <p:nvSpPr>
          <p:cNvPr id="9219" name="Content Placeholder 9"/>
          <p:cNvSpPr>
            <a:spLocks noGrp="1"/>
          </p:cNvSpPr>
          <p:nvPr>
            <p:ph idx="1"/>
          </p:nvPr>
        </p:nvSpPr>
        <p:spPr>
          <a:xfrm>
            <a:off x="622138" y="1242485"/>
            <a:ext cx="10944549" cy="4697006"/>
          </a:xfrm>
        </p:spPr>
        <p:txBody>
          <a:bodyPr/>
          <a:lstStyle/>
          <a:p>
            <a:pPr lvl="1"/>
            <a:r>
              <a:rPr lang="en-US" b="1" dirty="0"/>
              <a:t>Oracle Cloud Software as a Service (SaaS) </a:t>
            </a:r>
          </a:p>
          <a:p>
            <a:pPr lvl="2"/>
            <a:r>
              <a:rPr lang="en-US" dirty="0"/>
              <a:t>Provides best-of-breed cloud software in a complete, secure, and connected cloud suite</a:t>
            </a:r>
          </a:p>
          <a:p>
            <a:pPr lvl="2"/>
            <a:r>
              <a:rPr lang="en-US" dirty="0"/>
              <a:t>Comes embedded with modern best practice processes and built-in social, mobile, and analytic capabilities</a:t>
            </a:r>
          </a:p>
          <a:p>
            <a:pPr lvl="1"/>
            <a:r>
              <a:rPr lang="en-US" b="1" dirty="0"/>
              <a:t>Oracle Cloud Platform as a Service (PaaS)</a:t>
            </a:r>
          </a:p>
          <a:p>
            <a:pPr lvl="2"/>
            <a:r>
              <a:rPr lang="en-US" dirty="0"/>
              <a:t>Enables enterprise IT and independent software vendor (ISV) developers to rapidly build and deploy rich applications</a:t>
            </a:r>
          </a:p>
          <a:p>
            <a:pPr lvl="2"/>
            <a:r>
              <a:rPr lang="en-US" dirty="0"/>
              <a:t>Uses an enterprise-grade cloud platform based on the industry's best database and application server</a:t>
            </a:r>
          </a:p>
          <a:p>
            <a:pPr lvl="1"/>
            <a:r>
              <a:rPr lang="en-US" b="1" dirty="0"/>
              <a:t>Oracle Cloud Infrastructure as a Service (IaaS)</a:t>
            </a:r>
          </a:p>
          <a:p>
            <a:pPr lvl="2"/>
            <a:r>
              <a:rPr lang="en-US" dirty="0"/>
              <a:t>Is a set of core infrastructure capabilities such as elastic compute and storage</a:t>
            </a:r>
          </a:p>
          <a:p>
            <a:pPr lvl="2"/>
            <a:r>
              <a:rPr lang="en-US" dirty="0"/>
              <a:t>Provides customers with the ability to run any workload in the cloud</a:t>
            </a:r>
          </a:p>
        </p:txBody>
      </p:sp>
      <p:sp>
        <p:nvSpPr>
          <p:cNvPr id="2" name="Slide Number Placeholder 1"/>
          <p:cNvSpPr>
            <a:spLocks noGrp="1"/>
          </p:cNvSpPr>
          <p:nvPr>
            <p:ph type="sldNum" sz="quarter" idx="12"/>
          </p:nvPr>
        </p:nvSpPr>
        <p:spPr/>
        <p:txBody>
          <a:bodyPr/>
          <a:lstStyle/>
          <a:p>
            <a:fld id="{0D1E9C62-5A59-433B-A292-EC595ABBBF45}" type="slidenum">
              <a:rPr lang="" smtClean="0"/>
              <a:t>85</a:t>
            </a:fld>
            <a:endParaRPr lang=""/>
          </a:p>
        </p:txBody>
      </p:sp>
    </p:spTree>
    <p:custDataLst>
      <p:tags r:id="rId1"/>
    </p:custDataLst>
    <p:extLst>
      <p:ext uri="{BB962C8B-B14F-4D97-AF65-F5344CB8AC3E}">
        <p14:creationId xmlns:p14="http://schemas.microsoft.com/office/powerpoint/2010/main" val="1644449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Database Cloud Service </a:t>
            </a:r>
            <a:r>
              <a:rPr lang="en-US" dirty="0" smtClean="0"/>
              <a:t>Offerings</a:t>
            </a:r>
            <a:br>
              <a:rPr lang="en-US" dirty="0" smtClean="0"/>
            </a:br>
            <a:endParaRPr lang="en-US" altLang="es-MX" dirty="0"/>
          </a:p>
        </p:txBody>
      </p:sp>
      <p:sp>
        <p:nvSpPr>
          <p:cNvPr id="9219" name="Content Placeholder 9"/>
          <p:cNvSpPr>
            <a:spLocks noGrp="1"/>
          </p:cNvSpPr>
          <p:nvPr>
            <p:ph idx="1"/>
          </p:nvPr>
        </p:nvSpPr>
        <p:spPr>
          <a:xfrm>
            <a:off x="622138" y="1242485"/>
            <a:ext cx="10944549" cy="4389229"/>
          </a:xfrm>
        </p:spPr>
        <p:txBody>
          <a:bodyPr/>
          <a:lstStyle/>
          <a:p>
            <a:pPr lvl="1"/>
            <a:r>
              <a:rPr lang="en-US" dirty="0"/>
              <a:t>Oracle Database Cloud Service</a:t>
            </a:r>
          </a:p>
          <a:p>
            <a:pPr lvl="2"/>
            <a:r>
              <a:rPr lang="en-US" dirty="0"/>
              <a:t>Offers elastic database services for application development, testing, and production deployment</a:t>
            </a:r>
          </a:p>
          <a:p>
            <a:pPr lvl="2"/>
            <a:r>
              <a:rPr lang="en-US" dirty="0"/>
              <a:t>Has an easy-to-use web console user interface and RESTful API to provision and administer Oracle Database on Oracle Compute Cloud</a:t>
            </a:r>
          </a:p>
          <a:p>
            <a:pPr lvl="1"/>
            <a:r>
              <a:rPr lang="en-US" dirty="0"/>
              <a:t>Oracle Database Exadata Cloud Service</a:t>
            </a:r>
          </a:p>
          <a:p>
            <a:pPr lvl="2"/>
            <a:r>
              <a:rPr lang="en-US" dirty="0"/>
              <a:t>Includes all the benefits of Exadata performance</a:t>
            </a:r>
          </a:p>
          <a:p>
            <a:pPr lvl="2"/>
            <a:r>
              <a:rPr lang="en-US" dirty="0"/>
              <a:t>Offers 100% compatibility with existing business-critical applications and databases that are on premises</a:t>
            </a:r>
          </a:p>
          <a:p>
            <a:pPr lvl="1"/>
            <a:r>
              <a:rPr lang="en-US" dirty="0"/>
              <a:t>Oracle Database Exadata Express Cloud Service—Managed</a:t>
            </a:r>
          </a:p>
          <a:p>
            <a:pPr lvl="2"/>
            <a:r>
              <a:rPr lang="en-US" dirty="0"/>
              <a:t>Provides a full Oracle Database experience for small- and medium-sized databases</a:t>
            </a:r>
          </a:p>
          <a:p>
            <a:pPr lvl="2"/>
            <a:r>
              <a:rPr lang="en-US" dirty="0"/>
              <a:t>Has service that is fully managed by Oracle</a:t>
            </a:r>
          </a:p>
        </p:txBody>
      </p:sp>
      <p:pic>
        <p:nvPicPr>
          <p:cNvPr id="13" name="Picture 2" descr="https://cloud.oracle.com/opc/paas/images/data-warehouse-cloud-service_w_7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5981" y="1002187"/>
            <a:ext cx="623455" cy="62345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D1E9C62-5A59-433B-A292-EC595ABBBF45}" type="slidenum">
              <a:rPr lang="" smtClean="0"/>
              <a:t>86</a:t>
            </a:fld>
            <a:endParaRPr lang=""/>
          </a:p>
        </p:txBody>
      </p:sp>
    </p:spTree>
    <p:custDataLst>
      <p:tags r:id="rId1"/>
    </p:custDataLst>
    <p:extLst>
      <p:ext uri="{BB962C8B-B14F-4D97-AF65-F5344CB8AC3E}">
        <p14:creationId xmlns:p14="http://schemas.microsoft.com/office/powerpoint/2010/main" val="149098946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8061" y="1488497"/>
            <a:ext cx="8292702" cy="3884458"/>
            <a:chOff x="1948061" y="1488497"/>
            <a:chExt cx="8292702" cy="3884458"/>
          </a:xfrm>
        </p:grpSpPr>
        <p:sp>
          <p:nvSpPr>
            <p:cNvPr id="6" name="Freeform 5"/>
            <p:cNvSpPr/>
            <p:nvPr/>
          </p:nvSpPr>
          <p:spPr bwMode="auto">
            <a:xfrm>
              <a:off x="2447551" y="5322711"/>
              <a:ext cx="7274628" cy="50244"/>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99" tIns="60949" rIns="121899" bIns="60949" numCol="1" rtlCol="0" anchor="t" anchorCtr="0" compatLnSpc="1">
              <a:prstTxWarp prst="textNoShape">
                <a:avLst/>
              </a:prstTxWarp>
            </a:bodyPr>
            <a:lstStyle/>
            <a:p>
              <a:pPr algn="ctr" defTabSz="304747">
                <a:spcBef>
                  <a:spcPct val="20000"/>
                </a:spcBef>
                <a:buClr>
                  <a:srgbClr val="FF0000"/>
                </a:buClr>
                <a:defRPr/>
              </a:pPr>
              <a:endParaRPr lang="en-US" sz="2400" kern="0" dirty="0">
                <a:latin typeface="Arial" pitchFamily="34" charset="0"/>
              </a:endParaRPr>
            </a:p>
          </p:txBody>
        </p:sp>
        <p:sp>
          <p:nvSpPr>
            <p:cNvPr id="7" name="Rounded Rectangle 6"/>
            <p:cNvSpPr/>
            <p:nvPr/>
          </p:nvSpPr>
          <p:spPr bwMode="auto">
            <a:xfrm>
              <a:off x="1948061" y="1488497"/>
              <a:ext cx="8292702" cy="3847139"/>
            </a:xfrm>
            <a:prstGeom prst="roundRect">
              <a:avLst>
                <a:gd name="adj" fmla="val 1037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99" tIns="60949" rIns="121899" bIns="60949" numCol="1" rtlCol="0" anchor="t" anchorCtr="0" compatLnSpc="1">
              <a:prstTxWarp prst="textNoShape">
                <a:avLst/>
              </a:prstTxWarp>
            </a:bodyPr>
            <a:lstStyle/>
            <a:p>
              <a:pPr algn="ctr" defTabSz="304747">
                <a:spcBef>
                  <a:spcPct val="20000"/>
                </a:spcBef>
                <a:buClr>
                  <a:srgbClr val="FF0000"/>
                </a:buClr>
                <a:defRPr/>
              </a:pPr>
              <a:endParaRPr lang="en-US" sz="2400" kern="0" dirty="0">
                <a:latin typeface="Arial" pitchFamily="34" charset="0"/>
              </a:endParaRPr>
            </a:p>
          </p:txBody>
        </p:sp>
      </p:grpSp>
      <p:sp>
        <p:nvSpPr>
          <p:cNvPr id="15362" name="Title 1"/>
          <p:cNvSpPr>
            <a:spLocks noGrp="1"/>
          </p:cNvSpPr>
          <p:nvPr>
            <p:ph type="title"/>
          </p:nvPr>
        </p:nvSpPr>
        <p:spPr/>
        <p:txBody>
          <a:bodyPr/>
          <a:lstStyle/>
          <a:p>
            <a:pPr eaLnBrk="1" hangingPunct="1"/>
            <a:r>
              <a:rPr lang="en-US"/>
              <a:t>Infrastructure for Oracle Database Cloud Service</a:t>
            </a:r>
            <a:endParaRPr lang="en-US" altLang="es-MX" dirty="0"/>
          </a:p>
        </p:txBody>
      </p:sp>
      <p:sp>
        <p:nvSpPr>
          <p:cNvPr id="9219" name="Content Placeholder 9"/>
          <p:cNvSpPr>
            <a:spLocks noGrp="1"/>
          </p:cNvSpPr>
          <p:nvPr>
            <p:ph idx="1"/>
          </p:nvPr>
        </p:nvSpPr>
        <p:spPr>
          <a:xfrm>
            <a:off x="2513012" y="2212276"/>
            <a:ext cx="6795705" cy="2283524"/>
          </a:xfrm>
        </p:spPr>
        <p:txBody>
          <a:bodyPr/>
          <a:lstStyle/>
          <a:p>
            <a:pPr lvl="1">
              <a:buClr>
                <a:schemeClr val="accent1"/>
              </a:buClr>
              <a:defRPr/>
            </a:pPr>
            <a:r>
              <a:rPr lang="en-US"/>
              <a:t>Oracle Cloud Infrastructure Classic (OCI Classic)</a:t>
            </a:r>
          </a:p>
          <a:p>
            <a:pPr lvl="2">
              <a:buClr>
                <a:schemeClr val="accent1"/>
              </a:buClr>
              <a:defRPr/>
            </a:pPr>
            <a:r>
              <a:rPr lang="en-US"/>
              <a:t>Oracle’s first-generation cloud infrastructure</a:t>
            </a:r>
          </a:p>
          <a:p>
            <a:pPr lvl="2">
              <a:buClr>
                <a:schemeClr val="accent1"/>
              </a:buClr>
              <a:defRPr/>
            </a:pPr>
            <a:r>
              <a:rPr lang="en-US"/>
              <a:t>Includes Compute Classic and Storage Classic</a:t>
            </a:r>
          </a:p>
          <a:p>
            <a:pPr lvl="1">
              <a:buClr>
                <a:schemeClr val="accent1"/>
              </a:buClr>
              <a:defRPr/>
            </a:pPr>
            <a:r>
              <a:rPr lang="en-US"/>
              <a:t>Oracle Cloud Infrastructure (OCI) </a:t>
            </a:r>
          </a:p>
          <a:p>
            <a:pPr lvl="2">
              <a:buClr>
                <a:schemeClr val="accent1"/>
              </a:buClr>
              <a:defRPr/>
            </a:pPr>
            <a:r>
              <a:rPr lang="en-US"/>
              <a:t>Oracle’s second-generation cloud infrastructure</a:t>
            </a:r>
          </a:p>
          <a:p>
            <a:pPr lvl="2">
              <a:buClr>
                <a:schemeClr val="accent1"/>
              </a:buClr>
              <a:defRPr/>
            </a:pPr>
            <a:r>
              <a:rPr lang="en-US"/>
              <a:t>Includes Compute and Storage</a:t>
            </a:r>
            <a:endParaRPr lang="en-US" dirty="0"/>
          </a:p>
        </p:txBody>
      </p:sp>
      <p:sp>
        <p:nvSpPr>
          <p:cNvPr id="8" name="Rounded Rectangle 7"/>
          <p:cNvSpPr/>
          <p:nvPr/>
        </p:nvSpPr>
        <p:spPr bwMode="auto">
          <a:xfrm>
            <a:off x="9539027" y="2217681"/>
            <a:ext cx="1355923" cy="2388771"/>
          </a:xfrm>
          <a:prstGeom prst="roundRect">
            <a:avLst>
              <a:gd name="adj" fmla="val 17947"/>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99" tIns="60949" rIns="121899" bIns="60949" numCol="1" rtlCol="0" anchor="t" anchorCtr="0" compatLnSpc="1">
            <a:prstTxWarp prst="textNoShape">
              <a:avLst/>
            </a:prstTxWarp>
          </a:bodyPr>
          <a:lstStyle/>
          <a:p>
            <a:pPr algn="ctr" defTabSz="304747">
              <a:spcBef>
                <a:spcPct val="20000"/>
              </a:spcBef>
              <a:buClr>
                <a:srgbClr val="FF0000"/>
              </a:buClr>
              <a:defRPr/>
            </a:pPr>
            <a:endParaRPr lang="en-US" sz="2400" kern="0" dirty="0">
              <a:latin typeface="Arial"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8212" y="3505200"/>
            <a:ext cx="780952" cy="819048"/>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8212" y="2478868"/>
            <a:ext cx="780952" cy="721532"/>
          </a:xfrm>
          <a:prstGeom prst="rect">
            <a:avLst/>
          </a:prstGeom>
        </p:spPr>
      </p:pic>
      <p:sp>
        <p:nvSpPr>
          <p:cNvPr id="5" name="Slide Number Placeholder 4"/>
          <p:cNvSpPr>
            <a:spLocks noGrp="1"/>
          </p:cNvSpPr>
          <p:nvPr>
            <p:ph type="sldNum" sz="quarter" idx="12"/>
          </p:nvPr>
        </p:nvSpPr>
        <p:spPr/>
        <p:txBody>
          <a:bodyPr/>
          <a:lstStyle/>
          <a:p>
            <a:fld id="{0D1E9C62-5A59-433B-A292-EC595ABBBF45}" type="slidenum">
              <a:rPr lang="" smtClean="0"/>
              <a:t>87</a:t>
            </a:fld>
            <a:endParaRPr lang=""/>
          </a:p>
        </p:txBody>
      </p:sp>
    </p:spTree>
    <p:custDataLst>
      <p:tags r:id="rId1"/>
    </p:custDataLst>
    <p:extLst>
      <p:ext uri="{BB962C8B-B14F-4D97-AF65-F5344CB8AC3E}">
        <p14:creationId xmlns:p14="http://schemas.microsoft.com/office/powerpoint/2010/main" val="10208959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p:cNvSpPr>
            <a:spLocks noGrp="1"/>
          </p:cNvSpPr>
          <p:nvPr>
            <p:ph type="title"/>
          </p:nvPr>
        </p:nvSpPr>
        <p:spPr/>
        <p:txBody>
          <a:bodyPr/>
          <a:lstStyle/>
          <a:p>
            <a:pPr eaLnBrk="1" hangingPunct="1"/>
            <a:r>
              <a:rPr lang="en-US" altLang="es-MX" dirty="0"/>
              <a:t>Database Cloud Service Architecture (OCI Classic)</a:t>
            </a:r>
          </a:p>
        </p:txBody>
      </p:sp>
      <p:grpSp>
        <p:nvGrpSpPr>
          <p:cNvPr id="76" name="Group 75"/>
          <p:cNvGrpSpPr/>
          <p:nvPr/>
        </p:nvGrpSpPr>
        <p:grpSpPr>
          <a:xfrm>
            <a:off x="396163" y="952500"/>
            <a:ext cx="11396499" cy="4953000"/>
            <a:chOff x="285199" y="714375"/>
            <a:chExt cx="8549601" cy="3714750"/>
          </a:xfrm>
        </p:grpSpPr>
        <p:cxnSp>
          <p:nvCxnSpPr>
            <p:cNvPr id="79" name=" 1"/>
            <p:cNvCxnSpPr/>
            <p:nvPr/>
          </p:nvCxnSpPr>
          <p:spPr>
            <a:xfrm>
              <a:off x="914012" y="828675"/>
              <a:ext cx="2229431" cy="0"/>
            </a:xfrm>
            <a:prstGeom prst="line">
              <a:avLst/>
            </a:prstGeom>
            <a:ln w="28575" cap="sq">
              <a:solidFill>
                <a:schemeClr val="accent5">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80" name=" 2"/>
            <p:cNvSpPr/>
            <p:nvPr/>
          </p:nvSpPr>
          <p:spPr>
            <a:xfrm>
              <a:off x="3086279" y="714375"/>
              <a:ext cx="4401696" cy="3486150"/>
            </a:xfrm>
            <a:prstGeom prst="roundRect">
              <a:avLst>
                <a:gd name="adj" fmla="val 5250"/>
              </a:avLst>
            </a:prstGeom>
            <a:solidFill>
              <a:schemeClr val="accent5">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49" tIns="25725" rIns="51449" bIns="25725" numCol="1" spcCol="0" rtlCol="0" fromWordArt="0" anchor="t" anchorCtr="1" forceAA="0" compatLnSpc="1">
              <a:prstTxWarp prst="textNoShape">
                <a:avLst/>
              </a:prstTxWarp>
              <a:noAutofit/>
            </a:bodyPr>
            <a:lstStyle/>
            <a:p>
              <a:pPr>
                <a:lnSpc>
                  <a:spcPct val="90000"/>
                </a:lnSpc>
              </a:pPr>
              <a:r>
                <a:rPr lang="en-US" sz="1500" b="1" dirty="0">
                  <a:solidFill>
                    <a:srgbClr val="000000"/>
                  </a:solidFill>
                  <a:latin typeface="Arial"/>
                  <a:cs typeface="Arial"/>
                </a:rPr>
                <a:t>Database Deployment</a:t>
              </a:r>
            </a:p>
          </p:txBody>
        </p:sp>
        <p:sp>
          <p:nvSpPr>
            <p:cNvPr id="81" name=" 3"/>
            <p:cNvSpPr/>
            <p:nvPr/>
          </p:nvSpPr>
          <p:spPr>
            <a:xfrm>
              <a:off x="3200608" y="1000125"/>
              <a:ext cx="4173037" cy="2457450"/>
            </a:xfrm>
            <a:prstGeom prst="roundRect">
              <a:avLst>
                <a:gd name="adj" fmla="val 0"/>
              </a:avLst>
            </a:prstGeom>
            <a:solidFill>
              <a:schemeClr val="accent5">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49" tIns="25725" rIns="51449" bIns="25725" numCol="1" spcCol="0" rtlCol="0" fromWordArt="0" anchor="b" anchorCtr="0" forceAA="0" compatLnSpc="1">
              <a:prstTxWarp prst="textNoShape">
                <a:avLst/>
              </a:prstTxWarp>
              <a:noAutofit/>
            </a:bodyPr>
            <a:lstStyle/>
            <a:p>
              <a:pPr algn="ctr">
                <a:lnSpc>
                  <a:spcPct val="90000"/>
                </a:lnSpc>
              </a:pPr>
              <a:endParaRPr lang="en-US" sz="1500" dirty="0">
                <a:solidFill>
                  <a:srgbClr val="000000"/>
                </a:solidFill>
                <a:latin typeface="Arial"/>
                <a:cs typeface="Arial"/>
              </a:endParaRPr>
            </a:p>
          </p:txBody>
        </p:sp>
        <p:cxnSp>
          <p:nvCxnSpPr>
            <p:cNvPr id="82" name=" 4"/>
            <p:cNvCxnSpPr/>
            <p:nvPr/>
          </p:nvCxnSpPr>
          <p:spPr>
            <a:xfrm>
              <a:off x="4115245" y="3400425"/>
              <a:ext cx="0" cy="457200"/>
            </a:xfrm>
            <a:prstGeom prst="line">
              <a:avLst/>
            </a:prstGeom>
            <a:ln w="28575" cap="sq">
              <a:solidFill>
                <a:schemeClr val="accent5">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3" name=" 5"/>
            <p:cNvCxnSpPr/>
            <p:nvPr/>
          </p:nvCxnSpPr>
          <p:spPr>
            <a:xfrm>
              <a:off x="5715862" y="3415302"/>
              <a:ext cx="0" cy="442324"/>
            </a:xfrm>
            <a:prstGeom prst="line">
              <a:avLst/>
            </a:prstGeom>
            <a:ln w="28575" cap="sq">
              <a:solidFill>
                <a:schemeClr val="accent5">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8" name=" 6"/>
            <p:cNvCxnSpPr/>
            <p:nvPr/>
          </p:nvCxnSpPr>
          <p:spPr>
            <a:xfrm>
              <a:off x="2971949" y="3800475"/>
              <a:ext cx="1314792" cy="0"/>
            </a:xfrm>
            <a:prstGeom prst="line">
              <a:avLst/>
            </a:prstGeom>
            <a:ln w="28575" cap="sq">
              <a:solidFill>
                <a:schemeClr val="accent5">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8" name=" 7"/>
            <p:cNvCxnSpPr/>
            <p:nvPr/>
          </p:nvCxnSpPr>
          <p:spPr>
            <a:xfrm>
              <a:off x="914013" y="828675"/>
              <a:ext cx="0" cy="400050"/>
            </a:xfrm>
            <a:prstGeom prst="line">
              <a:avLst/>
            </a:prstGeom>
            <a:ln w="28575" cap="sq">
              <a:solidFill>
                <a:schemeClr val="accent5">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0" name=" 8"/>
            <p:cNvCxnSpPr/>
            <p:nvPr/>
          </p:nvCxnSpPr>
          <p:spPr>
            <a:xfrm>
              <a:off x="2228805" y="2771775"/>
              <a:ext cx="743144" cy="0"/>
            </a:xfrm>
            <a:prstGeom prst="line">
              <a:avLst/>
            </a:prstGeom>
            <a:ln w="28575" cap="sq">
              <a:solidFill>
                <a:schemeClr val="accent5">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2" name=" 9"/>
            <p:cNvCxnSpPr/>
            <p:nvPr/>
          </p:nvCxnSpPr>
          <p:spPr>
            <a:xfrm>
              <a:off x="2441324" y="1285875"/>
              <a:ext cx="514484" cy="0"/>
            </a:xfrm>
            <a:prstGeom prst="line">
              <a:avLst/>
            </a:prstGeom>
            <a:ln w="28575" cap="sq">
              <a:solidFill>
                <a:schemeClr val="accent5">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103" name=" 10"/>
            <p:cNvSpPr/>
            <p:nvPr/>
          </p:nvSpPr>
          <p:spPr>
            <a:xfrm>
              <a:off x="1607138" y="2371725"/>
              <a:ext cx="1257627" cy="914400"/>
            </a:xfrm>
            <a:prstGeom prst="roundRect">
              <a:avLst>
                <a:gd name="adj" fmla="val 5250"/>
              </a:avLst>
            </a:prstGeom>
            <a:solidFill>
              <a:schemeClr val="accent5">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49" tIns="25725" rIns="51449" bIns="25725" numCol="1" spcCol="0" rtlCol="0" fromWordArt="0" anchor="b" anchorCtr="1" forceAA="0" compatLnSpc="1">
              <a:prstTxWarp prst="textNoShape">
                <a:avLst/>
              </a:prstTxWarp>
              <a:noAutofit/>
            </a:bodyPr>
            <a:lstStyle/>
            <a:p>
              <a:pPr algn="ctr">
                <a:lnSpc>
                  <a:spcPct val="90000"/>
                </a:lnSpc>
              </a:pPr>
              <a:r>
                <a:rPr lang="en-US" sz="1500" dirty="0">
                  <a:solidFill>
                    <a:srgbClr val="000000"/>
                  </a:solidFill>
                  <a:latin typeface="Arial"/>
                  <a:cs typeface="Arial"/>
                </a:rPr>
                <a:t>Hybrid Cloud Management</a:t>
              </a:r>
            </a:p>
          </p:txBody>
        </p:sp>
        <p:grpSp>
          <p:nvGrpSpPr>
            <p:cNvPr id="104" name=" 11"/>
            <p:cNvGrpSpPr/>
            <p:nvPr/>
          </p:nvGrpSpPr>
          <p:grpSpPr>
            <a:xfrm>
              <a:off x="1657156" y="2428875"/>
              <a:ext cx="1157589" cy="457200"/>
              <a:chOff x="360362" y="5562600"/>
              <a:chExt cx="1543050" cy="609600"/>
            </a:xfrm>
          </p:grpSpPr>
          <p:sp>
            <p:nvSpPr>
              <p:cNvPr id="183" name="Rectangle 182"/>
              <p:cNvSpPr/>
              <p:nvPr/>
            </p:nvSpPr>
            <p:spPr>
              <a:xfrm>
                <a:off x="369887" y="5562600"/>
                <a:ext cx="1524000" cy="609600"/>
              </a:xfrm>
              <a:prstGeom prst="rect">
                <a:avLst/>
              </a:prstGeom>
              <a:solidFill>
                <a:schemeClr val="bg1"/>
              </a:solidFill>
              <a:ln w="6350" cmpd="sng">
                <a:noFill/>
                <a:prstDash val="dot"/>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1500" dirty="0">
                  <a:ln>
                    <a:solidFill>
                      <a:schemeClr val="bg2">
                        <a:lumMod val="50000"/>
                      </a:schemeClr>
                    </a:solidFill>
                  </a:ln>
                  <a:solidFill>
                    <a:srgbClr val="000000"/>
                  </a:solidFill>
                  <a:latin typeface="Arial"/>
                  <a:cs typeface="Arial"/>
                </a:endParaRPr>
              </a:p>
            </p:txBody>
          </p:sp>
          <p:pic>
            <p:nvPicPr>
              <p:cNvPr id="184" name="Picture 183" descr="em-12c-sm-clr-496687.gif"/>
              <p:cNvPicPr>
                <a:picLocks noChangeAspect="1"/>
              </p:cNvPicPr>
              <p:nvPr/>
            </p:nvPicPr>
            <p:blipFill>
              <a:blip r:embed="rId4" cstate="print"/>
              <a:stretch>
                <a:fillRect/>
              </a:stretch>
            </p:blipFill>
            <p:spPr>
              <a:xfrm>
                <a:off x="360362" y="5667375"/>
                <a:ext cx="1543050" cy="400050"/>
              </a:xfrm>
              <a:prstGeom prst="rect">
                <a:avLst/>
              </a:prstGeom>
            </p:spPr>
          </p:pic>
        </p:grpSp>
        <p:cxnSp>
          <p:nvCxnSpPr>
            <p:cNvPr id="105" name=" 12"/>
            <p:cNvCxnSpPr/>
            <p:nvPr/>
          </p:nvCxnSpPr>
          <p:spPr>
            <a:xfrm>
              <a:off x="2971948" y="1285876"/>
              <a:ext cx="0" cy="2628900"/>
            </a:xfrm>
            <a:prstGeom prst="line">
              <a:avLst/>
            </a:prstGeom>
            <a:ln w="28575" cap="sq">
              <a:solidFill>
                <a:schemeClr val="accent5">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6" name=" 13"/>
            <p:cNvCxnSpPr/>
            <p:nvPr/>
          </p:nvCxnSpPr>
          <p:spPr>
            <a:xfrm>
              <a:off x="2343135" y="2028825"/>
              <a:ext cx="628814" cy="0"/>
            </a:xfrm>
            <a:prstGeom prst="line">
              <a:avLst/>
            </a:prstGeom>
            <a:ln w="28575" cap="sq">
              <a:solidFill>
                <a:schemeClr val="accent5">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107" name=" 14"/>
            <p:cNvSpPr/>
            <p:nvPr/>
          </p:nvSpPr>
          <p:spPr>
            <a:xfrm>
              <a:off x="285392" y="942975"/>
              <a:ext cx="1257628" cy="2343150"/>
            </a:xfrm>
            <a:prstGeom prst="roundRect">
              <a:avLst>
                <a:gd name="adj" fmla="val 5250"/>
              </a:avLst>
            </a:prstGeom>
            <a:solidFill>
              <a:schemeClr val="accent5">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49" tIns="25725" rIns="51449" bIns="25725" numCol="1" spcCol="0" rtlCol="0" fromWordArt="0" anchor="t" anchorCtr="1" forceAA="0" compatLnSpc="1">
              <a:prstTxWarp prst="textNoShape">
                <a:avLst/>
              </a:prstTxWarp>
              <a:noAutofit/>
            </a:bodyPr>
            <a:lstStyle/>
            <a:p>
              <a:pPr algn="ctr">
                <a:lnSpc>
                  <a:spcPct val="90000"/>
                </a:lnSpc>
              </a:pPr>
              <a:r>
                <a:rPr lang="en-US" sz="1500" dirty="0">
                  <a:solidFill>
                    <a:srgbClr val="000000"/>
                  </a:solidFill>
                  <a:latin typeface="Arial"/>
                  <a:cs typeface="Arial"/>
                </a:rPr>
                <a:t>myservices.</a:t>
              </a:r>
              <a:br>
                <a:rPr lang="en-US" sz="1500" dirty="0">
                  <a:solidFill>
                    <a:srgbClr val="000000"/>
                  </a:solidFill>
                  <a:latin typeface="Arial"/>
                  <a:cs typeface="Arial"/>
                </a:rPr>
              </a:br>
              <a:r>
                <a:rPr lang="en-US" sz="1500" dirty="0">
                  <a:solidFill>
                    <a:srgbClr val="000000"/>
                  </a:solidFill>
                  <a:latin typeface="Arial"/>
                  <a:cs typeface="Arial"/>
                </a:rPr>
                <a:t>oraclecloud.com</a:t>
              </a:r>
            </a:p>
          </p:txBody>
        </p:sp>
        <p:sp>
          <p:nvSpPr>
            <p:cNvPr id="108" name=" 15"/>
            <p:cNvSpPr/>
            <p:nvPr/>
          </p:nvSpPr>
          <p:spPr>
            <a:xfrm>
              <a:off x="3257773" y="1057275"/>
              <a:ext cx="4058707" cy="2343150"/>
            </a:xfrm>
            <a:prstGeom prst="roundRect">
              <a:avLst>
                <a:gd name="adj" fmla="val 0"/>
              </a:avLst>
            </a:prstGeom>
            <a:solidFill>
              <a:srgbClr val="FFFFFF"/>
            </a:solidFill>
            <a:ln w="762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49" tIns="25725" rIns="51449" bIns="25725" numCol="1" spcCol="0" rtlCol="0" fromWordArt="0" anchor="t" anchorCtr="0" forceAA="0" compatLnSpc="1">
              <a:prstTxWarp prst="textNoShape">
                <a:avLst/>
              </a:prstTxWarp>
              <a:noAutofit/>
            </a:bodyPr>
            <a:lstStyle/>
            <a:p>
              <a:pPr>
                <a:lnSpc>
                  <a:spcPct val="90000"/>
                </a:lnSpc>
              </a:pPr>
              <a:r>
                <a:rPr lang="en-US" sz="1500" dirty="0">
                  <a:solidFill>
                    <a:srgbClr val="000000"/>
                  </a:solidFill>
                  <a:latin typeface="Arial"/>
                  <a:cs typeface="Arial"/>
                </a:rPr>
                <a:t>Oracle Linux</a:t>
              </a:r>
            </a:p>
          </p:txBody>
        </p:sp>
        <p:sp>
          <p:nvSpPr>
            <p:cNvPr id="109" name=" 17"/>
            <p:cNvSpPr/>
            <p:nvPr/>
          </p:nvSpPr>
          <p:spPr>
            <a:xfrm>
              <a:off x="3345106" y="1881577"/>
              <a:ext cx="723232" cy="571315"/>
            </a:xfrm>
            <a:prstGeom prst="rect">
              <a:avLst/>
            </a:prstGeom>
          </p:spPr>
          <p:txBody>
            <a:bodyPr wrap="none" lIns="68586" tIns="34293" rIns="68586" bIns="34293">
              <a:spAutoFit/>
            </a:bodyPr>
            <a:lstStyle/>
            <a:p>
              <a:pPr algn="ctr"/>
              <a:r>
                <a:rPr lang="en-US" sz="1500" dirty="0">
                  <a:solidFill>
                    <a:srgbClr val="000000"/>
                  </a:solidFill>
                  <a:latin typeface="Arial"/>
                  <a:cs typeface="Arial"/>
                </a:rPr>
                <a:t>Oracle</a:t>
              </a:r>
            </a:p>
            <a:p>
              <a:pPr algn="ctr"/>
              <a:r>
                <a:rPr lang="en-US" sz="1500" dirty="0">
                  <a:solidFill>
                    <a:srgbClr val="000000"/>
                  </a:solidFill>
                  <a:latin typeface="Arial"/>
                  <a:cs typeface="Arial"/>
                </a:rPr>
                <a:t>Database</a:t>
              </a:r>
            </a:p>
            <a:p>
              <a:pPr algn="ctr"/>
              <a:r>
                <a:rPr lang="en-US" sz="1500" dirty="0">
                  <a:solidFill>
                    <a:srgbClr val="000000"/>
                  </a:solidFill>
                  <a:latin typeface="Arial"/>
                  <a:cs typeface="Arial"/>
                </a:rPr>
                <a:t>Tools</a:t>
              </a:r>
            </a:p>
          </p:txBody>
        </p:sp>
        <p:sp>
          <p:nvSpPr>
            <p:cNvPr id="110" name=" 18"/>
            <p:cNvSpPr/>
            <p:nvPr/>
          </p:nvSpPr>
          <p:spPr>
            <a:xfrm>
              <a:off x="4309694" y="1887142"/>
              <a:ext cx="857341" cy="571315"/>
            </a:xfrm>
            <a:prstGeom prst="rect">
              <a:avLst/>
            </a:prstGeom>
          </p:spPr>
          <p:txBody>
            <a:bodyPr wrap="none" lIns="68586" tIns="34293" rIns="68586" bIns="34293">
              <a:spAutoFit/>
            </a:bodyPr>
            <a:lstStyle/>
            <a:p>
              <a:pPr algn="ctr"/>
              <a:r>
                <a:rPr lang="en-US" sz="1500" dirty="0">
                  <a:solidFill>
                    <a:srgbClr val="000000"/>
                  </a:solidFill>
                  <a:latin typeface="Arial"/>
                  <a:cs typeface="Arial"/>
                </a:rPr>
                <a:t>Oracle</a:t>
              </a:r>
            </a:p>
            <a:p>
              <a:pPr algn="ctr"/>
              <a:r>
                <a:rPr lang="en-US" sz="1500" dirty="0">
                  <a:solidFill>
                    <a:srgbClr val="000000"/>
                  </a:solidFill>
                  <a:latin typeface="Arial"/>
                  <a:cs typeface="Arial"/>
                </a:rPr>
                <a:t>Database </a:t>
              </a:r>
            </a:p>
            <a:p>
              <a:pPr algn="ctr"/>
              <a:r>
                <a:rPr lang="en-US" sz="1500" dirty="0">
                  <a:solidFill>
                    <a:srgbClr val="000000"/>
                  </a:solidFill>
                  <a:latin typeface="Arial"/>
                  <a:cs typeface="Arial"/>
                </a:rPr>
                <a:t>Cloud Tools</a:t>
              </a:r>
            </a:p>
          </p:txBody>
        </p:sp>
        <p:sp>
          <p:nvSpPr>
            <p:cNvPr id="111" name=" 19"/>
            <p:cNvSpPr/>
            <p:nvPr/>
          </p:nvSpPr>
          <p:spPr>
            <a:xfrm>
              <a:off x="4236650" y="3000376"/>
              <a:ext cx="1003430" cy="398191"/>
            </a:xfrm>
            <a:prstGeom prst="rect">
              <a:avLst/>
            </a:prstGeom>
          </p:spPr>
          <p:txBody>
            <a:bodyPr wrap="none" lIns="68586" tIns="34293" rIns="68586" bIns="34293">
              <a:spAutoFit/>
            </a:bodyPr>
            <a:lstStyle/>
            <a:p>
              <a:pPr algn="ctr"/>
              <a:r>
                <a:rPr lang="en-US" sz="1500" dirty="0">
                  <a:solidFill>
                    <a:srgbClr val="000000"/>
                  </a:solidFill>
                  <a:latin typeface="Arial"/>
                  <a:cs typeface="Arial"/>
                </a:rPr>
                <a:t>Oracle REST </a:t>
              </a:r>
            </a:p>
            <a:p>
              <a:pPr algn="ctr"/>
              <a:r>
                <a:rPr lang="en-US" sz="1500" dirty="0">
                  <a:solidFill>
                    <a:srgbClr val="000000"/>
                  </a:solidFill>
                  <a:latin typeface="Arial"/>
                  <a:cs typeface="Arial"/>
                </a:rPr>
                <a:t>Data Services</a:t>
              </a:r>
            </a:p>
          </p:txBody>
        </p:sp>
        <p:sp>
          <p:nvSpPr>
            <p:cNvPr id="112" name=" 20"/>
            <p:cNvSpPr/>
            <p:nvPr/>
          </p:nvSpPr>
          <p:spPr>
            <a:xfrm>
              <a:off x="3289789" y="3000376"/>
              <a:ext cx="833868" cy="398191"/>
            </a:xfrm>
            <a:prstGeom prst="rect">
              <a:avLst/>
            </a:prstGeom>
          </p:spPr>
          <p:txBody>
            <a:bodyPr wrap="none" lIns="68586" tIns="34293" rIns="68586" bIns="34293">
              <a:spAutoFit/>
            </a:bodyPr>
            <a:lstStyle/>
            <a:p>
              <a:pPr algn="ctr"/>
              <a:r>
                <a:rPr lang="en-US" sz="1500" dirty="0">
                  <a:solidFill>
                    <a:srgbClr val="000000"/>
                  </a:solidFill>
                  <a:latin typeface="Arial"/>
                  <a:cs typeface="Arial"/>
                </a:rPr>
                <a:t>Oracle Net </a:t>
              </a:r>
            </a:p>
            <a:p>
              <a:pPr algn="ctr"/>
              <a:r>
                <a:rPr lang="en-US" sz="1500" dirty="0">
                  <a:solidFill>
                    <a:srgbClr val="000000"/>
                  </a:solidFill>
                  <a:latin typeface="Arial"/>
                  <a:cs typeface="Arial"/>
                </a:rPr>
                <a:t>Services</a:t>
              </a:r>
            </a:p>
          </p:txBody>
        </p:sp>
        <p:pic>
          <p:nvPicPr>
            <p:cNvPr id="113" name=" 21" descr="C:\Desktop\Architecture Diagrams\ORDS.png"/>
            <p:cNvPicPr>
              <a:picLocks noChangeAspect="1" noChangeArrowheads="1"/>
            </p:cNvPicPr>
            <p:nvPr/>
          </p:nvPicPr>
          <p:blipFill>
            <a:blip r:embed="rId5" cstate="print"/>
            <a:stretch>
              <a:fillRect/>
            </a:stretch>
          </p:blipFill>
          <p:spPr bwMode="auto">
            <a:xfrm>
              <a:off x="3382319" y="2543175"/>
              <a:ext cx="648807" cy="475059"/>
            </a:xfrm>
            <a:prstGeom prst="rect">
              <a:avLst/>
            </a:prstGeom>
            <a:noFill/>
          </p:spPr>
        </p:pic>
        <p:pic>
          <p:nvPicPr>
            <p:cNvPr id="114" name=" 22" descr="C:\Desktop\Architecture Diagrams\ORDS.png"/>
            <p:cNvPicPr>
              <a:picLocks noChangeAspect="1" noChangeArrowheads="1"/>
            </p:cNvPicPr>
            <p:nvPr/>
          </p:nvPicPr>
          <p:blipFill>
            <a:blip r:embed="rId5" cstate="print"/>
            <a:stretch>
              <a:fillRect/>
            </a:stretch>
          </p:blipFill>
          <p:spPr bwMode="auto">
            <a:xfrm>
              <a:off x="4413961" y="2543175"/>
              <a:ext cx="648807" cy="475059"/>
            </a:xfrm>
            <a:prstGeom prst="rect">
              <a:avLst/>
            </a:prstGeom>
            <a:noFill/>
          </p:spPr>
        </p:pic>
        <p:pic>
          <p:nvPicPr>
            <p:cNvPr id="117" name=" 23" descr="C:\Desktop\Architecture Diagrams\DBcloud-DataManagement-red.png"/>
            <p:cNvPicPr>
              <a:picLocks noChangeAspect="1" noChangeArrowheads="1"/>
            </p:cNvPicPr>
            <p:nvPr/>
          </p:nvPicPr>
          <p:blipFill>
            <a:blip r:embed="rId6" cstate="print"/>
            <a:stretch>
              <a:fillRect/>
            </a:stretch>
          </p:blipFill>
          <p:spPr bwMode="auto">
            <a:xfrm>
              <a:off x="4426556" y="1314017"/>
              <a:ext cx="623617" cy="562841"/>
            </a:xfrm>
            <a:prstGeom prst="rect">
              <a:avLst/>
            </a:prstGeom>
            <a:noFill/>
          </p:spPr>
        </p:pic>
        <p:pic>
          <p:nvPicPr>
            <p:cNvPr id="118" name=" 24" descr="C:\Desktop\Architecture Diagrams\DB-DataManagement-red.png"/>
            <p:cNvPicPr>
              <a:picLocks noChangeAspect="1" noChangeArrowheads="1"/>
            </p:cNvPicPr>
            <p:nvPr/>
          </p:nvPicPr>
          <p:blipFill>
            <a:blip r:embed="rId7" cstate="print"/>
            <a:stretch>
              <a:fillRect/>
            </a:stretch>
          </p:blipFill>
          <p:spPr bwMode="auto">
            <a:xfrm>
              <a:off x="3478063" y="1366838"/>
              <a:ext cx="457319" cy="457200"/>
            </a:xfrm>
            <a:prstGeom prst="rect">
              <a:avLst/>
            </a:prstGeom>
            <a:noFill/>
          </p:spPr>
        </p:pic>
        <p:grpSp>
          <p:nvGrpSpPr>
            <p:cNvPr id="119" name=" 25"/>
            <p:cNvGrpSpPr/>
            <p:nvPr/>
          </p:nvGrpSpPr>
          <p:grpSpPr>
            <a:xfrm>
              <a:off x="1599991" y="942975"/>
              <a:ext cx="1257628" cy="742950"/>
              <a:chOff x="2208212" y="1828800"/>
              <a:chExt cx="1676400" cy="990600"/>
            </a:xfrm>
          </p:grpSpPr>
          <p:sp>
            <p:nvSpPr>
              <p:cNvPr id="181" name="Rounded Rectangle 180"/>
              <p:cNvSpPr/>
              <p:nvPr/>
            </p:nvSpPr>
            <p:spPr>
              <a:xfrm>
                <a:off x="2208212" y="1828800"/>
                <a:ext cx="1676400" cy="990600"/>
              </a:xfrm>
              <a:prstGeom prst="roundRect">
                <a:avLst>
                  <a:gd name="adj" fmla="val 5250"/>
                </a:avLst>
              </a:prstGeom>
              <a:solidFill>
                <a:schemeClr val="accent5">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1" forceAA="0" compatLnSpc="1">
                <a:prstTxWarp prst="textNoShape">
                  <a:avLst/>
                </a:prstTxWarp>
                <a:noAutofit/>
              </a:bodyPr>
              <a:lstStyle/>
              <a:p>
                <a:pPr algn="ctr">
                  <a:lnSpc>
                    <a:spcPct val="90000"/>
                  </a:lnSpc>
                </a:pPr>
                <a:r>
                  <a:rPr lang="en-US" sz="1500" dirty="0">
                    <a:solidFill>
                      <a:srgbClr val="000000"/>
                    </a:solidFill>
                    <a:latin typeface="Arial"/>
                    <a:cs typeface="Arial"/>
                  </a:rPr>
                  <a:t>ssh access</a:t>
                </a:r>
              </a:p>
            </p:txBody>
          </p:sp>
          <p:pic>
            <p:nvPicPr>
              <p:cNvPr id="182" name="Picture 3" descr="C:\Desktop\Architecture Diagrams\ssh.png"/>
              <p:cNvPicPr>
                <a:picLocks noChangeAspect="1" noChangeArrowheads="1"/>
              </p:cNvPicPr>
              <p:nvPr/>
            </p:nvPicPr>
            <p:blipFill>
              <a:blip r:embed="rId8" cstate="print"/>
              <a:srcRect/>
              <a:stretch>
                <a:fillRect/>
              </a:stretch>
            </p:blipFill>
            <p:spPr bwMode="auto">
              <a:xfrm>
                <a:off x="2665412" y="1981200"/>
                <a:ext cx="762000" cy="504825"/>
              </a:xfrm>
              <a:prstGeom prst="rect">
                <a:avLst/>
              </a:prstGeom>
              <a:noFill/>
            </p:spPr>
          </p:pic>
        </p:grpSp>
        <p:sp>
          <p:nvSpPr>
            <p:cNvPr id="120" name=" 26"/>
            <p:cNvSpPr/>
            <p:nvPr/>
          </p:nvSpPr>
          <p:spPr>
            <a:xfrm>
              <a:off x="3200607" y="3571875"/>
              <a:ext cx="2229193" cy="514350"/>
            </a:xfrm>
            <a:prstGeom prst="roundRect">
              <a:avLst>
                <a:gd name="adj" fmla="val 0"/>
              </a:avLst>
            </a:prstGeom>
            <a:solidFill>
              <a:srgbClr val="61808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marL="822891">
                <a:lnSpc>
                  <a:spcPct val="90000"/>
                </a:lnSpc>
              </a:pPr>
              <a:r>
                <a:rPr lang="en-US" sz="1500" dirty="0">
                  <a:solidFill>
                    <a:schemeClr val="bg1"/>
                  </a:solidFill>
                  <a:latin typeface="Arial"/>
                  <a:cs typeface="Arial"/>
                </a:rPr>
                <a:t>Compute Cloud Service</a:t>
              </a:r>
            </a:p>
            <a:p>
              <a:pPr marL="822891">
                <a:lnSpc>
                  <a:spcPct val="90000"/>
                </a:lnSpc>
              </a:pPr>
              <a:r>
                <a:rPr lang="en-US" sz="1500" dirty="0">
                  <a:solidFill>
                    <a:schemeClr val="bg1"/>
                  </a:solidFill>
                  <a:latin typeface="Arial"/>
                  <a:cs typeface="Arial"/>
                </a:rPr>
                <a:t>Networking Resources</a:t>
              </a:r>
            </a:p>
          </p:txBody>
        </p:sp>
        <p:grpSp>
          <p:nvGrpSpPr>
            <p:cNvPr id="122" name=" 27"/>
            <p:cNvGrpSpPr/>
            <p:nvPr/>
          </p:nvGrpSpPr>
          <p:grpSpPr>
            <a:xfrm>
              <a:off x="3257773" y="3629025"/>
              <a:ext cx="571649" cy="400050"/>
              <a:chOff x="4494212" y="5334000"/>
              <a:chExt cx="762000" cy="533400"/>
            </a:xfrm>
          </p:grpSpPr>
          <p:pic>
            <p:nvPicPr>
              <p:cNvPr id="174" name="Picture 173" descr="publicip_24.png"/>
              <p:cNvPicPr>
                <a:picLocks noChangeAspect="1"/>
              </p:cNvPicPr>
              <p:nvPr/>
            </p:nvPicPr>
            <p:blipFill>
              <a:blip r:embed="rId9" cstate="print"/>
              <a:stretch>
                <a:fillRect/>
              </a:stretch>
            </p:blipFill>
            <p:spPr>
              <a:xfrm>
                <a:off x="4494212" y="5334000"/>
                <a:ext cx="228571" cy="228571"/>
              </a:xfrm>
              <a:prstGeom prst="rect">
                <a:avLst/>
              </a:prstGeom>
            </p:spPr>
          </p:pic>
          <p:pic>
            <p:nvPicPr>
              <p:cNvPr id="175" name="Picture 174" descr="sshkey_24.png"/>
              <p:cNvPicPr>
                <a:picLocks noChangeAspect="1"/>
              </p:cNvPicPr>
              <p:nvPr/>
            </p:nvPicPr>
            <p:blipFill>
              <a:blip r:embed="rId10" cstate="print"/>
              <a:stretch>
                <a:fillRect/>
              </a:stretch>
            </p:blipFill>
            <p:spPr>
              <a:xfrm>
                <a:off x="4760927" y="5334000"/>
                <a:ext cx="228571" cy="228571"/>
              </a:xfrm>
              <a:prstGeom prst="rect">
                <a:avLst/>
              </a:prstGeom>
            </p:spPr>
          </p:pic>
          <p:pic>
            <p:nvPicPr>
              <p:cNvPr id="176" name="Picture 175" descr="securityrule_24.png"/>
              <p:cNvPicPr>
                <a:picLocks noChangeAspect="1"/>
              </p:cNvPicPr>
              <p:nvPr/>
            </p:nvPicPr>
            <p:blipFill>
              <a:blip r:embed="rId11" cstate="print"/>
              <a:stretch>
                <a:fillRect/>
              </a:stretch>
            </p:blipFill>
            <p:spPr>
              <a:xfrm>
                <a:off x="5027641" y="5334000"/>
                <a:ext cx="228571" cy="228571"/>
              </a:xfrm>
              <a:prstGeom prst="rect">
                <a:avLst/>
              </a:prstGeom>
            </p:spPr>
          </p:pic>
          <p:pic>
            <p:nvPicPr>
              <p:cNvPr id="178" name="Picture 177" descr="securityapplication_24_16.1.2.png"/>
              <p:cNvPicPr>
                <a:picLocks noChangeAspect="1"/>
              </p:cNvPicPr>
              <p:nvPr/>
            </p:nvPicPr>
            <p:blipFill>
              <a:blip r:embed="rId12" cstate="print"/>
              <a:stretch>
                <a:fillRect/>
              </a:stretch>
            </p:blipFill>
            <p:spPr>
              <a:xfrm>
                <a:off x="4494212" y="5638829"/>
                <a:ext cx="228571" cy="228571"/>
              </a:xfrm>
              <a:prstGeom prst="rect">
                <a:avLst/>
              </a:prstGeom>
            </p:spPr>
          </p:pic>
          <p:pic>
            <p:nvPicPr>
              <p:cNvPr id="179" name="Picture 178" descr="securityiplist_24_16.1.2.png"/>
              <p:cNvPicPr>
                <a:picLocks noChangeAspect="1"/>
              </p:cNvPicPr>
              <p:nvPr/>
            </p:nvPicPr>
            <p:blipFill>
              <a:blip r:embed="rId13" cstate="print"/>
              <a:stretch>
                <a:fillRect/>
              </a:stretch>
            </p:blipFill>
            <p:spPr>
              <a:xfrm>
                <a:off x="4760927" y="5638829"/>
                <a:ext cx="228571" cy="228571"/>
              </a:xfrm>
              <a:prstGeom prst="rect">
                <a:avLst/>
              </a:prstGeom>
            </p:spPr>
          </p:pic>
          <p:pic>
            <p:nvPicPr>
              <p:cNvPr id="180" name="Picture 179" descr="securitylist_24.png"/>
              <p:cNvPicPr>
                <a:picLocks noChangeAspect="1"/>
              </p:cNvPicPr>
              <p:nvPr/>
            </p:nvPicPr>
            <p:blipFill>
              <a:blip r:embed="rId14" cstate="print"/>
              <a:stretch>
                <a:fillRect/>
              </a:stretch>
            </p:blipFill>
            <p:spPr>
              <a:xfrm>
                <a:off x="5027641" y="5638829"/>
                <a:ext cx="228571" cy="228571"/>
              </a:xfrm>
              <a:prstGeom prst="rect">
                <a:avLst/>
              </a:prstGeom>
            </p:spPr>
          </p:pic>
        </p:grpSp>
        <p:sp>
          <p:nvSpPr>
            <p:cNvPr id="123" name=" 28"/>
            <p:cNvSpPr/>
            <p:nvPr/>
          </p:nvSpPr>
          <p:spPr>
            <a:xfrm>
              <a:off x="1599991" y="1743075"/>
              <a:ext cx="1257628" cy="571500"/>
            </a:xfrm>
            <a:prstGeom prst="roundRect">
              <a:avLst>
                <a:gd name="adj" fmla="val 5250"/>
              </a:avLst>
            </a:prstGeom>
            <a:solidFill>
              <a:schemeClr val="accent5">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49" tIns="25725" rIns="51449" bIns="25725" numCol="1" spcCol="0" rtlCol="0" fromWordArt="0" anchor="ctr" anchorCtr="1" forceAA="0" compatLnSpc="1">
              <a:prstTxWarp prst="textNoShape">
                <a:avLst/>
              </a:prstTxWarp>
              <a:noAutofit/>
            </a:bodyPr>
            <a:lstStyle/>
            <a:p>
              <a:pPr algn="ctr">
                <a:lnSpc>
                  <a:spcPct val="90000"/>
                </a:lnSpc>
              </a:pPr>
              <a:r>
                <a:rPr lang="en-US" sz="1500" dirty="0">
                  <a:solidFill>
                    <a:srgbClr val="000000"/>
                  </a:solidFill>
                  <a:latin typeface="Arial"/>
                  <a:cs typeface="Arial"/>
                </a:rPr>
                <a:t>Admin Tools &amp;</a:t>
              </a:r>
            </a:p>
            <a:p>
              <a:pPr algn="ctr">
                <a:lnSpc>
                  <a:spcPct val="90000"/>
                </a:lnSpc>
              </a:pPr>
              <a:r>
                <a:rPr lang="en-US" sz="1500" dirty="0">
                  <a:solidFill>
                    <a:srgbClr val="000000"/>
                  </a:solidFill>
                  <a:latin typeface="Arial"/>
                  <a:cs typeface="Arial"/>
                </a:rPr>
                <a:t>App Dev Tools</a:t>
              </a:r>
            </a:p>
          </p:txBody>
        </p:sp>
        <p:cxnSp>
          <p:nvCxnSpPr>
            <p:cNvPr id="127" name=" 29"/>
            <p:cNvCxnSpPr/>
            <p:nvPr/>
          </p:nvCxnSpPr>
          <p:spPr>
            <a:xfrm>
              <a:off x="914012" y="3914775"/>
              <a:ext cx="2057936" cy="0"/>
            </a:xfrm>
            <a:prstGeom prst="line">
              <a:avLst/>
            </a:prstGeom>
            <a:ln w="28575" cap="sq">
              <a:solidFill>
                <a:schemeClr val="accent5">
                  <a:lumMod val="75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128" name=" 30"/>
            <p:cNvGrpSpPr/>
            <p:nvPr/>
          </p:nvGrpSpPr>
          <p:grpSpPr>
            <a:xfrm>
              <a:off x="295142" y="1386415"/>
              <a:ext cx="1238129" cy="938099"/>
              <a:chOff x="468865" y="934155"/>
              <a:chExt cx="1650409" cy="1250797"/>
            </a:xfrm>
          </p:grpSpPr>
          <p:pic>
            <p:nvPicPr>
              <p:cNvPr id="172" name="Picture 171"/>
              <p:cNvPicPr>
                <a:picLocks noChangeAspect="1"/>
              </p:cNvPicPr>
              <p:nvPr/>
            </p:nvPicPr>
            <p:blipFill>
              <a:blip r:embed="rId15" cstate="print"/>
              <a:stretch>
                <a:fillRect/>
              </a:stretch>
            </p:blipFill>
            <p:spPr>
              <a:xfrm>
                <a:off x="798768" y="934155"/>
                <a:ext cx="990601" cy="629739"/>
              </a:xfrm>
              <a:prstGeom prst="rect">
                <a:avLst/>
              </a:prstGeom>
            </p:spPr>
          </p:pic>
          <p:sp>
            <p:nvSpPr>
              <p:cNvPr id="173" name="Rectangle 172"/>
              <p:cNvSpPr/>
              <p:nvPr/>
            </p:nvSpPr>
            <p:spPr>
              <a:xfrm>
                <a:off x="468865" y="1600199"/>
                <a:ext cx="1650409" cy="584753"/>
              </a:xfrm>
              <a:prstGeom prst="rect">
                <a:avLst/>
              </a:prstGeom>
            </p:spPr>
            <p:txBody>
              <a:bodyPr wrap="none" lIns="121899" tIns="60949" rIns="121899" bIns="60949">
                <a:spAutoFit/>
              </a:bodyPr>
              <a:lstStyle/>
              <a:p>
                <a:pPr algn="ctr"/>
                <a:r>
                  <a:rPr lang="en-US" sz="1500" dirty="0">
                    <a:solidFill>
                      <a:srgbClr val="000000"/>
                    </a:solidFill>
                    <a:latin typeface="Arial"/>
                    <a:cs typeface="Arial"/>
                  </a:rPr>
                  <a:t>Database Cloud</a:t>
                </a:r>
              </a:p>
              <a:p>
                <a:pPr algn="ctr"/>
                <a:r>
                  <a:rPr lang="en-US" sz="1500" dirty="0">
                    <a:solidFill>
                      <a:srgbClr val="000000"/>
                    </a:solidFill>
                    <a:latin typeface="Arial"/>
                    <a:cs typeface="Arial"/>
                  </a:rPr>
                  <a:t>Service Console</a:t>
                </a:r>
              </a:p>
            </p:txBody>
          </p:sp>
        </p:grpSp>
        <p:grpSp>
          <p:nvGrpSpPr>
            <p:cNvPr id="129" name=" 31"/>
            <p:cNvGrpSpPr/>
            <p:nvPr/>
          </p:nvGrpSpPr>
          <p:grpSpPr>
            <a:xfrm>
              <a:off x="295141" y="2343150"/>
              <a:ext cx="1238130" cy="946566"/>
              <a:chOff x="451415" y="990600"/>
              <a:chExt cx="1650410" cy="1262086"/>
            </a:xfrm>
          </p:grpSpPr>
          <p:pic>
            <p:nvPicPr>
              <p:cNvPr id="170" name="Picture 169"/>
              <p:cNvPicPr>
                <a:picLocks noChangeAspect="1"/>
              </p:cNvPicPr>
              <p:nvPr/>
            </p:nvPicPr>
            <p:blipFill>
              <a:blip r:embed="rId15" cstate="print"/>
              <a:stretch>
                <a:fillRect/>
              </a:stretch>
            </p:blipFill>
            <p:spPr>
              <a:xfrm>
                <a:off x="781319" y="990600"/>
                <a:ext cx="990601" cy="629739"/>
              </a:xfrm>
              <a:prstGeom prst="rect">
                <a:avLst/>
              </a:prstGeom>
            </p:spPr>
          </p:pic>
          <p:sp>
            <p:nvSpPr>
              <p:cNvPr id="171" name="Rectangle 170"/>
              <p:cNvSpPr/>
              <p:nvPr/>
            </p:nvSpPr>
            <p:spPr>
              <a:xfrm>
                <a:off x="451415" y="1667933"/>
                <a:ext cx="1650410" cy="584753"/>
              </a:xfrm>
              <a:prstGeom prst="rect">
                <a:avLst/>
              </a:prstGeom>
            </p:spPr>
            <p:txBody>
              <a:bodyPr wrap="none" lIns="121899" tIns="60949" rIns="121899" bIns="60949">
                <a:spAutoFit/>
              </a:bodyPr>
              <a:lstStyle/>
              <a:p>
                <a:pPr algn="ctr"/>
                <a:r>
                  <a:rPr lang="en-US" sz="1500" dirty="0">
                    <a:solidFill>
                      <a:srgbClr val="000000"/>
                    </a:solidFill>
                    <a:latin typeface="Arial"/>
                    <a:cs typeface="Arial"/>
                  </a:rPr>
                  <a:t>Compute Cloud</a:t>
                </a:r>
              </a:p>
              <a:p>
                <a:pPr algn="ctr"/>
                <a:r>
                  <a:rPr lang="en-US" sz="1500" dirty="0">
                    <a:solidFill>
                      <a:srgbClr val="000000"/>
                    </a:solidFill>
                    <a:latin typeface="Arial"/>
                    <a:cs typeface="Arial"/>
                  </a:rPr>
                  <a:t>Service Console</a:t>
                </a:r>
              </a:p>
            </p:txBody>
          </p:sp>
        </p:grpSp>
        <p:sp>
          <p:nvSpPr>
            <p:cNvPr id="130" name=" 32"/>
            <p:cNvSpPr/>
            <p:nvPr/>
          </p:nvSpPr>
          <p:spPr>
            <a:xfrm>
              <a:off x="285199" y="3400425"/>
              <a:ext cx="2572420" cy="1028700"/>
            </a:xfrm>
            <a:prstGeom prst="roundRect">
              <a:avLst>
                <a:gd name="adj" fmla="val 5250"/>
              </a:avLst>
            </a:prstGeom>
            <a:solidFill>
              <a:schemeClr val="accent5">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49" tIns="25725" rIns="51449" bIns="25725" numCol="1" spcCol="0" rtlCol="0" fromWordArt="0" anchor="t" anchorCtr="1" forceAA="0" compatLnSpc="1">
              <a:prstTxWarp prst="textNoShape">
                <a:avLst/>
              </a:prstTxWarp>
              <a:noAutofit/>
            </a:bodyPr>
            <a:lstStyle/>
            <a:p>
              <a:pPr algn="ctr">
                <a:lnSpc>
                  <a:spcPct val="90000"/>
                </a:lnSpc>
              </a:pPr>
              <a:r>
                <a:rPr lang="en-US" sz="1500" b="1" dirty="0">
                  <a:solidFill>
                    <a:srgbClr val="000000"/>
                  </a:solidFill>
                  <a:latin typeface="Arial"/>
                  <a:cs typeface="Arial"/>
                </a:rPr>
                <a:t>Applications</a:t>
              </a:r>
            </a:p>
          </p:txBody>
        </p:sp>
        <p:sp>
          <p:nvSpPr>
            <p:cNvPr id="131" name=" 33"/>
            <p:cNvSpPr/>
            <p:nvPr/>
          </p:nvSpPr>
          <p:spPr>
            <a:xfrm>
              <a:off x="342364" y="3629025"/>
              <a:ext cx="2458090" cy="742950"/>
            </a:xfrm>
            <a:prstGeom prst="rect">
              <a:avLst/>
            </a:prstGeom>
            <a:solidFill>
              <a:schemeClr val="bg1"/>
            </a:solidFill>
            <a:ln w="6350" cmpd="sng">
              <a:noFill/>
              <a:prstDash val="dot"/>
            </a:ln>
          </p:spPr>
          <p:style>
            <a:lnRef idx="2">
              <a:schemeClr val="accent1">
                <a:shade val="50000"/>
              </a:schemeClr>
            </a:lnRef>
            <a:fillRef idx="1">
              <a:schemeClr val="accent1"/>
            </a:fillRef>
            <a:effectRef idx="0">
              <a:schemeClr val="accent1"/>
            </a:effectRef>
            <a:fontRef idx="minor">
              <a:schemeClr val="lt1"/>
            </a:fontRef>
          </p:style>
          <p:txBody>
            <a:bodyPr lIns="68586" tIns="34293" rIns="68586" bIns="34293" rtlCol="0" anchor="ctr"/>
            <a:lstStyle/>
            <a:p>
              <a:pPr algn="ctr"/>
              <a:endParaRPr lang="en-US" sz="1500" dirty="0">
                <a:ln>
                  <a:solidFill>
                    <a:schemeClr val="bg2">
                      <a:lumMod val="50000"/>
                    </a:schemeClr>
                  </a:solidFill>
                </a:ln>
                <a:solidFill>
                  <a:srgbClr val="000000"/>
                </a:solidFill>
                <a:latin typeface="Arial"/>
                <a:cs typeface="Arial"/>
              </a:endParaRPr>
            </a:p>
          </p:txBody>
        </p:sp>
        <p:pic>
          <p:nvPicPr>
            <p:cNvPr id="132" name=" 34"/>
            <p:cNvPicPr>
              <a:picLocks noChangeAspect="1"/>
            </p:cNvPicPr>
            <p:nvPr/>
          </p:nvPicPr>
          <p:blipFill>
            <a:blip r:embed="rId16" cstate="print"/>
            <a:stretch>
              <a:fillRect/>
            </a:stretch>
          </p:blipFill>
          <p:spPr>
            <a:xfrm>
              <a:off x="456693" y="3686177"/>
              <a:ext cx="334889" cy="326063"/>
            </a:xfrm>
            <a:prstGeom prst="rect">
              <a:avLst/>
            </a:prstGeom>
          </p:spPr>
        </p:pic>
        <p:pic>
          <p:nvPicPr>
            <p:cNvPr id="133" name=" 35"/>
            <p:cNvPicPr>
              <a:picLocks noChangeAspect="1"/>
            </p:cNvPicPr>
            <p:nvPr/>
          </p:nvPicPr>
          <p:blipFill>
            <a:blip r:embed="rId17" cstate="print"/>
            <a:stretch>
              <a:fillRect/>
            </a:stretch>
          </p:blipFill>
          <p:spPr>
            <a:xfrm>
              <a:off x="1103688" y="3676101"/>
              <a:ext cx="339707" cy="346214"/>
            </a:xfrm>
            <a:prstGeom prst="rect">
              <a:avLst/>
            </a:prstGeom>
          </p:spPr>
        </p:pic>
        <p:pic>
          <p:nvPicPr>
            <p:cNvPr id="134" name=" 36"/>
            <p:cNvPicPr>
              <a:picLocks noChangeAspect="1"/>
            </p:cNvPicPr>
            <p:nvPr/>
          </p:nvPicPr>
          <p:blipFill>
            <a:blip r:embed="rId18" cstate="print"/>
            <a:stretch>
              <a:fillRect/>
            </a:stretch>
          </p:blipFill>
          <p:spPr>
            <a:xfrm>
              <a:off x="2410648" y="4070444"/>
              <a:ext cx="242193" cy="242193"/>
            </a:xfrm>
            <a:prstGeom prst="rect">
              <a:avLst/>
            </a:prstGeom>
          </p:spPr>
        </p:pic>
        <p:pic>
          <p:nvPicPr>
            <p:cNvPr id="135" name=" 37"/>
            <p:cNvPicPr>
              <a:picLocks noChangeAspect="1"/>
            </p:cNvPicPr>
            <p:nvPr/>
          </p:nvPicPr>
          <p:blipFill>
            <a:blip r:embed="rId19" cstate="print"/>
            <a:stretch>
              <a:fillRect/>
            </a:stretch>
          </p:blipFill>
          <p:spPr>
            <a:xfrm>
              <a:off x="1714780" y="4063968"/>
              <a:ext cx="390861" cy="255146"/>
            </a:xfrm>
            <a:prstGeom prst="rect">
              <a:avLst/>
            </a:prstGeom>
          </p:spPr>
        </p:pic>
        <p:pic>
          <p:nvPicPr>
            <p:cNvPr id="136" name=" 38"/>
            <p:cNvPicPr>
              <a:picLocks noChangeAspect="1"/>
            </p:cNvPicPr>
            <p:nvPr/>
          </p:nvPicPr>
          <p:blipFill>
            <a:blip r:embed="rId20" cstate="print"/>
            <a:stretch>
              <a:fillRect/>
            </a:stretch>
          </p:blipFill>
          <p:spPr>
            <a:xfrm>
              <a:off x="1097062" y="4067090"/>
              <a:ext cx="352959" cy="248903"/>
            </a:xfrm>
            <a:prstGeom prst="rect">
              <a:avLst/>
            </a:prstGeom>
          </p:spPr>
        </p:pic>
        <p:pic>
          <p:nvPicPr>
            <p:cNvPr id="137" name=" 39"/>
            <p:cNvPicPr>
              <a:picLocks noChangeAspect="1"/>
            </p:cNvPicPr>
            <p:nvPr/>
          </p:nvPicPr>
          <p:blipFill>
            <a:blip r:embed="rId21" cstate="print"/>
            <a:stretch>
              <a:fillRect/>
            </a:stretch>
          </p:blipFill>
          <p:spPr>
            <a:xfrm>
              <a:off x="2400300" y="3717763"/>
              <a:ext cx="262890" cy="262890"/>
            </a:xfrm>
            <a:prstGeom prst="rect">
              <a:avLst/>
            </a:prstGeom>
          </p:spPr>
        </p:pic>
        <p:pic>
          <p:nvPicPr>
            <p:cNvPr id="138" name=" 40"/>
            <p:cNvPicPr>
              <a:picLocks noChangeAspect="1"/>
            </p:cNvPicPr>
            <p:nvPr/>
          </p:nvPicPr>
          <p:blipFill>
            <a:blip r:embed="rId22" cstate="print"/>
            <a:stretch>
              <a:fillRect/>
            </a:stretch>
          </p:blipFill>
          <p:spPr>
            <a:xfrm>
              <a:off x="1798654" y="3689255"/>
              <a:ext cx="223114" cy="319906"/>
            </a:xfrm>
            <a:prstGeom prst="rect">
              <a:avLst/>
            </a:prstGeom>
          </p:spPr>
        </p:pic>
        <p:pic>
          <p:nvPicPr>
            <p:cNvPr id="139" name=" 41"/>
            <p:cNvPicPr>
              <a:picLocks noChangeAspect="1"/>
            </p:cNvPicPr>
            <p:nvPr/>
          </p:nvPicPr>
          <p:blipFill>
            <a:blip r:embed="rId23" cstate="print"/>
            <a:stretch>
              <a:fillRect/>
            </a:stretch>
          </p:blipFill>
          <p:spPr>
            <a:xfrm>
              <a:off x="466234" y="4039522"/>
              <a:ext cx="315807" cy="304038"/>
            </a:xfrm>
            <a:prstGeom prst="rect">
              <a:avLst/>
            </a:prstGeom>
          </p:spPr>
        </p:pic>
        <p:grpSp>
          <p:nvGrpSpPr>
            <p:cNvPr id="140" name=" 42"/>
            <p:cNvGrpSpPr/>
            <p:nvPr/>
          </p:nvGrpSpPr>
          <p:grpSpPr>
            <a:xfrm>
              <a:off x="5487204" y="3571875"/>
              <a:ext cx="1886441" cy="514350"/>
              <a:chOff x="4875212" y="5257800"/>
              <a:chExt cx="2514600" cy="685800"/>
            </a:xfrm>
          </p:grpSpPr>
          <p:sp>
            <p:nvSpPr>
              <p:cNvPr id="164" name="Rounded Rectangle 163"/>
              <p:cNvSpPr/>
              <p:nvPr/>
            </p:nvSpPr>
            <p:spPr>
              <a:xfrm>
                <a:off x="4875212" y="5257800"/>
                <a:ext cx="2514600" cy="685800"/>
              </a:xfrm>
              <a:prstGeom prst="roundRect">
                <a:avLst>
                  <a:gd name="adj" fmla="val 0"/>
                </a:avLst>
              </a:prstGeom>
              <a:solidFill>
                <a:srgbClr val="61808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161">
                  <a:lnSpc>
                    <a:spcPct val="90000"/>
                  </a:lnSpc>
                </a:pPr>
                <a:r>
                  <a:rPr lang="en-US" sz="1500" dirty="0">
                    <a:solidFill>
                      <a:schemeClr val="bg1"/>
                    </a:solidFill>
                    <a:latin typeface="Arial"/>
                    <a:cs typeface="Arial"/>
                  </a:rPr>
                  <a:t>Compute Cloud Service</a:t>
                </a:r>
              </a:p>
              <a:p>
                <a:pPr marL="457161">
                  <a:lnSpc>
                    <a:spcPct val="90000"/>
                  </a:lnSpc>
                </a:pPr>
                <a:r>
                  <a:rPr lang="en-US" sz="1500" dirty="0">
                    <a:solidFill>
                      <a:schemeClr val="bg1"/>
                    </a:solidFill>
                    <a:latin typeface="Arial"/>
                    <a:cs typeface="Arial"/>
                  </a:rPr>
                  <a:t>Storage Volumes</a:t>
                </a:r>
              </a:p>
            </p:txBody>
          </p:sp>
          <p:grpSp>
            <p:nvGrpSpPr>
              <p:cNvPr id="166" name="Group 126"/>
              <p:cNvGrpSpPr/>
              <p:nvPr/>
            </p:nvGrpSpPr>
            <p:grpSpPr>
              <a:xfrm>
                <a:off x="4951412" y="5410200"/>
                <a:ext cx="380962" cy="380962"/>
                <a:chOff x="4418012" y="5257800"/>
                <a:chExt cx="380962" cy="380962"/>
              </a:xfrm>
            </p:grpSpPr>
            <p:pic>
              <p:nvPicPr>
                <p:cNvPr id="168" name="Picture 2" descr="C:\Desktop\Architecture Diagrams\storagevolume_48.png"/>
                <p:cNvPicPr>
                  <a:picLocks noChangeAspect="1" noChangeArrowheads="1"/>
                </p:cNvPicPr>
                <p:nvPr/>
              </p:nvPicPr>
              <p:blipFill>
                <a:blip r:embed="rId24" cstate="print"/>
                <a:stretch>
                  <a:fillRect/>
                </a:stretch>
              </p:blipFill>
              <p:spPr bwMode="auto">
                <a:xfrm>
                  <a:off x="4494212" y="5257800"/>
                  <a:ext cx="304762" cy="304762"/>
                </a:xfrm>
                <a:prstGeom prst="rect">
                  <a:avLst/>
                </a:prstGeom>
                <a:noFill/>
              </p:spPr>
            </p:pic>
            <p:pic>
              <p:nvPicPr>
                <p:cNvPr id="169" name="Picture 2" descr="C:\Desktop\Architecture Diagrams\storagevolume_48.png"/>
                <p:cNvPicPr>
                  <a:picLocks noChangeAspect="1" noChangeArrowheads="1"/>
                </p:cNvPicPr>
                <p:nvPr/>
              </p:nvPicPr>
              <p:blipFill>
                <a:blip r:embed="rId24" cstate="print"/>
                <a:stretch>
                  <a:fillRect/>
                </a:stretch>
              </p:blipFill>
              <p:spPr bwMode="auto">
                <a:xfrm>
                  <a:off x="4418012" y="5334000"/>
                  <a:ext cx="304762" cy="304762"/>
                </a:xfrm>
                <a:prstGeom prst="rect">
                  <a:avLst/>
                </a:prstGeom>
                <a:noFill/>
              </p:spPr>
            </p:pic>
          </p:grpSp>
        </p:grpSp>
        <p:grpSp>
          <p:nvGrpSpPr>
            <p:cNvPr id="141" name=" 43"/>
            <p:cNvGrpSpPr/>
            <p:nvPr/>
          </p:nvGrpSpPr>
          <p:grpSpPr>
            <a:xfrm>
              <a:off x="5887003" y="3057525"/>
              <a:ext cx="1486644" cy="342900"/>
              <a:chOff x="8379937" y="5486400"/>
              <a:chExt cx="1981676" cy="457200"/>
            </a:xfrm>
          </p:grpSpPr>
          <p:sp>
            <p:nvSpPr>
              <p:cNvPr id="162" name="Rounded Rectangle 161"/>
              <p:cNvSpPr/>
              <p:nvPr/>
            </p:nvSpPr>
            <p:spPr>
              <a:xfrm>
                <a:off x="8379937" y="5486400"/>
                <a:ext cx="1981676" cy="457200"/>
              </a:xfrm>
              <a:prstGeom prst="roundRect">
                <a:avLst>
                  <a:gd name="adj" fmla="val 0"/>
                </a:avLst>
              </a:prstGeom>
              <a:solidFill>
                <a:schemeClr val="accent5">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20013">
                  <a:lnSpc>
                    <a:spcPct val="90000"/>
                  </a:lnSpc>
                </a:pPr>
                <a:r>
                  <a:rPr lang="en-US" sz="1500" dirty="0">
                    <a:solidFill>
                      <a:srgbClr val="000000"/>
                    </a:solidFill>
                    <a:latin typeface="Arial"/>
                    <a:cs typeface="Arial"/>
                  </a:rPr>
                  <a:t>Compute Shape</a:t>
                </a:r>
              </a:p>
              <a:p>
                <a:pPr marL="320013">
                  <a:lnSpc>
                    <a:spcPct val="90000"/>
                  </a:lnSpc>
                </a:pPr>
                <a:r>
                  <a:rPr lang="en-US" sz="1500" dirty="0">
                    <a:solidFill>
                      <a:srgbClr val="000000"/>
                    </a:solidFill>
                    <a:latin typeface="Arial"/>
                    <a:cs typeface="Arial"/>
                  </a:rPr>
                  <a:t>(OCPUs/RAM)</a:t>
                </a:r>
              </a:p>
            </p:txBody>
          </p:sp>
          <p:pic>
            <p:nvPicPr>
              <p:cNvPr id="163" name="Picture 2" descr="C:\Desktop\Architecture Diagrams\storagevolume_48.png"/>
              <p:cNvPicPr>
                <a:picLocks noChangeAspect="1" noChangeArrowheads="1"/>
              </p:cNvPicPr>
              <p:nvPr/>
            </p:nvPicPr>
            <p:blipFill>
              <a:blip r:embed="rId25" cstate="print"/>
              <a:stretch>
                <a:fillRect/>
              </a:stretch>
            </p:blipFill>
            <p:spPr bwMode="auto">
              <a:xfrm>
                <a:off x="8511932" y="5577852"/>
                <a:ext cx="274297" cy="274297"/>
              </a:xfrm>
              <a:prstGeom prst="rect">
                <a:avLst/>
              </a:prstGeom>
              <a:noFill/>
            </p:spPr>
          </p:pic>
        </p:grpSp>
        <p:sp>
          <p:nvSpPr>
            <p:cNvPr id="142" name="Rectangle 141"/>
            <p:cNvSpPr/>
            <p:nvPr/>
          </p:nvSpPr>
          <p:spPr>
            <a:xfrm>
              <a:off x="5656239" y="1657350"/>
              <a:ext cx="1621748" cy="1131062"/>
            </a:xfrm>
            <a:prstGeom prst="rect">
              <a:avLst/>
            </a:prstGeom>
          </p:spPr>
          <p:txBody>
            <a:bodyPr wrap="none" lIns="121899" tIns="60949" rIns="121899" bIns="60949">
              <a:spAutoFit/>
            </a:bodyPr>
            <a:lstStyle/>
            <a:p>
              <a:pPr algn="ctr"/>
              <a:r>
                <a:rPr lang="en-US" sz="1500" dirty="0">
                  <a:solidFill>
                    <a:srgbClr val="000000"/>
                  </a:solidFill>
                  <a:latin typeface="Arial"/>
                  <a:cs typeface="Arial"/>
                </a:rPr>
                <a:t>Oracle Database </a:t>
              </a:r>
              <a:r>
                <a:rPr lang="en-US" sz="1500" dirty="0" smtClean="0">
                  <a:solidFill>
                    <a:srgbClr val="000000"/>
                  </a:solidFill>
                  <a:latin typeface="Arial"/>
                  <a:cs typeface="Arial"/>
                </a:rPr>
                <a:t>19c, </a:t>
              </a:r>
              <a:endParaRPr lang="en-US" sz="1500" dirty="0">
                <a:solidFill>
                  <a:srgbClr val="000000"/>
                </a:solidFill>
                <a:latin typeface="Arial"/>
                <a:cs typeface="Arial"/>
              </a:endParaRPr>
            </a:p>
            <a:p>
              <a:pPr algn="ctr"/>
              <a:r>
                <a:rPr lang="en-US" sz="1500" dirty="0">
                  <a:solidFill>
                    <a:srgbClr val="000000"/>
                  </a:solidFill>
                  <a:latin typeface="Arial"/>
                  <a:cs typeface="Arial"/>
                </a:rPr>
                <a:t>Oracle Database 12</a:t>
              </a:r>
              <a:r>
                <a:rPr lang="en-US" sz="1500" i="1" dirty="0">
                  <a:solidFill>
                    <a:srgbClr val="000000"/>
                  </a:solidFill>
                  <a:latin typeface="Arial"/>
                  <a:cs typeface="Arial"/>
                </a:rPr>
                <a:t>c, </a:t>
              </a:r>
            </a:p>
            <a:p>
              <a:pPr algn="ctr"/>
              <a:r>
                <a:rPr lang="en-US" sz="1500" dirty="0">
                  <a:solidFill>
                    <a:srgbClr val="000000"/>
                  </a:solidFill>
                  <a:latin typeface="Arial"/>
                  <a:cs typeface="Arial"/>
                </a:rPr>
                <a:t>Oracle Database 11g</a:t>
              </a:r>
            </a:p>
            <a:p>
              <a:pPr algn="ctr"/>
              <a:endParaRPr lang="en-US" sz="1500" i="1" dirty="0">
                <a:solidFill>
                  <a:srgbClr val="000000"/>
                </a:solidFill>
                <a:latin typeface="Arial"/>
                <a:cs typeface="Arial"/>
              </a:endParaRPr>
            </a:p>
            <a:p>
              <a:pPr algn="ctr"/>
              <a:endParaRPr lang="en-US" sz="1500" dirty="0">
                <a:solidFill>
                  <a:srgbClr val="000000"/>
                </a:solidFill>
                <a:latin typeface="Arial"/>
                <a:cs typeface="Arial"/>
              </a:endParaRPr>
            </a:p>
            <a:p>
              <a:pPr algn="ctr"/>
              <a:endParaRPr lang="en-US" sz="1500" i="1" dirty="0">
                <a:solidFill>
                  <a:srgbClr val="000000"/>
                </a:solidFill>
                <a:latin typeface="Arial"/>
                <a:cs typeface="Arial"/>
              </a:endParaRPr>
            </a:p>
          </p:txBody>
        </p:sp>
        <p:pic>
          <p:nvPicPr>
            <p:cNvPr id="143" name="Picture 142"/>
            <p:cNvPicPr>
              <a:picLocks noChangeAspect="1"/>
            </p:cNvPicPr>
            <p:nvPr/>
          </p:nvPicPr>
          <p:blipFill>
            <a:blip r:embed="rId26" cstate="print"/>
            <a:stretch>
              <a:fillRect/>
            </a:stretch>
          </p:blipFill>
          <p:spPr>
            <a:xfrm>
              <a:off x="6183195" y="1143000"/>
              <a:ext cx="567834" cy="567836"/>
            </a:xfrm>
            <a:prstGeom prst="rect">
              <a:avLst/>
            </a:prstGeom>
          </p:spPr>
        </p:pic>
        <p:grpSp>
          <p:nvGrpSpPr>
            <p:cNvPr id="145" name="Group 199"/>
            <p:cNvGrpSpPr/>
            <p:nvPr/>
          </p:nvGrpSpPr>
          <p:grpSpPr>
            <a:xfrm>
              <a:off x="7638830" y="2171700"/>
              <a:ext cx="1195970" cy="1123950"/>
              <a:chOff x="10057785" y="3924300"/>
              <a:chExt cx="1594211" cy="1498600"/>
            </a:xfrm>
          </p:grpSpPr>
          <p:sp>
            <p:nvSpPr>
              <p:cNvPr id="160" name="Rounded Rectangle 159"/>
              <p:cNvSpPr/>
              <p:nvPr/>
            </p:nvSpPr>
            <p:spPr>
              <a:xfrm>
                <a:off x="10057785" y="3924300"/>
                <a:ext cx="1594211" cy="1498600"/>
              </a:xfrm>
              <a:prstGeom prst="roundRect">
                <a:avLst>
                  <a:gd name="adj" fmla="val 5250"/>
                </a:avLst>
              </a:prstGeom>
              <a:solidFill>
                <a:schemeClr val="accent5">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1" forceAA="0" compatLnSpc="1">
                <a:prstTxWarp prst="textNoShape">
                  <a:avLst/>
                </a:prstTxWarp>
                <a:noAutofit/>
              </a:bodyPr>
              <a:lstStyle/>
              <a:p>
                <a:pPr algn="ctr">
                  <a:lnSpc>
                    <a:spcPct val="90000"/>
                  </a:lnSpc>
                </a:pPr>
                <a:r>
                  <a:rPr lang="en-US" sz="1500" dirty="0">
                    <a:solidFill>
                      <a:srgbClr val="000000"/>
                    </a:solidFill>
                    <a:latin typeface="Arial"/>
                    <a:cs typeface="Arial"/>
                  </a:rPr>
                  <a:t>Oracle Storage Cloud Service Container</a:t>
                </a:r>
              </a:p>
            </p:txBody>
          </p:sp>
          <p:pic>
            <p:nvPicPr>
              <p:cNvPr id="161" name="Picture 2" descr="C:\Desktop\Architecture Diagrams\storage_48.png"/>
              <p:cNvPicPr>
                <a:picLocks noChangeAspect="1" noChangeArrowheads="1"/>
              </p:cNvPicPr>
              <p:nvPr/>
            </p:nvPicPr>
            <p:blipFill>
              <a:blip r:embed="rId27" cstate="print"/>
              <a:srcRect/>
              <a:stretch>
                <a:fillRect/>
              </a:stretch>
            </p:blipFill>
            <p:spPr bwMode="auto">
              <a:xfrm>
                <a:off x="10578284" y="4073877"/>
                <a:ext cx="553212" cy="553212"/>
              </a:xfrm>
              <a:prstGeom prst="rect">
                <a:avLst/>
              </a:prstGeom>
              <a:noFill/>
            </p:spPr>
          </p:pic>
        </p:grpSp>
        <p:cxnSp>
          <p:nvCxnSpPr>
            <p:cNvPr id="151" name="Straight Connector 150"/>
            <p:cNvCxnSpPr/>
            <p:nvPr/>
          </p:nvCxnSpPr>
          <p:spPr>
            <a:xfrm>
              <a:off x="6666299" y="2491343"/>
              <a:ext cx="1393106" cy="1"/>
            </a:xfrm>
            <a:prstGeom prst="line">
              <a:avLst/>
            </a:prstGeom>
            <a:ln w="28575">
              <a:solidFill>
                <a:schemeClr val="accent5">
                  <a:lumMod val="75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153" name="Group 156"/>
            <p:cNvGrpSpPr/>
            <p:nvPr/>
          </p:nvGrpSpPr>
          <p:grpSpPr>
            <a:xfrm>
              <a:off x="5804154" y="2292531"/>
              <a:ext cx="1325916" cy="793574"/>
              <a:chOff x="10007365" y="3780599"/>
              <a:chExt cx="1767427" cy="1058096"/>
            </a:xfrm>
          </p:grpSpPr>
          <p:pic>
            <p:nvPicPr>
              <p:cNvPr id="154" name="Picture 6" descr="C:\Desktop\Architecture Diagrams\databasebackup_w_46_blue.png"/>
              <p:cNvPicPr>
                <a:picLocks noChangeAspect="1" noChangeArrowheads="1"/>
              </p:cNvPicPr>
              <p:nvPr/>
            </p:nvPicPr>
            <p:blipFill>
              <a:blip r:embed="rId28" cstate="print"/>
              <a:srcRect/>
              <a:stretch>
                <a:fillRect/>
              </a:stretch>
            </p:blipFill>
            <p:spPr bwMode="auto">
              <a:xfrm>
                <a:off x="10625998" y="3780599"/>
                <a:ext cx="530162" cy="530161"/>
              </a:xfrm>
              <a:prstGeom prst="rect">
                <a:avLst/>
              </a:prstGeom>
              <a:noFill/>
            </p:spPr>
          </p:pic>
          <p:sp>
            <p:nvSpPr>
              <p:cNvPr id="157" name="Rectangle 156"/>
              <p:cNvSpPr/>
              <p:nvPr/>
            </p:nvSpPr>
            <p:spPr>
              <a:xfrm>
                <a:off x="10007365" y="4253943"/>
                <a:ext cx="1767427" cy="584752"/>
              </a:xfrm>
              <a:prstGeom prst="rect">
                <a:avLst/>
              </a:prstGeom>
            </p:spPr>
            <p:txBody>
              <a:bodyPr wrap="none" lIns="121899" tIns="60949" rIns="121899" bIns="60949">
                <a:spAutoFit/>
              </a:bodyPr>
              <a:lstStyle/>
              <a:p>
                <a:pPr algn="ctr"/>
                <a:r>
                  <a:rPr lang="en-US" sz="1500" dirty="0">
                    <a:solidFill>
                      <a:srgbClr val="000000"/>
                    </a:solidFill>
                    <a:latin typeface="Arial"/>
                    <a:cs typeface="Arial"/>
                  </a:rPr>
                  <a:t>Database Backup</a:t>
                </a:r>
              </a:p>
              <a:p>
                <a:pPr algn="ctr"/>
                <a:r>
                  <a:rPr lang="en-US" sz="1500" dirty="0">
                    <a:solidFill>
                      <a:srgbClr val="000000"/>
                    </a:solidFill>
                    <a:latin typeface="Arial"/>
                    <a:cs typeface="Arial"/>
                  </a:rPr>
                  <a:t>Cloud Service</a:t>
                </a:r>
              </a:p>
            </p:txBody>
          </p:sp>
        </p:grpSp>
      </p:grpSp>
      <p:sp>
        <p:nvSpPr>
          <p:cNvPr id="2" name="Slide Number Placeholder 1"/>
          <p:cNvSpPr>
            <a:spLocks noGrp="1"/>
          </p:cNvSpPr>
          <p:nvPr>
            <p:ph type="sldNum" sz="quarter" idx="12"/>
          </p:nvPr>
        </p:nvSpPr>
        <p:spPr/>
        <p:txBody>
          <a:bodyPr/>
          <a:lstStyle/>
          <a:p>
            <a:fld id="{0D1E9C62-5A59-433B-A292-EC595ABBBF45}" type="slidenum">
              <a:rPr lang="" smtClean="0"/>
              <a:t>88</a:t>
            </a:fld>
            <a:endParaRPr lang=""/>
          </a:p>
        </p:txBody>
      </p:sp>
    </p:spTree>
    <p:custDataLst>
      <p:tags r:id="rId1"/>
    </p:custDataLst>
    <p:extLst>
      <p:ext uri="{BB962C8B-B14F-4D97-AF65-F5344CB8AC3E}">
        <p14:creationId xmlns:p14="http://schemas.microsoft.com/office/powerpoint/2010/main" val="3705909105"/>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and </a:t>
            </a:r>
            <a:r>
              <a:rPr lang="en-US" dirty="0" smtClean="0"/>
              <a:t>Tooling</a:t>
            </a:r>
            <a:br>
              <a:rPr lang="en-US" dirty="0" smtClean="0"/>
            </a:br>
            <a:endParaRPr lang="en-US" dirty="0"/>
          </a:p>
        </p:txBody>
      </p:sp>
      <p:grpSp>
        <p:nvGrpSpPr>
          <p:cNvPr id="41" name="Group 40"/>
          <p:cNvGrpSpPr/>
          <p:nvPr/>
        </p:nvGrpSpPr>
        <p:grpSpPr>
          <a:xfrm>
            <a:off x="1656746" y="1054540"/>
            <a:ext cx="2783698" cy="2277929"/>
            <a:chOff x="1102130" y="1140885"/>
            <a:chExt cx="2783698" cy="2277929"/>
          </a:xfrm>
        </p:grpSpPr>
        <p:sp>
          <p:nvSpPr>
            <p:cNvPr id="42" name="Rounded Rectangle 41"/>
            <p:cNvSpPr/>
            <p:nvPr/>
          </p:nvSpPr>
          <p:spPr bwMode="auto">
            <a:xfrm>
              <a:off x="1102130" y="1140885"/>
              <a:ext cx="2783698" cy="2277929"/>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43" name="Rounded Rectangle 42"/>
            <p:cNvSpPr/>
            <p:nvPr/>
          </p:nvSpPr>
          <p:spPr bwMode="auto">
            <a:xfrm>
              <a:off x="1235852" y="1284642"/>
              <a:ext cx="2516255" cy="1423854"/>
            </a:xfrm>
            <a:prstGeom prst="roundRect">
              <a:avLst>
                <a:gd name="adj" fmla="val 19689"/>
              </a:avLst>
            </a:prstGeom>
            <a:solidFill>
              <a:schemeClr val="bg1"/>
            </a:soli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44" name=" 1"/>
            <p:cNvSpPr/>
            <p:nvPr/>
          </p:nvSpPr>
          <p:spPr>
            <a:xfrm>
              <a:off x="1313180" y="2894706"/>
              <a:ext cx="2361599" cy="369328"/>
            </a:xfrm>
            <a:prstGeom prst="rect">
              <a:avLst/>
            </a:prstGeom>
          </p:spPr>
          <p:txBody>
            <a:bodyPr wrap="square" lIns="91436" tIns="45718" rIns="91436" bIns="45718">
              <a:spAutoFit/>
            </a:bodyPr>
            <a:lstStyle/>
            <a:p>
              <a:pPr algn="ctr"/>
              <a:r>
                <a:rPr lang="en-US" dirty="0">
                  <a:solidFill>
                    <a:srgbClr val="000000"/>
                  </a:solidFill>
                  <a:latin typeface="+mn-lt"/>
                </a:rPr>
                <a:t>Simple Provisioning</a:t>
              </a:r>
            </a:p>
          </p:txBody>
        </p:sp>
        <p:grpSp>
          <p:nvGrpSpPr>
            <p:cNvPr id="45" name=" 2"/>
            <p:cNvGrpSpPr/>
            <p:nvPr/>
          </p:nvGrpSpPr>
          <p:grpSpPr>
            <a:xfrm>
              <a:off x="1372249" y="1670239"/>
              <a:ext cx="2243460" cy="674176"/>
              <a:chOff x="2589212" y="4303282"/>
              <a:chExt cx="1791737" cy="538430"/>
            </a:xfrm>
          </p:grpSpPr>
          <p:pic>
            <p:nvPicPr>
              <p:cNvPr id="46" name="Picture 45" descr="downloa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87895" y="4336152"/>
                <a:ext cx="472691" cy="472690"/>
              </a:xfrm>
              <a:prstGeom prst="rect">
                <a:avLst/>
              </a:prstGeom>
            </p:spPr>
          </p:pic>
          <p:pic>
            <p:nvPicPr>
              <p:cNvPr id="47" name="Picture 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84612" y="4324330"/>
                <a:ext cx="496337" cy="496336"/>
              </a:xfrm>
              <a:prstGeom prst="rect">
                <a:avLst/>
              </a:prstGeom>
            </p:spPr>
          </p:pic>
          <p:pic>
            <p:nvPicPr>
              <p:cNvPr id="48" name="Picture 4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89212" y="4303282"/>
                <a:ext cx="538430" cy="538430"/>
              </a:xfrm>
              <a:prstGeom prst="rect">
                <a:avLst/>
              </a:prstGeom>
            </p:spPr>
          </p:pic>
          <p:sp>
            <p:nvSpPr>
              <p:cNvPr id="49" name="Isosceles Triangle 2"/>
              <p:cNvSpPr/>
              <p:nvPr/>
            </p:nvSpPr>
            <p:spPr>
              <a:xfrm rot="5400000">
                <a:off x="3165436" y="4486490"/>
                <a:ext cx="199537" cy="172015"/>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000000"/>
                  </a:solidFill>
                </a:endParaRPr>
              </a:p>
            </p:txBody>
          </p:sp>
          <p:sp>
            <p:nvSpPr>
              <p:cNvPr id="50" name="Isosceles Triangle 35"/>
              <p:cNvSpPr/>
              <p:nvPr/>
            </p:nvSpPr>
            <p:spPr>
              <a:xfrm rot="5400000">
                <a:off x="3718451" y="4486490"/>
                <a:ext cx="199537" cy="172015"/>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000000"/>
                  </a:solidFill>
                </a:endParaRPr>
              </a:p>
            </p:txBody>
          </p:sp>
        </p:grpSp>
      </p:grpSp>
      <p:grpSp>
        <p:nvGrpSpPr>
          <p:cNvPr id="51" name="Group 50"/>
          <p:cNvGrpSpPr/>
          <p:nvPr/>
        </p:nvGrpSpPr>
        <p:grpSpPr>
          <a:xfrm>
            <a:off x="4706530" y="1054540"/>
            <a:ext cx="2783698" cy="2277929"/>
            <a:chOff x="4709822" y="1140885"/>
            <a:chExt cx="2783698" cy="2277929"/>
          </a:xfrm>
        </p:grpSpPr>
        <p:sp>
          <p:nvSpPr>
            <p:cNvPr id="52" name="Rounded Rectangle 51"/>
            <p:cNvSpPr/>
            <p:nvPr/>
          </p:nvSpPr>
          <p:spPr bwMode="auto">
            <a:xfrm>
              <a:off x="4709822" y="1140885"/>
              <a:ext cx="2783698" cy="2277929"/>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53" name=" 3"/>
            <p:cNvSpPr/>
            <p:nvPr/>
          </p:nvSpPr>
          <p:spPr>
            <a:xfrm>
              <a:off x="4936128" y="2894706"/>
              <a:ext cx="2331086" cy="369328"/>
            </a:xfrm>
            <a:prstGeom prst="rect">
              <a:avLst/>
            </a:prstGeom>
          </p:spPr>
          <p:txBody>
            <a:bodyPr wrap="square" lIns="91436" tIns="45718" rIns="91436" bIns="45718">
              <a:spAutoFit/>
            </a:bodyPr>
            <a:lstStyle/>
            <a:p>
              <a:pPr algn="ctr"/>
              <a:r>
                <a:rPr lang="en-US" dirty="0">
                  <a:solidFill>
                    <a:srgbClr val="000000"/>
                  </a:solidFill>
                  <a:latin typeface="+mn-lt"/>
                </a:rPr>
                <a:t>Automated Patching</a:t>
              </a:r>
            </a:p>
          </p:txBody>
        </p:sp>
        <p:sp>
          <p:nvSpPr>
            <p:cNvPr id="54" name="Rounded Rectangle 53"/>
            <p:cNvSpPr/>
            <p:nvPr/>
          </p:nvSpPr>
          <p:spPr bwMode="auto">
            <a:xfrm>
              <a:off x="4843543" y="1284642"/>
              <a:ext cx="2516255" cy="1423854"/>
            </a:xfrm>
            <a:prstGeom prst="roundRect">
              <a:avLst>
                <a:gd name="adj" fmla="val 19689"/>
              </a:avLst>
            </a:prstGeom>
            <a:solidFill>
              <a:schemeClr val="bg1"/>
            </a:soli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grpSp>
          <p:nvGrpSpPr>
            <p:cNvPr id="55" name="Group 54"/>
            <p:cNvGrpSpPr/>
            <p:nvPr/>
          </p:nvGrpSpPr>
          <p:grpSpPr>
            <a:xfrm>
              <a:off x="5335936" y="1535970"/>
              <a:ext cx="1531470" cy="889997"/>
              <a:chOff x="5072709" y="1595368"/>
              <a:chExt cx="1531470" cy="889997"/>
            </a:xfrm>
          </p:grpSpPr>
          <p:pic>
            <p:nvPicPr>
              <p:cNvPr id="56" name=" 4" descr="downloa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18344" y="1595368"/>
                <a:ext cx="785835" cy="785835"/>
              </a:xfrm>
              <a:prstGeom prst="rect">
                <a:avLst/>
              </a:prstGeom>
            </p:spPr>
          </p:pic>
          <p:sp>
            <p:nvSpPr>
              <p:cNvPr id="57" name=" 5"/>
              <p:cNvSpPr/>
              <p:nvPr/>
            </p:nvSpPr>
            <p:spPr>
              <a:xfrm>
                <a:off x="5421754" y="1646028"/>
                <a:ext cx="471067" cy="3386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solidFill>
                    <a:srgbClr val="000000"/>
                  </a:solidFill>
                </a:endParaRPr>
              </a:p>
            </p:txBody>
          </p:sp>
          <p:pic>
            <p:nvPicPr>
              <p:cNvPr id="58" name=" 6" descr="download.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72709" y="1827276"/>
                <a:ext cx="658089" cy="658089"/>
              </a:xfrm>
              <a:prstGeom prst="rect">
                <a:avLst/>
              </a:prstGeom>
            </p:spPr>
          </p:pic>
        </p:grpSp>
      </p:grpSp>
      <p:grpSp>
        <p:nvGrpSpPr>
          <p:cNvPr id="59" name="Group 58"/>
          <p:cNvGrpSpPr/>
          <p:nvPr/>
        </p:nvGrpSpPr>
        <p:grpSpPr>
          <a:xfrm>
            <a:off x="7753097" y="1054540"/>
            <a:ext cx="2783698" cy="2277929"/>
            <a:chOff x="8043085" y="1140885"/>
            <a:chExt cx="2783698" cy="2277929"/>
          </a:xfrm>
        </p:grpSpPr>
        <p:sp>
          <p:nvSpPr>
            <p:cNvPr id="60" name="Rounded Rectangle 59"/>
            <p:cNvSpPr/>
            <p:nvPr/>
          </p:nvSpPr>
          <p:spPr bwMode="auto">
            <a:xfrm>
              <a:off x="8043085" y="1140885"/>
              <a:ext cx="2783698" cy="2277929"/>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61" name="Rounded Rectangle 60"/>
            <p:cNvSpPr/>
            <p:nvPr/>
          </p:nvSpPr>
          <p:spPr bwMode="auto">
            <a:xfrm>
              <a:off x="8176806" y="1284642"/>
              <a:ext cx="2516255" cy="1423854"/>
            </a:xfrm>
            <a:prstGeom prst="roundRect">
              <a:avLst>
                <a:gd name="adj" fmla="val 19689"/>
              </a:avLst>
            </a:prstGeom>
            <a:solidFill>
              <a:schemeClr val="bg1"/>
            </a:soli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62" name=" 7"/>
            <p:cNvSpPr/>
            <p:nvPr/>
          </p:nvSpPr>
          <p:spPr>
            <a:xfrm>
              <a:off x="8313239" y="2894706"/>
              <a:ext cx="2249327" cy="369328"/>
            </a:xfrm>
            <a:prstGeom prst="rect">
              <a:avLst/>
            </a:prstGeom>
          </p:spPr>
          <p:txBody>
            <a:bodyPr wrap="none" lIns="91436" tIns="45718" rIns="91436" bIns="45718">
              <a:spAutoFit/>
            </a:bodyPr>
            <a:lstStyle/>
            <a:p>
              <a:pPr algn="ctr"/>
              <a:r>
                <a:rPr lang="en-US" dirty="0">
                  <a:solidFill>
                    <a:srgbClr val="000000"/>
                  </a:solidFill>
                  <a:latin typeface="+mn-lt"/>
                </a:rPr>
                <a:t>Automated Backups</a:t>
              </a:r>
            </a:p>
          </p:txBody>
        </p:sp>
        <p:grpSp>
          <p:nvGrpSpPr>
            <p:cNvPr id="63" name=" 8"/>
            <p:cNvGrpSpPr/>
            <p:nvPr/>
          </p:nvGrpSpPr>
          <p:grpSpPr>
            <a:xfrm>
              <a:off x="8435638" y="1556326"/>
              <a:ext cx="2117420" cy="785835"/>
              <a:chOff x="7903457" y="2013810"/>
              <a:chExt cx="2117421" cy="785835"/>
            </a:xfrm>
          </p:grpSpPr>
          <p:pic>
            <p:nvPicPr>
              <p:cNvPr id="64" name="Picture 63"/>
              <p:cNvPicPr>
                <a:picLocks noChangeAspect="1"/>
              </p:cNvPicPr>
              <p:nvPr/>
            </p:nvPicPr>
            <p:blipFill>
              <a:blip r:embed="rId9" cstate="print"/>
              <a:stretch>
                <a:fillRect/>
              </a:stretch>
            </p:blipFill>
            <p:spPr>
              <a:xfrm>
                <a:off x="8051594" y="2070274"/>
                <a:ext cx="277288" cy="386831"/>
              </a:xfrm>
              <a:prstGeom prst="rect">
                <a:avLst/>
              </a:prstGeom>
            </p:spPr>
          </p:pic>
          <p:pic>
            <p:nvPicPr>
              <p:cNvPr id="65" name="Picture 64" descr="downloa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89257" y="2013810"/>
                <a:ext cx="785835" cy="785835"/>
              </a:xfrm>
              <a:prstGeom prst="rect">
                <a:avLst/>
              </a:prstGeom>
            </p:spPr>
          </p:pic>
          <p:pic>
            <p:nvPicPr>
              <p:cNvPr id="66" name="Picture 65" descr="download.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03457" y="2069534"/>
                <a:ext cx="674387" cy="674387"/>
              </a:xfrm>
              <a:prstGeom prst="rect">
                <a:avLst/>
              </a:prstGeom>
            </p:spPr>
          </p:pic>
          <p:pic>
            <p:nvPicPr>
              <p:cNvPr id="67" name="Picture 66" descr="download.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351257" y="2071917"/>
                <a:ext cx="669621" cy="669621"/>
              </a:xfrm>
              <a:prstGeom prst="rect">
                <a:avLst/>
              </a:prstGeom>
            </p:spPr>
          </p:pic>
        </p:grpSp>
      </p:grpSp>
      <p:grpSp>
        <p:nvGrpSpPr>
          <p:cNvPr id="68" name="Group 67"/>
          <p:cNvGrpSpPr/>
          <p:nvPr/>
        </p:nvGrpSpPr>
        <p:grpSpPr>
          <a:xfrm>
            <a:off x="1652030" y="3569746"/>
            <a:ext cx="2783698" cy="2233719"/>
            <a:chOff x="1102130" y="3570748"/>
            <a:chExt cx="2783698" cy="2233718"/>
          </a:xfrm>
        </p:grpSpPr>
        <p:sp>
          <p:nvSpPr>
            <p:cNvPr id="69" name="Rounded Rectangle 68"/>
            <p:cNvSpPr/>
            <p:nvPr/>
          </p:nvSpPr>
          <p:spPr bwMode="auto">
            <a:xfrm>
              <a:off x="1102130" y="3570748"/>
              <a:ext cx="2783698" cy="2233718"/>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70" name="Rounded Rectangle 69"/>
            <p:cNvSpPr/>
            <p:nvPr/>
          </p:nvSpPr>
          <p:spPr bwMode="auto">
            <a:xfrm>
              <a:off x="1235852" y="3704176"/>
              <a:ext cx="2516255" cy="1423854"/>
            </a:xfrm>
            <a:prstGeom prst="roundRect">
              <a:avLst>
                <a:gd name="adj" fmla="val 19689"/>
              </a:avLst>
            </a:prstGeom>
            <a:solidFill>
              <a:schemeClr val="bg1"/>
            </a:soli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71" name=" 9"/>
            <p:cNvSpPr/>
            <p:nvPr/>
          </p:nvSpPr>
          <p:spPr>
            <a:xfrm>
              <a:off x="1448264" y="5291937"/>
              <a:ext cx="2091434" cy="369328"/>
            </a:xfrm>
            <a:prstGeom prst="rect">
              <a:avLst/>
            </a:prstGeom>
          </p:spPr>
          <p:txBody>
            <a:bodyPr wrap="square" lIns="91436" tIns="45718" rIns="91436" bIns="45718">
              <a:spAutoFit/>
            </a:bodyPr>
            <a:lstStyle/>
            <a:p>
              <a:pPr algn="ctr"/>
              <a:r>
                <a:rPr lang="en-US" dirty="0">
                  <a:solidFill>
                    <a:srgbClr val="000000"/>
                  </a:solidFill>
                  <a:latin typeface="+mn-lt"/>
                </a:rPr>
                <a:t>Any Language</a:t>
              </a:r>
            </a:p>
          </p:txBody>
        </p:sp>
        <p:grpSp>
          <p:nvGrpSpPr>
            <p:cNvPr id="72" name=" 10"/>
            <p:cNvGrpSpPr/>
            <p:nvPr/>
          </p:nvGrpSpPr>
          <p:grpSpPr>
            <a:xfrm>
              <a:off x="1677007" y="3790905"/>
              <a:ext cx="1633944" cy="1250397"/>
              <a:chOff x="1635949" y="3602962"/>
              <a:chExt cx="1797339" cy="1375437"/>
            </a:xfrm>
          </p:grpSpPr>
          <p:pic>
            <p:nvPicPr>
              <p:cNvPr id="73" name="Picture 72" descr="download.png"/>
              <p:cNvPicPr>
                <a:picLocks noChangeAspect="1"/>
              </p:cNvPicPr>
              <p:nvPr/>
            </p:nvPicPr>
            <p:blipFill rotWithShape="1">
              <a:blip r:embed="rId12" cstate="screen">
                <a:extLst>
                  <a:ext uri="{28A0092B-C50C-407E-A947-70E740481C1C}">
                    <a14:useLocalDpi xmlns:a14="http://schemas.microsoft.com/office/drawing/2010/main"/>
                  </a:ext>
                </a:extLst>
              </a:blip>
              <a:srcRect t="25291" b="22893"/>
              <a:stretch/>
            </p:blipFill>
            <p:spPr>
              <a:xfrm>
                <a:off x="2127475" y="4243584"/>
                <a:ext cx="703740" cy="364654"/>
              </a:xfrm>
              <a:prstGeom prst="rect">
                <a:avLst/>
              </a:prstGeom>
            </p:spPr>
          </p:pic>
          <p:pic>
            <p:nvPicPr>
              <p:cNvPr id="74" name="Picture 73" descr="download.png"/>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2314863" y="3602962"/>
                <a:ext cx="425715" cy="630058"/>
              </a:xfrm>
              <a:prstGeom prst="rect">
                <a:avLst/>
              </a:prstGeom>
              <a:ln>
                <a:solidFill>
                  <a:schemeClr val="bg1">
                    <a:lumMod val="50000"/>
                  </a:schemeClr>
                </a:solidFill>
              </a:ln>
            </p:spPr>
          </p:pic>
          <p:pic>
            <p:nvPicPr>
              <p:cNvPr id="75" name="Picture 74" descr="download.pn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635949" y="3717316"/>
                <a:ext cx="553897" cy="553897"/>
              </a:xfrm>
              <a:prstGeom prst="rect">
                <a:avLst/>
              </a:prstGeom>
            </p:spPr>
          </p:pic>
          <p:pic>
            <p:nvPicPr>
              <p:cNvPr id="76" name="Picture 75" descr="download.png"/>
              <p:cNvPicPr>
                <a:picLocks noChangeAspect="1"/>
              </p:cNvPicPr>
              <p:nvPr/>
            </p:nvPicPr>
            <p:blipFill rotWithShape="1">
              <a:blip r:embed="rId15" cstate="screen">
                <a:extLst>
                  <a:ext uri="{28A0092B-C50C-407E-A947-70E740481C1C}">
                    <a14:useLocalDpi xmlns:a14="http://schemas.microsoft.com/office/drawing/2010/main"/>
                  </a:ext>
                </a:extLst>
              </a:blip>
              <a:srcRect l="7382" t="9446" r="1"/>
              <a:stretch/>
            </p:blipFill>
            <p:spPr>
              <a:xfrm>
                <a:off x="2757108" y="4288996"/>
                <a:ext cx="592876" cy="579661"/>
              </a:xfrm>
              <a:prstGeom prst="rect">
                <a:avLst/>
              </a:prstGeom>
            </p:spPr>
          </p:pic>
          <p:pic>
            <p:nvPicPr>
              <p:cNvPr id="77" name="Picture 76" descr="download.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656586" y="4288277"/>
                <a:ext cx="559817" cy="559818"/>
              </a:xfrm>
              <a:prstGeom prst="rect">
                <a:avLst/>
              </a:prstGeom>
            </p:spPr>
          </p:pic>
          <p:pic>
            <p:nvPicPr>
              <p:cNvPr id="78" name="Picture 77" descr="download.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770317" y="3679397"/>
                <a:ext cx="662971" cy="662972"/>
              </a:xfrm>
              <a:prstGeom prst="rect">
                <a:avLst/>
              </a:prstGeom>
            </p:spPr>
          </p:pic>
          <p:pic>
            <p:nvPicPr>
              <p:cNvPr id="79" name="Picture 78"/>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293582" y="4673600"/>
                <a:ext cx="401795" cy="304799"/>
              </a:xfrm>
              <a:prstGeom prst="rect">
                <a:avLst/>
              </a:prstGeom>
            </p:spPr>
          </p:pic>
        </p:grpSp>
      </p:grpSp>
      <p:grpSp>
        <p:nvGrpSpPr>
          <p:cNvPr id="80" name="Group 79"/>
          <p:cNvGrpSpPr/>
          <p:nvPr/>
        </p:nvGrpSpPr>
        <p:grpSpPr>
          <a:xfrm>
            <a:off x="4706530" y="3569746"/>
            <a:ext cx="2783698" cy="2233719"/>
            <a:chOff x="4709822" y="3570748"/>
            <a:chExt cx="2783698" cy="2233718"/>
          </a:xfrm>
        </p:grpSpPr>
        <p:sp>
          <p:nvSpPr>
            <p:cNvPr id="81" name="Rounded Rectangle 80"/>
            <p:cNvSpPr/>
            <p:nvPr/>
          </p:nvSpPr>
          <p:spPr bwMode="auto">
            <a:xfrm>
              <a:off x="4709822" y="3570748"/>
              <a:ext cx="2783698" cy="2233718"/>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82" name="Rounded Rectangle 81"/>
            <p:cNvSpPr/>
            <p:nvPr/>
          </p:nvSpPr>
          <p:spPr bwMode="auto">
            <a:xfrm>
              <a:off x="4842226" y="3705749"/>
              <a:ext cx="2516255" cy="1423854"/>
            </a:xfrm>
            <a:prstGeom prst="roundRect">
              <a:avLst>
                <a:gd name="adj" fmla="val 19689"/>
              </a:avLst>
            </a:prstGeom>
            <a:solidFill>
              <a:schemeClr val="bg1"/>
            </a:soli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83" name=" 11"/>
            <p:cNvSpPr/>
            <p:nvPr/>
          </p:nvSpPr>
          <p:spPr>
            <a:xfrm>
              <a:off x="4923876" y="5291937"/>
              <a:ext cx="2300577" cy="369328"/>
            </a:xfrm>
            <a:prstGeom prst="rect">
              <a:avLst/>
            </a:prstGeom>
          </p:spPr>
          <p:txBody>
            <a:bodyPr wrap="square" lIns="91436" tIns="45718" rIns="91436" bIns="45718">
              <a:spAutoFit/>
            </a:bodyPr>
            <a:lstStyle/>
            <a:p>
              <a:pPr algn="ctr"/>
              <a:r>
                <a:rPr lang="en-US" dirty="0">
                  <a:solidFill>
                    <a:srgbClr val="000000"/>
                  </a:solidFill>
                  <a:latin typeface="+mn-lt"/>
                </a:rPr>
                <a:t>Advanced Security</a:t>
              </a:r>
            </a:p>
          </p:txBody>
        </p:sp>
        <p:grpSp>
          <p:nvGrpSpPr>
            <p:cNvPr id="84" name=" 12"/>
            <p:cNvGrpSpPr/>
            <p:nvPr/>
          </p:nvGrpSpPr>
          <p:grpSpPr>
            <a:xfrm>
              <a:off x="4979211" y="3958240"/>
              <a:ext cx="2242285" cy="918873"/>
              <a:chOff x="4510132" y="4010593"/>
              <a:chExt cx="2765730" cy="1133377"/>
            </a:xfrm>
          </p:grpSpPr>
          <p:grpSp>
            <p:nvGrpSpPr>
              <p:cNvPr id="85" name="Group 4"/>
              <p:cNvGrpSpPr/>
              <p:nvPr/>
            </p:nvGrpSpPr>
            <p:grpSpPr>
              <a:xfrm>
                <a:off x="4510132" y="4010593"/>
                <a:ext cx="2765730" cy="1071574"/>
                <a:chOff x="4598209" y="4038600"/>
                <a:chExt cx="2743200" cy="1062845"/>
              </a:xfrm>
            </p:grpSpPr>
            <p:pic>
              <p:nvPicPr>
                <p:cNvPr id="90" name="Picture 89" descr="security5x.png"/>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4598209" y="4038600"/>
                  <a:ext cx="2743200" cy="990601"/>
                </a:xfrm>
                <a:prstGeom prst="rect">
                  <a:avLst/>
                </a:prstGeom>
              </p:spPr>
            </p:pic>
            <p:sp>
              <p:nvSpPr>
                <p:cNvPr id="91" name="Rectangle 90"/>
                <p:cNvSpPr/>
                <p:nvPr/>
              </p:nvSpPr>
              <p:spPr>
                <a:xfrm>
                  <a:off x="6436701" y="4953000"/>
                  <a:ext cx="800711" cy="148445"/>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000000"/>
                    </a:solidFill>
                  </a:endParaRPr>
                </a:p>
              </p:txBody>
            </p:sp>
          </p:grpSp>
          <p:grpSp>
            <p:nvGrpSpPr>
              <p:cNvPr id="86" name="Group 38"/>
              <p:cNvGrpSpPr/>
              <p:nvPr/>
            </p:nvGrpSpPr>
            <p:grpSpPr>
              <a:xfrm>
                <a:off x="5599984" y="4071559"/>
                <a:ext cx="347687" cy="729041"/>
                <a:chOff x="11268097" y="2817091"/>
                <a:chExt cx="357900" cy="750454"/>
              </a:xfrm>
            </p:grpSpPr>
            <p:sp>
              <p:nvSpPr>
                <p:cNvPr id="88" name="Rectangle 87"/>
                <p:cNvSpPr/>
                <p:nvPr/>
              </p:nvSpPr>
              <p:spPr>
                <a:xfrm>
                  <a:off x="11268097" y="3059545"/>
                  <a:ext cx="357900" cy="508000"/>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000000"/>
                    </a:solidFill>
                  </a:endParaRPr>
                </a:p>
              </p:txBody>
            </p:sp>
            <p:pic>
              <p:nvPicPr>
                <p:cNvPr id="89" name="Picture 88" descr="download.png"/>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1271933" y="2817091"/>
                  <a:ext cx="327783" cy="729672"/>
                </a:xfrm>
                <a:prstGeom prst="rect">
                  <a:avLst/>
                </a:prstGeom>
              </p:spPr>
            </p:pic>
          </p:grpSp>
          <p:pic>
            <p:nvPicPr>
              <p:cNvPr id="87" name="Picture 86" descr="download.pn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5990723" y="4497441"/>
                <a:ext cx="646529" cy="646529"/>
              </a:xfrm>
              <a:prstGeom prst="rect">
                <a:avLst/>
              </a:prstGeom>
            </p:spPr>
          </p:pic>
        </p:grpSp>
      </p:grpSp>
      <p:grpSp>
        <p:nvGrpSpPr>
          <p:cNvPr id="92" name="Group 91"/>
          <p:cNvGrpSpPr/>
          <p:nvPr/>
        </p:nvGrpSpPr>
        <p:grpSpPr>
          <a:xfrm>
            <a:off x="7750411" y="3569746"/>
            <a:ext cx="2783698" cy="2233719"/>
            <a:chOff x="8043085" y="3570748"/>
            <a:chExt cx="2783698" cy="2233718"/>
          </a:xfrm>
        </p:grpSpPr>
        <p:sp>
          <p:nvSpPr>
            <p:cNvPr id="93" name="Rounded Rectangle 92"/>
            <p:cNvSpPr/>
            <p:nvPr/>
          </p:nvSpPr>
          <p:spPr bwMode="auto">
            <a:xfrm>
              <a:off x="8043085" y="3570748"/>
              <a:ext cx="2783698" cy="2233718"/>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94" name="Rounded Rectangle 93"/>
            <p:cNvSpPr/>
            <p:nvPr/>
          </p:nvSpPr>
          <p:spPr bwMode="auto">
            <a:xfrm>
              <a:off x="8176806" y="3705749"/>
              <a:ext cx="2516255" cy="1423854"/>
            </a:xfrm>
            <a:prstGeom prst="roundRect">
              <a:avLst>
                <a:gd name="adj" fmla="val 19689"/>
              </a:avLst>
            </a:prstGeom>
            <a:solidFill>
              <a:schemeClr val="bg1"/>
            </a:soli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pic>
          <p:nvPicPr>
            <p:cNvPr id="95" name=" 13" descr="download.pn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8866380" y="3849123"/>
              <a:ext cx="1137106" cy="1137107"/>
            </a:xfrm>
            <a:prstGeom prst="rect">
              <a:avLst/>
            </a:prstGeom>
          </p:spPr>
        </p:pic>
        <p:sp>
          <p:nvSpPr>
            <p:cNvPr id="96" name=" 14"/>
            <p:cNvSpPr/>
            <p:nvPr/>
          </p:nvSpPr>
          <p:spPr>
            <a:xfrm>
              <a:off x="8295889" y="5130354"/>
              <a:ext cx="2284021" cy="646327"/>
            </a:xfrm>
            <a:prstGeom prst="rect">
              <a:avLst/>
            </a:prstGeom>
          </p:spPr>
          <p:txBody>
            <a:bodyPr wrap="square" lIns="91436" tIns="45718" rIns="91436" bIns="45718">
              <a:spAutoFit/>
            </a:bodyPr>
            <a:lstStyle/>
            <a:p>
              <a:pPr algn="ctr"/>
              <a:r>
                <a:rPr lang="en-US" dirty="0">
                  <a:solidFill>
                    <a:srgbClr val="000000"/>
                  </a:solidFill>
                  <a:latin typeface="+mn-lt"/>
                </a:rPr>
                <a:t>Local and Remote Management</a:t>
              </a:r>
            </a:p>
          </p:txBody>
        </p:sp>
      </p:grpSp>
      <p:sp>
        <p:nvSpPr>
          <p:cNvPr id="3" name="Slide Number Placeholder 2"/>
          <p:cNvSpPr>
            <a:spLocks noGrp="1"/>
          </p:cNvSpPr>
          <p:nvPr>
            <p:ph type="sldNum" sz="quarter" idx="12"/>
          </p:nvPr>
        </p:nvSpPr>
        <p:spPr/>
        <p:txBody>
          <a:bodyPr/>
          <a:lstStyle/>
          <a:p>
            <a:fld id="{0D1E9C62-5A59-433B-A292-EC595ABBBF45}" type="slidenum">
              <a:rPr lang="" smtClean="0"/>
              <a:t>89</a:t>
            </a:fld>
            <a:endParaRPr lang=""/>
          </a:p>
        </p:txBody>
      </p:sp>
    </p:spTree>
    <p:custDataLst>
      <p:tags r:id="rId1"/>
    </p:custDataLst>
    <p:extLst>
      <p:ext uri="{BB962C8B-B14F-4D97-AF65-F5344CB8AC3E}">
        <p14:creationId xmlns:p14="http://schemas.microsoft.com/office/powerpoint/2010/main" val="39507141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Oracle Database </a:t>
            </a:r>
            <a:r>
              <a:rPr lang="en-US" dirty="0" smtClean="0"/>
              <a:t>19c </a:t>
            </a:r>
            <a:r>
              <a:rPr lang="en-US" dirty="0"/>
              <a:t>On-Premises </a:t>
            </a:r>
            <a:r>
              <a:rPr lang="en-US" dirty="0" smtClean="0"/>
              <a:t>Editions</a:t>
            </a:r>
            <a:br>
              <a:rPr lang="en-US" dirty="0" smtClean="0"/>
            </a:br>
            <a:endParaRPr lang="en-US" altLang="es-MX" dirty="0"/>
          </a:p>
        </p:txBody>
      </p:sp>
      <p:sp>
        <p:nvSpPr>
          <p:cNvPr id="9219" name="Content Placeholder 9"/>
          <p:cNvSpPr>
            <a:spLocks noGrp="1"/>
          </p:cNvSpPr>
          <p:nvPr>
            <p:ph idx="1"/>
          </p:nvPr>
        </p:nvSpPr>
        <p:spPr>
          <a:xfrm>
            <a:off x="622138" y="1242485"/>
            <a:ext cx="10944549" cy="1996266"/>
          </a:xfrm>
        </p:spPr>
        <p:txBody>
          <a:bodyPr>
            <a:normAutofit lnSpcReduction="10000"/>
          </a:bodyPr>
          <a:lstStyle/>
          <a:p>
            <a:pPr>
              <a:defRPr/>
            </a:pPr>
            <a:r>
              <a:rPr lang="en-US" dirty="0">
                <a:latin typeface="+mn-lt"/>
              </a:rPr>
              <a:t>Oracle Database is available in the following editions, each suitable for different development and deployment scenarios:</a:t>
            </a:r>
          </a:p>
          <a:p>
            <a:pPr lvl="1">
              <a:defRPr/>
            </a:pPr>
            <a:r>
              <a:rPr lang="en-US" dirty="0"/>
              <a:t>Oracle Database Personal Edition (PE)</a:t>
            </a:r>
          </a:p>
          <a:p>
            <a:pPr lvl="1">
              <a:defRPr/>
            </a:pPr>
            <a:r>
              <a:rPr lang="en-US" dirty="0"/>
              <a:t>Oracle Database Standard Edition 2 (SE2)</a:t>
            </a:r>
          </a:p>
          <a:p>
            <a:pPr lvl="1">
              <a:defRPr/>
            </a:pPr>
            <a:r>
              <a:rPr lang="en-US" dirty="0"/>
              <a:t>Oracle Database Enterprise Edition (EE)</a:t>
            </a:r>
          </a:p>
        </p:txBody>
      </p:sp>
      <p:sp>
        <p:nvSpPr>
          <p:cNvPr id="2" name="Slide Number Placeholder 1"/>
          <p:cNvSpPr>
            <a:spLocks noGrp="1"/>
          </p:cNvSpPr>
          <p:nvPr>
            <p:ph type="sldNum" sz="quarter" idx="12"/>
          </p:nvPr>
        </p:nvSpPr>
        <p:spPr/>
        <p:txBody>
          <a:bodyPr/>
          <a:lstStyle/>
          <a:p>
            <a:fld id="{0D1E9C62-5A59-433B-A292-EC595ABBBF45}" type="slidenum">
              <a:rPr lang="" smtClean="0"/>
              <a:t>9</a:t>
            </a:fld>
            <a:endParaRPr lang=""/>
          </a:p>
        </p:txBody>
      </p:sp>
    </p:spTree>
    <p:custDataLst>
      <p:tags r:id="rId1"/>
    </p:custDataLst>
    <p:extLst>
      <p:ext uri="{BB962C8B-B14F-4D97-AF65-F5344CB8AC3E}">
        <p14:creationId xmlns:p14="http://schemas.microsoft.com/office/powerpoint/2010/main" val="21736885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p:cNvGrpSpPr/>
          <p:nvPr/>
        </p:nvGrpSpPr>
        <p:grpSpPr>
          <a:xfrm>
            <a:off x="1533426" y="3886200"/>
            <a:ext cx="9121972" cy="1361478"/>
            <a:chOff x="1948061" y="1488497"/>
            <a:chExt cx="8292702" cy="3884458"/>
          </a:xfrm>
        </p:grpSpPr>
        <p:sp>
          <p:nvSpPr>
            <p:cNvPr id="76" name="Freeform 75"/>
            <p:cNvSpPr/>
            <p:nvPr/>
          </p:nvSpPr>
          <p:spPr bwMode="auto">
            <a:xfrm>
              <a:off x="2447551" y="5322711"/>
              <a:ext cx="7274628" cy="50244"/>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99" tIns="60949" rIns="121899" bIns="60949" numCol="1" rtlCol="0" anchor="t" anchorCtr="0" compatLnSpc="1">
              <a:prstTxWarp prst="textNoShape">
                <a:avLst/>
              </a:prstTxWarp>
            </a:bodyPr>
            <a:lstStyle/>
            <a:p>
              <a:pPr algn="ctr" defTabSz="304747">
                <a:spcBef>
                  <a:spcPct val="20000"/>
                </a:spcBef>
                <a:buClr>
                  <a:srgbClr val="FF0000"/>
                </a:buClr>
                <a:defRPr/>
              </a:pPr>
              <a:endParaRPr lang="en-US" sz="2400" kern="0" dirty="0">
                <a:latin typeface="Arial" pitchFamily="34" charset="0"/>
              </a:endParaRPr>
            </a:p>
          </p:txBody>
        </p:sp>
        <p:sp>
          <p:nvSpPr>
            <p:cNvPr id="77" name="Rounded Rectangle 76"/>
            <p:cNvSpPr/>
            <p:nvPr/>
          </p:nvSpPr>
          <p:spPr bwMode="auto">
            <a:xfrm>
              <a:off x="1948061" y="1488497"/>
              <a:ext cx="8292702" cy="3847139"/>
            </a:xfrm>
            <a:prstGeom prst="roundRect">
              <a:avLst>
                <a:gd name="adj" fmla="val 1037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99" tIns="60949" rIns="121899" bIns="60949" numCol="1" rtlCol="0" anchor="t" anchorCtr="0" compatLnSpc="1">
              <a:prstTxWarp prst="textNoShape">
                <a:avLst/>
              </a:prstTxWarp>
            </a:bodyPr>
            <a:lstStyle/>
            <a:p>
              <a:pPr algn="ctr" defTabSz="304747">
                <a:spcBef>
                  <a:spcPct val="20000"/>
                </a:spcBef>
                <a:buClr>
                  <a:srgbClr val="FF0000"/>
                </a:buClr>
                <a:defRPr/>
              </a:pPr>
              <a:endParaRPr lang="en-US" sz="2400" kern="0" dirty="0">
                <a:latin typeface="Arial" pitchFamily="34" charset="0"/>
              </a:endParaRPr>
            </a:p>
          </p:txBody>
        </p:sp>
      </p:grpSp>
      <p:sp>
        <p:nvSpPr>
          <p:cNvPr id="2" name="Title 1"/>
          <p:cNvSpPr>
            <a:spLocks noGrp="1"/>
          </p:cNvSpPr>
          <p:nvPr>
            <p:ph type="title"/>
          </p:nvPr>
        </p:nvSpPr>
        <p:spPr/>
        <p:txBody>
          <a:bodyPr/>
          <a:lstStyle/>
          <a:p>
            <a:r>
              <a:rPr lang="en-US" dirty="0"/>
              <a:t>Automated Database Provisioning</a:t>
            </a:r>
          </a:p>
        </p:txBody>
      </p:sp>
      <p:sp>
        <p:nvSpPr>
          <p:cNvPr id="38" name=" 32"/>
          <p:cNvSpPr/>
          <p:nvPr/>
        </p:nvSpPr>
        <p:spPr>
          <a:xfrm>
            <a:off x="1915679" y="4196714"/>
            <a:ext cx="8357471" cy="725242"/>
          </a:xfrm>
          <a:prstGeom prst="rect">
            <a:avLst/>
          </a:prstGeom>
        </p:spPr>
        <p:txBody>
          <a:bodyPr wrap="square" lIns="91436" tIns="45719" rIns="91436" bIns="45719">
            <a:spAutoFit/>
          </a:bodyPr>
          <a:lstStyle/>
          <a:p>
            <a:pPr algn="ctr"/>
            <a:r>
              <a:rPr lang="en-US" sz="2100" dirty="0">
                <a:solidFill>
                  <a:srgbClr val="000000"/>
                </a:solidFill>
              </a:rPr>
              <a:t>Automated provisioning based on input to the Create Oracle Database Cloud Service Instance wizard or through REST APIs</a:t>
            </a:r>
          </a:p>
        </p:txBody>
      </p:sp>
      <p:grpSp>
        <p:nvGrpSpPr>
          <p:cNvPr id="41" name="Group 40"/>
          <p:cNvGrpSpPr/>
          <p:nvPr/>
        </p:nvGrpSpPr>
        <p:grpSpPr>
          <a:xfrm>
            <a:off x="377259" y="1371600"/>
            <a:ext cx="11434306" cy="2061064"/>
            <a:chOff x="283018" y="1371599"/>
            <a:chExt cx="8577963" cy="1545798"/>
          </a:xfrm>
        </p:grpSpPr>
        <p:cxnSp>
          <p:nvCxnSpPr>
            <p:cNvPr id="42" name=" 1"/>
            <p:cNvCxnSpPr/>
            <p:nvPr/>
          </p:nvCxnSpPr>
          <p:spPr>
            <a:xfrm>
              <a:off x="909024" y="2229108"/>
              <a:ext cx="7134822" cy="0"/>
            </a:xfrm>
            <a:prstGeom prst="line">
              <a:avLst/>
            </a:prstGeom>
            <a:ln w="28575">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43" name=" 2"/>
            <p:cNvSpPr>
              <a:spLocks noChangeArrowheads="1"/>
            </p:cNvSpPr>
            <p:nvPr/>
          </p:nvSpPr>
          <p:spPr bwMode="auto">
            <a:xfrm>
              <a:off x="283018" y="1540820"/>
              <a:ext cx="1013353" cy="1376577"/>
            </a:xfrm>
            <a:prstGeom prst="rect">
              <a:avLst/>
            </a:prstGeom>
            <a:solidFill>
              <a:schemeClr val="accent1"/>
            </a:solidFill>
            <a:ln>
              <a:noFill/>
              <a:headEnd/>
              <a:tailEnd/>
            </a:ln>
          </p:spPr>
          <p:style>
            <a:lnRef idx="2">
              <a:schemeClr val="accent3">
                <a:shade val="50000"/>
              </a:schemeClr>
            </a:lnRef>
            <a:fillRef idx="1">
              <a:schemeClr val="accent3"/>
            </a:fillRef>
            <a:effectRef idx="0">
              <a:schemeClr val="accent3"/>
            </a:effectRef>
            <a:fontRef idx="minor">
              <a:schemeClr val="lt1"/>
            </a:fontRef>
          </p:style>
          <p:txBody>
            <a:bodyPr lIns="91316" tIns="45658" rIns="91316" bIns="45658" anchor="ctr"/>
            <a:lstStyle/>
            <a:p>
              <a:pPr algn="ctr">
                <a:defRPr/>
              </a:pPr>
              <a:r>
                <a:rPr lang="en-US" sz="1100" dirty="0">
                  <a:solidFill>
                    <a:prstClr val="white"/>
                  </a:solidFill>
                  <a:latin typeface="Arial"/>
                </a:rPr>
                <a:t> </a:t>
              </a:r>
            </a:p>
          </p:txBody>
        </p:sp>
        <p:sp>
          <p:nvSpPr>
            <p:cNvPr id="44" name=" 3"/>
            <p:cNvSpPr>
              <a:spLocks noChangeArrowheads="1"/>
            </p:cNvSpPr>
            <p:nvPr/>
          </p:nvSpPr>
          <p:spPr bwMode="auto">
            <a:xfrm>
              <a:off x="1422789" y="1540820"/>
              <a:ext cx="6175393" cy="1376577"/>
            </a:xfrm>
            <a:prstGeom prst="rect">
              <a:avLst/>
            </a:prstGeom>
            <a:solidFill>
              <a:schemeClr val="bg1">
                <a:lumMod val="85000"/>
              </a:schemeClr>
            </a:solidFill>
            <a:ln>
              <a:noFill/>
              <a:headEnd/>
              <a:tailEnd/>
            </a:ln>
          </p:spPr>
          <p:style>
            <a:lnRef idx="2">
              <a:schemeClr val="accent3">
                <a:shade val="50000"/>
              </a:schemeClr>
            </a:lnRef>
            <a:fillRef idx="1">
              <a:schemeClr val="accent3"/>
            </a:fillRef>
            <a:effectRef idx="0">
              <a:schemeClr val="accent3"/>
            </a:effectRef>
            <a:fontRef idx="minor">
              <a:schemeClr val="lt1"/>
            </a:fontRef>
          </p:style>
          <p:txBody>
            <a:bodyPr lIns="91316" tIns="45658" rIns="91316" bIns="45658" anchor="ctr"/>
            <a:lstStyle/>
            <a:p>
              <a:pPr algn="ctr">
                <a:defRPr/>
              </a:pPr>
              <a:r>
                <a:rPr lang="en-US" sz="1100" dirty="0">
                  <a:solidFill>
                    <a:prstClr val="white"/>
                  </a:solidFill>
                  <a:latin typeface="Arial"/>
                </a:rPr>
                <a:t> </a:t>
              </a:r>
            </a:p>
          </p:txBody>
        </p:sp>
        <p:sp>
          <p:nvSpPr>
            <p:cNvPr id="45" name=" 4"/>
            <p:cNvSpPr/>
            <p:nvPr/>
          </p:nvSpPr>
          <p:spPr>
            <a:xfrm>
              <a:off x="7735968" y="1549370"/>
              <a:ext cx="1125013" cy="1359477"/>
            </a:xfrm>
            <a:prstGeom prst="rect">
              <a:avLst/>
            </a:prstGeom>
            <a:solidFill>
              <a:srgbClr val="008000"/>
            </a:solidFill>
            <a:ln>
              <a:noFill/>
            </a:ln>
            <a:effectLst/>
          </p:spPr>
          <p:style>
            <a:lnRef idx="1">
              <a:schemeClr val="accent3"/>
            </a:lnRef>
            <a:fillRef idx="3">
              <a:schemeClr val="accent3"/>
            </a:fillRef>
            <a:effectRef idx="2">
              <a:schemeClr val="accent3"/>
            </a:effectRef>
            <a:fontRef idx="minor">
              <a:schemeClr val="lt1"/>
            </a:fontRef>
          </p:style>
          <p:txBody>
            <a:bodyPr lIns="91316" tIns="45658" rIns="91316" bIns="45658" rtlCol="0" anchor="ctr"/>
            <a:lstStyle/>
            <a:p>
              <a:pPr algn="ctr"/>
              <a:r>
                <a:rPr lang="en-US" sz="2100" dirty="0">
                  <a:solidFill>
                    <a:prstClr val="white"/>
                  </a:solidFill>
                  <a:latin typeface="Arial"/>
                </a:rPr>
                <a:t>Database</a:t>
              </a:r>
            </a:p>
            <a:p>
              <a:pPr algn="ctr"/>
              <a:r>
                <a:rPr lang="en-US" sz="2100" dirty="0">
                  <a:solidFill>
                    <a:prstClr val="white"/>
                  </a:solidFill>
                  <a:latin typeface="Arial"/>
                </a:rPr>
                <a:t>Ready for Use</a:t>
              </a:r>
            </a:p>
          </p:txBody>
        </p:sp>
        <p:sp>
          <p:nvSpPr>
            <p:cNvPr id="46" name=" 5"/>
            <p:cNvSpPr/>
            <p:nvPr/>
          </p:nvSpPr>
          <p:spPr>
            <a:xfrm>
              <a:off x="1432468" y="2381270"/>
              <a:ext cx="752212" cy="369329"/>
            </a:xfrm>
            <a:prstGeom prst="rect">
              <a:avLst/>
            </a:prstGeom>
          </p:spPr>
          <p:txBody>
            <a:bodyPr wrap="square" lIns="91436" tIns="45718" rIns="91436" bIns="45718">
              <a:spAutoFit/>
            </a:bodyPr>
            <a:lstStyle/>
            <a:p>
              <a:pPr algn="ctr"/>
              <a:r>
                <a:rPr lang="en-US" sz="1300" b="1" dirty="0">
                  <a:solidFill>
                    <a:srgbClr val="000000"/>
                  </a:solidFill>
                </a:rPr>
                <a:t>Allocate Compute</a:t>
              </a:r>
            </a:p>
          </p:txBody>
        </p:sp>
        <p:sp>
          <p:nvSpPr>
            <p:cNvPr id="47" name=" 6"/>
            <p:cNvSpPr/>
            <p:nvPr/>
          </p:nvSpPr>
          <p:spPr>
            <a:xfrm>
              <a:off x="2195487" y="2383001"/>
              <a:ext cx="681116" cy="369329"/>
            </a:xfrm>
            <a:prstGeom prst="rect">
              <a:avLst/>
            </a:prstGeom>
          </p:spPr>
          <p:txBody>
            <a:bodyPr wrap="square" lIns="91436" tIns="45718" rIns="91436" bIns="45718">
              <a:spAutoFit/>
            </a:bodyPr>
            <a:lstStyle/>
            <a:p>
              <a:pPr algn="ctr"/>
              <a:r>
                <a:rPr lang="en-US" sz="1300" b="1" dirty="0">
                  <a:solidFill>
                    <a:srgbClr val="000000"/>
                  </a:solidFill>
                </a:rPr>
                <a:t>Allocate Storage</a:t>
              </a:r>
            </a:p>
          </p:txBody>
        </p:sp>
        <p:sp>
          <p:nvSpPr>
            <p:cNvPr id="48" name=" 7"/>
            <p:cNvSpPr/>
            <p:nvPr/>
          </p:nvSpPr>
          <p:spPr>
            <a:xfrm>
              <a:off x="3718686" y="2363954"/>
              <a:ext cx="803955" cy="369329"/>
            </a:xfrm>
            <a:prstGeom prst="rect">
              <a:avLst/>
            </a:prstGeom>
          </p:spPr>
          <p:txBody>
            <a:bodyPr wrap="square" lIns="91436" tIns="45718" rIns="91436" bIns="45718">
              <a:spAutoFit/>
            </a:bodyPr>
            <a:lstStyle/>
            <a:p>
              <a:pPr algn="ctr"/>
              <a:r>
                <a:rPr lang="en-US" sz="1300" b="1" dirty="0">
                  <a:solidFill>
                    <a:srgbClr val="000000"/>
                  </a:solidFill>
                </a:rPr>
                <a:t>Set Keys &amp;</a:t>
              </a:r>
            </a:p>
            <a:p>
              <a:pPr algn="ctr"/>
              <a:r>
                <a:rPr lang="en-US" sz="1300" b="1" dirty="0">
                  <a:solidFill>
                    <a:srgbClr val="000000"/>
                  </a:solidFill>
                </a:rPr>
                <a:t>Privileges</a:t>
              </a:r>
            </a:p>
          </p:txBody>
        </p:sp>
        <p:sp>
          <p:nvSpPr>
            <p:cNvPr id="49" name=" 8"/>
            <p:cNvSpPr/>
            <p:nvPr/>
          </p:nvSpPr>
          <p:spPr>
            <a:xfrm>
              <a:off x="363876" y="1878258"/>
              <a:ext cx="854316" cy="779067"/>
            </a:xfrm>
            <a:prstGeom prst="rect">
              <a:avLst/>
            </a:prstGeom>
            <a:solidFill>
              <a:schemeClr val="accent1"/>
            </a:solidFill>
          </p:spPr>
          <p:txBody>
            <a:bodyPr wrap="none" lIns="68589" tIns="34295" rIns="68589" bIns="34295">
              <a:spAutoFit/>
            </a:bodyPr>
            <a:lstStyle/>
            <a:p>
              <a:pPr algn="ctr"/>
              <a:r>
                <a:rPr lang="en-US" sz="2100" dirty="0">
                  <a:solidFill>
                    <a:schemeClr val="bg1"/>
                  </a:solidFill>
                </a:rPr>
                <a:t>Request</a:t>
              </a:r>
            </a:p>
            <a:p>
              <a:pPr algn="ctr"/>
              <a:r>
                <a:rPr lang="en-US" sz="2100" dirty="0">
                  <a:solidFill>
                    <a:schemeClr val="bg1"/>
                  </a:solidFill>
                </a:rPr>
                <a:t>for</a:t>
              </a:r>
            </a:p>
            <a:p>
              <a:pPr algn="ctr"/>
              <a:r>
                <a:rPr lang="en-US" sz="2100" dirty="0">
                  <a:solidFill>
                    <a:schemeClr val="bg1"/>
                  </a:solidFill>
                </a:rPr>
                <a:t>Service</a:t>
              </a:r>
            </a:p>
          </p:txBody>
        </p:sp>
        <p:pic>
          <p:nvPicPr>
            <p:cNvPr id="50" name=" 9" descr="downloa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14144" y="1766878"/>
              <a:ext cx="493695" cy="493567"/>
            </a:xfrm>
            <a:prstGeom prst="rect">
              <a:avLst/>
            </a:prstGeom>
          </p:spPr>
        </p:pic>
        <p:pic>
          <p:nvPicPr>
            <p:cNvPr id="51" name=" 10" descr="downloa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39614" y="1862142"/>
              <a:ext cx="450379" cy="450262"/>
            </a:xfrm>
            <a:prstGeom prst="rect">
              <a:avLst/>
            </a:prstGeom>
          </p:spPr>
        </p:pic>
        <p:grpSp>
          <p:nvGrpSpPr>
            <p:cNvPr id="52" name=" 11"/>
            <p:cNvGrpSpPr/>
            <p:nvPr/>
          </p:nvGrpSpPr>
          <p:grpSpPr>
            <a:xfrm>
              <a:off x="3977454" y="1722466"/>
              <a:ext cx="190542" cy="399430"/>
              <a:chOff x="11268097" y="2817091"/>
              <a:chExt cx="357900" cy="750454"/>
            </a:xfrm>
          </p:grpSpPr>
          <p:sp>
            <p:nvSpPr>
              <p:cNvPr id="73" name="Rectangle 72"/>
              <p:cNvSpPr/>
              <p:nvPr/>
            </p:nvSpPr>
            <p:spPr>
              <a:xfrm>
                <a:off x="11268097" y="3059545"/>
                <a:ext cx="357900" cy="508000"/>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pic>
            <p:nvPicPr>
              <p:cNvPr id="74" name="Picture 73" descr="downloa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271933" y="2817091"/>
                <a:ext cx="327783" cy="729672"/>
              </a:xfrm>
              <a:prstGeom prst="rect">
                <a:avLst/>
              </a:prstGeom>
            </p:spPr>
          </p:pic>
        </p:grpSp>
        <p:pic>
          <p:nvPicPr>
            <p:cNvPr id="53" name=" 12" descr="downloa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56184" y="1841356"/>
              <a:ext cx="502347" cy="502216"/>
            </a:xfrm>
            <a:prstGeom prst="rect">
              <a:avLst/>
            </a:prstGeom>
          </p:spPr>
        </p:pic>
        <p:pic>
          <p:nvPicPr>
            <p:cNvPr id="54" name=" 14" descr="download.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13355" y="2052625"/>
              <a:ext cx="320470" cy="320387"/>
            </a:xfrm>
            <a:prstGeom prst="rect">
              <a:avLst/>
            </a:prstGeom>
          </p:spPr>
        </p:pic>
        <p:pic>
          <p:nvPicPr>
            <p:cNvPr id="55" name=" 15" descr="download.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860288" y="1988554"/>
              <a:ext cx="485023" cy="484897"/>
            </a:xfrm>
            <a:prstGeom prst="rect">
              <a:avLst/>
            </a:prstGeom>
          </p:spPr>
        </p:pic>
        <p:sp>
          <p:nvSpPr>
            <p:cNvPr id="56" name=" 16"/>
            <p:cNvSpPr/>
            <p:nvPr/>
          </p:nvSpPr>
          <p:spPr>
            <a:xfrm>
              <a:off x="2765845" y="2384732"/>
              <a:ext cx="1095116" cy="369329"/>
            </a:xfrm>
            <a:prstGeom prst="rect">
              <a:avLst/>
            </a:prstGeom>
          </p:spPr>
          <p:txBody>
            <a:bodyPr wrap="square" lIns="91436" tIns="45718" rIns="91436" bIns="45718">
              <a:spAutoFit/>
            </a:bodyPr>
            <a:lstStyle/>
            <a:p>
              <a:pPr algn="ctr"/>
              <a:r>
                <a:rPr lang="en-US" sz="1300" b="1" dirty="0">
                  <a:solidFill>
                    <a:srgbClr val="000000"/>
                  </a:solidFill>
                </a:rPr>
                <a:t>Provision</a:t>
              </a:r>
            </a:p>
            <a:p>
              <a:pPr algn="ctr"/>
              <a:r>
                <a:rPr lang="en-US" sz="1300" b="1" dirty="0">
                  <a:solidFill>
                    <a:srgbClr val="000000"/>
                  </a:solidFill>
                </a:rPr>
                <a:t>OS</a:t>
              </a:r>
            </a:p>
          </p:txBody>
        </p:sp>
        <p:sp>
          <p:nvSpPr>
            <p:cNvPr id="57" name=" 17"/>
            <p:cNvSpPr/>
            <p:nvPr/>
          </p:nvSpPr>
          <p:spPr>
            <a:xfrm>
              <a:off x="4474529" y="2374345"/>
              <a:ext cx="805052" cy="519370"/>
            </a:xfrm>
            <a:prstGeom prst="rect">
              <a:avLst/>
            </a:prstGeom>
          </p:spPr>
          <p:txBody>
            <a:bodyPr wrap="square" lIns="91436" tIns="45718" rIns="91436" bIns="45718">
              <a:spAutoFit/>
            </a:bodyPr>
            <a:lstStyle/>
            <a:p>
              <a:pPr algn="ctr"/>
              <a:r>
                <a:rPr lang="en-US" sz="1300" b="1" dirty="0">
                  <a:solidFill>
                    <a:srgbClr val="000000"/>
                  </a:solidFill>
                </a:rPr>
                <a:t>Install &amp;</a:t>
              </a:r>
            </a:p>
            <a:p>
              <a:pPr algn="ctr"/>
              <a:r>
                <a:rPr lang="en-US" sz="1300" b="1" dirty="0">
                  <a:solidFill>
                    <a:srgbClr val="000000"/>
                  </a:solidFill>
                </a:rPr>
                <a:t>Configure</a:t>
              </a:r>
            </a:p>
            <a:p>
              <a:pPr algn="ctr"/>
              <a:r>
                <a:rPr lang="en-US" sz="1300" b="1" dirty="0">
                  <a:solidFill>
                    <a:srgbClr val="000000"/>
                  </a:solidFill>
                </a:rPr>
                <a:t>Database</a:t>
              </a:r>
            </a:p>
          </p:txBody>
        </p:sp>
        <p:sp>
          <p:nvSpPr>
            <p:cNvPr id="58" name=" 18"/>
            <p:cNvSpPr/>
            <p:nvPr/>
          </p:nvSpPr>
          <p:spPr>
            <a:xfrm>
              <a:off x="6041581" y="2369154"/>
              <a:ext cx="829058" cy="369329"/>
            </a:xfrm>
            <a:prstGeom prst="rect">
              <a:avLst/>
            </a:prstGeom>
          </p:spPr>
          <p:txBody>
            <a:bodyPr wrap="square" lIns="91436" tIns="45718" rIns="91436" bIns="45718">
              <a:spAutoFit/>
            </a:bodyPr>
            <a:lstStyle/>
            <a:p>
              <a:pPr algn="ctr"/>
              <a:r>
                <a:rPr lang="en-US" sz="1300" b="1" dirty="0">
                  <a:solidFill>
                    <a:srgbClr val="000000"/>
                  </a:solidFill>
                </a:rPr>
                <a:t>Configure</a:t>
              </a:r>
            </a:p>
            <a:p>
              <a:pPr algn="ctr"/>
              <a:r>
                <a:rPr lang="en-US" sz="1300" b="1" dirty="0">
                  <a:solidFill>
                    <a:srgbClr val="000000"/>
                  </a:solidFill>
                </a:rPr>
                <a:t>Tools</a:t>
              </a:r>
            </a:p>
          </p:txBody>
        </p:sp>
        <p:pic>
          <p:nvPicPr>
            <p:cNvPr id="59" name=" 1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648413" y="1862126"/>
              <a:ext cx="472909" cy="472786"/>
            </a:xfrm>
            <a:prstGeom prst="rect">
              <a:avLst/>
            </a:prstGeom>
          </p:spPr>
        </p:pic>
        <p:sp>
          <p:nvSpPr>
            <p:cNvPr id="60" name=" 20"/>
            <p:cNvSpPr/>
            <p:nvPr/>
          </p:nvSpPr>
          <p:spPr>
            <a:xfrm>
              <a:off x="6803582" y="2379546"/>
              <a:ext cx="822270" cy="369329"/>
            </a:xfrm>
            <a:prstGeom prst="rect">
              <a:avLst/>
            </a:prstGeom>
          </p:spPr>
          <p:txBody>
            <a:bodyPr wrap="square" lIns="91436" tIns="45718" rIns="91436" bIns="45718">
              <a:spAutoFit/>
            </a:bodyPr>
            <a:lstStyle/>
            <a:p>
              <a:pPr algn="ctr"/>
              <a:r>
                <a:rPr lang="en-US" sz="1300" b="1" dirty="0">
                  <a:solidFill>
                    <a:srgbClr val="000000"/>
                  </a:solidFill>
                </a:rPr>
                <a:t>Configure</a:t>
              </a:r>
            </a:p>
            <a:p>
              <a:pPr algn="ctr"/>
              <a:r>
                <a:rPr lang="en-US" sz="1300" b="1" dirty="0">
                  <a:solidFill>
                    <a:srgbClr val="000000"/>
                  </a:solidFill>
                </a:rPr>
                <a:t>Access</a:t>
              </a:r>
            </a:p>
          </p:txBody>
        </p:sp>
        <p:sp>
          <p:nvSpPr>
            <p:cNvPr id="61" name=" 21"/>
            <p:cNvSpPr/>
            <p:nvPr/>
          </p:nvSpPr>
          <p:spPr>
            <a:xfrm>
              <a:off x="5314113" y="2377818"/>
              <a:ext cx="803668" cy="369329"/>
            </a:xfrm>
            <a:prstGeom prst="rect">
              <a:avLst/>
            </a:prstGeom>
          </p:spPr>
          <p:txBody>
            <a:bodyPr wrap="square" lIns="91436" tIns="45718" rIns="91436" bIns="45718">
              <a:spAutoFit/>
            </a:bodyPr>
            <a:lstStyle/>
            <a:p>
              <a:pPr algn="ctr"/>
              <a:r>
                <a:rPr lang="en-US" sz="1300" b="1" dirty="0">
                  <a:solidFill>
                    <a:srgbClr val="000000"/>
                  </a:solidFill>
                </a:rPr>
                <a:t>Configure </a:t>
              </a:r>
            </a:p>
            <a:p>
              <a:pPr algn="ctr"/>
              <a:r>
                <a:rPr lang="en-US" sz="1300" b="1" dirty="0">
                  <a:solidFill>
                    <a:srgbClr val="000000"/>
                  </a:solidFill>
                </a:rPr>
                <a:t>Backups</a:t>
              </a:r>
            </a:p>
          </p:txBody>
        </p:sp>
        <p:pic>
          <p:nvPicPr>
            <p:cNvPr id="62" name=" 2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570844" y="1827545"/>
              <a:ext cx="513016" cy="512882"/>
            </a:xfrm>
            <a:prstGeom prst="rect">
              <a:avLst/>
            </a:prstGeom>
          </p:spPr>
        </p:pic>
        <p:pic>
          <p:nvPicPr>
            <p:cNvPr id="63" name=" 23" descr="doc-java-512.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49192" y="1781202"/>
              <a:ext cx="560995" cy="560849"/>
            </a:xfrm>
            <a:prstGeom prst="rect">
              <a:avLst/>
            </a:prstGeom>
          </p:spPr>
        </p:pic>
        <p:pic>
          <p:nvPicPr>
            <p:cNvPr id="64" name=" 2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064219" y="1782593"/>
              <a:ext cx="466757" cy="550631"/>
            </a:xfrm>
            <a:prstGeom prst="rect">
              <a:avLst/>
            </a:prstGeom>
          </p:spPr>
        </p:pic>
        <p:sp>
          <p:nvSpPr>
            <p:cNvPr id="65" name=" 25"/>
            <p:cNvSpPr/>
            <p:nvPr/>
          </p:nvSpPr>
          <p:spPr>
            <a:xfrm rot="5400000">
              <a:off x="2166495" y="2000958"/>
              <a:ext cx="190070" cy="163896"/>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dirty="0"/>
            </a:p>
          </p:txBody>
        </p:sp>
        <p:sp>
          <p:nvSpPr>
            <p:cNvPr id="66" name=" 26"/>
            <p:cNvSpPr/>
            <p:nvPr/>
          </p:nvSpPr>
          <p:spPr>
            <a:xfrm rot="5400000">
              <a:off x="2832128" y="1997539"/>
              <a:ext cx="190070" cy="163896"/>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dirty="0"/>
            </a:p>
          </p:txBody>
        </p:sp>
        <p:sp>
          <p:nvSpPr>
            <p:cNvPr id="67" name=" 27"/>
            <p:cNvSpPr/>
            <p:nvPr/>
          </p:nvSpPr>
          <p:spPr>
            <a:xfrm rot="5400000">
              <a:off x="3626219" y="1999472"/>
              <a:ext cx="190070" cy="163896"/>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dirty="0"/>
            </a:p>
          </p:txBody>
        </p:sp>
        <p:sp>
          <p:nvSpPr>
            <p:cNvPr id="68" name=" 28"/>
            <p:cNvSpPr/>
            <p:nvPr/>
          </p:nvSpPr>
          <p:spPr>
            <a:xfrm rot="5400000">
              <a:off x="4414958" y="1990704"/>
              <a:ext cx="190070" cy="163896"/>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dirty="0"/>
            </a:p>
          </p:txBody>
        </p:sp>
        <p:sp>
          <p:nvSpPr>
            <p:cNvPr id="69" name=" 29"/>
            <p:cNvSpPr/>
            <p:nvPr/>
          </p:nvSpPr>
          <p:spPr>
            <a:xfrm rot="5400000">
              <a:off x="5203697" y="1992637"/>
              <a:ext cx="190070" cy="163896"/>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dirty="0"/>
            </a:p>
          </p:txBody>
        </p:sp>
        <p:sp>
          <p:nvSpPr>
            <p:cNvPr id="70" name=" 30"/>
            <p:cNvSpPr/>
            <p:nvPr/>
          </p:nvSpPr>
          <p:spPr>
            <a:xfrm rot="5400000">
              <a:off x="5965673" y="1983868"/>
              <a:ext cx="190070" cy="163896"/>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dirty="0"/>
            </a:p>
          </p:txBody>
        </p:sp>
        <p:sp>
          <p:nvSpPr>
            <p:cNvPr id="71" name=" 31"/>
            <p:cNvSpPr/>
            <p:nvPr/>
          </p:nvSpPr>
          <p:spPr>
            <a:xfrm rot="5400000">
              <a:off x="6797232" y="1980450"/>
              <a:ext cx="190070" cy="163896"/>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dirty="0"/>
            </a:p>
          </p:txBody>
        </p:sp>
        <p:pic>
          <p:nvPicPr>
            <p:cNvPr id="72" name="Picture 7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067001" y="1371599"/>
              <a:ext cx="462946" cy="458073"/>
            </a:xfrm>
            <a:prstGeom prst="rect">
              <a:avLst/>
            </a:prstGeom>
          </p:spPr>
        </p:pic>
      </p:grpSp>
      <p:sp>
        <p:nvSpPr>
          <p:cNvPr id="3" name="Slide Number Placeholder 2"/>
          <p:cNvSpPr>
            <a:spLocks noGrp="1"/>
          </p:cNvSpPr>
          <p:nvPr>
            <p:ph type="sldNum" sz="quarter" idx="12"/>
          </p:nvPr>
        </p:nvSpPr>
        <p:spPr/>
        <p:txBody>
          <a:bodyPr/>
          <a:lstStyle/>
          <a:p>
            <a:fld id="{0D1E9C62-5A59-433B-A292-EC595ABBBF45}" type="slidenum">
              <a:rPr lang="" smtClean="0"/>
              <a:t>90</a:t>
            </a:fld>
            <a:endParaRPr lang=""/>
          </a:p>
        </p:txBody>
      </p:sp>
    </p:spTree>
    <p:custDataLst>
      <p:tags r:id="rId1"/>
    </p:custDataLst>
    <p:extLst>
      <p:ext uri="{BB962C8B-B14F-4D97-AF65-F5344CB8AC3E}">
        <p14:creationId xmlns:p14="http://schemas.microsoft.com/office/powerpoint/2010/main" val="5221830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dirty="0"/>
              <a:t>Additional Database Configuration </a:t>
            </a:r>
            <a:r>
              <a:rPr lang="en-US" dirty="0" smtClean="0"/>
              <a:t>Options</a:t>
            </a:r>
            <a:br>
              <a:rPr lang="en-US" dirty="0" smtClean="0"/>
            </a:br>
            <a:endParaRPr lang="en-US" altLang="es-MX" dirty="0"/>
          </a:p>
        </p:txBody>
      </p:sp>
      <p:sp>
        <p:nvSpPr>
          <p:cNvPr id="41" name="Content Placeholder 9"/>
          <p:cNvSpPr>
            <a:spLocks noGrp="1"/>
          </p:cNvSpPr>
          <p:nvPr>
            <p:ph idx="1"/>
          </p:nvPr>
        </p:nvSpPr>
        <p:spPr>
          <a:xfrm>
            <a:off x="1141412" y="1401763"/>
            <a:ext cx="2765372" cy="361950"/>
          </a:xfrm>
        </p:spPr>
        <p:txBody>
          <a:bodyPr>
            <a:normAutofit fontScale="77500" lnSpcReduction="20000"/>
          </a:bodyPr>
          <a:lstStyle/>
          <a:p>
            <a:pPr lvl="1">
              <a:buClr>
                <a:schemeClr val="accent1"/>
              </a:buClr>
            </a:pPr>
            <a:r>
              <a:rPr lang="en-US" dirty="0"/>
              <a:t>Oracle Data Guard</a:t>
            </a:r>
          </a:p>
        </p:txBody>
      </p:sp>
      <p:sp>
        <p:nvSpPr>
          <p:cNvPr id="39" name="Rounded Rectangle 38"/>
          <p:cNvSpPr/>
          <p:nvPr/>
        </p:nvSpPr>
        <p:spPr bwMode="auto">
          <a:xfrm>
            <a:off x="6288912" y="1217085"/>
            <a:ext cx="4899586" cy="4497915"/>
          </a:xfrm>
          <a:prstGeom prst="roundRect">
            <a:avLst>
              <a:gd name="adj" fmla="val 5187"/>
            </a:avLst>
          </a:prstGeom>
          <a:gradFill flip="none" rotWithShape="1">
            <a:gsLst>
              <a:gs pos="0">
                <a:schemeClr val="bg1"/>
              </a:gs>
              <a:gs pos="100000">
                <a:schemeClr val="accent6">
                  <a:lumMod val="45000"/>
                  <a:lumOff val="55000"/>
                </a:schemeClr>
              </a:gs>
            </a:gsLst>
            <a:lin ang="2700000" scaled="1"/>
            <a:tileRect/>
          </a:gradFill>
          <a:ln w="28575" cap="flat" cmpd="sng" algn="ctr">
            <a:solidFill>
              <a:schemeClr val="accent6"/>
            </a:solidFill>
            <a:prstDash val="solid"/>
            <a:round/>
            <a:headEnd type="none" w="sm" len="sm"/>
            <a:tailEnd type="none" w="sm" len="sm"/>
          </a:ln>
          <a:effectLst/>
        </p:spPr>
        <p:txBody>
          <a:bodyPr vert="horz" wrap="square" lIns="91436" tIns="45719" rIns="91436" bIns="45719"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40" name="Rounded Rectangle 39"/>
          <p:cNvSpPr/>
          <p:nvPr/>
        </p:nvSpPr>
        <p:spPr bwMode="auto">
          <a:xfrm>
            <a:off x="935177" y="1217085"/>
            <a:ext cx="4899586" cy="4497915"/>
          </a:xfrm>
          <a:prstGeom prst="roundRect">
            <a:avLst>
              <a:gd name="adj" fmla="val 5187"/>
            </a:avLst>
          </a:prstGeom>
          <a:gradFill flip="none" rotWithShape="1">
            <a:gsLst>
              <a:gs pos="0">
                <a:schemeClr val="bg1"/>
              </a:gs>
              <a:gs pos="100000">
                <a:schemeClr val="accent6">
                  <a:lumMod val="45000"/>
                  <a:lumOff val="55000"/>
                </a:schemeClr>
              </a:gs>
            </a:gsLst>
            <a:lin ang="2700000" scaled="1"/>
            <a:tileRect/>
          </a:gradFill>
          <a:ln w="28575" cap="flat" cmpd="sng" algn="ctr">
            <a:solidFill>
              <a:schemeClr val="accent6"/>
            </a:solidFill>
            <a:prstDash val="solid"/>
            <a:round/>
            <a:headEnd type="none" w="sm" len="sm"/>
            <a:tailEnd type="none" w="sm" len="sm"/>
          </a:ln>
          <a:effectLst/>
        </p:spPr>
        <p:txBody>
          <a:bodyPr vert="horz" wrap="square" lIns="91436" tIns="45719" rIns="91436" bIns="45719"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42" name=" 6"/>
          <p:cNvSpPr txBox="1">
            <a:spLocks/>
          </p:cNvSpPr>
          <p:nvPr/>
        </p:nvSpPr>
        <p:spPr bwMode="gray">
          <a:xfrm>
            <a:off x="6463888" y="1405365"/>
            <a:ext cx="4549635" cy="682241"/>
          </a:xfrm>
          <a:prstGeom prst="rect">
            <a:avLst/>
          </a:prstGeom>
          <a:noFill/>
          <a:ln w="9525">
            <a:noFill/>
            <a:miter lim="800000"/>
            <a:headEnd/>
            <a:tailEnd/>
          </a:ln>
        </p:spPr>
        <p:txBody>
          <a:bodyPr vert="horz" wrap="square" lIns="12699" tIns="12699" rIns="12699" bIns="12699" numCol="1" anchor="t" anchorCtr="0" compatLnSpc="1">
            <a:prstTxWarp prst="textNoShape">
              <a:avLst/>
            </a:prstTxWarp>
            <a:spAutoFit/>
          </a:bodyPr>
          <a:lstStyle/>
          <a:p>
            <a:pPr lvl="1" indent="-457101" defTabSz="304735">
              <a:spcBef>
                <a:spcPct val="20000"/>
              </a:spcBef>
              <a:buClr>
                <a:schemeClr val="accent1"/>
              </a:buClr>
              <a:buFont typeface="Arial" charset="0"/>
              <a:buChar char="•"/>
              <a:defRPr/>
            </a:pPr>
            <a:r>
              <a:rPr lang="en-US" sz="2100" kern="0" dirty="0">
                <a:solidFill>
                  <a:srgbClr val="000000"/>
                </a:solidFill>
                <a:latin typeface="+mn-lt"/>
              </a:rPr>
              <a:t>Oracle Real Application Clusters (Oracle RAC)</a:t>
            </a:r>
          </a:p>
        </p:txBody>
      </p:sp>
      <p:grpSp>
        <p:nvGrpSpPr>
          <p:cNvPr id="43" name="Group 42"/>
          <p:cNvGrpSpPr/>
          <p:nvPr/>
        </p:nvGrpSpPr>
        <p:grpSpPr>
          <a:xfrm>
            <a:off x="7113459" y="2398100"/>
            <a:ext cx="3250495" cy="3012100"/>
            <a:chOff x="7526905" y="2514601"/>
            <a:chExt cx="3250495" cy="3012100"/>
          </a:xfrm>
        </p:grpSpPr>
        <p:sp>
          <p:nvSpPr>
            <p:cNvPr id="46" name=" 2"/>
            <p:cNvSpPr>
              <a:spLocks noChangeShapeType="1"/>
            </p:cNvSpPr>
            <p:nvPr/>
          </p:nvSpPr>
          <p:spPr bwMode="auto">
            <a:xfrm flipH="1">
              <a:off x="7948130" y="4648201"/>
              <a:ext cx="2412372" cy="0"/>
            </a:xfrm>
            <a:prstGeom prst="line">
              <a:avLst/>
            </a:prstGeom>
            <a:noFill/>
            <a:ln w="28575" cap="rnd">
              <a:solidFill>
                <a:srgbClr val="5B5B5B"/>
              </a:solidFill>
              <a:round/>
              <a:headEnd type="none" w="med" len="med"/>
              <a:tailEnd type="none" w="med" len="med"/>
            </a:ln>
          </p:spPr>
          <p:txBody>
            <a:bodyPr/>
            <a:lstStyle/>
            <a:p>
              <a:pPr>
                <a:defRPr/>
              </a:pPr>
              <a:endParaRPr lang="en-US" dirty="0">
                <a:solidFill>
                  <a:srgbClr val="000000"/>
                </a:solidFill>
              </a:endParaRPr>
            </a:p>
          </p:txBody>
        </p:sp>
        <p:grpSp>
          <p:nvGrpSpPr>
            <p:cNvPr id="47" name=" 5"/>
            <p:cNvGrpSpPr/>
            <p:nvPr/>
          </p:nvGrpSpPr>
          <p:grpSpPr>
            <a:xfrm>
              <a:off x="8399155" y="4029780"/>
              <a:ext cx="1531787" cy="1496921"/>
              <a:chOff x="7289788" y="1066800"/>
              <a:chExt cx="1531788" cy="1496920"/>
            </a:xfrm>
          </p:grpSpPr>
          <p:sp>
            <p:nvSpPr>
              <p:cNvPr id="59" name="Rectangle 58"/>
              <p:cNvSpPr/>
              <p:nvPr/>
            </p:nvSpPr>
            <p:spPr>
              <a:xfrm>
                <a:off x="7289788" y="2209799"/>
                <a:ext cx="1531788" cy="353921"/>
              </a:xfrm>
              <a:prstGeom prst="rect">
                <a:avLst/>
              </a:prstGeom>
            </p:spPr>
            <p:txBody>
              <a:bodyPr wrap="none" lIns="121899" tIns="60949" rIns="121899" bIns="60949">
                <a:spAutoFit/>
              </a:bodyPr>
              <a:lstStyle/>
              <a:p>
                <a:pPr algn="ctr"/>
                <a:r>
                  <a:rPr lang="en-US" sz="1500" dirty="0">
                    <a:solidFill>
                      <a:srgbClr val="000000"/>
                    </a:solidFill>
                    <a:latin typeface="Arial"/>
                    <a:cs typeface="Arial"/>
                  </a:rPr>
                  <a:t>RAC Database</a:t>
                </a:r>
                <a:endParaRPr lang="en-US" sz="1500" i="1" dirty="0">
                  <a:solidFill>
                    <a:srgbClr val="000000"/>
                  </a:solidFill>
                  <a:latin typeface="Arial"/>
                  <a:cs typeface="Arial"/>
                </a:endParaRPr>
              </a:p>
            </p:txBody>
          </p:sp>
          <p:pic>
            <p:nvPicPr>
              <p:cNvPr id="60" name="Picture 59"/>
              <p:cNvPicPr>
                <a:picLocks noChangeAspect="1"/>
              </p:cNvPicPr>
              <p:nvPr/>
            </p:nvPicPr>
            <p:blipFill>
              <a:blip r:embed="rId4" cstate="print"/>
              <a:stretch>
                <a:fillRect/>
              </a:stretch>
            </p:blipFill>
            <p:spPr>
              <a:xfrm>
                <a:off x="7426754" y="1066800"/>
                <a:ext cx="1221160" cy="1221475"/>
              </a:xfrm>
              <a:prstGeom prst="rect">
                <a:avLst/>
              </a:prstGeom>
            </p:spPr>
          </p:pic>
        </p:grpSp>
        <p:sp>
          <p:nvSpPr>
            <p:cNvPr id="48" name=" 13"/>
            <p:cNvSpPr/>
            <p:nvPr/>
          </p:nvSpPr>
          <p:spPr>
            <a:xfrm>
              <a:off x="7526905" y="2514601"/>
              <a:ext cx="812730" cy="880533"/>
            </a:xfrm>
            <a:prstGeom prst="rect">
              <a:avLst/>
            </a:prstGeom>
            <a:solidFill>
              <a:srgbClr val="D9D9D9"/>
            </a:solidFill>
            <a:ln w="28575">
              <a:solidFill>
                <a:schemeClr val="accent1"/>
              </a:solidFill>
              <a:miter lim="800000"/>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000000"/>
                </a:solidFill>
              </a:endParaRPr>
            </a:p>
          </p:txBody>
        </p:sp>
        <p:pic>
          <p:nvPicPr>
            <p:cNvPr id="49" nam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414" y="2618796"/>
              <a:ext cx="674176" cy="674176"/>
            </a:xfrm>
            <a:prstGeom prst="rect">
              <a:avLst/>
            </a:prstGeom>
          </p:spPr>
        </p:pic>
        <p:sp>
          <p:nvSpPr>
            <p:cNvPr id="50" name=" 15"/>
            <p:cNvSpPr/>
            <p:nvPr/>
          </p:nvSpPr>
          <p:spPr>
            <a:xfrm>
              <a:off x="7920619" y="3472660"/>
              <a:ext cx="1134242" cy="584753"/>
            </a:xfrm>
            <a:prstGeom prst="rect">
              <a:avLst/>
            </a:prstGeom>
          </p:spPr>
          <p:txBody>
            <a:bodyPr wrap="none" lIns="121899" tIns="60949" rIns="121899" bIns="60949">
              <a:spAutoFit/>
            </a:bodyPr>
            <a:lstStyle/>
            <a:p>
              <a:pPr algn="ctr"/>
              <a:r>
                <a:rPr lang="en-US" sz="1500" dirty="0">
                  <a:solidFill>
                    <a:srgbClr val="000000"/>
                  </a:solidFill>
                  <a:latin typeface="Arial"/>
                  <a:cs typeface="Arial"/>
                </a:rPr>
                <a:t>Node 1</a:t>
              </a:r>
            </a:p>
            <a:p>
              <a:pPr algn="ctr"/>
              <a:r>
                <a:rPr lang="en-US" sz="1500" dirty="0">
                  <a:solidFill>
                    <a:srgbClr val="000000"/>
                  </a:solidFill>
                  <a:latin typeface="Arial"/>
                  <a:cs typeface="Arial"/>
                </a:rPr>
                <a:t>Instance 1</a:t>
              </a:r>
            </a:p>
          </p:txBody>
        </p:sp>
        <p:sp>
          <p:nvSpPr>
            <p:cNvPr id="51" name=" 16"/>
            <p:cNvSpPr/>
            <p:nvPr/>
          </p:nvSpPr>
          <p:spPr>
            <a:xfrm>
              <a:off x="9964670" y="2514601"/>
              <a:ext cx="812730" cy="880533"/>
            </a:xfrm>
            <a:prstGeom prst="rect">
              <a:avLst/>
            </a:prstGeom>
            <a:solidFill>
              <a:srgbClr val="D9D9D9"/>
            </a:solidFill>
            <a:ln w="28575">
              <a:solidFill>
                <a:schemeClr val="accent1"/>
              </a:solidFill>
              <a:miter lim="800000"/>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000000"/>
                </a:solidFill>
              </a:endParaRPr>
            </a:p>
          </p:txBody>
        </p:sp>
        <p:pic>
          <p:nvPicPr>
            <p:cNvPr id="52" nam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33179" y="2618796"/>
              <a:ext cx="674176" cy="674176"/>
            </a:xfrm>
            <a:prstGeom prst="rect">
              <a:avLst/>
            </a:prstGeom>
          </p:spPr>
        </p:pic>
        <p:sp>
          <p:nvSpPr>
            <p:cNvPr id="53" name=" 18"/>
            <p:cNvSpPr/>
            <p:nvPr/>
          </p:nvSpPr>
          <p:spPr>
            <a:xfrm>
              <a:off x="9174069" y="3438218"/>
              <a:ext cx="1134242" cy="584753"/>
            </a:xfrm>
            <a:prstGeom prst="rect">
              <a:avLst/>
            </a:prstGeom>
          </p:spPr>
          <p:txBody>
            <a:bodyPr wrap="none" lIns="121899" tIns="60949" rIns="121899" bIns="60949">
              <a:spAutoFit/>
            </a:bodyPr>
            <a:lstStyle/>
            <a:p>
              <a:pPr algn="ctr"/>
              <a:r>
                <a:rPr lang="en-US" sz="1500" dirty="0">
                  <a:solidFill>
                    <a:srgbClr val="000000"/>
                  </a:solidFill>
                  <a:latin typeface="Arial"/>
                  <a:cs typeface="Arial"/>
                </a:rPr>
                <a:t>Node 2</a:t>
              </a:r>
            </a:p>
            <a:p>
              <a:pPr algn="ctr"/>
              <a:r>
                <a:rPr lang="en-US" sz="1500" dirty="0">
                  <a:solidFill>
                    <a:srgbClr val="000000"/>
                  </a:solidFill>
                  <a:latin typeface="Arial"/>
                  <a:cs typeface="Arial"/>
                </a:rPr>
                <a:t>Instance 2</a:t>
              </a:r>
            </a:p>
          </p:txBody>
        </p:sp>
        <p:sp>
          <p:nvSpPr>
            <p:cNvPr id="54" name=" 19"/>
            <p:cNvSpPr>
              <a:spLocks noChangeShapeType="1"/>
            </p:cNvSpPr>
            <p:nvPr/>
          </p:nvSpPr>
          <p:spPr bwMode="auto">
            <a:xfrm>
              <a:off x="7920619" y="3429001"/>
              <a:ext cx="2117" cy="1219200"/>
            </a:xfrm>
            <a:prstGeom prst="line">
              <a:avLst/>
            </a:prstGeom>
            <a:noFill/>
            <a:ln w="28575" cap="rnd">
              <a:solidFill>
                <a:srgbClr val="5B5B5B"/>
              </a:solidFill>
              <a:round/>
              <a:headEnd type="none" w="med" len="med"/>
              <a:tailEnd type="none" w="med" len="med"/>
            </a:ln>
          </p:spPr>
          <p:txBody>
            <a:bodyPr/>
            <a:lstStyle/>
            <a:p>
              <a:pPr>
                <a:defRPr/>
              </a:pPr>
              <a:endParaRPr lang="en-US" dirty="0">
                <a:solidFill>
                  <a:srgbClr val="000000"/>
                </a:solidFill>
              </a:endParaRPr>
            </a:p>
          </p:txBody>
        </p:sp>
        <p:sp>
          <p:nvSpPr>
            <p:cNvPr id="55" name=" 20"/>
            <p:cNvSpPr>
              <a:spLocks noChangeShapeType="1"/>
            </p:cNvSpPr>
            <p:nvPr/>
          </p:nvSpPr>
          <p:spPr bwMode="auto">
            <a:xfrm>
              <a:off x="10358385" y="3429001"/>
              <a:ext cx="2117" cy="1219200"/>
            </a:xfrm>
            <a:prstGeom prst="line">
              <a:avLst/>
            </a:prstGeom>
            <a:noFill/>
            <a:ln w="28575" cap="rnd">
              <a:solidFill>
                <a:srgbClr val="5B5B5B"/>
              </a:solidFill>
              <a:round/>
              <a:headEnd type="none" w="med" len="med"/>
              <a:tailEnd type="none" w="med" len="med"/>
            </a:ln>
          </p:spPr>
          <p:txBody>
            <a:bodyPr/>
            <a:lstStyle/>
            <a:p>
              <a:pPr>
                <a:defRPr/>
              </a:pPr>
              <a:endParaRPr lang="en-US" dirty="0">
                <a:solidFill>
                  <a:srgbClr val="000000"/>
                </a:solidFill>
              </a:endParaRPr>
            </a:p>
          </p:txBody>
        </p:sp>
        <p:sp>
          <p:nvSpPr>
            <p:cNvPr id="56" name=" 23"/>
            <p:cNvSpPr>
              <a:spLocks noChangeShapeType="1"/>
            </p:cNvSpPr>
            <p:nvPr/>
          </p:nvSpPr>
          <p:spPr bwMode="auto">
            <a:xfrm flipH="1">
              <a:off x="8419143" y="2819401"/>
              <a:ext cx="1462659" cy="0"/>
            </a:xfrm>
            <a:prstGeom prst="line">
              <a:avLst/>
            </a:prstGeom>
            <a:noFill/>
            <a:ln w="19050">
              <a:solidFill>
                <a:srgbClr val="5B5B5B"/>
              </a:solidFill>
              <a:prstDash val="dash"/>
              <a:round/>
              <a:headEnd type="none" w="med" len="med"/>
              <a:tailEnd type="none" w="med" len="med"/>
            </a:ln>
          </p:spPr>
          <p:txBody>
            <a:bodyPr/>
            <a:lstStyle/>
            <a:p>
              <a:pPr>
                <a:defRPr/>
              </a:pPr>
              <a:endParaRPr lang="en-US" dirty="0">
                <a:solidFill>
                  <a:srgbClr val="000000"/>
                </a:solidFill>
              </a:endParaRPr>
            </a:p>
          </p:txBody>
        </p:sp>
        <p:sp>
          <p:nvSpPr>
            <p:cNvPr id="57" name=" 24"/>
            <p:cNvSpPr>
              <a:spLocks noChangeShapeType="1"/>
            </p:cNvSpPr>
            <p:nvPr/>
          </p:nvSpPr>
          <p:spPr bwMode="auto">
            <a:xfrm flipH="1">
              <a:off x="8419491" y="3022601"/>
              <a:ext cx="1462659" cy="0"/>
            </a:xfrm>
            <a:prstGeom prst="line">
              <a:avLst/>
            </a:prstGeom>
            <a:noFill/>
            <a:ln w="19050">
              <a:solidFill>
                <a:srgbClr val="5B5B5B"/>
              </a:solidFill>
              <a:prstDash val="dash"/>
              <a:round/>
              <a:headEnd type="none" w="med" len="med"/>
              <a:tailEnd type="none" w="med" len="med"/>
            </a:ln>
          </p:spPr>
          <p:txBody>
            <a:bodyPr/>
            <a:lstStyle/>
            <a:p>
              <a:pPr>
                <a:defRPr/>
              </a:pPr>
              <a:endParaRPr lang="en-US" dirty="0">
                <a:solidFill>
                  <a:srgbClr val="000000"/>
                </a:solidFill>
              </a:endParaRPr>
            </a:p>
          </p:txBody>
        </p:sp>
        <p:sp>
          <p:nvSpPr>
            <p:cNvPr id="58" name=" 25"/>
            <p:cNvSpPr/>
            <p:nvPr/>
          </p:nvSpPr>
          <p:spPr>
            <a:xfrm>
              <a:off x="8582671" y="3022601"/>
              <a:ext cx="1092564" cy="353921"/>
            </a:xfrm>
            <a:prstGeom prst="rect">
              <a:avLst/>
            </a:prstGeom>
          </p:spPr>
          <p:txBody>
            <a:bodyPr wrap="none" lIns="121899" tIns="60949" rIns="121899" bIns="60949">
              <a:spAutoFit/>
            </a:bodyPr>
            <a:lstStyle/>
            <a:p>
              <a:pPr algn="ctr"/>
              <a:r>
                <a:rPr lang="en-US" sz="1500" dirty="0">
                  <a:solidFill>
                    <a:srgbClr val="000000"/>
                  </a:solidFill>
                  <a:latin typeface="Arial"/>
                  <a:cs typeface="Arial"/>
                </a:rPr>
                <a:t>Heartbeat</a:t>
              </a:r>
            </a:p>
          </p:txBody>
        </p:sp>
      </p:grpSp>
      <p:grpSp>
        <p:nvGrpSpPr>
          <p:cNvPr id="61" name="Group 60"/>
          <p:cNvGrpSpPr/>
          <p:nvPr/>
        </p:nvGrpSpPr>
        <p:grpSpPr>
          <a:xfrm>
            <a:off x="1414331" y="2065668"/>
            <a:ext cx="3941278" cy="3344532"/>
            <a:chOff x="995788" y="2100610"/>
            <a:chExt cx="3941278" cy="3344532"/>
          </a:xfrm>
        </p:grpSpPr>
        <p:sp>
          <p:nvSpPr>
            <p:cNvPr id="62" name=" 1"/>
            <p:cNvSpPr>
              <a:spLocks noChangeShapeType="1"/>
            </p:cNvSpPr>
            <p:nvPr/>
          </p:nvSpPr>
          <p:spPr bwMode="auto">
            <a:xfrm flipV="1">
              <a:off x="2008037" y="2533604"/>
              <a:ext cx="1921341" cy="3797"/>
            </a:xfrm>
            <a:prstGeom prst="line">
              <a:avLst/>
            </a:prstGeom>
            <a:noFill/>
            <a:ln w="28575" cap="rnd">
              <a:solidFill>
                <a:srgbClr val="5B5B5B"/>
              </a:solidFill>
              <a:round/>
              <a:headEnd type="none" w="sm" len="sm"/>
              <a:tailEnd type="triangle" w="lg" len="lg"/>
            </a:ln>
          </p:spPr>
          <p:txBody>
            <a:bodyPr/>
            <a:lstStyle/>
            <a:p>
              <a:pPr>
                <a:defRPr/>
              </a:pPr>
              <a:endParaRPr lang="en-US" dirty="0">
                <a:solidFill>
                  <a:srgbClr val="000000"/>
                </a:solidFill>
              </a:endParaRPr>
            </a:p>
          </p:txBody>
        </p:sp>
        <p:grpSp>
          <p:nvGrpSpPr>
            <p:cNvPr id="63" name=" 3"/>
            <p:cNvGrpSpPr/>
            <p:nvPr/>
          </p:nvGrpSpPr>
          <p:grpSpPr>
            <a:xfrm>
              <a:off x="995788" y="3717389"/>
              <a:ext cx="1221158" cy="1727753"/>
              <a:chOff x="7447664" y="1066800"/>
              <a:chExt cx="1221159" cy="1727753"/>
            </a:xfrm>
          </p:grpSpPr>
          <p:sp>
            <p:nvSpPr>
              <p:cNvPr id="76" name="Rectangle 75"/>
              <p:cNvSpPr/>
              <p:nvPr/>
            </p:nvSpPr>
            <p:spPr>
              <a:xfrm>
                <a:off x="7519813" y="2209800"/>
                <a:ext cx="1071727" cy="584753"/>
              </a:xfrm>
              <a:prstGeom prst="rect">
                <a:avLst/>
              </a:prstGeom>
            </p:spPr>
            <p:txBody>
              <a:bodyPr wrap="none" lIns="121899" tIns="60949" rIns="121899" bIns="60949">
                <a:spAutoFit/>
              </a:bodyPr>
              <a:lstStyle/>
              <a:p>
                <a:pPr algn="ctr"/>
                <a:r>
                  <a:rPr lang="en-US" sz="1500" dirty="0">
                    <a:solidFill>
                      <a:srgbClr val="000000"/>
                    </a:solidFill>
                    <a:latin typeface="Arial"/>
                    <a:cs typeface="Arial"/>
                  </a:rPr>
                  <a:t>Primary </a:t>
                </a:r>
              </a:p>
              <a:p>
                <a:pPr algn="ctr"/>
                <a:r>
                  <a:rPr lang="en-US" sz="1500" dirty="0">
                    <a:solidFill>
                      <a:srgbClr val="000000"/>
                    </a:solidFill>
                    <a:latin typeface="Arial"/>
                    <a:cs typeface="Arial"/>
                  </a:rPr>
                  <a:t>Database</a:t>
                </a:r>
                <a:endParaRPr lang="en-US" sz="1500" i="1" dirty="0">
                  <a:solidFill>
                    <a:srgbClr val="000000"/>
                  </a:solidFill>
                  <a:latin typeface="Arial"/>
                  <a:cs typeface="Arial"/>
                </a:endParaRPr>
              </a:p>
            </p:txBody>
          </p:sp>
          <p:pic>
            <p:nvPicPr>
              <p:cNvPr id="77" name="Picture 76"/>
              <p:cNvPicPr>
                <a:picLocks noChangeAspect="1"/>
              </p:cNvPicPr>
              <p:nvPr/>
            </p:nvPicPr>
            <p:blipFill>
              <a:blip r:embed="rId4" cstate="print"/>
              <a:stretch>
                <a:fillRect/>
              </a:stretch>
            </p:blipFill>
            <p:spPr>
              <a:xfrm>
                <a:off x="7447664" y="1066800"/>
                <a:ext cx="1221159" cy="1221476"/>
              </a:xfrm>
              <a:prstGeom prst="rect">
                <a:avLst/>
              </a:prstGeom>
            </p:spPr>
          </p:pic>
        </p:grpSp>
        <p:grpSp>
          <p:nvGrpSpPr>
            <p:cNvPr id="64" name=" 4"/>
            <p:cNvGrpSpPr/>
            <p:nvPr/>
          </p:nvGrpSpPr>
          <p:grpSpPr>
            <a:xfrm>
              <a:off x="3715909" y="3717389"/>
              <a:ext cx="1221157" cy="1727753"/>
              <a:chOff x="7450790" y="1066800"/>
              <a:chExt cx="1221158" cy="1727753"/>
            </a:xfrm>
          </p:grpSpPr>
          <p:sp>
            <p:nvSpPr>
              <p:cNvPr id="74" name="Rectangle 73"/>
              <p:cNvSpPr/>
              <p:nvPr/>
            </p:nvSpPr>
            <p:spPr>
              <a:xfrm>
                <a:off x="7519815" y="2209800"/>
                <a:ext cx="1071727" cy="584753"/>
              </a:xfrm>
              <a:prstGeom prst="rect">
                <a:avLst/>
              </a:prstGeom>
            </p:spPr>
            <p:txBody>
              <a:bodyPr wrap="none" lIns="121899" tIns="60949" rIns="121899" bIns="60949">
                <a:spAutoFit/>
              </a:bodyPr>
              <a:lstStyle/>
              <a:p>
                <a:pPr algn="ctr"/>
                <a:r>
                  <a:rPr lang="en-US" sz="1500" dirty="0">
                    <a:solidFill>
                      <a:srgbClr val="000000"/>
                    </a:solidFill>
                    <a:latin typeface="Arial"/>
                    <a:cs typeface="Arial"/>
                  </a:rPr>
                  <a:t>Standby </a:t>
                </a:r>
              </a:p>
              <a:p>
                <a:pPr algn="ctr"/>
                <a:r>
                  <a:rPr lang="en-US" sz="1500" dirty="0">
                    <a:solidFill>
                      <a:srgbClr val="000000"/>
                    </a:solidFill>
                    <a:latin typeface="Arial"/>
                    <a:cs typeface="Arial"/>
                  </a:rPr>
                  <a:t>Database</a:t>
                </a:r>
                <a:endParaRPr lang="en-US" sz="1500" i="1" dirty="0">
                  <a:solidFill>
                    <a:srgbClr val="000000"/>
                  </a:solidFill>
                  <a:latin typeface="Arial"/>
                  <a:cs typeface="Arial"/>
                </a:endParaRPr>
              </a:p>
            </p:txBody>
          </p:sp>
          <p:pic>
            <p:nvPicPr>
              <p:cNvPr id="75" name="Picture 74"/>
              <p:cNvPicPr>
                <a:picLocks noChangeAspect="1"/>
              </p:cNvPicPr>
              <p:nvPr/>
            </p:nvPicPr>
            <p:blipFill>
              <a:blip r:embed="rId4" cstate="print"/>
              <a:stretch>
                <a:fillRect/>
              </a:stretch>
            </p:blipFill>
            <p:spPr>
              <a:xfrm>
                <a:off x="7450790" y="1066800"/>
                <a:ext cx="1221158" cy="1221476"/>
              </a:xfrm>
              <a:prstGeom prst="rect">
                <a:avLst/>
              </a:prstGeom>
            </p:spPr>
          </p:pic>
        </p:grpSp>
        <p:sp>
          <p:nvSpPr>
            <p:cNvPr id="65" name=" 7"/>
            <p:cNvSpPr/>
            <p:nvPr/>
          </p:nvSpPr>
          <p:spPr>
            <a:xfrm>
              <a:off x="1195307" y="2100610"/>
              <a:ext cx="812730" cy="880533"/>
            </a:xfrm>
            <a:prstGeom prst="rect">
              <a:avLst/>
            </a:prstGeom>
            <a:solidFill>
              <a:srgbClr val="D9D9D9"/>
            </a:solidFill>
            <a:ln w="28575">
              <a:solidFill>
                <a:schemeClr val="accent1"/>
              </a:solidFill>
              <a:miter lim="800000"/>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000000"/>
                </a:solidFill>
              </a:endParaRPr>
            </a:p>
          </p:txBody>
        </p:sp>
        <p:pic>
          <p:nvPicPr>
            <p:cNvPr id="66" nam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64584" y="2203788"/>
              <a:ext cx="674176" cy="674176"/>
            </a:xfrm>
            <a:prstGeom prst="rect">
              <a:avLst/>
            </a:prstGeom>
          </p:spPr>
        </p:pic>
        <p:sp>
          <p:nvSpPr>
            <p:cNvPr id="67" name=" 9"/>
            <p:cNvSpPr/>
            <p:nvPr/>
          </p:nvSpPr>
          <p:spPr>
            <a:xfrm>
              <a:off x="1668569" y="3133081"/>
              <a:ext cx="1134242" cy="584753"/>
            </a:xfrm>
            <a:prstGeom prst="rect">
              <a:avLst/>
            </a:prstGeom>
          </p:spPr>
          <p:txBody>
            <a:bodyPr wrap="none" lIns="121899" tIns="60949" rIns="121899" bIns="60949">
              <a:spAutoFit/>
            </a:bodyPr>
            <a:lstStyle/>
            <a:p>
              <a:pPr algn="ctr"/>
              <a:r>
                <a:rPr lang="en-US" sz="1500" dirty="0">
                  <a:solidFill>
                    <a:srgbClr val="000000"/>
                  </a:solidFill>
                  <a:latin typeface="Arial"/>
                  <a:cs typeface="Arial"/>
                </a:rPr>
                <a:t>Node 1</a:t>
              </a:r>
            </a:p>
            <a:p>
              <a:pPr algn="ctr"/>
              <a:r>
                <a:rPr lang="en-US" sz="1500" dirty="0">
                  <a:solidFill>
                    <a:srgbClr val="000000"/>
                  </a:solidFill>
                  <a:latin typeface="Arial"/>
                  <a:cs typeface="Arial"/>
                </a:rPr>
                <a:t>Instance 1</a:t>
              </a:r>
            </a:p>
          </p:txBody>
        </p:sp>
        <p:sp>
          <p:nvSpPr>
            <p:cNvPr id="68" name=" 10"/>
            <p:cNvSpPr/>
            <p:nvPr/>
          </p:nvSpPr>
          <p:spPr>
            <a:xfrm>
              <a:off x="3914434" y="2100610"/>
              <a:ext cx="812730" cy="880533"/>
            </a:xfrm>
            <a:prstGeom prst="rect">
              <a:avLst/>
            </a:prstGeom>
            <a:solidFill>
              <a:srgbClr val="D9D9D9"/>
            </a:solidFill>
            <a:ln w="28575">
              <a:solidFill>
                <a:schemeClr val="accent1"/>
              </a:solidFill>
              <a:miter lim="800000"/>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000000"/>
                </a:solidFill>
              </a:endParaRPr>
            </a:p>
          </p:txBody>
        </p:sp>
        <p:pic>
          <p:nvPicPr>
            <p:cNvPr id="69" nam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83711" y="2203788"/>
              <a:ext cx="674176" cy="674176"/>
            </a:xfrm>
            <a:prstGeom prst="rect">
              <a:avLst/>
            </a:prstGeom>
          </p:spPr>
        </p:pic>
        <p:sp>
          <p:nvSpPr>
            <p:cNvPr id="70" name=" 12"/>
            <p:cNvSpPr/>
            <p:nvPr/>
          </p:nvSpPr>
          <p:spPr>
            <a:xfrm>
              <a:off x="3100032" y="3105647"/>
              <a:ext cx="1134242" cy="584753"/>
            </a:xfrm>
            <a:prstGeom prst="rect">
              <a:avLst/>
            </a:prstGeom>
          </p:spPr>
          <p:txBody>
            <a:bodyPr wrap="none" lIns="121899" tIns="60949" rIns="121899" bIns="60949">
              <a:spAutoFit/>
            </a:bodyPr>
            <a:lstStyle/>
            <a:p>
              <a:pPr algn="ctr"/>
              <a:r>
                <a:rPr lang="en-US" sz="1500" dirty="0">
                  <a:solidFill>
                    <a:srgbClr val="000000"/>
                  </a:solidFill>
                  <a:latin typeface="Arial"/>
                  <a:cs typeface="Arial"/>
                </a:rPr>
                <a:t>Node 2</a:t>
              </a:r>
            </a:p>
            <a:p>
              <a:pPr algn="ctr"/>
              <a:r>
                <a:rPr lang="en-US" sz="1500" dirty="0">
                  <a:solidFill>
                    <a:srgbClr val="000000"/>
                  </a:solidFill>
                  <a:latin typeface="Arial"/>
                  <a:cs typeface="Arial"/>
                </a:rPr>
                <a:t>Instance 2</a:t>
              </a:r>
            </a:p>
          </p:txBody>
        </p:sp>
        <p:sp>
          <p:nvSpPr>
            <p:cNvPr id="71" name=" 21"/>
            <p:cNvSpPr>
              <a:spLocks noChangeShapeType="1"/>
            </p:cNvSpPr>
            <p:nvPr/>
          </p:nvSpPr>
          <p:spPr bwMode="auto">
            <a:xfrm>
              <a:off x="1601742" y="3015010"/>
              <a:ext cx="0" cy="812800"/>
            </a:xfrm>
            <a:prstGeom prst="line">
              <a:avLst/>
            </a:prstGeom>
            <a:noFill/>
            <a:ln w="28575" cap="rnd">
              <a:solidFill>
                <a:srgbClr val="5B5B5B"/>
              </a:solidFill>
              <a:round/>
              <a:headEnd type="none" w="med" len="med"/>
              <a:tailEnd type="none" w="med" len="med"/>
            </a:ln>
          </p:spPr>
          <p:txBody>
            <a:bodyPr/>
            <a:lstStyle/>
            <a:p>
              <a:pPr>
                <a:defRPr/>
              </a:pPr>
              <a:endParaRPr lang="en-US" dirty="0">
                <a:solidFill>
                  <a:srgbClr val="000000"/>
                </a:solidFill>
              </a:endParaRPr>
            </a:p>
          </p:txBody>
        </p:sp>
        <p:sp>
          <p:nvSpPr>
            <p:cNvPr id="72" name=" 22"/>
            <p:cNvSpPr>
              <a:spLocks noChangeShapeType="1"/>
            </p:cNvSpPr>
            <p:nvPr/>
          </p:nvSpPr>
          <p:spPr bwMode="auto">
            <a:xfrm>
              <a:off x="4320799" y="3015010"/>
              <a:ext cx="0" cy="812800"/>
            </a:xfrm>
            <a:prstGeom prst="line">
              <a:avLst/>
            </a:prstGeom>
            <a:noFill/>
            <a:ln w="28575" cap="rnd">
              <a:solidFill>
                <a:srgbClr val="5B5B5B"/>
              </a:solidFill>
              <a:round/>
              <a:headEnd type="none" w="med" len="med"/>
              <a:tailEnd type="none" w="med" len="med"/>
            </a:ln>
          </p:spPr>
          <p:txBody>
            <a:bodyPr/>
            <a:lstStyle/>
            <a:p>
              <a:pPr>
                <a:defRPr/>
              </a:pPr>
              <a:endParaRPr lang="en-US" dirty="0">
                <a:solidFill>
                  <a:srgbClr val="000000"/>
                </a:solidFill>
              </a:endParaRPr>
            </a:p>
          </p:txBody>
        </p:sp>
        <p:sp>
          <p:nvSpPr>
            <p:cNvPr id="73" name=" 26"/>
            <p:cNvSpPr/>
            <p:nvPr/>
          </p:nvSpPr>
          <p:spPr>
            <a:xfrm>
              <a:off x="2620163" y="2368358"/>
              <a:ext cx="707844" cy="353921"/>
            </a:xfrm>
            <a:prstGeom prst="rect">
              <a:avLst/>
            </a:prstGeom>
            <a:solidFill>
              <a:schemeClr val="bg2"/>
            </a:solidFill>
            <a:ln>
              <a:solidFill>
                <a:schemeClr val="tx1"/>
              </a:solidFill>
            </a:ln>
          </p:spPr>
          <p:txBody>
            <a:bodyPr wrap="none" lIns="121899" tIns="60949" rIns="121899" bIns="60949">
              <a:spAutoFit/>
            </a:bodyPr>
            <a:lstStyle/>
            <a:p>
              <a:pPr algn="ctr"/>
              <a:r>
                <a:rPr lang="en-US" sz="1500" dirty="0">
                  <a:solidFill>
                    <a:srgbClr val="000000"/>
                  </a:solidFill>
                  <a:latin typeface="Arial"/>
                  <a:cs typeface="Arial"/>
                </a:rPr>
                <a:t>Redo</a:t>
              </a:r>
            </a:p>
          </p:txBody>
        </p:sp>
      </p:grpSp>
      <p:sp>
        <p:nvSpPr>
          <p:cNvPr id="2" name="Slide Number Placeholder 1"/>
          <p:cNvSpPr>
            <a:spLocks noGrp="1"/>
          </p:cNvSpPr>
          <p:nvPr>
            <p:ph type="sldNum" sz="quarter" idx="12"/>
          </p:nvPr>
        </p:nvSpPr>
        <p:spPr/>
        <p:txBody>
          <a:bodyPr/>
          <a:lstStyle/>
          <a:p>
            <a:fld id="{0D1E9C62-5A59-433B-A292-EC595ABBBF45}" type="slidenum">
              <a:rPr lang="" smtClean="0"/>
              <a:t>91</a:t>
            </a:fld>
            <a:endParaRPr lang=""/>
          </a:p>
        </p:txBody>
      </p:sp>
    </p:spTree>
    <p:custDataLst>
      <p:tags r:id="rId1"/>
    </p:custDataLst>
    <p:extLst>
      <p:ext uri="{BB962C8B-B14F-4D97-AF65-F5344CB8AC3E}">
        <p14:creationId xmlns:p14="http://schemas.microsoft.com/office/powerpoint/2010/main" val="3260383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smtClean="0"/>
              <a:t>Summary</a:t>
            </a:r>
            <a:br>
              <a:rPr lang="en-US" altLang="es-MX" dirty="0" smtClean="0"/>
            </a:br>
            <a:endParaRPr lang="en-US" altLang="es-MX" dirty="0"/>
          </a:p>
        </p:txBody>
      </p:sp>
      <p:sp>
        <p:nvSpPr>
          <p:cNvPr id="8" name="Content Placeholder 7"/>
          <p:cNvSpPr>
            <a:spLocks noGrp="1"/>
          </p:cNvSpPr>
          <p:nvPr>
            <p:ph idx="1"/>
          </p:nvPr>
        </p:nvSpPr>
        <p:spPr>
          <a:xfrm>
            <a:off x="622138" y="1242485"/>
            <a:ext cx="10944549" cy="1234519"/>
          </a:xfrm>
        </p:spPr>
        <p:txBody>
          <a:bodyPr>
            <a:normAutofit fontScale="77500" lnSpcReduction="20000"/>
          </a:bodyPr>
          <a:lstStyle/>
          <a:p>
            <a:r>
              <a:rPr lang="en-US" dirty="0"/>
              <a:t>In this lesson, you should have learned how to</a:t>
            </a:r>
            <a:r>
              <a:rPr lang="en-US" dirty="0" smtClean="0"/>
              <a:t>:</a:t>
            </a:r>
          </a:p>
          <a:p>
            <a:endParaRPr lang="en-US" dirty="0"/>
          </a:p>
          <a:p>
            <a:pPr lvl="1"/>
            <a:r>
              <a:rPr lang="en-US" dirty="0"/>
              <a:t>Explain the Oracle Cloud and Database Cloud offerings</a:t>
            </a:r>
          </a:p>
          <a:p>
            <a:pPr lvl="1"/>
            <a:r>
              <a:rPr lang="en-US" dirty="0"/>
              <a:t>Describe the architecture and features of Oracle Database Cloud Service</a:t>
            </a:r>
          </a:p>
        </p:txBody>
      </p:sp>
      <p:sp>
        <p:nvSpPr>
          <p:cNvPr id="11" name="Rectangle 10"/>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92</a:t>
            </a:fld>
            <a:endParaRPr lang=""/>
          </a:p>
        </p:txBody>
      </p:sp>
    </p:spTree>
    <p:custDataLst>
      <p:tags r:id="rId1"/>
    </p:custDataLst>
    <p:extLst>
      <p:ext uri="{BB962C8B-B14F-4D97-AF65-F5344CB8AC3E}">
        <p14:creationId xmlns:p14="http://schemas.microsoft.com/office/powerpoint/2010/main" val="103903406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Grp="1" noChangeArrowheads="1"/>
          </p:cNvSpPr>
          <p:nvPr>
            <p:ph type="title"/>
          </p:nvPr>
        </p:nvSpPr>
        <p:spPr/>
        <p:txBody>
          <a:bodyPr/>
          <a:lstStyle/>
          <a:p>
            <a:pPr eaLnBrk="1" hangingPunct="1"/>
            <a:r>
              <a:rPr lang="en-US" dirty="0"/>
              <a:t>Practice 3: </a:t>
            </a:r>
            <a:r>
              <a:rPr lang="en-US" dirty="0" smtClean="0"/>
              <a:t>Overview</a:t>
            </a:r>
            <a:br>
              <a:rPr lang="en-US" dirty="0" smtClean="0"/>
            </a:br>
            <a:endParaRPr lang="en-US" dirty="0"/>
          </a:p>
        </p:txBody>
      </p:sp>
      <p:sp>
        <p:nvSpPr>
          <p:cNvPr id="28675" name="Rectangle 18"/>
          <p:cNvSpPr>
            <a:spLocks noGrp="1" noChangeArrowheads="1"/>
          </p:cNvSpPr>
          <p:nvPr>
            <p:ph idx="1"/>
          </p:nvPr>
        </p:nvSpPr>
        <p:spPr>
          <a:xfrm>
            <a:off x="622138" y="1242485"/>
            <a:ext cx="10944549" cy="357356"/>
          </a:xfrm>
        </p:spPr>
        <p:txBody>
          <a:bodyPr>
            <a:normAutofit fontScale="92500" lnSpcReduction="20000"/>
          </a:bodyPr>
          <a:lstStyle/>
          <a:p>
            <a:pPr lvl="1">
              <a:buClr>
                <a:schemeClr val="accent1"/>
              </a:buClr>
            </a:pPr>
            <a:r>
              <a:rPr lang="en-US"/>
              <a:t>3-1: Exploring Oracle Cloud</a:t>
            </a:r>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93</a:t>
            </a:fld>
            <a:endParaRPr lang=""/>
          </a:p>
        </p:txBody>
      </p:sp>
    </p:spTree>
    <p:custDataLst>
      <p:tags r:id="rId1"/>
    </p:custDataLst>
    <p:extLst>
      <p:ext uri="{BB962C8B-B14F-4D97-AF65-F5344CB8AC3E}">
        <p14:creationId xmlns:p14="http://schemas.microsoft.com/office/powerpoint/2010/main" val="1515785864"/>
      </p:ext>
    </p:extLst>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2819400"/>
            <a:ext cx="10512862" cy="1325563"/>
          </a:xfrm>
        </p:spPr>
        <p:txBody>
          <a:bodyPr/>
          <a:lstStyle/>
          <a:p>
            <a:r>
              <a:rPr lang="en-US" dirty="0"/>
              <a:t>Accessing an Oracle Database</a:t>
            </a:r>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94</a:t>
            </a:fld>
            <a:endParaRPr lang=""/>
          </a:p>
        </p:txBody>
      </p:sp>
    </p:spTree>
    <p:custDataLst>
      <p:tags r:id="rId1"/>
    </p:custDataLst>
    <p:extLst>
      <p:ext uri="{BB962C8B-B14F-4D97-AF65-F5344CB8AC3E}">
        <p14:creationId xmlns:p14="http://schemas.microsoft.com/office/powerpoint/2010/main" val="35697458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s-MX" dirty="0" smtClean="0"/>
              <a:t>Objectives</a:t>
            </a:r>
            <a:br>
              <a:rPr lang="en-US" altLang="es-MX" dirty="0" smtClean="0"/>
            </a:br>
            <a:endParaRPr lang="en-US" altLang="es-MX" dirty="0"/>
          </a:p>
        </p:txBody>
      </p:sp>
      <p:sp>
        <p:nvSpPr>
          <p:cNvPr id="9" name="Content Placeholder 8"/>
          <p:cNvSpPr>
            <a:spLocks noGrp="1"/>
          </p:cNvSpPr>
          <p:nvPr>
            <p:ph idx="1"/>
          </p:nvPr>
        </p:nvSpPr>
        <p:spPr>
          <a:xfrm>
            <a:off x="622138" y="1242485"/>
            <a:ext cx="10944549" cy="2111682"/>
          </a:xfrm>
        </p:spPr>
        <p:txBody>
          <a:bodyPr/>
          <a:lstStyle/>
          <a:p>
            <a:r>
              <a:rPr lang="en-US" dirty="0"/>
              <a:t>After completing this lesson, you should be able to:</a:t>
            </a:r>
          </a:p>
          <a:p>
            <a:pPr lvl="1"/>
            <a:r>
              <a:rPr lang="en-US" dirty="0"/>
              <a:t>Connect to an Oracle Database</a:t>
            </a:r>
          </a:p>
          <a:p>
            <a:pPr lvl="1"/>
            <a:r>
              <a:rPr lang="en-US" dirty="0"/>
              <a:t>Describe the tools used to access an Oracle Database</a:t>
            </a:r>
          </a:p>
          <a:p>
            <a:pPr lvl="1"/>
            <a:r>
              <a:rPr lang="en-US" dirty="0"/>
              <a:t>Describe the Oracle-supplied user accounts for Oracle Database</a:t>
            </a:r>
          </a:p>
          <a:p>
            <a:pPr lvl="1"/>
            <a:r>
              <a:rPr lang="en-US" dirty="0"/>
              <a:t>Query the data dictionary in an Oracle Database</a:t>
            </a:r>
          </a:p>
        </p:txBody>
      </p:sp>
      <p:sp>
        <p:nvSpPr>
          <p:cNvPr id="7" name="Rectangle 6"/>
          <p:cNvSpPr/>
          <p:nvPr/>
        </p:nvSpPr>
        <p:spPr bwMode="auto">
          <a:xfrm>
            <a:off x="184103" y="4567768"/>
            <a:ext cx="10605971" cy="1223433"/>
          </a:xfrm>
          <a:prstGeom prst="rect">
            <a:avLst/>
          </a:prstGeom>
          <a:gradFill flip="none" rotWithShape="1">
            <a:gsLst>
              <a:gs pos="0">
                <a:srgbClr val="D8E1E6"/>
              </a:gs>
              <a:gs pos="50000">
                <a:srgbClr val="EFEFFF"/>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Slide Number Placeholder 1"/>
          <p:cNvSpPr>
            <a:spLocks noGrp="1"/>
          </p:cNvSpPr>
          <p:nvPr>
            <p:ph type="sldNum" sz="quarter" idx="12"/>
          </p:nvPr>
        </p:nvSpPr>
        <p:spPr/>
        <p:txBody>
          <a:bodyPr/>
          <a:lstStyle/>
          <a:p>
            <a:fld id="{0D1E9C62-5A59-433B-A292-EC595ABBBF45}" type="slidenum">
              <a:rPr lang="" smtClean="0"/>
              <a:t>95</a:t>
            </a:fld>
            <a:endParaRPr lang=""/>
          </a:p>
        </p:txBody>
      </p:sp>
    </p:spTree>
    <p:custDataLst>
      <p:tags r:id="rId1"/>
    </p:custDataLst>
    <p:extLst>
      <p:ext uri="{BB962C8B-B14F-4D97-AF65-F5344CB8AC3E}">
        <p14:creationId xmlns:p14="http://schemas.microsoft.com/office/powerpoint/2010/main" val="34814460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Connecting to an Oracle Database </a:t>
            </a:r>
            <a:r>
              <a:rPr lang="en-US" dirty="0" smtClean="0"/>
              <a:t>Instance</a:t>
            </a:r>
            <a:br>
              <a:rPr lang="en-US" dirty="0" smtClean="0"/>
            </a:br>
            <a:endParaRPr lang="en-US" altLang="es-MX" dirty="0"/>
          </a:p>
        </p:txBody>
      </p:sp>
      <p:sp>
        <p:nvSpPr>
          <p:cNvPr id="9219" name="Content Placeholder 9"/>
          <p:cNvSpPr>
            <a:spLocks noGrp="1"/>
          </p:cNvSpPr>
          <p:nvPr>
            <p:ph idx="1"/>
          </p:nvPr>
        </p:nvSpPr>
        <p:spPr>
          <a:xfrm>
            <a:off x="622138" y="1242485"/>
            <a:ext cx="10944549" cy="3368437"/>
          </a:xfrm>
        </p:spPr>
        <p:txBody>
          <a:bodyPr/>
          <a:lstStyle/>
          <a:p>
            <a:pPr lvl="1">
              <a:buClr>
                <a:schemeClr val="accent1"/>
              </a:buClr>
              <a:defRPr/>
            </a:pPr>
            <a:r>
              <a:rPr lang="en-US" dirty="0"/>
              <a:t>You connect client applications to an Oracle Database by connecting to its database instance, not its database. </a:t>
            </a:r>
          </a:p>
          <a:p>
            <a:pPr lvl="1">
              <a:buClr>
                <a:schemeClr val="accent1"/>
              </a:buClr>
              <a:defRPr/>
            </a:pPr>
            <a:r>
              <a:rPr lang="en-US" dirty="0"/>
              <a:t>A user session is a logical entity that represents the state of the current user login to the database instance.</a:t>
            </a:r>
          </a:p>
          <a:p>
            <a:pPr lvl="1">
              <a:buClr>
                <a:schemeClr val="accent1"/>
              </a:buClr>
              <a:defRPr/>
            </a:pPr>
            <a:r>
              <a:rPr lang="en-US" dirty="0"/>
              <a:t>Examples of connecting to an Oracle Database instance:</a:t>
            </a:r>
          </a:p>
          <a:p>
            <a:pPr lvl="2">
              <a:buClr>
                <a:schemeClr val="accent1"/>
              </a:buClr>
              <a:defRPr/>
            </a:pPr>
            <a:r>
              <a:rPr lang="en-US" dirty="0"/>
              <a:t>By using operating system authentication</a:t>
            </a:r>
          </a:p>
          <a:p>
            <a:pPr lvl="2">
              <a:buClr>
                <a:schemeClr val="accent1"/>
              </a:buClr>
              <a:defRPr/>
            </a:pPr>
            <a:endParaRPr lang="en-US" dirty="0"/>
          </a:p>
          <a:p>
            <a:pPr lvl="2">
              <a:buClr>
                <a:schemeClr val="accent1"/>
              </a:buClr>
              <a:defRPr/>
            </a:pPr>
            <a:endParaRPr lang="en-US" dirty="0"/>
          </a:p>
          <a:p>
            <a:pPr lvl="2">
              <a:buClr>
                <a:schemeClr val="accent1"/>
              </a:buClr>
              <a:defRPr/>
            </a:pPr>
            <a:r>
              <a:rPr lang="en-US" dirty="0"/>
              <a:t>By using Easy Connect Syntax</a:t>
            </a:r>
          </a:p>
        </p:txBody>
      </p:sp>
      <p:sp>
        <p:nvSpPr>
          <p:cNvPr id="4" name="Content Placeholder 2"/>
          <p:cNvSpPr txBox="1">
            <a:spLocks/>
          </p:cNvSpPr>
          <p:nvPr/>
        </p:nvSpPr>
        <p:spPr bwMode="gray">
          <a:xfrm>
            <a:off x="1059018" y="3589139"/>
            <a:ext cx="10750394"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 sqlplus / as sysdba</a:t>
            </a:r>
          </a:p>
        </p:txBody>
      </p:sp>
      <p:sp>
        <p:nvSpPr>
          <p:cNvPr id="10" name="Content Placeholder 2"/>
          <p:cNvSpPr txBox="1">
            <a:spLocks/>
          </p:cNvSpPr>
          <p:nvPr/>
        </p:nvSpPr>
        <p:spPr bwMode="gray">
          <a:xfrm>
            <a:off x="937656" y="4495800"/>
            <a:ext cx="10750394"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connect hr/hr@host1.example.com:1521/db.example.com</a:t>
            </a:r>
          </a:p>
        </p:txBody>
      </p:sp>
      <p:sp>
        <p:nvSpPr>
          <p:cNvPr id="2" name="Slide Number Placeholder 1"/>
          <p:cNvSpPr>
            <a:spLocks noGrp="1"/>
          </p:cNvSpPr>
          <p:nvPr>
            <p:ph type="sldNum" sz="quarter" idx="12"/>
          </p:nvPr>
        </p:nvSpPr>
        <p:spPr/>
        <p:txBody>
          <a:bodyPr/>
          <a:lstStyle/>
          <a:p>
            <a:fld id="{0D1E9C62-5A59-433B-A292-EC595ABBBF45}" type="slidenum">
              <a:rPr lang="" smtClean="0"/>
              <a:t>96</a:t>
            </a:fld>
            <a:endParaRPr lang=""/>
          </a:p>
        </p:txBody>
      </p:sp>
    </p:spTree>
    <p:custDataLst>
      <p:tags r:id="rId1"/>
    </p:custDataLst>
    <p:extLst>
      <p:ext uri="{BB962C8B-B14F-4D97-AF65-F5344CB8AC3E}">
        <p14:creationId xmlns:p14="http://schemas.microsoft.com/office/powerpoint/2010/main" val="42229632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
        <p:nvSpPr>
          <p:cNvPr id="2" name="Slide Number Placeholder 1"/>
          <p:cNvSpPr>
            <a:spLocks noGrp="1"/>
          </p:cNvSpPr>
          <p:nvPr>
            <p:ph type="sldNum" sz="quarter" idx="12"/>
          </p:nvPr>
        </p:nvSpPr>
        <p:spPr/>
        <p:txBody>
          <a:bodyPr/>
          <a:lstStyle/>
          <a:p>
            <a:fld id="{0D1E9C62-5A59-433B-A292-EC595ABBBF45}" type="slidenum">
              <a:rPr lang="" smtClean="0"/>
              <a:t>97</a:t>
            </a:fld>
            <a:endParaRPr lang=""/>
          </a:p>
        </p:txBody>
      </p:sp>
    </p:spTree>
    <p:custDataLst>
      <p:tags r:id="rId1"/>
    </p:custDataLst>
    <p:extLst>
      <p:ext uri="{BB962C8B-B14F-4D97-AF65-F5344CB8AC3E}">
        <p14:creationId xmlns:p14="http://schemas.microsoft.com/office/powerpoint/2010/main" val="395709846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Oracle Database </a:t>
            </a:r>
            <a:r>
              <a:rPr lang="en-US" dirty="0" smtClean="0"/>
              <a:t>Tools</a:t>
            </a:r>
            <a:br>
              <a:rPr lang="en-US" dirty="0" smtClean="0"/>
            </a:br>
            <a:endParaRPr lang="en-US" altLang="es-MX" dirty="0"/>
          </a:p>
        </p:txBody>
      </p:sp>
      <p:sp>
        <p:nvSpPr>
          <p:cNvPr id="9219" name="Content Placeholder 9"/>
          <p:cNvSpPr>
            <a:spLocks noGrp="1"/>
          </p:cNvSpPr>
          <p:nvPr>
            <p:ph idx="1"/>
          </p:nvPr>
        </p:nvSpPr>
        <p:spPr>
          <a:xfrm>
            <a:off x="622138" y="1242485"/>
            <a:ext cx="10944549" cy="5215096"/>
          </a:xfrm>
        </p:spPr>
        <p:txBody>
          <a:bodyPr/>
          <a:lstStyle/>
          <a:p>
            <a:pPr lvl="1">
              <a:buClr>
                <a:schemeClr val="accent1"/>
              </a:buClr>
              <a:defRPr/>
            </a:pPr>
            <a:r>
              <a:rPr lang="en-US" dirty="0"/>
              <a:t>Oracle Database tools each have their own purpose, and some operations can be performed in more than one tool.</a:t>
            </a:r>
          </a:p>
          <a:p>
            <a:pPr lvl="1">
              <a:buClr>
                <a:schemeClr val="accent1"/>
              </a:buClr>
              <a:defRPr/>
            </a:pPr>
            <a:r>
              <a:rPr lang="en-US" dirty="0"/>
              <a:t>Finding the right tool for the job often comes down to preference (for example, whether you prefer to work with code or use a graphical user interface).</a:t>
            </a:r>
          </a:p>
          <a:p>
            <a:pPr lvl="1">
              <a:buClr>
                <a:schemeClr val="accent1"/>
              </a:buClr>
              <a:defRPr/>
            </a:pPr>
            <a:r>
              <a:rPr lang="en-US" dirty="0"/>
              <a:t>Tools include:</a:t>
            </a:r>
          </a:p>
          <a:p>
            <a:pPr lvl="2">
              <a:buClr>
                <a:schemeClr val="accent1"/>
              </a:buClr>
              <a:defRPr/>
            </a:pPr>
            <a:r>
              <a:rPr lang="en-US" dirty="0"/>
              <a:t>SQL*Plus</a:t>
            </a:r>
          </a:p>
          <a:p>
            <a:pPr lvl="2">
              <a:buClr>
                <a:schemeClr val="accent1"/>
              </a:buClr>
              <a:defRPr/>
            </a:pPr>
            <a:r>
              <a:rPr lang="en-US" dirty="0"/>
              <a:t>SQL Developer</a:t>
            </a:r>
          </a:p>
          <a:p>
            <a:pPr lvl="2">
              <a:buClr>
                <a:schemeClr val="accent1"/>
              </a:buClr>
              <a:defRPr/>
            </a:pPr>
            <a:r>
              <a:rPr lang="en-US" dirty="0"/>
              <a:t>SQL Developer Command Line (SQLcl)</a:t>
            </a:r>
          </a:p>
          <a:p>
            <a:pPr lvl="2">
              <a:buClr>
                <a:schemeClr val="accent1"/>
              </a:buClr>
              <a:defRPr/>
            </a:pPr>
            <a:r>
              <a:rPr lang="en-US" dirty="0"/>
              <a:t>Database Configuration Assistant (DBCA)</a:t>
            </a:r>
          </a:p>
          <a:p>
            <a:pPr lvl="2">
              <a:buClr>
                <a:schemeClr val="accent1"/>
              </a:buClr>
              <a:defRPr/>
            </a:pPr>
            <a:r>
              <a:rPr lang="en-US" dirty="0"/>
              <a:t>Oracle Enterprise Manager Database Express (EM Express)</a:t>
            </a:r>
          </a:p>
          <a:p>
            <a:pPr lvl="2">
              <a:buClr>
                <a:schemeClr val="accent1"/>
              </a:buClr>
              <a:defRPr/>
            </a:pPr>
            <a:r>
              <a:rPr lang="en-US" dirty="0"/>
              <a:t>Oracle Enterprise Manager Cloud Control</a:t>
            </a:r>
          </a:p>
          <a:p>
            <a:pPr lvl="2">
              <a:buClr>
                <a:schemeClr val="accent1"/>
              </a:buClr>
              <a:defRPr/>
            </a:pPr>
            <a:r>
              <a:rPr lang="en-US" dirty="0"/>
              <a:t>Others such as Listener Control, Oracle Net Configuration Assistant, Oracle Net Manager, ADR Command Interpreter, SQL*Loader, Oracle Data Pump Import, and Oracle Data Pump Export </a:t>
            </a:r>
          </a:p>
        </p:txBody>
      </p:sp>
      <p:sp>
        <p:nvSpPr>
          <p:cNvPr id="2" name="Slide Number Placeholder 1"/>
          <p:cNvSpPr>
            <a:spLocks noGrp="1"/>
          </p:cNvSpPr>
          <p:nvPr>
            <p:ph type="sldNum" sz="quarter" idx="12"/>
          </p:nvPr>
        </p:nvSpPr>
        <p:spPr/>
        <p:txBody>
          <a:bodyPr/>
          <a:lstStyle/>
          <a:p>
            <a:fld id="{0D1E9C62-5A59-433B-A292-EC595ABBBF45}" type="slidenum">
              <a:rPr lang="" smtClean="0"/>
              <a:t>98</a:t>
            </a:fld>
            <a:endParaRPr lang=""/>
          </a:p>
        </p:txBody>
      </p:sp>
    </p:spTree>
    <p:custDataLst>
      <p:tags r:id="rId1"/>
    </p:custDataLst>
    <p:extLst>
      <p:ext uri="{BB962C8B-B14F-4D97-AF65-F5344CB8AC3E}">
        <p14:creationId xmlns:p14="http://schemas.microsoft.com/office/powerpoint/2010/main" val="37997114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t>Database Tool </a:t>
            </a:r>
            <a:r>
              <a:rPr lang="en-US" dirty="0" smtClean="0"/>
              <a:t>Choices</a:t>
            </a:r>
            <a:br>
              <a:rPr lang="en-US" dirty="0" smtClean="0"/>
            </a:br>
            <a:endParaRPr lang="en-US" dirty="0"/>
          </a:p>
        </p:txBody>
      </p:sp>
      <p:graphicFrame>
        <p:nvGraphicFramePr>
          <p:cNvPr id="163281" name="Group 465"/>
          <p:cNvGraphicFramePr>
            <a:graphicFrameLocks noGrp="1"/>
          </p:cNvGraphicFramePr>
          <p:nvPr>
            <p:extLst/>
          </p:nvPr>
        </p:nvGraphicFramePr>
        <p:xfrm>
          <a:off x="622136" y="1286934"/>
          <a:ext cx="10944553" cy="3291840"/>
        </p:xfrm>
        <a:graphic>
          <a:graphicData uri="http://schemas.openxmlformats.org/drawingml/2006/table">
            <a:tbl>
              <a:tblPr firstRow="1" firstCol="1" bandRow="1">
                <a:tableStyleId>{5FD0F851-EC5A-4D38-B0AD-8093EC10F338}</a:tableStyleId>
              </a:tblPr>
              <a:tblGrid>
                <a:gridCol w="1614250">
                  <a:extLst>
                    <a:ext uri="{9D8B030D-6E8A-4147-A177-3AD203B41FA5}">
                      <a16:colId xmlns:a16="http://schemas.microsoft.com/office/drawing/2014/main" xmlns="" val="20000"/>
                    </a:ext>
                  </a:extLst>
                </a:gridCol>
                <a:gridCol w="1388505">
                  <a:extLst>
                    <a:ext uri="{9D8B030D-6E8A-4147-A177-3AD203B41FA5}">
                      <a16:colId xmlns:a16="http://schemas.microsoft.com/office/drawing/2014/main" xmlns="" val="20001"/>
                    </a:ext>
                  </a:extLst>
                </a:gridCol>
                <a:gridCol w="1465643">
                  <a:extLst>
                    <a:ext uri="{9D8B030D-6E8A-4147-A177-3AD203B41FA5}">
                      <a16:colId xmlns:a16="http://schemas.microsoft.com/office/drawing/2014/main" xmlns="" val="20003"/>
                    </a:ext>
                  </a:extLst>
                </a:gridCol>
                <a:gridCol w="1465643">
                  <a:extLst>
                    <a:ext uri="{9D8B030D-6E8A-4147-A177-3AD203B41FA5}">
                      <a16:colId xmlns:a16="http://schemas.microsoft.com/office/drawing/2014/main" xmlns="" val="1531269961"/>
                    </a:ext>
                  </a:extLst>
                </a:gridCol>
                <a:gridCol w="1079947">
                  <a:extLst>
                    <a:ext uri="{9D8B030D-6E8A-4147-A177-3AD203B41FA5}">
                      <a16:colId xmlns:a16="http://schemas.microsoft.com/office/drawing/2014/main" xmlns="" val="2347256329"/>
                    </a:ext>
                  </a:extLst>
                </a:gridCol>
                <a:gridCol w="1465643">
                  <a:extLst>
                    <a:ext uri="{9D8B030D-6E8A-4147-A177-3AD203B41FA5}">
                      <a16:colId xmlns:a16="http://schemas.microsoft.com/office/drawing/2014/main" xmlns="" val="4175899431"/>
                    </a:ext>
                  </a:extLst>
                </a:gridCol>
                <a:gridCol w="1079947">
                  <a:extLst>
                    <a:ext uri="{9D8B030D-6E8A-4147-A177-3AD203B41FA5}">
                      <a16:colId xmlns:a16="http://schemas.microsoft.com/office/drawing/2014/main" xmlns="" val="348735058"/>
                    </a:ext>
                  </a:extLst>
                </a:gridCol>
                <a:gridCol w="1384975">
                  <a:extLst>
                    <a:ext uri="{9D8B030D-6E8A-4147-A177-3AD203B41FA5}">
                      <a16:colId xmlns:a16="http://schemas.microsoft.com/office/drawing/2014/main" xmlns="" val="3774538762"/>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Topic</a:t>
                      </a:r>
                      <a:endParaRPr kumimoji="0" lang="en-US" sz="1800" b="1" i="0" u="none" strike="noStrike" cap="none" normalizeH="0" baseline="0" dirty="0">
                        <a:ln>
                          <a:noFill/>
                        </a:ln>
                        <a:solidFill>
                          <a:srgbClr val="000000"/>
                        </a:solidFill>
                        <a:effectLst/>
                        <a:latin typeface="Arial" pitchFamily="34" charset="0"/>
                      </a:endParaRPr>
                    </a:p>
                  </a:txBody>
                  <a:tcPr marL="121888" marR="121888" marT="91440" marB="91440"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SQL*Plus</a:t>
                      </a:r>
                      <a:endParaRPr kumimoji="0" lang="en-US" sz="1800" b="1" i="0" u="none" strike="noStrike" cap="none" normalizeH="0" baseline="0" dirty="0">
                        <a:ln>
                          <a:noFill/>
                        </a:ln>
                        <a:solidFill>
                          <a:srgbClr val="000000"/>
                        </a:solidFill>
                        <a:effectLst/>
                        <a:latin typeface="Arial" pitchFamily="34" charset="0"/>
                      </a:endParaRPr>
                    </a:p>
                  </a:txBody>
                  <a:tcPr marL="121888" marR="121888" marT="91440" marB="91440"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mn-lt"/>
                        </a:rPr>
                        <a:t>SQL Developer</a:t>
                      </a:r>
                    </a:p>
                  </a:txBody>
                  <a:tcPr marL="121888" marR="121888" marT="91440" marB="91440"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mn-lt"/>
                        </a:rPr>
                        <a:t>SQLcl</a:t>
                      </a:r>
                    </a:p>
                  </a:txBody>
                  <a:tcPr marL="121888" marR="121888" marT="91440" marB="91440"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Arial" pitchFamily="34" charset="0"/>
                        </a:rPr>
                        <a:t>DBCA</a:t>
                      </a:r>
                    </a:p>
                  </a:txBody>
                  <a:tcPr marL="121888" marR="121888" marT="91440" marB="91440"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Arial" pitchFamily="34" charset="0"/>
                        </a:rPr>
                        <a:t>EM Database Express</a:t>
                      </a:r>
                    </a:p>
                  </a:txBody>
                  <a:tcPr marL="121888" marR="121888" marT="91440" marB="91440"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Arial" pitchFamily="34" charset="0"/>
                        </a:rPr>
                        <a:t>EM Cloud Control</a:t>
                      </a:r>
                    </a:p>
                  </a:txBody>
                  <a:tcPr marL="121888" marR="121888" marT="91440" marB="91440"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Arial" pitchFamily="34" charset="0"/>
                        </a:rPr>
                        <a:t>Oracle Universal Installer</a:t>
                      </a:r>
                    </a:p>
                  </a:txBody>
                  <a:tcPr marL="121888" marR="121888" marT="91440" marB="91440" anchor="ctr" horzOverflow="overflow"/>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Create a CDB or PDB</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anchor="ctr" horzOverflow="overflow">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Yes</a:t>
                      </a:r>
                    </a:p>
                  </a:txBody>
                  <a:tcPr marL="121888" marR="121888" marT="91440" marB="91440" anchor="ctr" horzOverflow="overflow">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Yes (PDB only)</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anchor="ctr" horzOverflow="overflow">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Yes</a:t>
                      </a:r>
                    </a:p>
                  </a:txBody>
                  <a:tcPr marL="121888" marR="121888" marT="91440" marB="91440" anchor="ctr" horzOverflow="overflow">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Yes</a:t>
                      </a:r>
                    </a:p>
                  </a:txBody>
                  <a:tcPr marL="121888" marR="121888" marT="91440" marB="91440" anchor="ctr" horzOverflow="overflow">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Yes (PDB only)</a:t>
                      </a:r>
                    </a:p>
                  </a:txBody>
                  <a:tcPr marL="121888" marR="121888" marT="91440" marB="91440" anchor="ctr" horzOverflow="overflow">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Yes (PDB only)</a:t>
                      </a:r>
                    </a:p>
                  </a:txBody>
                  <a:tcPr marL="121888" marR="121888" marT="91440" marB="91440" anchor="ctr" horzOverflow="overflow">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Yes</a:t>
                      </a:r>
                    </a:p>
                  </a:txBody>
                  <a:tcPr marL="121888" marR="121888" marT="91440" marB="91440" anchor="ctr" horzOverflow="overflow">
                    <a:solidFill>
                      <a:schemeClr val="accent6">
                        <a:lumMod val="20000"/>
                        <a:lumOff val="80000"/>
                      </a:schemeClr>
                    </a:solidFill>
                  </a:tcPr>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Explore CDB instance, architecture, and PDBs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anchor="ctr"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mn-lt"/>
                        </a:rPr>
                        <a:t>Yes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anchor="ctr"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Yes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anchor="ctr"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Yes</a:t>
                      </a:r>
                    </a:p>
                  </a:txBody>
                  <a:tcPr marL="121888" marR="121888" marT="91440" marB="91440" anchor="ctr"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No</a:t>
                      </a:r>
                    </a:p>
                  </a:txBody>
                  <a:tcPr marL="121888" marR="121888" marT="91440" marB="91440" anchor="ctr"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Yes</a:t>
                      </a:r>
                    </a:p>
                  </a:txBody>
                  <a:tcPr marL="121888" marR="121888" marT="91440" marB="91440" anchor="ctr"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Yes</a:t>
                      </a:r>
                    </a:p>
                  </a:txBody>
                  <a:tcPr marL="121888" marR="121888" marT="91440" marB="91440" anchor="ctr"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No</a:t>
                      </a:r>
                    </a:p>
                  </a:txBody>
                  <a:tcPr marL="121888" marR="121888" marT="91440" marB="91440" anchor="ctr" horzOverflow="overflow"/>
                </a:tc>
                <a:extLst>
                  <a:ext uri="{0D108BD9-81ED-4DB2-BD59-A6C34878D82A}">
                    <a16:rowId xmlns:a16="http://schemas.microsoft.com/office/drawing/2014/main" xmlns="" val="10002"/>
                  </a:ext>
                </a:extLst>
              </a:tr>
            </a:tbl>
          </a:graphicData>
        </a:graphic>
      </p:graphicFrame>
      <p:sp>
        <p:nvSpPr>
          <p:cNvPr id="2" name="Slide Number Placeholder 1"/>
          <p:cNvSpPr>
            <a:spLocks noGrp="1"/>
          </p:cNvSpPr>
          <p:nvPr>
            <p:ph type="sldNum" sz="quarter" idx="12"/>
          </p:nvPr>
        </p:nvSpPr>
        <p:spPr/>
        <p:txBody>
          <a:bodyPr/>
          <a:lstStyle/>
          <a:p>
            <a:fld id="{0D1E9C62-5A59-433B-A292-EC595ABBBF45}" type="slidenum">
              <a:rPr lang="" smtClean="0"/>
              <a:t>99</a:t>
            </a:fld>
            <a:endParaRPr lang=""/>
          </a:p>
        </p:txBody>
      </p:sp>
    </p:spTree>
    <p:custDataLst>
      <p:tags r:id="rId1"/>
    </p:custDataLst>
    <p:extLst>
      <p:ext uri="{BB962C8B-B14F-4D97-AF65-F5344CB8AC3E}">
        <p14:creationId xmlns:p14="http://schemas.microsoft.com/office/powerpoint/2010/main" val="3378427128"/>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eae443b16b719bbaaf407130fbe4cceeda0b8a7"/>
  <p:tag name="ARTICULATE_SLIDE_COUNT" val="1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GUID" val="a8d54949-52e3-4369-918f-d5b7871a74ca"/>
  <p:tag name="ARTICULATE_TITLE_TAG" val="Using SQL Developer"/>
  <p:tag name="ARTICULATE_SLIDE_PAUSE" val="0"/>
  <p:tag name="ARTICULATE_NAV_LEVEL" val="3"/>
  <p:tag name="ARTICULATE_PLAYLIST_ID" val="-1"/>
  <p:tag name="ARTICULATE_VIEW_MODE" val="0"/>
  <p:tag name="ARTICULATE_LOCK_SLIDE" val="0"/>
  <p:tag name="ARTICULATE_SLIDE_NAV" val="75"/>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NOTEHDR" val="Course Objectives"/>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NOTEHDR" val="Configuration Management"/>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NOTEHDR" val="Built-in and Integrated Manageability"/>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NOTEHDR" val="Data Dictionary: Overview"/>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NOTEHDR" val="Oracle Net Services"/>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NOTEHDR" val="Oracle Net Listener"/>
  <p:tag name="ARTICULATE_SLIDE_THUMBNAIL_REFRESH" val="1"/>
</p:tagLst>
</file>

<file path=ppt/tags/tag1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3.xml><?xml version="1.0" encoding="utf-8"?>
<p:tagLst xmlns:a="http://schemas.openxmlformats.org/drawingml/2006/main" xmlns:r="http://schemas.openxmlformats.org/officeDocument/2006/relationships" xmlns:p="http://schemas.openxmlformats.org/presentationml/2006/main">
  <p:tag name="NOTEHDR" val="Establishing Net Connections"/>
  <p:tag name="ARTICULATE_SLIDE_THUMBNAIL_REFRESH" val="1"/>
</p:tagLst>
</file>

<file path=ppt/tags/tag1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6.xml><?xml version="1.0" encoding="utf-8"?>
<p:tagLst xmlns:a="http://schemas.openxmlformats.org/drawingml/2006/main" xmlns:r="http://schemas.openxmlformats.org/officeDocument/2006/relationships" xmlns:p="http://schemas.openxmlformats.org/presentationml/2006/main">
  <p:tag name="NOTEHDR" val="Establishing a Connectio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NOTEHDR" val="User Sessions"/>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2.xml><?xml version="1.0" encoding="utf-8"?>
<p:tagLst xmlns:a="http://schemas.openxmlformats.org/drawingml/2006/main" xmlns:r="http://schemas.openxmlformats.org/officeDocument/2006/relationships" xmlns:p="http://schemas.openxmlformats.org/presentationml/2006/main">
  <p:tag name="NOTEHDR" val="Naming Methods"/>
  <p:tag name="ARTICULATE_SLIDE_THUMBNAIL_REFRESH" val="1"/>
</p:tagLst>
</file>

<file path=ppt/tags/tag193.xml><?xml version="1.0" encoding="utf-8"?>
<p:tagLst xmlns:a="http://schemas.openxmlformats.org/drawingml/2006/main" xmlns:r="http://schemas.openxmlformats.org/officeDocument/2006/relationships" xmlns:p="http://schemas.openxmlformats.org/presentationml/2006/main">
  <p:tag name="NOTEHDR" val="Easy Connect"/>
  <p:tag name="ARTICULATE_SLIDE_THUMBNAIL_REFRESH" val="1"/>
</p:tagLst>
</file>

<file path=ppt/tags/tag194.xml><?xml version="1.0" encoding="utf-8"?>
<p:tagLst xmlns:a="http://schemas.openxmlformats.org/drawingml/2006/main" xmlns:r="http://schemas.openxmlformats.org/officeDocument/2006/relationships" xmlns:p="http://schemas.openxmlformats.org/presentationml/2006/main">
  <p:tag name="NOTEHDR" val="Local Naming"/>
  <p:tag name="ARTICULATE_SLIDE_THUMBNAIL_REFRESH" val="1"/>
</p:tagLst>
</file>

<file path=ppt/tags/tag195.xml><?xml version="1.0" encoding="utf-8"?>
<p:tagLst xmlns:a="http://schemas.openxmlformats.org/drawingml/2006/main" xmlns:r="http://schemas.openxmlformats.org/officeDocument/2006/relationships" xmlns:p="http://schemas.openxmlformats.org/presentationml/2006/main">
  <p:tag name="NOTEHDR" val="Directory Naming"/>
  <p:tag name="ARTICULATE_SLIDE_THUMBNAIL_REFRESH" val="1"/>
</p:tagLst>
</file>

<file path=ppt/tags/tag196.xml><?xml version="1.0" encoding="utf-8"?>
<p:tagLst xmlns:a="http://schemas.openxmlformats.org/drawingml/2006/main" xmlns:r="http://schemas.openxmlformats.org/officeDocument/2006/relationships" xmlns:p="http://schemas.openxmlformats.org/presentationml/2006/main">
  <p:tag name="NOTEHDR" val="Tools for Configuring and Managing the Oracle Network"/>
  <p:tag name="ARTICULATE_SLIDE_THUMBNAIL_REFRESH" val="1"/>
</p:tagLst>
</file>

<file path=ppt/tags/tag1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2.xml><?xml version="1.0" encoding="utf-8"?>
<p:tagLst xmlns:a="http://schemas.openxmlformats.org/drawingml/2006/main" xmlns:r="http://schemas.openxmlformats.org/officeDocument/2006/relationships" xmlns:p="http://schemas.openxmlformats.org/presentationml/2006/main">
  <p:tag name="NOTEHDR" val="Privileges"/>
  <p:tag name="ARTICULATE_SLIDE_THUMBNAIL_REFRESH" val="1"/>
</p:tagLst>
</file>

<file path=ppt/tags/tag2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NOTEHDR" val="Suggested Schedule"/>
  <p:tag name="ARTICULATE_SLIDE_THUMBNAIL_REFRESH" val="1"/>
</p:tagLst>
</file>

<file path=ppt/tags/tag2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1.xml><?xml version="1.0" encoding="utf-8"?>
<p:tagLst xmlns:a="http://schemas.openxmlformats.org/drawingml/2006/main" xmlns:r="http://schemas.openxmlformats.org/officeDocument/2006/relationships" xmlns:p="http://schemas.openxmlformats.org/presentationml/2006/main">
  <p:tag name="NOTEHDR" val="Benefits of Roles"/>
  <p:tag name="ARTICULATE_SLIDE_THUMBNAIL_REFRESH" val="1"/>
</p:tagLst>
</file>

<file path=ppt/tags/tag232.xml><?xml version="1.0" encoding="utf-8"?>
<p:tagLst xmlns:a="http://schemas.openxmlformats.org/drawingml/2006/main" xmlns:r="http://schemas.openxmlformats.org/officeDocument/2006/relationships" xmlns:p="http://schemas.openxmlformats.org/presentationml/2006/main">
  <p:tag name="NOTEHDR" val="Assigning Privileges to Roles and Assigning Roles to Users"/>
  <p:tag name="ARTICULATE_SLIDE_THUMBNAIL_REFRESH" val="1"/>
</p:tagLst>
</file>

<file path=ppt/tags/tag2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0.xml><?xml version="1.0" encoding="utf-8"?>
<p:tagLst xmlns:a="http://schemas.openxmlformats.org/drawingml/2006/main" xmlns:r="http://schemas.openxmlformats.org/officeDocument/2006/relationships" xmlns:p="http://schemas.openxmlformats.org/presentationml/2006/main">
  <p:tag name="NOTEHDR" val="Profiles and Users"/>
  <p:tag name="ARTICULATE_SLIDE_THUMBNAIL_REFRESH" val="1"/>
</p:tagLst>
</file>

<file path=ppt/tags/tag2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2.xml><?xml version="1.0" encoding="utf-8"?>
<p:tagLst xmlns:a="http://schemas.openxmlformats.org/drawingml/2006/main" xmlns:r="http://schemas.openxmlformats.org/officeDocument/2006/relationships" xmlns:p="http://schemas.openxmlformats.org/presentationml/2006/main">
  <p:tag name="ARTICULATE_SLIDE_GUID" val="de155735-cb0f-482c-ae73-550a21c05445"/>
  <p:tag name="ARTICULATE_TITLE_TAG" val="Method 1: Using seed PDB"/>
  <p:tag name="ARTICULATE_SLIDE_PAUSE" val="0"/>
  <p:tag name="ARTICULATE_NAV_LEVEL" val="2"/>
  <p:tag name="ARTICULATE_PLAYLIST_ID" val="-1"/>
  <p:tag name="ARTICULATE_VIEW_MODE" val="0"/>
  <p:tag name="ARTICULATE_LOCK_SLIDE" val="0"/>
  <p:tag name="ARTICULATE_SLIDE_NAV" val="66"/>
  <p:tag name="ARTICULATE_SLIDE_THUMBNAIL_REFRESH" val="1"/>
</p:tagLst>
</file>

<file path=ppt/tags/tag263.xml><?xml version="1.0" encoding="utf-8"?>
<p:tagLst xmlns:a="http://schemas.openxmlformats.org/drawingml/2006/main" xmlns:r="http://schemas.openxmlformats.org/officeDocument/2006/relationships" xmlns:p="http://schemas.openxmlformats.org/presentationml/2006/main">
  <p:tag name="ARTICULATE_SLIDE_GUID" val="68067452-be75-4771-bf6d-d4b4a684d659"/>
  <p:tag name="ARTICULATE_TITLE_TAG" val="With FILE_NAME_CONVERT Clause"/>
  <p:tag name="ARTICULATE_SLIDE_PAUSE" val="0"/>
  <p:tag name="ARTICULATE_NAV_LEVEL" val="3"/>
  <p:tag name="ARTICULATE_PLAYLIST_ID" val="-1"/>
  <p:tag name="ARTICULATE_VIEW_MODE" val="0"/>
  <p:tag name="ARTICULATE_LOCK_SLIDE" val="0"/>
  <p:tag name="ARTICULATE_SLIDE_NAV" val="67"/>
  <p:tag name="ARTICULATE_SLIDE_THUMBNAIL_REFRESH" val="1"/>
</p:tagLst>
</file>

<file path=ppt/tags/tag2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5.xml><?xml version="1.0" encoding="utf-8"?>
<p:tagLst xmlns:a="http://schemas.openxmlformats.org/drawingml/2006/main" xmlns:r="http://schemas.openxmlformats.org/officeDocument/2006/relationships" xmlns:p="http://schemas.openxmlformats.org/presentationml/2006/main">
  <p:tag name="ARTICULATE_SLIDE_GUID" val="4c4b7b4b-0e95-4025-bcb1-cde093d5a462"/>
  <p:tag name="ARTICULATE_TITLE_TAG" val="Method 3: Cloning"/>
  <p:tag name="ARTICULATE_SLIDE_PAUSE" val="0"/>
  <p:tag name="ARTICULATE_NAV_LEVEL" val="2"/>
  <p:tag name="ARTICULATE_PLAYLIST_ID" val="-1"/>
  <p:tag name="ARTICULATE_VIEW_MODE" val="0"/>
  <p:tag name="ARTICULATE_LOCK_SLIDE" val="0"/>
  <p:tag name="ARTICULATE_SLIDE_NAV" val="73"/>
  <p:tag name="ARTICULATE_SLIDE_THUMBNAIL_REFRESH" val="1"/>
</p:tagLst>
</file>

<file path=ppt/tags/tag26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6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6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6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7.xml><?xml version="1.0" encoding="utf-8"?>
<p:tagLst xmlns:a="http://schemas.openxmlformats.org/drawingml/2006/main" xmlns:r="http://schemas.openxmlformats.org/officeDocument/2006/relationships" xmlns:p="http://schemas.openxmlformats.org/presentationml/2006/main">
  <p:tag name="NOTEHDR" val="Oracle Database Server Architecture"/>
  <p:tag name="ARTICULATE_SLIDE_THUMBNAIL_REFRESH" val="1"/>
</p:tagLst>
</file>

<file path=ppt/tags/tag27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7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3.xml><?xml version="1.0" encoding="utf-8"?>
<p:tagLst xmlns:a="http://schemas.openxmlformats.org/drawingml/2006/main" xmlns:r="http://schemas.openxmlformats.org/officeDocument/2006/relationships" xmlns:p="http://schemas.openxmlformats.org/presentationml/2006/main">
  <p:tag name="ARTICULATE_SLIDE_GUID" val="157d457e-ebef-44cf-8f44-7af35ef7940c"/>
  <p:tag name="ARTICULATE_TITLE_TAG" val="Method 4: Plugging Unplugged CDB"/>
  <p:tag name="ARTICULATE_SLIDE_PAUSE" val="0"/>
  <p:tag name="ARTICULATE_NAV_LEVEL" val="2"/>
  <p:tag name="ARTICULATE_PLAYLIST_ID" val="-1"/>
  <p:tag name="ARTICULATE_VIEW_MODE" val="0"/>
  <p:tag name="ARTICULATE_LOCK_SLIDE" val="0"/>
  <p:tag name="ARTICULATE_SLIDE_NAV" val="76"/>
  <p:tag name="ARTICULATE_SLIDE_THUMBNAIL_REFRESH" val="1"/>
</p:tagLst>
</file>

<file path=ppt/tags/tag27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Fkf2GVE7_files\slide0001_image001.png"/>
</p:tagLst>
</file>

<file path=ppt/tags/tag27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QeARvXcy_files\slide0001_image001.png"/>
</p:tagLst>
</file>

<file path=ppt/tags/tag27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m2F5orAN_files\slide0001_image001.png"/>
</p:tagLst>
</file>

<file path=ppt/tags/tag27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Fkf2GVE7_files\slide0001_image001.png"/>
</p:tagLst>
</file>

<file path=ppt/tags/tag27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QeARvXcy_files\slide0001_image001.png"/>
</p:tagLst>
</file>

<file path=ppt/tags/tag27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m2F5orAN_files\slide0001_image001.png"/>
</p:tagLst>
</file>

<file path=ppt/tags/tag28.xml><?xml version="1.0" encoding="utf-8"?>
<p:tagLst xmlns:a="http://schemas.openxmlformats.org/drawingml/2006/main" xmlns:r="http://schemas.openxmlformats.org/officeDocument/2006/relationships" xmlns:p="http://schemas.openxmlformats.org/presentationml/2006/main">
  <p:tag name="NOTEHDR" val="Instance: Database Configurations"/>
  <p:tag name="ARTICULATE_SLIDE_THUMBNAIL_REFRESH" val="1"/>
</p:tagLst>
</file>

<file path=ppt/tags/tag28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QeARvXcy_files\slide0001_image001.png"/>
</p:tagLst>
</file>

<file path=ppt/tags/tag28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QeARvXcy_files\slide0001_image001.png"/>
</p:tagLst>
</file>

<file path=ppt/tags/tag2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NOTEHDR" val="Connecting to the Database Instance"/>
  <p:tag name="ARTICULATE_SLIDE_THUMBNAIL_REFRESH" val="1"/>
</p:tagLst>
</file>

<file path=ppt/tags/tag2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NOTEHDR" val="Oracle Database Memory Structures"/>
  <p:tag name="ARTICULATE_SLIDE_THUMBNAIL_REFRESH" val="1"/>
</p:tagLst>
</file>

<file path=ppt/tags/tag3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5.xml><?xml version="1.0" encoding="utf-8"?>
<p:tagLst xmlns:a="http://schemas.openxmlformats.org/drawingml/2006/main" xmlns:r="http://schemas.openxmlformats.org/officeDocument/2006/relationships" xmlns:p="http://schemas.openxmlformats.org/presentationml/2006/main">
  <p:tag name="ARTICULATE_SLIDE_GUID" val="eb7f459b-b900-4ea7-9a1e-8ab1fc450940"/>
  <p:tag name="ARTICULATE_TITLE_TAG" val="Permanent Tablespaces"/>
  <p:tag name="ARTICULATE_SLIDE_PAUSE" val="0"/>
  <p:tag name="ARTICULATE_NAV_LEVEL" val="3"/>
  <p:tag name="ARTICULATE_PLAYLIST_ID" val="-1"/>
  <p:tag name="ARTICULATE_LOCK_SLIDE" val="0"/>
  <p:tag name="ARTICULATE_SLIDE_NAV" val="32"/>
  <p:tag name="ARTICULATE_SLIDE_THUMBNAIL_REFRESH" val="1"/>
</p:tagLst>
</file>

<file path=ppt/tags/tag3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NOTEHDR" val="Oracle Database Memory Structures (continued)"/>
  <p:tag name="ARTICULATE_SLIDE_THUMBNAIL_REFRESH" val="1"/>
</p:tagLst>
</file>

<file path=ppt/tags/tag3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NOTEHDR" val="Shared Pool"/>
  <p:tag name="ARTICULATE_SLIDE_THUMBNAIL_REFRESH" val="1"/>
</p:tagLst>
</file>

<file path=ppt/tags/tag3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NOTEHDR" val="Shared Pool (continued)"/>
  <p:tag name="ARTICULATE_SLIDE_THUMBNAIL_REFRESH" val="1"/>
</p:tagLst>
</file>

<file path=ppt/tags/tag3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NOTEHDR" val="Database Buffer Cache"/>
  <p:tag name="ARTICULATE_SLIDE_THUMBNAIL_REFRESH" val="1"/>
</p:tagLst>
</file>

<file path=ppt/tags/tag3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NOTEHDR" val="Redo Log Buffer"/>
  <p:tag name="ARTICULATE_SLIDE_THUMBNAIL_REFRESH" val="1"/>
</p:tagLst>
</file>

<file path=ppt/tags/tag3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NOTEHDR" val="Large Pool"/>
  <p:tag name="ARTICULATE_SLIDE_THUMBNAIL_REFRESH" val="1"/>
</p:tagLst>
</file>

<file path=ppt/tags/tag3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NOTEHDR" val="Java Pool and Streams Pool"/>
  <p:tag name="ARTICULATE_SLIDE_THUMBNAIL_REFRESH" val="1"/>
</p:tagLst>
</file>

<file path=ppt/tags/tag3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NOTEHDR" val="Java Pool and Streams Pool"/>
  <p:tag name="ARTICULATE_SLIDE_THUMBNAIL_REFRESH" val="1"/>
</p:tagLst>
</file>

<file path=ppt/tags/tag3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NOTEHDR" val="Program Global Area (PGA)"/>
  <p:tag name="ARTICULATE_SLIDE_THUMBNAIL_REFRESH" val="1"/>
</p:tagLst>
</file>

<file path=ppt/tags/tag3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GUID" val="0ddf16b3-85cd-4d26-8461-293d54b7c2c0"/>
  <p:tag name="TIMELINE" val="5,00/10,00/15,00/20,00/25,00/30,00/35,00/40,00/45,00"/>
  <p:tag name="ARTICULATE_SLIDE_PAUSE" val="0"/>
  <p:tag name="ARTICULATE_NAV_LEVEL" val="2"/>
  <p:tag name="ARTICULATE_PLAYLIST_ID" val="-1"/>
  <p:tag name="ARTICULATE_LOCK_SLIDE" val="0"/>
  <p:tag name="ARTICULATE_SLIDE_NAV" val="8"/>
  <p:tag name="ARTICULATE_SLIDE_THUMBNAIL_REFRESH" val="1"/>
</p:tagLst>
</file>

<file path=ppt/tags/tag4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3.xml><?xml version="1.0" encoding="utf-8"?>
<p:tagLst xmlns:a="http://schemas.openxmlformats.org/drawingml/2006/main" xmlns:r="http://schemas.openxmlformats.org/officeDocument/2006/relationships" xmlns:p="http://schemas.openxmlformats.org/presentationml/2006/main">
  <p:tag name="NOTEHDR" val="Understanding Instance Recovery: Checkpoint (CKPT) Process"/>
  <p:tag name="ARTICULATE_SLIDE_THUMBNAIL_REFRESH" val="1"/>
</p:tagLst>
</file>

<file path=ppt/tags/tag404.xml><?xml version="1.0" encoding="utf-8"?>
<p:tagLst xmlns:a="http://schemas.openxmlformats.org/drawingml/2006/main" xmlns:r="http://schemas.openxmlformats.org/officeDocument/2006/relationships" xmlns:p="http://schemas.openxmlformats.org/presentationml/2006/main">
  <p:tag name="NOTEHDR" val="Understanding Instance Recovery: Redo Log Files and Log Writer"/>
  <p:tag name="ARTICULATE_SLIDE_THUMBNAIL_REFRESH" val="1"/>
</p:tagLst>
</file>

<file path=ppt/tags/tag4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6.xml><?xml version="1.0" encoding="utf-8"?>
<p:tagLst xmlns:a="http://schemas.openxmlformats.org/drawingml/2006/main" xmlns:r="http://schemas.openxmlformats.org/officeDocument/2006/relationships" xmlns:p="http://schemas.openxmlformats.org/presentationml/2006/main">
  <p:tag name="NOTEHDR" val="Phases of Instance Recovery"/>
  <p:tag name="ARTICULATE_SLIDE_THUMBNAIL_REFRESH" val="1"/>
</p:tagLst>
</file>

<file path=ppt/tags/tag407.xml><?xml version="1.0" encoding="utf-8"?>
<p:tagLst xmlns:a="http://schemas.openxmlformats.org/drawingml/2006/main" xmlns:r="http://schemas.openxmlformats.org/officeDocument/2006/relationships" xmlns:p="http://schemas.openxmlformats.org/presentationml/2006/main">
  <p:tag name="NOTEHDR" val="Tuning Instance Recovery"/>
  <p:tag name="ARTICULATE_SLIDE_THUMBNAIL_REFRESH" val="1"/>
</p:tagLst>
</file>

<file path=ppt/tags/tag408.xml><?xml version="1.0" encoding="utf-8"?>
<p:tagLst xmlns:a="http://schemas.openxmlformats.org/drawingml/2006/main" xmlns:r="http://schemas.openxmlformats.org/officeDocument/2006/relationships" xmlns:p="http://schemas.openxmlformats.org/presentationml/2006/main">
  <p:tag name="NOTEHDR" val="Using the MTTR Advisor"/>
  <p:tag name="ARTICULATE_SLIDE_THUMBNAIL_REFRESH" val="1"/>
</p:tagLst>
</file>

<file path=ppt/tags/tag4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10.xml><?xml version="1.0" encoding="utf-8"?>
<p:tagLst xmlns:a="http://schemas.openxmlformats.org/drawingml/2006/main" xmlns:r="http://schemas.openxmlformats.org/officeDocument/2006/relationships" xmlns:p="http://schemas.openxmlformats.org/presentationml/2006/main">
  <p:tag name="NOTEHDR" val="Complete Recovery Process"/>
  <p:tag name="ARTICULATE_SLIDE_THUMBNAIL_REFRESH" val="1"/>
</p:tagLst>
</file>

<file path=ppt/tags/tag411.xml><?xml version="1.0" encoding="utf-8"?>
<p:tagLst xmlns:a="http://schemas.openxmlformats.org/drawingml/2006/main" xmlns:r="http://schemas.openxmlformats.org/officeDocument/2006/relationships" xmlns:p="http://schemas.openxmlformats.org/presentationml/2006/main">
  <p:tag name="NOTEHDR" val="Point-in-Time Recovery Process"/>
  <p:tag name="ARTICULATE_SLIDE_THUMBNAIL_REFRESH" val="1"/>
</p:tagLst>
</file>

<file path=ppt/tags/tag412.xml><?xml version="1.0" encoding="utf-8"?>
<p:tagLst xmlns:a="http://schemas.openxmlformats.org/drawingml/2006/main" xmlns:r="http://schemas.openxmlformats.org/officeDocument/2006/relationships" xmlns:p="http://schemas.openxmlformats.org/presentationml/2006/main">
  <p:tag name="NOTEHDR" val="Point-in-Time Recovery Process (continued)"/>
  <p:tag name="ARTICULATE_SLIDE_THUMBNAIL_REFRESH" val="1"/>
</p:tagLst>
</file>

<file path=ppt/tags/tag4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4.xml><?xml version="1.0" encoding="utf-8"?>
<p:tagLst xmlns:a="http://schemas.openxmlformats.org/drawingml/2006/main" xmlns:r="http://schemas.openxmlformats.org/officeDocument/2006/relationships" xmlns:p="http://schemas.openxmlformats.org/presentationml/2006/main">
  <p:tag name="NOTEHDR" val="Flashback Technology"/>
  <p:tag name="ARTICULATE_SLIDE_THUMBNAIL_REFRESH" val="1"/>
</p:tagLst>
</file>

<file path=ppt/tags/tag4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8.xml><?xml version="1.0" encoding="utf-8"?>
<p:tagLst xmlns:a="http://schemas.openxmlformats.org/drawingml/2006/main" xmlns:r="http://schemas.openxmlformats.org/officeDocument/2006/relationships" xmlns:p="http://schemas.openxmlformats.org/presentationml/2006/main">
  <p:tag name="NOTEHDR" val="Configuring for Recoverability"/>
  <p:tag name="ARTICULATE_SLIDE_THUMBNAIL_REFRESH" val="1"/>
</p:tagLst>
</file>

<file path=ppt/tags/tag419.xml><?xml version="1.0" encoding="utf-8"?>
<p:tagLst xmlns:a="http://schemas.openxmlformats.org/drawingml/2006/main" xmlns:r="http://schemas.openxmlformats.org/officeDocument/2006/relationships" xmlns:p="http://schemas.openxmlformats.org/presentationml/2006/main">
  <p:tag name="NOTEHDR" val="Configuring the Fast Recovery Area"/>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20.xml><?xml version="1.0" encoding="utf-8"?>
<p:tagLst xmlns:a="http://schemas.openxmlformats.org/drawingml/2006/main" xmlns:r="http://schemas.openxmlformats.org/officeDocument/2006/relationships" xmlns:p="http://schemas.openxmlformats.org/presentationml/2006/main">
  <p:tag name="NOTEHDR" val="Monitoring the Fast Recovery Area"/>
  <p:tag name="ARTICULATE_SLIDE_THUMBNAIL_REFRESH" val="1"/>
</p:tagLst>
</file>

<file path=ppt/tags/tag421.xml><?xml version="1.0" encoding="utf-8"?>
<p:tagLst xmlns:a="http://schemas.openxmlformats.org/drawingml/2006/main" xmlns:r="http://schemas.openxmlformats.org/officeDocument/2006/relationships" xmlns:p="http://schemas.openxmlformats.org/presentationml/2006/main">
  <p:tag name="NOTEHDR" val="Multiplexing Control Files"/>
  <p:tag name="ARTICULATE_SLIDE_THUMBNAIL_REFRESH" val="1"/>
</p:tagLst>
</file>

<file path=ppt/tags/tag422.xml><?xml version="1.0" encoding="utf-8"?>
<p:tagLst xmlns:a="http://schemas.openxmlformats.org/drawingml/2006/main" xmlns:r="http://schemas.openxmlformats.org/officeDocument/2006/relationships" xmlns:p="http://schemas.openxmlformats.org/presentationml/2006/main">
  <p:tag name="NOTEHDR" val="Multiplexing Control Files (continued)"/>
  <p:tag name="ARTICULATE_SLIDE_THUMBNAIL_REFRESH" val="1"/>
</p:tagLst>
</file>

<file path=ppt/tags/tag423.xml><?xml version="1.0" encoding="utf-8"?>
<p:tagLst xmlns:a="http://schemas.openxmlformats.org/drawingml/2006/main" xmlns:r="http://schemas.openxmlformats.org/officeDocument/2006/relationships" xmlns:p="http://schemas.openxmlformats.org/presentationml/2006/main">
  <p:tag name="NOTEHDR" val="Redo Log Files"/>
  <p:tag name="ARTICULATE_SLIDE_THUMBNAIL_REFRESH" val="1"/>
</p:tagLst>
</file>

<file path=ppt/tags/tag424.xml><?xml version="1.0" encoding="utf-8"?>
<p:tagLst xmlns:a="http://schemas.openxmlformats.org/drawingml/2006/main" xmlns:r="http://schemas.openxmlformats.org/officeDocument/2006/relationships" xmlns:p="http://schemas.openxmlformats.org/presentationml/2006/main">
  <p:tag name="NOTEHDR" val="Multiplexing the Redo Log"/>
  <p:tag name="ARTICULATE_SLIDE_THUMBNAIL_REFRESH" val="1"/>
</p:tagLst>
</file>

<file path=ppt/tags/tag4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6.xml><?xml version="1.0" encoding="utf-8"?>
<p:tagLst xmlns:a="http://schemas.openxmlformats.org/drawingml/2006/main" xmlns:r="http://schemas.openxmlformats.org/officeDocument/2006/relationships" xmlns:p="http://schemas.openxmlformats.org/presentationml/2006/main">
  <p:tag name="NOTEHDR" val="The Archiver (ARCn) Process"/>
  <p:tag name="ARTICULATE_SLIDE_THUMBNAIL_REFRESH" val="1"/>
</p:tagLst>
</file>

<file path=ppt/tags/tag427.xml><?xml version="1.0" encoding="utf-8"?>
<p:tagLst xmlns:a="http://schemas.openxmlformats.org/drawingml/2006/main" xmlns:r="http://schemas.openxmlformats.org/officeDocument/2006/relationships" xmlns:p="http://schemas.openxmlformats.org/presentationml/2006/main">
  <p:tag name="NOTEHDR" val="Archive Log File: Naming and Destinations"/>
  <p:tag name="ARTICULATE_SLIDE_THUMBNAIL_REFRESH" val="1"/>
</p:tagLst>
</file>

<file path=ppt/tags/tag4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GUID" val="0ddf16b3-85cd-4d26-8461-293d54b7c2c0"/>
  <p:tag name="TIMELINE" val="5,00/10,00/15,00/20,00/25,00/30,00/35,00/40,00/45,00"/>
  <p:tag name="ARTICULATE_SLIDE_PAUSE" val="0"/>
  <p:tag name="ARTICULATE_NAV_LEVEL" val="2"/>
  <p:tag name="ARTICULATE_PLAYLIST_ID" val="-1"/>
  <p:tag name="ARTICULATE_LOCK_SLIDE" val="0"/>
  <p:tag name="ARTICULATE_SLIDE_NAV" val="8"/>
  <p:tag name="ARTICULATE_SLIDE_THUMBNAIL_REFRESH" val="1"/>
</p:tagLst>
</file>

<file path=ppt/tags/tag4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4.xml><?xml version="1.0" encoding="utf-8"?>
<p:tagLst xmlns:a="http://schemas.openxmlformats.org/drawingml/2006/main" xmlns:r="http://schemas.openxmlformats.org/officeDocument/2006/relationships" xmlns:p="http://schemas.openxmlformats.org/presentationml/2006/main">
  <p:tag name="NOTEHDR" val="Terminology"/>
  <p:tag name="ARTICULATE_SLIDE_THUMBNAIL_REFRESH" val="1"/>
</p:tagLst>
</file>

<file path=ppt/tags/tag435.xml><?xml version="1.0" encoding="utf-8"?>
<p:tagLst xmlns:a="http://schemas.openxmlformats.org/drawingml/2006/main" xmlns:r="http://schemas.openxmlformats.org/officeDocument/2006/relationships" xmlns:p="http://schemas.openxmlformats.org/presentationml/2006/main">
  <p:tag name="NOTEHDR" val="Terminology (continued)"/>
  <p:tag name="ARTICULATE_SLIDE_THUMBNAIL_REFRESH" val="1"/>
</p:tagLst>
</file>

<file path=ppt/tags/tag436.xml><?xml version="1.0" encoding="utf-8"?>
<p:tagLst xmlns:a="http://schemas.openxmlformats.org/drawingml/2006/main" xmlns:r="http://schemas.openxmlformats.org/officeDocument/2006/relationships" xmlns:p="http://schemas.openxmlformats.org/presentationml/2006/main">
  <p:tag name="NOTEHDR" val="RMAN Backup Types"/>
  <p:tag name="ARTICULATE_SLIDE_THUMBNAIL_REFRESH" val="1"/>
</p:tagLst>
</file>

<file path=ppt/tags/tag437.xml><?xml version="1.0" encoding="utf-8"?>
<p:tagLst xmlns:a="http://schemas.openxmlformats.org/drawingml/2006/main" xmlns:r="http://schemas.openxmlformats.org/officeDocument/2006/relationships" xmlns:p="http://schemas.openxmlformats.org/presentationml/2006/main">
  <p:tag name="NOTEHDR" val="RMAN Backup Types (continued)"/>
  <p:tag name="ARTICULATE_SLIDE_THUMBNAIL_REFRESH" val="1"/>
</p:tagLst>
</file>

<file path=ppt/tags/tag438.xml><?xml version="1.0" encoding="utf-8"?>
<p:tagLst xmlns:a="http://schemas.openxmlformats.org/drawingml/2006/main" xmlns:r="http://schemas.openxmlformats.org/officeDocument/2006/relationships" xmlns:p="http://schemas.openxmlformats.org/presentationml/2006/main">
  <p:tag name="NOTEHDR" val="Recovery Manager (RMAN)"/>
  <p:tag name="ARTICULATE_SLIDE_THUMBNAIL_REFRESH" val="1"/>
</p:tagLst>
</file>

<file path=ppt/tags/tag439.xml><?xml version="1.0" encoding="utf-8"?>
<p:tagLst xmlns:a="http://schemas.openxmlformats.org/drawingml/2006/main" xmlns:r="http://schemas.openxmlformats.org/officeDocument/2006/relationships" xmlns:p="http://schemas.openxmlformats.org/presentationml/2006/main">
  <p:tag name="NOTEHDR" val="Recovery Manager (RMA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GUID" val="91d62542-70ff-4b08-bc15-3fd3e169e3da"/>
  <p:tag name="TIMELINE" val="5,00/10,00/15,00/20,00/25,00/30,00/35,00"/>
  <p:tag name="ARTICULATE_SLIDE_PAUSE" val="0"/>
  <p:tag name="ARTICULATE_NAV_LEVEL" val="2"/>
  <p:tag name="ARTICULATE_PLAYLIST_ID" val="-1"/>
  <p:tag name="ARTICULATE_LOCK_SLIDE" val="0"/>
  <p:tag name="ARTICULATE_SLIDE_NAV" val="11"/>
  <p:tag name="ARTICULATE_SLIDE_THUMBNAIL_REFRESH" val="1"/>
</p:tagLst>
</file>

<file path=ppt/tags/tag440.xml><?xml version="1.0" encoding="utf-8"?>
<p:tagLst xmlns:a="http://schemas.openxmlformats.org/drawingml/2006/main" xmlns:r="http://schemas.openxmlformats.org/officeDocument/2006/relationships" xmlns:p="http://schemas.openxmlformats.org/presentationml/2006/main">
  <p:tag name="NOTEHDR" val="Using the RMAN Command Line"/>
  <p:tag name="ARTICULATE_SLIDE_THUMBNAIL_REFRESH" val="1"/>
</p:tagLst>
</file>

<file path=ppt/tags/tag4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50.xml><?xml version="1.0" encoding="utf-8"?>
<p:tagLst xmlns:a="http://schemas.openxmlformats.org/drawingml/2006/main" xmlns:r="http://schemas.openxmlformats.org/officeDocument/2006/relationships" xmlns:p="http://schemas.openxmlformats.org/presentationml/2006/main">
  <p:tag name="NOTEHDR" val="Opening a Database"/>
  <p:tag name="ARTICULATE_SLIDE_THUMBNAIL_REFRESH" val="1"/>
</p:tagLst>
</file>

<file path=ppt/tags/tag451.xml><?xml version="1.0" encoding="utf-8"?>
<p:tagLst xmlns:a="http://schemas.openxmlformats.org/drawingml/2006/main" xmlns:r="http://schemas.openxmlformats.org/officeDocument/2006/relationships" xmlns:p="http://schemas.openxmlformats.org/presentationml/2006/main">
  <p:tag name="NOTEHDR" val="Opening a Database (continued)"/>
  <p:tag name="ARTICULATE_SLIDE_THUMBNAIL_REFRESH" val="1"/>
</p:tagLst>
</file>

<file path=ppt/tags/tag452.xml><?xml version="1.0" encoding="utf-8"?>
<p:tagLst xmlns:a="http://schemas.openxmlformats.org/drawingml/2006/main" xmlns:r="http://schemas.openxmlformats.org/officeDocument/2006/relationships" xmlns:p="http://schemas.openxmlformats.org/presentationml/2006/main">
  <p:tag name="NOTEHDR" val="Keeping a Database Open"/>
  <p:tag name="ARTICULATE_SLIDE_THUMBNAIL_REFRESH" val="1"/>
</p:tagLst>
</file>

<file path=ppt/tags/tag453.xml><?xml version="1.0" encoding="utf-8"?>
<p:tagLst xmlns:a="http://schemas.openxmlformats.org/drawingml/2006/main" xmlns:r="http://schemas.openxmlformats.org/officeDocument/2006/relationships" xmlns:p="http://schemas.openxmlformats.org/presentationml/2006/main">
  <p:tag name="NOTEHDR" val="Data Recovery Advisor"/>
  <p:tag name="ARTICULATE_SLIDE_THUMBNAIL_REFRESH" val="1"/>
</p:tagLst>
</file>

<file path=ppt/tags/tag454.xml><?xml version="1.0" encoding="utf-8"?>
<p:tagLst xmlns:a="http://schemas.openxmlformats.org/drawingml/2006/main" xmlns:r="http://schemas.openxmlformats.org/officeDocument/2006/relationships" xmlns:p="http://schemas.openxmlformats.org/presentationml/2006/main">
  <p:tag name="NOTEHDR" val="Functionality of the Data Recovery Advisor (continued)"/>
  <p:tag name="ARTICULATE_SLIDE_THUMBNAIL_REFRESH" val="1"/>
</p:tagLst>
</file>

<file path=ppt/tags/tag455.xml><?xml version="1.0" encoding="utf-8"?>
<p:tagLst xmlns:a="http://schemas.openxmlformats.org/drawingml/2006/main" xmlns:r="http://schemas.openxmlformats.org/officeDocument/2006/relationships" xmlns:p="http://schemas.openxmlformats.org/presentationml/2006/main">
  <p:tag name="NOTEHDR" val="Loss of a Control File"/>
  <p:tag name="ARTICULATE_SLIDE_THUMBNAIL_REFRESH" val="1"/>
</p:tagLst>
</file>

<file path=ppt/tags/tag456.xml><?xml version="1.0" encoding="utf-8"?>
<p:tagLst xmlns:a="http://schemas.openxmlformats.org/drawingml/2006/main" xmlns:r="http://schemas.openxmlformats.org/officeDocument/2006/relationships" xmlns:p="http://schemas.openxmlformats.org/presentationml/2006/main">
  <p:tag name="NOTEHDR" val="Loss of a Redo Log File"/>
  <p:tag name="ARTICULATE_SLIDE_THUMBNAIL_REFRESH" val="1"/>
</p:tagLst>
</file>

<file path=ppt/tags/tag457.xml><?xml version="1.0" encoding="utf-8"?>
<p:tagLst xmlns:a="http://schemas.openxmlformats.org/drawingml/2006/main" xmlns:r="http://schemas.openxmlformats.org/officeDocument/2006/relationships" xmlns:p="http://schemas.openxmlformats.org/presentationml/2006/main">
  <p:tag name="NOTEHDR" val="Loss of a Redo Log File (continued)"/>
  <p:tag name="ARTICULATE_SLIDE_THUMBNAIL_REFRESH" val="1"/>
</p:tagLst>
</file>

<file path=ppt/tags/tag458.xml><?xml version="1.0" encoding="utf-8"?>
<p:tagLst xmlns:a="http://schemas.openxmlformats.org/drawingml/2006/main" xmlns:r="http://schemas.openxmlformats.org/officeDocument/2006/relationships" xmlns:p="http://schemas.openxmlformats.org/presentationml/2006/main">
  <p:tag name="NOTEHDR" val="Loss of a Data File in NOARCHIVELOG Mode"/>
  <p:tag name="ARTICULATE_SLIDE_THUMBNAIL_REFRESH" val="1"/>
</p:tagLst>
</file>

<file path=ppt/tags/tag459.xml><?xml version="1.0" encoding="utf-8"?>
<p:tagLst xmlns:a="http://schemas.openxmlformats.org/drawingml/2006/main" xmlns:r="http://schemas.openxmlformats.org/officeDocument/2006/relationships" xmlns:p="http://schemas.openxmlformats.org/presentationml/2006/main">
  <p:tag name="NOTEHDR" val="Loss of a Noncritical Data File in ARCHIVELOG Mode"/>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60.xml><?xml version="1.0" encoding="utf-8"?>
<p:tagLst xmlns:a="http://schemas.openxmlformats.org/drawingml/2006/main" xmlns:r="http://schemas.openxmlformats.org/officeDocument/2006/relationships" xmlns:p="http://schemas.openxmlformats.org/presentationml/2006/main">
  <p:tag name="NOTEHDR" val="Loss of a System-Critical Data File in ARCHIVELOG Mode"/>
  <p:tag name="ARTICULATE_SLIDE_THUMBNAIL_REFRESH" val="1"/>
</p:tagLst>
</file>

<file path=ppt/tags/tag4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7.xml><?xml version="1.0" encoding="utf-8"?>
<p:tagLst xmlns:a="http://schemas.openxmlformats.org/drawingml/2006/main" xmlns:r="http://schemas.openxmlformats.org/officeDocument/2006/relationships" xmlns:p="http://schemas.openxmlformats.org/presentationml/2006/main">
  <p:tag name="NOTEHDR" val="Performance Monitoring"/>
  <p:tag name="ARTICULATE_SLIDE_THUMBNAIL_REFRESH" val="1"/>
</p:tagLst>
</file>

<file path=ppt/tags/tag468.xml><?xml version="1.0" encoding="utf-8"?>
<p:tagLst xmlns:a="http://schemas.openxmlformats.org/drawingml/2006/main" xmlns:r="http://schemas.openxmlformats.org/officeDocument/2006/relationships" xmlns:p="http://schemas.openxmlformats.org/presentationml/2006/main">
  <p:tag name="NOTEHDR" val="Performance Monitoring"/>
  <p:tag name="ARTICULATE_SLIDE_THUMBNAIL_REFRESH" val="1"/>
</p:tagLst>
</file>

<file path=ppt/tags/tag4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70.xml><?xml version="1.0" encoding="utf-8"?>
<p:tagLst xmlns:a="http://schemas.openxmlformats.org/drawingml/2006/main" xmlns:r="http://schemas.openxmlformats.org/officeDocument/2006/relationships" xmlns:p="http://schemas.openxmlformats.org/presentationml/2006/main">
  <p:tag name="NOTEHDR" val="Database Maintenance"/>
  <p:tag name="ARTICULATE_SLIDE_THUMBNAIL_REFRESH" val="1"/>
</p:tagLst>
</file>

<file path=ppt/tags/tag471.xml><?xml version="1.0" encoding="utf-8"?>
<p:tagLst xmlns:a="http://schemas.openxmlformats.org/drawingml/2006/main" xmlns:r="http://schemas.openxmlformats.org/officeDocument/2006/relationships" xmlns:p="http://schemas.openxmlformats.org/presentationml/2006/main">
  <p:tag name="NOTEHDR" val="Automatic Workload Repository (AWR)"/>
  <p:tag name="ARTICULATE_SLIDE_THUMBNAIL_REFRESH" val="1"/>
</p:tagLst>
</file>

<file path=ppt/tags/tag472.xml><?xml version="1.0" encoding="utf-8"?>
<p:tagLst xmlns:a="http://schemas.openxmlformats.org/drawingml/2006/main" xmlns:r="http://schemas.openxmlformats.org/officeDocument/2006/relationships" xmlns:p="http://schemas.openxmlformats.org/presentationml/2006/main">
  <p:tag name="NOTEHDR" val="Automatic Database Diagnostic Monitor (ADDM)"/>
  <p:tag name="ARTICULATE_SLIDE_THUMBNAIL_REFRESH" val="1"/>
</p:tagLst>
</file>

<file path=ppt/tags/tag473.xml><?xml version="1.0" encoding="utf-8"?>
<p:tagLst xmlns:a="http://schemas.openxmlformats.org/drawingml/2006/main" xmlns:r="http://schemas.openxmlformats.org/officeDocument/2006/relationships" xmlns:p="http://schemas.openxmlformats.org/presentationml/2006/main">
  <p:tag name="NOTEHDR" val="Advisory Framework"/>
  <p:tag name="ARTICULATE_SLIDE_THUMBNAIL_REFRESH" val="1"/>
</p:tagLst>
</file>

<file path=ppt/tags/tag474.xml><?xml version="1.0" encoding="utf-8"?>
<p:tagLst xmlns:a="http://schemas.openxmlformats.org/drawingml/2006/main" xmlns:r="http://schemas.openxmlformats.org/officeDocument/2006/relationships" xmlns:p="http://schemas.openxmlformats.org/presentationml/2006/main">
  <p:tag name="NOTEHDR" val="Automated Maintenance Tasks"/>
  <p:tag name="ARTICULATE_SLIDE_THUMBNAIL_REFRESH" val="1"/>
</p:tagLst>
</file>

<file path=ppt/tags/tag475.xml><?xml version="1.0" encoding="utf-8"?>
<p:tagLst xmlns:a="http://schemas.openxmlformats.org/drawingml/2006/main" xmlns:r="http://schemas.openxmlformats.org/officeDocument/2006/relationships" xmlns:p="http://schemas.openxmlformats.org/presentationml/2006/main">
  <p:tag name="NOTEHDR" val="Server-Generated Alerts"/>
  <p:tag name="ARTICULATE_SLIDE_THUMBNAIL_REFRESH" val="1"/>
</p:tagLst>
</file>

<file path=ppt/tags/tag476.xml><?xml version="1.0" encoding="utf-8"?>
<p:tagLst xmlns:a="http://schemas.openxmlformats.org/drawingml/2006/main" xmlns:r="http://schemas.openxmlformats.org/officeDocument/2006/relationships" xmlns:p="http://schemas.openxmlformats.org/presentationml/2006/main">
  <p:tag name="NOTEHDR" val="Setting Thresholds"/>
  <p:tag name="ARTICULATE_SLIDE_THUMBNAIL_REFRESH" val="1"/>
</p:tagLst>
</file>

<file path=ppt/tags/tag477.xml><?xml version="1.0" encoding="utf-8"?>
<p:tagLst xmlns:a="http://schemas.openxmlformats.org/drawingml/2006/main" xmlns:r="http://schemas.openxmlformats.org/officeDocument/2006/relationships" xmlns:p="http://schemas.openxmlformats.org/presentationml/2006/main">
  <p:tag name="NOTEHDR" val="Reacting to Alerts"/>
  <p:tag name="ARTICULATE_SLIDE_THUMBNAIL_REFRESH" val="1"/>
</p:tagLst>
</file>

<file path=ppt/tags/tag478.xml><?xml version="1.0" encoding="utf-8"?>
<p:tagLst xmlns:a="http://schemas.openxmlformats.org/drawingml/2006/main" xmlns:r="http://schemas.openxmlformats.org/officeDocument/2006/relationships" xmlns:p="http://schemas.openxmlformats.org/presentationml/2006/main">
  <p:tag name="NOTEHDR" val="Alert Types and Clearing Alerts"/>
  <p:tag name="ARTICULATE_SLIDE_THUMBNAIL_REFRESH" val="1"/>
</p:tagLst>
</file>

<file path=ppt/tags/tag479.xml><?xml version="1.0" encoding="utf-8"?>
<p:tagLst xmlns:a="http://schemas.openxmlformats.org/drawingml/2006/main" xmlns:r="http://schemas.openxmlformats.org/officeDocument/2006/relationships" xmlns:p="http://schemas.openxmlformats.org/presentationml/2006/main">
  <p:tag name="NOTEHDR" val="Performance Monitoring"/>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2"/>
  <p:tag name="ARTICULATE_HIDE_SLIDE" val="1"/>
  <p:tag name="ARTICULATE_PLAYLIST_ID" val="-1"/>
  <p:tag name="ARTICULATE_LOCK_SLIDE" val="0"/>
  <p:tag name="ARTICULATE_SLIDE_THUMBNAIL_REFRESH" val="1"/>
</p:tagLst>
</file>

<file path=ppt/tags/tag480.xml><?xml version="1.0" encoding="utf-8"?>
<p:tagLst xmlns:a="http://schemas.openxmlformats.org/drawingml/2006/main" xmlns:r="http://schemas.openxmlformats.org/officeDocument/2006/relationships" xmlns:p="http://schemas.openxmlformats.org/presentationml/2006/main">
  <p:tag name="NOTEHDR" val="Troubleshooting and Tuning Views"/>
  <p:tag name="ARTICULATE_SLIDE_THUMBNAIL_REFRESH" val="1"/>
</p:tagLst>
</file>

<file path=ppt/tags/tag4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3.xml><?xml version="1.0" encoding="utf-8"?>
<p:tagLst xmlns:a="http://schemas.openxmlformats.org/drawingml/2006/main" xmlns:r="http://schemas.openxmlformats.org/officeDocument/2006/relationships" xmlns:p="http://schemas.openxmlformats.org/presentationml/2006/main">
  <p:tag name="NOTEHDR" val="Performance Monitoring"/>
  <p:tag name="ARTICULATE_SLIDE_THUMBNAIL_REFRESH" val="1"/>
</p:tagLst>
</file>

<file path=ppt/tags/tag4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5.xml><?xml version="1.0" encoding="utf-8"?>
<p:tagLst xmlns:a="http://schemas.openxmlformats.org/drawingml/2006/main" xmlns:r="http://schemas.openxmlformats.org/officeDocument/2006/relationships" xmlns:p="http://schemas.openxmlformats.org/presentationml/2006/main">
  <p:tag name="NOTEHDR" val="Performance Monitoring"/>
  <p:tag name="ARTICULATE_SLIDE_THUMBNAIL_REFRESH" val="1"/>
</p:tagLst>
</file>

<file path=ppt/tags/tag486.xml><?xml version="1.0" encoding="utf-8"?>
<p:tagLst xmlns:a="http://schemas.openxmlformats.org/drawingml/2006/main" xmlns:r="http://schemas.openxmlformats.org/officeDocument/2006/relationships" xmlns:p="http://schemas.openxmlformats.org/presentationml/2006/main">
  <p:tag name="NOTEHDR" val="Performance Monitoring"/>
  <p:tag name="ARTICULATE_SLIDE_THUMBNAIL_REFRESH" val="1"/>
</p:tagLst>
</file>

<file path=ppt/tags/tag487.xml><?xml version="1.0" encoding="utf-8"?>
<p:tagLst xmlns:a="http://schemas.openxmlformats.org/drawingml/2006/main" xmlns:r="http://schemas.openxmlformats.org/officeDocument/2006/relationships" xmlns:p="http://schemas.openxmlformats.org/presentationml/2006/main">
  <p:tag name="NOTEHDR" val="Oracle Database Memory Structures"/>
  <p:tag name="ARTICULATE_SLIDE_THUMBNAIL_REFRESH" val="1"/>
</p:tagLst>
</file>

<file path=ppt/tags/tag4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NOTEHDR" val="Process Structures"/>
  <p:tag name="ARTICULATE_SLIDE_THUMBNAIL_REFRESH" val="1"/>
</p:tagLst>
</file>

<file path=ppt/tags/tag5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NOTEHDR" val="Process Structures (continued)"/>
  <p:tag name="ARTICULATE_SLIDE_THUMBNAIL_REFRESH" val="1"/>
</p:tagLst>
</file>

<file path=ppt/tags/tag5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NOTEHDR" val="Database Writer Process (DBWn)"/>
  <p:tag name="ARTICULATE_SLIDE_THUMBNAIL_REFRESH" val="1"/>
</p:tagLst>
</file>

<file path=ppt/tags/tag5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NOTEHDR" val="Database Writer Process (DBWn) (continued)"/>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NOTEHDR" val="Log Writer Process (LGWR)"/>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NOTEHDR" val="Checkpoint Process (CKPT)"/>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NOTEHDR" val="System Monitor Process (SMO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NOTEHDR" val="Process Monitor Process (PMO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NOTEHDR" val="Recoverer Process (RECO)"/>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NOTEHDR" val="Archiver Processes (ARC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NOTEHDR" val="Database Storage Architecture"/>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NOTEHDR" val="Database Storage Architecture (continued)"/>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NOTEHDR" val="Logical and Physical Database Structures"/>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NOTEHDR" val="Logical and Physical Database Structures (continued)"/>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NOTEHDR" val="Segments, Extents, and Blocks"/>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NOTEHDR" val="Tablespaces and Data Files"/>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NOTEHDR" val="SYSTEM and SYSAUX Tablespaces"/>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NOTEHDR" val="Process Architecture"/>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GUID" val="ffc64dd1-1587-4464-963a-46901abbb2ca"/>
  <p:tag name="AUDIO_IMPORT" val="D:\Curriculum_devt\Courses\NF12\Pluggable DB\Lesson1\audio\Slide17.wav"/>
  <p:tag name="ELAPSEDTIME" val="121.677"/>
  <p:tag name="TIMELINE" val="14.95/16.00/33.46/34.13/38.93/58.27/70.56/75.05/86.60/96.34"/>
  <p:tag name="ARTICULATE_TITLE_TAG" val="CDB Architecture"/>
  <p:tag name="AUDIO_ID" val="470"/>
  <p:tag name="ARTICULATE_SLIDE_PAUSE" val="0"/>
  <p:tag name="ARTICULATE_NAV_LEVEL" val="2"/>
  <p:tag name="ARTICULATE_PLAYLIST_ID" val="-1"/>
  <p:tag name="ARTICULATE_VIEW_MODE" val="0"/>
  <p:tag name="ARTICULATE_LOCK_SLIDE" val="0"/>
  <p:tag name="ARTICULATE_SLIDE_NAV" val="21"/>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plcnwgHd_files\slide0001_image001.png"/>
</p:tagLst>
</file>

<file path=ppt/tags/tag7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C8SpavYO_files\slide0001_image001.png"/>
</p:tagLst>
</file>

<file path=ppt/tags/tag7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dfxa5eFH_files\slide0001_image001.png"/>
</p:tagLst>
</file>

<file path=ppt/tags/tag7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WvMqyzBd_files\slide0001_image001.png"/>
</p:tagLst>
</file>

<file path=ppt/tags/tag7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stJPyruK_files\slide0001_image001.png"/>
</p:tagLst>
</file>

<file path=ppt/tags/tag7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N3vBlCnz_files\slide0001_image001.png"/>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fnq58nr6_files\slide0001_image001.png"/>
</p:tagLst>
</file>

<file path=ppt/tags/tag8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IVM428H8_files\slide0001_image001.png"/>
</p:tagLst>
</file>

<file path=ppt/tags/tag8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bK9PTym3_files\slide0001_image001.png"/>
</p:tagLst>
</file>

<file path=ppt/tags/tag8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VRqhw2eo_files\slide0001_image001.png"/>
</p:tagLst>
</file>

<file path=ppt/tags/tag8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ZZ4lyeAl_files\slide0001_image001.png"/>
</p:tagLst>
</file>

<file path=ppt/tags/tag8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pWUD6SkO_files\slide0001_image001.png"/>
</p:tagLst>
</file>

<file path=ppt/tags/tag8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sG7HXhur_files\slide0001_image001.png"/>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NOTEHDR" val="Automatic Storage Management"/>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NOTEHDR" val="ASM Storage Components"/>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NOTEHDR" val="Interacting with an Oracle Database"/>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NOTEHDR" val="Interacting with an Oracle Database (continued)"/>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740</TotalTime>
  <Words>95565</Words>
  <Application>Microsoft Office PowerPoint</Application>
  <PresentationFormat>Custom</PresentationFormat>
  <Paragraphs>7667</Paragraphs>
  <Slides>486</Slides>
  <Notes>486</Notes>
  <HiddenSlides>63</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486</vt:i4>
      </vt:variant>
    </vt:vector>
  </HeadingPairs>
  <TitlesOfParts>
    <vt:vector size="499" baseType="lpstr">
      <vt:lpstr>ＭＳ Ｐゴシック</vt:lpstr>
      <vt:lpstr>SimSun</vt:lpstr>
      <vt:lpstr>Arial</vt:lpstr>
      <vt:lpstr>Arial Narrow</vt:lpstr>
      <vt:lpstr>Calibri</vt:lpstr>
      <vt:lpstr>Calibri Light</vt:lpstr>
      <vt:lpstr>Courier</vt:lpstr>
      <vt:lpstr>Courier New</vt:lpstr>
      <vt:lpstr>MS Mincho</vt:lpstr>
      <vt:lpstr>Times New Roman</vt:lpstr>
      <vt:lpstr>Wingdings</vt:lpstr>
      <vt:lpstr>Office Theme</vt:lpstr>
      <vt:lpstr>Photo Editor Photo</vt:lpstr>
      <vt:lpstr>Oracle 19c Database Administration</vt:lpstr>
      <vt:lpstr>Introduction</vt:lpstr>
      <vt:lpstr>Table Of Contents</vt:lpstr>
      <vt:lpstr>Table Of Contents…</vt:lpstr>
      <vt:lpstr>Objectives</vt:lpstr>
      <vt:lpstr>Course Objectives </vt:lpstr>
      <vt:lpstr>Introducing Oracle Database </vt:lpstr>
      <vt:lpstr>Oracle Database 19c</vt:lpstr>
      <vt:lpstr>Oracle Database 19c On-Premises Editions </vt:lpstr>
      <vt:lpstr>PowerPoint Presentation</vt:lpstr>
      <vt:lpstr>Oracle Database Standard Edition 2 </vt:lpstr>
      <vt:lpstr>Oracle Database Options</vt:lpstr>
      <vt:lpstr>Oracle Database Options</vt:lpstr>
      <vt:lpstr>Oracle Management Packs</vt:lpstr>
      <vt:lpstr>What Is Oracle Cloud?</vt:lpstr>
      <vt:lpstr>Oracle Database Cloud Service: Overview</vt:lpstr>
      <vt:lpstr>Oracle Database Cloud Service Editions</vt:lpstr>
      <vt:lpstr>Oracle SQL and PL/SQL</vt:lpstr>
      <vt:lpstr>HR Schema</vt:lpstr>
      <vt:lpstr>PowerPoint Presentation</vt:lpstr>
      <vt:lpstr>Suggested Course Schedule</vt:lpstr>
      <vt:lpstr>Summary </vt:lpstr>
      <vt:lpstr>Oracle Database Architecture</vt:lpstr>
      <vt:lpstr>Objectives </vt:lpstr>
      <vt:lpstr>Oracle Database Server Architecture: Overview</vt:lpstr>
      <vt:lpstr>Oracle Database Instance Configurations</vt:lpstr>
      <vt:lpstr>Connecting to the Database Instance </vt:lpstr>
      <vt:lpstr>Oracle Database Memory Structures</vt:lpstr>
      <vt:lpstr>PowerPoint Presentation</vt:lpstr>
      <vt:lpstr>Shared Pool </vt:lpstr>
      <vt:lpstr>PowerPoint Presentation</vt:lpstr>
      <vt:lpstr>Database Buffer Cache </vt:lpstr>
      <vt:lpstr>Redo Log Buffer </vt:lpstr>
      <vt:lpstr>Large Pool </vt:lpstr>
      <vt:lpstr>Java Pool </vt:lpstr>
      <vt:lpstr>Streams Pool </vt:lpstr>
      <vt:lpstr>Program Global Area (PGA)</vt:lpstr>
      <vt:lpstr>In-Memory Column Store: Introduction </vt:lpstr>
      <vt:lpstr>PowerPoint Presentation</vt:lpstr>
      <vt:lpstr>In-Memory Column Store: Overview</vt:lpstr>
      <vt:lpstr>PowerPoint Presentation</vt:lpstr>
      <vt:lpstr>Full Database In-Memory Caching</vt:lpstr>
      <vt:lpstr>Process Structures</vt:lpstr>
      <vt:lpstr>PowerPoint Presentation</vt:lpstr>
      <vt:lpstr>Database Writer Process (DBWn) </vt:lpstr>
      <vt:lpstr>PowerPoint Presentation</vt:lpstr>
      <vt:lpstr>Log Writer Process (LGWR) </vt:lpstr>
      <vt:lpstr>Checkpoint Process (CKPT) </vt:lpstr>
      <vt:lpstr>System Monitor Process (SMON) </vt:lpstr>
      <vt:lpstr>Process Monitor Process (PMON) </vt:lpstr>
      <vt:lpstr>Recoverer Process (RECO) </vt:lpstr>
      <vt:lpstr>Listener Registration Process (LREG) </vt:lpstr>
      <vt:lpstr>Archiver Processes (ARCn) </vt:lpstr>
      <vt:lpstr>Database Storage Architecture</vt:lpstr>
      <vt:lpstr>PowerPoint Presentation</vt:lpstr>
      <vt:lpstr>Logical and Physical Database Structures</vt:lpstr>
      <vt:lpstr>PowerPoint Presentation</vt:lpstr>
      <vt:lpstr>Segments, Extents, and Blocks </vt:lpstr>
      <vt:lpstr>Tablespaces and Data Files</vt:lpstr>
      <vt:lpstr>Default Tablespaces</vt:lpstr>
      <vt:lpstr>SYSTEM and SYSAUX Tablespaces </vt:lpstr>
      <vt:lpstr>Implementing Oracle Managed Files (OMF) </vt:lpstr>
      <vt:lpstr>PowerPoint Presentation</vt:lpstr>
      <vt:lpstr>Oracle Container Database: Introduction  </vt:lpstr>
      <vt:lpstr>Multitenant Database</vt:lpstr>
      <vt:lpstr>Multitenant Architecture</vt:lpstr>
      <vt:lpstr>Default Tablespaces in the Multitenant Architecture </vt:lpstr>
      <vt:lpstr>Application Containers</vt:lpstr>
      <vt:lpstr>Automatic Storage Management</vt:lpstr>
      <vt:lpstr>ASM Storage Components</vt:lpstr>
      <vt:lpstr>Interacting with an Oracle Database: Memory, Processes, and Storage</vt:lpstr>
      <vt:lpstr>PowerPoint Presentation</vt:lpstr>
      <vt:lpstr>Summary </vt:lpstr>
      <vt:lpstr>Introduction to Oracle Database Cloud Service</vt:lpstr>
      <vt:lpstr>Creating DBCS Database Deployments</vt:lpstr>
      <vt:lpstr>Objectives</vt:lpstr>
      <vt:lpstr>Automated Database Provisioning</vt:lpstr>
      <vt:lpstr>Creating a Database Deployment </vt:lpstr>
      <vt:lpstr>How SSH Key Pairs Are Used</vt:lpstr>
      <vt:lpstr>Creating an SSH Key Pair </vt:lpstr>
      <vt:lpstr>Storage Used for Database Files</vt:lpstr>
      <vt:lpstr>Summary </vt:lpstr>
      <vt:lpstr>Practice 4: Overview </vt:lpstr>
      <vt:lpstr>Objectives </vt:lpstr>
      <vt:lpstr>Oracle Cloud: Overview </vt:lpstr>
      <vt:lpstr>Database Cloud Service Offerings </vt:lpstr>
      <vt:lpstr>Infrastructure for Oracle Database Cloud Service</vt:lpstr>
      <vt:lpstr>Database Cloud Service Architecture (OCI Classic)</vt:lpstr>
      <vt:lpstr>Features and Tooling </vt:lpstr>
      <vt:lpstr>Automated Database Provisioning</vt:lpstr>
      <vt:lpstr>Additional Database Configuration Options </vt:lpstr>
      <vt:lpstr>Summary </vt:lpstr>
      <vt:lpstr>Practice 3: Overview </vt:lpstr>
      <vt:lpstr>Accessing an Oracle Database</vt:lpstr>
      <vt:lpstr>Objectives </vt:lpstr>
      <vt:lpstr>Connecting to an Oracle Database Instance </vt:lpstr>
      <vt:lpstr>PowerPoint Presentation</vt:lpstr>
      <vt:lpstr>Oracle Database Tools </vt:lpstr>
      <vt:lpstr>Database Tool Choices </vt:lpstr>
      <vt:lpstr>SQL*Plus </vt:lpstr>
      <vt:lpstr>PowerPoint Presentation</vt:lpstr>
      <vt:lpstr>Oracle SQL Developer</vt:lpstr>
      <vt:lpstr>Oracle SQL Developer: DBA Actions</vt:lpstr>
      <vt:lpstr>SQL Developer Command Line (SQLcl) </vt:lpstr>
      <vt:lpstr>Database Configuration Assistant (DBCA) </vt:lpstr>
      <vt:lpstr>Oracle Enterprise Manager Database Express</vt:lpstr>
      <vt:lpstr>PowerPoint Presentation</vt:lpstr>
      <vt:lpstr>Using the Database Home Page</vt:lpstr>
      <vt:lpstr>Enterprise Manager Cloud Control 13c Features</vt:lpstr>
      <vt:lpstr>PowerPoint Presentation</vt:lpstr>
      <vt:lpstr>Single Pane of Glass for Enterprise Management </vt:lpstr>
      <vt:lpstr>Oracle Database Cloud Service Tools</vt:lpstr>
      <vt:lpstr>Cloud Tooling</vt:lpstr>
      <vt:lpstr>Accessing Tools and Features from the DBCS Console</vt:lpstr>
      <vt:lpstr>Using Enterprise Manager Cloud Control</vt:lpstr>
      <vt:lpstr>Summary</vt:lpstr>
      <vt:lpstr>Practice 5: Overview </vt:lpstr>
      <vt:lpstr>Managing DBCS Database Deployments</vt:lpstr>
      <vt:lpstr>Objectives</vt:lpstr>
      <vt:lpstr>Managing the Compute Node</vt:lpstr>
      <vt:lpstr>Managing Network Access to DBCS (OCI Classic) </vt:lpstr>
      <vt:lpstr>Enabling Access to a Compute Node Port (OCI Classic)  </vt:lpstr>
      <vt:lpstr>Scaling a Database Deployment</vt:lpstr>
      <vt:lpstr>Patching DBCS </vt:lpstr>
      <vt:lpstr>Using the DBCS Console to Manage Patches </vt:lpstr>
      <vt:lpstr>Using the dbaascli Utility to Manage Patches</vt:lpstr>
      <vt:lpstr>Summary</vt:lpstr>
      <vt:lpstr>Practice 6: Overview </vt:lpstr>
      <vt:lpstr>Managing Database Instances</vt:lpstr>
      <vt:lpstr>Objectives </vt:lpstr>
      <vt:lpstr>Working with Initialization Parameters</vt:lpstr>
      <vt:lpstr>PowerPoint Presentation</vt:lpstr>
      <vt:lpstr>Initialization Parameters </vt:lpstr>
      <vt:lpstr>PowerPoint Presentation</vt:lpstr>
      <vt:lpstr>Modifying Initialization Parameters </vt:lpstr>
      <vt:lpstr>PowerPoint Presentation</vt:lpstr>
      <vt:lpstr>Viewing Initialization Parameters </vt:lpstr>
      <vt:lpstr>PowerPoint Presentation</vt:lpstr>
      <vt:lpstr>Starting the Oracle Database Instance </vt:lpstr>
      <vt:lpstr>Shutting Down an Oracle Database Instance </vt:lpstr>
      <vt:lpstr>PowerPoint Presentation</vt:lpstr>
      <vt:lpstr>Comparing SHUTDOWN Modes</vt:lpstr>
      <vt:lpstr>Comparing SHUTDOWN Modes</vt:lpstr>
      <vt:lpstr>Opening and Closing PDBs </vt:lpstr>
      <vt:lpstr>Working with the Automatic Diagnostic Repository</vt:lpstr>
      <vt:lpstr>Automatic Diagnostic Repository</vt:lpstr>
      <vt:lpstr>Viewing the Alert Log</vt:lpstr>
      <vt:lpstr>Using Trace Files</vt:lpstr>
      <vt:lpstr>PowerPoint Presentation</vt:lpstr>
      <vt:lpstr>Administering the DDL Log File</vt:lpstr>
      <vt:lpstr>Querying Dynamic Performance Views</vt:lpstr>
      <vt:lpstr>Considerations for Dynamic Performance Views</vt:lpstr>
      <vt:lpstr>Data Dictionary: Overview</vt:lpstr>
      <vt:lpstr>Querying the Oracle Data Dictionary</vt:lpstr>
      <vt:lpstr>PowerPoint Presentation</vt:lpstr>
      <vt:lpstr>Summary</vt:lpstr>
      <vt:lpstr>Practice 7: Overview </vt:lpstr>
      <vt:lpstr>Oracle Net Services</vt:lpstr>
      <vt:lpstr>Objectives</vt:lpstr>
      <vt:lpstr>Oracle Net Services: Overview</vt:lpstr>
      <vt:lpstr>Oracle Net Listener: Overview</vt:lpstr>
      <vt:lpstr>The Default Listener </vt:lpstr>
      <vt:lpstr>Establishing Oracle Network Connections </vt:lpstr>
      <vt:lpstr>Connecting to an Oracle Database</vt:lpstr>
      <vt:lpstr>Name Resolution</vt:lpstr>
      <vt:lpstr>Establishing a Connection</vt:lpstr>
      <vt:lpstr>User Sessions</vt:lpstr>
      <vt:lpstr>Configuring Dynamic Service Registration </vt:lpstr>
      <vt:lpstr>PowerPoint Presentation</vt:lpstr>
      <vt:lpstr>Configuring Static Service Registration </vt:lpstr>
      <vt:lpstr>PowerPoint Presentation</vt:lpstr>
      <vt:lpstr>Naming Methods </vt:lpstr>
      <vt:lpstr>Easy Connect</vt:lpstr>
      <vt:lpstr>Local Naming</vt:lpstr>
      <vt:lpstr>Directory Naming</vt:lpstr>
      <vt:lpstr>Tools for Configuring and Managing Oracle Net Services</vt:lpstr>
      <vt:lpstr>Defining Oracle Net Services Components</vt:lpstr>
      <vt:lpstr>Advanced Connection Options </vt:lpstr>
      <vt:lpstr>Testing Oracle Net Connectivity with tnsping </vt:lpstr>
      <vt:lpstr>Configuring Communication Between Database Instances </vt:lpstr>
      <vt:lpstr>PowerPoint Presentation</vt:lpstr>
      <vt:lpstr>Comparing Dedicated and Shared Server Configurations</vt:lpstr>
      <vt:lpstr>PowerPoint Presentation</vt:lpstr>
      <vt:lpstr>Summary</vt:lpstr>
      <vt:lpstr>Practice 8: Overview</vt:lpstr>
      <vt:lpstr>Administering User Security</vt:lpstr>
      <vt:lpstr>Objectives</vt:lpstr>
      <vt:lpstr>Oracle Cloud User Roles and Privileges</vt:lpstr>
      <vt:lpstr>Administering Oracle Cloud Users, Roles, and Privileges  </vt:lpstr>
      <vt:lpstr>Managing Oracle Cloud Compute Node Users</vt:lpstr>
      <vt:lpstr>Database User Accounts</vt:lpstr>
      <vt:lpstr>PowerPoint Presentation</vt:lpstr>
      <vt:lpstr>Oracle-Supplied Administrator Accounts</vt:lpstr>
      <vt:lpstr>Creating Oracle Database Users in a Multitenant Environment </vt:lpstr>
      <vt:lpstr>Schema-Only Account </vt:lpstr>
      <vt:lpstr>Authenticating Users </vt:lpstr>
      <vt:lpstr>Password Authentication </vt:lpstr>
      <vt:lpstr>Password File Authentication </vt:lpstr>
      <vt:lpstr>OS Authentication </vt:lpstr>
      <vt:lpstr>PowerPoint Presentation</vt:lpstr>
      <vt:lpstr>OS Authentication for Privileged Users</vt:lpstr>
      <vt:lpstr>Privileges </vt:lpstr>
      <vt:lpstr>System Privileges</vt:lpstr>
      <vt:lpstr>PowerPoint Presentation</vt:lpstr>
      <vt:lpstr>System Privileges for Administrators</vt:lpstr>
      <vt:lpstr>Object Privileges </vt:lpstr>
      <vt:lpstr>Granting Privileges in a Multitenant Environment</vt:lpstr>
      <vt:lpstr>PowerPoint Presentation</vt:lpstr>
      <vt:lpstr>Granting and Revoking System Privileges</vt:lpstr>
      <vt:lpstr>Granting and Revoking Object Privileges</vt:lpstr>
      <vt:lpstr>Using Roles to Manage Privileges</vt:lpstr>
      <vt:lpstr>Assigning Privileges to Roles and Assigning Roles to Users</vt:lpstr>
      <vt:lpstr>Oracle-Supplied Roles </vt:lpstr>
      <vt:lpstr>Creating and Granting Roles</vt:lpstr>
      <vt:lpstr>PowerPoint Presentation</vt:lpstr>
      <vt:lpstr>Assigning Roles </vt:lpstr>
      <vt:lpstr>Making Roles More Secure </vt:lpstr>
      <vt:lpstr>PowerPoint Presentation</vt:lpstr>
      <vt:lpstr>Revoking Roles and Privileges</vt:lpstr>
      <vt:lpstr>Profiles and Users</vt:lpstr>
      <vt:lpstr>Creating Profiles in a Multitenant Architecture</vt:lpstr>
      <vt:lpstr>PowerPoint Presentation</vt:lpstr>
      <vt:lpstr>Profile Parameters: Resources</vt:lpstr>
      <vt:lpstr>PowerPoint Presentation</vt:lpstr>
      <vt:lpstr>Profile Parameters: Locking and Passwords</vt:lpstr>
      <vt:lpstr>PowerPoint Presentation</vt:lpstr>
      <vt:lpstr>Oracle-Supplied Password Verification Functions </vt:lpstr>
      <vt:lpstr>PowerPoint Presentation</vt:lpstr>
      <vt:lpstr>Assigning Profiles </vt:lpstr>
      <vt:lpstr>Assigning Quotas </vt:lpstr>
      <vt:lpstr>Assigning Quotas </vt:lpstr>
      <vt:lpstr>Applying the Principle of Least Privilege </vt:lpstr>
      <vt:lpstr>PowerPoint Presentation</vt:lpstr>
      <vt:lpstr>Privilege Analysis </vt:lpstr>
      <vt:lpstr>Privilege Analysis Flow</vt:lpstr>
      <vt:lpstr>Summary</vt:lpstr>
      <vt:lpstr>Practice 9: Overview </vt:lpstr>
      <vt:lpstr>Creating PDBs</vt:lpstr>
      <vt:lpstr>Objectives </vt:lpstr>
      <vt:lpstr>Methods and Tools to Create PDBs </vt:lpstr>
      <vt:lpstr>Creating PDBs from Seed </vt:lpstr>
      <vt:lpstr>Creating a New PDB from PDB$SEED </vt:lpstr>
      <vt:lpstr>Examples: Creating a PDB from Seed </vt:lpstr>
      <vt:lpstr>Cloning PDBs </vt:lpstr>
      <vt:lpstr>Cloning Regular PDBs</vt:lpstr>
      <vt:lpstr>Unplugging and Plugging in PDBs </vt:lpstr>
      <vt:lpstr>Plugging an Unplugged Regular PDB into a CDB </vt:lpstr>
      <vt:lpstr>Plugging Using an Archive File</vt:lpstr>
      <vt:lpstr>Dropping PDBs </vt:lpstr>
      <vt:lpstr>Summary</vt:lpstr>
      <vt:lpstr>Practice 10: Overview </vt:lpstr>
      <vt:lpstr>Creating Master Encryption Keys for PDBs</vt:lpstr>
      <vt:lpstr>Objectives</vt:lpstr>
      <vt:lpstr>Encryption in Database Cloud Service</vt:lpstr>
      <vt:lpstr>Transparent Data Encryption (TDE): Overview</vt:lpstr>
      <vt:lpstr>Components of TDE </vt:lpstr>
      <vt:lpstr>Using TDE</vt:lpstr>
      <vt:lpstr>Defining the Keystore Location </vt:lpstr>
      <vt:lpstr>CDB and PDB Master Encryption Keys </vt:lpstr>
      <vt:lpstr>Do You Need to Create and Activate a Master Encryption Key?  </vt:lpstr>
      <vt:lpstr>Creating and Activating a Master Encryption Key </vt:lpstr>
      <vt:lpstr>Summary</vt:lpstr>
      <vt:lpstr>Practice 11: Overview </vt:lpstr>
      <vt:lpstr>Creating and Managing Tablespaces</vt:lpstr>
      <vt:lpstr>Objectives</vt:lpstr>
      <vt:lpstr>How Table Data Is Stored</vt:lpstr>
      <vt:lpstr>Database Block Content</vt:lpstr>
      <vt:lpstr>Creating Tablespaces </vt:lpstr>
      <vt:lpstr>PowerPoint Presentation</vt:lpstr>
      <vt:lpstr>PowerPoint Presentation</vt:lpstr>
      <vt:lpstr>Creating Permanent Tablespaces in a CDB </vt:lpstr>
      <vt:lpstr>Altering and Dropping Tablespaces </vt:lpstr>
      <vt:lpstr>PowerPoint Presentation</vt:lpstr>
      <vt:lpstr>Viewing Tablespace Information </vt:lpstr>
      <vt:lpstr>Review: Implementing Oracle Managed Files (OMF) </vt:lpstr>
      <vt:lpstr>PowerPoint Presentation</vt:lpstr>
      <vt:lpstr>Moving or Renaming Online Data Files</vt:lpstr>
      <vt:lpstr>Examples: Moving and Renaming Online Data Files</vt:lpstr>
      <vt:lpstr>Tablespace Encryption by Default in DBCS</vt:lpstr>
      <vt:lpstr>Controlling Tablespace Encryption by Default</vt:lpstr>
      <vt:lpstr>Managing the Software Keystore and Master Encryption Key </vt:lpstr>
      <vt:lpstr>Creating an Encrypted Tablespace by Using a Nondefault Algorithm</vt:lpstr>
      <vt:lpstr>Summary </vt:lpstr>
      <vt:lpstr>Practice 12: Overview </vt:lpstr>
      <vt:lpstr>Managing Storage Space</vt:lpstr>
      <vt:lpstr>Objectives </vt:lpstr>
      <vt:lpstr>Space Management Features </vt:lpstr>
      <vt:lpstr>Block Space Management</vt:lpstr>
      <vt:lpstr>Row Chaining and Migration</vt:lpstr>
      <vt:lpstr>Free Space Management Within Segments</vt:lpstr>
      <vt:lpstr>Types of Segments </vt:lpstr>
      <vt:lpstr>Allocating Extents </vt:lpstr>
      <vt:lpstr>Understanding Deferred Segment Creation</vt:lpstr>
      <vt:lpstr>Controlling Deferred Segment Creation </vt:lpstr>
      <vt:lpstr>Restrictions and Exceptions</vt:lpstr>
      <vt:lpstr>Space-Saving Features</vt:lpstr>
      <vt:lpstr>Private Temporary Tables</vt:lpstr>
      <vt:lpstr>Table Compression: Overview</vt:lpstr>
      <vt:lpstr>Compression for Direct-Path Insert Operations </vt:lpstr>
      <vt:lpstr>Advanced Row Compression for DML Operations </vt:lpstr>
      <vt:lpstr>Specifying Table Compression </vt:lpstr>
      <vt:lpstr>Using Compression Advisor </vt:lpstr>
      <vt:lpstr>Resolving Space Usage Issues  </vt:lpstr>
      <vt:lpstr>Monitoring Tablespace Space Usage</vt:lpstr>
      <vt:lpstr>Reclaiming Space by Shrinking Segments </vt:lpstr>
      <vt:lpstr>Shrinking Segments  </vt:lpstr>
      <vt:lpstr>Results of a Shrink Operation </vt:lpstr>
      <vt:lpstr>Managing Resumable Space Allocation </vt:lpstr>
      <vt:lpstr>Using Resumable Space Allocation </vt:lpstr>
      <vt:lpstr>PowerPoint Presentation</vt:lpstr>
      <vt:lpstr>Resuming Suspended Statements  </vt:lpstr>
      <vt:lpstr>PowerPoint Presentation</vt:lpstr>
      <vt:lpstr>What Operations Are Resumable?</vt:lpstr>
      <vt:lpstr>Summary</vt:lpstr>
      <vt:lpstr>Practice 13: Overview </vt:lpstr>
      <vt:lpstr>Managing Undo Data</vt:lpstr>
      <vt:lpstr>Objectives </vt:lpstr>
      <vt:lpstr>Undo Data: Overview </vt:lpstr>
      <vt:lpstr>PowerPoint Presentation</vt:lpstr>
      <vt:lpstr>Transactions and Undo Data </vt:lpstr>
      <vt:lpstr>Storing Undo Information</vt:lpstr>
      <vt:lpstr>Comparing Undo Data and Redo Data </vt:lpstr>
      <vt:lpstr>Managing Undo </vt:lpstr>
      <vt:lpstr>Comparing SHARED Undo Mode and LOCAL Undo Mode  </vt:lpstr>
      <vt:lpstr>Configuring Undo Retention</vt:lpstr>
      <vt:lpstr>Categories of Undo </vt:lpstr>
      <vt:lpstr>Guaranteeing Undo Retention</vt:lpstr>
      <vt:lpstr>Changing an Undo Tablespace to a Fixed Size</vt:lpstr>
      <vt:lpstr>Temporary Undo: Overview</vt:lpstr>
      <vt:lpstr>Temporary Undo Benefits</vt:lpstr>
      <vt:lpstr>Enabling Temporary Undo </vt:lpstr>
      <vt:lpstr>Monitoring Temporary Undo</vt:lpstr>
      <vt:lpstr>Viewing Undo Information</vt:lpstr>
      <vt:lpstr>Viewing Undo Activity</vt:lpstr>
      <vt:lpstr>Summary</vt:lpstr>
      <vt:lpstr>Practice 14: Overview </vt:lpstr>
      <vt:lpstr>Moving Data</vt:lpstr>
      <vt:lpstr>Objectives</vt:lpstr>
      <vt:lpstr>Moving Data: General Architecture</vt:lpstr>
      <vt:lpstr>Oracle Data Pump: Overview </vt:lpstr>
      <vt:lpstr>Oracle Data Pump: Benefits </vt:lpstr>
      <vt:lpstr>PowerPoint Presentation</vt:lpstr>
      <vt:lpstr>Data Pump Export and Import Clients</vt:lpstr>
      <vt:lpstr>Data Pump Interfaces and Modes </vt:lpstr>
      <vt:lpstr>Data Pump Import Transformations </vt:lpstr>
      <vt:lpstr>SQL Loader: Overview</vt:lpstr>
      <vt:lpstr>Comparing Loading Methods </vt:lpstr>
      <vt:lpstr>Data Save Feature</vt:lpstr>
      <vt:lpstr>Express Mode</vt:lpstr>
      <vt:lpstr>External Tables</vt:lpstr>
      <vt:lpstr>External Table Benefits</vt:lpstr>
      <vt:lpstr>Migrating to Oracle Database Cloud Service: Considerations</vt:lpstr>
      <vt:lpstr>Migrating to Oracle Database Cloud Service: Information Gathering</vt:lpstr>
      <vt:lpstr>Applicable Migration Methods</vt:lpstr>
      <vt:lpstr>Applicable Migration Methods</vt:lpstr>
      <vt:lpstr>Summary</vt:lpstr>
      <vt:lpstr>Practice 15: Overview </vt:lpstr>
      <vt:lpstr>Backup and Recovery Concepts</vt:lpstr>
      <vt:lpstr>Objectives </vt:lpstr>
      <vt:lpstr>DBA Responsibilities </vt:lpstr>
      <vt:lpstr>Categories of Failure </vt:lpstr>
      <vt:lpstr>Statement Failure </vt:lpstr>
      <vt:lpstr>User Process Failure </vt:lpstr>
      <vt:lpstr>Network Failure </vt:lpstr>
      <vt:lpstr>User Error </vt:lpstr>
      <vt:lpstr>Instance Failure </vt:lpstr>
      <vt:lpstr>Media Failure </vt:lpstr>
      <vt:lpstr>Understanding Instance Recovery </vt:lpstr>
      <vt:lpstr>The Checkpoint (CKPT) Process</vt:lpstr>
      <vt:lpstr>Redo Log Files and the Log Writer (LGWR) Process</vt:lpstr>
      <vt:lpstr>Automatic Instance Recovery or Crash Recovery</vt:lpstr>
      <vt:lpstr>Phases of Instance Recovery</vt:lpstr>
      <vt:lpstr>Tuning Instance Recovery</vt:lpstr>
      <vt:lpstr>Using the MTTR Advisor </vt:lpstr>
      <vt:lpstr>Comparing Complete and Incomplete Recovery  </vt:lpstr>
      <vt:lpstr>The Complete Recovery Process</vt:lpstr>
      <vt:lpstr>The Point-in-Time Recovery Process</vt:lpstr>
      <vt:lpstr>PowerPoint Presentation</vt:lpstr>
      <vt:lpstr>Oracle Data Protection Solutions</vt:lpstr>
      <vt:lpstr>Flashback Technology </vt:lpstr>
      <vt:lpstr>Summary </vt:lpstr>
      <vt:lpstr>Backup and Recovery Configuration</vt:lpstr>
      <vt:lpstr>Objectives</vt:lpstr>
      <vt:lpstr>Configuring for Recoverability</vt:lpstr>
      <vt:lpstr>Configuring the Fast Recovery Area </vt:lpstr>
      <vt:lpstr>Monitoring the Fast Recovery Area </vt:lpstr>
      <vt:lpstr>Multiplexing Control Files</vt:lpstr>
      <vt:lpstr>PowerPoint Presentation</vt:lpstr>
      <vt:lpstr>Redo Log Files </vt:lpstr>
      <vt:lpstr>Multiplexing the Redo Log </vt:lpstr>
      <vt:lpstr>Creating Archived Redo Log Files</vt:lpstr>
      <vt:lpstr>Archiver (ARCn) Process</vt:lpstr>
      <vt:lpstr>Archived Redo Log Files: Naming and Destinations</vt:lpstr>
      <vt:lpstr>Configuring ARCHIVELOG Mode</vt:lpstr>
      <vt:lpstr>Summary</vt:lpstr>
      <vt:lpstr>Practice 17: Overview </vt:lpstr>
      <vt:lpstr>Creating Database Backups</vt:lpstr>
      <vt:lpstr>Objectives</vt:lpstr>
      <vt:lpstr>Understanding Types of Backups </vt:lpstr>
      <vt:lpstr>Backup Terminology </vt:lpstr>
      <vt:lpstr>Understanding Types of Backups </vt:lpstr>
      <vt:lpstr>RMAN Backup Types  </vt:lpstr>
      <vt:lpstr>PowerPoint Presentation</vt:lpstr>
      <vt:lpstr>Using Recovery Manager (RMAN) </vt:lpstr>
      <vt:lpstr>Backing Up the Control File to a Trace File </vt:lpstr>
      <vt:lpstr>Using RMAN Commands to Create Backups</vt:lpstr>
      <vt:lpstr>Backing Up Databases on DBCS</vt:lpstr>
      <vt:lpstr>Backup Destination Choices</vt:lpstr>
      <vt:lpstr>Backup Configuration</vt:lpstr>
      <vt:lpstr>Creating an On-Demand Backup</vt:lpstr>
      <vt:lpstr>Customizing the Backup Configuration</vt:lpstr>
      <vt:lpstr>Summary</vt:lpstr>
      <vt:lpstr>Practice 18: Overview </vt:lpstr>
      <vt:lpstr>Performing Database Recovery</vt:lpstr>
      <vt:lpstr>Objectives </vt:lpstr>
      <vt:lpstr>Opening a Database </vt:lpstr>
      <vt:lpstr>PowerPoint Presentation</vt:lpstr>
      <vt:lpstr>Keeping a Database Open </vt:lpstr>
      <vt:lpstr>Data Recovery Advisor</vt:lpstr>
      <vt:lpstr>PowerPoint Presentation</vt:lpstr>
      <vt:lpstr>Loss of a Control File </vt:lpstr>
      <vt:lpstr>Loss of a Redo Log File </vt:lpstr>
      <vt:lpstr>PowerPoint Presentation</vt:lpstr>
      <vt:lpstr>Loss of a Data File in NOARCHIVELOG Mode </vt:lpstr>
      <vt:lpstr>Loss of a Noncritical Data File in ARCHIVELOG Mode  </vt:lpstr>
      <vt:lpstr>Loss of a System-Critical Data File in ARCHIVELOG Mode  </vt:lpstr>
      <vt:lpstr>DBCS: Performing Recovery by Using the Console</vt:lpstr>
      <vt:lpstr>DBCS: Performing Recovery by Using the dbaascli Utility</vt:lpstr>
      <vt:lpstr>Summary</vt:lpstr>
      <vt:lpstr>Practice 19: Overview </vt:lpstr>
      <vt:lpstr>Monitoring and Tuning Database Performance</vt:lpstr>
      <vt:lpstr>Objectives </vt:lpstr>
      <vt:lpstr>Performance Management Activities  </vt:lpstr>
      <vt:lpstr>Performance Planning Considerations  </vt:lpstr>
      <vt:lpstr>PowerPoint Presentation</vt:lpstr>
      <vt:lpstr>Database Maintenance  </vt:lpstr>
      <vt:lpstr>Automatic Workload Repository (AWR) </vt:lpstr>
      <vt:lpstr>Automatic Database Diagnostic Monitor (ADDM) </vt:lpstr>
      <vt:lpstr>Advisory Framework  </vt:lpstr>
      <vt:lpstr>Automated Maintenance Tasks </vt:lpstr>
      <vt:lpstr>Server-Generated Alerts </vt:lpstr>
      <vt:lpstr>Setting Metric Thresholds  </vt:lpstr>
      <vt:lpstr>Reacting to Alerts </vt:lpstr>
      <vt:lpstr>Alert Types and Clearing Alerts  </vt:lpstr>
      <vt:lpstr>Database Server Statistics and Metrics  </vt:lpstr>
      <vt:lpstr>Performance Monitoring </vt:lpstr>
      <vt:lpstr>Viewing Statistics Information  </vt:lpstr>
      <vt:lpstr>PowerPoint Presentation</vt:lpstr>
      <vt:lpstr>Monitoring Wait Events </vt:lpstr>
      <vt:lpstr>Monitoring Sessions  </vt:lpstr>
      <vt:lpstr>Monitoring Services  </vt:lpstr>
      <vt:lpstr>Performance Tuning Methodology  </vt:lpstr>
      <vt:lpstr>Managing Memory Components  </vt:lpstr>
      <vt:lpstr>PowerPoint Presentation</vt:lpstr>
      <vt:lpstr>Automatic Memory Management </vt:lpstr>
      <vt:lpstr>PowerPoint Presentation</vt:lpstr>
      <vt:lpstr>Automatic Shared Memory Management </vt:lpstr>
      <vt:lpstr>PowerPoint Presentation</vt:lpstr>
      <vt:lpstr>Managing the SGA for PDBs  </vt:lpstr>
      <vt:lpstr>Managing the Program Global Area (PGA)  </vt:lpstr>
      <vt:lpstr>PowerPoint Presentation</vt:lpstr>
      <vt:lpstr>Managing the PGA for PDBs  </vt:lpstr>
      <vt:lpstr>Summary</vt:lpstr>
      <vt:lpstr>Practice 20: Overview </vt:lpstr>
      <vt:lpstr>Tuning SQL</vt:lpstr>
      <vt:lpstr>Objectives</vt:lpstr>
      <vt:lpstr>SQL Tuning Process </vt:lpstr>
      <vt:lpstr>Oracle Optimizer  </vt:lpstr>
      <vt:lpstr>Optimizer Statistics </vt:lpstr>
      <vt:lpstr>Optimizer Statistics Collection </vt:lpstr>
      <vt:lpstr>PowerPoint Presentation</vt:lpstr>
      <vt:lpstr>Setting Optimizer Statistics Preferences</vt:lpstr>
      <vt:lpstr>PowerPoint Presentation</vt:lpstr>
      <vt:lpstr>Optimizer Statistics Advisor </vt:lpstr>
      <vt:lpstr>Optimizer Statistics Advisor Report </vt:lpstr>
      <vt:lpstr>Executing Optimizer Statistics Advisor Tasks </vt:lpstr>
      <vt:lpstr>SQL Plan Directives </vt:lpstr>
      <vt:lpstr>Adaptive Execution Plans  </vt:lpstr>
      <vt:lpstr>PowerPoint Presentation</vt:lpstr>
      <vt:lpstr>SQL Tuning Advisor: Overview </vt:lpstr>
      <vt:lpstr>PowerPoint Presentation</vt:lpstr>
      <vt:lpstr>SQL Access Advisor: Overview </vt:lpstr>
      <vt:lpstr>SQL Performance Analyzer: Overview </vt:lpstr>
      <vt:lpstr>PowerPoint Presentation</vt:lpstr>
      <vt:lpstr>Summary</vt:lpstr>
      <vt:lpstr>Practice 21: Overview </vt:lpstr>
    </vt:vector>
  </TitlesOfParts>
  <Company>Oracle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OU7_Jan2017</dc:subject>
  <dc:creator>Donna Keesling</dc:creator>
  <cp:keywords>OU7 PowerPoint Template</cp:keywords>
  <dc:description>Oracle University Production Services PowerPoint Template</dc:description>
  <cp:lastModifiedBy>HP</cp:lastModifiedBy>
  <cp:revision>84</cp:revision>
  <cp:lastPrinted>2002-03-28T23:57:22Z</cp:lastPrinted>
  <dcterms:created xsi:type="dcterms:W3CDTF">2017-12-14T14:58:14Z</dcterms:created>
  <dcterms:modified xsi:type="dcterms:W3CDTF">2021-01-08T17:47:56Z</dcterms:modified>
  <cp:category>Oracle University 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ome_page">
    <vt:lpwstr>http://ap337sun.us.oracle.com/powerpoint</vt:lpwstr>
  </property>
  <property fmtid="{D5CDD505-2E9C-101B-9397-08002B2CF9AE}" pid="3" name="Version">
    <vt:lpwstr>1.00</vt:lpwstr>
  </property>
  <property fmtid="{D5CDD505-2E9C-101B-9397-08002B2CF9AE}" pid="4" name="Build_version">
    <vt:lpwstr> 111</vt:lpwstr>
  </property>
  <property fmtid="{D5CDD505-2E9C-101B-9397-08002B2CF9AE}" pid="5" name="Build_Date">
    <vt:filetime>2001-07-03T07:00:00Z</vt:filetime>
  </property>
  <property fmtid="{D5CDD505-2E9C-101B-9397-08002B2CF9AE}" pid="6" name="Build_Time">
    <vt:lpwstr>10:11:09 AM</vt:lpwstr>
  </property>
  <property fmtid="{D5CDD505-2E9C-101B-9397-08002B2CF9AE}" pid="7" name="Install_dir">
    <vt:lpwstr/>
  </property>
  <property fmtid="{D5CDD505-2E9C-101B-9397-08002B2CF9AE}" pid="8" name="ArticulateGUID">
    <vt:lpwstr>54608960-AEB5-4F2A-B622-CD7CD84DD473</vt:lpwstr>
  </property>
  <property fmtid="{D5CDD505-2E9C-101B-9397-08002B2CF9AE}" pid="9" name="ArticulatePath">
    <vt:lpwstr>OU7_July2016</vt:lpwstr>
  </property>
</Properties>
</file>